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Lst>
  <p:notesMasterIdLst>
    <p:notesMasterId r:id="rId13"/>
  </p:notesMasterIdLst>
  <p:handoutMasterIdLst>
    <p:handoutMasterId r:id="rId14"/>
  </p:handoutMasterIdLst>
  <p:sldIdLst>
    <p:sldId id="1067" r:id="rId2"/>
    <p:sldId id="271" r:id="rId3"/>
    <p:sldId id="272" r:id="rId4"/>
    <p:sldId id="273" r:id="rId5"/>
    <p:sldId id="274" r:id="rId6"/>
    <p:sldId id="261" r:id="rId7"/>
    <p:sldId id="4127" r:id="rId8"/>
    <p:sldId id="4129" r:id="rId9"/>
    <p:sldId id="4132" r:id="rId10"/>
    <p:sldId id="4131" r:id="rId11"/>
    <p:sldId id="105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03" autoAdjust="0"/>
    <p:restoredTop sz="94762" autoAdjust="0"/>
  </p:normalViewPr>
  <p:slideViewPr>
    <p:cSldViewPr>
      <p:cViewPr varScale="1">
        <p:scale>
          <a:sx n="105" d="100"/>
          <a:sy n="105" d="100"/>
        </p:scale>
        <p:origin x="702" y="1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i-FI" dirty="0"/>
              <a:t>© IPR </a:t>
            </a:r>
            <a:r>
              <a:rPr lang="fi-FI" dirty="0" err="1"/>
              <a:t>University</a:t>
            </a:r>
            <a:r>
              <a:rPr lang="fi-FI" dirty="0"/>
              <a:t> Center</a:t>
            </a:r>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C1D8EF-D375-4C8B-BBF0-E9C3AF1E820F}" type="datetimeFigureOut">
              <a:rPr lang="fi-FI" smtClean="0"/>
              <a:pPr/>
              <a:t>8.2.2021</a:t>
            </a:fld>
            <a:endParaRPr lang="fi-FI"/>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C542B9-6AAE-471B-BE44-0397C3C52887}" type="slidenum">
              <a:rPr lang="fi-FI" smtClean="0"/>
              <a:pPr/>
              <a:t>‹#›</a:t>
            </a:fld>
            <a:endParaRPr lang="fi-FI"/>
          </a:p>
        </p:txBody>
      </p:sp>
    </p:spTree>
    <p:extLst>
      <p:ext uri="{BB962C8B-B14F-4D97-AF65-F5344CB8AC3E}">
        <p14:creationId xmlns:p14="http://schemas.microsoft.com/office/powerpoint/2010/main" val="3260529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E1A94-EF8B-477F-A6AE-3E60E0010A27}" type="datetimeFigureOut">
              <a:rPr lang="fi-FI" smtClean="0"/>
              <a:pPr/>
              <a:t>8.2.2021</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9E85F1-4B38-4978-8868-A0BC4F3B06D0}" type="slidenum">
              <a:rPr lang="fi-FI" smtClean="0"/>
              <a:pPr/>
              <a:t>‹#›</a:t>
            </a:fld>
            <a:endParaRPr lang="fi-FI"/>
          </a:p>
        </p:txBody>
      </p:sp>
    </p:spTree>
    <p:extLst>
      <p:ext uri="{BB962C8B-B14F-4D97-AF65-F5344CB8AC3E}">
        <p14:creationId xmlns:p14="http://schemas.microsoft.com/office/powerpoint/2010/main" val="26075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8D9E85F1-4B38-4978-8868-A0BC4F3B06D0}" type="slidenum">
              <a:rPr lang="fi-FI" smtClean="0"/>
              <a:pPr/>
              <a:t>2</a:t>
            </a:fld>
            <a:endParaRPr lang="fi-FI"/>
          </a:p>
        </p:txBody>
      </p:sp>
    </p:spTree>
    <p:extLst>
      <p:ext uri="{BB962C8B-B14F-4D97-AF65-F5344CB8AC3E}">
        <p14:creationId xmlns:p14="http://schemas.microsoft.com/office/powerpoint/2010/main" val="335124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8D9E85F1-4B38-4978-8868-A0BC4F3B06D0}" type="slidenum">
              <a:rPr lang="fi-FI" smtClean="0"/>
              <a:pPr/>
              <a:t>3</a:t>
            </a:fld>
            <a:endParaRPr lang="fi-FI"/>
          </a:p>
        </p:txBody>
      </p:sp>
    </p:spTree>
    <p:extLst>
      <p:ext uri="{BB962C8B-B14F-4D97-AF65-F5344CB8AC3E}">
        <p14:creationId xmlns:p14="http://schemas.microsoft.com/office/powerpoint/2010/main" val="2962685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8D9E85F1-4B38-4978-8868-A0BC4F3B06D0}" type="slidenum">
              <a:rPr lang="fi-FI" smtClean="0"/>
              <a:pPr/>
              <a:t>4</a:t>
            </a:fld>
            <a:endParaRPr lang="fi-FI"/>
          </a:p>
        </p:txBody>
      </p:sp>
    </p:spTree>
    <p:extLst>
      <p:ext uri="{BB962C8B-B14F-4D97-AF65-F5344CB8AC3E}">
        <p14:creationId xmlns:p14="http://schemas.microsoft.com/office/powerpoint/2010/main" val="13756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i-FI" dirty="0"/>
              <a:t>Petri </a:t>
            </a:r>
            <a:r>
              <a:rPr lang="fi-FI" dirty="0" err="1"/>
              <a:t>Malmelin</a:t>
            </a:r>
            <a:r>
              <a:rPr lang="fi-FI" dirty="0"/>
              <a:t>:</a:t>
            </a:r>
          </a:p>
          <a:p>
            <a:r>
              <a:rPr lang="fi-FI" dirty="0"/>
              <a:t>EDW (tai siis data-lake) hankkeissa on seuraavia haasteita jo yhden yrityksen sisällä:</a:t>
            </a:r>
          </a:p>
          <a:p>
            <a:pPr marL="171450" indent="-171450">
              <a:buFontTx/>
              <a:buChar char="-"/>
            </a:pPr>
            <a:r>
              <a:rPr lang="fi-FI" dirty="0"/>
              <a:t>datan laatu (dataa puuttuu, data vanhentuu, dataa on kirjattu väärin, eri organisaatiot ymmärtävät datan merkityksen eri tavalla ja siksi käyttävät dataa eri tavalla omissa työvaiheissaan ....) </a:t>
            </a:r>
          </a:p>
          <a:p>
            <a:pPr marL="171450" indent="-171450">
              <a:buFontTx/>
              <a:buChar char="-"/>
            </a:pPr>
            <a:r>
              <a:rPr lang="fi-FI" dirty="0"/>
              <a:t>datamallien yhteensopivuus (eri lähdejärjestelmissä on eri mallit / poikkeavat data-avaimet - ja näiden yhteensovittaminen on vaikeaa EDW /data </a:t>
            </a:r>
            <a:r>
              <a:rPr lang="fi-FI" dirty="0" err="1"/>
              <a:t>lakes</a:t>
            </a:r>
            <a:r>
              <a:rPr lang="fi-FI" dirty="0"/>
              <a:t> työssä) </a:t>
            </a:r>
          </a:p>
          <a:p>
            <a:pPr marL="171450" indent="-171450">
              <a:buFontTx/>
              <a:buChar char="-"/>
            </a:pPr>
            <a:r>
              <a:rPr lang="fi-FI" dirty="0"/>
              <a:t>data-</a:t>
            </a:r>
            <a:r>
              <a:rPr lang="fi-FI" dirty="0" err="1"/>
              <a:t>stewardshipin</a:t>
            </a:r>
            <a:r>
              <a:rPr lang="fi-FI" dirty="0"/>
              <a:t> puuttuminen. Data on valtaa, ja siksi jokin funktio, tai jokin henkilö joka 'omistaa' yritykselle tärkeän tietopurkin, saattaa suojella omaa arvoaan sillä että ei anna (kaikkea) dataa käyttöön oman yrityksensä sisällä. Tämän voi arvioida olevan vielä haastavampaa eri yritysten välillä. </a:t>
            </a:r>
          </a:p>
          <a:p>
            <a:pPr marL="171450" indent="-171450">
              <a:buFontTx/>
              <a:buChar char="-"/>
            </a:pPr>
            <a:r>
              <a:rPr lang="fi-FI" dirty="0"/>
              <a:t>IT spagetti: monissa yrityksissä IT ja prosessiympäristö on sattumien ja ajautumien summa. Näissä yrityksissä käytetään suhteellisen paljon rahaa 'vain ylläpitämään spagettia hengissä'. EDW / data lake vaatii hyvän suunnitelman, vahvan sponsorin ja selkeän investointipäätöksen: pitää siis kertaalleen investoida isosti, jotta päästään 'spagetista' 'lasagneen' - ja sen jälkeen data on hyödynnettävissä kertaluokkaa tehokkaammin </a:t>
            </a:r>
          </a:p>
          <a:p>
            <a:pPr marL="171450" indent="-171450">
              <a:buFontTx/>
              <a:buChar char="-"/>
            </a:pPr>
            <a:r>
              <a:rPr lang="fi-FI" dirty="0"/>
              <a:t>data ja IT on yksi lenkki muutoksessa - ihmisten ajattelun ja käyttäytymisen muuttaminen on yhtä tärkeä (jos jälkimmäistä ei tee, jäävät tavoitellut liiketoimintahyödyt torsoksi) </a:t>
            </a:r>
          </a:p>
          <a:p>
            <a:endParaRPr lang="fi-FI" dirty="0"/>
          </a:p>
        </p:txBody>
      </p:sp>
      <p:sp>
        <p:nvSpPr>
          <p:cNvPr id="4" name="Slide Number Placeholder 3"/>
          <p:cNvSpPr>
            <a:spLocks noGrp="1"/>
          </p:cNvSpPr>
          <p:nvPr>
            <p:ph type="sldNum" sz="quarter" idx="5"/>
          </p:nvPr>
        </p:nvSpPr>
        <p:spPr/>
        <p:txBody>
          <a:bodyPr/>
          <a:lstStyle/>
          <a:p>
            <a:fld id="{8D9E85F1-4B38-4978-8868-A0BC4F3B06D0}" type="slidenum">
              <a:rPr lang="fi-FI" smtClean="0"/>
              <a:pPr/>
              <a:t>5</a:t>
            </a:fld>
            <a:endParaRPr lang="fi-FI"/>
          </a:p>
        </p:txBody>
      </p:sp>
    </p:spTree>
    <p:extLst>
      <p:ext uri="{BB962C8B-B14F-4D97-AF65-F5344CB8AC3E}">
        <p14:creationId xmlns:p14="http://schemas.microsoft.com/office/powerpoint/2010/main" val="2127837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B2736A07-9C51-40D5-9EDD-0D75448F2C9D}" type="slidenum">
              <a:rPr lang="fi-FI" smtClean="0"/>
              <a:pPr/>
              <a:t>7</a:t>
            </a:fld>
            <a:endParaRPr lang="fi-FI"/>
          </a:p>
        </p:txBody>
      </p:sp>
    </p:spTree>
    <p:extLst>
      <p:ext uri="{BB962C8B-B14F-4D97-AF65-F5344CB8AC3E}">
        <p14:creationId xmlns:p14="http://schemas.microsoft.com/office/powerpoint/2010/main" val="1938412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8D9E85F1-4B38-4978-8868-A0BC4F3B06D0}" type="slidenum">
              <a:rPr lang="fi-FI" smtClean="0"/>
              <a:pPr/>
              <a:t>10</a:t>
            </a:fld>
            <a:endParaRPr lang="fi-FI"/>
          </a:p>
        </p:txBody>
      </p:sp>
    </p:spTree>
    <p:extLst>
      <p:ext uri="{BB962C8B-B14F-4D97-AF65-F5344CB8AC3E}">
        <p14:creationId xmlns:p14="http://schemas.microsoft.com/office/powerpoint/2010/main" val="2397364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D84DB5F-11A6-BE42-B9CA-326F43A8A730}" type="datetimeFigureOut">
              <a:rPr lang="fi-FI" smtClean="0"/>
              <a:t>8.2.2021</a:t>
            </a:fld>
            <a:endParaRPr lang="fi-FI"/>
          </a:p>
        </p:txBody>
      </p:sp>
      <p:sp>
        <p:nvSpPr>
          <p:cNvPr id="5" name="Footer Placeholder 4"/>
          <p:cNvSpPr>
            <a:spLocks noGrp="1"/>
          </p:cNvSpPr>
          <p:nvPr>
            <p:ph type="ftr" sz="quarter" idx="11"/>
          </p:nvPr>
        </p:nvSpPr>
        <p:spPr/>
        <p:txBody>
          <a:bodyPr/>
          <a:lstStyle/>
          <a:p>
            <a:r>
              <a:rPr lang="fi-FI"/>
              <a:t>Olli Pitkänen</a:t>
            </a:r>
          </a:p>
        </p:txBody>
      </p:sp>
      <p:sp>
        <p:nvSpPr>
          <p:cNvPr id="6" name="Slide Number Placeholder 5"/>
          <p:cNvSpPr>
            <a:spLocks noGrp="1"/>
          </p:cNvSpPr>
          <p:nvPr>
            <p:ph type="sldNum" sz="quarter" idx="12"/>
          </p:nvPr>
        </p:nvSpPr>
        <p:spPr/>
        <p:txBody>
          <a:bodyPr/>
          <a:lstStyle/>
          <a:p>
            <a:fld id="{234504F2-9A88-4A6C-AA32-C406F846882E}" type="slidenum">
              <a:rPr lang="fi-FI" smtClean="0"/>
              <a:pPr/>
              <a:t>‹#›</a:t>
            </a:fld>
            <a:endParaRPr lang="fi-FI"/>
          </a:p>
        </p:txBody>
      </p:sp>
    </p:spTree>
    <p:extLst>
      <p:ext uri="{BB962C8B-B14F-4D97-AF65-F5344CB8AC3E}">
        <p14:creationId xmlns:p14="http://schemas.microsoft.com/office/powerpoint/2010/main" val="3044507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r>
              <a:rPr lang="fi-FI"/>
              <a:t>Olli Pitkänen</a:t>
            </a:r>
          </a:p>
        </p:txBody>
      </p:sp>
      <p:sp>
        <p:nvSpPr>
          <p:cNvPr id="6" name="Slide Number Placeholder 5"/>
          <p:cNvSpPr>
            <a:spLocks noGrp="1"/>
          </p:cNvSpPr>
          <p:nvPr>
            <p:ph type="sldNum" sz="quarter" idx="12"/>
          </p:nvPr>
        </p:nvSpPr>
        <p:spPr/>
        <p:txBody>
          <a:bodyPr/>
          <a:lstStyle/>
          <a:p>
            <a:fld id="{234504F2-9A88-4A6C-AA32-C406F846882E}" type="slidenum">
              <a:rPr lang="fi-FI" smtClean="0"/>
              <a:pPr/>
              <a:t>‹#›</a:t>
            </a:fld>
            <a:endParaRPr lang="fi-FI"/>
          </a:p>
        </p:txBody>
      </p:sp>
    </p:spTree>
    <p:extLst>
      <p:ext uri="{BB962C8B-B14F-4D97-AF65-F5344CB8AC3E}">
        <p14:creationId xmlns:p14="http://schemas.microsoft.com/office/powerpoint/2010/main" val="47027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r>
              <a:rPr lang="fi-FI"/>
              <a:t>Olli Pitkänen</a:t>
            </a:r>
          </a:p>
        </p:txBody>
      </p:sp>
      <p:sp>
        <p:nvSpPr>
          <p:cNvPr id="6" name="Slide Number Placeholder 5"/>
          <p:cNvSpPr>
            <a:spLocks noGrp="1"/>
          </p:cNvSpPr>
          <p:nvPr>
            <p:ph type="sldNum" sz="quarter" idx="12"/>
          </p:nvPr>
        </p:nvSpPr>
        <p:spPr/>
        <p:txBody>
          <a:bodyPr/>
          <a:lstStyle/>
          <a:p>
            <a:fld id="{234504F2-9A88-4A6C-AA32-C406F846882E}" type="slidenum">
              <a:rPr lang="fi-FI" smtClean="0"/>
              <a:pPr/>
              <a:t>‹#›</a:t>
            </a:fld>
            <a:endParaRPr lang="fi-FI"/>
          </a:p>
        </p:txBody>
      </p:sp>
    </p:spTree>
    <p:extLst>
      <p:ext uri="{BB962C8B-B14F-4D97-AF65-F5344CB8AC3E}">
        <p14:creationId xmlns:p14="http://schemas.microsoft.com/office/powerpoint/2010/main" val="35008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tsikkod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914400" y="2708921"/>
            <a:ext cx="10363200" cy="1470025"/>
          </a:xfrm>
        </p:spPr>
        <p:txBody>
          <a:bodyPr>
            <a:normAutofit/>
          </a:bodyPr>
          <a:lstStyle>
            <a:lvl1pPr>
              <a:defRPr sz="3600">
                <a:latin typeface="Century Gothic" pitchFamily="34" charset="0"/>
              </a:defRPr>
            </a:lvl1pPr>
          </a:lstStyle>
          <a:p>
            <a:r>
              <a:rPr lang="fi-FI" dirty="0"/>
              <a:t>Otsikko</a:t>
            </a:r>
          </a:p>
        </p:txBody>
      </p:sp>
      <p:sp>
        <p:nvSpPr>
          <p:cNvPr id="3" name="Alaotsikko 2"/>
          <p:cNvSpPr>
            <a:spLocks noGrp="1"/>
          </p:cNvSpPr>
          <p:nvPr>
            <p:ph type="subTitle" idx="1" hasCustomPrompt="1"/>
          </p:nvPr>
        </p:nvSpPr>
        <p:spPr>
          <a:xfrm>
            <a:off x="1828800" y="4869160"/>
            <a:ext cx="8534400" cy="1224136"/>
          </a:xfrm>
        </p:spPr>
        <p:txBody>
          <a:bodyPr>
            <a:normAutofit/>
          </a:bodyPr>
          <a:lstStyle>
            <a:lvl1pPr marL="0" indent="0" algn="ctr">
              <a:buNone/>
              <a:defRPr sz="240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Koulutuksen pitäjä</a:t>
            </a:r>
          </a:p>
          <a:p>
            <a:r>
              <a:rPr lang="fi-FI" dirty="0"/>
              <a:t>Koulutuspaikka</a:t>
            </a:r>
          </a:p>
          <a:p>
            <a:r>
              <a:rPr lang="fi-FI" dirty="0"/>
              <a:t>Päivämäärä</a:t>
            </a:r>
          </a:p>
        </p:txBody>
      </p:sp>
      <p:sp>
        <p:nvSpPr>
          <p:cNvPr id="4" name="Päivämäärän paikkamerkki 3"/>
          <p:cNvSpPr>
            <a:spLocks noGrp="1"/>
          </p:cNvSpPr>
          <p:nvPr>
            <p:ph type="dt" sz="half" idx="10"/>
          </p:nvPr>
        </p:nvSpPr>
        <p:spPr>
          <a:xfrm>
            <a:off x="838200" y="6356352"/>
            <a:ext cx="2743200" cy="365125"/>
          </a:xfrm>
          <a:prstGeom prst="rect">
            <a:avLst/>
          </a:prstGeom>
        </p:spPr>
        <p:txBody>
          <a:bodyPr/>
          <a:lstStyle/>
          <a:p>
            <a:endParaRPr lang="fi-FI"/>
          </a:p>
        </p:txBody>
      </p:sp>
      <p:sp>
        <p:nvSpPr>
          <p:cNvPr id="5" name="Alatunnisteen paikkamerkki 4"/>
          <p:cNvSpPr>
            <a:spLocks noGrp="1"/>
          </p:cNvSpPr>
          <p:nvPr>
            <p:ph type="ftr" sz="quarter" idx="11"/>
          </p:nvPr>
        </p:nvSpPr>
        <p:spPr/>
        <p:txBody>
          <a:bodyPr/>
          <a:lstStyle/>
          <a:p>
            <a:r>
              <a:rPr lang="fi-FI"/>
              <a:t>Olli Pitkänen</a:t>
            </a:r>
            <a:endParaRPr lang="fi-FI" dirty="0"/>
          </a:p>
        </p:txBody>
      </p:sp>
      <p:sp>
        <p:nvSpPr>
          <p:cNvPr id="6" name="Dian numeron paikkamerkki 5"/>
          <p:cNvSpPr>
            <a:spLocks noGrp="1"/>
          </p:cNvSpPr>
          <p:nvPr>
            <p:ph type="sldNum" sz="quarter" idx="12"/>
          </p:nvPr>
        </p:nvSpPr>
        <p:spPr/>
        <p:txBody>
          <a:bodyPr/>
          <a:lstStyle/>
          <a:p>
            <a:endParaRPr lang="fi-FI"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ain otsikk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239349" y="197768"/>
            <a:ext cx="10177131" cy="1143000"/>
          </a:xfrm>
        </p:spPr>
        <p:txBody>
          <a:bodyPr>
            <a:normAutofit/>
          </a:bodyPr>
          <a:lstStyle>
            <a:lvl1pPr>
              <a:defRPr sz="3600">
                <a:solidFill>
                  <a:schemeClr val="bg1"/>
                </a:solidFill>
                <a:latin typeface="Century Gothic" pitchFamily="34" charset="0"/>
              </a:defRPr>
            </a:lvl1pPr>
          </a:lstStyle>
          <a:p>
            <a:r>
              <a:rPr lang="fi-FI" dirty="0"/>
              <a:t>Yhteystiedot</a:t>
            </a:r>
          </a:p>
        </p:txBody>
      </p:sp>
      <p:sp>
        <p:nvSpPr>
          <p:cNvPr id="3" name="Päivämäärän paikkamerkki 2"/>
          <p:cNvSpPr>
            <a:spLocks noGrp="1"/>
          </p:cNvSpPr>
          <p:nvPr>
            <p:ph type="dt" sz="half" idx="10"/>
          </p:nvPr>
        </p:nvSpPr>
        <p:spPr>
          <a:xfrm>
            <a:off x="838200" y="6356352"/>
            <a:ext cx="2743200" cy="365125"/>
          </a:xfrm>
          <a:prstGeom prst="rect">
            <a:avLst/>
          </a:prstGeom>
        </p:spPr>
        <p:txBody>
          <a:bodyPr/>
          <a:lstStyle/>
          <a:p>
            <a:endParaRPr lang="fi-FI"/>
          </a:p>
        </p:txBody>
      </p:sp>
      <p:sp>
        <p:nvSpPr>
          <p:cNvPr id="4" name="Alatunnisteen paikkamerkki 3"/>
          <p:cNvSpPr>
            <a:spLocks noGrp="1"/>
          </p:cNvSpPr>
          <p:nvPr>
            <p:ph type="ftr" sz="quarter" idx="11"/>
          </p:nvPr>
        </p:nvSpPr>
        <p:spPr/>
        <p:txBody>
          <a:bodyPr/>
          <a:lstStyle/>
          <a:p>
            <a:r>
              <a:rPr lang="fi-FI"/>
              <a:t>Olli Pitkänen</a:t>
            </a:r>
            <a:endParaRPr lang="fi-FI" dirty="0"/>
          </a:p>
        </p:txBody>
      </p:sp>
      <p:sp>
        <p:nvSpPr>
          <p:cNvPr id="5" name="Dian numeron paikkamerkki 4"/>
          <p:cNvSpPr>
            <a:spLocks noGrp="1"/>
          </p:cNvSpPr>
          <p:nvPr>
            <p:ph type="sldNum" sz="quarter" idx="12"/>
          </p:nvPr>
        </p:nvSpPr>
        <p:spPr/>
        <p:txBody>
          <a:bodyPr/>
          <a:lstStyle/>
          <a:p>
            <a:fld id="{234504F2-9A88-4A6C-AA32-C406F846882E}" type="slidenum">
              <a:rPr lang="fi-FI" smtClean="0"/>
              <a:pPr/>
              <a:t>‹#›</a:t>
            </a:fld>
            <a:endParaRPr lang="fi-FI"/>
          </a:p>
        </p:txBody>
      </p:sp>
      <p:sp>
        <p:nvSpPr>
          <p:cNvPr id="7" name="Sisällön paikkamerkki 6"/>
          <p:cNvSpPr>
            <a:spLocks noGrp="1"/>
          </p:cNvSpPr>
          <p:nvPr>
            <p:ph sz="quarter" idx="13" hasCustomPrompt="1"/>
          </p:nvPr>
        </p:nvSpPr>
        <p:spPr>
          <a:xfrm>
            <a:off x="1390651" y="1700214"/>
            <a:ext cx="8930216" cy="4249737"/>
          </a:xfrm>
        </p:spPr>
        <p:txBody>
          <a:bodyPr/>
          <a:lstStyle>
            <a:lvl1pPr algn="ctr">
              <a:buFontTx/>
              <a:buNone/>
              <a:defRPr sz="2400" b="0" baseline="0"/>
            </a:lvl1pPr>
          </a:lstStyle>
          <a:p>
            <a:pPr lvl="0"/>
            <a:r>
              <a:rPr lang="fi-FI" dirty="0"/>
              <a:t>IPR </a:t>
            </a:r>
            <a:r>
              <a:rPr lang="fi-FI" dirty="0" err="1"/>
              <a:t>University</a:t>
            </a:r>
            <a:r>
              <a:rPr lang="fi-FI" dirty="0"/>
              <a:t> Center</a:t>
            </a:r>
          </a:p>
          <a:p>
            <a:pPr lvl="0"/>
            <a:r>
              <a:rPr lang="fi-FI" dirty="0"/>
              <a:t>PL 4 (Yliopistonkatu 3)</a:t>
            </a:r>
          </a:p>
          <a:p>
            <a:pPr lvl="0"/>
            <a:r>
              <a:rPr lang="fi-FI" dirty="0"/>
              <a:t>00014 Helsingin Yliopisto</a:t>
            </a:r>
          </a:p>
          <a:p>
            <a:pPr lvl="0"/>
            <a:endParaRPr lang="fi-FI" dirty="0"/>
          </a:p>
          <a:p>
            <a:pPr lvl="0"/>
            <a:r>
              <a:rPr lang="fi-FI" dirty="0"/>
              <a:t>p. (09) 191 22 766</a:t>
            </a:r>
          </a:p>
          <a:p>
            <a:pPr lvl="0"/>
            <a:r>
              <a:rPr lang="fi-FI" dirty="0"/>
              <a:t>f. (09) 191 22 762</a:t>
            </a:r>
          </a:p>
          <a:p>
            <a:pPr lvl="0"/>
            <a:endParaRPr lang="fi-FI" dirty="0"/>
          </a:p>
          <a:p>
            <a:pPr lvl="0"/>
            <a:r>
              <a:rPr lang="fi-FI" dirty="0" err="1"/>
              <a:t>www.iprinfo.com</a:t>
            </a:r>
            <a:endParaRPr lang="fi-FI" dirty="0"/>
          </a:p>
          <a:p>
            <a:pPr lvl="0"/>
            <a:endParaRPr lang="fi-FI" dirty="0"/>
          </a:p>
          <a:p>
            <a:pPr lvl="0"/>
            <a:endParaRPr lang="fi-FI" dirty="0"/>
          </a:p>
          <a:p>
            <a:pPr lvl="0"/>
            <a:endParaRPr lang="fi-FI"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fi-FI"/>
              <a:t>Olli Pitkänen</a:t>
            </a:r>
          </a:p>
        </p:txBody>
      </p:sp>
      <p:sp>
        <p:nvSpPr>
          <p:cNvPr id="6" name="Slide Number Placeholder 5"/>
          <p:cNvSpPr>
            <a:spLocks noGrp="1"/>
          </p:cNvSpPr>
          <p:nvPr>
            <p:ph type="sldNum" sz="quarter" idx="12"/>
          </p:nvPr>
        </p:nvSpPr>
        <p:spPr>
          <a:xfrm>
            <a:off x="838200" y="6356350"/>
            <a:ext cx="2743200" cy="365125"/>
          </a:xfrm>
        </p:spPr>
        <p:txBody>
          <a:bodyPr/>
          <a:lstStyle>
            <a:lvl1pPr algn="l">
              <a:defRPr/>
            </a:lvl1pPr>
          </a:lstStyle>
          <a:p>
            <a:pPr algn="l"/>
            <a:fld id="{234504F2-9A88-4A6C-AA32-C406F846882E}" type="slidenum">
              <a:rPr lang="fi-FI" smtClean="0"/>
              <a:pPr/>
              <a:t>‹#›</a:t>
            </a:fld>
            <a:endParaRPr lang="fi-FI"/>
          </a:p>
        </p:txBody>
      </p:sp>
      <p:pic>
        <p:nvPicPr>
          <p:cNvPr id="9" name="Picture 8">
            <a:extLst>
              <a:ext uri="{FF2B5EF4-FFF2-40B4-BE49-F238E27FC236}">
                <a16:creationId xmlns:a16="http://schemas.microsoft.com/office/drawing/2014/main" id="{3023EAF2-4B09-1140-B64D-AF17544A9E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1944" y="6176963"/>
            <a:ext cx="1375397" cy="681037"/>
          </a:xfrm>
          <a:prstGeom prst="rect">
            <a:avLst/>
          </a:prstGeom>
        </p:spPr>
      </p:pic>
    </p:spTree>
    <p:extLst>
      <p:ext uri="{BB962C8B-B14F-4D97-AF65-F5344CB8AC3E}">
        <p14:creationId xmlns:p14="http://schemas.microsoft.com/office/powerpoint/2010/main" val="4133061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D84DB5F-11A6-BE42-B9CA-326F43A8A730}" type="datetimeFigureOut">
              <a:rPr lang="fi-FI" smtClean="0"/>
              <a:t>8.2.2021</a:t>
            </a:fld>
            <a:endParaRPr lang="fi-FI"/>
          </a:p>
        </p:txBody>
      </p:sp>
      <p:sp>
        <p:nvSpPr>
          <p:cNvPr id="5" name="Footer Placeholder 4"/>
          <p:cNvSpPr>
            <a:spLocks noGrp="1"/>
          </p:cNvSpPr>
          <p:nvPr>
            <p:ph type="ftr" sz="quarter" idx="11"/>
          </p:nvPr>
        </p:nvSpPr>
        <p:spPr/>
        <p:txBody>
          <a:bodyPr/>
          <a:lstStyle/>
          <a:p>
            <a:r>
              <a:rPr lang="fi-FI"/>
              <a:t>Olli Pitkänen</a:t>
            </a:r>
          </a:p>
        </p:txBody>
      </p:sp>
      <p:sp>
        <p:nvSpPr>
          <p:cNvPr id="6" name="Slide Number Placeholder 5"/>
          <p:cNvSpPr>
            <a:spLocks noGrp="1"/>
          </p:cNvSpPr>
          <p:nvPr>
            <p:ph type="sldNum" sz="quarter" idx="12"/>
          </p:nvPr>
        </p:nvSpPr>
        <p:spPr/>
        <p:txBody>
          <a:bodyPr/>
          <a:lstStyle/>
          <a:p>
            <a:fld id="{234504F2-9A88-4A6C-AA32-C406F846882E}" type="slidenum">
              <a:rPr lang="fi-FI" smtClean="0"/>
              <a:pPr/>
              <a:t>‹#›</a:t>
            </a:fld>
            <a:endParaRPr lang="fi-FI"/>
          </a:p>
        </p:txBody>
      </p:sp>
    </p:spTree>
    <p:extLst>
      <p:ext uri="{BB962C8B-B14F-4D97-AF65-F5344CB8AC3E}">
        <p14:creationId xmlns:p14="http://schemas.microsoft.com/office/powerpoint/2010/main" val="180048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Olli Pitkänen</a:t>
            </a:r>
          </a:p>
        </p:txBody>
      </p:sp>
      <p:sp>
        <p:nvSpPr>
          <p:cNvPr id="7" name="Slide Number Placeholder 6"/>
          <p:cNvSpPr>
            <a:spLocks noGrp="1"/>
          </p:cNvSpPr>
          <p:nvPr>
            <p:ph type="sldNum" sz="quarter" idx="12"/>
          </p:nvPr>
        </p:nvSpPr>
        <p:spPr/>
        <p:txBody>
          <a:bodyPr/>
          <a:lstStyle/>
          <a:p>
            <a:fld id="{234504F2-9A88-4A6C-AA32-C406F846882E}" type="slidenum">
              <a:rPr lang="fi-FI" smtClean="0"/>
              <a:pPr/>
              <a:t>‹#›</a:t>
            </a:fld>
            <a:endParaRPr lang="fi-FI"/>
          </a:p>
        </p:txBody>
      </p:sp>
    </p:spTree>
    <p:extLst>
      <p:ext uri="{BB962C8B-B14F-4D97-AF65-F5344CB8AC3E}">
        <p14:creationId xmlns:p14="http://schemas.microsoft.com/office/powerpoint/2010/main" val="190121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endParaRPr lang="fi-FI"/>
          </a:p>
        </p:txBody>
      </p:sp>
      <p:sp>
        <p:nvSpPr>
          <p:cNvPr id="8" name="Footer Placeholder 7"/>
          <p:cNvSpPr>
            <a:spLocks noGrp="1"/>
          </p:cNvSpPr>
          <p:nvPr>
            <p:ph type="ftr" sz="quarter" idx="11"/>
          </p:nvPr>
        </p:nvSpPr>
        <p:spPr/>
        <p:txBody>
          <a:bodyPr/>
          <a:lstStyle/>
          <a:p>
            <a:r>
              <a:rPr lang="fi-FI"/>
              <a:t>Olli Pitkänen</a:t>
            </a:r>
          </a:p>
        </p:txBody>
      </p:sp>
      <p:sp>
        <p:nvSpPr>
          <p:cNvPr id="9" name="Slide Number Placeholder 8"/>
          <p:cNvSpPr>
            <a:spLocks noGrp="1"/>
          </p:cNvSpPr>
          <p:nvPr>
            <p:ph type="sldNum" sz="quarter" idx="12"/>
          </p:nvPr>
        </p:nvSpPr>
        <p:spPr/>
        <p:txBody>
          <a:bodyPr/>
          <a:lstStyle/>
          <a:p>
            <a:fld id="{234504F2-9A88-4A6C-AA32-C406F846882E}" type="slidenum">
              <a:rPr lang="fi-FI" smtClean="0"/>
              <a:pPr/>
              <a:t>‹#›</a:t>
            </a:fld>
            <a:endParaRPr lang="fi-FI"/>
          </a:p>
        </p:txBody>
      </p:sp>
    </p:spTree>
    <p:extLst>
      <p:ext uri="{BB962C8B-B14F-4D97-AF65-F5344CB8AC3E}">
        <p14:creationId xmlns:p14="http://schemas.microsoft.com/office/powerpoint/2010/main" val="1120645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D84DB5F-11A6-BE42-B9CA-326F43A8A730}" type="datetimeFigureOut">
              <a:rPr lang="fi-FI" smtClean="0"/>
              <a:t>8.2.2021</a:t>
            </a:fld>
            <a:endParaRPr lang="fi-FI"/>
          </a:p>
        </p:txBody>
      </p:sp>
      <p:sp>
        <p:nvSpPr>
          <p:cNvPr id="4" name="Footer Placeholder 3"/>
          <p:cNvSpPr>
            <a:spLocks noGrp="1"/>
          </p:cNvSpPr>
          <p:nvPr>
            <p:ph type="ftr" sz="quarter" idx="11"/>
          </p:nvPr>
        </p:nvSpPr>
        <p:spPr/>
        <p:txBody>
          <a:bodyPr/>
          <a:lstStyle/>
          <a:p>
            <a:r>
              <a:rPr lang="fi-FI"/>
              <a:t>Olli Pitkänen</a:t>
            </a:r>
          </a:p>
        </p:txBody>
      </p:sp>
      <p:sp>
        <p:nvSpPr>
          <p:cNvPr id="5" name="Slide Number Placeholder 4"/>
          <p:cNvSpPr>
            <a:spLocks noGrp="1"/>
          </p:cNvSpPr>
          <p:nvPr>
            <p:ph type="sldNum" sz="quarter" idx="12"/>
          </p:nvPr>
        </p:nvSpPr>
        <p:spPr/>
        <p:txBody>
          <a:bodyPr/>
          <a:lstStyle/>
          <a:p>
            <a:fld id="{234504F2-9A88-4A6C-AA32-C406F846882E}" type="slidenum">
              <a:rPr lang="fi-FI" smtClean="0"/>
              <a:pPr/>
              <a:t>‹#›</a:t>
            </a:fld>
            <a:endParaRPr lang="fi-FI"/>
          </a:p>
        </p:txBody>
      </p:sp>
    </p:spTree>
    <p:extLst>
      <p:ext uri="{BB962C8B-B14F-4D97-AF65-F5344CB8AC3E}">
        <p14:creationId xmlns:p14="http://schemas.microsoft.com/office/powerpoint/2010/main" val="154995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4DB5F-11A6-BE42-B9CA-326F43A8A730}" type="datetimeFigureOut">
              <a:rPr lang="fi-FI" smtClean="0"/>
              <a:t>8.2.2021</a:t>
            </a:fld>
            <a:endParaRPr lang="fi-FI"/>
          </a:p>
        </p:txBody>
      </p:sp>
      <p:sp>
        <p:nvSpPr>
          <p:cNvPr id="3" name="Footer Placeholder 2"/>
          <p:cNvSpPr>
            <a:spLocks noGrp="1"/>
          </p:cNvSpPr>
          <p:nvPr>
            <p:ph type="ftr" sz="quarter" idx="11"/>
          </p:nvPr>
        </p:nvSpPr>
        <p:spPr/>
        <p:txBody>
          <a:bodyPr/>
          <a:lstStyle/>
          <a:p>
            <a:r>
              <a:rPr lang="fi-FI"/>
              <a:t>Olli Pitkänen</a:t>
            </a:r>
          </a:p>
        </p:txBody>
      </p:sp>
      <p:sp>
        <p:nvSpPr>
          <p:cNvPr id="4" name="Slide Number Placeholder 3"/>
          <p:cNvSpPr>
            <a:spLocks noGrp="1"/>
          </p:cNvSpPr>
          <p:nvPr>
            <p:ph type="sldNum" sz="quarter" idx="12"/>
          </p:nvPr>
        </p:nvSpPr>
        <p:spPr/>
        <p:txBody>
          <a:bodyPr/>
          <a:lstStyle/>
          <a:p>
            <a:fld id="{234504F2-9A88-4A6C-AA32-C406F846882E}" type="slidenum">
              <a:rPr lang="fi-FI" smtClean="0"/>
              <a:pPr/>
              <a:t>‹#›</a:t>
            </a:fld>
            <a:endParaRPr lang="fi-FI"/>
          </a:p>
        </p:txBody>
      </p:sp>
    </p:spTree>
    <p:extLst>
      <p:ext uri="{BB962C8B-B14F-4D97-AF65-F5344CB8AC3E}">
        <p14:creationId xmlns:p14="http://schemas.microsoft.com/office/powerpoint/2010/main" val="411649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Olli Pitkänen</a:t>
            </a:r>
          </a:p>
        </p:txBody>
      </p:sp>
      <p:sp>
        <p:nvSpPr>
          <p:cNvPr id="7" name="Slide Number Placeholder 6"/>
          <p:cNvSpPr>
            <a:spLocks noGrp="1"/>
          </p:cNvSpPr>
          <p:nvPr>
            <p:ph type="sldNum" sz="quarter" idx="12"/>
          </p:nvPr>
        </p:nvSpPr>
        <p:spPr/>
        <p:txBody>
          <a:bodyPr/>
          <a:lstStyle/>
          <a:p>
            <a:fld id="{234504F2-9A88-4A6C-AA32-C406F846882E}" type="slidenum">
              <a:rPr lang="fi-FI" smtClean="0"/>
              <a:pPr/>
              <a:t>‹#›</a:t>
            </a:fld>
            <a:endParaRPr lang="fi-FI"/>
          </a:p>
        </p:txBody>
      </p:sp>
    </p:spTree>
    <p:extLst>
      <p:ext uri="{BB962C8B-B14F-4D97-AF65-F5344CB8AC3E}">
        <p14:creationId xmlns:p14="http://schemas.microsoft.com/office/powerpoint/2010/main" val="279613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Olli Pitkänen</a:t>
            </a:r>
          </a:p>
        </p:txBody>
      </p:sp>
      <p:sp>
        <p:nvSpPr>
          <p:cNvPr id="7" name="Slide Number Placeholder 6"/>
          <p:cNvSpPr>
            <a:spLocks noGrp="1"/>
          </p:cNvSpPr>
          <p:nvPr>
            <p:ph type="sldNum" sz="quarter" idx="12"/>
          </p:nvPr>
        </p:nvSpPr>
        <p:spPr/>
        <p:txBody>
          <a:bodyPr/>
          <a:lstStyle/>
          <a:p>
            <a:fld id="{234504F2-9A88-4A6C-AA32-C406F846882E}" type="slidenum">
              <a:rPr lang="fi-FI" smtClean="0"/>
              <a:pPr/>
              <a:t>‹#›</a:t>
            </a:fld>
            <a:endParaRPr lang="fi-FI"/>
          </a:p>
        </p:txBody>
      </p:sp>
    </p:spTree>
    <p:extLst>
      <p:ext uri="{BB962C8B-B14F-4D97-AF65-F5344CB8AC3E}">
        <p14:creationId xmlns:p14="http://schemas.microsoft.com/office/powerpoint/2010/main" val="410171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4DB5F-11A6-BE42-B9CA-326F43A8A730}" type="datetimeFigureOut">
              <a:rPr lang="fi-FI" smtClean="0"/>
              <a:t>8.2.2021</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Olli Pitkänen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504F2-9A88-4A6C-AA32-C406F846882E}" type="slidenum">
              <a:rPr lang="fi-FI" smtClean="0"/>
              <a:pPr/>
              <a:t>‹#›</a:t>
            </a:fld>
            <a:endParaRPr lang="fi-FI"/>
          </a:p>
        </p:txBody>
      </p:sp>
    </p:spTree>
    <p:extLst>
      <p:ext uri="{BB962C8B-B14F-4D97-AF65-F5344CB8AC3E}">
        <p14:creationId xmlns:p14="http://schemas.microsoft.com/office/powerpoint/2010/main" val="151419759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649" r:id="rId12"/>
    <p:sldLayoutId id="2147483654"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arge body of water&#10;&#10;Description automatically generated">
            <a:extLst>
              <a:ext uri="{FF2B5EF4-FFF2-40B4-BE49-F238E27FC236}">
                <a16:creationId xmlns:a16="http://schemas.microsoft.com/office/drawing/2014/main" id="{BFAAD827-A969-EB4A-B4CC-ED3FEE4358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20238"/>
            <a:ext cx="12192000" cy="6978238"/>
          </a:xfrm>
          <a:prstGeom prst="rect">
            <a:avLst/>
          </a:prstGeom>
        </p:spPr>
      </p:pic>
      <p:pic>
        <p:nvPicPr>
          <p:cNvPr id="3" name="Picture 2" descr="A close up of a sign&#10;&#10;Description automatically generated">
            <a:extLst>
              <a:ext uri="{FF2B5EF4-FFF2-40B4-BE49-F238E27FC236}">
                <a16:creationId xmlns:a16="http://schemas.microsoft.com/office/drawing/2014/main" id="{78B6C10E-32D4-BD43-87D1-E1B4549E94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7448" y="4753729"/>
            <a:ext cx="2952328" cy="1699607"/>
          </a:xfrm>
          <a:prstGeom prst="rect">
            <a:avLst/>
          </a:prstGeom>
        </p:spPr>
      </p:pic>
      <p:sp>
        <p:nvSpPr>
          <p:cNvPr id="7" name="Title 1">
            <a:extLst>
              <a:ext uri="{FF2B5EF4-FFF2-40B4-BE49-F238E27FC236}">
                <a16:creationId xmlns:a16="http://schemas.microsoft.com/office/drawing/2014/main" id="{5B5F7369-F74D-6548-ADF0-3B0ABCA506EA}"/>
              </a:ext>
            </a:extLst>
          </p:cNvPr>
          <p:cNvSpPr txBox="1">
            <a:spLocks/>
          </p:cNvSpPr>
          <p:nvPr/>
        </p:nvSpPr>
        <p:spPr>
          <a:xfrm>
            <a:off x="1343472" y="188640"/>
            <a:ext cx="9649072" cy="2387600"/>
          </a:xfrm>
          <a:prstGeom prst="rect">
            <a:avLst/>
          </a:prstGeom>
          <a:noFill/>
          <a:ln>
            <a:noFill/>
          </a:ln>
        </p:spPr>
        <p:style>
          <a:lnRef idx="0">
            <a:scrgbClr r="0" g="0" b="0"/>
          </a:lnRef>
          <a:fillRef idx="0">
            <a:scrgbClr r="0" g="0" b="0"/>
          </a:fillRef>
          <a:effectRef idx="0">
            <a:scrgbClr r="0" g="0" b="0"/>
          </a:effectRef>
          <a:fontRef idx="minor">
            <a:schemeClr val="accent3"/>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i-FI" sz="66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Datan jakamisen sääntökirjat ja sopimusehdot</a:t>
            </a:r>
            <a:endParaRPr lang="fi-FI"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Subtitle 2">
            <a:extLst>
              <a:ext uri="{FF2B5EF4-FFF2-40B4-BE49-F238E27FC236}">
                <a16:creationId xmlns:a16="http://schemas.microsoft.com/office/drawing/2014/main" id="{C21A0646-D554-7D46-984A-575EC5428F68}"/>
              </a:ext>
            </a:extLst>
          </p:cNvPr>
          <p:cNvSpPr txBox="1">
            <a:spLocks/>
          </p:cNvSpPr>
          <p:nvPr/>
        </p:nvSpPr>
        <p:spPr>
          <a:xfrm>
            <a:off x="2245844" y="4509120"/>
            <a:ext cx="770384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fi-FI" dirty="0">
              <a:solidFill>
                <a:schemeClr val="bg1"/>
              </a:solidFill>
            </a:endParaRPr>
          </a:p>
          <a:p>
            <a:pPr marL="0" indent="0" algn="r">
              <a:buNone/>
            </a:pPr>
            <a:r>
              <a:rPr lang="fi-FI" dirty="0">
                <a:solidFill>
                  <a:schemeClr val="bg1"/>
                </a:solidFill>
              </a:rPr>
              <a:t>Olli Pitkänen</a:t>
            </a:r>
          </a:p>
        </p:txBody>
      </p:sp>
    </p:spTree>
    <p:extLst>
      <p:ext uri="{BB962C8B-B14F-4D97-AF65-F5344CB8AC3E}">
        <p14:creationId xmlns:p14="http://schemas.microsoft.com/office/powerpoint/2010/main" val="1910190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1A91A9-27E2-CA4E-BD24-3DAD3F6CF480}"/>
              </a:ext>
            </a:extLst>
          </p:cNvPr>
          <p:cNvSpPr>
            <a:spLocks noGrp="1"/>
          </p:cNvSpPr>
          <p:nvPr>
            <p:ph type="title"/>
          </p:nvPr>
        </p:nvSpPr>
        <p:spPr>
          <a:xfrm>
            <a:off x="3791743" y="501594"/>
            <a:ext cx="7559654" cy="1655483"/>
          </a:xfrm>
        </p:spPr>
        <p:txBody>
          <a:bodyPr anchor="b">
            <a:normAutofit/>
          </a:bodyPr>
          <a:lstStyle/>
          <a:p>
            <a:r>
              <a:rPr lang="fi-FI" sz="4000" dirty="0" err="1"/>
              <a:t>Gaia</a:t>
            </a:r>
            <a:r>
              <a:rPr lang="fi-FI" sz="4000" dirty="0"/>
              <a:t>-X</a:t>
            </a:r>
          </a:p>
        </p:txBody>
      </p:sp>
      <p:sp>
        <p:nvSpPr>
          <p:cNvPr id="4" name="Footer Placeholder 3">
            <a:extLst>
              <a:ext uri="{FF2B5EF4-FFF2-40B4-BE49-F238E27FC236}">
                <a16:creationId xmlns:a16="http://schemas.microsoft.com/office/drawing/2014/main" id="{6E9831C7-945E-D34C-8EDB-E59AAC1FF5A2}"/>
              </a:ext>
            </a:extLst>
          </p:cNvPr>
          <p:cNvSpPr>
            <a:spLocks noGrp="1"/>
          </p:cNvSpPr>
          <p:nvPr>
            <p:ph type="ftr" sz="quarter" idx="11"/>
          </p:nvPr>
        </p:nvSpPr>
        <p:spPr>
          <a:xfrm rot="5400000">
            <a:off x="-1834489" y="1984375"/>
            <a:ext cx="4114800" cy="365125"/>
          </a:xfrm>
        </p:spPr>
        <p:txBody>
          <a:bodyPr>
            <a:normAutofit/>
          </a:bodyPr>
          <a:lstStyle/>
          <a:p>
            <a:pPr algn="l">
              <a:spcAft>
                <a:spcPts val="600"/>
              </a:spcAft>
            </a:pPr>
            <a:r>
              <a:rPr lang="fi-FI" sz="1100">
                <a:solidFill>
                  <a:schemeClr val="tx1">
                    <a:lumMod val="50000"/>
                    <a:lumOff val="50000"/>
                  </a:schemeClr>
                </a:solidFill>
              </a:rPr>
              <a:t>Olli Pitkänen</a:t>
            </a:r>
          </a:p>
        </p:txBody>
      </p:sp>
      <p:sp>
        <p:nvSpPr>
          <p:cNvPr id="3" name="Content Placeholder 2">
            <a:extLst>
              <a:ext uri="{FF2B5EF4-FFF2-40B4-BE49-F238E27FC236}">
                <a16:creationId xmlns:a16="http://schemas.microsoft.com/office/drawing/2014/main" id="{ED58ABD8-578C-BB4D-8C56-7C051E9A64D1}"/>
              </a:ext>
            </a:extLst>
          </p:cNvPr>
          <p:cNvSpPr>
            <a:spLocks noGrp="1"/>
          </p:cNvSpPr>
          <p:nvPr>
            <p:ph idx="1"/>
          </p:nvPr>
        </p:nvSpPr>
        <p:spPr>
          <a:xfrm>
            <a:off x="3791744" y="2405894"/>
            <a:ext cx="7559654" cy="3014765"/>
          </a:xfrm>
        </p:spPr>
        <p:txBody>
          <a:bodyPr anchor="t">
            <a:normAutofit/>
          </a:bodyPr>
          <a:lstStyle/>
          <a:p>
            <a:r>
              <a:rPr lang="fi-FI" sz="2000" dirty="0"/>
              <a:t>Eurooppalainen hanke datan jakamisen standardien ja infrastruktuurin määrittelemiseksi</a:t>
            </a:r>
          </a:p>
          <a:p>
            <a:r>
              <a:rPr lang="fi-FI" sz="2000" dirty="0"/>
              <a:t>Suomessa Sitra ja VTT vetävät, paljon organisaatioita mukana</a:t>
            </a:r>
          </a:p>
          <a:p>
            <a:r>
              <a:rPr lang="fi-FI" sz="2000" dirty="0"/>
              <a:t>Hyödyntää </a:t>
            </a:r>
            <a:r>
              <a:rPr lang="fi-FI" sz="2000" dirty="0" err="1"/>
              <a:t>IDSA:n</a:t>
            </a:r>
            <a:r>
              <a:rPr lang="fi-FI" sz="2000" dirty="0"/>
              <a:t> referenssimallia </a:t>
            </a:r>
            <a:r>
              <a:rPr lang="fi-FI" sz="2000" dirty="0">
                <a:sym typeface="Wingdings" pitchFamily="2" charset="2"/>
              </a:rPr>
              <a:t> Sitran sääntökirjamalli tulossa välillisesti mukaan</a:t>
            </a:r>
          </a:p>
          <a:p>
            <a:r>
              <a:rPr lang="fi-FI" sz="2000" dirty="0">
                <a:sym typeface="Wingdings" pitchFamily="2" charset="2"/>
              </a:rPr>
              <a:t>Metadata </a:t>
            </a:r>
            <a:r>
              <a:rPr lang="fi-FI" sz="2000" dirty="0" err="1">
                <a:sym typeface="Wingdings" pitchFamily="2" charset="2"/>
              </a:rPr>
              <a:t>IDSA:n</a:t>
            </a:r>
            <a:r>
              <a:rPr lang="fi-FI" sz="2000" dirty="0">
                <a:sym typeface="Wingdings" pitchFamily="2" charset="2"/>
              </a:rPr>
              <a:t> mallin mukaan</a:t>
            </a:r>
            <a:endParaRPr lang="fi-FI" sz="2000" dirty="0"/>
          </a:p>
        </p:txBody>
      </p:sp>
      <p:sp>
        <p:nvSpPr>
          <p:cNvPr id="73" name="Rectangle 72">
            <a:extLst>
              <a:ext uri="{FF2B5EF4-FFF2-40B4-BE49-F238E27FC236}">
                <a16:creationId xmlns:a16="http://schemas.microsoft.com/office/drawing/2014/main"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B10B8C8-323E-2047-A18E-973BD14BABD1}"/>
              </a:ext>
            </a:extLst>
          </p:cNvPr>
          <p:cNvSpPr>
            <a:spLocks noGrp="1"/>
          </p:cNvSpPr>
          <p:nvPr>
            <p:ph type="sldNum" sz="quarter" idx="12"/>
          </p:nvPr>
        </p:nvSpPr>
        <p:spPr>
          <a:xfrm>
            <a:off x="11704320" y="6455664"/>
            <a:ext cx="448056" cy="365125"/>
          </a:xfrm>
        </p:spPr>
        <p:txBody>
          <a:bodyPr>
            <a:normAutofit/>
          </a:bodyPr>
          <a:lstStyle/>
          <a:p>
            <a:pPr>
              <a:spcAft>
                <a:spcPts val="600"/>
              </a:spcAft>
            </a:pPr>
            <a:fld id="{234504F2-9A88-4A6C-AA32-C406F846882E}" type="slidenum">
              <a:rPr lang="fi-FI" sz="1100">
                <a:solidFill>
                  <a:srgbClr val="FFFFFF"/>
                </a:solidFill>
              </a:rPr>
              <a:pPr>
                <a:spcAft>
                  <a:spcPts val="600"/>
                </a:spcAft>
              </a:pPr>
              <a:t>10</a:t>
            </a:fld>
            <a:endParaRPr lang="fi-FI" sz="1100">
              <a:solidFill>
                <a:srgbClr val="FFFFFF"/>
              </a:solidFill>
            </a:endParaRPr>
          </a:p>
        </p:txBody>
      </p:sp>
      <p:pic>
        <p:nvPicPr>
          <p:cNvPr id="11" name="Picture 10">
            <a:extLst>
              <a:ext uri="{FF2B5EF4-FFF2-40B4-BE49-F238E27FC236}">
                <a16:creationId xmlns:a16="http://schemas.microsoft.com/office/drawing/2014/main" id="{77CF97F1-DCF6-4743-BB6E-FBE74069E7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0576" y="6404058"/>
            <a:ext cx="916765" cy="453942"/>
          </a:xfrm>
          <a:prstGeom prst="rect">
            <a:avLst/>
          </a:prstGeom>
        </p:spPr>
      </p:pic>
      <p:pic>
        <p:nvPicPr>
          <p:cNvPr id="1030" name="Picture 6" descr="shows the official logo of GAIA-X">
            <a:extLst>
              <a:ext uri="{FF2B5EF4-FFF2-40B4-BE49-F238E27FC236}">
                <a16:creationId xmlns:a16="http://schemas.microsoft.com/office/drawing/2014/main" id="{A39A2583-6720-7744-8203-7EDC96BCEF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93"/>
          <a:stretch/>
        </p:blipFill>
        <p:spPr bwMode="auto">
          <a:xfrm>
            <a:off x="-96687" y="1484784"/>
            <a:ext cx="339858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22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CC7A44-3B87-304C-8B79-FDCA571A2A8D}"/>
              </a:ext>
            </a:extLst>
          </p:cNvPr>
          <p:cNvSpPr txBox="1"/>
          <p:nvPr/>
        </p:nvSpPr>
        <p:spPr>
          <a:xfrm>
            <a:off x="3784055" y="3889598"/>
            <a:ext cx="4053931" cy="954107"/>
          </a:xfrm>
          <a:prstGeom prst="rect">
            <a:avLst/>
          </a:prstGeom>
          <a:noFill/>
        </p:spPr>
        <p:txBody>
          <a:bodyPr wrap="none" rtlCol="0">
            <a:spAutoFit/>
          </a:bodyPr>
          <a:lstStyle/>
          <a:p>
            <a:pPr algn="ctr"/>
            <a:r>
              <a:rPr lang="fi-FI" sz="3200" b="1" dirty="0">
                <a:solidFill>
                  <a:srgbClr val="002F6C"/>
                </a:solidFill>
                <a:latin typeface="Franklin Gothic Book" panose="020B0503020102020204" pitchFamily="34" charset="0"/>
                <a:cs typeface="Poppins" panose="02000000000000000000" pitchFamily="2" charset="77"/>
              </a:rPr>
              <a:t>www.1001lakes.com</a:t>
            </a:r>
          </a:p>
          <a:p>
            <a:pPr algn="ctr"/>
            <a:r>
              <a:rPr lang="fi-FI" sz="2400" b="1" dirty="0">
                <a:solidFill>
                  <a:srgbClr val="002F6C"/>
                </a:solidFill>
                <a:latin typeface="Franklin Gothic Book" panose="020B0503020102020204" pitchFamily="34" charset="0"/>
                <a:cs typeface="Poppins" panose="02000000000000000000" pitchFamily="2" charset="77"/>
              </a:rPr>
              <a:t>olli.pitkanen@1001lakes.com</a:t>
            </a:r>
          </a:p>
        </p:txBody>
      </p:sp>
      <p:pic>
        <p:nvPicPr>
          <p:cNvPr id="10" name="Picture 9" descr="A picture containing drawing&#10;&#10;Description automatically generated">
            <a:extLst>
              <a:ext uri="{FF2B5EF4-FFF2-40B4-BE49-F238E27FC236}">
                <a16:creationId xmlns:a16="http://schemas.microsoft.com/office/drawing/2014/main" id="{7120C23B-590E-FB4D-A0E2-9FD0DA2F0AA0}"/>
              </a:ext>
            </a:extLst>
          </p:cNvPr>
          <p:cNvPicPr>
            <a:picLocks noChangeAspect="1"/>
          </p:cNvPicPr>
          <p:nvPr/>
        </p:nvPicPr>
        <p:blipFill>
          <a:blip r:embed="rId2"/>
          <a:stretch>
            <a:fillRect/>
          </a:stretch>
        </p:blipFill>
        <p:spPr>
          <a:xfrm>
            <a:off x="2999656" y="1268760"/>
            <a:ext cx="5509731" cy="3171862"/>
          </a:xfrm>
          <a:prstGeom prst="rect">
            <a:avLst/>
          </a:prstGeom>
        </p:spPr>
      </p:pic>
    </p:spTree>
    <p:extLst>
      <p:ext uri="{BB962C8B-B14F-4D97-AF65-F5344CB8AC3E}">
        <p14:creationId xmlns:p14="http://schemas.microsoft.com/office/powerpoint/2010/main" val="3950361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F04F-1348-4862-9352-8B7FE34E5963}"/>
              </a:ext>
            </a:extLst>
          </p:cNvPr>
          <p:cNvSpPr>
            <a:spLocks noGrp="1"/>
          </p:cNvSpPr>
          <p:nvPr>
            <p:ph type="title"/>
          </p:nvPr>
        </p:nvSpPr>
        <p:spPr/>
        <p:txBody>
          <a:bodyPr/>
          <a:lstStyle/>
          <a:p>
            <a:r>
              <a:rPr lang="fi-FI" noProof="0" dirty="0"/>
              <a:t>Erilliset tietojärjestelmät</a:t>
            </a:r>
          </a:p>
        </p:txBody>
      </p:sp>
      <p:sp>
        <p:nvSpPr>
          <p:cNvPr id="3" name="Content Placeholder 2">
            <a:extLst>
              <a:ext uri="{FF2B5EF4-FFF2-40B4-BE49-F238E27FC236}">
                <a16:creationId xmlns:a16="http://schemas.microsoft.com/office/drawing/2014/main" id="{AA4C2988-8A95-4AD0-BD8A-216A9A4451CF}"/>
              </a:ext>
            </a:extLst>
          </p:cNvPr>
          <p:cNvSpPr>
            <a:spLocks noGrp="1"/>
          </p:cNvSpPr>
          <p:nvPr>
            <p:ph idx="1"/>
          </p:nvPr>
        </p:nvSpPr>
        <p:spPr/>
        <p:txBody>
          <a:bodyPr/>
          <a:lstStyle/>
          <a:p>
            <a:r>
              <a:rPr lang="fi-FI" noProof="0" dirty="0"/>
              <a:t>Perinteisesti organisaatioilla on runsaasti erillisiä tietojärjestelmiä</a:t>
            </a:r>
          </a:p>
          <a:p>
            <a:r>
              <a:rPr lang="fi-FI" noProof="0" dirty="0"/>
              <a:t>Datan hyödyntäminen ja data-analyysi mahdollista siilon sisällä, mutta hankalaa niiden välillä </a:t>
            </a:r>
            <a:r>
              <a:rPr lang="fi-FI" noProof="0" dirty="0">
                <a:sym typeface="Wingdings" panose="05000000000000000000" pitchFamily="2" charset="2"/>
              </a:rPr>
              <a:t> rajoittaa datan hyödynnettävyyttä ja arvoa</a:t>
            </a:r>
            <a:endParaRPr lang="fi-FI" noProof="0" dirty="0"/>
          </a:p>
        </p:txBody>
      </p:sp>
      <p:sp>
        <p:nvSpPr>
          <p:cNvPr id="4" name="Footer Placeholder 3">
            <a:extLst>
              <a:ext uri="{FF2B5EF4-FFF2-40B4-BE49-F238E27FC236}">
                <a16:creationId xmlns:a16="http://schemas.microsoft.com/office/drawing/2014/main" id="{A7EA0086-17F9-41F4-93B7-1ED863C618A8}"/>
              </a:ext>
            </a:extLst>
          </p:cNvPr>
          <p:cNvSpPr>
            <a:spLocks noGrp="1"/>
          </p:cNvSpPr>
          <p:nvPr>
            <p:ph type="ftr" sz="quarter" idx="11"/>
          </p:nvPr>
        </p:nvSpPr>
        <p:spPr/>
        <p:txBody>
          <a:bodyPr/>
          <a:lstStyle/>
          <a:p>
            <a:r>
              <a:rPr lang="fi-FI"/>
              <a:t>Olli Pitkänen</a:t>
            </a:r>
          </a:p>
        </p:txBody>
      </p:sp>
      <p:sp>
        <p:nvSpPr>
          <p:cNvPr id="5" name="Slide Number Placeholder 4">
            <a:extLst>
              <a:ext uri="{FF2B5EF4-FFF2-40B4-BE49-F238E27FC236}">
                <a16:creationId xmlns:a16="http://schemas.microsoft.com/office/drawing/2014/main" id="{DB84E943-684A-4297-B106-0970F3E9F0AB}"/>
              </a:ext>
            </a:extLst>
          </p:cNvPr>
          <p:cNvSpPr>
            <a:spLocks noGrp="1"/>
          </p:cNvSpPr>
          <p:nvPr>
            <p:ph type="sldNum" sz="quarter" idx="12"/>
          </p:nvPr>
        </p:nvSpPr>
        <p:spPr/>
        <p:txBody>
          <a:bodyPr/>
          <a:lstStyle/>
          <a:p>
            <a:fld id="{234504F2-9A88-4A6C-AA32-C406F846882E}" type="slidenum">
              <a:rPr lang="fi-FI" smtClean="0"/>
              <a:pPr/>
              <a:t>2</a:t>
            </a:fld>
            <a:endParaRPr lang="fi-FI"/>
          </a:p>
        </p:txBody>
      </p:sp>
      <p:sp>
        <p:nvSpPr>
          <p:cNvPr id="6" name="Cylinder 5">
            <a:extLst>
              <a:ext uri="{FF2B5EF4-FFF2-40B4-BE49-F238E27FC236}">
                <a16:creationId xmlns:a16="http://schemas.microsoft.com/office/drawing/2014/main" id="{6EE4BCB1-CB4F-4E3C-86CC-735B4328237A}"/>
              </a:ext>
            </a:extLst>
          </p:cNvPr>
          <p:cNvSpPr/>
          <p:nvPr/>
        </p:nvSpPr>
        <p:spPr>
          <a:xfrm>
            <a:off x="2985965" y="4713652"/>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HRM</a:t>
            </a:r>
            <a:endParaRPr lang="en-FI" dirty="0"/>
          </a:p>
        </p:txBody>
      </p:sp>
      <p:sp>
        <p:nvSpPr>
          <p:cNvPr id="7" name="Cylinder 6">
            <a:extLst>
              <a:ext uri="{FF2B5EF4-FFF2-40B4-BE49-F238E27FC236}">
                <a16:creationId xmlns:a16="http://schemas.microsoft.com/office/drawing/2014/main" id="{26FCF83A-1D8B-4B0F-9E21-0C2FBF539AC5}"/>
              </a:ext>
            </a:extLst>
          </p:cNvPr>
          <p:cNvSpPr/>
          <p:nvPr/>
        </p:nvSpPr>
        <p:spPr>
          <a:xfrm>
            <a:off x="4215354" y="4932594"/>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CRM</a:t>
            </a:r>
            <a:endParaRPr lang="en-FI" dirty="0"/>
          </a:p>
        </p:txBody>
      </p:sp>
      <p:sp>
        <p:nvSpPr>
          <p:cNvPr id="8" name="Cylinder 7">
            <a:extLst>
              <a:ext uri="{FF2B5EF4-FFF2-40B4-BE49-F238E27FC236}">
                <a16:creationId xmlns:a16="http://schemas.microsoft.com/office/drawing/2014/main" id="{2C3CF791-5E8B-411A-BD32-03DDE60F5ADD}"/>
              </a:ext>
            </a:extLst>
          </p:cNvPr>
          <p:cNvSpPr/>
          <p:nvPr/>
        </p:nvSpPr>
        <p:spPr>
          <a:xfrm>
            <a:off x="5444743" y="5151534"/>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ERP</a:t>
            </a:r>
            <a:endParaRPr lang="en-FI" dirty="0"/>
          </a:p>
        </p:txBody>
      </p:sp>
      <p:sp>
        <p:nvSpPr>
          <p:cNvPr id="9" name="Cylinder 8">
            <a:extLst>
              <a:ext uri="{FF2B5EF4-FFF2-40B4-BE49-F238E27FC236}">
                <a16:creationId xmlns:a16="http://schemas.microsoft.com/office/drawing/2014/main" id="{C0948FC4-E252-4672-B63C-99DF0B0635B4}"/>
              </a:ext>
            </a:extLst>
          </p:cNvPr>
          <p:cNvSpPr/>
          <p:nvPr/>
        </p:nvSpPr>
        <p:spPr>
          <a:xfrm>
            <a:off x="6674132" y="5042065"/>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PDM</a:t>
            </a:r>
            <a:endParaRPr lang="en-FI" dirty="0"/>
          </a:p>
        </p:txBody>
      </p:sp>
      <p:sp>
        <p:nvSpPr>
          <p:cNvPr id="10" name="Cylinder 9">
            <a:extLst>
              <a:ext uri="{FF2B5EF4-FFF2-40B4-BE49-F238E27FC236}">
                <a16:creationId xmlns:a16="http://schemas.microsoft.com/office/drawing/2014/main" id="{4AE16C7B-E5BC-4C2C-95C6-CB5201421340}"/>
              </a:ext>
            </a:extLst>
          </p:cNvPr>
          <p:cNvSpPr/>
          <p:nvPr/>
        </p:nvSpPr>
        <p:spPr>
          <a:xfrm>
            <a:off x="7903519" y="4713652"/>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SCM</a:t>
            </a:r>
            <a:endParaRPr lang="en-FI" dirty="0"/>
          </a:p>
        </p:txBody>
      </p:sp>
    </p:spTree>
    <p:extLst>
      <p:ext uri="{BB962C8B-B14F-4D97-AF65-F5344CB8AC3E}">
        <p14:creationId xmlns:p14="http://schemas.microsoft.com/office/powerpoint/2010/main" val="1991012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F04F-1348-4862-9352-8B7FE34E5963}"/>
              </a:ext>
            </a:extLst>
          </p:cNvPr>
          <p:cNvSpPr>
            <a:spLocks noGrp="1"/>
          </p:cNvSpPr>
          <p:nvPr>
            <p:ph type="title"/>
          </p:nvPr>
        </p:nvSpPr>
        <p:spPr/>
        <p:txBody>
          <a:bodyPr/>
          <a:lstStyle/>
          <a:p>
            <a:r>
              <a:rPr lang="fi-FI" noProof="0" dirty="0"/>
              <a:t>Data Lake - keskitetty tietovarasto</a:t>
            </a:r>
          </a:p>
        </p:txBody>
      </p:sp>
      <p:sp>
        <p:nvSpPr>
          <p:cNvPr id="3" name="Content Placeholder 2">
            <a:extLst>
              <a:ext uri="{FF2B5EF4-FFF2-40B4-BE49-F238E27FC236}">
                <a16:creationId xmlns:a16="http://schemas.microsoft.com/office/drawing/2014/main" id="{AA4C2988-8A95-4AD0-BD8A-216A9A4451CF}"/>
              </a:ext>
            </a:extLst>
          </p:cNvPr>
          <p:cNvSpPr>
            <a:spLocks noGrp="1"/>
          </p:cNvSpPr>
          <p:nvPr>
            <p:ph idx="1"/>
          </p:nvPr>
        </p:nvSpPr>
        <p:spPr>
          <a:xfrm>
            <a:off x="8316546" y="3284985"/>
            <a:ext cx="1388208" cy="953770"/>
          </a:xfrm>
        </p:spPr>
        <p:txBody>
          <a:bodyPr>
            <a:normAutofit/>
          </a:bodyPr>
          <a:lstStyle/>
          <a:p>
            <a:pPr marL="0" indent="0">
              <a:buNone/>
            </a:pPr>
            <a:r>
              <a:rPr lang="fi-FI" sz="1800" dirty="0">
                <a:sym typeface="Wingdings" panose="05000000000000000000" pitchFamily="2" charset="2"/>
              </a:rPr>
              <a:t>enemmän arvoa datasta</a:t>
            </a:r>
            <a:endParaRPr lang="fi-FI" sz="1800" dirty="0"/>
          </a:p>
        </p:txBody>
      </p:sp>
      <p:sp>
        <p:nvSpPr>
          <p:cNvPr id="4" name="Footer Placeholder 3">
            <a:extLst>
              <a:ext uri="{FF2B5EF4-FFF2-40B4-BE49-F238E27FC236}">
                <a16:creationId xmlns:a16="http://schemas.microsoft.com/office/drawing/2014/main" id="{A7EA0086-17F9-41F4-93B7-1ED863C618A8}"/>
              </a:ext>
            </a:extLst>
          </p:cNvPr>
          <p:cNvSpPr>
            <a:spLocks noGrp="1"/>
          </p:cNvSpPr>
          <p:nvPr>
            <p:ph type="ftr" sz="quarter" idx="11"/>
          </p:nvPr>
        </p:nvSpPr>
        <p:spPr/>
        <p:txBody>
          <a:bodyPr/>
          <a:lstStyle/>
          <a:p>
            <a:r>
              <a:rPr lang="fi-FI"/>
              <a:t>Olli Pitkänen</a:t>
            </a:r>
          </a:p>
        </p:txBody>
      </p:sp>
      <p:sp>
        <p:nvSpPr>
          <p:cNvPr id="5" name="Slide Number Placeholder 4">
            <a:extLst>
              <a:ext uri="{FF2B5EF4-FFF2-40B4-BE49-F238E27FC236}">
                <a16:creationId xmlns:a16="http://schemas.microsoft.com/office/drawing/2014/main" id="{DB84E943-684A-4297-B106-0970F3E9F0AB}"/>
              </a:ext>
            </a:extLst>
          </p:cNvPr>
          <p:cNvSpPr>
            <a:spLocks noGrp="1"/>
          </p:cNvSpPr>
          <p:nvPr>
            <p:ph type="sldNum" sz="quarter" idx="12"/>
          </p:nvPr>
        </p:nvSpPr>
        <p:spPr/>
        <p:txBody>
          <a:bodyPr/>
          <a:lstStyle/>
          <a:p>
            <a:fld id="{234504F2-9A88-4A6C-AA32-C406F846882E}" type="slidenum">
              <a:rPr lang="fi-FI" smtClean="0"/>
              <a:pPr/>
              <a:t>3</a:t>
            </a:fld>
            <a:endParaRPr lang="fi-FI"/>
          </a:p>
        </p:txBody>
      </p:sp>
      <p:sp>
        <p:nvSpPr>
          <p:cNvPr id="6" name="Cylinder 5">
            <a:extLst>
              <a:ext uri="{FF2B5EF4-FFF2-40B4-BE49-F238E27FC236}">
                <a16:creationId xmlns:a16="http://schemas.microsoft.com/office/drawing/2014/main" id="{6EE4BCB1-CB4F-4E3C-86CC-735B4328237A}"/>
              </a:ext>
            </a:extLst>
          </p:cNvPr>
          <p:cNvSpPr/>
          <p:nvPr/>
        </p:nvSpPr>
        <p:spPr>
          <a:xfrm>
            <a:off x="2985965" y="4713652"/>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HRM</a:t>
            </a:r>
            <a:endParaRPr lang="en-FI" dirty="0"/>
          </a:p>
        </p:txBody>
      </p:sp>
      <p:sp>
        <p:nvSpPr>
          <p:cNvPr id="7" name="Cylinder 6">
            <a:extLst>
              <a:ext uri="{FF2B5EF4-FFF2-40B4-BE49-F238E27FC236}">
                <a16:creationId xmlns:a16="http://schemas.microsoft.com/office/drawing/2014/main" id="{26FCF83A-1D8B-4B0F-9E21-0C2FBF539AC5}"/>
              </a:ext>
            </a:extLst>
          </p:cNvPr>
          <p:cNvSpPr/>
          <p:nvPr/>
        </p:nvSpPr>
        <p:spPr>
          <a:xfrm>
            <a:off x="4215354" y="4932594"/>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CRM</a:t>
            </a:r>
            <a:endParaRPr lang="en-FI" dirty="0"/>
          </a:p>
        </p:txBody>
      </p:sp>
      <p:sp>
        <p:nvSpPr>
          <p:cNvPr id="8" name="Cylinder 7">
            <a:extLst>
              <a:ext uri="{FF2B5EF4-FFF2-40B4-BE49-F238E27FC236}">
                <a16:creationId xmlns:a16="http://schemas.microsoft.com/office/drawing/2014/main" id="{2C3CF791-5E8B-411A-BD32-03DDE60F5ADD}"/>
              </a:ext>
            </a:extLst>
          </p:cNvPr>
          <p:cNvSpPr/>
          <p:nvPr/>
        </p:nvSpPr>
        <p:spPr>
          <a:xfrm>
            <a:off x="5444743" y="5151534"/>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ERP</a:t>
            </a:r>
            <a:endParaRPr lang="en-FI" dirty="0"/>
          </a:p>
        </p:txBody>
      </p:sp>
      <p:sp>
        <p:nvSpPr>
          <p:cNvPr id="9" name="Cylinder 8">
            <a:extLst>
              <a:ext uri="{FF2B5EF4-FFF2-40B4-BE49-F238E27FC236}">
                <a16:creationId xmlns:a16="http://schemas.microsoft.com/office/drawing/2014/main" id="{C0948FC4-E252-4672-B63C-99DF0B0635B4}"/>
              </a:ext>
            </a:extLst>
          </p:cNvPr>
          <p:cNvSpPr/>
          <p:nvPr/>
        </p:nvSpPr>
        <p:spPr>
          <a:xfrm>
            <a:off x="6674132" y="5042065"/>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PDM</a:t>
            </a:r>
            <a:endParaRPr lang="en-FI" dirty="0"/>
          </a:p>
        </p:txBody>
      </p:sp>
      <p:sp>
        <p:nvSpPr>
          <p:cNvPr id="10" name="Cylinder 9">
            <a:extLst>
              <a:ext uri="{FF2B5EF4-FFF2-40B4-BE49-F238E27FC236}">
                <a16:creationId xmlns:a16="http://schemas.microsoft.com/office/drawing/2014/main" id="{4AE16C7B-E5BC-4C2C-95C6-CB5201421340}"/>
              </a:ext>
            </a:extLst>
          </p:cNvPr>
          <p:cNvSpPr/>
          <p:nvPr/>
        </p:nvSpPr>
        <p:spPr>
          <a:xfrm>
            <a:off x="7903519" y="4713652"/>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SCM</a:t>
            </a:r>
            <a:endParaRPr lang="en-FI" dirty="0"/>
          </a:p>
        </p:txBody>
      </p:sp>
      <p:sp>
        <p:nvSpPr>
          <p:cNvPr id="11" name="Cloud 10">
            <a:extLst>
              <a:ext uri="{FF2B5EF4-FFF2-40B4-BE49-F238E27FC236}">
                <a16:creationId xmlns:a16="http://schemas.microsoft.com/office/drawing/2014/main" id="{49ACE90D-5857-4B75-B933-6BF8CA58E7F6}"/>
              </a:ext>
            </a:extLst>
          </p:cNvPr>
          <p:cNvSpPr/>
          <p:nvPr/>
        </p:nvSpPr>
        <p:spPr>
          <a:xfrm>
            <a:off x="4439816" y="2924120"/>
            <a:ext cx="2983210" cy="1649701"/>
          </a:xfrm>
          <a:prstGeom prst="cloud">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a:t>Datawarehouse</a:t>
            </a:r>
            <a:br>
              <a:rPr lang="en-GB" dirty="0"/>
            </a:br>
            <a:r>
              <a:rPr lang="en-GB" dirty="0"/>
              <a:t>Data Lake</a:t>
            </a:r>
            <a:br>
              <a:rPr lang="en-GB" dirty="0"/>
            </a:br>
            <a:r>
              <a:rPr lang="en-GB" dirty="0"/>
              <a:t>Data Hub</a:t>
            </a:r>
            <a:endParaRPr lang="en-FI" dirty="0"/>
          </a:p>
        </p:txBody>
      </p:sp>
      <p:cxnSp>
        <p:nvCxnSpPr>
          <p:cNvPr id="13" name="Straight Arrow Connector 12">
            <a:extLst>
              <a:ext uri="{FF2B5EF4-FFF2-40B4-BE49-F238E27FC236}">
                <a16:creationId xmlns:a16="http://schemas.microsoft.com/office/drawing/2014/main" id="{20AD723D-3ACE-493D-99FA-C87942204AC3}"/>
              </a:ext>
            </a:extLst>
          </p:cNvPr>
          <p:cNvCxnSpPr>
            <a:stCxn id="6" idx="1"/>
            <a:endCxn id="11" idx="1"/>
          </p:cNvCxnSpPr>
          <p:nvPr/>
        </p:nvCxnSpPr>
        <p:spPr>
          <a:xfrm flipV="1">
            <a:off x="3454017" y="4572064"/>
            <a:ext cx="2477404" cy="141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2E2A631-9CE0-475B-9674-63D09B829ED8}"/>
              </a:ext>
            </a:extLst>
          </p:cNvPr>
          <p:cNvCxnSpPr>
            <a:stCxn id="7" idx="1"/>
            <a:endCxn id="11" idx="1"/>
          </p:cNvCxnSpPr>
          <p:nvPr/>
        </p:nvCxnSpPr>
        <p:spPr>
          <a:xfrm flipV="1">
            <a:off x="4683407" y="4572064"/>
            <a:ext cx="1248015" cy="360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F80ACB-A491-4DF6-A03E-1224A77F05D5}"/>
              </a:ext>
            </a:extLst>
          </p:cNvPr>
          <p:cNvCxnSpPr>
            <a:endCxn id="11" idx="1"/>
          </p:cNvCxnSpPr>
          <p:nvPr/>
        </p:nvCxnSpPr>
        <p:spPr>
          <a:xfrm flipV="1">
            <a:off x="5912795" y="4572063"/>
            <a:ext cx="18626" cy="562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2D56ACA-8E2E-4B39-B776-C65AB3C11DF8}"/>
              </a:ext>
            </a:extLst>
          </p:cNvPr>
          <p:cNvCxnSpPr>
            <a:stCxn id="9" idx="1"/>
          </p:cNvCxnSpPr>
          <p:nvPr/>
        </p:nvCxnSpPr>
        <p:spPr>
          <a:xfrm flipH="1" flipV="1">
            <a:off x="5912796" y="4581601"/>
            <a:ext cx="1229389" cy="460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91FC28B-1D5D-4304-88DA-F1CBB366E502}"/>
              </a:ext>
            </a:extLst>
          </p:cNvPr>
          <p:cNvCxnSpPr>
            <a:endCxn id="11" idx="1"/>
          </p:cNvCxnSpPr>
          <p:nvPr/>
        </p:nvCxnSpPr>
        <p:spPr>
          <a:xfrm flipH="1" flipV="1">
            <a:off x="5931421" y="4572064"/>
            <a:ext cx="2440150" cy="136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Arrow: Right 21">
            <a:extLst>
              <a:ext uri="{FF2B5EF4-FFF2-40B4-BE49-F238E27FC236}">
                <a16:creationId xmlns:a16="http://schemas.microsoft.com/office/drawing/2014/main" id="{069E33EA-53B8-4462-B939-7BFDFFC43AB9}"/>
              </a:ext>
            </a:extLst>
          </p:cNvPr>
          <p:cNvSpPr/>
          <p:nvPr/>
        </p:nvSpPr>
        <p:spPr>
          <a:xfrm>
            <a:off x="7666616" y="3469284"/>
            <a:ext cx="517616" cy="319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3" name="TextBox 22">
            <a:extLst>
              <a:ext uri="{FF2B5EF4-FFF2-40B4-BE49-F238E27FC236}">
                <a16:creationId xmlns:a16="http://schemas.microsoft.com/office/drawing/2014/main" id="{37E75A7B-E247-47D9-804E-BF8BB66A6033}"/>
              </a:ext>
            </a:extLst>
          </p:cNvPr>
          <p:cNvSpPr txBox="1"/>
          <p:nvPr/>
        </p:nvSpPr>
        <p:spPr>
          <a:xfrm>
            <a:off x="868817" y="2049321"/>
            <a:ext cx="11076750" cy="461665"/>
          </a:xfrm>
          <a:prstGeom prst="rect">
            <a:avLst/>
          </a:prstGeom>
          <a:noFill/>
        </p:spPr>
        <p:txBody>
          <a:bodyPr wrap="none" rtlCol="0">
            <a:spAutoFit/>
          </a:bodyPr>
          <a:lstStyle/>
          <a:p>
            <a:pPr marL="342900" indent="-342900">
              <a:buFont typeface="Arial" panose="020B0604020202020204" pitchFamily="34" charset="0"/>
              <a:buChar char="•"/>
            </a:pPr>
            <a:r>
              <a:rPr lang="en-GB" sz="2400" dirty="0" err="1"/>
              <a:t>Organisaation</a:t>
            </a:r>
            <a:r>
              <a:rPr lang="en-GB" sz="2400" dirty="0"/>
              <a:t> </a:t>
            </a:r>
            <a:r>
              <a:rPr lang="en-GB" sz="2400" dirty="0" err="1"/>
              <a:t>keskitetty</a:t>
            </a:r>
            <a:r>
              <a:rPr lang="en-GB" sz="2400" dirty="0"/>
              <a:t> </a:t>
            </a:r>
            <a:r>
              <a:rPr lang="en-GB" sz="2400" dirty="0" err="1"/>
              <a:t>tietovarasto</a:t>
            </a:r>
            <a:r>
              <a:rPr lang="en-GB" sz="2400" dirty="0"/>
              <a:t> </a:t>
            </a:r>
            <a:r>
              <a:rPr lang="en-GB" sz="2400" dirty="0" err="1"/>
              <a:t>mahdollistaa</a:t>
            </a:r>
            <a:r>
              <a:rPr lang="en-GB" sz="2400" dirty="0"/>
              <a:t> </a:t>
            </a:r>
            <a:r>
              <a:rPr lang="en-GB" sz="2400" dirty="0" err="1"/>
              <a:t>laajemman</a:t>
            </a:r>
            <a:r>
              <a:rPr lang="en-GB" sz="2400" dirty="0"/>
              <a:t> </a:t>
            </a:r>
            <a:r>
              <a:rPr lang="en-GB" sz="2400" dirty="0" err="1"/>
              <a:t>datan</a:t>
            </a:r>
            <a:r>
              <a:rPr lang="en-GB" sz="2400" dirty="0"/>
              <a:t> </a:t>
            </a:r>
            <a:r>
              <a:rPr lang="en-GB" sz="2400" dirty="0" err="1"/>
              <a:t>hyödyntämisen</a:t>
            </a:r>
            <a:r>
              <a:rPr lang="en-GB" sz="2400" dirty="0"/>
              <a:t>.</a:t>
            </a:r>
            <a:endParaRPr lang="en-FI" sz="2400" dirty="0"/>
          </a:p>
        </p:txBody>
      </p:sp>
    </p:spTree>
    <p:extLst>
      <p:ext uri="{BB962C8B-B14F-4D97-AF65-F5344CB8AC3E}">
        <p14:creationId xmlns:p14="http://schemas.microsoft.com/office/powerpoint/2010/main" val="321081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n 17">
            <a:extLst>
              <a:ext uri="{FF2B5EF4-FFF2-40B4-BE49-F238E27FC236}">
                <a16:creationId xmlns:a16="http://schemas.microsoft.com/office/drawing/2014/main" id="{D3164920-1BC6-654D-9524-9809D1789AEC}"/>
              </a:ext>
            </a:extLst>
          </p:cNvPr>
          <p:cNvSpPr/>
          <p:nvPr/>
        </p:nvSpPr>
        <p:spPr>
          <a:xfrm rot="16200000">
            <a:off x="7266851" y="3697801"/>
            <a:ext cx="97507" cy="2439205"/>
          </a:xfrm>
          <a:prstGeom prst="ca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2714F04F-1348-4862-9352-8B7FE34E5963}"/>
              </a:ext>
            </a:extLst>
          </p:cNvPr>
          <p:cNvSpPr>
            <a:spLocks noGrp="1"/>
          </p:cNvSpPr>
          <p:nvPr>
            <p:ph type="title"/>
          </p:nvPr>
        </p:nvSpPr>
        <p:spPr/>
        <p:txBody>
          <a:bodyPr/>
          <a:lstStyle/>
          <a:p>
            <a:r>
              <a:rPr lang="fi-FI" noProof="0" dirty="0"/>
              <a:t>Yritysverkoston yhteinen tietovarasto</a:t>
            </a:r>
          </a:p>
        </p:txBody>
      </p:sp>
      <p:sp>
        <p:nvSpPr>
          <p:cNvPr id="52" name="Content Placeholder 2">
            <a:extLst>
              <a:ext uri="{FF2B5EF4-FFF2-40B4-BE49-F238E27FC236}">
                <a16:creationId xmlns:a16="http://schemas.microsoft.com/office/drawing/2014/main" id="{93E42EF0-BDAC-4BDF-91F4-0A226B12C069}"/>
              </a:ext>
            </a:extLst>
          </p:cNvPr>
          <p:cNvSpPr>
            <a:spLocks noGrp="1"/>
          </p:cNvSpPr>
          <p:nvPr>
            <p:ph idx="1"/>
          </p:nvPr>
        </p:nvSpPr>
        <p:spPr>
          <a:xfrm>
            <a:off x="10036384" y="2763262"/>
            <a:ext cx="1388208" cy="953770"/>
          </a:xfrm>
        </p:spPr>
        <p:txBody>
          <a:bodyPr>
            <a:normAutofit fontScale="92500" lnSpcReduction="10000"/>
          </a:bodyPr>
          <a:lstStyle/>
          <a:p>
            <a:pPr marL="0" indent="0">
              <a:buNone/>
            </a:pPr>
            <a:r>
              <a:rPr lang="fi-FI" sz="1800" dirty="0">
                <a:sym typeface="Wingdings" panose="05000000000000000000" pitchFamily="2" charset="2"/>
              </a:rPr>
              <a:t>Paljon dataa,</a:t>
            </a:r>
            <a:br>
              <a:rPr lang="fi-FI" sz="1800" dirty="0">
                <a:sym typeface="Wingdings" panose="05000000000000000000" pitchFamily="2" charset="2"/>
              </a:rPr>
            </a:br>
            <a:r>
              <a:rPr lang="fi-FI" sz="1800" dirty="0">
                <a:sym typeface="Wingdings" panose="05000000000000000000" pitchFamily="2" charset="2"/>
              </a:rPr>
              <a:t>PALJON</a:t>
            </a:r>
            <a:br>
              <a:rPr lang="fi-FI" sz="1800" dirty="0">
                <a:sym typeface="Wingdings" panose="05000000000000000000" pitchFamily="2" charset="2"/>
              </a:rPr>
            </a:br>
            <a:r>
              <a:rPr lang="fi-FI" sz="1800" dirty="0">
                <a:sym typeface="Wingdings" panose="05000000000000000000" pitchFamily="2" charset="2"/>
              </a:rPr>
              <a:t>enemmän arvoa datasta</a:t>
            </a:r>
            <a:endParaRPr lang="fi-FI" sz="1800" dirty="0"/>
          </a:p>
        </p:txBody>
      </p:sp>
      <p:sp>
        <p:nvSpPr>
          <p:cNvPr id="4" name="Footer Placeholder 3">
            <a:extLst>
              <a:ext uri="{FF2B5EF4-FFF2-40B4-BE49-F238E27FC236}">
                <a16:creationId xmlns:a16="http://schemas.microsoft.com/office/drawing/2014/main" id="{A7EA0086-17F9-41F4-93B7-1ED863C618A8}"/>
              </a:ext>
            </a:extLst>
          </p:cNvPr>
          <p:cNvSpPr>
            <a:spLocks noGrp="1"/>
          </p:cNvSpPr>
          <p:nvPr>
            <p:ph type="ftr" sz="quarter" idx="11"/>
          </p:nvPr>
        </p:nvSpPr>
        <p:spPr/>
        <p:txBody>
          <a:bodyPr/>
          <a:lstStyle/>
          <a:p>
            <a:r>
              <a:rPr lang="fi-FI"/>
              <a:t>Olli Pitkänen</a:t>
            </a:r>
          </a:p>
        </p:txBody>
      </p:sp>
      <p:sp>
        <p:nvSpPr>
          <p:cNvPr id="5" name="Slide Number Placeholder 4">
            <a:extLst>
              <a:ext uri="{FF2B5EF4-FFF2-40B4-BE49-F238E27FC236}">
                <a16:creationId xmlns:a16="http://schemas.microsoft.com/office/drawing/2014/main" id="{DB84E943-684A-4297-B106-0970F3E9F0AB}"/>
              </a:ext>
            </a:extLst>
          </p:cNvPr>
          <p:cNvSpPr>
            <a:spLocks noGrp="1"/>
          </p:cNvSpPr>
          <p:nvPr>
            <p:ph type="sldNum" sz="quarter" idx="12"/>
          </p:nvPr>
        </p:nvSpPr>
        <p:spPr/>
        <p:txBody>
          <a:bodyPr/>
          <a:lstStyle/>
          <a:p>
            <a:fld id="{234504F2-9A88-4A6C-AA32-C406F846882E}" type="slidenum">
              <a:rPr lang="fi-FI" smtClean="0"/>
              <a:pPr/>
              <a:t>4</a:t>
            </a:fld>
            <a:endParaRPr lang="fi-FI"/>
          </a:p>
        </p:txBody>
      </p:sp>
      <p:grpSp>
        <p:nvGrpSpPr>
          <p:cNvPr id="16" name="Group 15">
            <a:extLst>
              <a:ext uri="{FF2B5EF4-FFF2-40B4-BE49-F238E27FC236}">
                <a16:creationId xmlns:a16="http://schemas.microsoft.com/office/drawing/2014/main" id="{148C70D7-9CE9-470A-B0B1-D7F063804061}"/>
              </a:ext>
            </a:extLst>
          </p:cNvPr>
          <p:cNvGrpSpPr/>
          <p:nvPr/>
        </p:nvGrpSpPr>
        <p:grpSpPr>
          <a:xfrm>
            <a:off x="1072731" y="4550093"/>
            <a:ext cx="2607003" cy="1440984"/>
            <a:chOff x="1461965" y="2924119"/>
            <a:chExt cx="5853658" cy="3235527"/>
          </a:xfrm>
        </p:grpSpPr>
        <p:sp>
          <p:nvSpPr>
            <p:cNvPr id="6" name="Cylinder 5">
              <a:extLst>
                <a:ext uri="{FF2B5EF4-FFF2-40B4-BE49-F238E27FC236}">
                  <a16:creationId xmlns:a16="http://schemas.microsoft.com/office/drawing/2014/main" id="{6EE4BCB1-CB4F-4E3C-86CC-735B4328237A}"/>
                </a:ext>
              </a:extLst>
            </p:cNvPr>
            <p:cNvSpPr/>
            <p:nvPr/>
          </p:nvSpPr>
          <p:spPr>
            <a:xfrm>
              <a:off x="1461965" y="4713652"/>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HRM</a:t>
              </a:r>
              <a:endParaRPr lang="en-FI" sz="900" dirty="0"/>
            </a:p>
          </p:txBody>
        </p:sp>
        <p:sp>
          <p:nvSpPr>
            <p:cNvPr id="7" name="Cylinder 6">
              <a:extLst>
                <a:ext uri="{FF2B5EF4-FFF2-40B4-BE49-F238E27FC236}">
                  <a16:creationId xmlns:a16="http://schemas.microsoft.com/office/drawing/2014/main" id="{26FCF83A-1D8B-4B0F-9E21-0C2FBF539AC5}"/>
                </a:ext>
              </a:extLst>
            </p:cNvPr>
            <p:cNvSpPr/>
            <p:nvPr/>
          </p:nvSpPr>
          <p:spPr>
            <a:xfrm>
              <a:off x="2691354" y="4932594"/>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CRM</a:t>
              </a:r>
              <a:endParaRPr lang="en-FI" sz="900" dirty="0"/>
            </a:p>
          </p:txBody>
        </p:sp>
        <p:sp>
          <p:nvSpPr>
            <p:cNvPr id="8" name="Cylinder 7">
              <a:extLst>
                <a:ext uri="{FF2B5EF4-FFF2-40B4-BE49-F238E27FC236}">
                  <a16:creationId xmlns:a16="http://schemas.microsoft.com/office/drawing/2014/main" id="{2C3CF791-5E8B-411A-BD32-03DDE60F5ADD}"/>
                </a:ext>
              </a:extLst>
            </p:cNvPr>
            <p:cNvSpPr/>
            <p:nvPr/>
          </p:nvSpPr>
          <p:spPr>
            <a:xfrm>
              <a:off x="3920743" y="5151534"/>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ERP</a:t>
              </a:r>
              <a:endParaRPr lang="en-FI" sz="900" dirty="0"/>
            </a:p>
          </p:txBody>
        </p:sp>
        <p:sp>
          <p:nvSpPr>
            <p:cNvPr id="9" name="Cylinder 8">
              <a:extLst>
                <a:ext uri="{FF2B5EF4-FFF2-40B4-BE49-F238E27FC236}">
                  <a16:creationId xmlns:a16="http://schemas.microsoft.com/office/drawing/2014/main" id="{C0948FC4-E252-4672-B63C-99DF0B0635B4}"/>
                </a:ext>
              </a:extLst>
            </p:cNvPr>
            <p:cNvSpPr/>
            <p:nvPr/>
          </p:nvSpPr>
          <p:spPr>
            <a:xfrm>
              <a:off x="5150132" y="5042065"/>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PDM</a:t>
              </a:r>
              <a:endParaRPr lang="en-FI" sz="900" dirty="0"/>
            </a:p>
          </p:txBody>
        </p:sp>
        <p:sp>
          <p:nvSpPr>
            <p:cNvPr id="10" name="Cylinder 9">
              <a:extLst>
                <a:ext uri="{FF2B5EF4-FFF2-40B4-BE49-F238E27FC236}">
                  <a16:creationId xmlns:a16="http://schemas.microsoft.com/office/drawing/2014/main" id="{4AE16C7B-E5BC-4C2C-95C6-CB5201421340}"/>
                </a:ext>
              </a:extLst>
            </p:cNvPr>
            <p:cNvSpPr/>
            <p:nvPr/>
          </p:nvSpPr>
          <p:spPr>
            <a:xfrm>
              <a:off x="6379519" y="4713652"/>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SCM</a:t>
              </a:r>
              <a:endParaRPr lang="en-FI" sz="900" dirty="0"/>
            </a:p>
          </p:txBody>
        </p:sp>
        <p:sp>
          <p:nvSpPr>
            <p:cNvPr id="11" name="Cloud 10">
              <a:extLst>
                <a:ext uri="{FF2B5EF4-FFF2-40B4-BE49-F238E27FC236}">
                  <a16:creationId xmlns:a16="http://schemas.microsoft.com/office/drawing/2014/main" id="{49ACE90D-5857-4B75-B933-6BF8CA58E7F6}"/>
                </a:ext>
              </a:extLst>
            </p:cNvPr>
            <p:cNvSpPr/>
            <p:nvPr/>
          </p:nvSpPr>
          <p:spPr>
            <a:xfrm>
              <a:off x="2915816" y="2924119"/>
              <a:ext cx="2983210" cy="1649701"/>
            </a:xfrm>
            <a:prstGeom prst="cloud">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900" dirty="0"/>
                <a:t>Data Lake</a:t>
              </a:r>
              <a:endParaRPr lang="en-FI" sz="900" dirty="0"/>
            </a:p>
          </p:txBody>
        </p:sp>
        <p:cxnSp>
          <p:nvCxnSpPr>
            <p:cNvPr id="13" name="Straight Arrow Connector 12">
              <a:extLst>
                <a:ext uri="{FF2B5EF4-FFF2-40B4-BE49-F238E27FC236}">
                  <a16:creationId xmlns:a16="http://schemas.microsoft.com/office/drawing/2014/main" id="{20AD723D-3ACE-493D-99FA-C87942204AC3}"/>
                </a:ext>
              </a:extLst>
            </p:cNvPr>
            <p:cNvCxnSpPr>
              <a:stCxn id="6" idx="1"/>
              <a:endCxn id="11" idx="1"/>
            </p:cNvCxnSpPr>
            <p:nvPr/>
          </p:nvCxnSpPr>
          <p:spPr>
            <a:xfrm flipV="1">
              <a:off x="1930017" y="4572063"/>
              <a:ext cx="2477404" cy="141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2E2A631-9CE0-475B-9674-63D09B829ED8}"/>
                </a:ext>
              </a:extLst>
            </p:cNvPr>
            <p:cNvCxnSpPr>
              <a:stCxn id="7" idx="1"/>
              <a:endCxn id="11" idx="1"/>
            </p:cNvCxnSpPr>
            <p:nvPr/>
          </p:nvCxnSpPr>
          <p:spPr>
            <a:xfrm flipV="1">
              <a:off x="3159406" y="4572063"/>
              <a:ext cx="1248015" cy="360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F80ACB-A491-4DF6-A03E-1224A77F05D5}"/>
                </a:ext>
              </a:extLst>
            </p:cNvPr>
            <p:cNvCxnSpPr>
              <a:endCxn id="11" idx="1"/>
            </p:cNvCxnSpPr>
            <p:nvPr/>
          </p:nvCxnSpPr>
          <p:spPr>
            <a:xfrm flipV="1">
              <a:off x="4388795" y="4572063"/>
              <a:ext cx="18626" cy="562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2D56ACA-8E2E-4B39-B776-C65AB3C11DF8}"/>
                </a:ext>
              </a:extLst>
            </p:cNvPr>
            <p:cNvCxnSpPr>
              <a:stCxn id="9" idx="1"/>
            </p:cNvCxnSpPr>
            <p:nvPr/>
          </p:nvCxnSpPr>
          <p:spPr>
            <a:xfrm flipH="1" flipV="1">
              <a:off x="4388795" y="4581600"/>
              <a:ext cx="1229389" cy="460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91FC28B-1D5D-4304-88DA-F1CBB366E502}"/>
                </a:ext>
              </a:extLst>
            </p:cNvPr>
            <p:cNvCxnSpPr>
              <a:endCxn id="11" idx="1"/>
            </p:cNvCxnSpPr>
            <p:nvPr/>
          </p:nvCxnSpPr>
          <p:spPr>
            <a:xfrm flipH="1" flipV="1">
              <a:off x="4407421" y="4572063"/>
              <a:ext cx="2440150" cy="136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3" name="Cloud 22">
            <a:extLst>
              <a:ext uri="{FF2B5EF4-FFF2-40B4-BE49-F238E27FC236}">
                <a16:creationId xmlns:a16="http://schemas.microsoft.com/office/drawing/2014/main" id="{2FE910D7-4DD4-4668-B2C4-0DD9FD9BFE36}"/>
              </a:ext>
            </a:extLst>
          </p:cNvPr>
          <p:cNvSpPr/>
          <p:nvPr/>
        </p:nvSpPr>
        <p:spPr>
          <a:xfrm>
            <a:off x="2106619" y="2338880"/>
            <a:ext cx="3631637" cy="1209441"/>
          </a:xfrm>
          <a:prstGeom prst="cloud">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a:t>Data Lake</a:t>
            </a:r>
            <a:endParaRPr lang="en-FI" dirty="0"/>
          </a:p>
        </p:txBody>
      </p:sp>
      <p:grpSp>
        <p:nvGrpSpPr>
          <p:cNvPr id="24" name="Group 23">
            <a:extLst>
              <a:ext uri="{FF2B5EF4-FFF2-40B4-BE49-F238E27FC236}">
                <a16:creationId xmlns:a16="http://schemas.microsoft.com/office/drawing/2014/main" id="{6739F609-E5C9-45C8-8356-70BEEDA4E002}"/>
              </a:ext>
            </a:extLst>
          </p:cNvPr>
          <p:cNvGrpSpPr/>
          <p:nvPr/>
        </p:nvGrpSpPr>
        <p:grpSpPr>
          <a:xfrm>
            <a:off x="4367809" y="4672022"/>
            <a:ext cx="2607003" cy="1440984"/>
            <a:chOff x="1461965" y="2924119"/>
            <a:chExt cx="5853658" cy="3235527"/>
          </a:xfrm>
        </p:grpSpPr>
        <p:sp>
          <p:nvSpPr>
            <p:cNvPr id="25" name="Cylinder 24">
              <a:extLst>
                <a:ext uri="{FF2B5EF4-FFF2-40B4-BE49-F238E27FC236}">
                  <a16:creationId xmlns:a16="http://schemas.microsoft.com/office/drawing/2014/main" id="{2F05C14E-5ABE-465C-8082-E3659B72DC37}"/>
                </a:ext>
              </a:extLst>
            </p:cNvPr>
            <p:cNvSpPr/>
            <p:nvPr/>
          </p:nvSpPr>
          <p:spPr>
            <a:xfrm>
              <a:off x="1461965" y="4713652"/>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HRM</a:t>
              </a:r>
              <a:endParaRPr lang="en-FI" sz="900" dirty="0"/>
            </a:p>
          </p:txBody>
        </p:sp>
        <p:sp>
          <p:nvSpPr>
            <p:cNvPr id="26" name="Cylinder 25">
              <a:extLst>
                <a:ext uri="{FF2B5EF4-FFF2-40B4-BE49-F238E27FC236}">
                  <a16:creationId xmlns:a16="http://schemas.microsoft.com/office/drawing/2014/main" id="{B7B45FE3-E9EC-4395-8235-E6E9AD857D1E}"/>
                </a:ext>
              </a:extLst>
            </p:cNvPr>
            <p:cNvSpPr/>
            <p:nvPr/>
          </p:nvSpPr>
          <p:spPr>
            <a:xfrm>
              <a:off x="2691354" y="4932594"/>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CRM</a:t>
              </a:r>
              <a:endParaRPr lang="en-FI" sz="900" dirty="0"/>
            </a:p>
          </p:txBody>
        </p:sp>
        <p:sp>
          <p:nvSpPr>
            <p:cNvPr id="27" name="Cylinder 26">
              <a:extLst>
                <a:ext uri="{FF2B5EF4-FFF2-40B4-BE49-F238E27FC236}">
                  <a16:creationId xmlns:a16="http://schemas.microsoft.com/office/drawing/2014/main" id="{3A32FDC4-B076-4D96-9EAA-0978D8936BD6}"/>
                </a:ext>
              </a:extLst>
            </p:cNvPr>
            <p:cNvSpPr/>
            <p:nvPr/>
          </p:nvSpPr>
          <p:spPr>
            <a:xfrm>
              <a:off x="3920743" y="5151534"/>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ERP</a:t>
              </a:r>
              <a:endParaRPr lang="en-FI" sz="900" dirty="0"/>
            </a:p>
          </p:txBody>
        </p:sp>
        <p:sp>
          <p:nvSpPr>
            <p:cNvPr id="28" name="Cylinder 27">
              <a:extLst>
                <a:ext uri="{FF2B5EF4-FFF2-40B4-BE49-F238E27FC236}">
                  <a16:creationId xmlns:a16="http://schemas.microsoft.com/office/drawing/2014/main" id="{ECCE4C64-5460-48AB-A2A6-A268372F732E}"/>
                </a:ext>
              </a:extLst>
            </p:cNvPr>
            <p:cNvSpPr/>
            <p:nvPr/>
          </p:nvSpPr>
          <p:spPr>
            <a:xfrm>
              <a:off x="5150132" y="5042065"/>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PDM</a:t>
              </a:r>
              <a:endParaRPr lang="en-FI" sz="900" dirty="0"/>
            </a:p>
          </p:txBody>
        </p:sp>
        <p:sp>
          <p:nvSpPr>
            <p:cNvPr id="29" name="Cylinder 28">
              <a:extLst>
                <a:ext uri="{FF2B5EF4-FFF2-40B4-BE49-F238E27FC236}">
                  <a16:creationId xmlns:a16="http://schemas.microsoft.com/office/drawing/2014/main" id="{53D43C8A-71B1-482D-B35E-8AF821B50940}"/>
                </a:ext>
              </a:extLst>
            </p:cNvPr>
            <p:cNvSpPr/>
            <p:nvPr/>
          </p:nvSpPr>
          <p:spPr>
            <a:xfrm>
              <a:off x="6379519" y="4713652"/>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SCM</a:t>
              </a:r>
              <a:endParaRPr lang="en-FI" sz="900" dirty="0"/>
            </a:p>
          </p:txBody>
        </p:sp>
        <p:sp>
          <p:nvSpPr>
            <p:cNvPr id="30" name="Cloud 29">
              <a:extLst>
                <a:ext uri="{FF2B5EF4-FFF2-40B4-BE49-F238E27FC236}">
                  <a16:creationId xmlns:a16="http://schemas.microsoft.com/office/drawing/2014/main" id="{10DDD7E1-F514-4C74-80B9-9F9363303D06}"/>
                </a:ext>
              </a:extLst>
            </p:cNvPr>
            <p:cNvSpPr/>
            <p:nvPr/>
          </p:nvSpPr>
          <p:spPr>
            <a:xfrm>
              <a:off x="2915816" y="2924119"/>
              <a:ext cx="2983210" cy="1649701"/>
            </a:xfrm>
            <a:prstGeom prst="cloud">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900" dirty="0"/>
                <a:t>Data Lake</a:t>
              </a:r>
              <a:endParaRPr lang="en-FI" sz="900" dirty="0"/>
            </a:p>
          </p:txBody>
        </p:sp>
        <p:cxnSp>
          <p:nvCxnSpPr>
            <p:cNvPr id="31" name="Straight Arrow Connector 30">
              <a:extLst>
                <a:ext uri="{FF2B5EF4-FFF2-40B4-BE49-F238E27FC236}">
                  <a16:creationId xmlns:a16="http://schemas.microsoft.com/office/drawing/2014/main" id="{409721C1-EE8E-4BE0-AAF2-736D95120E80}"/>
                </a:ext>
              </a:extLst>
            </p:cNvPr>
            <p:cNvCxnSpPr>
              <a:stCxn id="25" idx="1"/>
              <a:endCxn id="30" idx="1"/>
            </p:cNvCxnSpPr>
            <p:nvPr/>
          </p:nvCxnSpPr>
          <p:spPr>
            <a:xfrm flipV="1">
              <a:off x="1930017" y="4572063"/>
              <a:ext cx="2477404" cy="141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DFBD5F3-CA16-4459-8D7D-F62F45FD51B5}"/>
                </a:ext>
              </a:extLst>
            </p:cNvPr>
            <p:cNvCxnSpPr>
              <a:stCxn id="26" idx="1"/>
              <a:endCxn id="30" idx="1"/>
            </p:cNvCxnSpPr>
            <p:nvPr/>
          </p:nvCxnSpPr>
          <p:spPr>
            <a:xfrm flipV="1">
              <a:off x="3159406" y="4572063"/>
              <a:ext cx="1248015" cy="360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791AF3A-B7C8-4EB4-82D6-C83E66C6CB0B}"/>
                </a:ext>
              </a:extLst>
            </p:cNvPr>
            <p:cNvCxnSpPr>
              <a:endCxn id="30" idx="1"/>
            </p:cNvCxnSpPr>
            <p:nvPr/>
          </p:nvCxnSpPr>
          <p:spPr>
            <a:xfrm flipV="1">
              <a:off x="4388795" y="4572063"/>
              <a:ext cx="18626" cy="562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7EA3196-A4E9-4635-AAE5-73C8EA5A93A7}"/>
                </a:ext>
              </a:extLst>
            </p:cNvPr>
            <p:cNvCxnSpPr>
              <a:stCxn id="28" idx="1"/>
            </p:cNvCxnSpPr>
            <p:nvPr/>
          </p:nvCxnSpPr>
          <p:spPr>
            <a:xfrm flipH="1" flipV="1">
              <a:off x="4388795" y="4581600"/>
              <a:ext cx="1229389" cy="460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0DF97C9-554C-4CB2-86E9-9F380E49C458}"/>
                </a:ext>
              </a:extLst>
            </p:cNvPr>
            <p:cNvCxnSpPr>
              <a:endCxn id="30" idx="1"/>
            </p:cNvCxnSpPr>
            <p:nvPr/>
          </p:nvCxnSpPr>
          <p:spPr>
            <a:xfrm flipH="1" flipV="1">
              <a:off x="4407421" y="4572063"/>
              <a:ext cx="2440150" cy="136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A541B166-4763-4CE5-B105-D86823BEC305}"/>
              </a:ext>
            </a:extLst>
          </p:cNvPr>
          <p:cNvGrpSpPr/>
          <p:nvPr/>
        </p:nvGrpSpPr>
        <p:grpSpPr>
          <a:xfrm>
            <a:off x="7672818" y="4564569"/>
            <a:ext cx="2607003" cy="1440984"/>
            <a:chOff x="1461965" y="2924119"/>
            <a:chExt cx="5853658" cy="3235527"/>
          </a:xfrm>
        </p:grpSpPr>
        <p:sp>
          <p:nvSpPr>
            <p:cNvPr id="37" name="Cylinder 36">
              <a:extLst>
                <a:ext uri="{FF2B5EF4-FFF2-40B4-BE49-F238E27FC236}">
                  <a16:creationId xmlns:a16="http://schemas.microsoft.com/office/drawing/2014/main" id="{5758C349-9D71-4AEE-B02C-EDF58616B9F7}"/>
                </a:ext>
              </a:extLst>
            </p:cNvPr>
            <p:cNvSpPr/>
            <p:nvPr/>
          </p:nvSpPr>
          <p:spPr>
            <a:xfrm>
              <a:off x="1461965" y="4713652"/>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HRM</a:t>
              </a:r>
              <a:endParaRPr lang="en-FI" sz="900" dirty="0"/>
            </a:p>
          </p:txBody>
        </p:sp>
        <p:sp>
          <p:nvSpPr>
            <p:cNvPr id="38" name="Cylinder 37">
              <a:extLst>
                <a:ext uri="{FF2B5EF4-FFF2-40B4-BE49-F238E27FC236}">
                  <a16:creationId xmlns:a16="http://schemas.microsoft.com/office/drawing/2014/main" id="{B6AAD004-DF58-45D8-8FC3-B487DEEA5F0F}"/>
                </a:ext>
              </a:extLst>
            </p:cNvPr>
            <p:cNvSpPr/>
            <p:nvPr/>
          </p:nvSpPr>
          <p:spPr>
            <a:xfrm>
              <a:off x="2691354" y="4932594"/>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CRM</a:t>
              </a:r>
              <a:endParaRPr lang="en-FI" sz="900" dirty="0"/>
            </a:p>
          </p:txBody>
        </p:sp>
        <p:sp>
          <p:nvSpPr>
            <p:cNvPr id="39" name="Cylinder 38">
              <a:extLst>
                <a:ext uri="{FF2B5EF4-FFF2-40B4-BE49-F238E27FC236}">
                  <a16:creationId xmlns:a16="http://schemas.microsoft.com/office/drawing/2014/main" id="{D3C80765-21F0-4A7A-8BBE-9C56F7B1A9C2}"/>
                </a:ext>
              </a:extLst>
            </p:cNvPr>
            <p:cNvSpPr/>
            <p:nvPr/>
          </p:nvSpPr>
          <p:spPr>
            <a:xfrm>
              <a:off x="3920743" y="5151534"/>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ERP</a:t>
              </a:r>
              <a:endParaRPr lang="en-FI" sz="900" dirty="0"/>
            </a:p>
          </p:txBody>
        </p:sp>
        <p:sp>
          <p:nvSpPr>
            <p:cNvPr id="40" name="Cylinder 39">
              <a:extLst>
                <a:ext uri="{FF2B5EF4-FFF2-40B4-BE49-F238E27FC236}">
                  <a16:creationId xmlns:a16="http://schemas.microsoft.com/office/drawing/2014/main" id="{F87B45E5-4B0F-4DE0-BD82-D06A873EEB1E}"/>
                </a:ext>
              </a:extLst>
            </p:cNvPr>
            <p:cNvSpPr/>
            <p:nvPr/>
          </p:nvSpPr>
          <p:spPr>
            <a:xfrm>
              <a:off x="5150132" y="5042065"/>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PDM</a:t>
              </a:r>
              <a:endParaRPr lang="en-FI" sz="900" dirty="0"/>
            </a:p>
          </p:txBody>
        </p:sp>
        <p:sp>
          <p:nvSpPr>
            <p:cNvPr id="41" name="Cylinder 40">
              <a:extLst>
                <a:ext uri="{FF2B5EF4-FFF2-40B4-BE49-F238E27FC236}">
                  <a16:creationId xmlns:a16="http://schemas.microsoft.com/office/drawing/2014/main" id="{38A6DC26-A8D3-4B50-956B-A6113269B6AC}"/>
                </a:ext>
              </a:extLst>
            </p:cNvPr>
            <p:cNvSpPr/>
            <p:nvPr/>
          </p:nvSpPr>
          <p:spPr>
            <a:xfrm>
              <a:off x="6379519" y="4713652"/>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SCM</a:t>
              </a:r>
              <a:endParaRPr lang="en-FI" sz="900" dirty="0"/>
            </a:p>
          </p:txBody>
        </p:sp>
        <p:sp>
          <p:nvSpPr>
            <p:cNvPr id="42" name="Cloud 41">
              <a:extLst>
                <a:ext uri="{FF2B5EF4-FFF2-40B4-BE49-F238E27FC236}">
                  <a16:creationId xmlns:a16="http://schemas.microsoft.com/office/drawing/2014/main" id="{3B636198-A85C-4A3D-9B52-A1CFD79CCA25}"/>
                </a:ext>
              </a:extLst>
            </p:cNvPr>
            <p:cNvSpPr/>
            <p:nvPr/>
          </p:nvSpPr>
          <p:spPr>
            <a:xfrm>
              <a:off x="2915816" y="2924119"/>
              <a:ext cx="2983210" cy="1649701"/>
            </a:xfrm>
            <a:prstGeom prst="cloud">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900" dirty="0"/>
                <a:t>Data Lake</a:t>
              </a:r>
              <a:endParaRPr lang="en-FI" sz="900" dirty="0"/>
            </a:p>
          </p:txBody>
        </p:sp>
        <p:cxnSp>
          <p:nvCxnSpPr>
            <p:cNvPr id="43" name="Straight Arrow Connector 42">
              <a:extLst>
                <a:ext uri="{FF2B5EF4-FFF2-40B4-BE49-F238E27FC236}">
                  <a16:creationId xmlns:a16="http://schemas.microsoft.com/office/drawing/2014/main" id="{29CFDF94-DD2F-4C6A-9B20-B4BE5259C73B}"/>
                </a:ext>
              </a:extLst>
            </p:cNvPr>
            <p:cNvCxnSpPr>
              <a:stCxn id="37" idx="1"/>
              <a:endCxn id="42" idx="1"/>
            </p:cNvCxnSpPr>
            <p:nvPr/>
          </p:nvCxnSpPr>
          <p:spPr>
            <a:xfrm flipV="1">
              <a:off x="1930017" y="4572063"/>
              <a:ext cx="2477404" cy="141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C851EA6-5F30-4261-8195-7106A26B60D4}"/>
                </a:ext>
              </a:extLst>
            </p:cNvPr>
            <p:cNvCxnSpPr>
              <a:stCxn id="38" idx="1"/>
              <a:endCxn id="42" idx="1"/>
            </p:cNvCxnSpPr>
            <p:nvPr/>
          </p:nvCxnSpPr>
          <p:spPr>
            <a:xfrm flipV="1">
              <a:off x="3159406" y="4572063"/>
              <a:ext cx="1248015" cy="360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6816EB4-3342-4746-B057-9D1C40C4D69F}"/>
                </a:ext>
              </a:extLst>
            </p:cNvPr>
            <p:cNvCxnSpPr>
              <a:endCxn id="42" idx="1"/>
            </p:cNvCxnSpPr>
            <p:nvPr/>
          </p:nvCxnSpPr>
          <p:spPr>
            <a:xfrm flipV="1">
              <a:off x="4388795" y="4572063"/>
              <a:ext cx="18626" cy="562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57C6684-4B61-46DA-8C97-A793E4755A20}"/>
                </a:ext>
              </a:extLst>
            </p:cNvPr>
            <p:cNvCxnSpPr>
              <a:stCxn id="40" idx="1"/>
            </p:cNvCxnSpPr>
            <p:nvPr/>
          </p:nvCxnSpPr>
          <p:spPr>
            <a:xfrm flipH="1" flipV="1">
              <a:off x="4388795" y="4581600"/>
              <a:ext cx="1229389" cy="460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6A8207B-7A40-4512-A11B-DA6919CF6C56}"/>
                </a:ext>
              </a:extLst>
            </p:cNvPr>
            <p:cNvCxnSpPr>
              <a:endCxn id="42" idx="1"/>
            </p:cNvCxnSpPr>
            <p:nvPr/>
          </p:nvCxnSpPr>
          <p:spPr>
            <a:xfrm flipH="1" flipV="1">
              <a:off x="4407421" y="4572063"/>
              <a:ext cx="2440150" cy="136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a:extLst>
              <a:ext uri="{FF2B5EF4-FFF2-40B4-BE49-F238E27FC236}">
                <a16:creationId xmlns:a16="http://schemas.microsoft.com/office/drawing/2014/main" id="{F174B59D-329A-41E5-A450-B870FEFA135B}"/>
              </a:ext>
            </a:extLst>
          </p:cNvPr>
          <p:cNvCxnSpPr>
            <a:cxnSpLocks/>
            <a:stCxn id="30" idx="3"/>
            <a:endCxn id="23" idx="1"/>
          </p:cNvCxnSpPr>
          <p:nvPr/>
        </p:nvCxnSpPr>
        <p:spPr>
          <a:xfrm flipH="1" flipV="1">
            <a:off x="3922438" y="3547033"/>
            <a:ext cx="1757169" cy="1166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D009876-1E2F-4ED8-83F7-373975906454}"/>
              </a:ext>
            </a:extLst>
          </p:cNvPr>
          <p:cNvCxnSpPr>
            <a:cxnSpLocks/>
            <a:stCxn id="11" idx="3"/>
            <a:endCxn id="23" idx="1"/>
          </p:cNvCxnSpPr>
          <p:nvPr/>
        </p:nvCxnSpPr>
        <p:spPr>
          <a:xfrm flipV="1">
            <a:off x="2384529" y="3547033"/>
            <a:ext cx="1537909" cy="1045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Arrow: Right 52">
            <a:extLst>
              <a:ext uri="{FF2B5EF4-FFF2-40B4-BE49-F238E27FC236}">
                <a16:creationId xmlns:a16="http://schemas.microsoft.com/office/drawing/2014/main" id="{7A1A1E8A-649A-4D4A-AF8C-E6C8928AF0EC}"/>
              </a:ext>
            </a:extLst>
          </p:cNvPr>
          <p:cNvSpPr/>
          <p:nvPr/>
        </p:nvSpPr>
        <p:spPr>
          <a:xfrm>
            <a:off x="9386454" y="2947561"/>
            <a:ext cx="517616" cy="319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6" name="TextBox 55">
            <a:extLst>
              <a:ext uri="{FF2B5EF4-FFF2-40B4-BE49-F238E27FC236}">
                <a16:creationId xmlns:a16="http://schemas.microsoft.com/office/drawing/2014/main" id="{80133309-5DD3-4544-BAD8-1B079F2ED15D}"/>
              </a:ext>
            </a:extLst>
          </p:cNvPr>
          <p:cNvSpPr txBox="1"/>
          <p:nvPr/>
        </p:nvSpPr>
        <p:spPr>
          <a:xfrm>
            <a:off x="5945073" y="4266855"/>
            <a:ext cx="3258649" cy="369332"/>
          </a:xfrm>
          <a:prstGeom prst="rect">
            <a:avLst/>
          </a:prstGeom>
          <a:noFill/>
        </p:spPr>
        <p:txBody>
          <a:bodyPr wrap="none" rtlCol="0">
            <a:spAutoFit/>
          </a:bodyPr>
          <a:lstStyle/>
          <a:p>
            <a:r>
              <a:rPr lang="fi-FI" dirty="0"/>
              <a:t>tai edes rajoitetumpaa jakamista</a:t>
            </a:r>
          </a:p>
        </p:txBody>
      </p:sp>
    </p:spTree>
    <p:extLst>
      <p:ext uri="{BB962C8B-B14F-4D97-AF65-F5344CB8AC3E}">
        <p14:creationId xmlns:p14="http://schemas.microsoft.com/office/powerpoint/2010/main" val="62147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4798B2-C339-46DB-8018-9B9D3A0B2977}"/>
              </a:ext>
            </a:extLst>
          </p:cNvPr>
          <p:cNvSpPr>
            <a:spLocks noGrp="1"/>
          </p:cNvSpPr>
          <p:nvPr>
            <p:ph type="title"/>
          </p:nvPr>
        </p:nvSpPr>
        <p:spPr>
          <a:xfrm>
            <a:off x="466722" y="586855"/>
            <a:ext cx="3201366" cy="3387497"/>
          </a:xfrm>
        </p:spPr>
        <p:txBody>
          <a:bodyPr anchor="b">
            <a:normAutofit/>
          </a:bodyPr>
          <a:lstStyle/>
          <a:p>
            <a:pPr algn="r"/>
            <a:r>
              <a:rPr lang="fi-FI" sz="4000" noProof="0">
                <a:solidFill>
                  <a:srgbClr val="FFFFFF"/>
                </a:solidFill>
              </a:rPr>
              <a:t>Miksi yhteiset tietovarastot vielä harvinaisia?</a:t>
            </a:r>
          </a:p>
        </p:txBody>
      </p:sp>
      <p:sp>
        <p:nvSpPr>
          <p:cNvPr id="4" name="Footer Placeholder 3">
            <a:extLst>
              <a:ext uri="{FF2B5EF4-FFF2-40B4-BE49-F238E27FC236}">
                <a16:creationId xmlns:a16="http://schemas.microsoft.com/office/drawing/2014/main" id="{622F896B-9EC6-47F2-B5D0-28F74D9F4A28}"/>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fi-FI" sz="1100">
                <a:solidFill>
                  <a:srgbClr val="FFFFFF"/>
                </a:solidFill>
              </a:rPr>
              <a:t>Olli Pitkänen</a:t>
            </a:r>
          </a:p>
        </p:txBody>
      </p:sp>
      <p:sp>
        <p:nvSpPr>
          <p:cNvPr id="3" name="Content Placeholder 2">
            <a:extLst>
              <a:ext uri="{FF2B5EF4-FFF2-40B4-BE49-F238E27FC236}">
                <a16:creationId xmlns:a16="http://schemas.microsoft.com/office/drawing/2014/main" id="{4C6E3D42-43CE-46C4-8555-6E6F559516BC}"/>
              </a:ext>
            </a:extLst>
          </p:cNvPr>
          <p:cNvSpPr>
            <a:spLocks noGrp="1"/>
          </p:cNvSpPr>
          <p:nvPr>
            <p:ph idx="1"/>
          </p:nvPr>
        </p:nvSpPr>
        <p:spPr>
          <a:xfrm>
            <a:off x="4810259" y="649480"/>
            <a:ext cx="6555347" cy="5546047"/>
          </a:xfrm>
        </p:spPr>
        <p:txBody>
          <a:bodyPr anchor="ctr">
            <a:normAutofit/>
          </a:bodyPr>
          <a:lstStyle/>
          <a:p>
            <a:r>
              <a:rPr lang="fi-FI" sz="2000" noProof="0"/>
              <a:t>Tekniset haasteet</a:t>
            </a:r>
          </a:p>
          <a:p>
            <a:pPr lvl="1"/>
            <a:r>
              <a:rPr lang="fi-FI" sz="2000" noProof="0"/>
              <a:t>Ratkaistavissa</a:t>
            </a:r>
          </a:p>
          <a:p>
            <a:r>
              <a:rPr lang="fi-FI" sz="2000" noProof="0"/>
              <a:t>Riski menettää arvokas data / liikesalaisuudet</a:t>
            </a:r>
          </a:p>
          <a:p>
            <a:pPr lvl="1"/>
            <a:r>
              <a:rPr lang="fi-FI" sz="2000" noProof="0"/>
              <a:t>Menettää kontrollin</a:t>
            </a:r>
          </a:p>
          <a:p>
            <a:r>
              <a:rPr lang="fi-FI" sz="2000" noProof="0"/>
              <a:t>Riski loukata muiden oikeuksia dataan</a:t>
            </a:r>
          </a:p>
          <a:p>
            <a:r>
              <a:rPr lang="fi-FI" sz="2000"/>
              <a:t>Yrityksillä ei ole ymmärrystä liiketoimintamalleista ja –mahdollisuuksista</a:t>
            </a:r>
          </a:p>
          <a:p>
            <a:r>
              <a:rPr lang="fi-FI" sz="2000" noProof="0"/>
              <a:t>Puuttuu luottamusta kumppaneihin</a:t>
            </a:r>
          </a:p>
          <a:p>
            <a:endParaRPr lang="fi-FI" sz="2000" noProof="0"/>
          </a:p>
          <a:p>
            <a:r>
              <a:rPr lang="fi-FI" sz="2000" noProof="0"/>
              <a:t>Parempi olla hyötymättä datan arvosta kuin ottaa oikeudellisia ja liiketoiminnallisia riskejä? </a:t>
            </a:r>
          </a:p>
          <a:p>
            <a:r>
              <a:rPr lang="fi-FI" sz="2000"/>
              <a:t>Tarvitaan pelisäännöt, </a:t>
            </a:r>
            <a:r>
              <a:rPr lang="en-GB" sz="2000"/>
              <a:t>Rule Book!</a:t>
            </a:r>
          </a:p>
        </p:txBody>
      </p:sp>
      <p:sp>
        <p:nvSpPr>
          <p:cNvPr id="5" name="Slide Number Placeholder 4">
            <a:extLst>
              <a:ext uri="{FF2B5EF4-FFF2-40B4-BE49-F238E27FC236}">
                <a16:creationId xmlns:a16="http://schemas.microsoft.com/office/drawing/2014/main" id="{C069F134-46B2-46F3-8A2F-E10E3779B097}"/>
              </a:ext>
            </a:extLst>
          </p:cNvPr>
          <p:cNvSpPr>
            <a:spLocks noGrp="1"/>
          </p:cNvSpPr>
          <p:nvPr>
            <p:ph type="sldNum" sz="quarter" idx="12"/>
          </p:nvPr>
        </p:nvSpPr>
        <p:spPr>
          <a:xfrm>
            <a:off x="11704320" y="6455664"/>
            <a:ext cx="448056" cy="365125"/>
          </a:xfrm>
        </p:spPr>
        <p:txBody>
          <a:bodyPr>
            <a:normAutofit/>
          </a:bodyPr>
          <a:lstStyle/>
          <a:p>
            <a:pPr>
              <a:spcAft>
                <a:spcPts val="600"/>
              </a:spcAft>
            </a:pPr>
            <a:fld id="{234504F2-9A88-4A6C-AA32-C406F846882E}" type="slidenum">
              <a:rPr lang="fi-FI" sz="1100">
                <a:solidFill>
                  <a:schemeClr val="tx1">
                    <a:lumMod val="50000"/>
                    <a:lumOff val="50000"/>
                  </a:schemeClr>
                </a:solidFill>
              </a:rPr>
              <a:pPr>
                <a:spcAft>
                  <a:spcPts val="600"/>
                </a:spcAft>
              </a:pPr>
              <a:t>5</a:t>
            </a:fld>
            <a:endParaRPr lang="fi-FI" sz="1100">
              <a:solidFill>
                <a:schemeClr val="tx1">
                  <a:lumMod val="50000"/>
                  <a:lumOff val="50000"/>
                </a:schemeClr>
              </a:solidFill>
            </a:endParaRPr>
          </a:p>
        </p:txBody>
      </p:sp>
      <p:pic>
        <p:nvPicPr>
          <p:cNvPr id="13" name="Picture 12">
            <a:extLst>
              <a:ext uri="{FF2B5EF4-FFF2-40B4-BE49-F238E27FC236}">
                <a16:creationId xmlns:a16="http://schemas.microsoft.com/office/drawing/2014/main" id="{9F54A79E-EA3F-E640-A086-5018392550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6603" y="6176958"/>
            <a:ext cx="1375397" cy="681037"/>
          </a:xfrm>
          <a:prstGeom prst="rect">
            <a:avLst/>
          </a:prstGeom>
        </p:spPr>
      </p:pic>
    </p:spTree>
    <p:extLst>
      <p:ext uri="{BB962C8B-B14F-4D97-AF65-F5344CB8AC3E}">
        <p14:creationId xmlns:p14="http://schemas.microsoft.com/office/powerpoint/2010/main" val="81311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loud 55">
            <a:extLst>
              <a:ext uri="{FF2B5EF4-FFF2-40B4-BE49-F238E27FC236}">
                <a16:creationId xmlns:a16="http://schemas.microsoft.com/office/drawing/2014/main" id="{BA064D8B-51A9-4B47-9C9C-66C2125D7507}"/>
              </a:ext>
            </a:extLst>
          </p:cNvPr>
          <p:cNvSpPr/>
          <p:nvPr/>
        </p:nvSpPr>
        <p:spPr>
          <a:xfrm>
            <a:off x="1914341" y="4817321"/>
            <a:ext cx="9021389" cy="1990365"/>
          </a:xfrm>
          <a:prstGeom prst="cloud">
            <a:avLst/>
          </a:prstGeom>
          <a:ln/>
        </p:spPr>
        <p:style>
          <a:lnRef idx="1">
            <a:schemeClr val="accent5"/>
          </a:lnRef>
          <a:fillRef idx="2">
            <a:schemeClr val="accent5"/>
          </a:fillRef>
          <a:effectRef idx="1">
            <a:schemeClr val="accent5"/>
          </a:effectRef>
          <a:fontRef idx="minor">
            <a:schemeClr val="dk1"/>
          </a:fontRef>
        </p:style>
        <p:txBody>
          <a:bodyPr rtlCol="0" anchor="b" anchorCtr="0"/>
          <a:lstStyle/>
          <a:p>
            <a:pPr algn="ctr" rtl="0"/>
            <a:endParaRPr lang="fi-FI" dirty="0">
              <a:solidFill>
                <a:schemeClr val="tx1"/>
              </a:solidFill>
            </a:endParaRPr>
          </a:p>
          <a:p>
            <a:pPr algn="ctr" rtl="0"/>
            <a:endParaRPr lang="fi-FI" dirty="0">
              <a:solidFill>
                <a:schemeClr val="tx1"/>
              </a:solidFill>
            </a:endParaRPr>
          </a:p>
          <a:p>
            <a:pPr algn="ctr" rtl="0"/>
            <a:r>
              <a:rPr lang="fi-fi">
                <a:solidFill>
                  <a:schemeClr val="tx1"/>
                </a:solidFill>
              </a:rPr>
              <a:t>Teknologia</a:t>
            </a:r>
          </a:p>
        </p:txBody>
      </p:sp>
      <p:sp>
        <p:nvSpPr>
          <p:cNvPr id="57" name="Cloud 56">
            <a:extLst>
              <a:ext uri="{FF2B5EF4-FFF2-40B4-BE49-F238E27FC236}">
                <a16:creationId xmlns:a16="http://schemas.microsoft.com/office/drawing/2014/main" id="{E030A032-EAE4-384B-9CD2-2FDCC890FE6B}"/>
              </a:ext>
            </a:extLst>
          </p:cNvPr>
          <p:cNvSpPr/>
          <p:nvPr/>
        </p:nvSpPr>
        <p:spPr>
          <a:xfrm>
            <a:off x="9224882" y="209536"/>
            <a:ext cx="2914453" cy="5832918"/>
          </a:xfrm>
          <a:prstGeom prst="cloud">
            <a:avLst/>
          </a:prstGeom>
          <a:ln/>
        </p:spPr>
        <p:style>
          <a:lnRef idx="1">
            <a:schemeClr val="accent5"/>
          </a:lnRef>
          <a:fillRef idx="2">
            <a:schemeClr val="accent5"/>
          </a:fillRef>
          <a:effectRef idx="1">
            <a:schemeClr val="accent5"/>
          </a:effectRef>
          <a:fontRef idx="minor">
            <a:schemeClr val="dk1"/>
          </a:fontRef>
        </p:style>
        <p:txBody>
          <a:bodyPr rtlCol="0" anchor="t" anchorCtr="0"/>
          <a:lstStyle/>
          <a:p>
            <a:pPr marL="88900" algn="r" rtl="0"/>
            <a:r>
              <a:rPr lang="fi-fi" dirty="0">
                <a:solidFill>
                  <a:schemeClr val="tx1"/>
                </a:solidFill>
              </a:rPr>
              <a:t>Liike</a:t>
            </a:r>
            <a:r>
              <a:rPr lang="fi-FI" dirty="0">
                <a:solidFill>
                  <a:schemeClr val="tx1"/>
                </a:solidFill>
              </a:rPr>
              <a:t>-</a:t>
            </a:r>
            <a:br>
              <a:rPr lang="fi-FI" dirty="0">
                <a:solidFill>
                  <a:schemeClr val="tx1"/>
                </a:solidFill>
              </a:rPr>
            </a:br>
            <a:r>
              <a:rPr lang="fi-fi" dirty="0">
                <a:solidFill>
                  <a:schemeClr val="tx1"/>
                </a:solidFill>
              </a:rPr>
              <a:t>toiminta</a:t>
            </a:r>
          </a:p>
        </p:txBody>
      </p:sp>
      <p:sp>
        <p:nvSpPr>
          <p:cNvPr id="54" name="Cloud 53">
            <a:extLst>
              <a:ext uri="{FF2B5EF4-FFF2-40B4-BE49-F238E27FC236}">
                <a16:creationId xmlns:a16="http://schemas.microsoft.com/office/drawing/2014/main" id="{540733DD-04E0-9C41-96EE-AFF019BE26B5}"/>
              </a:ext>
            </a:extLst>
          </p:cNvPr>
          <p:cNvSpPr/>
          <p:nvPr/>
        </p:nvSpPr>
        <p:spPr>
          <a:xfrm>
            <a:off x="615399" y="2499140"/>
            <a:ext cx="3213065" cy="3681290"/>
          </a:xfrm>
          <a:prstGeom prst="cloud">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rtl="0"/>
            <a:endParaRPr lang="fi-FI" dirty="0">
              <a:solidFill>
                <a:schemeClr val="tx1"/>
              </a:solidFill>
            </a:endParaRPr>
          </a:p>
          <a:p>
            <a:pPr rtl="0"/>
            <a:endParaRPr lang="fi-FI" dirty="0">
              <a:solidFill>
                <a:schemeClr val="tx1"/>
              </a:solidFill>
            </a:endParaRPr>
          </a:p>
          <a:p>
            <a:pPr rtl="0"/>
            <a:endParaRPr lang="fi-FI" dirty="0">
              <a:solidFill>
                <a:schemeClr val="tx1"/>
              </a:solidFill>
            </a:endParaRPr>
          </a:p>
          <a:p>
            <a:pPr rtl="0"/>
            <a:endParaRPr lang="fi-FI" dirty="0">
              <a:solidFill>
                <a:schemeClr val="tx1"/>
              </a:solidFill>
            </a:endParaRPr>
          </a:p>
          <a:p>
            <a:pPr rtl="0"/>
            <a:endParaRPr lang="fi-FI" dirty="0">
              <a:solidFill>
                <a:schemeClr val="tx1"/>
              </a:solidFill>
            </a:endParaRPr>
          </a:p>
          <a:p>
            <a:pPr rtl="0"/>
            <a:endParaRPr lang="fi-FI" dirty="0">
              <a:solidFill>
                <a:schemeClr val="tx1"/>
              </a:solidFill>
            </a:endParaRPr>
          </a:p>
          <a:p>
            <a:pPr rtl="0"/>
            <a:r>
              <a:rPr lang="fi-fi" dirty="0">
                <a:solidFill>
                  <a:schemeClr val="tx1"/>
                </a:solidFill>
              </a:rPr>
              <a:t>Eettiset </a:t>
            </a:r>
            <a:r>
              <a:rPr lang="fi-FI" dirty="0">
                <a:solidFill>
                  <a:schemeClr val="tx1"/>
                </a:solidFill>
              </a:rPr>
              <a:t>kysymykset</a:t>
            </a:r>
          </a:p>
        </p:txBody>
      </p:sp>
      <p:sp>
        <p:nvSpPr>
          <p:cNvPr id="52" name="Cloud 51">
            <a:extLst>
              <a:ext uri="{FF2B5EF4-FFF2-40B4-BE49-F238E27FC236}">
                <a16:creationId xmlns:a16="http://schemas.microsoft.com/office/drawing/2014/main" id="{0B15F057-D633-1D41-8DDA-4E6E4DFECE8D}"/>
              </a:ext>
            </a:extLst>
          </p:cNvPr>
          <p:cNvSpPr/>
          <p:nvPr/>
        </p:nvSpPr>
        <p:spPr>
          <a:xfrm>
            <a:off x="258535" y="194620"/>
            <a:ext cx="4103399" cy="2693263"/>
          </a:xfrm>
          <a:prstGeom prst="clou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dirty="0">
                <a:solidFill>
                  <a:schemeClr val="tx1"/>
                </a:solidFill>
              </a:rPr>
              <a:t>Oikeudellinen</a:t>
            </a:r>
            <a:r>
              <a:rPr lang="fi-fi" dirty="0">
                <a:solidFill>
                  <a:schemeClr val="tx1"/>
                </a:solidFill>
              </a:rPr>
              <a:t> </a:t>
            </a:r>
            <a:r>
              <a:rPr lang="fi-FI" dirty="0">
                <a:solidFill>
                  <a:schemeClr val="tx1"/>
                </a:solidFill>
              </a:rPr>
              <a:t/>
            </a:r>
            <a:br>
              <a:rPr lang="fi-FI" dirty="0">
                <a:solidFill>
                  <a:schemeClr val="tx1"/>
                </a:solidFill>
              </a:rPr>
            </a:br>
            <a:r>
              <a:rPr lang="fi-fi" dirty="0">
                <a:solidFill>
                  <a:schemeClr val="tx1"/>
                </a:solidFill>
              </a:rPr>
              <a:t>järjestelmä</a:t>
            </a:r>
          </a:p>
        </p:txBody>
      </p:sp>
      <p:sp>
        <p:nvSpPr>
          <p:cNvPr id="4" name="Cloud 3">
            <a:extLst>
              <a:ext uri="{FF2B5EF4-FFF2-40B4-BE49-F238E27FC236}">
                <a16:creationId xmlns:a16="http://schemas.microsoft.com/office/drawing/2014/main" id="{2AA86A34-511C-0041-96A5-A1234A0A6DD6}"/>
              </a:ext>
            </a:extLst>
          </p:cNvPr>
          <p:cNvSpPr/>
          <p:nvPr/>
        </p:nvSpPr>
        <p:spPr>
          <a:xfrm>
            <a:off x="1996567" y="265930"/>
            <a:ext cx="8726556" cy="5776524"/>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rtl="0"/>
            <a:r>
              <a:rPr lang="fi-fi" sz="2000" b="1">
                <a:solidFill>
                  <a:schemeClr val="tx1"/>
                </a:solidFill>
              </a:rPr>
              <a:t>Dataverkosto – Sääntökirja</a:t>
            </a:r>
            <a:endParaRPr lang="en-GB" sz="2000" b="1" dirty="0">
              <a:solidFill>
                <a:schemeClr val="tx1"/>
              </a:solidFill>
            </a:endParaRPr>
          </a:p>
        </p:txBody>
      </p:sp>
      <p:sp>
        <p:nvSpPr>
          <p:cNvPr id="5" name="Rectangle 4">
            <a:extLst>
              <a:ext uri="{FF2B5EF4-FFF2-40B4-BE49-F238E27FC236}">
                <a16:creationId xmlns:a16="http://schemas.microsoft.com/office/drawing/2014/main" id="{638EE623-EC7C-7646-B079-301940F8686A}"/>
              </a:ext>
            </a:extLst>
          </p:cNvPr>
          <p:cNvSpPr/>
          <p:nvPr/>
        </p:nvSpPr>
        <p:spPr>
          <a:xfrm>
            <a:off x="3375866" y="1655590"/>
            <a:ext cx="2981448" cy="421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a:t>Yleinen osa</a:t>
            </a:r>
          </a:p>
        </p:txBody>
      </p:sp>
      <p:sp>
        <p:nvSpPr>
          <p:cNvPr id="6" name="Rectangle 5">
            <a:extLst>
              <a:ext uri="{FF2B5EF4-FFF2-40B4-BE49-F238E27FC236}">
                <a16:creationId xmlns:a16="http://schemas.microsoft.com/office/drawing/2014/main" id="{6386C51D-C906-7040-8F36-97055BD2DF5B}"/>
              </a:ext>
            </a:extLst>
          </p:cNvPr>
          <p:cNvSpPr/>
          <p:nvPr/>
        </p:nvSpPr>
        <p:spPr>
          <a:xfrm>
            <a:off x="3375866" y="3031690"/>
            <a:ext cx="2981448" cy="421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a:t>Sanasto</a:t>
            </a:r>
          </a:p>
        </p:txBody>
      </p:sp>
      <p:grpSp>
        <p:nvGrpSpPr>
          <p:cNvPr id="21" name="Group 20">
            <a:extLst>
              <a:ext uri="{FF2B5EF4-FFF2-40B4-BE49-F238E27FC236}">
                <a16:creationId xmlns:a16="http://schemas.microsoft.com/office/drawing/2014/main" id="{01B7671B-DDC1-944B-8BDB-4E1A833CBF86}"/>
              </a:ext>
            </a:extLst>
          </p:cNvPr>
          <p:cNvGrpSpPr/>
          <p:nvPr/>
        </p:nvGrpSpPr>
        <p:grpSpPr>
          <a:xfrm>
            <a:off x="6055045" y="3742595"/>
            <a:ext cx="1830507" cy="934995"/>
            <a:chOff x="6296120" y="4015946"/>
            <a:chExt cx="1830507" cy="934995"/>
          </a:xfrm>
        </p:grpSpPr>
        <p:sp>
          <p:nvSpPr>
            <p:cNvPr id="11" name="Terminator 10">
              <a:extLst>
                <a:ext uri="{FF2B5EF4-FFF2-40B4-BE49-F238E27FC236}">
                  <a16:creationId xmlns:a16="http://schemas.microsoft.com/office/drawing/2014/main" id="{4B3947C3-65F5-904D-BA9B-F0613E261B08}"/>
                </a:ext>
              </a:extLst>
            </p:cNvPr>
            <p:cNvSpPr/>
            <p:nvPr/>
          </p:nvSpPr>
          <p:spPr>
            <a:xfrm>
              <a:off x="6296120" y="4015946"/>
              <a:ext cx="1525707" cy="63019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a:t>Osapuolet</a:t>
              </a:r>
            </a:p>
          </p:txBody>
        </p:sp>
        <p:sp>
          <p:nvSpPr>
            <p:cNvPr id="18" name="Terminator 17">
              <a:extLst>
                <a:ext uri="{FF2B5EF4-FFF2-40B4-BE49-F238E27FC236}">
                  <a16:creationId xmlns:a16="http://schemas.microsoft.com/office/drawing/2014/main" id="{7595C999-B0A8-C74A-8018-F8C672663843}"/>
                </a:ext>
              </a:extLst>
            </p:cNvPr>
            <p:cNvSpPr/>
            <p:nvPr/>
          </p:nvSpPr>
          <p:spPr>
            <a:xfrm>
              <a:off x="6448520" y="4168346"/>
              <a:ext cx="1525707" cy="63019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a:t>Osapuolet</a:t>
              </a:r>
            </a:p>
          </p:txBody>
        </p:sp>
        <p:sp>
          <p:nvSpPr>
            <p:cNvPr id="19" name="Terminator 18">
              <a:extLst>
                <a:ext uri="{FF2B5EF4-FFF2-40B4-BE49-F238E27FC236}">
                  <a16:creationId xmlns:a16="http://schemas.microsoft.com/office/drawing/2014/main" id="{8CB5D7A9-B425-4A45-A14C-DB6F47922E32}"/>
                </a:ext>
              </a:extLst>
            </p:cNvPr>
            <p:cNvSpPr/>
            <p:nvPr/>
          </p:nvSpPr>
          <p:spPr>
            <a:xfrm>
              <a:off x="6600920" y="4320746"/>
              <a:ext cx="1525707" cy="63019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a:t>Osapuolet</a:t>
              </a:r>
            </a:p>
            <a:p>
              <a:pPr algn="ctr" rtl="0"/>
              <a:r>
                <a:rPr lang="fi-fi"/>
                <a:t>- Jäsenet</a:t>
              </a:r>
            </a:p>
          </p:txBody>
        </p:sp>
      </p:grpSp>
      <p:cxnSp>
        <p:nvCxnSpPr>
          <p:cNvPr id="23" name="Straight Connector 22">
            <a:extLst>
              <a:ext uri="{FF2B5EF4-FFF2-40B4-BE49-F238E27FC236}">
                <a16:creationId xmlns:a16="http://schemas.microsoft.com/office/drawing/2014/main" id="{470CEF90-31C4-E545-88B2-1269AC6F5E35}"/>
              </a:ext>
            </a:extLst>
          </p:cNvPr>
          <p:cNvCxnSpPr>
            <a:cxnSpLocks/>
            <a:endCxn id="18" idx="0"/>
          </p:cNvCxnSpPr>
          <p:nvPr/>
        </p:nvCxnSpPr>
        <p:spPr>
          <a:xfrm>
            <a:off x="6970299" y="3432251"/>
            <a:ext cx="0" cy="462744"/>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9239D81B-094B-F84D-A27C-46CB46738D2D}"/>
              </a:ext>
            </a:extLst>
          </p:cNvPr>
          <p:cNvGrpSpPr/>
          <p:nvPr/>
        </p:nvGrpSpPr>
        <p:grpSpPr>
          <a:xfrm>
            <a:off x="5789941" y="4754706"/>
            <a:ext cx="1468707" cy="1067322"/>
            <a:chOff x="8179211" y="3961357"/>
            <a:chExt cx="1468707" cy="1067322"/>
          </a:xfrm>
        </p:grpSpPr>
        <p:sp>
          <p:nvSpPr>
            <p:cNvPr id="25" name="Oval 24">
              <a:extLst>
                <a:ext uri="{FF2B5EF4-FFF2-40B4-BE49-F238E27FC236}">
                  <a16:creationId xmlns:a16="http://schemas.microsoft.com/office/drawing/2014/main" id="{A7A732F0-1070-144D-9249-2A2CF13A942D}"/>
                </a:ext>
              </a:extLst>
            </p:cNvPr>
            <p:cNvSpPr/>
            <p:nvPr/>
          </p:nvSpPr>
          <p:spPr>
            <a:xfrm>
              <a:off x="8179211" y="3961357"/>
              <a:ext cx="1011507" cy="61012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0"/>
              <a:endParaRPr lang="en-GB"/>
            </a:p>
          </p:txBody>
        </p:sp>
        <p:sp>
          <p:nvSpPr>
            <p:cNvPr id="29" name="Oval 28">
              <a:extLst>
                <a:ext uri="{FF2B5EF4-FFF2-40B4-BE49-F238E27FC236}">
                  <a16:creationId xmlns:a16="http://schemas.microsoft.com/office/drawing/2014/main" id="{3B0486D0-7E85-A74F-8ACD-A5D88693B558}"/>
                </a:ext>
              </a:extLst>
            </p:cNvPr>
            <p:cNvSpPr/>
            <p:nvPr/>
          </p:nvSpPr>
          <p:spPr>
            <a:xfrm>
              <a:off x="8331611" y="4113757"/>
              <a:ext cx="1011507" cy="61012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0"/>
              <a:endParaRPr lang="en-GB"/>
            </a:p>
          </p:txBody>
        </p:sp>
        <p:sp>
          <p:nvSpPr>
            <p:cNvPr id="30" name="Oval 29">
              <a:extLst>
                <a:ext uri="{FF2B5EF4-FFF2-40B4-BE49-F238E27FC236}">
                  <a16:creationId xmlns:a16="http://schemas.microsoft.com/office/drawing/2014/main" id="{351AF68E-48AB-F34F-AEE9-7EF31B742C12}"/>
                </a:ext>
              </a:extLst>
            </p:cNvPr>
            <p:cNvSpPr/>
            <p:nvPr/>
          </p:nvSpPr>
          <p:spPr>
            <a:xfrm>
              <a:off x="8484011" y="4266157"/>
              <a:ext cx="1011507" cy="61012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0"/>
              <a:endParaRPr lang="en-GB"/>
            </a:p>
          </p:txBody>
        </p:sp>
        <p:sp>
          <p:nvSpPr>
            <p:cNvPr id="31" name="Oval 30">
              <a:extLst>
                <a:ext uri="{FF2B5EF4-FFF2-40B4-BE49-F238E27FC236}">
                  <a16:creationId xmlns:a16="http://schemas.microsoft.com/office/drawing/2014/main" id="{55035ACC-0977-9C4B-99BD-28BD5CF55D2D}"/>
                </a:ext>
              </a:extLst>
            </p:cNvPr>
            <p:cNvSpPr/>
            <p:nvPr/>
          </p:nvSpPr>
          <p:spPr>
            <a:xfrm>
              <a:off x="8636411" y="4418557"/>
              <a:ext cx="1011507" cy="61012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0"/>
              <a:r>
                <a:rPr lang="fi-fi" sz="1600" dirty="0"/>
                <a:t>Roolit</a:t>
              </a:r>
            </a:p>
          </p:txBody>
        </p:sp>
      </p:grpSp>
      <p:cxnSp>
        <p:nvCxnSpPr>
          <p:cNvPr id="34" name="Straight Connector 33">
            <a:extLst>
              <a:ext uri="{FF2B5EF4-FFF2-40B4-BE49-F238E27FC236}">
                <a16:creationId xmlns:a16="http://schemas.microsoft.com/office/drawing/2014/main" id="{06347726-BED2-4949-AD42-9998FEFB2B65}"/>
              </a:ext>
            </a:extLst>
          </p:cNvPr>
          <p:cNvCxnSpPr>
            <a:cxnSpLocks/>
            <a:stCxn id="19" idx="2"/>
            <a:endCxn id="31" idx="7"/>
          </p:cNvCxnSpPr>
          <p:nvPr/>
        </p:nvCxnSpPr>
        <p:spPr>
          <a:xfrm flipH="1">
            <a:off x="7110516" y="4677590"/>
            <a:ext cx="12183" cy="62366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5" name="Terminator 34">
            <a:extLst>
              <a:ext uri="{FF2B5EF4-FFF2-40B4-BE49-F238E27FC236}">
                <a16:creationId xmlns:a16="http://schemas.microsoft.com/office/drawing/2014/main" id="{DAAE02E6-0E76-C74C-A258-4CD383A5AC24}"/>
              </a:ext>
            </a:extLst>
          </p:cNvPr>
          <p:cNvSpPr/>
          <p:nvPr/>
        </p:nvSpPr>
        <p:spPr>
          <a:xfrm>
            <a:off x="52665" y="2324620"/>
            <a:ext cx="2093381" cy="226624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i-fi" sz="1600" dirty="0"/>
              <a:t>Ulkoiset:</a:t>
            </a:r>
          </a:p>
          <a:p>
            <a:pPr marL="285750" indent="-285750" rtl="0">
              <a:buFontTx/>
              <a:buChar char="-"/>
            </a:pPr>
            <a:r>
              <a:rPr lang="fi-fi" sz="1600" dirty="0"/>
              <a:t>Yksityishenkilöt</a:t>
            </a:r>
          </a:p>
          <a:p>
            <a:pPr marL="285750" indent="-285750" rtl="0">
              <a:buFontTx/>
              <a:buChar char="-"/>
            </a:pPr>
            <a:r>
              <a:rPr lang="fi-fi" sz="1600" dirty="0"/>
              <a:t>Oikeushenkilöt</a:t>
            </a:r>
          </a:p>
          <a:p>
            <a:pPr marL="285750" indent="-285750" rtl="0">
              <a:buFontTx/>
              <a:buChar char="-"/>
            </a:pPr>
            <a:r>
              <a:rPr lang="fi-fi" sz="1600" dirty="0"/>
              <a:t>Muut</a:t>
            </a:r>
          </a:p>
          <a:p>
            <a:pPr marL="285750" indent="-285750" rtl="0">
              <a:buFontTx/>
              <a:buChar char="-"/>
            </a:pPr>
            <a:endParaRPr lang="en-GB" sz="1600" dirty="0"/>
          </a:p>
          <a:p>
            <a:pPr marL="285750" indent="-285750" rtl="0">
              <a:buFont typeface="Arial" panose="020B0604020202020204" pitchFamily="34" charset="0"/>
              <a:buChar char="•"/>
            </a:pPr>
            <a:r>
              <a:rPr lang="fi-fi" sz="1600" dirty="0"/>
              <a:t>Datalähteet</a:t>
            </a:r>
          </a:p>
          <a:p>
            <a:pPr marL="285750" indent="-285750" rtl="0">
              <a:buFont typeface="Arial" panose="020B0604020202020204" pitchFamily="34" charset="0"/>
              <a:buChar char="•"/>
            </a:pPr>
            <a:r>
              <a:rPr lang="fi-fi" sz="1600" dirty="0"/>
              <a:t>Rekisteröidyt</a:t>
            </a:r>
          </a:p>
          <a:p>
            <a:pPr marL="285750" indent="-285750" rtl="0">
              <a:buFont typeface="Arial" panose="020B0604020202020204" pitchFamily="34" charset="0"/>
              <a:buChar char="•"/>
            </a:pPr>
            <a:r>
              <a:rPr lang="fi-fi" sz="1600" dirty="0"/>
              <a:t>Tilaajat</a:t>
            </a:r>
          </a:p>
        </p:txBody>
      </p:sp>
      <p:sp>
        <p:nvSpPr>
          <p:cNvPr id="40" name="Data 39">
            <a:extLst>
              <a:ext uri="{FF2B5EF4-FFF2-40B4-BE49-F238E27FC236}">
                <a16:creationId xmlns:a16="http://schemas.microsoft.com/office/drawing/2014/main" id="{AB5652D8-B4CD-BB4F-9463-391003D595E8}"/>
              </a:ext>
            </a:extLst>
          </p:cNvPr>
          <p:cNvSpPr/>
          <p:nvPr/>
        </p:nvSpPr>
        <p:spPr>
          <a:xfrm>
            <a:off x="3493663" y="4259027"/>
            <a:ext cx="1077282" cy="557266"/>
          </a:xfrm>
          <a:prstGeom prst="flowChartInputOutp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2" name="Data 41">
            <a:extLst>
              <a:ext uri="{FF2B5EF4-FFF2-40B4-BE49-F238E27FC236}">
                <a16:creationId xmlns:a16="http://schemas.microsoft.com/office/drawing/2014/main" id="{3DEC2911-8ED1-464D-B105-BAC9FA096879}"/>
              </a:ext>
            </a:extLst>
          </p:cNvPr>
          <p:cNvSpPr/>
          <p:nvPr/>
        </p:nvSpPr>
        <p:spPr>
          <a:xfrm>
            <a:off x="3646063" y="4411427"/>
            <a:ext cx="1077282" cy="557266"/>
          </a:xfrm>
          <a:prstGeom prst="flowChartInputOutp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4" name="Data 43">
            <a:extLst>
              <a:ext uri="{FF2B5EF4-FFF2-40B4-BE49-F238E27FC236}">
                <a16:creationId xmlns:a16="http://schemas.microsoft.com/office/drawing/2014/main" id="{CA34CAFF-5EEA-674A-9B10-276E8757830B}"/>
              </a:ext>
            </a:extLst>
          </p:cNvPr>
          <p:cNvSpPr/>
          <p:nvPr/>
        </p:nvSpPr>
        <p:spPr>
          <a:xfrm>
            <a:off x="3798463" y="4563827"/>
            <a:ext cx="1077282" cy="557266"/>
          </a:xfrm>
          <a:prstGeom prst="flowChartInputOutp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5" name="Data 44">
            <a:extLst>
              <a:ext uri="{FF2B5EF4-FFF2-40B4-BE49-F238E27FC236}">
                <a16:creationId xmlns:a16="http://schemas.microsoft.com/office/drawing/2014/main" id="{C15567DA-FCC2-3D43-9F6C-83ADE845B83F}"/>
              </a:ext>
            </a:extLst>
          </p:cNvPr>
          <p:cNvSpPr/>
          <p:nvPr/>
        </p:nvSpPr>
        <p:spPr>
          <a:xfrm>
            <a:off x="3950863" y="4716227"/>
            <a:ext cx="1077282" cy="584370"/>
          </a:xfrm>
          <a:prstGeom prst="flowChartInputOutp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dirty="0"/>
              <a:t>Käyttö</a:t>
            </a:r>
            <a:r>
              <a:rPr lang="fi-FI" sz="1200" dirty="0"/>
              <a:t>-</a:t>
            </a:r>
            <a:r>
              <a:rPr lang="fi-fi" sz="1200" dirty="0"/>
              <a:t>ehdot</a:t>
            </a:r>
          </a:p>
        </p:txBody>
      </p:sp>
      <p:sp>
        <p:nvSpPr>
          <p:cNvPr id="36" name="Data 35">
            <a:extLst>
              <a:ext uri="{FF2B5EF4-FFF2-40B4-BE49-F238E27FC236}">
                <a16:creationId xmlns:a16="http://schemas.microsoft.com/office/drawing/2014/main" id="{65DEEF1E-1953-B047-9F8B-F7358CE8D71A}"/>
              </a:ext>
            </a:extLst>
          </p:cNvPr>
          <p:cNvSpPr/>
          <p:nvPr/>
        </p:nvSpPr>
        <p:spPr>
          <a:xfrm>
            <a:off x="3606630" y="3761135"/>
            <a:ext cx="1077282" cy="584370"/>
          </a:xfrm>
          <a:prstGeom prst="flowChartInputOutp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0"/>
            <a:endParaRPr lang="en-GB"/>
          </a:p>
        </p:txBody>
      </p:sp>
      <p:sp>
        <p:nvSpPr>
          <p:cNvPr id="37" name="Data 36">
            <a:extLst>
              <a:ext uri="{FF2B5EF4-FFF2-40B4-BE49-F238E27FC236}">
                <a16:creationId xmlns:a16="http://schemas.microsoft.com/office/drawing/2014/main" id="{13ECDE16-5A30-334D-A126-BA0AC8ABF780}"/>
              </a:ext>
            </a:extLst>
          </p:cNvPr>
          <p:cNvSpPr/>
          <p:nvPr/>
        </p:nvSpPr>
        <p:spPr>
          <a:xfrm>
            <a:off x="3759030" y="3913535"/>
            <a:ext cx="1077282" cy="584370"/>
          </a:xfrm>
          <a:prstGeom prst="flowChartInputOutp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0"/>
            <a:endParaRPr lang="en-GB"/>
          </a:p>
        </p:txBody>
      </p:sp>
      <p:sp>
        <p:nvSpPr>
          <p:cNvPr id="38" name="Data 37">
            <a:extLst>
              <a:ext uri="{FF2B5EF4-FFF2-40B4-BE49-F238E27FC236}">
                <a16:creationId xmlns:a16="http://schemas.microsoft.com/office/drawing/2014/main" id="{AC454DB4-A611-2C40-9DC1-9888323B753D}"/>
              </a:ext>
            </a:extLst>
          </p:cNvPr>
          <p:cNvSpPr/>
          <p:nvPr/>
        </p:nvSpPr>
        <p:spPr>
          <a:xfrm>
            <a:off x="3911430" y="4065935"/>
            <a:ext cx="1077282" cy="584370"/>
          </a:xfrm>
          <a:prstGeom prst="flowChartInputOutp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0"/>
            <a:endParaRPr lang="en-GB"/>
          </a:p>
        </p:txBody>
      </p:sp>
      <p:sp>
        <p:nvSpPr>
          <p:cNvPr id="39" name="Data 38">
            <a:extLst>
              <a:ext uri="{FF2B5EF4-FFF2-40B4-BE49-F238E27FC236}">
                <a16:creationId xmlns:a16="http://schemas.microsoft.com/office/drawing/2014/main" id="{506DCCB8-B627-E045-8A14-9E95A24F05F0}"/>
              </a:ext>
            </a:extLst>
          </p:cNvPr>
          <p:cNvSpPr/>
          <p:nvPr/>
        </p:nvSpPr>
        <p:spPr>
          <a:xfrm>
            <a:off x="4063830" y="4218335"/>
            <a:ext cx="1077282" cy="584370"/>
          </a:xfrm>
          <a:prstGeom prst="flowChartInputOutp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0"/>
            <a:r>
              <a:rPr lang="fi-fi" sz="1400" dirty="0"/>
              <a:t>Data</a:t>
            </a:r>
            <a:r>
              <a:rPr lang="fi-FI" sz="1400" dirty="0"/>
              <a:t>-</a:t>
            </a:r>
            <a:r>
              <a:rPr lang="fi-fi" sz="1400" dirty="0"/>
              <a:t>joukot</a:t>
            </a:r>
          </a:p>
        </p:txBody>
      </p:sp>
      <p:cxnSp>
        <p:nvCxnSpPr>
          <p:cNvPr id="41" name="Straight Connector 40">
            <a:extLst>
              <a:ext uri="{FF2B5EF4-FFF2-40B4-BE49-F238E27FC236}">
                <a16:creationId xmlns:a16="http://schemas.microsoft.com/office/drawing/2014/main" id="{24BAA637-F132-5A4F-BD21-4B0F8E3E0C9B}"/>
              </a:ext>
            </a:extLst>
          </p:cNvPr>
          <p:cNvCxnSpPr>
            <a:cxnSpLocks/>
            <a:stCxn id="18" idx="1"/>
            <a:endCxn id="39" idx="5"/>
          </p:cNvCxnSpPr>
          <p:nvPr/>
        </p:nvCxnSpPr>
        <p:spPr>
          <a:xfrm flipH="1">
            <a:off x="5033384" y="4210093"/>
            <a:ext cx="1174061" cy="30042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E21F788-94EB-CC45-B20C-AD13DC48EDAA}"/>
              </a:ext>
            </a:extLst>
          </p:cNvPr>
          <p:cNvCxnSpPr>
            <a:cxnSpLocks/>
            <a:stCxn id="36" idx="2"/>
            <a:endCxn id="35" idx="3"/>
          </p:cNvCxnSpPr>
          <p:nvPr/>
        </p:nvCxnSpPr>
        <p:spPr>
          <a:xfrm flipH="1" flipV="1">
            <a:off x="2146046" y="3457744"/>
            <a:ext cx="1568312" cy="59557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F0CC6A48-DC5B-2048-9A76-7B94FE070480}"/>
              </a:ext>
            </a:extLst>
          </p:cNvPr>
          <p:cNvSpPr/>
          <p:nvPr/>
        </p:nvSpPr>
        <p:spPr>
          <a:xfrm>
            <a:off x="3375866" y="2114290"/>
            <a:ext cx="2981448" cy="421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a:t>Tarkistuslista</a:t>
            </a:r>
          </a:p>
        </p:txBody>
      </p:sp>
      <p:sp>
        <p:nvSpPr>
          <p:cNvPr id="10" name="Process 9">
            <a:extLst>
              <a:ext uri="{FF2B5EF4-FFF2-40B4-BE49-F238E27FC236}">
                <a16:creationId xmlns:a16="http://schemas.microsoft.com/office/drawing/2014/main" id="{A9693D92-C6D1-3F4A-8915-A939E5F2111C}"/>
              </a:ext>
            </a:extLst>
          </p:cNvPr>
          <p:cNvSpPr/>
          <p:nvPr/>
        </p:nvSpPr>
        <p:spPr>
          <a:xfrm>
            <a:off x="6406090" y="1661371"/>
            <a:ext cx="3312501" cy="179173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rtl="0"/>
            <a:r>
              <a:rPr lang="fi-fi"/>
              <a:t>Perustamissopimus</a:t>
            </a:r>
          </a:p>
        </p:txBody>
      </p:sp>
      <p:sp>
        <p:nvSpPr>
          <p:cNvPr id="7" name="Process 6">
            <a:extLst>
              <a:ext uri="{FF2B5EF4-FFF2-40B4-BE49-F238E27FC236}">
                <a16:creationId xmlns:a16="http://schemas.microsoft.com/office/drawing/2014/main" id="{D4A0373A-798F-834A-AFFC-9D322C2005A7}"/>
              </a:ext>
            </a:extLst>
          </p:cNvPr>
          <p:cNvSpPr/>
          <p:nvPr/>
        </p:nvSpPr>
        <p:spPr>
          <a:xfrm>
            <a:off x="6526654" y="2732626"/>
            <a:ext cx="3071372" cy="254365"/>
          </a:xfrm>
          <a:prstGeom prst="flowChart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a:t>Hallinnollinen malli</a:t>
            </a:r>
          </a:p>
        </p:txBody>
      </p:sp>
      <p:sp>
        <p:nvSpPr>
          <p:cNvPr id="9" name="Process 8">
            <a:extLst>
              <a:ext uri="{FF2B5EF4-FFF2-40B4-BE49-F238E27FC236}">
                <a16:creationId xmlns:a16="http://schemas.microsoft.com/office/drawing/2014/main" id="{D284DA8D-9311-2E49-8858-B321DE8910BF}"/>
              </a:ext>
            </a:extLst>
          </p:cNvPr>
          <p:cNvSpPr/>
          <p:nvPr/>
        </p:nvSpPr>
        <p:spPr>
          <a:xfrm>
            <a:off x="6526654" y="2428220"/>
            <a:ext cx="3071372" cy="254365"/>
          </a:xfrm>
          <a:prstGeom prst="flowChart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a:t>Yleiset ehdot</a:t>
            </a:r>
          </a:p>
        </p:txBody>
      </p:sp>
      <p:sp>
        <p:nvSpPr>
          <p:cNvPr id="33" name="Process 32">
            <a:extLst>
              <a:ext uri="{FF2B5EF4-FFF2-40B4-BE49-F238E27FC236}">
                <a16:creationId xmlns:a16="http://schemas.microsoft.com/office/drawing/2014/main" id="{FDC30993-E9CE-A640-86B3-CB110D7FDB5D}"/>
              </a:ext>
            </a:extLst>
          </p:cNvPr>
          <p:cNvSpPr/>
          <p:nvPr/>
        </p:nvSpPr>
        <p:spPr>
          <a:xfrm>
            <a:off x="7942379" y="3648139"/>
            <a:ext cx="1324340" cy="561954"/>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dirty="0"/>
              <a:t>Liittymis</a:t>
            </a:r>
            <a:r>
              <a:rPr lang="fi-FI" dirty="0"/>
              <a:t>-</a:t>
            </a:r>
            <a:r>
              <a:rPr lang="fi-fi" dirty="0"/>
              <a:t>sopimus</a:t>
            </a:r>
          </a:p>
        </p:txBody>
      </p:sp>
      <p:sp>
        <p:nvSpPr>
          <p:cNvPr id="50" name="Process 49">
            <a:extLst>
              <a:ext uri="{FF2B5EF4-FFF2-40B4-BE49-F238E27FC236}">
                <a16:creationId xmlns:a16="http://schemas.microsoft.com/office/drawing/2014/main" id="{BADF6635-B6E0-D54E-BD83-D9CFEE66E5E1}"/>
              </a:ext>
            </a:extLst>
          </p:cNvPr>
          <p:cNvSpPr/>
          <p:nvPr/>
        </p:nvSpPr>
        <p:spPr>
          <a:xfrm>
            <a:off x="6526654" y="3053485"/>
            <a:ext cx="3071372" cy="254365"/>
          </a:xfrm>
          <a:prstGeom prst="flowChart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a:t>Muut liitteet</a:t>
            </a:r>
          </a:p>
        </p:txBody>
      </p:sp>
      <p:cxnSp>
        <p:nvCxnSpPr>
          <p:cNvPr id="3" name="Straight Connector 2">
            <a:extLst>
              <a:ext uri="{FF2B5EF4-FFF2-40B4-BE49-F238E27FC236}">
                <a16:creationId xmlns:a16="http://schemas.microsoft.com/office/drawing/2014/main" id="{6483B770-9BE3-024B-8731-4E8CF2CB0C79}"/>
              </a:ext>
            </a:extLst>
          </p:cNvPr>
          <p:cNvCxnSpPr>
            <a:cxnSpLocks/>
            <a:stCxn id="33" idx="0"/>
          </p:cNvCxnSpPr>
          <p:nvPr/>
        </p:nvCxnSpPr>
        <p:spPr>
          <a:xfrm flipV="1">
            <a:off x="8604549" y="3446586"/>
            <a:ext cx="0" cy="20155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03EEAC-43DB-5042-B020-3EECCE469CEB}"/>
              </a:ext>
            </a:extLst>
          </p:cNvPr>
          <p:cNvCxnSpPr>
            <a:cxnSpLocks/>
            <a:stCxn id="33" idx="2"/>
            <a:endCxn id="19" idx="3"/>
          </p:cNvCxnSpPr>
          <p:nvPr/>
        </p:nvCxnSpPr>
        <p:spPr>
          <a:xfrm flipH="1">
            <a:off x="7885552" y="4210093"/>
            <a:ext cx="718997" cy="152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Process 47">
            <a:extLst>
              <a:ext uri="{FF2B5EF4-FFF2-40B4-BE49-F238E27FC236}">
                <a16:creationId xmlns:a16="http://schemas.microsoft.com/office/drawing/2014/main" id="{9046AD38-54CA-5441-8D2D-93C3256C48AA}"/>
              </a:ext>
            </a:extLst>
          </p:cNvPr>
          <p:cNvSpPr/>
          <p:nvPr/>
        </p:nvSpPr>
        <p:spPr>
          <a:xfrm>
            <a:off x="6526654" y="2114289"/>
            <a:ext cx="3071372" cy="254365"/>
          </a:xfrm>
          <a:prstGeom prst="flowChart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a:t>Dataverkoston kuvaus</a:t>
            </a:r>
          </a:p>
        </p:txBody>
      </p:sp>
      <p:cxnSp>
        <p:nvCxnSpPr>
          <p:cNvPr id="12" name="Straight Arrow Connector 11">
            <a:extLst>
              <a:ext uri="{FF2B5EF4-FFF2-40B4-BE49-F238E27FC236}">
                <a16:creationId xmlns:a16="http://schemas.microsoft.com/office/drawing/2014/main" id="{A31E2D12-1779-1B44-9E93-86645EA741DB}"/>
              </a:ext>
            </a:extLst>
          </p:cNvPr>
          <p:cNvCxnSpPr>
            <a:cxnSpLocks/>
            <a:stCxn id="63" idx="3"/>
          </p:cNvCxnSpPr>
          <p:nvPr/>
        </p:nvCxnSpPr>
        <p:spPr>
          <a:xfrm flipV="1">
            <a:off x="6357314" y="2324622"/>
            <a:ext cx="417064" cy="37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0CB7B8FE-56CF-BC42-8D38-1FC382E1E4DE}"/>
              </a:ext>
            </a:extLst>
          </p:cNvPr>
          <p:cNvSpPr/>
          <p:nvPr/>
        </p:nvSpPr>
        <p:spPr>
          <a:xfrm>
            <a:off x="3375866" y="2572990"/>
            <a:ext cx="2981448" cy="421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a:t>Toimintasäännöt</a:t>
            </a:r>
          </a:p>
        </p:txBody>
      </p:sp>
      <p:sp>
        <p:nvSpPr>
          <p:cNvPr id="46" name="TextBox 45">
            <a:extLst>
              <a:ext uri="{FF2B5EF4-FFF2-40B4-BE49-F238E27FC236}">
                <a16:creationId xmlns:a16="http://schemas.microsoft.com/office/drawing/2014/main" id="{70378AEC-1A62-6941-90FC-18A99773A377}"/>
              </a:ext>
            </a:extLst>
          </p:cNvPr>
          <p:cNvSpPr txBox="1"/>
          <p:nvPr/>
        </p:nvSpPr>
        <p:spPr>
          <a:xfrm>
            <a:off x="3072704" y="6308209"/>
            <a:ext cx="6046592" cy="369332"/>
          </a:xfrm>
          <a:prstGeom prst="rect">
            <a:avLst/>
          </a:prstGeom>
          <a:noFill/>
        </p:spPr>
        <p:txBody>
          <a:bodyPr wrap="none" rtlCol="0">
            <a:spAutoFit/>
          </a:bodyPr>
          <a:lstStyle/>
          <a:p>
            <a:r>
              <a:rPr lang="fi-FI" dirty="0" err="1">
                <a:ln w="0"/>
                <a:solidFill>
                  <a:schemeClr val="accent1"/>
                </a:solidFill>
                <a:effectLst>
                  <a:outerShdw blurRad="38100" dist="25400" dir="5400000" algn="ctr" rotWithShape="0">
                    <a:srgbClr val="6E747A">
                      <a:alpha val="43000"/>
                    </a:srgbClr>
                  </a:outerShdw>
                </a:effectLst>
              </a:rPr>
              <a:t>https</a:t>
            </a:r>
            <a:r>
              <a:rPr lang="fi-FI" dirty="0">
                <a:ln w="0"/>
                <a:solidFill>
                  <a:schemeClr val="accent1"/>
                </a:solidFill>
                <a:effectLst>
                  <a:outerShdw blurRad="38100" dist="25400" dir="5400000" algn="ctr" rotWithShape="0">
                    <a:srgbClr val="6E747A">
                      <a:alpha val="43000"/>
                    </a:srgbClr>
                  </a:outerShdw>
                </a:effectLst>
              </a:rPr>
              <a:t>://</a:t>
            </a:r>
            <a:r>
              <a:rPr lang="fi-FI" dirty="0" err="1">
                <a:ln w="0"/>
                <a:solidFill>
                  <a:schemeClr val="accent1"/>
                </a:solidFill>
                <a:effectLst>
                  <a:outerShdw blurRad="38100" dist="25400" dir="5400000" algn="ctr" rotWithShape="0">
                    <a:srgbClr val="6E747A">
                      <a:alpha val="43000"/>
                    </a:srgbClr>
                  </a:outerShdw>
                </a:effectLst>
              </a:rPr>
              <a:t>www.</a:t>
            </a:r>
            <a:r>
              <a:rPr lang="fi-FI" b="1" dirty="0" err="1">
                <a:ln w="0"/>
                <a:solidFill>
                  <a:schemeClr val="accent1"/>
                </a:solidFill>
                <a:effectLst>
                  <a:outerShdw blurRad="38100" dist="25400" dir="5400000" algn="ctr" rotWithShape="0">
                    <a:srgbClr val="6E747A">
                      <a:alpha val="43000"/>
                    </a:srgbClr>
                  </a:outerShdw>
                </a:effectLst>
              </a:rPr>
              <a:t>sitra</a:t>
            </a:r>
            <a:r>
              <a:rPr lang="fi-FI" dirty="0" err="1">
                <a:ln w="0"/>
                <a:solidFill>
                  <a:schemeClr val="accent1"/>
                </a:solidFill>
                <a:effectLst>
                  <a:outerShdw blurRad="38100" dist="25400" dir="5400000" algn="ctr" rotWithShape="0">
                    <a:srgbClr val="6E747A">
                      <a:alpha val="43000"/>
                    </a:srgbClr>
                  </a:outerShdw>
                </a:effectLst>
              </a:rPr>
              <a:t>.fi</a:t>
            </a:r>
            <a:r>
              <a:rPr lang="fi-FI" dirty="0">
                <a:ln w="0"/>
                <a:solidFill>
                  <a:schemeClr val="accent1"/>
                </a:solidFill>
                <a:effectLst>
                  <a:outerShdw blurRad="38100" dist="25400" dir="5400000" algn="ctr" rotWithShape="0">
                    <a:srgbClr val="6E747A">
                      <a:alpha val="43000"/>
                    </a:srgbClr>
                  </a:outerShdw>
                </a:effectLst>
              </a:rPr>
              <a:t>/julkaisut/reilun-datatalouden-saantokirja/</a:t>
            </a:r>
          </a:p>
        </p:txBody>
      </p:sp>
      <p:pic>
        <p:nvPicPr>
          <p:cNvPr id="47" name="Picture 46">
            <a:extLst>
              <a:ext uri="{FF2B5EF4-FFF2-40B4-BE49-F238E27FC236}">
                <a16:creationId xmlns:a16="http://schemas.microsoft.com/office/drawing/2014/main" id="{B5E4BB62-BADE-7F4B-8CF6-7516AF2B0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1944" y="6176963"/>
            <a:ext cx="1375397" cy="681037"/>
          </a:xfrm>
          <a:prstGeom prst="rect">
            <a:avLst/>
          </a:prstGeom>
        </p:spPr>
      </p:pic>
    </p:spTree>
    <p:extLst>
      <p:ext uri="{BB962C8B-B14F-4D97-AF65-F5344CB8AC3E}">
        <p14:creationId xmlns:p14="http://schemas.microsoft.com/office/powerpoint/2010/main" val="289393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E8A57-4B15-954E-8CAE-6F80AB5A8A04}"/>
              </a:ext>
            </a:extLst>
          </p:cNvPr>
          <p:cNvSpPr>
            <a:spLocks noGrp="1"/>
          </p:cNvSpPr>
          <p:nvPr>
            <p:ph type="title"/>
          </p:nvPr>
        </p:nvSpPr>
        <p:spPr/>
        <p:txBody>
          <a:bodyPr/>
          <a:lstStyle/>
          <a:p>
            <a:r>
              <a:rPr lang="en-FI" dirty="0"/>
              <a:t>Sitran sääntökirjamallin sopimusrakenne</a:t>
            </a:r>
          </a:p>
        </p:txBody>
      </p:sp>
      <p:sp>
        <p:nvSpPr>
          <p:cNvPr id="3" name="Rectangle 2">
            <a:extLst>
              <a:ext uri="{FF2B5EF4-FFF2-40B4-BE49-F238E27FC236}">
                <a16:creationId xmlns:a16="http://schemas.microsoft.com/office/drawing/2014/main" id="{A96056D5-A5FD-4849-8E07-DE888738D278}"/>
              </a:ext>
            </a:extLst>
          </p:cNvPr>
          <p:cNvSpPr/>
          <p:nvPr/>
        </p:nvSpPr>
        <p:spPr>
          <a:xfrm>
            <a:off x="624805" y="2036229"/>
            <a:ext cx="1728192" cy="1078363"/>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FI" sz="2133" dirty="0"/>
              <a:t>Yleiset ehdot</a:t>
            </a:r>
          </a:p>
        </p:txBody>
      </p:sp>
      <p:sp>
        <p:nvSpPr>
          <p:cNvPr id="5" name="Rectangle 4">
            <a:extLst>
              <a:ext uri="{FF2B5EF4-FFF2-40B4-BE49-F238E27FC236}">
                <a16:creationId xmlns:a16="http://schemas.microsoft.com/office/drawing/2014/main" id="{E49794FF-B28F-F140-AC32-244C4A8BCA50}"/>
              </a:ext>
            </a:extLst>
          </p:cNvPr>
          <p:cNvSpPr/>
          <p:nvPr/>
        </p:nvSpPr>
        <p:spPr>
          <a:xfrm>
            <a:off x="591629" y="3523364"/>
            <a:ext cx="1728192" cy="1078363"/>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FI" sz="2133" dirty="0"/>
              <a:t>Perustamis-sopimus</a:t>
            </a:r>
          </a:p>
        </p:txBody>
      </p:sp>
      <p:sp>
        <p:nvSpPr>
          <p:cNvPr id="11" name="Rectangle 10">
            <a:extLst>
              <a:ext uri="{FF2B5EF4-FFF2-40B4-BE49-F238E27FC236}">
                <a16:creationId xmlns:a16="http://schemas.microsoft.com/office/drawing/2014/main" id="{99314A27-9DA8-AD46-A5CD-9AB9126C80EB}"/>
              </a:ext>
            </a:extLst>
          </p:cNvPr>
          <p:cNvSpPr/>
          <p:nvPr/>
        </p:nvSpPr>
        <p:spPr>
          <a:xfrm>
            <a:off x="2474281" y="3521887"/>
            <a:ext cx="3333688" cy="10783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41294" indent="-241294">
              <a:buFont typeface="Arial" panose="020B0604020202020204" pitchFamily="34" charset="0"/>
              <a:buChar char="•"/>
            </a:pPr>
            <a:r>
              <a:rPr lang="en-GB" sz="1867" dirty="0" err="1">
                <a:solidFill>
                  <a:schemeClr val="tx1"/>
                </a:solidFill>
              </a:rPr>
              <a:t>Perustajien</a:t>
            </a:r>
            <a:r>
              <a:rPr lang="en-GB" sz="1867" dirty="0">
                <a:solidFill>
                  <a:schemeClr val="tx1"/>
                </a:solidFill>
              </a:rPr>
              <a:t> </a:t>
            </a:r>
            <a:r>
              <a:rPr lang="en-GB" sz="1867" dirty="0" err="1">
                <a:solidFill>
                  <a:schemeClr val="tx1"/>
                </a:solidFill>
              </a:rPr>
              <a:t>laatima</a:t>
            </a:r>
            <a:r>
              <a:rPr lang="en-GB" sz="1867" dirty="0">
                <a:solidFill>
                  <a:schemeClr val="tx1"/>
                </a:solidFill>
              </a:rPr>
              <a:t> </a:t>
            </a:r>
            <a:r>
              <a:rPr lang="en-GB" sz="1867" dirty="0" err="1">
                <a:solidFill>
                  <a:schemeClr val="tx1"/>
                </a:solidFill>
              </a:rPr>
              <a:t>sopimusrakenteen</a:t>
            </a:r>
            <a:r>
              <a:rPr lang="en-GB" sz="1867" dirty="0">
                <a:solidFill>
                  <a:schemeClr val="tx1"/>
                </a:solidFill>
              </a:rPr>
              <a:t> </a:t>
            </a:r>
            <a:r>
              <a:rPr lang="en-GB" sz="1867" dirty="0" err="1">
                <a:solidFill>
                  <a:schemeClr val="tx1"/>
                </a:solidFill>
              </a:rPr>
              <a:t>ydin</a:t>
            </a:r>
            <a:endParaRPr lang="en-GB" sz="1867" dirty="0">
              <a:solidFill>
                <a:schemeClr val="tx1"/>
              </a:solidFill>
            </a:endParaRPr>
          </a:p>
        </p:txBody>
      </p:sp>
      <p:sp>
        <p:nvSpPr>
          <p:cNvPr id="6" name="Rectangle 5">
            <a:extLst>
              <a:ext uri="{FF2B5EF4-FFF2-40B4-BE49-F238E27FC236}">
                <a16:creationId xmlns:a16="http://schemas.microsoft.com/office/drawing/2014/main" id="{24184F31-D347-E842-873F-EEC7BAF85074}"/>
              </a:ext>
            </a:extLst>
          </p:cNvPr>
          <p:cNvSpPr/>
          <p:nvPr/>
        </p:nvSpPr>
        <p:spPr>
          <a:xfrm>
            <a:off x="591628" y="5014933"/>
            <a:ext cx="1728192" cy="1078363"/>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FI" sz="2133" dirty="0"/>
              <a:t>Liittymis-sopimus</a:t>
            </a:r>
          </a:p>
        </p:txBody>
      </p:sp>
      <p:sp>
        <p:nvSpPr>
          <p:cNvPr id="16" name="Rectangle 15">
            <a:extLst>
              <a:ext uri="{FF2B5EF4-FFF2-40B4-BE49-F238E27FC236}">
                <a16:creationId xmlns:a16="http://schemas.microsoft.com/office/drawing/2014/main" id="{B9110A03-B639-8D44-A195-6AF9332910F5}"/>
              </a:ext>
            </a:extLst>
          </p:cNvPr>
          <p:cNvSpPr/>
          <p:nvPr/>
        </p:nvSpPr>
        <p:spPr>
          <a:xfrm>
            <a:off x="2412931" y="5014933"/>
            <a:ext cx="3107004" cy="10783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41294" indent="-241294">
              <a:buFont typeface="Arial" panose="020B0604020202020204" pitchFamily="34" charset="0"/>
              <a:buChar char="•"/>
            </a:pPr>
            <a:r>
              <a:rPr lang="en-GB" sz="1867" dirty="0" err="1">
                <a:solidFill>
                  <a:schemeClr val="tx1"/>
                </a:solidFill>
              </a:rPr>
              <a:t>Tarvitaan</a:t>
            </a:r>
            <a:r>
              <a:rPr lang="en-GB" sz="1867" dirty="0">
                <a:solidFill>
                  <a:schemeClr val="tx1"/>
                </a:solidFill>
              </a:rPr>
              <a:t>, </a:t>
            </a:r>
            <a:r>
              <a:rPr lang="en-GB" sz="1867" dirty="0" err="1">
                <a:solidFill>
                  <a:schemeClr val="tx1"/>
                </a:solidFill>
              </a:rPr>
              <a:t>jos</a:t>
            </a:r>
            <a:r>
              <a:rPr lang="en-GB" sz="1867" dirty="0">
                <a:solidFill>
                  <a:schemeClr val="tx1"/>
                </a:solidFill>
              </a:rPr>
              <a:t> </a:t>
            </a:r>
            <a:r>
              <a:rPr lang="en-GB" sz="1867" dirty="0" err="1">
                <a:solidFill>
                  <a:schemeClr val="tx1"/>
                </a:solidFill>
              </a:rPr>
              <a:t>uusia</a:t>
            </a:r>
            <a:r>
              <a:rPr lang="en-GB" sz="1867" dirty="0">
                <a:solidFill>
                  <a:schemeClr val="tx1"/>
                </a:solidFill>
              </a:rPr>
              <a:t> </a:t>
            </a:r>
            <a:r>
              <a:rPr lang="en-GB" sz="1867" dirty="0" err="1">
                <a:solidFill>
                  <a:schemeClr val="tx1"/>
                </a:solidFill>
              </a:rPr>
              <a:t>jäseniä</a:t>
            </a:r>
            <a:r>
              <a:rPr lang="en-GB" sz="1867" dirty="0">
                <a:solidFill>
                  <a:schemeClr val="tx1"/>
                </a:solidFill>
              </a:rPr>
              <a:t> </a:t>
            </a:r>
            <a:r>
              <a:rPr lang="en-GB" sz="1867" dirty="0" err="1">
                <a:solidFill>
                  <a:schemeClr val="tx1"/>
                </a:solidFill>
              </a:rPr>
              <a:t>voi</a:t>
            </a:r>
            <a:r>
              <a:rPr lang="en-GB" sz="1867" dirty="0">
                <a:solidFill>
                  <a:schemeClr val="tx1"/>
                </a:solidFill>
              </a:rPr>
              <a:t> </a:t>
            </a:r>
            <a:r>
              <a:rPr lang="en-GB" sz="1867" dirty="0" err="1">
                <a:solidFill>
                  <a:schemeClr val="tx1"/>
                </a:solidFill>
              </a:rPr>
              <a:t>liittyä</a:t>
            </a:r>
            <a:r>
              <a:rPr lang="en-GB" sz="1867" dirty="0">
                <a:solidFill>
                  <a:schemeClr val="tx1"/>
                </a:solidFill>
              </a:rPr>
              <a:t> </a:t>
            </a:r>
            <a:r>
              <a:rPr lang="en-GB" sz="1867" dirty="0" err="1">
                <a:solidFill>
                  <a:schemeClr val="tx1"/>
                </a:solidFill>
              </a:rPr>
              <a:t>verkostoon</a:t>
            </a:r>
            <a:endParaRPr lang="en-GB" sz="1867" dirty="0">
              <a:solidFill>
                <a:schemeClr val="tx1"/>
              </a:solidFill>
            </a:endParaRPr>
          </a:p>
        </p:txBody>
      </p:sp>
      <p:sp>
        <p:nvSpPr>
          <p:cNvPr id="8" name="Rectangle 7">
            <a:extLst>
              <a:ext uri="{FF2B5EF4-FFF2-40B4-BE49-F238E27FC236}">
                <a16:creationId xmlns:a16="http://schemas.microsoft.com/office/drawing/2014/main" id="{7824C8FC-A81A-194D-93F8-57A154898755}"/>
              </a:ext>
            </a:extLst>
          </p:cNvPr>
          <p:cNvSpPr/>
          <p:nvPr/>
        </p:nvSpPr>
        <p:spPr>
          <a:xfrm>
            <a:off x="5807972" y="2036229"/>
            <a:ext cx="1728192" cy="107836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FI" sz="2133" dirty="0"/>
              <a:t>Käyttöehdot</a:t>
            </a:r>
          </a:p>
        </p:txBody>
      </p:sp>
      <p:sp>
        <p:nvSpPr>
          <p:cNvPr id="17" name="Rectangle 16">
            <a:extLst>
              <a:ext uri="{FF2B5EF4-FFF2-40B4-BE49-F238E27FC236}">
                <a16:creationId xmlns:a16="http://schemas.microsoft.com/office/drawing/2014/main" id="{7D12AB00-A933-8447-B7DB-571EF800863A}"/>
              </a:ext>
            </a:extLst>
          </p:cNvPr>
          <p:cNvSpPr/>
          <p:nvPr/>
        </p:nvSpPr>
        <p:spPr>
          <a:xfrm>
            <a:off x="7654361" y="2033274"/>
            <a:ext cx="4335856" cy="10783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41294" indent="-241294">
              <a:buFont typeface="Arial" panose="020B0604020202020204" pitchFamily="34" charset="0"/>
              <a:buChar char="•"/>
            </a:pPr>
            <a:r>
              <a:rPr lang="en-GB" sz="1867" dirty="0" err="1">
                <a:solidFill>
                  <a:schemeClr val="tx1"/>
                </a:solidFill>
              </a:rPr>
              <a:t>Laaditaan</a:t>
            </a:r>
            <a:r>
              <a:rPr lang="en-GB" sz="1867" dirty="0">
                <a:solidFill>
                  <a:schemeClr val="tx1"/>
                </a:solidFill>
              </a:rPr>
              <a:t> </a:t>
            </a:r>
            <a:r>
              <a:rPr lang="en-GB" sz="1867" dirty="0" err="1">
                <a:solidFill>
                  <a:schemeClr val="tx1"/>
                </a:solidFill>
              </a:rPr>
              <a:t>tarvittaessa</a:t>
            </a:r>
            <a:r>
              <a:rPr lang="en-GB" sz="1867" dirty="0">
                <a:solidFill>
                  <a:schemeClr val="tx1"/>
                </a:solidFill>
              </a:rPr>
              <a:t> </a:t>
            </a:r>
            <a:r>
              <a:rPr lang="en-GB" sz="1867" dirty="0" err="1">
                <a:solidFill>
                  <a:schemeClr val="tx1"/>
                </a:solidFill>
              </a:rPr>
              <a:t>jokaista</a:t>
            </a:r>
            <a:r>
              <a:rPr lang="en-GB" sz="1867" dirty="0">
                <a:solidFill>
                  <a:schemeClr val="tx1"/>
                </a:solidFill>
              </a:rPr>
              <a:t> </a:t>
            </a:r>
            <a:r>
              <a:rPr lang="en-GB" sz="1867" dirty="0" err="1">
                <a:solidFill>
                  <a:schemeClr val="tx1"/>
                </a:solidFill>
              </a:rPr>
              <a:t>erilaista</a:t>
            </a:r>
            <a:r>
              <a:rPr lang="en-GB" sz="1867" dirty="0">
                <a:solidFill>
                  <a:schemeClr val="tx1"/>
                </a:solidFill>
              </a:rPr>
              <a:t> </a:t>
            </a:r>
            <a:r>
              <a:rPr lang="en-GB" sz="1867" dirty="0" err="1">
                <a:solidFill>
                  <a:schemeClr val="tx1"/>
                </a:solidFill>
              </a:rPr>
              <a:t>datajoukkoa</a:t>
            </a:r>
            <a:r>
              <a:rPr lang="en-GB" sz="1867" dirty="0">
                <a:solidFill>
                  <a:schemeClr val="tx1"/>
                </a:solidFill>
              </a:rPr>
              <a:t> </a:t>
            </a:r>
            <a:r>
              <a:rPr lang="en-GB" sz="1867" dirty="0" err="1">
                <a:solidFill>
                  <a:schemeClr val="tx1"/>
                </a:solidFill>
              </a:rPr>
              <a:t>varten</a:t>
            </a:r>
            <a:endParaRPr lang="en-GB" sz="1867" dirty="0">
              <a:solidFill>
                <a:schemeClr val="tx1"/>
              </a:solidFill>
            </a:endParaRPr>
          </a:p>
        </p:txBody>
      </p:sp>
      <p:sp>
        <p:nvSpPr>
          <p:cNvPr id="9" name="Rectangle 8">
            <a:extLst>
              <a:ext uri="{FF2B5EF4-FFF2-40B4-BE49-F238E27FC236}">
                <a16:creationId xmlns:a16="http://schemas.microsoft.com/office/drawing/2014/main" id="{E0FFA5F7-7A9C-244B-AA1B-3F474A464C36}"/>
              </a:ext>
            </a:extLst>
          </p:cNvPr>
          <p:cNvSpPr/>
          <p:nvPr/>
        </p:nvSpPr>
        <p:spPr>
          <a:xfrm>
            <a:off x="5807972" y="3523364"/>
            <a:ext cx="1728192" cy="1078363"/>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FI" sz="2133" dirty="0"/>
              <a:t>Hallintamalli</a:t>
            </a:r>
          </a:p>
        </p:txBody>
      </p:sp>
      <p:sp>
        <p:nvSpPr>
          <p:cNvPr id="18" name="Rectangle 17">
            <a:extLst>
              <a:ext uri="{FF2B5EF4-FFF2-40B4-BE49-F238E27FC236}">
                <a16:creationId xmlns:a16="http://schemas.microsoft.com/office/drawing/2014/main" id="{554C2FD1-198C-8344-9FC1-AD035D40EB1D}"/>
              </a:ext>
            </a:extLst>
          </p:cNvPr>
          <p:cNvSpPr/>
          <p:nvPr/>
        </p:nvSpPr>
        <p:spPr>
          <a:xfrm>
            <a:off x="7654360" y="3521887"/>
            <a:ext cx="4335857" cy="10783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41294" indent="-241294">
              <a:buFont typeface="Arial" panose="020B0604020202020204" pitchFamily="34" charset="0"/>
              <a:buChar char="•"/>
            </a:pPr>
            <a:r>
              <a:rPr lang="en-GB" sz="1867" dirty="0" err="1">
                <a:solidFill>
                  <a:schemeClr val="tx1"/>
                </a:solidFill>
              </a:rPr>
              <a:t>Määrittelee</a:t>
            </a:r>
            <a:r>
              <a:rPr lang="en-GB" sz="1867" dirty="0">
                <a:solidFill>
                  <a:schemeClr val="tx1"/>
                </a:solidFill>
              </a:rPr>
              <a:t>, </a:t>
            </a:r>
            <a:r>
              <a:rPr lang="en-GB" sz="1867" dirty="0" err="1">
                <a:solidFill>
                  <a:schemeClr val="tx1"/>
                </a:solidFill>
              </a:rPr>
              <a:t>miten</a:t>
            </a:r>
            <a:r>
              <a:rPr lang="en-GB" sz="1867" dirty="0">
                <a:solidFill>
                  <a:schemeClr val="tx1"/>
                </a:solidFill>
              </a:rPr>
              <a:t> </a:t>
            </a:r>
            <a:r>
              <a:rPr lang="en-GB" sz="1867" dirty="0" err="1">
                <a:solidFill>
                  <a:schemeClr val="tx1"/>
                </a:solidFill>
              </a:rPr>
              <a:t>verkostossa</a:t>
            </a:r>
            <a:r>
              <a:rPr lang="en-GB" sz="1867" dirty="0">
                <a:solidFill>
                  <a:schemeClr val="tx1"/>
                </a:solidFill>
              </a:rPr>
              <a:t> </a:t>
            </a:r>
            <a:r>
              <a:rPr lang="en-GB" sz="1867" dirty="0" err="1">
                <a:solidFill>
                  <a:schemeClr val="tx1"/>
                </a:solidFill>
              </a:rPr>
              <a:t>tehdään</a:t>
            </a:r>
            <a:r>
              <a:rPr lang="en-GB" sz="1867" dirty="0">
                <a:solidFill>
                  <a:schemeClr val="tx1"/>
                </a:solidFill>
              </a:rPr>
              <a:t> </a:t>
            </a:r>
            <a:r>
              <a:rPr lang="en-GB" sz="1867" dirty="0" err="1">
                <a:solidFill>
                  <a:schemeClr val="tx1"/>
                </a:solidFill>
              </a:rPr>
              <a:t>päätöksiä</a:t>
            </a:r>
            <a:r>
              <a:rPr lang="en-GB" sz="1867" dirty="0">
                <a:solidFill>
                  <a:schemeClr val="tx1"/>
                </a:solidFill>
              </a:rPr>
              <a:t> – </a:t>
            </a:r>
            <a:r>
              <a:rPr lang="en-GB" sz="1867" dirty="0" err="1">
                <a:solidFill>
                  <a:schemeClr val="tx1"/>
                </a:solidFill>
              </a:rPr>
              <a:t>erityisesti</a:t>
            </a:r>
            <a:r>
              <a:rPr lang="en-GB" sz="1867" dirty="0">
                <a:solidFill>
                  <a:schemeClr val="tx1"/>
                </a:solidFill>
              </a:rPr>
              <a:t> </a:t>
            </a:r>
            <a:r>
              <a:rPr lang="en-GB" sz="1867" dirty="0" err="1">
                <a:solidFill>
                  <a:schemeClr val="tx1"/>
                </a:solidFill>
              </a:rPr>
              <a:t>ohjausryhmän</a:t>
            </a:r>
            <a:r>
              <a:rPr lang="en-GB" sz="1867" dirty="0">
                <a:solidFill>
                  <a:schemeClr val="tx1"/>
                </a:solidFill>
              </a:rPr>
              <a:t> </a:t>
            </a:r>
            <a:r>
              <a:rPr lang="en-GB" sz="1867" dirty="0" err="1">
                <a:solidFill>
                  <a:schemeClr val="tx1"/>
                </a:solidFill>
              </a:rPr>
              <a:t>tehtävät</a:t>
            </a:r>
            <a:r>
              <a:rPr lang="en-GB" sz="1867" dirty="0">
                <a:solidFill>
                  <a:schemeClr val="tx1"/>
                </a:solidFill>
              </a:rPr>
              <a:t> </a:t>
            </a:r>
            <a:r>
              <a:rPr lang="en-GB" sz="1867" dirty="0" err="1">
                <a:solidFill>
                  <a:schemeClr val="tx1"/>
                </a:solidFill>
              </a:rPr>
              <a:t>ja</a:t>
            </a:r>
            <a:r>
              <a:rPr lang="en-GB" sz="1867" dirty="0">
                <a:solidFill>
                  <a:schemeClr val="tx1"/>
                </a:solidFill>
              </a:rPr>
              <a:t> </a:t>
            </a:r>
            <a:r>
              <a:rPr lang="en-GB" sz="1867" dirty="0" err="1">
                <a:solidFill>
                  <a:schemeClr val="tx1"/>
                </a:solidFill>
              </a:rPr>
              <a:t>valtuudet</a:t>
            </a:r>
            <a:r>
              <a:rPr lang="en-GB" sz="1867" dirty="0">
                <a:solidFill>
                  <a:schemeClr val="tx1"/>
                </a:solidFill>
              </a:rPr>
              <a:t> </a:t>
            </a:r>
          </a:p>
        </p:txBody>
      </p:sp>
      <p:sp>
        <p:nvSpPr>
          <p:cNvPr id="10" name="Rectangle 9">
            <a:extLst>
              <a:ext uri="{FF2B5EF4-FFF2-40B4-BE49-F238E27FC236}">
                <a16:creationId xmlns:a16="http://schemas.microsoft.com/office/drawing/2014/main" id="{1AF90211-7E16-9847-BEED-64C58E6B02C8}"/>
              </a:ext>
            </a:extLst>
          </p:cNvPr>
          <p:cNvSpPr/>
          <p:nvPr/>
        </p:nvSpPr>
        <p:spPr>
          <a:xfrm>
            <a:off x="5824527" y="5014933"/>
            <a:ext cx="1728192" cy="1078363"/>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FI" sz="2133" dirty="0"/>
              <a:t>Data-verkoston kuvaus</a:t>
            </a:r>
          </a:p>
        </p:txBody>
      </p:sp>
      <p:sp>
        <p:nvSpPr>
          <p:cNvPr id="19" name="Rectangle 18">
            <a:extLst>
              <a:ext uri="{FF2B5EF4-FFF2-40B4-BE49-F238E27FC236}">
                <a16:creationId xmlns:a16="http://schemas.microsoft.com/office/drawing/2014/main" id="{E154CEAD-6755-2047-A09B-B633B9CFEF3B}"/>
              </a:ext>
            </a:extLst>
          </p:cNvPr>
          <p:cNvSpPr/>
          <p:nvPr/>
        </p:nvSpPr>
        <p:spPr>
          <a:xfrm>
            <a:off x="7654359" y="5014933"/>
            <a:ext cx="4335855" cy="10783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41294" indent="-241294">
              <a:buFont typeface="Arial" panose="020B0604020202020204" pitchFamily="34" charset="0"/>
              <a:buChar char="•"/>
            </a:pPr>
            <a:r>
              <a:rPr lang="en-GB" sz="1867" dirty="0" err="1">
                <a:solidFill>
                  <a:schemeClr val="tx1"/>
                </a:solidFill>
              </a:rPr>
              <a:t>Perustuu</a:t>
            </a:r>
            <a:r>
              <a:rPr lang="en-GB" sz="1867" dirty="0">
                <a:solidFill>
                  <a:schemeClr val="tx1"/>
                </a:solidFill>
              </a:rPr>
              <a:t> </a:t>
            </a:r>
            <a:r>
              <a:rPr lang="en-GB" sz="1867" dirty="0" err="1">
                <a:solidFill>
                  <a:schemeClr val="tx1"/>
                </a:solidFill>
              </a:rPr>
              <a:t>tarkistuslistaan</a:t>
            </a:r>
            <a:endParaRPr lang="en-GB" sz="1867" dirty="0">
              <a:solidFill>
                <a:schemeClr val="tx1"/>
              </a:solidFill>
            </a:endParaRPr>
          </a:p>
        </p:txBody>
      </p:sp>
      <p:sp>
        <p:nvSpPr>
          <p:cNvPr id="21" name="TextBox 20">
            <a:extLst>
              <a:ext uri="{FF2B5EF4-FFF2-40B4-BE49-F238E27FC236}">
                <a16:creationId xmlns:a16="http://schemas.microsoft.com/office/drawing/2014/main" id="{E4683701-E260-214E-BC46-09EB0D32F827}"/>
              </a:ext>
            </a:extLst>
          </p:cNvPr>
          <p:cNvSpPr txBox="1"/>
          <p:nvPr/>
        </p:nvSpPr>
        <p:spPr>
          <a:xfrm>
            <a:off x="3072704" y="6308209"/>
            <a:ext cx="6046592" cy="369332"/>
          </a:xfrm>
          <a:prstGeom prst="rect">
            <a:avLst/>
          </a:prstGeom>
          <a:noFill/>
        </p:spPr>
        <p:txBody>
          <a:bodyPr wrap="none" rtlCol="0">
            <a:spAutoFit/>
          </a:bodyPr>
          <a:lstStyle/>
          <a:p>
            <a:r>
              <a:rPr lang="fi-FI" dirty="0" err="1">
                <a:ln w="0"/>
                <a:solidFill>
                  <a:schemeClr val="accent1"/>
                </a:solidFill>
                <a:effectLst>
                  <a:outerShdw blurRad="38100" dist="25400" dir="5400000" algn="ctr" rotWithShape="0">
                    <a:srgbClr val="6E747A">
                      <a:alpha val="43000"/>
                    </a:srgbClr>
                  </a:outerShdw>
                </a:effectLst>
              </a:rPr>
              <a:t>https</a:t>
            </a:r>
            <a:r>
              <a:rPr lang="fi-FI" dirty="0">
                <a:ln w="0"/>
                <a:solidFill>
                  <a:schemeClr val="accent1"/>
                </a:solidFill>
                <a:effectLst>
                  <a:outerShdw blurRad="38100" dist="25400" dir="5400000" algn="ctr" rotWithShape="0">
                    <a:srgbClr val="6E747A">
                      <a:alpha val="43000"/>
                    </a:srgbClr>
                  </a:outerShdw>
                </a:effectLst>
              </a:rPr>
              <a:t>://</a:t>
            </a:r>
            <a:r>
              <a:rPr lang="fi-FI" dirty="0" err="1">
                <a:ln w="0"/>
                <a:solidFill>
                  <a:schemeClr val="accent1"/>
                </a:solidFill>
                <a:effectLst>
                  <a:outerShdw blurRad="38100" dist="25400" dir="5400000" algn="ctr" rotWithShape="0">
                    <a:srgbClr val="6E747A">
                      <a:alpha val="43000"/>
                    </a:srgbClr>
                  </a:outerShdw>
                </a:effectLst>
              </a:rPr>
              <a:t>www.sitra.fi</a:t>
            </a:r>
            <a:r>
              <a:rPr lang="fi-FI" dirty="0">
                <a:ln w="0"/>
                <a:solidFill>
                  <a:schemeClr val="accent1"/>
                </a:solidFill>
                <a:effectLst>
                  <a:outerShdw blurRad="38100" dist="25400" dir="5400000" algn="ctr" rotWithShape="0">
                    <a:srgbClr val="6E747A">
                      <a:alpha val="43000"/>
                    </a:srgbClr>
                  </a:outerShdw>
                </a:effectLst>
              </a:rPr>
              <a:t>/julkaisut/reilun-datatalouden-saantokirja/</a:t>
            </a:r>
          </a:p>
        </p:txBody>
      </p:sp>
      <p:sp>
        <p:nvSpPr>
          <p:cNvPr id="15" name="Rectangle 14">
            <a:extLst>
              <a:ext uri="{FF2B5EF4-FFF2-40B4-BE49-F238E27FC236}">
                <a16:creationId xmlns:a16="http://schemas.microsoft.com/office/drawing/2014/main" id="{AC1667AB-BE61-0F46-97F6-4AB3E09E7191}"/>
              </a:ext>
            </a:extLst>
          </p:cNvPr>
          <p:cNvSpPr/>
          <p:nvPr/>
        </p:nvSpPr>
        <p:spPr>
          <a:xfrm>
            <a:off x="2482314" y="2036228"/>
            <a:ext cx="3333688" cy="10783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41294" indent="-241294">
              <a:buFont typeface="Arial" panose="020B0604020202020204" pitchFamily="34" charset="0"/>
              <a:buChar char="•"/>
            </a:pPr>
            <a:r>
              <a:rPr lang="en-GB" sz="1867" dirty="0" err="1">
                <a:solidFill>
                  <a:schemeClr val="tx1"/>
                </a:solidFill>
              </a:rPr>
              <a:t>Aineettomat</a:t>
            </a:r>
            <a:r>
              <a:rPr lang="en-GB" sz="1867" dirty="0">
                <a:solidFill>
                  <a:schemeClr val="tx1"/>
                </a:solidFill>
              </a:rPr>
              <a:t> </a:t>
            </a:r>
            <a:r>
              <a:rPr lang="en-GB" sz="1867" dirty="0" err="1">
                <a:solidFill>
                  <a:schemeClr val="tx1"/>
                </a:solidFill>
              </a:rPr>
              <a:t>oikeudet</a:t>
            </a:r>
            <a:r>
              <a:rPr lang="en-GB" sz="1867" dirty="0">
                <a:solidFill>
                  <a:schemeClr val="tx1"/>
                </a:solidFill>
              </a:rPr>
              <a:t>, </a:t>
            </a:r>
            <a:r>
              <a:rPr lang="en-GB" sz="1867" dirty="0" err="1">
                <a:solidFill>
                  <a:schemeClr val="tx1"/>
                </a:solidFill>
              </a:rPr>
              <a:t>tietosuoja</a:t>
            </a:r>
            <a:r>
              <a:rPr lang="en-GB" sz="1867" dirty="0">
                <a:solidFill>
                  <a:schemeClr val="tx1"/>
                </a:solidFill>
              </a:rPr>
              <a:t>, </a:t>
            </a:r>
            <a:r>
              <a:rPr lang="en-GB" sz="1867" dirty="0" err="1">
                <a:solidFill>
                  <a:schemeClr val="tx1"/>
                </a:solidFill>
              </a:rPr>
              <a:t>vastuut</a:t>
            </a:r>
            <a:r>
              <a:rPr lang="en-GB" sz="1867" dirty="0">
                <a:solidFill>
                  <a:schemeClr val="tx1"/>
                </a:solidFill>
              </a:rPr>
              <a:t>, </a:t>
            </a:r>
            <a:r>
              <a:rPr lang="en-GB" sz="1867" dirty="0" err="1">
                <a:solidFill>
                  <a:schemeClr val="tx1"/>
                </a:solidFill>
              </a:rPr>
              <a:t>auditointi</a:t>
            </a:r>
            <a:r>
              <a:rPr lang="en-GB" sz="1867" dirty="0">
                <a:solidFill>
                  <a:schemeClr val="tx1"/>
                </a:solidFill>
              </a:rPr>
              <a:t>, </a:t>
            </a:r>
            <a:r>
              <a:rPr lang="en-GB" sz="1867" dirty="0" err="1">
                <a:solidFill>
                  <a:schemeClr val="tx1"/>
                </a:solidFill>
              </a:rPr>
              <a:t>luottamuksellisuus</a:t>
            </a:r>
            <a:r>
              <a:rPr lang="en-GB" sz="1867" dirty="0">
                <a:solidFill>
                  <a:schemeClr val="tx1"/>
                </a:solidFill>
              </a:rPr>
              <a:t>, </a:t>
            </a:r>
            <a:r>
              <a:rPr lang="en-GB" sz="1867" dirty="0" err="1">
                <a:solidFill>
                  <a:schemeClr val="tx1"/>
                </a:solidFill>
              </a:rPr>
              <a:t>irtisanominen</a:t>
            </a:r>
            <a:r>
              <a:rPr lang="en-GB" sz="1867" dirty="0">
                <a:solidFill>
                  <a:schemeClr val="tx1"/>
                </a:solidFill>
              </a:rPr>
              <a:t> </a:t>
            </a:r>
            <a:r>
              <a:rPr lang="en-GB" sz="1867" dirty="0" err="1">
                <a:solidFill>
                  <a:schemeClr val="tx1"/>
                </a:solidFill>
              </a:rPr>
              <a:t>jne</a:t>
            </a:r>
            <a:r>
              <a:rPr lang="en-GB" sz="1867" dirty="0">
                <a:solidFill>
                  <a:schemeClr val="tx1"/>
                </a:solidFill>
              </a:rPr>
              <a:t>.</a:t>
            </a:r>
          </a:p>
        </p:txBody>
      </p:sp>
    </p:spTree>
    <p:extLst>
      <p:ext uri="{BB962C8B-B14F-4D97-AF65-F5344CB8AC3E}">
        <p14:creationId xmlns:p14="http://schemas.microsoft.com/office/powerpoint/2010/main" val="2653965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7611-33E5-0A4E-9626-4D81284A4743}"/>
              </a:ext>
            </a:extLst>
          </p:cNvPr>
          <p:cNvSpPr>
            <a:spLocks noGrp="1"/>
          </p:cNvSpPr>
          <p:nvPr>
            <p:ph type="title"/>
          </p:nvPr>
        </p:nvSpPr>
        <p:spPr/>
        <p:txBody>
          <a:bodyPr/>
          <a:lstStyle/>
          <a:p>
            <a:r>
              <a:rPr lang="fi-FI" dirty="0"/>
              <a:t>Muita sääntökirjamalleja</a:t>
            </a:r>
          </a:p>
        </p:txBody>
      </p:sp>
      <p:sp>
        <p:nvSpPr>
          <p:cNvPr id="3" name="Content Placeholder 2">
            <a:extLst>
              <a:ext uri="{FF2B5EF4-FFF2-40B4-BE49-F238E27FC236}">
                <a16:creationId xmlns:a16="http://schemas.microsoft.com/office/drawing/2014/main" id="{D2D0B622-8515-4244-AACD-459EE09B61C2}"/>
              </a:ext>
            </a:extLst>
          </p:cNvPr>
          <p:cNvSpPr>
            <a:spLocks noGrp="1"/>
          </p:cNvSpPr>
          <p:nvPr>
            <p:ph idx="1"/>
          </p:nvPr>
        </p:nvSpPr>
        <p:spPr/>
        <p:txBody>
          <a:bodyPr/>
          <a:lstStyle/>
          <a:p>
            <a:r>
              <a:rPr lang="fi-FI" dirty="0"/>
              <a:t>Teknologiateollisuuden malliehdot</a:t>
            </a:r>
          </a:p>
          <a:p>
            <a:pPr lvl="1"/>
            <a:r>
              <a:rPr lang="fi-FI" dirty="0"/>
              <a:t>Kahdenväliseen datan jakamiseen</a:t>
            </a:r>
          </a:p>
          <a:p>
            <a:r>
              <a:rPr lang="fi-FI" dirty="0" err="1"/>
              <a:t>iShare</a:t>
            </a:r>
            <a:endParaRPr lang="fi-FI" dirty="0"/>
          </a:p>
          <a:p>
            <a:pPr lvl="1"/>
            <a:r>
              <a:rPr lang="fi-FI" dirty="0"/>
              <a:t>Hollantilainen keskitetty malli logistiikkasektorin datan jakamiseen</a:t>
            </a:r>
          </a:p>
          <a:p>
            <a:pPr lvl="1"/>
            <a:r>
              <a:rPr lang="fi-FI" dirty="0" err="1"/>
              <a:t>https</a:t>
            </a:r>
            <a:r>
              <a:rPr lang="fi-FI" dirty="0"/>
              <a:t>://</a:t>
            </a:r>
            <a:r>
              <a:rPr lang="fi-FI" dirty="0" err="1"/>
              <a:t>www.ishareworks.org</a:t>
            </a:r>
            <a:r>
              <a:rPr lang="fi-FI" dirty="0"/>
              <a:t>/en/</a:t>
            </a:r>
            <a:r>
              <a:rPr lang="fi-FI" dirty="0" err="1"/>
              <a:t>ishare</a:t>
            </a:r>
            <a:endParaRPr lang="fi-FI" dirty="0"/>
          </a:p>
          <a:p>
            <a:r>
              <a:rPr lang="fi-FI" dirty="0"/>
              <a:t>International Data </a:t>
            </a:r>
            <a:r>
              <a:rPr lang="fi-FI" dirty="0" err="1"/>
              <a:t>Spaces</a:t>
            </a:r>
            <a:r>
              <a:rPr lang="fi-FI" dirty="0"/>
              <a:t> Association (IDSA)</a:t>
            </a:r>
          </a:p>
          <a:p>
            <a:pPr lvl="1"/>
            <a:r>
              <a:rPr lang="fi-FI" dirty="0"/>
              <a:t>Eurooppalainen (saksalaislähtöinen) alun perin datan jakamisen tekniseen standardointiin keskittynyt hanke kehittää nyt myös sääntökirjamallia</a:t>
            </a:r>
          </a:p>
          <a:p>
            <a:pPr lvl="1"/>
            <a:r>
              <a:rPr lang="fi-FI" dirty="0"/>
              <a:t>Hyödyntää Sitran ja </a:t>
            </a:r>
            <a:r>
              <a:rPr lang="fi-FI" dirty="0" err="1"/>
              <a:t>iSharen</a:t>
            </a:r>
            <a:r>
              <a:rPr lang="fi-FI" dirty="0"/>
              <a:t> malleja</a:t>
            </a:r>
          </a:p>
          <a:p>
            <a:pPr lvl="1"/>
            <a:r>
              <a:rPr lang="fi-FI" dirty="0" err="1"/>
              <a:t>https</a:t>
            </a:r>
            <a:r>
              <a:rPr lang="fi-FI" dirty="0"/>
              <a:t>://</a:t>
            </a:r>
            <a:r>
              <a:rPr lang="fi-FI" dirty="0" err="1"/>
              <a:t>www.internationaldataspaces.org</a:t>
            </a:r>
            <a:r>
              <a:rPr lang="fi-FI" dirty="0"/>
              <a:t>/</a:t>
            </a:r>
          </a:p>
        </p:txBody>
      </p:sp>
      <p:sp>
        <p:nvSpPr>
          <p:cNvPr id="4" name="Footer Placeholder 3">
            <a:extLst>
              <a:ext uri="{FF2B5EF4-FFF2-40B4-BE49-F238E27FC236}">
                <a16:creationId xmlns:a16="http://schemas.microsoft.com/office/drawing/2014/main" id="{E9CEC4BA-8B3B-F04F-960F-A80C0B7CFF8E}"/>
              </a:ext>
            </a:extLst>
          </p:cNvPr>
          <p:cNvSpPr>
            <a:spLocks noGrp="1"/>
          </p:cNvSpPr>
          <p:nvPr>
            <p:ph type="ftr" sz="quarter" idx="11"/>
          </p:nvPr>
        </p:nvSpPr>
        <p:spPr/>
        <p:txBody>
          <a:bodyPr/>
          <a:lstStyle/>
          <a:p>
            <a:r>
              <a:rPr lang="fi-FI"/>
              <a:t>Olli Pitkänen</a:t>
            </a:r>
          </a:p>
        </p:txBody>
      </p:sp>
      <p:sp>
        <p:nvSpPr>
          <p:cNvPr id="5" name="Slide Number Placeholder 4">
            <a:extLst>
              <a:ext uri="{FF2B5EF4-FFF2-40B4-BE49-F238E27FC236}">
                <a16:creationId xmlns:a16="http://schemas.microsoft.com/office/drawing/2014/main" id="{0B0E82D3-E760-3445-9D66-A0440B4AEF00}"/>
              </a:ext>
            </a:extLst>
          </p:cNvPr>
          <p:cNvSpPr>
            <a:spLocks noGrp="1"/>
          </p:cNvSpPr>
          <p:nvPr>
            <p:ph type="sldNum" sz="quarter" idx="12"/>
          </p:nvPr>
        </p:nvSpPr>
        <p:spPr/>
        <p:txBody>
          <a:bodyPr/>
          <a:lstStyle/>
          <a:p>
            <a:pPr algn="l"/>
            <a:fld id="{234504F2-9A88-4A6C-AA32-C406F846882E}" type="slidenum">
              <a:rPr lang="fi-FI" smtClean="0"/>
              <a:pPr algn="l"/>
              <a:t>8</a:t>
            </a:fld>
            <a:endParaRPr lang="fi-FI"/>
          </a:p>
        </p:txBody>
      </p:sp>
      <p:pic>
        <p:nvPicPr>
          <p:cNvPr id="1026" name="Picture 2" descr="International Data Spaces Association Logo">
            <a:extLst>
              <a:ext uri="{FF2B5EF4-FFF2-40B4-BE49-F238E27FC236}">
                <a16:creationId xmlns:a16="http://schemas.microsoft.com/office/drawing/2014/main" id="{65211EAA-5A4A-5941-B78E-7F8A59E0A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7241" y="4036452"/>
            <a:ext cx="1268553" cy="4406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logo&#10;&#10;Description automatically generated">
            <a:extLst>
              <a:ext uri="{FF2B5EF4-FFF2-40B4-BE49-F238E27FC236}">
                <a16:creationId xmlns:a16="http://schemas.microsoft.com/office/drawing/2014/main" id="{02482A55-751B-FF49-8B3F-F06FF7F616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236" y="2348880"/>
            <a:ext cx="1693317" cy="1693317"/>
          </a:xfrm>
          <a:prstGeom prst="rect">
            <a:avLst/>
          </a:prstGeom>
        </p:spPr>
      </p:pic>
    </p:spTree>
    <p:extLst>
      <p:ext uri="{BB962C8B-B14F-4D97-AF65-F5344CB8AC3E}">
        <p14:creationId xmlns:p14="http://schemas.microsoft.com/office/powerpoint/2010/main" val="171864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A16D-32BB-204E-8B15-A01B63BFAFA3}"/>
              </a:ext>
            </a:extLst>
          </p:cNvPr>
          <p:cNvSpPr>
            <a:spLocks noGrp="1"/>
          </p:cNvSpPr>
          <p:nvPr>
            <p:ph type="title"/>
          </p:nvPr>
        </p:nvSpPr>
        <p:spPr/>
        <p:txBody>
          <a:bodyPr/>
          <a:lstStyle/>
          <a:p>
            <a:r>
              <a:rPr lang="fi-FI" dirty="0"/>
              <a:t>International Data </a:t>
            </a:r>
            <a:r>
              <a:rPr lang="fi-FI" dirty="0" err="1"/>
              <a:t>Spaces</a:t>
            </a:r>
            <a:r>
              <a:rPr lang="fi-FI" dirty="0"/>
              <a:t> Association (IDSA): </a:t>
            </a:r>
            <a:br>
              <a:rPr lang="fi-FI" dirty="0"/>
            </a:br>
            <a:r>
              <a:rPr lang="fi-FI" dirty="0" err="1"/>
              <a:t>technical</a:t>
            </a:r>
            <a:r>
              <a:rPr lang="fi-FI" dirty="0"/>
              <a:t> </a:t>
            </a:r>
            <a:r>
              <a:rPr lang="fi-FI" dirty="0" err="1"/>
              <a:t>components</a:t>
            </a:r>
            <a:r>
              <a:rPr lang="fi-FI" dirty="0"/>
              <a:t> and metadata</a:t>
            </a:r>
          </a:p>
        </p:txBody>
      </p:sp>
      <p:sp>
        <p:nvSpPr>
          <p:cNvPr id="4" name="Footer Placeholder 3">
            <a:extLst>
              <a:ext uri="{FF2B5EF4-FFF2-40B4-BE49-F238E27FC236}">
                <a16:creationId xmlns:a16="http://schemas.microsoft.com/office/drawing/2014/main" id="{CB4BECFD-C7C4-8F49-BEE1-A398524D6560}"/>
              </a:ext>
            </a:extLst>
          </p:cNvPr>
          <p:cNvSpPr>
            <a:spLocks noGrp="1"/>
          </p:cNvSpPr>
          <p:nvPr>
            <p:ph type="ftr" sz="quarter" idx="11"/>
          </p:nvPr>
        </p:nvSpPr>
        <p:spPr/>
        <p:txBody>
          <a:bodyPr/>
          <a:lstStyle/>
          <a:p>
            <a:r>
              <a:rPr lang="fi-FI"/>
              <a:t>Olli Pitkänen</a:t>
            </a:r>
          </a:p>
        </p:txBody>
      </p:sp>
      <p:sp>
        <p:nvSpPr>
          <p:cNvPr id="5" name="Slide Number Placeholder 4">
            <a:extLst>
              <a:ext uri="{FF2B5EF4-FFF2-40B4-BE49-F238E27FC236}">
                <a16:creationId xmlns:a16="http://schemas.microsoft.com/office/drawing/2014/main" id="{7856B323-B259-2542-AF98-77C391643400}"/>
              </a:ext>
            </a:extLst>
          </p:cNvPr>
          <p:cNvSpPr>
            <a:spLocks noGrp="1"/>
          </p:cNvSpPr>
          <p:nvPr>
            <p:ph type="sldNum" sz="quarter" idx="12"/>
          </p:nvPr>
        </p:nvSpPr>
        <p:spPr/>
        <p:txBody>
          <a:bodyPr/>
          <a:lstStyle/>
          <a:p>
            <a:pPr algn="l"/>
            <a:fld id="{234504F2-9A88-4A6C-AA32-C406F846882E}" type="slidenum">
              <a:rPr lang="fi-FI" smtClean="0"/>
              <a:pPr algn="l"/>
              <a:t>9</a:t>
            </a:fld>
            <a:endParaRPr lang="fi-FI"/>
          </a:p>
        </p:txBody>
      </p:sp>
      <p:pic>
        <p:nvPicPr>
          <p:cNvPr id="7" name="Picture 6" descr="Diagram&#10;&#10;Description automatically generated">
            <a:extLst>
              <a:ext uri="{FF2B5EF4-FFF2-40B4-BE49-F238E27FC236}">
                <a16:creationId xmlns:a16="http://schemas.microsoft.com/office/drawing/2014/main" id="{401F840A-75DF-8548-8A3B-AD61A899FB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532435"/>
            <a:ext cx="9002216" cy="5042923"/>
          </a:xfrm>
          <a:prstGeom prst="rect">
            <a:avLst/>
          </a:prstGeom>
        </p:spPr>
      </p:pic>
      <p:sp>
        <p:nvSpPr>
          <p:cNvPr id="8" name="TextBox 7">
            <a:extLst>
              <a:ext uri="{FF2B5EF4-FFF2-40B4-BE49-F238E27FC236}">
                <a16:creationId xmlns:a16="http://schemas.microsoft.com/office/drawing/2014/main" id="{3FA5423F-0245-0142-B144-23EC27341FC2}"/>
              </a:ext>
            </a:extLst>
          </p:cNvPr>
          <p:cNvSpPr txBox="1"/>
          <p:nvPr/>
        </p:nvSpPr>
        <p:spPr>
          <a:xfrm>
            <a:off x="985502" y="6488668"/>
            <a:ext cx="9611606" cy="369332"/>
          </a:xfrm>
          <a:prstGeom prst="rect">
            <a:avLst/>
          </a:prstGeom>
          <a:noFill/>
        </p:spPr>
        <p:txBody>
          <a:bodyPr wrap="none" rtlCol="0">
            <a:spAutoFit/>
          </a:bodyPr>
          <a:lstStyle/>
          <a:p>
            <a:r>
              <a:rPr lang="fi-FI" dirty="0" err="1"/>
              <a:t>Source</a:t>
            </a:r>
            <a:r>
              <a:rPr lang="fi-FI" dirty="0"/>
              <a:t>: International Data </a:t>
            </a:r>
            <a:r>
              <a:rPr lang="fi-FI" dirty="0" err="1"/>
              <a:t>Spaces</a:t>
            </a:r>
            <a:r>
              <a:rPr lang="fi-FI" dirty="0"/>
              <a:t> Association, </a:t>
            </a:r>
            <a:r>
              <a:rPr lang="fi-FI" dirty="0" err="1"/>
              <a:t>Reference</a:t>
            </a:r>
            <a:r>
              <a:rPr lang="fi-FI" dirty="0"/>
              <a:t> Architecture </a:t>
            </a:r>
            <a:r>
              <a:rPr lang="fi-FI" dirty="0" err="1"/>
              <a:t>Model</a:t>
            </a:r>
            <a:r>
              <a:rPr lang="fi-FI" dirty="0"/>
              <a:t>, Version 3.0, </a:t>
            </a:r>
            <a:r>
              <a:rPr lang="fi-FI" dirty="0" err="1"/>
              <a:t>April</a:t>
            </a:r>
            <a:r>
              <a:rPr lang="fi-FI" dirty="0"/>
              <a:t> 2019</a:t>
            </a:r>
          </a:p>
        </p:txBody>
      </p:sp>
    </p:spTree>
    <p:extLst>
      <p:ext uri="{BB962C8B-B14F-4D97-AF65-F5344CB8AC3E}">
        <p14:creationId xmlns:p14="http://schemas.microsoft.com/office/powerpoint/2010/main" val="1959232862"/>
      </p:ext>
    </p:extLst>
  </p:cSld>
  <p:clrMapOvr>
    <a:masterClrMapping/>
  </p:clrMapOvr>
</p:sld>
</file>

<file path=ppt/theme/theme1.xml><?xml version="1.0" encoding="utf-8"?>
<a:theme xmlns:a="http://schemas.openxmlformats.org/drawingml/2006/main" name="2020-10-23 1001 LAKES Intr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25622</TotalTime>
  <Words>608</Words>
  <Application>Microsoft Office PowerPoint</Application>
  <PresentationFormat>Laajakuva</PresentationFormat>
  <Paragraphs>152</Paragraphs>
  <Slides>11</Slides>
  <Notes>6</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11</vt:i4>
      </vt:variant>
    </vt:vector>
  </HeadingPairs>
  <TitlesOfParts>
    <vt:vector size="19" baseType="lpstr">
      <vt:lpstr>Arial</vt:lpstr>
      <vt:lpstr>Calibri</vt:lpstr>
      <vt:lpstr>Calibri Light</vt:lpstr>
      <vt:lpstr>Century Gothic</vt:lpstr>
      <vt:lpstr>Franklin Gothic Book</vt:lpstr>
      <vt:lpstr>Poppins</vt:lpstr>
      <vt:lpstr>Wingdings</vt:lpstr>
      <vt:lpstr>2020-10-23 1001 LAKES Intro</vt:lpstr>
      <vt:lpstr>PowerPoint-esitys</vt:lpstr>
      <vt:lpstr>Erilliset tietojärjestelmät</vt:lpstr>
      <vt:lpstr>Data Lake - keskitetty tietovarasto</vt:lpstr>
      <vt:lpstr>Yritysverkoston yhteinen tietovarasto</vt:lpstr>
      <vt:lpstr>Miksi yhteiset tietovarastot vielä harvinaisia?</vt:lpstr>
      <vt:lpstr>PowerPoint-esitys</vt:lpstr>
      <vt:lpstr>Sitran sääntökirjamallin sopimusrakenne</vt:lpstr>
      <vt:lpstr>Muita sääntökirjamalleja</vt:lpstr>
      <vt:lpstr>International Data Spaces Association (IDSA):  technical components and metadata</vt:lpstr>
      <vt:lpstr>Gaia-X</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and IP: Challenges to the fundamentals of the Copyright System</dc:title>
  <dc:creator>olli.p.pitkanen@iki.fi</dc:creator>
  <cp:lastModifiedBy>Vuopala Anna (OKM)</cp:lastModifiedBy>
  <cp:revision>79</cp:revision>
  <cp:lastPrinted>2019-01-16T08:39:47Z</cp:lastPrinted>
  <dcterms:created xsi:type="dcterms:W3CDTF">2017-10-25T09:41:09Z</dcterms:created>
  <dcterms:modified xsi:type="dcterms:W3CDTF">2021-02-08T15:14:06Z</dcterms:modified>
</cp:coreProperties>
</file>