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353" r:id="rId6"/>
    <p:sldId id="2246" r:id="rId7"/>
    <p:sldId id="2347" r:id="rId8"/>
    <p:sldId id="2354" r:id="rId9"/>
    <p:sldId id="2380" r:id="rId10"/>
    <p:sldId id="2379" r:id="rId11"/>
    <p:sldId id="2355" r:id="rId12"/>
    <p:sldId id="330" r:id="rId13"/>
    <p:sldId id="2377"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tti Timo" userId="02fcd230-9663-4364-b0e0-67f9a14b4545" providerId="ADAL" clId="{9076C078-2A87-4221-A0AF-42365AE6F948}"/>
    <pc:docChg chg="undo custSel addSld delSld modSld sldOrd">
      <pc:chgData name="Hotti Timo" userId="02fcd230-9663-4364-b0e0-67f9a14b4545" providerId="ADAL" clId="{9076C078-2A87-4221-A0AF-42365AE6F948}" dt="2021-10-04T13:32:29.848" v="77" actId="47"/>
      <pc:docMkLst>
        <pc:docMk/>
      </pc:docMkLst>
      <pc:sldChg chg="modSp mod">
        <pc:chgData name="Hotti Timo" userId="02fcd230-9663-4364-b0e0-67f9a14b4545" providerId="ADAL" clId="{9076C078-2A87-4221-A0AF-42365AE6F948}" dt="2021-10-04T13:31:11.944" v="60" actId="20577"/>
        <pc:sldMkLst>
          <pc:docMk/>
          <pc:sldMk cId="28960542" sldId="256"/>
        </pc:sldMkLst>
        <pc:spChg chg="mod">
          <ac:chgData name="Hotti Timo" userId="02fcd230-9663-4364-b0e0-67f9a14b4545" providerId="ADAL" clId="{9076C078-2A87-4221-A0AF-42365AE6F948}" dt="2021-10-04T13:31:11.944" v="60" actId="20577"/>
          <ac:spMkLst>
            <pc:docMk/>
            <pc:sldMk cId="28960542" sldId="256"/>
            <ac:spMk id="2" creationId="{11255A50-CBE7-47C8-833F-DD302BD0C97D}"/>
          </ac:spMkLst>
        </pc:spChg>
      </pc:sldChg>
      <pc:sldChg chg="del">
        <pc:chgData name="Hotti Timo" userId="02fcd230-9663-4364-b0e0-67f9a14b4545" providerId="ADAL" clId="{9076C078-2A87-4221-A0AF-42365AE6F948}" dt="2021-10-04T13:31:16.297" v="61" actId="47"/>
        <pc:sldMkLst>
          <pc:docMk/>
          <pc:sldMk cId="2344881314" sldId="257"/>
        </pc:sldMkLst>
      </pc:sldChg>
      <pc:sldChg chg="add del">
        <pc:chgData name="Hotti Timo" userId="02fcd230-9663-4364-b0e0-67f9a14b4545" providerId="ADAL" clId="{9076C078-2A87-4221-A0AF-42365AE6F948}" dt="2021-10-04T13:31:56.708" v="71" actId="47"/>
        <pc:sldMkLst>
          <pc:docMk/>
          <pc:sldMk cId="2760187020" sldId="258"/>
        </pc:sldMkLst>
      </pc:sldChg>
      <pc:sldChg chg="add del">
        <pc:chgData name="Hotti Timo" userId="02fcd230-9663-4364-b0e0-67f9a14b4545" providerId="ADAL" clId="{9076C078-2A87-4221-A0AF-42365AE6F948}" dt="2021-10-04T13:31:45.038" v="70" actId="47"/>
        <pc:sldMkLst>
          <pc:docMk/>
          <pc:sldMk cId="2604587572" sldId="259"/>
        </pc:sldMkLst>
      </pc:sldChg>
      <pc:sldChg chg="del">
        <pc:chgData name="Hotti Timo" userId="02fcd230-9663-4364-b0e0-67f9a14b4545" providerId="ADAL" clId="{9076C078-2A87-4221-A0AF-42365AE6F948}" dt="2021-10-04T13:32:29.848" v="77" actId="47"/>
        <pc:sldMkLst>
          <pc:docMk/>
          <pc:sldMk cId="1329483952" sldId="261"/>
        </pc:sldMkLst>
      </pc:sldChg>
      <pc:sldChg chg="del">
        <pc:chgData name="Hotti Timo" userId="02fcd230-9663-4364-b0e0-67f9a14b4545" providerId="ADAL" clId="{9076C078-2A87-4221-A0AF-42365AE6F948}" dt="2021-10-04T13:32:27.766" v="76" actId="47"/>
        <pc:sldMkLst>
          <pc:docMk/>
          <pc:sldMk cId="58247450" sldId="262"/>
        </pc:sldMkLst>
      </pc:sldChg>
      <pc:sldChg chg="ord">
        <pc:chgData name="Hotti Timo" userId="02fcd230-9663-4364-b0e0-67f9a14b4545" providerId="ADAL" clId="{9076C078-2A87-4221-A0AF-42365AE6F948}" dt="2021-10-04T13:32:12.463" v="73"/>
        <pc:sldMkLst>
          <pc:docMk/>
          <pc:sldMk cId="917229606" sldId="330"/>
        </pc:sldMkLst>
      </pc:sldChg>
      <pc:sldChg chg="ord">
        <pc:chgData name="Hotti Timo" userId="02fcd230-9663-4364-b0e0-67f9a14b4545" providerId="ADAL" clId="{9076C078-2A87-4221-A0AF-42365AE6F948}" dt="2021-10-04T13:32:12.463" v="73"/>
        <pc:sldMkLst>
          <pc:docMk/>
          <pc:sldMk cId="1866699447" sldId="2355"/>
        </pc:sldMkLst>
      </pc:sldChg>
      <pc:sldChg chg="del">
        <pc:chgData name="Hotti Timo" userId="02fcd230-9663-4364-b0e0-67f9a14b4545" providerId="ADAL" clId="{9076C078-2A87-4221-A0AF-42365AE6F948}" dt="2021-10-04T13:32:18.711" v="74" actId="47"/>
        <pc:sldMkLst>
          <pc:docMk/>
          <pc:sldMk cId="3868389223" sldId="2372"/>
        </pc:sldMkLst>
      </pc:sldChg>
      <pc:sldChg chg="add del">
        <pc:chgData name="Hotti Timo" userId="02fcd230-9663-4364-b0e0-67f9a14b4545" providerId="ADAL" clId="{9076C078-2A87-4221-A0AF-42365AE6F948}" dt="2021-10-04T13:31:56.708" v="71" actId="47"/>
        <pc:sldMkLst>
          <pc:docMk/>
          <pc:sldMk cId="2858704813" sldId="2373"/>
        </pc:sldMkLst>
      </pc:sldChg>
      <pc:sldChg chg="del">
        <pc:chgData name="Hotti Timo" userId="02fcd230-9663-4364-b0e0-67f9a14b4545" providerId="ADAL" clId="{9076C078-2A87-4221-A0AF-42365AE6F948}" dt="2021-10-04T13:32:23.243" v="75" actId="47"/>
        <pc:sldMkLst>
          <pc:docMk/>
          <pc:sldMk cId="3492892974" sldId="2374"/>
        </pc:sldMkLst>
      </pc:sldChg>
      <pc:sldChg chg="add del">
        <pc:chgData name="Hotti Timo" userId="02fcd230-9663-4364-b0e0-67f9a14b4545" providerId="ADAL" clId="{9076C078-2A87-4221-A0AF-42365AE6F948}" dt="2021-10-04T13:31:56.708" v="71" actId="47"/>
        <pc:sldMkLst>
          <pc:docMk/>
          <pc:sldMk cId="3722333229" sldId="2376"/>
        </pc:sldMkLst>
      </pc:sldChg>
      <pc:sldChg chg="ord">
        <pc:chgData name="Hotti Timo" userId="02fcd230-9663-4364-b0e0-67f9a14b4545" providerId="ADAL" clId="{9076C078-2A87-4221-A0AF-42365AE6F948}" dt="2021-10-04T13:32:12.463" v="73"/>
        <pc:sldMkLst>
          <pc:docMk/>
          <pc:sldMk cId="2553493287" sldId="2377"/>
        </pc:sldMkLst>
      </pc:sldChg>
    </pc:docChg>
  </pc:docChgLst>
</pc:chgInfo>
</file>

<file path=ppt/diagrams/_rels/data1.xml.rels><?xml version="1.0" encoding="UTF-8" standalone="yes"?>
<Relationships xmlns="http://schemas.openxmlformats.org/package/2006/relationships"><Relationship Id="rId1" Type="http://schemas.openxmlformats.org/officeDocument/2006/relationships/hyperlink" Target="https://findy-network.github.io/"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findy-network.github.io/"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E0F024-27D7-47B3-9DBE-D45D4B9C390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016FEB8-95B4-4D1C-8806-DB2971114C36}">
      <dgm:prSet/>
      <dgm:spPr/>
      <dgm:t>
        <a:bodyPr/>
        <a:lstStyle/>
        <a:p>
          <a:r>
            <a:rPr lang="fi-FI" dirty="0" err="1"/>
            <a:t>Findy</a:t>
          </a:r>
          <a:r>
            <a:rPr lang="fi-FI" dirty="0"/>
            <a:t> </a:t>
          </a:r>
          <a:r>
            <a:rPr lang="fi-FI" dirty="0" err="1"/>
            <a:t>Co-operative</a:t>
          </a:r>
          <a:r>
            <a:rPr lang="fi-FI" dirty="0"/>
            <a:t> </a:t>
          </a:r>
          <a:r>
            <a:rPr lang="fi-FI" dirty="0" err="1"/>
            <a:t>was</a:t>
          </a:r>
          <a:r>
            <a:rPr lang="fi-FI" dirty="0"/>
            <a:t> </a:t>
          </a:r>
          <a:r>
            <a:rPr lang="fi-FI" dirty="0" err="1"/>
            <a:t>founded</a:t>
          </a:r>
          <a:r>
            <a:rPr lang="fi-FI" dirty="0"/>
            <a:t> on </a:t>
          </a:r>
          <a:r>
            <a:rPr lang="fi-FI" dirty="0" err="1"/>
            <a:t>June</a:t>
          </a:r>
          <a:r>
            <a:rPr lang="fi-FI"/>
            <a:t>, </a:t>
          </a:r>
          <a:r>
            <a:rPr lang="fi-FI" dirty="0"/>
            <a:t>2021</a:t>
          </a:r>
          <a:endParaRPr lang="en-US" dirty="0"/>
        </a:p>
      </dgm:t>
    </dgm:pt>
    <dgm:pt modelId="{952E54C9-45A4-4B37-AE2F-D6BA492E53CA}" type="parTrans" cxnId="{DB143F4E-772D-4415-A005-35368BDDA201}">
      <dgm:prSet/>
      <dgm:spPr/>
      <dgm:t>
        <a:bodyPr/>
        <a:lstStyle/>
        <a:p>
          <a:endParaRPr lang="en-US"/>
        </a:p>
      </dgm:t>
    </dgm:pt>
    <dgm:pt modelId="{105CCB7F-8E0E-4137-97DA-B1DA5BA836F2}" type="sibTrans" cxnId="{DB143F4E-772D-4415-A005-35368BDDA201}">
      <dgm:prSet/>
      <dgm:spPr/>
      <dgm:t>
        <a:bodyPr/>
        <a:lstStyle/>
        <a:p>
          <a:endParaRPr lang="en-US"/>
        </a:p>
      </dgm:t>
    </dgm:pt>
    <dgm:pt modelId="{E90ED2EE-E3DA-4E6A-8306-DAA62ABCD2E2}">
      <dgm:prSet/>
      <dgm:spPr/>
      <dgm:t>
        <a:bodyPr/>
        <a:lstStyle/>
        <a:p>
          <a:r>
            <a:rPr lang="fi-FI"/>
            <a:t>This ends the 3 years of incubation as a loose consortium </a:t>
          </a:r>
          <a:endParaRPr lang="en-US"/>
        </a:p>
      </dgm:t>
    </dgm:pt>
    <dgm:pt modelId="{F66DE517-05F2-48A4-A315-F3BFAF0FDC52}" type="parTrans" cxnId="{FDEBDA4A-D2D8-4236-BE45-69DB251C7DF9}">
      <dgm:prSet/>
      <dgm:spPr/>
      <dgm:t>
        <a:bodyPr/>
        <a:lstStyle/>
        <a:p>
          <a:endParaRPr lang="en-US"/>
        </a:p>
      </dgm:t>
    </dgm:pt>
    <dgm:pt modelId="{FE925502-B15D-4A6F-837F-40E30B1F7B80}" type="sibTrans" cxnId="{FDEBDA4A-D2D8-4236-BE45-69DB251C7DF9}">
      <dgm:prSet/>
      <dgm:spPr/>
      <dgm:t>
        <a:bodyPr/>
        <a:lstStyle/>
        <a:p>
          <a:endParaRPr lang="en-US"/>
        </a:p>
      </dgm:t>
    </dgm:pt>
    <dgm:pt modelId="{63184571-E29A-4820-8F65-7152220FE748}">
      <dgm:prSet/>
      <dgm:spPr/>
      <dgm:t>
        <a:bodyPr/>
        <a:lstStyle/>
        <a:p>
          <a:r>
            <a:rPr lang="fi-FI" dirty="0" err="1"/>
            <a:t>Funding</a:t>
          </a:r>
          <a:r>
            <a:rPr lang="fi-FI" dirty="0"/>
            <a:t> </a:t>
          </a:r>
          <a:r>
            <a:rPr lang="fi-FI" dirty="0" err="1"/>
            <a:t>negotiations</a:t>
          </a:r>
          <a:r>
            <a:rPr lang="fi-FI" dirty="0"/>
            <a:t> </a:t>
          </a:r>
          <a:r>
            <a:rPr lang="fi-FI" dirty="0" err="1"/>
            <a:t>are</a:t>
          </a:r>
          <a:r>
            <a:rPr lang="fi-FI" dirty="0"/>
            <a:t> </a:t>
          </a:r>
          <a:r>
            <a:rPr lang="fi-FI" dirty="0" err="1"/>
            <a:t>currently</a:t>
          </a:r>
          <a:r>
            <a:rPr lang="fi-FI" dirty="0"/>
            <a:t> </a:t>
          </a:r>
          <a:r>
            <a:rPr lang="fi-FI" dirty="0" err="1"/>
            <a:t>ongoing</a:t>
          </a:r>
          <a:endParaRPr lang="en-US" dirty="0"/>
        </a:p>
      </dgm:t>
    </dgm:pt>
    <dgm:pt modelId="{CCE12AE9-8C2B-4513-8AA2-DCEAF64EB14A}" type="parTrans" cxnId="{1F1F9802-C2B9-4F09-945F-BC797769C542}">
      <dgm:prSet/>
      <dgm:spPr/>
      <dgm:t>
        <a:bodyPr/>
        <a:lstStyle/>
        <a:p>
          <a:endParaRPr lang="en-US"/>
        </a:p>
      </dgm:t>
    </dgm:pt>
    <dgm:pt modelId="{22FF01F0-E54D-4C74-9C66-7D46B34BB6A6}" type="sibTrans" cxnId="{1F1F9802-C2B9-4F09-945F-BC797769C542}">
      <dgm:prSet/>
      <dgm:spPr/>
      <dgm:t>
        <a:bodyPr/>
        <a:lstStyle/>
        <a:p>
          <a:endParaRPr lang="en-US"/>
        </a:p>
      </dgm:t>
    </dgm:pt>
    <dgm:pt modelId="{AB702126-45E2-4CA8-A4A2-036283B5FF39}">
      <dgm:prSet/>
      <dgm:spPr/>
      <dgm:t>
        <a:bodyPr/>
        <a:lstStyle/>
        <a:p>
          <a:r>
            <a:rPr lang="fi-FI" dirty="0"/>
            <a:t>The </a:t>
          </a:r>
          <a:r>
            <a:rPr lang="fi-FI" dirty="0" err="1"/>
            <a:t>name</a:t>
          </a:r>
          <a:r>
            <a:rPr lang="fi-FI" dirty="0"/>
            <a:t> of </a:t>
          </a:r>
          <a:r>
            <a:rPr lang="fi-FI" dirty="0" err="1"/>
            <a:t>the</a:t>
          </a:r>
          <a:r>
            <a:rPr lang="fi-FI" dirty="0"/>
            <a:t> </a:t>
          </a:r>
          <a:r>
            <a:rPr lang="fi-FI" dirty="0" err="1"/>
            <a:t>co-operative</a:t>
          </a:r>
          <a:r>
            <a:rPr lang="fi-FI" dirty="0"/>
            <a:t> is </a:t>
          </a:r>
          <a:r>
            <a:rPr lang="fi-FI" b="1" dirty="0" err="1"/>
            <a:t>Findynet</a:t>
          </a:r>
          <a:endParaRPr lang="en-US" dirty="0"/>
        </a:p>
      </dgm:t>
    </dgm:pt>
    <dgm:pt modelId="{42F3FB72-2D1F-46FF-A170-6430569270F9}" type="parTrans" cxnId="{FF06331E-08FA-480C-ABC2-155FA7F3CA35}">
      <dgm:prSet/>
      <dgm:spPr/>
      <dgm:t>
        <a:bodyPr/>
        <a:lstStyle/>
        <a:p>
          <a:endParaRPr lang="en-US"/>
        </a:p>
      </dgm:t>
    </dgm:pt>
    <dgm:pt modelId="{875DBF5F-14B0-46C6-8EF1-82BDF5A388A4}" type="sibTrans" cxnId="{FF06331E-08FA-480C-ABC2-155FA7F3CA35}">
      <dgm:prSet/>
      <dgm:spPr/>
      <dgm:t>
        <a:bodyPr/>
        <a:lstStyle/>
        <a:p>
          <a:endParaRPr lang="en-US"/>
        </a:p>
      </dgm:t>
    </dgm:pt>
    <dgm:pt modelId="{500AFD30-5BFE-4288-9AE0-AE2C27A19562}">
      <dgm:prSet/>
      <dgm:spPr/>
      <dgm:t>
        <a:bodyPr/>
        <a:lstStyle/>
        <a:p>
          <a:r>
            <a:rPr lang="fi-FI"/>
            <a:t>The roadmap to production is aligned with the goals of the EU Digital Identity initiative</a:t>
          </a:r>
          <a:endParaRPr lang="en-US"/>
        </a:p>
      </dgm:t>
    </dgm:pt>
    <dgm:pt modelId="{CF3F1CCD-1646-4AFE-8282-5DE801402A7B}" type="parTrans" cxnId="{FA8DF541-E643-4D27-B559-888DEC804B47}">
      <dgm:prSet/>
      <dgm:spPr/>
      <dgm:t>
        <a:bodyPr/>
        <a:lstStyle/>
        <a:p>
          <a:endParaRPr lang="en-US"/>
        </a:p>
      </dgm:t>
    </dgm:pt>
    <dgm:pt modelId="{E4583FC1-70F5-4D7C-8AAA-36F686C307A0}" type="sibTrans" cxnId="{FA8DF541-E643-4D27-B559-888DEC804B47}">
      <dgm:prSet/>
      <dgm:spPr/>
      <dgm:t>
        <a:bodyPr/>
        <a:lstStyle/>
        <a:p>
          <a:endParaRPr lang="en-US"/>
        </a:p>
      </dgm:t>
    </dgm:pt>
    <dgm:pt modelId="{AD1B12E8-C60C-4CD3-A841-0FD511F2BE5F}">
      <dgm:prSet/>
      <dgm:spPr/>
      <dgm:t>
        <a:bodyPr/>
        <a:lstStyle/>
        <a:p>
          <a:r>
            <a:rPr lang="fi-FI"/>
            <a:t>The co-operative should be fully operational by EoY 2021</a:t>
          </a:r>
          <a:endParaRPr lang="en-US"/>
        </a:p>
      </dgm:t>
    </dgm:pt>
    <dgm:pt modelId="{A1D77365-2C19-4298-AE22-508FA2814C6C}" type="parTrans" cxnId="{D87DE981-83A9-448B-8084-46E1B9A7749A}">
      <dgm:prSet/>
      <dgm:spPr/>
      <dgm:t>
        <a:bodyPr/>
        <a:lstStyle/>
        <a:p>
          <a:endParaRPr lang="en-US"/>
        </a:p>
      </dgm:t>
    </dgm:pt>
    <dgm:pt modelId="{325A4414-9392-4201-BAA5-B01B9C988D89}" type="sibTrans" cxnId="{D87DE981-83A9-448B-8084-46E1B9A7749A}">
      <dgm:prSet/>
      <dgm:spPr/>
      <dgm:t>
        <a:bodyPr/>
        <a:lstStyle/>
        <a:p>
          <a:endParaRPr lang="en-US"/>
        </a:p>
      </dgm:t>
    </dgm:pt>
    <dgm:pt modelId="{2C7389D8-8EBD-4E90-AD5A-991AE9065CD3}">
      <dgm:prSet/>
      <dgm:spPr/>
      <dgm:t>
        <a:bodyPr/>
        <a:lstStyle/>
        <a:p>
          <a:r>
            <a:rPr lang="fi-FI" dirty="0" err="1"/>
            <a:t>Pilot</a:t>
          </a:r>
          <a:r>
            <a:rPr lang="fi-FI" dirty="0"/>
            <a:t> </a:t>
          </a:r>
          <a:r>
            <a:rPr lang="fi-FI" dirty="0" err="1"/>
            <a:t>network</a:t>
          </a:r>
          <a:r>
            <a:rPr lang="fi-FI" dirty="0"/>
            <a:t> is </a:t>
          </a:r>
          <a:r>
            <a:rPr lang="fi-FI" dirty="0" err="1"/>
            <a:t>planned</a:t>
          </a:r>
          <a:r>
            <a:rPr lang="fi-FI" dirty="0"/>
            <a:t> to </a:t>
          </a:r>
          <a:r>
            <a:rPr lang="fi-FI" dirty="0" err="1"/>
            <a:t>be</a:t>
          </a:r>
          <a:r>
            <a:rPr lang="fi-FI" dirty="0"/>
            <a:t> </a:t>
          </a:r>
          <a:r>
            <a:rPr lang="fi-FI" dirty="0" err="1"/>
            <a:t>available</a:t>
          </a:r>
          <a:r>
            <a:rPr lang="fi-FI" dirty="0"/>
            <a:t> </a:t>
          </a:r>
          <a:r>
            <a:rPr lang="fi-FI" dirty="0" err="1"/>
            <a:t>by</a:t>
          </a:r>
          <a:r>
            <a:rPr lang="fi-FI" dirty="0"/>
            <a:t> </a:t>
          </a:r>
          <a:r>
            <a:rPr lang="fi-FI" dirty="0" err="1"/>
            <a:t>EoY</a:t>
          </a:r>
          <a:r>
            <a:rPr lang="fi-FI" dirty="0"/>
            <a:t> 2022</a:t>
          </a:r>
          <a:endParaRPr lang="en-US" dirty="0"/>
        </a:p>
      </dgm:t>
    </dgm:pt>
    <dgm:pt modelId="{0B987DE3-C647-4E99-B070-6CD5A3361E11}" type="parTrans" cxnId="{788DD03A-8A38-4777-B31C-05C24BFB6BA0}">
      <dgm:prSet/>
      <dgm:spPr/>
      <dgm:t>
        <a:bodyPr/>
        <a:lstStyle/>
        <a:p>
          <a:endParaRPr lang="en-US"/>
        </a:p>
      </dgm:t>
    </dgm:pt>
    <dgm:pt modelId="{5657A478-E3E9-4A5C-8D91-D47265E103ED}" type="sibTrans" cxnId="{788DD03A-8A38-4777-B31C-05C24BFB6BA0}">
      <dgm:prSet/>
      <dgm:spPr/>
      <dgm:t>
        <a:bodyPr/>
        <a:lstStyle/>
        <a:p>
          <a:endParaRPr lang="en-US"/>
        </a:p>
      </dgm:t>
    </dgm:pt>
    <dgm:pt modelId="{D2E4604F-35C4-4C3F-A5F9-661CC5426010}">
      <dgm:prSet/>
      <dgm:spPr/>
      <dgm:t>
        <a:bodyPr/>
        <a:lstStyle/>
        <a:p>
          <a:r>
            <a:rPr lang="fi-FI"/>
            <a:t>Production network fully operational by EoY 2023</a:t>
          </a:r>
          <a:endParaRPr lang="en-US"/>
        </a:p>
      </dgm:t>
    </dgm:pt>
    <dgm:pt modelId="{0246CCD5-C125-4969-8414-E6542962B669}" type="parTrans" cxnId="{05771C6E-4223-44A9-BCE4-99B6531E8D9F}">
      <dgm:prSet/>
      <dgm:spPr/>
      <dgm:t>
        <a:bodyPr/>
        <a:lstStyle/>
        <a:p>
          <a:endParaRPr lang="en-US"/>
        </a:p>
      </dgm:t>
    </dgm:pt>
    <dgm:pt modelId="{40AEF71B-7D18-434A-BE2C-5BDD8D107203}" type="sibTrans" cxnId="{05771C6E-4223-44A9-BCE4-99B6531E8D9F}">
      <dgm:prSet/>
      <dgm:spPr/>
      <dgm:t>
        <a:bodyPr/>
        <a:lstStyle/>
        <a:p>
          <a:endParaRPr lang="en-US"/>
        </a:p>
      </dgm:t>
    </dgm:pt>
    <dgm:pt modelId="{B53B8621-C9C5-4648-8BAC-7F9E8F5B8F65}">
      <dgm:prSet/>
      <dgm:spPr/>
      <dgm:t>
        <a:bodyPr/>
        <a:lstStyle/>
        <a:p>
          <a:r>
            <a:rPr lang="fi-FI"/>
            <a:t>Open-source wallet software for prototyping purposes is already available</a:t>
          </a:r>
          <a:endParaRPr lang="en-US"/>
        </a:p>
      </dgm:t>
    </dgm:pt>
    <dgm:pt modelId="{E5EF6063-098F-4A00-B08F-4CE607F95D08}" type="parTrans" cxnId="{B86E3118-5A5C-48F8-8A7B-8CF9226F9617}">
      <dgm:prSet/>
      <dgm:spPr/>
      <dgm:t>
        <a:bodyPr/>
        <a:lstStyle/>
        <a:p>
          <a:endParaRPr lang="en-US"/>
        </a:p>
      </dgm:t>
    </dgm:pt>
    <dgm:pt modelId="{EDF7EC5B-3118-4E16-9ACA-A8AE04E6214A}" type="sibTrans" cxnId="{B86E3118-5A5C-48F8-8A7B-8CF9226F9617}">
      <dgm:prSet/>
      <dgm:spPr/>
      <dgm:t>
        <a:bodyPr/>
        <a:lstStyle/>
        <a:p>
          <a:endParaRPr lang="en-US"/>
        </a:p>
      </dgm:t>
    </dgm:pt>
    <dgm:pt modelId="{6F73FE84-00A4-4563-87E8-125F4009A0B1}">
      <dgm:prSet/>
      <dgm:spPr/>
      <dgm:t>
        <a:bodyPr/>
        <a:lstStyle/>
        <a:p>
          <a:r>
            <a:rPr lang="fi-FI" dirty="0" err="1"/>
            <a:t>Use</a:t>
          </a:r>
          <a:r>
            <a:rPr lang="fi-FI" dirty="0"/>
            <a:t> </a:t>
          </a:r>
          <a:r>
            <a:rPr lang="fi-FI" dirty="0" err="1"/>
            <a:t>e.g</a:t>
          </a:r>
          <a:r>
            <a:rPr lang="fi-FI" dirty="0"/>
            <a:t>. </a:t>
          </a:r>
          <a:r>
            <a:rPr lang="fi-FI" dirty="0">
              <a:hlinkClick xmlns:r="http://schemas.openxmlformats.org/officeDocument/2006/relationships" r:id="rId1"/>
            </a:rPr>
            <a:t>https://findy-network.github.io</a:t>
          </a:r>
          <a:r>
            <a:rPr lang="fi-FI" dirty="0"/>
            <a:t> to </a:t>
          </a:r>
          <a:r>
            <a:rPr lang="fi-FI" dirty="0" err="1"/>
            <a:t>build</a:t>
          </a:r>
          <a:r>
            <a:rPr lang="fi-FI" dirty="0"/>
            <a:t> </a:t>
          </a:r>
          <a:r>
            <a:rPr lang="fi-FI" dirty="0" err="1"/>
            <a:t>prototypes</a:t>
          </a:r>
          <a:r>
            <a:rPr lang="fi-FI" dirty="0"/>
            <a:t> </a:t>
          </a:r>
          <a:r>
            <a:rPr lang="fi-FI" dirty="0" err="1"/>
            <a:t>like</a:t>
          </a:r>
          <a:r>
            <a:rPr lang="fi-FI" dirty="0"/>
            <a:t> </a:t>
          </a:r>
          <a:r>
            <a:rPr lang="fi-FI" dirty="0" err="1"/>
            <a:t>this</a:t>
          </a:r>
          <a:r>
            <a:rPr lang="fi-FI" dirty="0"/>
            <a:t>: https://www.youtube.com/watch?v=gVr8KwISMS4</a:t>
          </a:r>
          <a:endParaRPr lang="en-US" dirty="0"/>
        </a:p>
      </dgm:t>
    </dgm:pt>
    <dgm:pt modelId="{5B8773F0-6310-4FEA-8105-BC2C1A8258B3}" type="parTrans" cxnId="{E0073B8F-C6B9-4608-B2B1-DD457EC9C86A}">
      <dgm:prSet/>
      <dgm:spPr/>
      <dgm:t>
        <a:bodyPr/>
        <a:lstStyle/>
        <a:p>
          <a:endParaRPr lang="en-US"/>
        </a:p>
      </dgm:t>
    </dgm:pt>
    <dgm:pt modelId="{7CCB882E-3FD9-4866-95BF-E73226B6A643}" type="sibTrans" cxnId="{E0073B8F-C6B9-4608-B2B1-DD457EC9C86A}">
      <dgm:prSet/>
      <dgm:spPr/>
      <dgm:t>
        <a:bodyPr/>
        <a:lstStyle/>
        <a:p>
          <a:endParaRPr lang="en-US"/>
        </a:p>
      </dgm:t>
    </dgm:pt>
    <dgm:pt modelId="{7A4F61A2-70F0-4945-8240-6304C322E53F}" type="pres">
      <dgm:prSet presAssocID="{EDE0F024-27D7-47B3-9DBE-D45D4B9C3900}" presName="linear" presStyleCnt="0">
        <dgm:presLayoutVars>
          <dgm:animLvl val="lvl"/>
          <dgm:resizeHandles val="exact"/>
        </dgm:presLayoutVars>
      </dgm:prSet>
      <dgm:spPr/>
      <dgm:t>
        <a:bodyPr/>
        <a:lstStyle/>
        <a:p>
          <a:endParaRPr lang="fi-FI"/>
        </a:p>
      </dgm:t>
    </dgm:pt>
    <dgm:pt modelId="{C0AB1137-16A4-4E09-9140-D882B1B20191}" type="pres">
      <dgm:prSet presAssocID="{7016FEB8-95B4-4D1C-8806-DB2971114C36}" presName="parentText" presStyleLbl="node1" presStyleIdx="0" presStyleCnt="3">
        <dgm:presLayoutVars>
          <dgm:chMax val="0"/>
          <dgm:bulletEnabled val="1"/>
        </dgm:presLayoutVars>
      </dgm:prSet>
      <dgm:spPr/>
      <dgm:t>
        <a:bodyPr/>
        <a:lstStyle/>
        <a:p>
          <a:endParaRPr lang="fi-FI"/>
        </a:p>
      </dgm:t>
    </dgm:pt>
    <dgm:pt modelId="{503C39F4-F30A-4C1D-BAFC-AE3B7EFA047B}" type="pres">
      <dgm:prSet presAssocID="{7016FEB8-95B4-4D1C-8806-DB2971114C36}" presName="childText" presStyleLbl="revTx" presStyleIdx="0" presStyleCnt="3">
        <dgm:presLayoutVars>
          <dgm:bulletEnabled val="1"/>
        </dgm:presLayoutVars>
      </dgm:prSet>
      <dgm:spPr/>
      <dgm:t>
        <a:bodyPr/>
        <a:lstStyle/>
        <a:p>
          <a:endParaRPr lang="fi-FI"/>
        </a:p>
      </dgm:t>
    </dgm:pt>
    <dgm:pt modelId="{1EFEA3D9-6D11-4023-8413-BD431FC1A64A}" type="pres">
      <dgm:prSet presAssocID="{500AFD30-5BFE-4288-9AE0-AE2C27A19562}" presName="parentText" presStyleLbl="node1" presStyleIdx="1" presStyleCnt="3">
        <dgm:presLayoutVars>
          <dgm:chMax val="0"/>
          <dgm:bulletEnabled val="1"/>
        </dgm:presLayoutVars>
      </dgm:prSet>
      <dgm:spPr/>
      <dgm:t>
        <a:bodyPr/>
        <a:lstStyle/>
        <a:p>
          <a:endParaRPr lang="fi-FI"/>
        </a:p>
      </dgm:t>
    </dgm:pt>
    <dgm:pt modelId="{FD39F3D5-8FAA-4B56-9EC2-03140C1137A0}" type="pres">
      <dgm:prSet presAssocID="{500AFD30-5BFE-4288-9AE0-AE2C27A19562}" presName="childText" presStyleLbl="revTx" presStyleIdx="1" presStyleCnt="3">
        <dgm:presLayoutVars>
          <dgm:bulletEnabled val="1"/>
        </dgm:presLayoutVars>
      </dgm:prSet>
      <dgm:spPr/>
      <dgm:t>
        <a:bodyPr/>
        <a:lstStyle/>
        <a:p>
          <a:endParaRPr lang="fi-FI"/>
        </a:p>
      </dgm:t>
    </dgm:pt>
    <dgm:pt modelId="{F7F914A7-850A-4908-BDD4-EB6D7B72D1F6}" type="pres">
      <dgm:prSet presAssocID="{B53B8621-C9C5-4648-8BAC-7F9E8F5B8F65}" presName="parentText" presStyleLbl="node1" presStyleIdx="2" presStyleCnt="3">
        <dgm:presLayoutVars>
          <dgm:chMax val="0"/>
          <dgm:bulletEnabled val="1"/>
        </dgm:presLayoutVars>
      </dgm:prSet>
      <dgm:spPr/>
      <dgm:t>
        <a:bodyPr/>
        <a:lstStyle/>
        <a:p>
          <a:endParaRPr lang="fi-FI"/>
        </a:p>
      </dgm:t>
    </dgm:pt>
    <dgm:pt modelId="{A88A667B-6EE9-43D0-9239-9171BD12B41D}" type="pres">
      <dgm:prSet presAssocID="{B53B8621-C9C5-4648-8BAC-7F9E8F5B8F65}" presName="childText" presStyleLbl="revTx" presStyleIdx="2" presStyleCnt="3">
        <dgm:presLayoutVars>
          <dgm:bulletEnabled val="1"/>
        </dgm:presLayoutVars>
      </dgm:prSet>
      <dgm:spPr/>
      <dgm:t>
        <a:bodyPr/>
        <a:lstStyle/>
        <a:p>
          <a:endParaRPr lang="fi-FI"/>
        </a:p>
      </dgm:t>
    </dgm:pt>
  </dgm:ptLst>
  <dgm:cxnLst>
    <dgm:cxn modelId="{DB143F4E-772D-4415-A005-35368BDDA201}" srcId="{EDE0F024-27D7-47B3-9DBE-D45D4B9C3900}" destId="{7016FEB8-95B4-4D1C-8806-DB2971114C36}" srcOrd="0" destOrd="0" parTransId="{952E54C9-45A4-4B37-AE2F-D6BA492E53CA}" sibTransId="{105CCB7F-8E0E-4137-97DA-B1DA5BA836F2}"/>
    <dgm:cxn modelId="{59064DC8-747D-4579-B92A-ADC48298A821}" type="presOf" srcId="{D2E4604F-35C4-4C3F-A5F9-661CC5426010}" destId="{FD39F3D5-8FAA-4B56-9EC2-03140C1137A0}" srcOrd="0" destOrd="2" presId="urn:microsoft.com/office/officeart/2005/8/layout/vList2"/>
    <dgm:cxn modelId="{1F1F9802-C2B9-4F09-945F-BC797769C542}" srcId="{7016FEB8-95B4-4D1C-8806-DB2971114C36}" destId="{63184571-E29A-4820-8F65-7152220FE748}" srcOrd="1" destOrd="0" parTransId="{CCE12AE9-8C2B-4513-8AA2-DCEAF64EB14A}" sibTransId="{22FF01F0-E54D-4C74-9C66-7D46B34BB6A6}"/>
    <dgm:cxn modelId="{19012898-F7B7-413E-8A79-E060C5DF7295}" type="presOf" srcId="{7016FEB8-95B4-4D1C-8806-DB2971114C36}" destId="{C0AB1137-16A4-4E09-9140-D882B1B20191}" srcOrd="0" destOrd="0" presId="urn:microsoft.com/office/officeart/2005/8/layout/vList2"/>
    <dgm:cxn modelId="{CBFAA260-5145-40AC-82E9-94F65335D503}" type="presOf" srcId="{AB702126-45E2-4CA8-A4A2-036283B5FF39}" destId="{503C39F4-F30A-4C1D-BAFC-AE3B7EFA047B}" srcOrd="0" destOrd="2" presId="urn:microsoft.com/office/officeart/2005/8/layout/vList2"/>
    <dgm:cxn modelId="{6B1243EF-BE43-466A-A22E-DE4A33523523}" type="presOf" srcId="{2C7389D8-8EBD-4E90-AD5A-991AE9065CD3}" destId="{FD39F3D5-8FAA-4B56-9EC2-03140C1137A0}" srcOrd="0" destOrd="1" presId="urn:microsoft.com/office/officeart/2005/8/layout/vList2"/>
    <dgm:cxn modelId="{B86E3118-5A5C-48F8-8A7B-8CF9226F9617}" srcId="{EDE0F024-27D7-47B3-9DBE-D45D4B9C3900}" destId="{B53B8621-C9C5-4648-8BAC-7F9E8F5B8F65}" srcOrd="2" destOrd="0" parTransId="{E5EF6063-098F-4A00-B08F-4CE607F95D08}" sibTransId="{EDF7EC5B-3118-4E16-9ACA-A8AE04E6214A}"/>
    <dgm:cxn modelId="{FDEBDA4A-D2D8-4236-BE45-69DB251C7DF9}" srcId="{7016FEB8-95B4-4D1C-8806-DB2971114C36}" destId="{E90ED2EE-E3DA-4E6A-8306-DAA62ABCD2E2}" srcOrd="0" destOrd="0" parTransId="{F66DE517-05F2-48A4-A315-F3BFAF0FDC52}" sibTransId="{FE925502-B15D-4A6F-837F-40E30B1F7B80}"/>
    <dgm:cxn modelId="{05771C6E-4223-44A9-BCE4-99B6531E8D9F}" srcId="{500AFD30-5BFE-4288-9AE0-AE2C27A19562}" destId="{D2E4604F-35C4-4C3F-A5F9-661CC5426010}" srcOrd="2" destOrd="0" parTransId="{0246CCD5-C125-4969-8414-E6542962B669}" sibTransId="{40AEF71B-7D18-434A-BE2C-5BDD8D107203}"/>
    <dgm:cxn modelId="{FF06331E-08FA-480C-ABC2-155FA7F3CA35}" srcId="{7016FEB8-95B4-4D1C-8806-DB2971114C36}" destId="{AB702126-45E2-4CA8-A4A2-036283B5FF39}" srcOrd="2" destOrd="0" parTransId="{42F3FB72-2D1F-46FF-A170-6430569270F9}" sibTransId="{875DBF5F-14B0-46C6-8EF1-82BDF5A388A4}"/>
    <dgm:cxn modelId="{727433B6-F3A9-4383-94F5-81E2991F4E1E}" type="presOf" srcId="{AD1B12E8-C60C-4CD3-A841-0FD511F2BE5F}" destId="{FD39F3D5-8FAA-4B56-9EC2-03140C1137A0}" srcOrd="0" destOrd="0" presId="urn:microsoft.com/office/officeart/2005/8/layout/vList2"/>
    <dgm:cxn modelId="{76EAF400-657F-4445-A1AC-5B8B6AFD6736}" type="presOf" srcId="{E90ED2EE-E3DA-4E6A-8306-DAA62ABCD2E2}" destId="{503C39F4-F30A-4C1D-BAFC-AE3B7EFA047B}" srcOrd="0" destOrd="0" presId="urn:microsoft.com/office/officeart/2005/8/layout/vList2"/>
    <dgm:cxn modelId="{67000275-55CC-438B-BCDD-5FE88CB88374}" type="presOf" srcId="{6F73FE84-00A4-4563-87E8-125F4009A0B1}" destId="{A88A667B-6EE9-43D0-9239-9171BD12B41D}" srcOrd="0" destOrd="0" presId="urn:microsoft.com/office/officeart/2005/8/layout/vList2"/>
    <dgm:cxn modelId="{788DD03A-8A38-4777-B31C-05C24BFB6BA0}" srcId="{500AFD30-5BFE-4288-9AE0-AE2C27A19562}" destId="{2C7389D8-8EBD-4E90-AD5A-991AE9065CD3}" srcOrd="1" destOrd="0" parTransId="{0B987DE3-C647-4E99-B070-6CD5A3361E11}" sibTransId="{5657A478-E3E9-4A5C-8D91-D47265E103ED}"/>
    <dgm:cxn modelId="{E0073B8F-C6B9-4608-B2B1-DD457EC9C86A}" srcId="{B53B8621-C9C5-4648-8BAC-7F9E8F5B8F65}" destId="{6F73FE84-00A4-4563-87E8-125F4009A0B1}" srcOrd="0" destOrd="0" parTransId="{5B8773F0-6310-4FEA-8105-BC2C1A8258B3}" sibTransId="{7CCB882E-3FD9-4866-95BF-E73226B6A643}"/>
    <dgm:cxn modelId="{D87DE981-83A9-448B-8084-46E1B9A7749A}" srcId="{500AFD30-5BFE-4288-9AE0-AE2C27A19562}" destId="{AD1B12E8-C60C-4CD3-A841-0FD511F2BE5F}" srcOrd="0" destOrd="0" parTransId="{A1D77365-2C19-4298-AE22-508FA2814C6C}" sibTransId="{325A4414-9392-4201-BAA5-B01B9C988D89}"/>
    <dgm:cxn modelId="{FA8DF541-E643-4D27-B559-888DEC804B47}" srcId="{EDE0F024-27D7-47B3-9DBE-D45D4B9C3900}" destId="{500AFD30-5BFE-4288-9AE0-AE2C27A19562}" srcOrd="1" destOrd="0" parTransId="{CF3F1CCD-1646-4AFE-8282-5DE801402A7B}" sibTransId="{E4583FC1-70F5-4D7C-8AAA-36F686C307A0}"/>
    <dgm:cxn modelId="{788C3C7C-3C19-44C0-8E1C-2FDD6B7B21F0}" type="presOf" srcId="{500AFD30-5BFE-4288-9AE0-AE2C27A19562}" destId="{1EFEA3D9-6D11-4023-8413-BD431FC1A64A}" srcOrd="0" destOrd="0" presId="urn:microsoft.com/office/officeart/2005/8/layout/vList2"/>
    <dgm:cxn modelId="{3BFD420F-5624-4210-919F-70483400670E}" type="presOf" srcId="{63184571-E29A-4820-8F65-7152220FE748}" destId="{503C39F4-F30A-4C1D-BAFC-AE3B7EFA047B}" srcOrd="0" destOrd="1" presId="urn:microsoft.com/office/officeart/2005/8/layout/vList2"/>
    <dgm:cxn modelId="{556EE2D5-FE36-4E04-A55B-81170CC72AF0}" type="presOf" srcId="{B53B8621-C9C5-4648-8BAC-7F9E8F5B8F65}" destId="{F7F914A7-850A-4908-BDD4-EB6D7B72D1F6}" srcOrd="0" destOrd="0" presId="urn:microsoft.com/office/officeart/2005/8/layout/vList2"/>
    <dgm:cxn modelId="{6A7B0614-B2BE-4DCF-8256-D515CE4860B3}" type="presOf" srcId="{EDE0F024-27D7-47B3-9DBE-D45D4B9C3900}" destId="{7A4F61A2-70F0-4945-8240-6304C322E53F}" srcOrd="0" destOrd="0" presId="urn:microsoft.com/office/officeart/2005/8/layout/vList2"/>
    <dgm:cxn modelId="{E6DC627F-4934-40B7-811C-19BC0DDAF12E}" type="presParOf" srcId="{7A4F61A2-70F0-4945-8240-6304C322E53F}" destId="{C0AB1137-16A4-4E09-9140-D882B1B20191}" srcOrd="0" destOrd="0" presId="urn:microsoft.com/office/officeart/2005/8/layout/vList2"/>
    <dgm:cxn modelId="{55CD4671-6C58-410D-9ECB-71B5ACBFFA5C}" type="presParOf" srcId="{7A4F61A2-70F0-4945-8240-6304C322E53F}" destId="{503C39F4-F30A-4C1D-BAFC-AE3B7EFA047B}" srcOrd="1" destOrd="0" presId="urn:microsoft.com/office/officeart/2005/8/layout/vList2"/>
    <dgm:cxn modelId="{1882D8C9-FC54-44BB-A10A-C21F244B512F}" type="presParOf" srcId="{7A4F61A2-70F0-4945-8240-6304C322E53F}" destId="{1EFEA3D9-6D11-4023-8413-BD431FC1A64A}" srcOrd="2" destOrd="0" presId="urn:microsoft.com/office/officeart/2005/8/layout/vList2"/>
    <dgm:cxn modelId="{99B1D04B-96DE-4424-9E4D-82F370951098}" type="presParOf" srcId="{7A4F61A2-70F0-4945-8240-6304C322E53F}" destId="{FD39F3D5-8FAA-4B56-9EC2-03140C1137A0}" srcOrd="3" destOrd="0" presId="urn:microsoft.com/office/officeart/2005/8/layout/vList2"/>
    <dgm:cxn modelId="{B09F20E8-D392-4843-AFD0-C377525799D5}" type="presParOf" srcId="{7A4F61A2-70F0-4945-8240-6304C322E53F}" destId="{F7F914A7-850A-4908-BDD4-EB6D7B72D1F6}" srcOrd="4" destOrd="0" presId="urn:microsoft.com/office/officeart/2005/8/layout/vList2"/>
    <dgm:cxn modelId="{E2E31762-2AED-4038-A56F-591EC7DA64D3}" type="presParOf" srcId="{7A4F61A2-70F0-4945-8240-6304C322E53F}" destId="{A88A667B-6EE9-43D0-9239-9171BD12B41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EDBC66-8000-4848-9A43-71783CDE5C0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5811E7C-A784-4279-9BC4-673B1F9E3A76}">
      <dgm:prSet/>
      <dgm:spPr/>
      <dgm:t>
        <a:bodyPr/>
        <a:lstStyle/>
        <a:p>
          <a:r>
            <a:rPr lang="en-US" dirty="0"/>
            <a:t>“The Commission adopted a proposal to amend the </a:t>
          </a:r>
          <a:r>
            <a:rPr lang="en-US" dirty="0" err="1"/>
            <a:t>eIDAS</a:t>
          </a:r>
          <a:r>
            <a:rPr lang="en-US" dirty="0"/>
            <a:t> Regulation. It proposes a European Digital Identity framework to offer users </a:t>
          </a:r>
          <a:r>
            <a:rPr lang="en-US" b="1" dirty="0">
              <a:solidFill>
                <a:srgbClr val="FF0000"/>
              </a:solidFill>
            </a:rPr>
            <a:t>self-determined personal digital wallets </a:t>
          </a:r>
          <a:r>
            <a:rPr lang="en-US" b="1" dirty="0"/>
            <a:t>that would allow for a secure and easy access to different services, both public and private, under the users full control</a:t>
          </a:r>
          <a:r>
            <a:rPr lang="en-US" dirty="0"/>
            <a:t>. In addition, it creates a new qualified </a:t>
          </a:r>
          <a:r>
            <a:rPr lang="en-US" b="1" dirty="0"/>
            <a:t>trust service for attestation of attributes</a:t>
          </a:r>
          <a:r>
            <a:rPr lang="en-US" dirty="0"/>
            <a:t> concerning information related to identity, such as addresses, age, gender, civil status, family composition, nationality, educational and professional qualifications and titles, licenses, other permits and </a:t>
          </a:r>
          <a:r>
            <a:rPr lang="en-US" dirty="0">
              <a:solidFill>
                <a:srgbClr val="FF0000"/>
              </a:solidFill>
            </a:rPr>
            <a:t>payment</a:t>
          </a:r>
          <a:r>
            <a:rPr lang="en-US" dirty="0"/>
            <a:t> </a:t>
          </a:r>
          <a:r>
            <a:rPr lang="en-US" b="1" dirty="0"/>
            <a:t>data, that can be offered, shared and exchanged across borders, in full security, data protection and with legal effect across borders</a:t>
          </a:r>
          <a:r>
            <a:rPr lang="en-US" dirty="0"/>
            <a:t>.“</a:t>
          </a:r>
        </a:p>
      </dgm:t>
    </dgm:pt>
    <dgm:pt modelId="{BAD44F4E-0A37-4CB3-8BE5-68ED13AB5106}" type="parTrans" cxnId="{9ED875EA-278A-4835-BC96-86DF72C24340}">
      <dgm:prSet/>
      <dgm:spPr/>
      <dgm:t>
        <a:bodyPr/>
        <a:lstStyle/>
        <a:p>
          <a:endParaRPr lang="en-US"/>
        </a:p>
      </dgm:t>
    </dgm:pt>
    <dgm:pt modelId="{EDA1030B-DAA8-456E-914E-BE3E0088A6E3}" type="sibTrans" cxnId="{9ED875EA-278A-4835-BC96-86DF72C24340}">
      <dgm:prSet/>
      <dgm:spPr/>
      <dgm:t>
        <a:bodyPr/>
        <a:lstStyle/>
        <a:p>
          <a:endParaRPr lang="en-US"/>
        </a:p>
      </dgm:t>
    </dgm:pt>
    <dgm:pt modelId="{95CEA840-81DA-4BA9-AC91-A5D4C1E55E4E}">
      <dgm:prSet/>
      <dgm:spPr/>
      <dgm:t>
        <a:bodyPr/>
        <a:lstStyle/>
        <a:p>
          <a:r>
            <a:rPr lang="en-US" dirty="0"/>
            <a:t>“In order to avoid fragmentation and barriers due to diverging standards, and to ensure a coordinated process to impede endangering the implementation of the future European Digital Identity framework, there needs to </a:t>
          </a:r>
          <a:r>
            <a:rPr lang="en-US" b="1" dirty="0"/>
            <a:t>be a process for close and </a:t>
          </a:r>
          <a:r>
            <a:rPr lang="en-US" b="1" dirty="0">
              <a:solidFill>
                <a:srgbClr val="FF0000"/>
              </a:solidFill>
            </a:rPr>
            <a:t>structured cooperation </a:t>
          </a:r>
          <a:r>
            <a:rPr lang="en-US" b="1" dirty="0"/>
            <a:t>between the Commission, the Member States and the private sector</a:t>
          </a:r>
          <a:r>
            <a:rPr lang="en-US" dirty="0"/>
            <a:t>”</a:t>
          </a:r>
        </a:p>
      </dgm:t>
    </dgm:pt>
    <dgm:pt modelId="{B397A20E-26D0-4077-8E17-E8B6BCE81313}" type="parTrans" cxnId="{73C5F434-C4D8-420E-B15B-82B026DD2725}">
      <dgm:prSet/>
      <dgm:spPr/>
      <dgm:t>
        <a:bodyPr/>
        <a:lstStyle/>
        <a:p>
          <a:endParaRPr lang="en-US"/>
        </a:p>
      </dgm:t>
    </dgm:pt>
    <dgm:pt modelId="{9A1BBC27-C377-4C88-93FE-FD364B023712}" type="sibTrans" cxnId="{73C5F434-C4D8-420E-B15B-82B026DD2725}">
      <dgm:prSet/>
      <dgm:spPr/>
      <dgm:t>
        <a:bodyPr/>
        <a:lstStyle/>
        <a:p>
          <a:endParaRPr lang="en-US"/>
        </a:p>
      </dgm:t>
    </dgm:pt>
    <dgm:pt modelId="{BAA04303-653B-4BDF-8D1D-772342B2BDD2}">
      <dgm:prSet/>
      <dgm:spPr/>
      <dgm:t>
        <a:bodyPr/>
        <a:lstStyle/>
        <a:p>
          <a:r>
            <a:rPr lang="en-US" dirty="0"/>
            <a:t>To accelerate the path towards achieving this objective, Member States should increase their cooperation and identify a Toolbox for a European Digital Identity framework. </a:t>
          </a:r>
          <a:r>
            <a:rPr lang="en-US" b="1" dirty="0"/>
            <a:t>The </a:t>
          </a:r>
          <a:r>
            <a:rPr lang="en-US" b="1" dirty="0">
              <a:solidFill>
                <a:srgbClr val="FF0000"/>
              </a:solidFill>
            </a:rPr>
            <a:t>toolbox</a:t>
          </a:r>
          <a:r>
            <a:rPr lang="en-US" b="1" dirty="0"/>
            <a:t> should lead to a technical architecture and reference framework, a set of common standards and technical references </a:t>
          </a:r>
          <a:r>
            <a:rPr lang="en-US" dirty="0"/>
            <a:t>as well as best practices and guidelines as a basis for the implementation of the European Digital Identity framework.</a:t>
          </a:r>
        </a:p>
      </dgm:t>
    </dgm:pt>
    <dgm:pt modelId="{1F8FE671-E60E-4362-B5D0-10E09604C91E}" type="parTrans" cxnId="{B3A0BD23-6A1D-49C5-8BD7-F64B3D3FFB41}">
      <dgm:prSet/>
      <dgm:spPr/>
      <dgm:t>
        <a:bodyPr/>
        <a:lstStyle/>
        <a:p>
          <a:endParaRPr lang="en-US"/>
        </a:p>
      </dgm:t>
    </dgm:pt>
    <dgm:pt modelId="{610AFB69-B350-40D7-9964-259C6944FE5B}" type="sibTrans" cxnId="{B3A0BD23-6A1D-49C5-8BD7-F64B3D3FFB41}">
      <dgm:prSet/>
      <dgm:spPr/>
      <dgm:t>
        <a:bodyPr/>
        <a:lstStyle/>
        <a:p>
          <a:endParaRPr lang="en-US"/>
        </a:p>
      </dgm:t>
    </dgm:pt>
    <dgm:pt modelId="{F3025A5D-01A5-459B-9922-235261BC51A8}" type="pres">
      <dgm:prSet presAssocID="{8CEDBC66-8000-4848-9A43-71783CDE5C01}" presName="linear" presStyleCnt="0">
        <dgm:presLayoutVars>
          <dgm:animLvl val="lvl"/>
          <dgm:resizeHandles val="exact"/>
        </dgm:presLayoutVars>
      </dgm:prSet>
      <dgm:spPr/>
      <dgm:t>
        <a:bodyPr/>
        <a:lstStyle/>
        <a:p>
          <a:endParaRPr lang="fi-FI"/>
        </a:p>
      </dgm:t>
    </dgm:pt>
    <dgm:pt modelId="{CDC2EF48-3DFF-4839-90F4-99310DA9D009}" type="pres">
      <dgm:prSet presAssocID="{45811E7C-A784-4279-9BC4-673B1F9E3A76}" presName="parentText" presStyleLbl="node1" presStyleIdx="0" presStyleCnt="3">
        <dgm:presLayoutVars>
          <dgm:chMax val="0"/>
          <dgm:bulletEnabled val="1"/>
        </dgm:presLayoutVars>
      </dgm:prSet>
      <dgm:spPr/>
      <dgm:t>
        <a:bodyPr/>
        <a:lstStyle/>
        <a:p>
          <a:endParaRPr lang="fi-FI"/>
        </a:p>
      </dgm:t>
    </dgm:pt>
    <dgm:pt modelId="{8F7E6385-B407-4355-9C1A-2A1DEE73C64E}" type="pres">
      <dgm:prSet presAssocID="{EDA1030B-DAA8-456E-914E-BE3E0088A6E3}" presName="spacer" presStyleCnt="0"/>
      <dgm:spPr/>
    </dgm:pt>
    <dgm:pt modelId="{4B785A74-CDD5-4ED7-9A36-C28B21C18D8B}" type="pres">
      <dgm:prSet presAssocID="{95CEA840-81DA-4BA9-AC91-A5D4C1E55E4E}" presName="parentText" presStyleLbl="node1" presStyleIdx="1" presStyleCnt="3">
        <dgm:presLayoutVars>
          <dgm:chMax val="0"/>
          <dgm:bulletEnabled val="1"/>
        </dgm:presLayoutVars>
      </dgm:prSet>
      <dgm:spPr/>
      <dgm:t>
        <a:bodyPr/>
        <a:lstStyle/>
        <a:p>
          <a:endParaRPr lang="fi-FI"/>
        </a:p>
      </dgm:t>
    </dgm:pt>
    <dgm:pt modelId="{42D03C66-E7B9-455C-AD1F-71E850263011}" type="pres">
      <dgm:prSet presAssocID="{9A1BBC27-C377-4C88-93FE-FD364B023712}" presName="spacer" presStyleCnt="0"/>
      <dgm:spPr/>
    </dgm:pt>
    <dgm:pt modelId="{784584F2-E8E8-458D-9A06-208079AABB4A}" type="pres">
      <dgm:prSet presAssocID="{BAA04303-653B-4BDF-8D1D-772342B2BDD2}" presName="parentText" presStyleLbl="node1" presStyleIdx="2" presStyleCnt="3">
        <dgm:presLayoutVars>
          <dgm:chMax val="0"/>
          <dgm:bulletEnabled val="1"/>
        </dgm:presLayoutVars>
      </dgm:prSet>
      <dgm:spPr/>
      <dgm:t>
        <a:bodyPr/>
        <a:lstStyle/>
        <a:p>
          <a:endParaRPr lang="fi-FI"/>
        </a:p>
      </dgm:t>
    </dgm:pt>
  </dgm:ptLst>
  <dgm:cxnLst>
    <dgm:cxn modelId="{B3A0BD23-6A1D-49C5-8BD7-F64B3D3FFB41}" srcId="{8CEDBC66-8000-4848-9A43-71783CDE5C01}" destId="{BAA04303-653B-4BDF-8D1D-772342B2BDD2}" srcOrd="2" destOrd="0" parTransId="{1F8FE671-E60E-4362-B5D0-10E09604C91E}" sibTransId="{610AFB69-B350-40D7-9964-259C6944FE5B}"/>
    <dgm:cxn modelId="{73C5F434-C4D8-420E-B15B-82B026DD2725}" srcId="{8CEDBC66-8000-4848-9A43-71783CDE5C01}" destId="{95CEA840-81DA-4BA9-AC91-A5D4C1E55E4E}" srcOrd="1" destOrd="0" parTransId="{B397A20E-26D0-4077-8E17-E8B6BCE81313}" sibTransId="{9A1BBC27-C377-4C88-93FE-FD364B023712}"/>
    <dgm:cxn modelId="{9ED875EA-278A-4835-BC96-86DF72C24340}" srcId="{8CEDBC66-8000-4848-9A43-71783CDE5C01}" destId="{45811E7C-A784-4279-9BC4-673B1F9E3A76}" srcOrd="0" destOrd="0" parTransId="{BAD44F4E-0A37-4CB3-8BE5-68ED13AB5106}" sibTransId="{EDA1030B-DAA8-456E-914E-BE3E0088A6E3}"/>
    <dgm:cxn modelId="{6F0A80BB-9CB5-4759-906C-28921D8AE557}" type="presOf" srcId="{BAA04303-653B-4BDF-8D1D-772342B2BDD2}" destId="{784584F2-E8E8-458D-9A06-208079AABB4A}" srcOrd="0" destOrd="0" presId="urn:microsoft.com/office/officeart/2005/8/layout/vList2"/>
    <dgm:cxn modelId="{18FFDA67-AF96-441B-B88C-42961ED1DA16}" type="presOf" srcId="{95CEA840-81DA-4BA9-AC91-A5D4C1E55E4E}" destId="{4B785A74-CDD5-4ED7-9A36-C28B21C18D8B}" srcOrd="0" destOrd="0" presId="urn:microsoft.com/office/officeart/2005/8/layout/vList2"/>
    <dgm:cxn modelId="{3513A01F-178B-4EB1-9A78-9AE197C86011}" type="presOf" srcId="{8CEDBC66-8000-4848-9A43-71783CDE5C01}" destId="{F3025A5D-01A5-459B-9922-235261BC51A8}" srcOrd="0" destOrd="0" presId="urn:microsoft.com/office/officeart/2005/8/layout/vList2"/>
    <dgm:cxn modelId="{19D58C9D-95B1-4073-BE77-B808A4C601A0}" type="presOf" srcId="{45811E7C-A784-4279-9BC4-673B1F9E3A76}" destId="{CDC2EF48-3DFF-4839-90F4-99310DA9D009}" srcOrd="0" destOrd="0" presId="urn:microsoft.com/office/officeart/2005/8/layout/vList2"/>
    <dgm:cxn modelId="{BDC0EDBA-49B4-44BF-B514-1AE5AEE56010}" type="presParOf" srcId="{F3025A5D-01A5-459B-9922-235261BC51A8}" destId="{CDC2EF48-3DFF-4839-90F4-99310DA9D009}" srcOrd="0" destOrd="0" presId="urn:microsoft.com/office/officeart/2005/8/layout/vList2"/>
    <dgm:cxn modelId="{05664CAB-EEC0-43B1-B3DF-3840C6D99E44}" type="presParOf" srcId="{F3025A5D-01A5-459B-9922-235261BC51A8}" destId="{8F7E6385-B407-4355-9C1A-2A1DEE73C64E}" srcOrd="1" destOrd="0" presId="urn:microsoft.com/office/officeart/2005/8/layout/vList2"/>
    <dgm:cxn modelId="{C8A62086-0ECE-4E80-8243-0AC3F45DDB63}" type="presParOf" srcId="{F3025A5D-01A5-459B-9922-235261BC51A8}" destId="{4B785A74-CDD5-4ED7-9A36-C28B21C18D8B}" srcOrd="2" destOrd="0" presId="urn:microsoft.com/office/officeart/2005/8/layout/vList2"/>
    <dgm:cxn modelId="{88CE6AB0-E39F-4D19-88F2-B462CCCCBF66}" type="presParOf" srcId="{F3025A5D-01A5-459B-9922-235261BC51A8}" destId="{42D03C66-E7B9-455C-AD1F-71E850263011}" srcOrd="3" destOrd="0" presId="urn:microsoft.com/office/officeart/2005/8/layout/vList2"/>
    <dgm:cxn modelId="{C68644F3-F63C-43BC-B983-13E833AA2BDA}" type="presParOf" srcId="{F3025A5D-01A5-459B-9922-235261BC51A8}" destId="{784584F2-E8E8-458D-9A06-208079AABB4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AB1137-16A4-4E09-9140-D882B1B20191}">
      <dsp:nvSpPr>
        <dsp:cNvPr id="0" name=""/>
        <dsp:cNvSpPr/>
      </dsp:nvSpPr>
      <dsp:spPr>
        <a:xfrm>
          <a:off x="0" y="134131"/>
          <a:ext cx="105156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fi-FI" sz="2300" kern="1200" dirty="0" err="1"/>
            <a:t>Findy</a:t>
          </a:r>
          <a:r>
            <a:rPr lang="fi-FI" sz="2300" kern="1200" dirty="0"/>
            <a:t> </a:t>
          </a:r>
          <a:r>
            <a:rPr lang="fi-FI" sz="2300" kern="1200" dirty="0" err="1"/>
            <a:t>Co-operative</a:t>
          </a:r>
          <a:r>
            <a:rPr lang="fi-FI" sz="2300" kern="1200" dirty="0"/>
            <a:t> </a:t>
          </a:r>
          <a:r>
            <a:rPr lang="fi-FI" sz="2300" kern="1200" dirty="0" err="1"/>
            <a:t>was</a:t>
          </a:r>
          <a:r>
            <a:rPr lang="fi-FI" sz="2300" kern="1200" dirty="0"/>
            <a:t> </a:t>
          </a:r>
          <a:r>
            <a:rPr lang="fi-FI" sz="2300" kern="1200" dirty="0" err="1"/>
            <a:t>founded</a:t>
          </a:r>
          <a:r>
            <a:rPr lang="fi-FI" sz="2300" kern="1200" dirty="0"/>
            <a:t> on </a:t>
          </a:r>
          <a:r>
            <a:rPr lang="fi-FI" sz="2300" kern="1200" dirty="0" err="1"/>
            <a:t>June</a:t>
          </a:r>
          <a:r>
            <a:rPr lang="fi-FI" sz="2300" kern="1200"/>
            <a:t>, </a:t>
          </a:r>
          <a:r>
            <a:rPr lang="fi-FI" sz="2300" kern="1200" dirty="0"/>
            <a:t>2021</a:t>
          </a:r>
          <a:endParaRPr lang="en-US" sz="2300" kern="1200" dirty="0"/>
        </a:p>
      </dsp:txBody>
      <dsp:txXfrm>
        <a:off x="26930" y="161061"/>
        <a:ext cx="10461740" cy="497795"/>
      </dsp:txXfrm>
    </dsp:sp>
    <dsp:sp modelId="{503C39F4-F30A-4C1D-BAFC-AE3B7EFA047B}">
      <dsp:nvSpPr>
        <dsp:cNvPr id="0" name=""/>
        <dsp:cNvSpPr/>
      </dsp:nvSpPr>
      <dsp:spPr>
        <a:xfrm>
          <a:off x="0" y="685786"/>
          <a:ext cx="10515600" cy="92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fi-FI" sz="1800" kern="1200"/>
            <a:t>This ends the 3 years of incubation as a loose consortium </a:t>
          </a:r>
          <a:endParaRPr lang="en-US" sz="1800" kern="1200"/>
        </a:p>
        <a:p>
          <a:pPr marL="171450" lvl="1" indent="-171450" algn="l" defTabSz="800100">
            <a:lnSpc>
              <a:spcPct val="90000"/>
            </a:lnSpc>
            <a:spcBef>
              <a:spcPct val="0"/>
            </a:spcBef>
            <a:spcAft>
              <a:spcPct val="20000"/>
            </a:spcAft>
            <a:buChar char="••"/>
          </a:pPr>
          <a:r>
            <a:rPr lang="fi-FI" sz="1800" kern="1200" dirty="0" err="1"/>
            <a:t>Funding</a:t>
          </a:r>
          <a:r>
            <a:rPr lang="fi-FI" sz="1800" kern="1200" dirty="0"/>
            <a:t> </a:t>
          </a:r>
          <a:r>
            <a:rPr lang="fi-FI" sz="1800" kern="1200" dirty="0" err="1"/>
            <a:t>negotiations</a:t>
          </a:r>
          <a:r>
            <a:rPr lang="fi-FI" sz="1800" kern="1200" dirty="0"/>
            <a:t> </a:t>
          </a:r>
          <a:r>
            <a:rPr lang="fi-FI" sz="1800" kern="1200" dirty="0" err="1"/>
            <a:t>are</a:t>
          </a:r>
          <a:r>
            <a:rPr lang="fi-FI" sz="1800" kern="1200" dirty="0"/>
            <a:t> </a:t>
          </a:r>
          <a:r>
            <a:rPr lang="fi-FI" sz="1800" kern="1200" dirty="0" err="1"/>
            <a:t>currently</a:t>
          </a:r>
          <a:r>
            <a:rPr lang="fi-FI" sz="1800" kern="1200" dirty="0"/>
            <a:t> </a:t>
          </a:r>
          <a:r>
            <a:rPr lang="fi-FI" sz="1800" kern="1200" dirty="0" err="1"/>
            <a:t>ongoing</a:t>
          </a:r>
          <a:endParaRPr lang="en-US" sz="1800" kern="1200" dirty="0"/>
        </a:p>
        <a:p>
          <a:pPr marL="171450" lvl="1" indent="-171450" algn="l" defTabSz="800100">
            <a:lnSpc>
              <a:spcPct val="90000"/>
            </a:lnSpc>
            <a:spcBef>
              <a:spcPct val="0"/>
            </a:spcBef>
            <a:spcAft>
              <a:spcPct val="20000"/>
            </a:spcAft>
            <a:buChar char="••"/>
          </a:pPr>
          <a:r>
            <a:rPr lang="fi-FI" sz="1800" kern="1200" dirty="0"/>
            <a:t>The </a:t>
          </a:r>
          <a:r>
            <a:rPr lang="fi-FI" sz="1800" kern="1200" dirty="0" err="1"/>
            <a:t>name</a:t>
          </a:r>
          <a:r>
            <a:rPr lang="fi-FI" sz="1800" kern="1200" dirty="0"/>
            <a:t> of </a:t>
          </a:r>
          <a:r>
            <a:rPr lang="fi-FI" sz="1800" kern="1200" dirty="0" err="1"/>
            <a:t>the</a:t>
          </a:r>
          <a:r>
            <a:rPr lang="fi-FI" sz="1800" kern="1200" dirty="0"/>
            <a:t> </a:t>
          </a:r>
          <a:r>
            <a:rPr lang="fi-FI" sz="1800" kern="1200" dirty="0" err="1"/>
            <a:t>co-operative</a:t>
          </a:r>
          <a:r>
            <a:rPr lang="fi-FI" sz="1800" kern="1200" dirty="0"/>
            <a:t> is </a:t>
          </a:r>
          <a:r>
            <a:rPr lang="fi-FI" sz="1800" b="1" kern="1200" dirty="0" err="1"/>
            <a:t>Findynet</a:t>
          </a:r>
          <a:endParaRPr lang="en-US" sz="1800" kern="1200" dirty="0"/>
        </a:p>
      </dsp:txBody>
      <dsp:txXfrm>
        <a:off x="0" y="685786"/>
        <a:ext cx="10515600" cy="928395"/>
      </dsp:txXfrm>
    </dsp:sp>
    <dsp:sp modelId="{1EFEA3D9-6D11-4023-8413-BD431FC1A64A}">
      <dsp:nvSpPr>
        <dsp:cNvPr id="0" name=""/>
        <dsp:cNvSpPr/>
      </dsp:nvSpPr>
      <dsp:spPr>
        <a:xfrm>
          <a:off x="0" y="1614181"/>
          <a:ext cx="105156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fi-FI" sz="2300" kern="1200"/>
            <a:t>The roadmap to production is aligned with the goals of the EU Digital Identity initiative</a:t>
          </a:r>
          <a:endParaRPr lang="en-US" sz="2300" kern="1200"/>
        </a:p>
      </dsp:txBody>
      <dsp:txXfrm>
        <a:off x="26930" y="1641111"/>
        <a:ext cx="10461740" cy="497795"/>
      </dsp:txXfrm>
    </dsp:sp>
    <dsp:sp modelId="{FD39F3D5-8FAA-4B56-9EC2-03140C1137A0}">
      <dsp:nvSpPr>
        <dsp:cNvPr id="0" name=""/>
        <dsp:cNvSpPr/>
      </dsp:nvSpPr>
      <dsp:spPr>
        <a:xfrm>
          <a:off x="0" y="2165836"/>
          <a:ext cx="10515600" cy="92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fi-FI" sz="1800" kern="1200"/>
            <a:t>The co-operative should be fully operational by EoY 2021</a:t>
          </a:r>
          <a:endParaRPr lang="en-US" sz="1800" kern="1200"/>
        </a:p>
        <a:p>
          <a:pPr marL="171450" lvl="1" indent="-171450" algn="l" defTabSz="800100">
            <a:lnSpc>
              <a:spcPct val="90000"/>
            </a:lnSpc>
            <a:spcBef>
              <a:spcPct val="0"/>
            </a:spcBef>
            <a:spcAft>
              <a:spcPct val="20000"/>
            </a:spcAft>
            <a:buChar char="••"/>
          </a:pPr>
          <a:r>
            <a:rPr lang="fi-FI" sz="1800" kern="1200" dirty="0" err="1"/>
            <a:t>Pilot</a:t>
          </a:r>
          <a:r>
            <a:rPr lang="fi-FI" sz="1800" kern="1200" dirty="0"/>
            <a:t> </a:t>
          </a:r>
          <a:r>
            <a:rPr lang="fi-FI" sz="1800" kern="1200" dirty="0" err="1"/>
            <a:t>network</a:t>
          </a:r>
          <a:r>
            <a:rPr lang="fi-FI" sz="1800" kern="1200" dirty="0"/>
            <a:t> is </a:t>
          </a:r>
          <a:r>
            <a:rPr lang="fi-FI" sz="1800" kern="1200" dirty="0" err="1"/>
            <a:t>planned</a:t>
          </a:r>
          <a:r>
            <a:rPr lang="fi-FI" sz="1800" kern="1200" dirty="0"/>
            <a:t> to </a:t>
          </a:r>
          <a:r>
            <a:rPr lang="fi-FI" sz="1800" kern="1200" dirty="0" err="1"/>
            <a:t>be</a:t>
          </a:r>
          <a:r>
            <a:rPr lang="fi-FI" sz="1800" kern="1200" dirty="0"/>
            <a:t> </a:t>
          </a:r>
          <a:r>
            <a:rPr lang="fi-FI" sz="1800" kern="1200" dirty="0" err="1"/>
            <a:t>available</a:t>
          </a:r>
          <a:r>
            <a:rPr lang="fi-FI" sz="1800" kern="1200" dirty="0"/>
            <a:t> </a:t>
          </a:r>
          <a:r>
            <a:rPr lang="fi-FI" sz="1800" kern="1200" dirty="0" err="1"/>
            <a:t>by</a:t>
          </a:r>
          <a:r>
            <a:rPr lang="fi-FI" sz="1800" kern="1200" dirty="0"/>
            <a:t> </a:t>
          </a:r>
          <a:r>
            <a:rPr lang="fi-FI" sz="1800" kern="1200" dirty="0" err="1"/>
            <a:t>EoY</a:t>
          </a:r>
          <a:r>
            <a:rPr lang="fi-FI" sz="1800" kern="1200" dirty="0"/>
            <a:t> 2022</a:t>
          </a:r>
          <a:endParaRPr lang="en-US" sz="1800" kern="1200" dirty="0"/>
        </a:p>
        <a:p>
          <a:pPr marL="171450" lvl="1" indent="-171450" algn="l" defTabSz="800100">
            <a:lnSpc>
              <a:spcPct val="90000"/>
            </a:lnSpc>
            <a:spcBef>
              <a:spcPct val="0"/>
            </a:spcBef>
            <a:spcAft>
              <a:spcPct val="20000"/>
            </a:spcAft>
            <a:buChar char="••"/>
          </a:pPr>
          <a:r>
            <a:rPr lang="fi-FI" sz="1800" kern="1200"/>
            <a:t>Production network fully operational by EoY 2023</a:t>
          </a:r>
          <a:endParaRPr lang="en-US" sz="1800" kern="1200"/>
        </a:p>
      </dsp:txBody>
      <dsp:txXfrm>
        <a:off x="0" y="2165836"/>
        <a:ext cx="10515600" cy="928395"/>
      </dsp:txXfrm>
    </dsp:sp>
    <dsp:sp modelId="{F7F914A7-850A-4908-BDD4-EB6D7B72D1F6}">
      <dsp:nvSpPr>
        <dsp:cNvPr id="0" name=""/>
        <dsp:cNvSpPr/>
      </dsp:nvSpPr>
      <dsp:spPr>
        <a:xfrm>
          <a:off x="0" y="3094231"/>
          <a:ext cx="10515600" cy="5516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fi-FI" sz="2300" kern="1200"/>
            <a:t>Open-source wallet software for prototyping purposes is already available</a:t>
          </a:r>
          <a:endParaRPr lang="en-US" sz="2300" kern="1200"/>
        </a:p>
      </dsp:txBody>
      <dsp:txXfrm>
        <a:off x="26930" y="3121161"/>
        <a:ext cx="10461740" cy="497795"/>
      </dsp:txXfrm>
    </dsp:sp>
    <dsp:sp modelId="{A88A667B-6EE9-43D0-9239-9171BD12B41D}">
      <dsp:nvSpPr>
        <dsp:cNvPr id="0" name=""/>
        <dsp:cNvSpPr/>
      </dsp:nvSpPr>
      <dsp:spPr>
        <a:xfrm>
          <a:off x="0" y="3645886"/>
          <a:ext cx="10515600" cy="571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fi-FI" sz="1800" kern="1200" dirty="0" err="1"/>
            <a:t>Use</a:t>
          </a:r>
          <a:r>
            <a:rPr lang="fi-FI" sz="1800" kern="1200" dirty="0"/>
            <a:t> </a:t>
          </a:r>
          <a:r>
            <a:rPr lang="fi-FI" sz="1800" kern="1200" dirty="0" err="1"/>
            <a:t>e.g</a:t>
          </a:r>
          <a:r>
            <a:rPr lang="fi-FI" sz="1800" kern="1200" dirty="0"/>
            <a:t>. </a:t>
          </a:r>
          <a:r>
            <a:rPr lang="fi-FI" sz="1800" kern="1200" dirty="0">
              <a:hlinkClick xmlns:r="http://schemas.openxmlformats.org/officeDocument/2006/relationships" r:id="rId1"/>
            </a:rPr>
            <a:t>https://findy-network.github.io</a:t>
          </a:r>
          <a:r>
            <a:rPr lang="fi-FI" sz="1800" kern="1200" dirty="0"/>
            <a:t> to </a:t>
          </a:r>
          <a:r>
            <a:rPr lang="fi-FI" sz="1800" kern="1200" dirty="0" err="1"/>
            <a:t>build</a:t>
          </a:r>
          <a:r>
            <a:rPr lang="fi-FI" sz="1800" kern="1200" dirty="0"/>
            <a:t> </a:t>
          </a:r>
          <a:r>
            <a:rPr lang="fi-FI" sz="1800" kern="1200" dirty="0" err="1"/>
            <a:t>prototypes</a:t>
          </a:r>
          <a:r>
            <a:rPr lang="fi-FI" sz="1800" kern="1200" dirty="0"/>
            <a:t> </a:t>
          </a:r>
          <a:r>
            <a:rPr lang="fi-FI" sz="1800" kern="1200" dirty="0" err="1"/>
            <a:t>like</a:t>
          </a:r>
          <a:r>
            <a:rPr lang="fi-FI" sz="1800" kern="1200" dirty="0"/>
            <a:t> </a:t>
          </a:r>
          <a:r>
            <a:rPr lang="fi-FI" sz="1800" kern="1200" dirty="0" err="1"/>
            <a:t>this</a:t>
          </a:r>
          <a:r>
            <a:rPr lang="fi-FI" sz="1800" kern="1200" dirty="0"/>
            <a:t>: https://www.youtube.com/watch?v=gVr8KwISMS4</a:t>
          </a:r>
          <a:endParaRPr lang="en-US" sz="1800" kern="1200" dirty="0"/>
        </a:p>
      </dsp:txBody>
      <dsp:txXfrm>
        <a:off x="0" y="3645886"/>
        <a:ext cx="10515600" cy="5713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2EF48-3DFF-4839-90F4-99310DA9D009}">
      <dsp:nvSpPr>
        <dsp:cNvPr id="0" name=""/>
        <dsp:cNvSpPr/>
      </dsp:nvSpPr>
      <dsp:spPr>
        <a:xfrm>
          <a:off x="0" y="130415"/>
          <a:ext cx="10515600" cy="1441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t>“The Commission adopted a proposal to amend the </a:t>
          </a:r>
          <a:r>
            <a:rPr lang="en-US" sz="1400" kern="1200" dirty="0" err="1"/>
            <a:t>eIDAS</a:t>
          </a:r>
          <a:r>
            <a:rPr lang="en-US" sz="1400" kern="1200" dirty="0"/>
            <a:t> Regulation. It proposes a European Digital Identity framework to offer users </a:t>
          </a:r>
          <a:r>
            <a:rPr lang="en-US" sz="1400" b="1" kern="1200" dirty="0">
              <a:solidFill>
                <a:srgbClr val="FF0000"/>
              </a:solidFill>
            </a:rPr>
            <a:t>self-determined personal digital wallets </a:t>
          </a:r>
          <a:r>
            <a:rPr lang="en-US" sz="1400" b="1" kern="1200" dirty="0"/>
            <a:t>that would allow for a secure and easy access to different services, both public and private, under the users full control</a:t>
          </a:r>
          <a:r>
            <a:rPr lang="en-US" sz="1400" kern="1200" dirty="0"/>
            <a:t>. In addition, it creates a new qualified </a:t>
          </a:r>
          <a:r>
            <a:rPr lang="en-US" sz="1400" b="1" kern="1200" dirty="0"/>
            <a:t>trust service for attestation of attributes</a:t>
          </a:r>
          <a:r>
            <a:rPr lang="en-US" sz="1400" kern="1200" dirty="0"/>
            <a:t> concerning information related to identity, such as addresses, age, gender, civil status, family composition, nationality, educational and professional qualifications and titles, licenses, other permits and </a:t>
          </a:r>
          <a:r>
            <a:rPr lang="en-US" sz="1400" kern="1200" dirty="0">
              <a:solidFill>
                <a:srgbClr val="FF0000"/>
              </a:solidFill>
            </a:rPr>
            <a:t>payment</a:t>
          </a:r>
          <a:r>
            <a:rPr lang="en-US" sz="1400" kern="1200" dirty="0"/>
            <a:t> </a:t>
          </a:r>
          <a:r>
            <a:rPr lang="en-US" sz="1400" b="1" kern="1200" dirty="0"/>
            <a:t>data, that can be offered, shared and exchanged across borders, in full security, data protection and with legal effect across borders</a:t>
          </a:r>
          <a:r>
            <a:rPr lang="en-US" sz="1400" kern="1200" dirty="0"/>
            <a:t>.“</a:t>
          </a:r>
        </a:p>
      </dsp:txBody>
      <dsp:txXfrm>
        <a:off x="70365" y="200780"/>
        <a:ext cx="10374870" cy="1300710"/>
      </dsp:txXfrm>
    </dsp:sp>
    <dsp:sp modelId="{4B785A74-CDD5-4ED7-9A36-C28B21C18D8B}">
      <dsp:nvSpPr>
        <dsp:cNvPr id="0" name=""/>
        <dsp:cNvSpPr/>
      </dsp:nvSpPr>
      <dsp:spPr>
        <a:xfrm>
          <a:off x="0" y="1612175"/>
          <a:ext cx="10515600" cy="1441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t>“In order to avoid fragmentation and barriers due to diverging standards, and to ensure a coordinated process to impede endangering the implementation of the future European Digital Identity framework, there needs to </a:t>
          </a:r>
          <a:r>
            <a:rPr lang="en-US" sz="1400" b="1" kern="1200" dirty="0"/>
            <a:t>be a process for close and </a:t>
          </a:r>
          <a:r>
            <a:rPr lang="en-US" sz="1400" b="1" kern="1200" dirty="0">
              <a:solidFill>
                <a:srgbClr val="FF0000"/>
              </a:solidFill>
            </a:rPr>
            <a:t>structured cooperation </a:t>
          </a:r>
          <a:r>
            <a:rPr lang="en-US" sz="1400" b="1" kern="1200" dirty="0"/>
            <a:t>between the Commission, the Member States and the private sector</a:t>
          </a:r>
          <a:r>
            <a:rPr lang="en-US" sz="1400" kern="1200" dirty="0"/>
            <a:t>”</a:t>
          </a:r>
        </a:p>
      </dsp:txBody>
      <dsp:txXfrm>
        <a:off x="70365" y="1682540"/>
        <a:ext cx="10374870" cy="1300710"/>
      </dsp:txXfrm>
    </dsp:sp>
    <dsp:sp modelId="{784584F2-E8E8-458D-9A06-208079AABB4A}">
      <dsp:nvSpPr>
        <dsp:cNvPr id="0" name=""/>
        <dsp:cNvSpPr/>
      </dsp:nvSpPr>
      <dsp:spPr>
        <a:xfrm>
          <a:off x="0" y="3093935"/>
          <a:ext cx="10515600" cy="1441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a:t>To accelerate the path towards achieving this objective, Member States should increase their cooperation and identify a Toolbox for a European Digital Identity framework. </a:t>
          </a:r>
          <a:r>
            <a:rPr lang="en-US" sz="1400" b="1" kern="1200" dirty="0"/>
            <a:t>The </a:t>
          </a:r>
          <a:r>
            <a:rPr lang="en-US" sz="1400" b="1" kern="1200" dirty="0">
              <a:solidFill>
                <a:srgbClr val="FF0000"/>
              </a:solidFill>
            </a:rPr>
            <a:t>toolbox</a:t>
          </a:r>
          <a:r>
            <a:rPr lang="en-US" sz="1400" b="1" kern="1200" dirty="0"/>
            <a:t> should lead to a technical architecture and reference framework, a set of common standards and technical references </a:t>
          </a:r>
          <a:r>
            <a:rPr lang="en-US" sz="1400" kern="1200" dirty="0"/>
            <a:t>as well as best practices and guidelines as a basis for the implementation of the European Digital Identity framework.</a:t>
          </a:r>
        </a:p>
      </dsp:txBody>
      <dsp:txXfrm>
        <a:off x="70365" y="3164300"/>
        <a:ext cx="10374870" cy="13007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38DB36-453C-4F4E-B261-2B9D9676801B}" type="datetimeFigureOut">
              <a:rPr lang="fi-FI" smtClean="0"/>
              <a:t>5.10.2021</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F5E5CD-E1D8-43E1-9389-FB00B5EC8ED3}" type="slidenum">
              <a:rPr lang="fi-FI" smtClean="0"/>
              <a:t>‹#›</a:t>
            </a:fld>
            <a:endParaRPr lang="fi-FI"/>
          </a:p>
        </p:txBody>
      </p:sp>
    </p:spTree>
    <p:extLst>
      <p:ext uri="{BB962C8B-B14F-4D97-AF65-F5344CB8AC3E}">
        <p14:creationId xmlns:p14="http://schemas.microsoft.com/office/powerpoint/2010/main" val="472159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3050" y="773113"/>
            <a:ext cx="6632575" cy="3732212"/>
          </a:xfrm>
        </p:spPr>
      </p:sp>
      <p:sp>
        <p:nvSpPr>
          <p:cNvPr id="3" name="Notes Placeholder 2"/>
          <p:cNvSpPr>
            <a:spLocks noGrp="1"/>
          </p:cNvSpPr>
          <p:nvPr>
            <p:ph type="body" idx="1"/>
          </p:nvPr>
        </p:nvSpPr>
        <p:spPr/>
        <p:txBody>
          <a:bodyPr/>
          <a:lstStyle/>
          <a:p>
            <a:r>
              <a:rPr lang="fi-FI" err="1"/>
              <a:t>Our</a:t>
            </a:r>
            <a:r>
              <a:rPr lang="fi-FI"/>
              <a:t> </a:t>
            </a:r>
            <a:r>
              <a:rPr lang="fi-FI" err="1"/>
              <a:t>digital</a:t>
            </a:r>
            <a:r>
              <a:rPr lang="fi-FI"/>
              <a:t> </a:t>
            </a:r>
            <a:r>
              <a:rPr lang="fi-FI" err="1"/>
              <a:t>identity</a:t>
            </a:r>
            <a:r>
              <a:rPr lang="fi-FI"/>
              <a:t> it is </a:t>
            </a:r>
            <a:r>
              <a:rPr lang="fi-FI" err="1"/>
              <a:t>the</a:t>
            </a:r>
            <a:r>
              <a:rPr lang="fi-FI"/>
              <a:t> </a:t>
            </a:r>
            <a:r>
              <a:rPr lang="fi-FI" err="1"/>
              <a:t>sum</a:t>
            </a:r>
            <a:r>
              <a:rPr lang="fi-FI"/>
              <a:t> </a:t>
            </a:r>
            <a:r>
              <a:rPr lang="fi-FI" err="1"/>
              <a:t>total</a:t>
            </a:r>
            <a:r>
              <a:rPr lang="fi-FI"/>
              <a:t> of </a:t>
            </a:r>
            <a:r>
              <a:rPr lang="fi-FI" err="1"/>
              <a:t>all</a:t>
            </a:r>
            <a:r>
              <a:rPr lang="fi-FI"/>
              <a:t> </a:t>
            </a:r>
            <a:r>
              <a:rPr lang="fi-FI" err="1"/>
              <a:t>the</a:t>
            </a:r>
            <a:r>
              <a:rPr lang="fi-FI"/>
              <a:t> </a:t>
            </a:r>
            <a:r>
              <a:rPr lang="fi-FI" err="1"/>
              <a:t>attributes</a:t>
            </a:r>
            <a:r>
              <a:rPr lang="fi-FI"/>
              <a:t> </a:t>
            </a:r>
            <a:r>
              <a:rPr lang="fi-FI" err="1"/>
              <a:t>that</a:t>
            </a:r>
            <a:r>
              <a:rPr lang="fi-FI"/>
              <a:t> </a:t>
            </a:r>
            <a:r>
              <a:rPr lang="fi-FI" err="1"/>
              <a:t>exist</a:t>
            </a:r>
            <a:r>
              <a:rPr lang="fi-FI"/>
              <a:t> </a:t>
            </a:r>
            <a:r>
              <a:rPr lang="fi-FI" err="1"/>
              <a:t>about</a:t>
            </a:r>
            <a:r>
              <a:rPr lang="fi-FI"/>
              <a:t> us in </a:t>
            </a:r>
            <a:r>
              <a:rPr lang="fi-FI" err="1"/>
              <a:t>the</a:t>
            </a:r>
            <a:r>
              <a:rPr lang="fi-FI"/>
              <a:t> </a:t>
            </a:r>
            <a:r>
              <a:rPr lang="fi-FI" err="1"/>
              <a:t>digital</a:t>
            </a:r>
            <a:r>
              <a:rPr lang="fi-FI"/>
              <a:t> </a:t>
            </a:r>
            <a:r>
              <a:rPr lang="fi-FI" err="1"/>
              <a:t>realm</a:t>
            </a:r>
            <a:r>
              <a:rPr lang="fi-FI"/>
              <a:t>, a </a:t>
            </a:r>
            <a:r>
              <a:rPr lang="fi-FI" err="1"/>
              <a:t>constantly</a:t>
            </a:r>
            <a:r>
              <a:rPr lang="fi-FI"/>
              <a:t> </a:t>
            </a:r>
            <a:r>
              <a:rPr lang="fi-FI" err="1"/>
              <a:t>growing</a:t>
            </a:r>
            <a:r>
              <a:rPr lang="fi-FI"/>
              <a:t> and </a:t>
            </a:r>
            <a:r>
              <a:rPr lang="fi-FI" err="1"/>
              <a:t>evolving</a:t>
            </a:r>
            <a:r>
              <a:rPr lang="fi-FI"/>
              <a:t> </a:t>
            </a:r>
            <a:r>
              <a:rPr lang="fi-FI" err="1"/>
              <a:t>collection</a:t>
            </a:r>
            <a:r>
              <a:rPr lang="fi-FI"/>
              <a:t> of data </a:t>
            </a:r>
            <a:r>
              <a:rPr lang="fi-FI" err="1"/>
              <a:t>points</a:t>
            </a:r>
            <a:r>
              <a:rPr lang="fi-FI"/>
              <a:t>.</a:t>
            </a:r>
          </a:p>
          <a:p>
            <a:r>
              <a:rPr lang="fi-FI"/>
              <a:t>By </a:t>
            </a:r>
            <a:r>
              <a:rPr lang="fi-FI" err="1"/>
              <a:t>associating</a:t>
            </a:r>
            <a:r>
              <a:rPr lang="fi-FI"/>
              <a:t> </a:t>
            </a:r>
            <a:r>
              <a:rPr lang="fi-FI" err="1"/>
              <a:t>verified</a:t>
            </a:r>
            <a:r>
              <a:rPr lang="fi-FI"/>
              <a:t> data </a:t>
            </a:r>
            <a:r>
              <a:rPr lang="fi-FI" err="1"/>
              <a:t>from</a:t>
            </a:r>
            <a:r>
              <a:rPr lang="fi-FI"/>
              <a:t> </a:t>
            </a:r>
            <a:r>
              <a:rPr lang="fi-FI" err="1"/>
              <a:t>recognised</a:t>
            </a:r>
            <a:r>
              <a:rPr lang="fi-FI"/>
              <a:t> </a:t>
            </a:r>
            <a:r>
              <a:rPr lang="fi-FI" err="1"/>
              <a:t>authorities</a:t>
            </a:r>
            <a:r>
              <a:rPr lang="fi-FI"/>
              <a:t>, </a:t>
            </a:r>
            <a:r>
              <a:rPr lang="fi-FI" err="1"/>
              <a:t>identity</a:t>
            </a:r>
            <a:r>
              <a:rPr lang="fi-FI"/>
              <a:t> </a:t>
            </a:r>
            <a:r>
              <a:rPr lang="fi-FI" err="1"/>
              <a:t>holders</a:t>
            </a:r>
            <a:r>
              <a:rPr lang="fi-FI"/>
              <a:t> </a:t>
            </a:r>
            <a:r>
              <a:rPr lang="fi-FI" err="1"/>
              <a:t>can</a:t>
            </a:r>
            <a:r>
              <a:rPr lang="fi-FI"/>
              <a:t> </a:t>
            </a:r>
            <a:r>
              <a:rPr lang="fi-FI" err="1"/>
              <a:t>create</a:t>
            </a:r>
            <a:r>
              <a:rPr lang="fi-FI"/>
              <a:t> </a:t>
            </a:r>
            <a:r>
              <a:rPr lang="fi-FI" err="1"/>
              <a:t>the</a:t>
            </a:r>
            <a:r>
              <a:rPr lang="fi-FI"/>
              <a:t> </a:t>
            </a:r>
            <a:r>
              <a:rPr lang="fi-FI" err="1"/>
              <a:t>digital</a:t>
            </a:r>
            <a:r>
              <a:rPr lang="fi-FI"/>
              <a:t> </a:t>
            </a:r>
            <a:r>
              <a:rPr lang="fi-FI" err="1"/>
              <a:t>equivalents</a:t>
            </a:r>
            <a:r>
              <a:rPr lang="fi-FI"/>
              <a:t> of </a:t>
            </a:r>
            <a:r>
              <a:rPr lang="fi-FI" err="1"/>
              <a:t>physical</a:t>
            </a:r>
            <a:r>
              <a:rPr lang="fi-FI"/>
              <a:t> </a:t>
            </a:r>
            <a:r>
              <a:rPr lang="fi-FI" err="1"/>
              <a:t>world</a:t>
            </a:r>
            <a:r>
              <a:rPr lang="fi-FI"/>
              <a:t> </a:t>
            </a:r>
            <a:r>
              <a:rPr lang="fi-FI" err="1"/>
              <a:t>credentials</a:t>
            </a:r>
            <a:endParaRPr lang="fi-FI"/>
          </a:p>
          <a:p>
            <a:r>
              <a:rPr lang="fi-FI"/>
              <a:t>As </a:t>
            </a:r>
            <a:r>
              <a:rPr lang="fi-FI" err="1"/>
              <a:t>such</a:t>
            </a:r>
            <a:r>
              <a:rPr lang="fi-FI"/>
              <a:t> </a:t>
            </a:r>
            <a:r>
              <a:rPr lang="fi-FI" err="1"/>
              <a:t>the</a:t>
            </a:r>
            <a:r>
              <a:rPr lang="fi-FI"/>
              <a:t> </a:t>
            </a:r>
            <a:r>
              <a:rPr lang="fi-FI" err="1"/>
              <a:t>identity</a:t>
            </a:r>
            <a:r>
              <a:rPr lang="fi-FI"/>
              <a:t> </a:t>
            </a:r>
            <a:r>
              <a:rPr lang="fi-FI" err="1"/>
              <a:t>holders</a:t>
            </a:r>
            <a:r>
              <a:rPr lang="fi-FI"/>
              <a:t> </a:t>
            </a:r>
            <a:r>
              <a:rPr lang="fi-FI" err="1"/>
              <a:t>can</a:t>
            </a:r>
            <a:r>
              <a:rPr lang="fi-FI"/>
              <a:t> </a:t>
            </a:r>
            <a:r>
              <a:rPr lang="fi-FI" err="1"/>
              <a:t>create</a:t>
            </a:r>
            <a:r>
              <a:rPr lang="fi-FI"/>
              <a:t> </a:t>
            </a:r>
            <a:r>
              <a:rPr lang="fi-FI" err="1"/>
              <a:t>trust</a:t>
            </a:r>
            <a:r>
              <a:rPr lang="fi-FI"/>
              <a:t> in </a:t>
            </a:r>
            <a:r>
              <a:rPr lang="fi-FI" err="1"/>
              <a:t>the</a:t>
            </a:r>
            <a:r>
              <a:rPr lang="fi-FI"/>
              <a:t> </a:t>
            </a:r>
            <a:r>
              <a:rPr lang="fi-FI" err="1"/>
              <a:t>claims</a:t>
            </a:r>
            <a:r>
              <a:rPr lang="fi-FI"/>
              <a:t> </a:t>
            </a:r>
            <a:r>
              <a:rPr lang="fi-FI" err="1"/>
              <a:t>that</a:t>
            </a:r>
            <a:r>
              <a:rPr lang="fi-FI"/>
              <a:t> </a:t>
            </a:r>
            <a:r>
              <a:rPr lang="fi-FI" err="1"/>
              <a:t>they</a:t>
            </a:r>
            <a:r>
              <a:rPr lang="fi-FI"/>
              <a:t> </a:t>
            </a:r>
            <a:r>
              <a:rPr lang="fi-FI" err="1"/>
              <a:t>make</a:t>
            </a:r>
            <a:r>
              <a:rPr lang="fi-FI"/>
              <a:t>, </a:t>
            </a:r>
            <a:r>
              <a:rPr lang="fi-FI" err="1"/>
              <a:t>while</a:t>
            </a:r>
            <a:r>
              <a:rPr lang="fi-FI"/>
              <a:t> </a:t>
            </a:r>
            <a:r>
              <a:rPr lang="fi-FI" err="1"/>
              <a:t>maintaining</a:t>
            </a:r>
            <a:r>
              <a:rPr lang="fi-FI"/>
              <a:t> </a:t>
            </a:r>
            <a:r>
              <a:rPr lang="fi-FI" err="1"/>
              <a:t>control</a:t>
            </a:r>
            <a:r>
              <a:rPr lang="fi-FI"/>
              <a:t> of </a:t>
            </a:r>
            <a:r>
              <a:rPr lang="fi-FI" err="1"/>
              <a:t>the</a:t>
            </a:r>
            <a:r>
              <a:rPr lang="fi-FI"/>
              <a:t> data.</a:t>
            </a:r>
          </a:p>
          <a:p>
            <a:r>
              <a:rPr lang="fi-FI" err="1"/>
              <a:t>Thanks</a:t>
            </a:r>
            <a:r>
              <a:rPr lang="fi-FI"/>
              <a:t> to </a:t>
            </a:r>
            <a:r>
              <a:rPr lang="fi-FI" err="1"/>
              <a:t>various</a:t>
            </a:r>
            <a:r>
              <a:rPr lang="fi-FI"/>
              <a:t> </a:t>
            </a:r>
            <a:r>
              <a:rPr lang="fi-FI" err="1"/>
              <a:t>cryptographic</a:t>
            </a:r>
            <a:r>
              <a:rPr lang="fi-FI"/>
              <a:t> </a:t>
            </a:r>
            <a:r>
              <a:rPr lang="fi-FI" err="1"/>
              <a:t>techniques</a:t>
            </a:r>
            <a:r>
              <a:rPr lang="fi-FI"/>
              <a:t>, </a:t>
            </a:r>
            <a:r>
              <a:rPr lang="fi-FI" err="1"/>
              <a:t>like</a:t>
            </a:r>
            <a:r>
              <a:rPr lang="fi-FI"/>
              <a:t> </a:t>
            </a:r>
            <a:r>
              <a:rPr lang="fi-FI" err="1"/>
              <a:t>digital</a:t>
            </a:r>
            <a:r>
              <a:rPr lang="fi-FI"/>
              <a:t> </a:t>
            </a:r>
            <a:r>
              <a:rPr lang="fi-FI" err="1"/>
              <a:t>signatures</a:t>
            </a:r>
            <a:r>
              <a:rPr lang="fi-FI"/>
              <a:t>, it is </a:t>
            </a:r>
            <a:r>
              <a:rPr lang="fi-FI" err="1"/>
              <a:t>possible</a:t>
            </a:r>
            <a:r>
              <a:rPr lang="fi-FI"/>
              <a:t> to </a:t>
            </a:r>
            <a:r>
              <a:rPr lang="fi-FI" err="1"/>
              <a:t>obtain</a:t>
            </a:r>
            <a:r>
              <a:rPr lang="fi-FI"/>
              <a:t> </a:t>
            </a:r>
            <a:r>
              <a:rPr lang="fi-FI" err="1"/>
              <a:t>strong</a:t>
            </a:r>
            <a:r>
              <a:rPr lang="fi-FI"/>
              <a:t> </a:t>
            </a:r>
            <a:r>
              <a:rPr lang="fi-FI" err="1"/>
              <a:t>proof</a:t>
            </a:r>
            <a:r>
              <a:rPr lang="fi-FI"/>
              <a:t> </a:t>
            </a:r>
            <a:r>
              <a:rPr lang="fi-FI" err="1"/>
              <a:t>that</a:t>
            </a:r>
            <a:r>
              <a:rPr lang="fi-FI"/>
              <a:t> </a:t>
            </a:r>
            <a:r>
              <a:rPr lang="fi-FI" err="1"/>
              <a:t>the</a:t>
            </a:r>
            <a:r>
              <a:rPr lang="fi-FI"/>
              <a:t> </a:t>
            </a:r>
            <a:r>
              <a:rPr lang="fi-FI" err="1"/>
              <a:t>verifiable</a:t>
            </a:r>
            <a:r>
              <a:rPr lang="fi-FI"/>
              <a:t> data is </a:t>
            </a:r>
            <a:r>
              <a:rPr lang="fi-FI" err="1"/>
              <a:t>genuine</a:t>
            </a:r>
            <a:r>
              <a:rPr lang="fi-FI"/>
              <a:t> (</a:t>
            </a:r>
            <a:r>
              <a:rPr lang="fi-FI" err="1"/>
              <a:t>that</a:t>
            </a:r>
            <a:r>
              <a:rPr lang="fi-FI"/>
              <a:t> is, </a:t>
            </a:r>
            <a:r>
              <a:rPr lang="fi-FI" err="1"/>
              <a:t>actually</a:t>
            </a:r>
            <a:r>
              <a:rPr lang="fi-FI"/>
              <a:t> </a:t>
            </a:r>
            <a:r>
              <a:rPr lang="fi-FI" err="1"/>
              <a:t>issued</a:t>
            </a:r>
            <a:r>
              <a:rPr lang="fi-FI"/>
              <a:t> </a:t>
            </a:r>
            <a:r>
              <a:rPr lang="fi-FI" err="1"/>
              <a:t>by</a:t>
            </a:r>
            <a:r>
              <a:rPr lang="fi-FI"/>
              <a:t> </a:t>
            </a:r>
            <a:r>
              <a:rPr lang="fi-FI" err="1"/>
              <a:t>the</a:t>
            </a:r>
            <a:r>
              <a:rPr lang="fi-FI"/>
              <a:t> </a:t>
            </a:r>
            <a:r>
              <a:rPr lang="fi-FI" err="1"/>
              <a:t>named</a:t>
            </a:r>
            <a:r>
              <a:rPr lang="fi-FI"/>
              <a:t> </a:t>
            </a:r>
            <a:r>
              <a:rPr lang="fi-FI" err="1"/>
              <a:t>authority</a:t>
            </a:r>
            <a:r>
              <a:rPr lang="fi-FI"/>
              <a:t> and </a:t>
            </a:r>
            <a:r>
              <a:rPr lang="fi-FI" err="1"/>
              <a:t>not</a:t>
            </a:r>
            <a:r>
              <a:rPr lang="fi-FI"/>
              <a:t> </a:t>
            </a:r>
            <a:r>
              <a:rPr lang="fi-FI" err="1"/>
              <a:t>tampered</a:t>
            </a:r>
            <a:r>
              <a:rPr lang="fi-FI"/>
              <a:t> </a:t>
            </a:r>
            <a:r>
              <a:rPr lang="fi-FI" err="1"/>
              <a:t>with</a:t>
            </a:r>
            <a:r>
              <a:rPr lang="fi-FI"/>
              <a:t> </a:t>
            </a:r>
            <a:r>
              <a:rPr lang="fi-FI" err="1"/>
              <a:t>since</a:t>
            </a:r>
            <a:r>
              <a:rPr lang="fi-FI"/>
              <a:t>) and </a:t>
            </a:r>
            <a:r>
              <a:rPr lang="fi-FI" err="1"/>
              <a:t>that</a:t>
            </a:r>
            <a:r>
              <a:rPr lang="fi-FI"/>
              <a:t> </a:t>
            </a:r>
            <a:r>
              <a:rPr lang="fi-FI" err="1"/>
              <a:t>the</a:t>
            </a:r>
            <a:r>
              <a:rPr lang="fi-FI"/>
              <a:t> </a:t>
            </a:r>
            <a:r>
              <a:rPr lang="fi-FI" err="1"/>
              <a:t>identity</a:t>
            </a:r>
            <a:r>
              <a:rPr lang="fi-FI"/>
              <a:t> </a:t>
            </a:r>
            <a:r>
              <a:rPr lang="fi-FI" err="1"/>
              <a:t>holders</a:t>
            </a:r>
            <a:r>
              <a:rPr lang="fi-FI"/>
              <a:t> </a:t>
            </a:r>
            <a:r>
              <a:rPr lang="fi-FI" err="1"/>
              <a:t>who</a:t>
            </a:r>
            <a:r>
              <a:rPr lang="fi-FI"/>
              <a:t> </a:t>
            </a:r>
            <a:r>
              <a:rPr lang="fi-FI" err="1"/>
              <a:t>presents</a:t>
            </a:r>
            <a:r>
              <a:rPr lang="fi-FI"/>
              <a:t> it is </a:t>
            </a:r>
            <a:r>
              <a:rPr lang="fi-FI" err="1"/>
              <a:t>indeed</a:t>
            </a:r>
            <a:r>
              <a:rPr lang="fi-FI"/>
              <a:t> </a:t>
            </a:r>
            <a:r>
              <a:rPr lang="fi-FI" err="1"/>
              <a:t>the</a:t>
            </a:r>
            <a:r>
              <a:rPr lang="fi-FI"/>
              <a:t> </a:t>
            </a:r>
            <a:r>
              <a:rPr lang="fi-FI" err="1"/>
              <a:t>one</a:t>
            </a:r>
            <a:r>
              <a:rPr lang="fi-FI"/>
              <a:t> </a:t>
            </a:r>
            <a:r>
              <a:rPr lang="fi-FI" err="1"/>
              <a:t>being</a:t>
            </a:r>
            <a:r>
              <a:rPr lang="fi-FI"/>
              <a:t> </a:t>
            </a:r>
            <a:r>
              <a:rPr lang="fi-FI" err="1"/>
              <a:t>referred</a:t>
            </a:r>
            <a:r>
              <a:rPr lang="fi-FI"/>
              <a:t> to.</a:t>
            </a:r>
          </a:p>
          <a:p>
            <a:r>
              <a:rPr lang="fi-FI"/>
              <a:t>It </a:t>
            </a:r>
            <a:r>
              <a:rPr lang="fi-FI" err="1"/>
              <a:t>also</a:t>
            </a:r>
            <a:r>
              <a:rPr lang="fi-FI"/>
              <a:t> </a:t>
            </a:r>
            <a:r>
              <a:rPr lang="fi-FI" err="1"/>
              <a:t>allows</a:t>
            </a:r>
            <a:r>
              <a:rPr lang="fi-FI"/>
              <a:t> </a:t>
            </a:r>
            <a:r>
              <a:rPr lang="fi-FI" err="1"/>
              <a:t>identity</a:t>
            </a:r>
            <a:r>
              <a:rPr lang="fi-FI"/>
              <a:t> </a:t>
            </a:r>
            <a:r>
              <a:rPr lang="fi-FI" err="1"/>
              <a:t>holders</a:t>
            </a:r>
            <a:r>
              <a:rPr lang="fi-FI"/>
              <a:t> </a:t>
            </a:r>
            <a:r>
              <a:rPr lang="fi-FI" err="1"/>
              <a:t>much</a:t>
            </a:r>
            <a:r>
              <a:rPr lang="fi-FI"/>
              <a:t> </a:t>
            </a:r>
            <a:r>
              <a:rPr lang="fi-FI" err="1"/>
              <a:t>finer</a:t>
            </a:r>
            <a:r>
              <a:rPr lang="fi-FI"/>
              <a:t> </a:t>
            </a:r>
            <a:r>
              <a:rPr lang="fi-FI" err="1"/>
              <a:t>control</a:t>
            </a:r>
            <a:r>
              <a:rPr lang="fi-FI"/>
              <a:t> </a:t>
            </a:r>
            <a:r>
              <a:rPr lang="fi-FI" err="1"/>
              <a:t>than</a:t>
            </a:r>
            <a:r>
              <a:rPr lang="fi-FI"/>
              <a:t> </a:t>
            </a:r>
            <a:r>
              <a:rPr lang="fi-FI" err="1"/>
              <a:t>they</a:t>
            </a:r>
            <a:r>
              <a:rPr lang="fi-FI"/>
              <a:t> </a:t>
            </a:r>
            <a:r>
              <a:rPr lang="fi-FI" err="1"/>
              <a:t>have</a:t>
            </a:r>
            <a:r>
              <a:rPr lang="fi-FI"/>
              <a:t> </a:t>
            </a:r>
            <a:r>
              <a:rPr lang="fi-FI" err="1"/>
              <a:t>today</a:t>
            </a:r>
            <a:r>
              <a:rPr lang="fi-FI"/>
              <a:t> </a:t>
            </a:r>
            <a:r>
              <a:rPr lang="fi-FI" err="1"/>
              <a:t>over</a:t>
            </a:r>
            <a:r>
              <a:rPr lang="fi-FI"/>
              <a:t> </a:t>
            </a:r>
            <a:r>
              <a:rPr lang="fi-FI" err="1"/>
              <a:t>what</a:t>
            </a:r>
            <a:r>
              <a:rPr lang="fi-FI"/>
              <a:t>  </a:t>
            </a:r>
            <a:r>
              <a:rPr lang="fi-FI" err="1"/>
              <a:t>information</a:t>
            </a:r>
            <a:r>
              <a:rPr lang="fi-FI"/>
              <a:t> </a:t>
            </a:r>
            <a:r>
              <a:rPr lang="fi-FI" err="1"/>
              <a:t>they</a:t>
            </a:r>
            <a:r>
              <a:rPr lang="fi-FI"/>
              <a:t> </a:t>
            </a:r>
            <a:r>
              <a:rPr lang="fi-FI" err="1"/>
              <a:t>share</a:t>
            </a:r>
            <a:r>
              <a:rPr lang="fi-FI"/>
              <a:t> in </a:t>
            </a:r>
            <a:r>
              <a:rPr lang="fi-FI" err="1"/>
              <a:t>which</a:t>
            </a:r>
            <a:r>
              <a:rPr lang="fi-FI"/>
              <a:t> </a:t>
            </a:r>
            <a:r>
              <a:rPr lang="fi-FI" err="1"/>
              <a:t>contexts</a:t>
            </a:r>
            <a:r>
              <a:rPr lang="fi-FI"/>
              <a:t>. </a:t>
            </a:r>
            <a:r>
              <a:rPr lang="fi-FI" err="1"/>
              <a:t>This</a:t>
            </a:r>
            <a:r>
              <a:rPr lang="fi-FI"/>
              <a:t> </a:t>
            </a:r>
            <a:r>
              <a:rPr lang="fi-FI" err="1"/>
              <a:t>ability</a:t>
            </a:r>
            <a:r>
              <a:rPr lang="fi-FI"/>
              <a:t> to </a:t>
            </a:r>
            <a:r>
              <a:rPr lang="fi-FI" err="1"/>
              <a:t>collect</a:t>
            </a:r>
            <a:r>
              <a:rPr lang="fi-FI"/>
              <a:t> and </a:t>
            </a:r>
            <a:r>
              <a:rPr lang="fi-FI" err="1"/>
              <a:t>make</a:t>
            </a:r>
            <a:r>
              <a:rPr lang="fi-FI"/>
              <a:t> </a:t>
            </a:r>
            <a:r>
              <a:rPr lang="fi-FI" err="1"/>
              <a:t>use</a:t>
            </a:r>
            <a:r>
              <a:rPr lang="fi-FI"/>
              <a:t> of </a:t>
            </a:r>
            <a:r>
              <a:rPr lang="fi-FI" err="1"/>
              <a:t>identity</a:t>
            </a:r>
            <a:r>
              <a:rPr lang="fi-FI"/>
              <a:t> </a:t>
            </a:r>
            <a:r>
              <a:rPr lang="fi-FI" err="1"/>
              <a:t>related</a:t>
            </a:r>
            <a:r>
              <a:rPr lang="fi-FI"/>
              <a:t> </a:t>
            </a:r>
            <a:r>
              <a:rPr lang="fi-FI" err="1"/>
              <a:t>information</a:t>
            </a:r>
            <a:r>
              <a:rPr lang="fi-FI"/>
              <a:t> </a:t>
            </a:r>
            <a:r>
              <a:rPr lang="fi-FI" err="1"/>
              <a:t>from</a:t>
            </a:r>
            <a:r>
              <a:rPr lang="fi-FI"/>
              <a:t> a </a:t>
            </a:r>
            <a:r>
              <a:rPr lang="fi-FI" err="1"/>
              <a:t>broad</a:t>
            </a:r>
            <a:r>
              <a:rPr lang="fi-FI"/>
              <a:t> set of </a:t>
            </a:r>
            <a:r>
              <a:rPr lang="fi-FI" err="1"/>
              <a:t>sources</a:t>
            </a:r>
            <a:r>
              <a:rPr lang="fi-FI"/>
              <a:t> </a:t>
            </a:r>
            <a:r>
              <a:rPr lang="fi-FI" err="1"/>
              <a:t>can</a:t>
            </a:r>
            <a:r>
              <a:rPr lang="fi-FI"/>
              <a:t> help </a:t>
            </a:r>
            <a:r>
              <a:rPr lang="fi-FI" err="1"/>
              <a:t>identity</a:t>
            </a:r>
            <a:r>
              <a:rPr lang="fi-FI"/>
              <a:t> </a:t>
            </a:r>
            <a:r>
              <a:rPr lang="fi-FI" err="1"/>
              <a:t>holders</a:t>
            </a:r>
            <a:r>
              <a:rPr lang="fi-FI"/>
              <a:t> </a:t>
            </a:r>
            <a:r>
              <a:rPr lang="fi-FI" err="1"/>
              <a:t>create</a:t>
            </a:r>
            <a:r>
              <a:rPr lang="fi-FI"/>
              <a:t> </a:t>
            </a:r>
            <a:r>
              <a:rPr lang="fi-FI" err="1"/>
              <a:t>rich</a:t>
            </a:r>
            <a:r>
              <a:rPr lang="fi-FI"/>
              <a:t> and </a:t>
            </a:r>
            <a:r>
              <a:rPr lang="fi-FI" err="1"/>
              <a:t>varied</a:t>
            </a:r>
            <a:r>
              <a:rPr lang="fi-FI"/>
              <a:t> </a:t>
            </a:r>
            <a:r>
              <a:rPr lang="fi-FI" err="1"/>
              <a:t>sets</a:t>
            </a:r>
            <a:r>
              <a:rPr lang="fi-FI"/>
              <a:t> of </a:t>
            </a:r>
            <a:r>
              <a:rPr lang="fi-FI" err="1"/>
              <a:t>digital</a:t>
            </a:r>
            <a:r>
              <a:rPr lang="fi-FI"/>
              <a:t> </a:t>
            </a:r>
            <a:r>
              <a:rPr lang="fi-FI" err="1"/>
              <a:t>identities</a:t>
            </a:r>
            <a:r>
              <a:rPr lang="fi-FI"/>
              <a:t> for </a:t>
            </a:r>
            <a:r>
              <a:rPr lang="fi-FI" err="1"/>
              <a:t>themselves</a:t>
            </a:r>
            <a:r>
              <a:rPr lang="fi-FI"/>
              <a:t>. </a:t>
            </a:r>
          </a:p>
          <a:p>
            <a:r>
              <a:rPr lang="fi-FI"/>
              <a:t>A </a:t>
            </a:r>
            <a:r>
              <a:rPr lang="fi-FI" err="1"/>
              <a:t>typical</a:t>
            </a:r>
            <a:r>
              <a:rPr lang="fi-FI"/>
              <a:t> </a:t>
            </a:r>
            <a:r>
              <a:rPr lang="fi-FI" err="1"/>
              <a:t>use</a:t>
            </a:r>
            <a:r>
              <a:rPr lang="fi-FI"/>
              <a:t> </a:t>
            </a:r>
            <a:r>
              <a:rPr lang="fi-FI" err="1"/>
              <a:t>would</a:t>
            </a:r>
            <a:r>
              <a:rPr lang="fi-FI"/>
              <a:t> </a:t>
            </a:r>
            <a:r>
              <a:rPr lang="fi-FI" err="1"/>
              <a:t>be</a:t>
            </a:r>
            <a:r>
              <a:rPr lang="fi-FI"/>
              <a:t> for a </a:t>
            </a:r>
            <a:r>
              <a:rPr lang="fi-FI" err="1"/>
              <a:t>user</a:t>
            </a:r>
            <a:r>
              <a:rPr lang="fi-FI"/>
              <a:t> to </a:t>
            </a:r>
            <a:r>
              <a:rPr lang="fi-FI" err="1"/>
              <a:t>collect</a:t>
            </a:r>
            <a:r>
              <a:rPr lang="fi-FI"/>
              <a:t> </a:t>
            </a:r>
            <a:r>
              <a:rPr lang="fi-FI" err="1"/>
              <a:t>credentials</a:t>
            </a:r>
            <a:r>
              <a:rPr lang="fi-FI"/>
              <a:t> </a:t>
            </a:r>
            <a:r>
              <a:rPr lang="fi-FI" err="1"/>
              <a:t>from</a:t>
            </a:r>
            <a:r>
              <a:rPr lang="fi-FI"/>
              <a:t> </a:t>
            </a:r>
            <a:r>
              <a:rPr lang="fi-FI" err="1"/>
              <a:t>the</a:t>
            </a:r>
            <a:r>
              <a:rPr lang="fi-FI"/>
              <a:t> </a:t>
            </a:r>
            <a:r>
              <a:rPr lang="fi-FI" err="1"/>
              <a:t>government</a:t>
            </a:r>
            <a:r>
              <a:rPr lang="fi-FI"/>
              <a:t>, for </a:t>
            </a:r>
            <a:r>
              <a:rPr lang="fi-FI" err="1"/>
              <a:t>example</a:t>
            </a:r>
            <a:r>
              <a:rPr lang="fi-FI"/>
              <a:t> </a:t>
            </a:r>
            <a:r>
              <a:rPr lang="fi-FI" err="1"/>
              <a:t>that</a:t>
            </a:r>
            <a:r>
              <a:rPr lang="fi-FI"/>
              <a:t> he </a:t>
            </a:r>
            <a:r>
              <a:rPr lang="fi-FI" err="1"/>
              <a:t>or</a:t>
            </a:r>
            <a:r>
              <a:rPr lang="fi-FI"/>
              <a:t> </a:t>
            </a:r>
            <a:r>
              <a:rPr lang="fi-FI" err="1"/>
              <a:t>she</a:t>
            </a:r>
            <a:r>
              <a:rPr lang="fi-FI"/>
              <a:t> is a </a:t>
            </a:r>
            <a:r>
              <a:rPr lang="fi-FI" err="1"/>
              <a:t>citizen</a:t>
            </a:r>
            <a:r>
              <a:rPr lang="fi-FI"/>
              <a:t>, </a:t>
            </a:r>
            <a:r>
              <a:rPr lang="fi-FI" err="1"/>
              <a:t>or</a:t>
            </a:r>
            <a:r>
              <a:rPr lang="fi-FI"/>
              <a:t> </a:t>
            </a:r>
            <a:r>
              <a:rPr lang="fi-FI" err="1"/>
              <a:t>has</a:t>
            </a:r>
            <a:r>
              <a:rPr lang="fi-FI"/>
              <a:t> a </a:t>
            </a:r>
            <a:r>
              <a:rPr lang="fi-FI" err="1"/>
              <a:t>certain</a:t>
            </a:r>
            <a:r>
              <a:rPr lang="fi-FI"/>
              <a:t> </a:t>
            </a:r>
            <a:r>
              <a:rPr lang="fi-FI" err="1"/>
              <a:t>national</a:t>
            </a:r>
            <a:r>
              <a:rPr lang="fi-FI"/>
              <a:t> ID </a:t>
            </a:r>
            <a:r>
              <a:rPr lang="fi-FI" err="1"/>
              <a:t>number</a:t>
            </a:r>
            <a:r>
              <a:rPr lang="fi-FI"/>
              <a:t> </a:t>
            </a:r>
            <a:r>
              <a:rPr lang="fi-FI" err="1"/>
              <a:t>or</a:t>
            </a:r>
            <a:r>
              <a:rPr lang="fi-FI"/>
              <a:t> </a:t>
            </a:r>
            <a:r>
              <a:rPr lang="fi-FI" err="1"/>
              <a:t>lives</a:t>
            </a:r>
            <a:r>
              <a:rPr lang="fi-FI"/>
              <a:t> at a </a:t>
            </a:r>
            <a:r>
              <a:rPr lang="fi-FI" err="1"/>
              <a:t>certain</a:t>
            </a:r>
            <a:r>
              <a:rPr lang="fi-FI"/>
              <a:t> </a:t>
            </a:r>
            <a:r>
              <a:rPr lang="fi-FI" err="1"/>
              <a:t>address</a:t>
            </a:r>
            <a:r>
              <a:rPr lang="fi-FI"/>
              <a:t>. </a:t>
            </a:r>
            <a:r>
              <a:rPr lang="fi-FI" err="1"/>
              <a:t>When</a:t>
            </a:r>
            <a:r>
              <a:rPr lang="fi-FI"/>
              <a:t> it </a:t>
            </a:r>
            <a:r>
              <a:rPr lang="fi-FI" err="1"/>
              <a:t>comes</a:t>
            </a:r>
            <a:r>
              <a:rPr lang="fi-FI"/>
              <a:t> </a:t>
            </a:r>
            <a:r>
              <a:rPr lang="fi-FI" err="1"/>
              <a:t>time</a:t>
            </a:r>
            <a:r>
              <a:rPr lang="fi-FI"/>
              <a:t> to </a:t>
            </a:r>
            <a:r>
              <a:rPr lang="fi-FI" err="1"/>
              <a:t>make</a:t>
            </a:r>
            <a:r>
              <a:rPr lang="fi-FI"/>
              <a:t> a </a:t>
            </a:r>
            <a:r>
              <a:rPr lang="fi-FI" err="1"/>
              <a:t>claim</a:t>
            </a:r>
            <a:r>
              <a:rPr lang="fi-FI"/>
              <a:t>, for </a:t>
            </a:r>
            <a:r>
              <a:rPr lang="fi-FI" err="1"/>
              <a:t>example</a:t>
            </a:r>
            <a:r>
              <a:rPr lang="fi-FI"/>
              <a:t> </a:t>
            </a:r>
            <a:r>
              <a:rPr lang="fi-FI" err="1"/>
              <a:t>that</a:t>
            </a:r>
            <a:r>
              <a:rPr lang="fi-FI"/>
              <a:t> he </a:t>
            </a:r>
            <a:r>
              <a:rPr lang="fi-FI" err="1"/>
              <a:t>or</a:t>
            </a:r>
            <a:r>
              <a:rPr lang="fi-FI"/>
              <a:t> </a:t>
            </a:r>
            <a:r>
              <a:rPr lang="fi-FI" err="1"/>
              <a:t>she</a:t>
            </a:r>
            <a:r>
              <a:rPr lang="fi-FI"/>
              <a:t> </a:t>
            </a:r>
            <a:r>
              <a:rPr lang="fi-FI" err="1"/>
              <a:t>has</a:t>
            </a:r>
            <a:r>
              <a:rPr lang="fi-FI"/>
              <a:t> </a:t>
            </a:r>
            <a:r>
              <a:rPr lang="fi-FI" err="1"/>
              <a:t>the</a:t>
            </a:r>
            <a:r>
              <a:rPr lang="fi-FI"/>
              <a:t> </a:t>
            </a:r>
            <a:r>
              <a:rPr lang="fi-FI" err="1"/>
              <a:t>right</a:t>
            </a:r>
            <a:r>
              <a:rPr lang="fi-FI"/>
              <a:t> to </a:t>
            </a:r>
            <a:r>
              <a:rPr lang="fi-FI" err="1"/>
              <a:t>vote</a:t>
            </a:r>
            <a:r>
              <a:rPr lang="fi-FI"/>
              <a:t> in an </a:t>
            </a:r>
            <a:r>
              <a:rPr lang="fi-FI" err="1"/>
              <a:t>election</a:t>
            </a:r>
            <a:r>
              <a:rPr lang="fi-FI"/>
              <a:t> </a:t>
            </a:r>
            <a:r>
              <a:rPr lang="fi-FI" err="1"/>
              <a:t>or</a:t>
            </a:r>
            <a:r>
              <a:rPr lang="fi-FI"/>
              <a:t> is </a:t>
            </a:r>
            <a:r>
              <a:rPr lang="fi-FI" err="1"/>
              <a:t>old</a:t>
            </a:r>
            <a:r>
              <a:rPr lang="fi-FI"/>
              <a:t> </a:t>
            </a:r>
            <a:r>
              <a:rPr lang="fi-FI" err="1"/>
              <a:t>enough</a:t>
            </a:r>
            <a:r>
              <a:rPr lang="fi-FI"/>
              <a:t> to </a:t>
            </a:r>
            <a:r>
              <a:rPr lang="fi-FI" err="1"/>
              <a:t>purchase</a:t>
            </a:r>
            <a:r>
              <a:rPr lang="fi-FI"/>
              <a:t> </a:t>
            </a:r>
            <a:r>
              <a:rPr lang="fi-FI" err="1"/>
              <a:t>alcohol</a:t>
            </a:r>
            <a:r>
              <a:rPr lang="fi-FI"/>
              <a:t>, </a:t>
            </a:r>
            <a:r>
              <a:rPr lang="fi-FI" err="1"/>
              <a:t>the</a:t>
            </a:r>
            <a:r>
              <a:rPr lang="fi-FI"/>
              <a:t> </a:t>
            </a:r>
            <a:r>
              <a:rPr lang="fi-FI" err="1"/>
              <a:t>user</a:t>
            </a:r>
            <a:r>
              <a:rPr lang="fi-FI"/>
              <a:t> </a:t>
            </a:r>
            <a:r>
              <a:rPr lang="fi-FI" err="1"/>
              <a:t>can</a:t>
            </a:r>
            <a:r>
              <a:rPr lang="fi-FI"/>
              <a:t> </a:t>
            </a:r>
            <a:r>
              <a:rPr lang="fi-FI" err="1"/>
              <a:t>then</a:t>
            </a:r>
            <a:r>
              <a:rPr lang="fi-FI"/>
              <a:t> </a:t>
            </a:r>
            <a:r>
              <a:rPr lang="fi-FI" err="1"/>
              <a:t>simply</a:t>
            </a:r>
            <a:r>
              <a:rPr lang="fi-FI"/>
              <a:t> </a:t>
            </a:r>
            <a:r>
              <a:rPr lang="fi-FI" err="1"/>
              <a:t>present</a:t>
            </a:r>
            <a:r>
              <a:rPr lang="fi-FI"/>
              <a:t> </a:t>
            </a:r>
            <a:r>
              <a:rPr lang="fi-FI" err="1"/>
              <a:t>the</a:t>
            </a:r>
            <a:r>
              <a:rPr lang="fi-FI"/>
              <a:t> </a:t>
            </a:r>
            <a:r>
              <a:rPr lang="fi-FI" err="1"/>
              <a:t>appropriate</a:t>
            </a:r>
            <a:r>
              <a:rPr lang="fi-FI"/>
              <a:t> </a:t>
            </a:r>
            <a:r>
              <a:rPr lang="fi-FI" err="1"/>
              <a:t>credential</a:t>
            </a:r>
            <a:r>
              <a:rPr lang="fi-FI"/>
              <a:t>.</a:t>
            </a:r>
          </a:p>
          <a:p>
            <a:endParaRPr lang="en-US"/>
          </a:p>
        </p:txBody>
      </p:sp>
      <p:sp>
        <p:nvSpPr>
          <p:cNvPr id="4" name="Slide Number Placeholder 3"/>
          <p:cNvSpPr>
            <a:spLocks noGrp="1"/>
          </p:cNvSpPr>
          <p:nvPr>
            <p:ph type="sldNum" sz="quarter" idx="10"/>
          </p:nvPr>
        </p:nvSpPr>
        <p:spPr/>
        <p:txBody>
          <a:bodyPr/>
          <a:lstStyle/>
          <a:p>
            <a:fld id="{D3B5D3EE-1498-413C-8BD5-84565807790F}" type="slidenum">
              <a:rPr lang="sv-SE" smtClean="0"/>
              <a:pPr/>
              <a:t>2</a:t>
            </a:fld>
            <a:endParaRPr lang="sv-SE"/>
          </a:p>
        </p:txBody>
      </p:sp>
    </p:spTree>
    <p:extLst>
      <p:ext uri="{BB962C8B-B14F-4D97-AF65-F5344CB8AC3E}">
        <p14:creationId xmlns:p14="http://schemas.microsoft.com/office/powerpoint/2010/main" val="3241399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500063" y="690563"/>
            <a:ext cx="5930900" cy="3335337"/>
          </a:xfrm>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D3B5D3EE-1498-413C-8BD5-84565807790F}" type="slidenum">
              <a:rPr lang="sv-SE" smtClean="0"/>
              <a:pPr/>
              <a:t>3</a:t>
            </a:fld>
            <a:endParaRPr lang="sv-SE"/>
          </a:p>
        </p:txBody>
      </p:sp>
    </p:spTree>
    <p:extLst>
      <p:ext uri="{BB962C8B-B14F-4D97-AF65-F5344CB8AC3E}">
        <p14:creationId xmlns:p14="http://schemas.microsoft.com/office/powerpoint/2010/main" val="2584169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00063" y="690563"/>
            <a:ext cx="5930900" cy="3335337"/>
          </a:xfrm>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D3B5D3EE-1498-413C-8BD5-84565807790F}" type="slidenum">
              <a:rPr lang="sv-SE" smtClean="0"/>
              <a:pPr/>
              <a:t>4</a:t>
            </a:fld>
            <a:endParaRPr lang="sv-SE"/>
          </a:p>
        </p:txBody>
      </p:sp>
    </p:spTree>
    <p:extLst>
      <p:ext uri="{BB962C8B-B14F-4D97-AF65-F5344CB8AC3E}">
        <p14:creationId xmlns:p14="http://schemas.microsoft.com/office/powerpoint/2010/main" val="4188792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A2E6-CD6C-4DA0-9FD1-38A7179296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EAF55C8E-3894-44B6-9FB8-A767626AE1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2698FE2F-446C-41C6-A7E3-45211543A896}"/>
              </a:ext>
            </a:extLst>
          </p:cNvPr>
          <p:cNvSpPr>
            <a:spLocks noGrp="1"/>
          </p:cNvSpPr>
          <p:nvPr>
            <p:ph type="dt" sz="half" idx="10"/>
          </p:nvPr>
        </p:nvSpPr>
        <p:spPr/>
        <p:txBody>
          <a:bodyPr/>
          <a:lstStyle/>
          <a:p>
            <a:fld id="{B590C93D-2A6C-4839-8E7A-D006FC0EF76F}" type="datetimeFigureOut">
              <a:rPr lang="fi-FI" smtClean="0"/>
              <a:t>5.10.2021</a:t>
            </a:fld>
            <a:endParaRPr lang="fi-FI"/>
          </a:p>
        </p:txBody>
      </p:sp>
      <p:sp>
        <p:nvSpPr>
          <p:cNvPr id="5" name="Footer Placeholder 4">
            <a:extLst>
              <a:ext uri="{FF2B5EF4-FFF2-40B4-BE49-F238E27FC236}">
                <a16:creationId xmlns:a16="http://schemas.microsoft.com/office/drawing/2014/main" id="{4E3788E7-DE2E-469B-BD23-9B741EE5BD3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20197877-2239-4247-A42D-8856D42DDB28}"/>
              </a:ext>
            </a:extLst>
          </p:cNvPr>
          <p:cNvSpPr>
            <a:spLocks noGrp="1"/>
          </p:cNvSpPr>
          <p:nvPr>
            <p:ph type="sldNum" sz="quarter" idx="12"/>
          </p:nvPr>
        </p:nvSpPr>
        <p:spPr/>
        <p:txBody>
          <a:bodyPr/>
          <a:lstStyle/>
          <a:p>
            <a:fld id="{E267DDF4-78BC-46A3-AD5E-31647364E520}" type="slidenum">
              <a:rPr lang="fi-FI" smtClean="0"/>
              <a:t>‹#›</a:t>
            </a:fld>
            <a:endParaRPr lang="fi-FI"/>
          </a:p>
        </p:txBody>
      </p:sp>
    </p:spTree>
    <p:extLst>
      <p:ext uri="{BB962C8B-B14F-4D97-AF65-F5344CB8AC3E}">
        <p14:creationId xmlns:p14="http://schemas.microsoft.com/office/powerpoint/2010/main" val="142382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30323-41FF-4498-9EC4-28948C51604E}"/>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A4CA8CA4-1B46-44CD-B58B-F118D01A64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3980D70F-845C-4561-B77F-DDC8D4F2CD44}"/>
              </a:ext>
            </a:extLst>
          </p:cNvPr>
          <p:cNvSpPr>
            <a:spLocks noGrp="1"/>
          </p:cNvSpPr>
          <p:nvPr>
            <p:ph type="dt" sz="half" idx="10"/>
          </p:nvPr>
        </p:nvSpPr>
        <p:spPr/>
        <p:txBody>
          <a:bodyPr/>
          <a:lstStyle/>
          <a:p>
            <a:fld id="{B590C93D-2A6C-4839-8E7A-D006FC0EF76F}" type="datetimeFigureOut">
              <a:rPr lang="fi-FI" smtClean="0"/>
              <a:t>5.10.2021</a:t>
            </a:fld>
            <a:endParaRPr lang="fi-FI"/>
          </a:p>
        </p:txBody>
      </p:sp>
      <p:sp>
        <p:nvSpPr>
          <p:cNvPr id="5" name="Footer Placeholder 4">
            <a:extLst>
              <a:ext uri="{FF2B5EF4-FFF2-40B4-BE49-F238E27FC236}">
                <a16:creationId xmlns:a16="http://schemas.microsoft.com/office/drawing/2014/main" id="{CB5C52D6-8290-4656-9740-A62A99BA822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9BB472A-021C-4DB9-88EB-A67C1580AF8E}"/>
              </a:ext>
            </a:extLst>
          </p:cNvPr>
          <p:cNvSpPr>
            <a:spLocks noGrp="1"/>
          </p:cNvSpPr>
          <p:nvPr>
            <p:ph type="sldNum" sz="quarter" idx="12"/>
          </p:nvPr>
        </p:nvSpPr>
        <p:spPr/>
        <p:txBody>
          <a:bodyPr/>
          <a:lstStyle/>
          <a:p>
            <a:fld id="{E267DDF4-78BC-46A3-AD5E-31647364E520}" type="slidenum">
              <a:rPr lang="fi-FI" smtClean="0"/>
              <a:t>‹#›</a:t>
            </a:fld>
            <a:endParaRPr lang="fi-FI"/>
          </a:p>
        </p:txBody>
      </p:sp>
    </p:spTree>
    <p:extLst>
      <p:ext uri="{BB962C8B-B14F-4D97-AF65-F5344CB8AC3E}">
        <p14:creationId xmlns:p14="http://schemas.microsoft.com/office/powerpoint/2010/main" val="244118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8F54EC-FBBA-409C-A608-3F33886C67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41EAA279-A5B1-4E5E-BDC9-A9EA7C9E3B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DCD3D1BF-C96A-43C0-B295-CF51C2CE987E}"/>
              </a:ext>
            </a:extLst>
          </p:cNvPr>
          <p:cNvSpPr>
            <a:spLocks noGrp="1"/>
          </p:cNvSpPr>
          <p:nvPr>
            <p:ph type="dt" sz="half" idx="10"/>
          </p:nvPr>
        </p:nvSpPr>
        <p:spPr/>
        <p:txBody>
          <a:bodyPr/>
          <a:lstStyle/>
          <a:p>
            <a:fld id="{B590C93D-2A6C-4839-8E7A-D006FC0EF76F}" type="datetimeFigureOut">
              <a:rPr lang="fi-FI" smtClean="0"/>
              <a:t>5.10.2021</a:t>
            </a:fld>
            <a:endParaRPr lang="fi-FI"/>
          </a:p>
        </p:txBody>
      </p:sp>
      <p:sp>
        <p:nvSpPr>
          <p:cNvPr id="5" name="Footer Placeholder 4">
            <a:extLst>
              <a:ext uri="{FF2B5EF4-FFF2-40B4-BE49-F238E27FC236}">
                <a16:creationId xmlns:a16="http://schemas.microsoft.com/office/drawing/2014/main" id="{4E9E103B-F1CF-4971-8156-326EC24F1DCD}"/>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2B31C9A5-D3B6-4834-B1D5-16A2A2CCA501}"/>
              </a:ext>
            </a:extLst>
          </p:cNvPr>
          <p:cNvSpPr>
            <a:spLocks noGrp="1"/>
          </p:cNvSpPr>
          <p:nvPr>
            <p:ph type="sldNum" sz="quarter" idx="12"/>
          </p:nvPr>
        </p:nvSpPr>
        <p:spPr/>
        <p:txBody>
          <a:bodyPr/>
          <a:lstStyle/>
          <a:p>
            <a:fld id="{E267DDF4-78BC-46A3-AD5E-31647364E520}" type="slidenum">
              <a:rPr lang="fi-FI" smtClean="0"/>
              <a:t>‹#›</a:t>
            </a:fld>
            <a:endParaRPr lang="fi-FI"/>
          </a:p>
        </p:txBody>
      </p:sp>
    </p:spTree>
    <p:extLst>
      <p:ext uri="{BB962C8B-B14F-4D97-AF65-F5344CB8AC3E}">
        <p14:creationId xmlns:p14="http://schemas.microsoft.com/office/powerpoint/2010/main" val="3399035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C5579-1925-4FB1-A285-4589AD9E6F6A}"/>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58527D58-E41E-41E4-BDD3-03D914AEB1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1782DF20-A356-49A5-9671-25C4F4F6B5E9}"/>
              </a:ext>
            </a:extLst>
          </p:cNvPr>
          <p:cNvSpPr>
            <a:spLocks noGrp="1"/>
          </p:cNvSpPr>
          <p:nvPr>
            <p:ph type="dt" sz="half" idx="10"/>
          </p:nvPr>
        </p:nvSpPr>
        <p:spPr/>
        <p:txBody>
          <a:bodyPr/>
          <a:lstStyle/>
          <a:p>
            <a:fld id="{B590C93D-2A6C-4839-8E7A-D006FC0EF76F}" type="datetimeFigureOut">
              <a:rPr lang="fi-FI" smtClean="0"/>
              <a:t>5.10.2021</a:t>
            </a:fld>
            <a:endParaRPr lang="fi-FI"/>
          </a:p>
        </p:txBody>
      </p:sp>
      <p:sp>
        <p:nvSpPr>
          <p:cNvPr id="5" name="Footer Placeholder 4">
            <a:extLst>
              <a:ext uri="{FF2B5EF4-FFF2-40B4-BE49-F238E27FC236}">
                <a16:creationId xmlns:a16="http://schemas.microsoft.com/office/drawing/2014/main" id="{7CD151F3-437A-47B8-83AC-14A35934972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7CA4CD19-5E6B-49BA-8074-AAEE9991AB91}"/>
              </a:ext>
            </a:extLst>
          </p:cNvPr>
          <p:cNvSpPr>
            <a:spLocks noGrp="1"/>
          </p:cNvSpPr>
          <p:nvPr>
            <p:ph type="sldNum" sz="quarter" idx="12"/>
          </p:nvPr>
        </p:nvSpPr>
        <p:spPr/>
        <p:txBody>
          <a:bodyPr/>
          <a:lstStyle/>
          <a:p>
            <a:fld id="{E267DDF4-78BC-46A3-AD5E-31647364E520}" type="slidenum">
              <a:rPr lang="fi-FI" smtClean="0"/>
              <a:t>‹#›</a:t>
            </a:fld>
            <a:endParaRPr lang="fi-FI"/>
          </a:p>
        </p:txBody>
      </p:sp>
    </p:spTree>
    <p:extLst>
      <p:ext uri="{BB962C8B-B14F-4D97-AF65-F5344CB8AC3E}">
        <p14:creationId xmlns:p14="http://schemas.microsoft.com/office/powerpoint/2010/main" val="426208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84DB7-E50B-4318-B3CE-07C32378A2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147C7375-C3B1-4061-B1DD-07A49EE76F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DE4EF1-EBE5-4947-917D-E24107D4D9AE}"/>
              </a:ext>
            </a:extLst>
          </p:cNvPr>
          <p:cNvSpPr>
            <a:spLocks noGrp="1"/>
          </p:cNvSpPr>
          <p:nvPr>
            <p:ph type="dt" sz="half" idx="10"/>
          </p:nvPr>
        </p:nvSpPr>
        <p:spPr/>
        <p:txBody>
          <a:bodyPr/>
          <a:lstStyle/>
          <a:p>
            <a:fld id="{B590C93D-2A6C-4839-8E7A-D006FC0EF76F}" type="datetimeFigureOut">
              <a:rPr lang="fi-FI" smtClean="0"/>
              <a:t>5.10.2021</a:t>
            </a:fld>
            <a:endParaRPr lang="fi-FI"/>
          </a:p>
        </p:txBody>
      </p:sp>
      <p:sp>
        <p:nvSpPr>
          <p:cNvPr id="5" name="Footer Placeholder 4">
            <a:extLst>
              <a:ext uri="{FF2B5EF4-FFF2-40B4-BE49-F238E27FC236}">
                <a16:creationId xmlns:a16="http://schemas.microsoft.com/office/drawing/2014/main" id="{43E6FC2F-CCCA-469F-A433-3E7370CF2498}"/>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0FB7CD4-FC3F-43C9-B300-A2DEB68457EB}"/>
              </a:ext>
            </a:extLst>
          </p:cNvPr>
          <p:cNvSpPr>
            <a:spLocks noGrp="1"/>
          </p:cNvSpPr>
          <p:nvPr>
            <p:ph type="sldNum" sz="quarter" idx="12"/>
          </p:nvPr>
        </p:nvSpPr>
        <p:spPr/>
        <p:txBody>
          <a:bodyPr/>
          <a:lstStyle/>
          <a:p>
            <a:fld id="{E267DDF4-78BC-46A3-AD5E-31647364E520}" type="slidenum">
              <a:rPr lang="fi-FI" smtClean="0"/>
              <a:t>‹#›</a:t>
            </a:fld>
            <a:endParaRPr lang="fi-FI"/>
          </a:p>
        </p:txBody>
      </p:sp>
    </p:spTree>
    <p:extLst>
      <p:ext uri="{BB962C8B-B14F-4D97-AF65-F5344CB8AC3E}">
        <p14:creationId xmlns:p14="http://schemas.microsoft.com/office/powerpoint/2010/main" val="251384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B73B4-5ECF-4440-8A6C-159CF76D4299}"/>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CE5BE424-5406-4B3B-ADA2-898CD4F6B2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4E88E4F5-A0A8-4CD1-B323-9B1C6B9C0F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4C668927-F3AE-4064-A61D-F516BB946E9A}"/>
              </a:ext>
            </a:extLst>
          </p:cNvPr>
          <p:cNvSpPr>
            <a:spLocks noGrp="1"/>
          </p:cNvSpPr>
          <p:nvPr>
            <p:ph type="dt" sz="half" idx="10"/>
          </p:nvPr>
        </p:nvSpPr>
        <p:spPr/>
        <p:txBody>
          <a:bodyPr/>
          <a:lstStyle/>
          <a:p>
            <a:fld id="{B590C93D-2A6C-4839-8E7A-D006FC0EF76F}" type="datetimeFigureOut">
              <a:rPr lang="fi-FI" smtClean="0"/>
              <a:t>5.10.2021</a:t>
            </a:fld>
            <a:endParaRPr lang="fi-FI"/>
          </a:p>
        </p:txBody>
      </p:sp>
      <p:sp>
        <p:nvSpPr>
          <p:cNvPr id="6" name="Footer Placeholder 5">
            <a:extLst>
              <a:ext uri="{FF2B5EF4-FFF2-40B4-BE49-F238E27FC236}">
                <a16:creationId xmlns:a16="http://schemas.microsoft.com/office/drawing/2014/main" id="{5CBDB2E2-3E4E-4380-84F4-BBC7DFF0E96F}"/>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80ED526D-B7FB-40C3-A1F1-74A541414062}"/>
              </a:ext>
            </a:extLst>
          </p:cNvPr>
          <p:cNvSpPr>
            <a:spLocks noGrp="1"/>
          </p:cNvSpPr>
          <p:nvPr>
            <p:ph type="sldNum" sz="quarter" idx="12"/>
          </p:nvPr>
        </p:nvSpPr>
        <p:spPr/>
        <p:txBody>
          <a:bodyPr/>
          <a:lstStyle/>
          <a:p>
            <a:fld id="{E267DDF4-78BC-46A3-AD5E-31647364E520}" type="slidenum">
              <a:rPr lang="fi-FI" smtClean="0"/>
              <a:t>‹#›</a:t>
            </a:fld>
            <a:endParaRPr lang="fi-FI"/>
          </a:p>
        </p:txBody>
      </p:sp>
    </p:spTree>
    <p:extLst>
      <p:ext uri="{BB962C8B-B14F-4D97-AF65-F5344CB8AC3E}">
        <p14:creationId xmlns:p14="http://schemas.microsoft.com/office/powerpoint/2010/main" val="4169449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664A8-6B34-47BA-A7C5-91D79964BC23}"/>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0C461D02-7892-4960-B48C-13CBE5C5C4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8FA364-4592-4740-9923-243A6DA1AE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8FBDD8A1-4A4E-4343-ABCE-18BFFDADB4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132747-E016-4A77-9DDD-B1CDBAB8D6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4F3C985D-B556-46DD-8344-F1607AFC2DEC}"/>
              </a:ext>
            </a:extLst>
          </p:cNvPr>
          <p:cNvSpPr>
            <a:spLocks noGrp="1"/>
          </p:cNvSpPr>
          <p:nvPr>
            <p:ph type="dt" sz="half" idx="10"/>
          </p:nvPr>
        </p:nvSpPr>
        <p:spPr/>
        <p:txBody>
          <a:bodyPr/>
          <a:lstStyle/>
          <a:p>
            <a:fld id="{B590C93D-2A6C-4839-8E7A-D006FC0EF76F}" type="datetimeFigureOut">
              <a:rPr lang="fi-FI" smtClean="0"/>
              <a:t>5.10.2021</a:t>
            </a:fld>
            <a:endParaRPr lang="fi-FI"/>
          </a:p>
        </p:txBody>
      </p:sp>
      <p:sp>
        <p:nvSpPr>
          <p:cNvPr id="8" name="Footer Placeholder 7">
            <a:extLst>
              <a:ext uri="{FF2B5EF4-FFF2-40B4-BE49-F238E27FC236}">
                <a16:creationId xmlns:a16="http://schemas.microsoft.com/office/drawing/2014/main" id="{E77DFB00-9D0A-4013-9B58-46CE4151DF7A}"/>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D44441BA-C976-4EBE-834E-3FBDC28BBC70}"/>
              </a:ext>
            </a:extLst>
          </p:cNvPr>
          <p:cNvSpPr>
            <a:spLocks noGrp="1"/>
          </p:cNvSpPr>
          <p:nvPr>
            <p:ph type="sldNum" sz="quarter" idx="12"/>
          </p:nvPr>
        </p:nvSpPr>
        <p:spPr/>
        <p:txBody>
          <a:bodyPr/>
          <a:lstStyle/>
          <a:p>
            <a:fld id="{E267DDF4-78BC-46A3-AD5E-31647364E520}" type="slidenum">
              <a:rPr lang="fi-FI" smtClean="0"/>
              <a:t>‹#›</a:t>
            </a:fld>
            <a:endParaRPr lang="fi-FI"/>
          </a:p>
        </p:txBody>
      </p:sp>
    </p:spTree>
    <p:extLst>
      <p:ext uri="{BB962C8B-B14F-4D97-AF65-F5344CB8AC3E}">
        <p14:creationId xmlns:p14="http://schemas.microsoft.com/office/powerpoint/2010/main" val="397692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10E7D-FF57-4C3E-8CDE-EE4EF9E60BA6}"/>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A73CBBBD-9B9F-4EB4-ABD2-5D88CC06EAA3}"/>
              </a:ext>
            </a:extLst>
          </p:cNvPr>
          <p:cNvSpPr>
            <a:spLocks noGrp="1"/>
          </p:cNvSpPr>
          <p:nvPr>
            <p:ph type="dt" sz="half" idx="10"/>
          </p:nvPr>
        </p:nvSpPr>
        <p:spPr/>
        <p:txBody>
          <a:bodyPr/>
          <a:lstStyle/>
          <a:p>
            <a:fld id="{B590C93D-2A6C-4839-8E7A-D006FC0EF76F}" type="datetimeFigureOut">
              <a:rPr lang="fi-FI" smtClean="0"/>
              <a:t>5.10.2021</a:t>
            </a:fld>
            <a:endParaRPr lang="fi-FI"/>
          </a:p>
        </p:txBody>
      </p:sp>
      <p:sp>
        <p:nvSpPr>
          <p:cNvPr id="4" name="Footer Placeholder 3">
            <a:extLst>
              <a:ext uri="{FF2B5EF4-FFF2-40B4-BE49-F238E27FC236}">
                <a16:creationId xmlns:a16="http://schemas.microsoft.com/office/drawing/2014/main" id="{391099C1-368E-4ABE-ACA7-E8520D091D8E}"/>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9A22580A-FEEC-436D-8F25-8B6915A7200C}"/>
              </a:ext>
            </a:extLst>
          </p:cNvPr>
          <p:cNvSpPr>
            <a:spLocks noGrp="1"/>
          </p:cNvSpPr>
          <p:nvPr>
            <p:ph type="sldNum" sz="quarter" idx="12"/>
          </p:nvPr>
        </p:nvSpPr>
        <p:spPr/>
        <p:txBody>
          <a:bodyPr/>
          <a:lstStyle/>
          <a:p>
            <a:fld id="{E267DDF4-78BC-46A3-AD5E-31647364E520}" type="slidenum">
              <a:rPr lang="fi-FI" smtClean="0"/>
              <a:t>‹#›</a:t>
            </a:fld>
            <a:endParaRPr lang="fi-FI"/>
          </a:p>
        </p:txBody>
      </p:sp>
    </p:spTree>
    <p:extLst>
      <p:ext uri="{BB962C8B-B14F-4D97-AF65-F5344CB8AC3E}">
        <p14:creationId xmlns:p14="http://schemas.microsoft.com/office/powerpoint/2010/main" val="3415358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4D32CE-AE26-4A4C-A08C-B5DDF9B88864}"/>
              </a:ext>
            </a:extLst>
          </p:cNvPr>
          <p:cNvSpPr>
            <a:spLocks noGrp="1"/>
          </p:cNvSpPr>
          <p:nvPr>
            <p:ph type="dt" sz="half" idx="10"/>
          </p:nvPr>
        </p:nvSpPr>
        <p:spPr/>
        <p:txBody>
          <a:bodyPr/>
          <a:lstStyle/>
          <a:p>
            <a:fld id="{B590C93D-2A6C-4839-8E7A-D006FC0EF76F}" type="datetimeFigureOut">
              <a:rPr lang="fi-FI" smtClean="0"/>
              <a:t>5.10.2021</a:t>
            </a:fld>
            <a:endParaRPr lang="fi-FI"/>
          </a:p>
        </p:txBody>
      </p:sp>
      <p:sp>
        <p:nvSpPr>
          <p:cNvPr id="3" name="Footer Placeholder 2">
            <a:extLst>
              <a:ext uri="{FF2B5EF4-FFF2-40B4-BE49-F238E27FC236}">
                <a16:creationId xmlns:a16="http://schemas.microsoft.com/office/drawing/2014/main" id="{077AB575-45D1-4C0F-A76A-0F863CE74664}"/>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74334AE7-E85D-4E67-99FD-9CA7ACA46BC2}"/>
              </a:ext>
            </a:extLst>
          </p:cNvPr>
          <p:cNvSpPr>
            <a:spLocks noGrp="1"/>
          </p:cNvSpPr>
          <p:nvPr>
            <p:ph type="sldNum" sz="quarter" idx="12"/>
          </p:nvPr>
        </p:nvSpPr>
        <p:spPr/>
        <p:txBody>
          <a:bodyPr/>
          <a:lstStyle/>
          <a:p>
            <a:fld id="{E267DDF4-78BC-46A3-AD5E-31647364E520}" type="slidenum">
              <a:rPr lang="fi-FI" smtClean="0"/>
              <a:t>‹#›</a:t>
            </a:fld>
            <a:endParaRPr lang="fi-FI"/>
          </a:p>
        </p:txBody>
      </p:sp>
    </p:spTree>
    <p:extLst>
      <p:ext uri="{BB962C8B-B14F-4D97-AF65-F5344CB8AC3E}">
        <p14:creationId xmlns:p14="http://schemas.microsoft.com/office/powerpoint/2010/main" val="372935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06786-7495-49F5-BE9A-294252E722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CF449B53-8498-402C-B663-59E92CE036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B85D20DF-AFF1-4248-95D8-0DA705C41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79F7A5-51DA-4CDA-8808-48708E7E2491}"/>
              </a:ext>
            </a:extLst>
          </p:cNvPr>
          <p:cNvSpPr>
            <a:spLocks noGrp="1"/>
          </p:cNvSpPr>
          <p:nvPr>
            <p:ph type="dt" sz="half" idx="10"/>
          </p:nvPr>
        </p:nvSpPr>
        <p:spPr/>
        <p:txBody>
          <a:bodyPr/>
          <a:lstStyle/>
          <a:p>
            <a:fld id="{B590C93D-2A6C-4839-8E7A-D006FC0EF76F}" type="datetimeFigureOut">
              <a:rPr lang="fi-FI" smtClean="0"/>
              <a:t>5.10.2021</a:t>
            </a:fld>
            <a:endParaRPr lang="fi-FI"/>
          </a:p>
        </p:txBody>
      </p:sp>
      <p:sp>
        <p:nvSpPr>
          <p:cNvPr id="6" name="Footer Placeholder 5">
            <a:extLst>
              <a:ext uri="{FF2B5EF4-FFF2-40B4-BE49-F238E27FC236}">
                <a16:creationId xmlns:a16="http://schemas.microsoft.com/office/drawing/2014/main" id="{502C8B0C-AFDA-40A7-AD20-26FA25F112FF}"/>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06E5A330-BF86-4376-8C68-B06DC3184016}"/>
              </a:ext>
            </a:extLst>
          </p:cNvPr>
          <p:cNvSpPr>
            <a:spLocks noGrp="1"/>
          </p:cNvSpPr>
          <p:nvPr>
            <p:ph type="sldNum" sz="quarter" idx="12"/>
          </p:nvPr>
        </p:nvSpPr>
        <p:spPr/>
        <p:txBody>
          <a:bodyPr/>
          <a:lstStyle/>
          <a:p>
            <a:fld id="{E267DDF4-78BC-46A3-AD5E-31647364E520}" type="slidenum">
              <a:rPr lang="fi-FI" smtClean="0"/>
              <a:t>‹#›</a:t>
            </a:fld>
            <a:endParaRPr lang="fi-FI"/>
          </a:p>
        </p:txBody>
      </p:sp>
    </p:spTree>
    <p:extLst>
      <p:ext uri="{BB962C8B-B14F-4D97-AF65-F5344CB8AC3E}">
        <p14:creationId xmlns:p14="http://schemas.microsoft.com/office/powerpoint/2010/main" val="36186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FE9D8-8835-461E-BC52-E87D485197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E0C97176-096A-4C09-A311-846B795DB6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30D9F4F4-D74D-4FE7-95A7-527409F120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C2B3D8-155E-4B7F-A381-AA8179271CE7}"/>
              </a:ext>
            </a:extLst>
          </p:cNvPr>
          <p:cNvSpPr>
            <a:spLocks noGrp="1"/>
          </p:cNvSpPr>
          <p:nvPr>
            <p:ph type="dt" sz="half" idx="10"/>
          </p:nvPr>
        </p:nvSpPr>
        <p:spPr/>
        <p:txBody>
          <a:bodyPr/>
          <a:lstStyle/>
          <a:p>
            <a:fld id="{B590C93D-2A6C-4839-8E7A-D006FC0EF76F}" type="datetimeFigureOut">
              <a:rPr lang="fi-FI" smtClean="0"/>
              <a:t>5.10.2021</a:t>
            </a:fld>
            <a:endParaRPr lang="fi-FI"/>
          </a:p>
        </p:txBody>
      </p:sp>
      <p:sp>
        <p:nvSpPr>
          <p:cNvPr id="6" name="Footer Placeholder 5">
            <a:extLst>
              <a:ext uri="{FF2B5EF4-FFF2-40B4-BE49-F238E27FC236}">
                <a16:creationId xmlns:a16="http://schemas.microsoft.com/office/drawing/2014/main" id="{4E2CE11C-0F7A-464C-A124-4BF995263EC4}"/>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0982D326-F055-4B2A-9912-3780437B0E6F}"/>
              </a:ext>
            </a:extLst>
          </p:cNvPr>
          <p:cNvSpPr>
            <a:spLocks noGrp="1"/>
          </p:cNvSpPr>
          <p:nvPr>
            <p:ph type="sldNum" sz="quarter" idx="12"/>
          </p:nvPr>
        </p:nvSpPr>
        <p:spPr/>
        <p:txBody>
          <a:bodyPr/>
          <a:lstStyle/>
          <a:p>
            <a:fld id="{E267DDF4-78BC-46A3-AD5E-31647364E520}" type="slidenum">
              <a:rPr lang="fi-FI" smtClean="0"/>
              <a:t>‹#›</a:t>
            </a:fld>
            <a:endParaRPr lang="fi-FI"/>
          </a:p>
        </p:txBody>
      </p:sp>
    </p:spTree>
    <p:extLst>
      <p:ext uri="{BB962C8B-B14F-4D97-AF65-F5344CB8AC3E}">
        <p14:creationId xmlns:p14="http://schemas.microsoft.com/office/powerpoint/2010/main" val="1531302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98929C-AF3E-412C-AB3E-B836614AF7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BE0A8142-7BBC-4B67-8319-EB198F84BD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3951C37C-05AF-434E-BD64-400D158B60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0C93D-2A6C-4839-8E7A-D006FC0EF76F}" type="datetimeFigureOut">
              <a:rPr lang="fi-FI" smtClean="0"/>
              <a:t>5.10.2021</a:t>
            </a:fld>
            <a:endParaRPr lang="fi-FI"/>
          </a:p>
        </p:txBody>
      </p:sp>
      <p:sp>
        <p:nvSpPr>
          <p:cNvPr id="5" name="Footer Placeholder 4">
            <a:extLst>
              <a:ext uri="{FF2B5EF4-FFF2-40B4-BE49-F238E27FC236}">
                <a16:creationId xmlns:a16="http://schemas.microsoft.com/office/drawing/2014/main" id="{FD726BE1-C27C-4963-97A0-963830E297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7BD2B29D-1E9F-4A75-9F6C-0AD0E3614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7DDF4-78BC-46A3-AD5E-31647364E520}" type="slidenum">
              <a:rPr lang="fi-FI" smtClean="0"/>
              <a:t>‹#›</a:t>
            </a:fld>
            <a:endParaRPr lang="fi-FI"/>
          </a:p>
        </p:txBody>
      </p:sp>
    </p:spTree>
    <p:extLst>
      <p:ext uri="{BB962C8B-B14F-4D97-AF65-F5344CB8AC3E}">
        <p14:creationId xmlns:p14="http://schemas.microsoft.com/office/powerpoint/2010/main" val="1639786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5.sv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20.svg"/><Relationship Id="rId3" Type="http://schemas.openxmlformats.org/officeDocument/2006/relationships/image" Target="../media/image10.svg"/><Relationship Id="rId7" Type="http://schemas.openxmlformats.org/officeDocument/2006/relationships/image" Target="../media/image14.svg"/><Relationship Id="rId12"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6.xml"/><Relationship Id="rId6" Type="http://schemas.openxmlformats.org/officeDocument/2006/relationships/image" Target="../media/image9.png"/><Relationship Id="rId11" Type="http://schemas.openxmlformats.org/officeDocument/2006/relationships/image" Target="../media/image18.svg"/><Relationship Id="rId5" Type="http://schemas.openxmlformats.org/officeDocument/2006/relationships/image" Target="../media/image12.svg"/><Relationship Id="rId10" Type="http://schemas.openxmlformats.org/officeDocument/2006/relationships/image" Target="../media/image11.png"/><Relationship Id="rId4" Type="http://schemas.openxmlformats.org/officeDocument/2006/relationships/image" Target="../media/image8.png"/><Relationship Id="rId9" Type="http://schemas.openxmlformats.org/officeDocument/2006/relationships/image" Target="../media/image16.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70">
            <a:extLst>
              <a:ext uri="{FF2B5EF4-FFF2-40B4-BE49-F238E27FC236}">
                <a16:creationId xmlns:a16="http://schemas.microsoft.com/office/drawing/2014/main" id="{9C6777B5-64F4-4200-B099-34168B69FE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Logo&#10;&#10;Description automatically generated">
            <a:extLst>
              <a:ext uri="{FF2B5EF4-FFF2-40B4-BE49-F238E27FC236}">
                <a16:creationId xmlns:a16="http://schemas.microsoft.com/office/drawing/2014/main" id="{54E8A97A-1C05-4983-AC85-97837C51839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9255" r="5790" b="4"/>
          <a:stretch/>
        </p:blipFill>
        <p:spPr bwMode="auto">
          <a:xfrm>
            <a:off x="20" y="10"/>
            <a:ext cx="12191980" cy="6095990"/>
          </a:xfrm>
          <a:custGeom>
            <a:avLst/>
            <a:gdLst/>
            <a:ahLst/>
            <a:cxnLst/>
            <a:rect l="l" t="t" r="r" b="b"/>
            <a:pathLst>
              <a:path w="12192000" h="6096000">
                <a:moveTo>
                  <a:pt x="7230262" y="5906862"/>
                </a:moveTo>
                <a:lnTo>
                  <a:pt x="7197115" y="5913338"/>
                </a:lnTo>
                <a:lnTo>
                  <a:pt x="7214545" y="5911744"/>
                </a:lnTo>
                <a:cubicBezTo>
                  <a:pt x="7220308" y="5910958"/>
                  <a:pt x="7225785" y="5909624"/>
                  <a:pt x="7230262" y="5906862"/>
                </a:cubicBezTo>
                <a:close/>
                <a:moveTo>
                  <a:pt x="7009120" y="5850263"/>
                </a:moveTo>
                <a:lnTo>
                  <a:pt x="7021563" y="5861355"/>
                </a:lnTo>
                <a:lnTo>
                  <a:pt x="7021563" y="5861354"/>
                </a:lnTo>
                <a:close/>
                <a:moveTo>
                  <a:pt x="7768443" y="5742074"/>
                </a:moveTo>
                <a:lnTo>
                  <a:pt x="7768443" y="5742075"/>
                </a:lnTo>
                <a:lnTo>
                  <a:pt x="7792447" y="5764553"/>
                </a:lnTo>
                <a:cubicBezTo>
                  <a:pt x="7785969" y="5758457"/>
                  <a:pt x="7779301" y="5752361"/>
                  <a:pt x="7768443" y="5742074"/>
                </a:cubicBezTo>
                <a:close/>
                <a:moveTo>
                  <a:pt x="4038748" y="5739955"/>
                </a:moveTo>
                <a:lnTo>
                  <a:pt x="4030517" y="5751599"/>
                </a:lnTo>
                <a:cubicBezTo>
                  <a:pt x="4026230" y="5759505"/>
                  <a:pt x="4021242" y="5765745"/>
                  <a:pt x="4015609" y="5770450"/>
                </a:cubicBezTo>
                <a:lnTo>
                  <a:pt x="3996845" y="5780104"/>
                </a:lnTo>
                <a:cubicBezTo>
                  <a:pt x="4010562" y="5776555"/>
                  <a:pt x="4021944" y="5767411"/>
                  <a:pt x="4030518" y="5751599"/>
                </a:cubicBezTo>
                <a:close/>
                <a:moveTo>
                  <a:pt x="6245343" y="5736549"/>
                </a:moveTo>
                <a:lnTo>
                  <a:pt x="6274406" y="5743345"/>
                </a:lnTo>
                <a:lnTo>
                  <a:pt x="6291247" y="5749662"/>
                </a:lnTo>
                <a:lnTo>
                  <a:pt x="6291385" y="5749714"/>
                </a:lnTo>
                <a:lnTo>
                  <a:pt x="6306284" y="5755552"/>
                </a:lnTo>
                <a:lnTo>
                  <a:pt x="6308075" y="5755968"/>
                </a:lnTo>
                <a:lnTo>
                  <a:pt x="6313855" y="5758133"/>
                </a:lnTo>
                <a:cubicBezTo>
                  <a:pt x="6321454" y="5760521"/>
                  <a:pt x="6329151" y="5762258"/>
                  <a:pt x="6337048" y="5762696"/>
                </a:cubicBezTo>
                <a:lnTo>
                  <a:pt x="6308075" y="5755968"/>
                </a:lnTo>
                <a:lnTo>
                  <a:pt x="6291385" y="5749714"/>
                </a:lnTo>
                <a:lnTo>
                  <a:pt x="6276197" y="5743764"/>
                </a:lnTo>
                <a:lnTo>
                  <a:pt x="6274406" y="5743345"/>
                </a:lnTo>
                <a:lnTo>
                  <a:pt x="6268613" y="5741171"/>
                </a:lnTo>
                <a:cubicBezTo>
                  <a:pt x="6260996" y="5738770"/>
                  <a:pt x="6253273" y="5737013"/>
                  <a:pt x="6245343" y="5736549"/>
                </a:cubicBezTo>
                <a:close/>
                <a:moveTo>
                  <a:pt x="6558837" y="5706717"/>
                </a:moveTo>
                <a:cubicBezTo>
                  <a:pt x="6548970" y="5706068"/>
                  <a:pt x="6539355" y="5706473"/>
                  <a:pt x="6529984" y="5708163"/>
                </a:cubicBezTo>
                <a:lnTo>
                  <a:pt x="6589207" y="5711593"/>
                </a:lnTo>
                <a:cubicBezTo>
                  <a:pt x="6578825" y="5709068"/>
                  <a:pt x="6568705" y="5707366"/>
                  <a:pt x="6558837" y="5706717"/>
                </a:cubicBezTo>
                <a:close/>
                <a:moveTo>
                  <a:pt x="4834454" y="5646059"/>
                </a:moveTo>
                <a:cubicBezTo>
                  <a:pt x="4849504" y="5662538"/>
                  <a:pt x="4866316" y="5668776"/>
                  <a:pt x="4883986" y="5670301"/>
                </a:cubicBezTo>
                <a:lnTo>
                  <a:pt x="4858238" y="5663787"/>
                </a:lnTo>
                <a:cubicBezTo>
                  <a:pt x="4849945" y="5659978"/>
                  <a:pt x="4841980" y="5654298"/>
                  <a:pt x="4834454" y="5646059"/>
                </a:cubicBezTo>
                <a:close/>
                <a:moveTo>
                  <a:pt x="5056443" y="5643725"/>
                </a:moveTo>
                <a:lnTo>
                  <a:pt x="5072588" y="5644505"/>
                </a:lnTo>
                <a:cubicBezTo>
                  <a:pt x="5078053" y="5645963"/>
                  <a:pt x="5083590" y="5648726"/>
                  <a:pt x="5089162" y="5653107"/>
                </a:cubicBezTo>
                <a:cubicBezTo>
                  <a:pt x="5078019" y="5644344"/>
                  <a:pt x="5067015" y="5642058"/>
                  <a:pt x="5056443" y="5643725"/>
                </a:cubicBezTo>
                <a:close/>
                <a:moveTo>
                  <a:pt x="739852" y="5343843"/>
                </a:moveTo>
                <a:cubicBezTo>
                  <a:pt x="733899" y="5350392"/>
                  <a:pt x="728660" y="5358013"/>
                  <a:pt x="724278" y="5365062"/>
                </a:cubicBezTo>
                <a:cubicBezTo>
                  <a:pt x="719849" y="5372206"/>
                  <a:pt x="714527" y="5377552"/>
                  <a:pt x="708621" y="5381222"/>
                </a:cubicBezTo>
                <a:lnTo>
                  <a:pt x="691439" y="5386697"/>
                </a:lnTo>
                <a:lnTo>
                  <a:pt x="708622" y="5381222"/>
                </a:lnTo>
                <a:cubicBezTo>
                  <a:pt x="714527" y="5377552"/>
                  <a:pt x="719849" y="5372206"/>
                  <a:pt x="724279" y="5365062"/>
                </a:cubicBezTo>
                <a:cubicBezTo>
                  <a:pt x="728660" y="5358013"/>
                  <a:pt x="733899" y="5350392"/>
                  <a:pt x="739852" y="5343843"/>
                </a:cubicBezTo>
                <a:close/>
                <a:moveTo>
                  <a:pt x="8934151" y="5275333"/>
                </a:moveTo>
                <a:cubicBezTo>
                  <a:pt x="8940248" y="5280573"/>
                  <a:pt x="8947058" y="5285906"/>
                  <a:pt x="8954249" y="5290264"/>
                </a:cubicBezTo>
                <a:lnTo>
                  <a:pt x="8962389" y="5293563"/>
                </a:lnTo>
                <a:lnTo>
                  <a:pt x="8954250" y="5290264"/>
                </a:lnTo>
                <a:cubicBezTo>
                  <a:pt x="8947058" y="5285906"/>
                  <a:pt x="8940248" y="5280573"/>
                  <a:pt x="8934151" y="5275333"/>
                </a:cubicBezTo>
                <a:close/>
                <a:moveTo>
                  <a:pt x="2314816" y="5273737"/>
                </a:moveTo>
                <a:cubicBezTo>
                  <a:pt x="2309720" y="5274714"/>
                  <a:pt x="2304339" y="5276762"/>
                  <a:pt x="2300909" y="5279143"/>
                </a:cubicBezTo>
                <a:cubicBezTo>
                  <a:pt x="2267856" y="5302385"/>
                  <a:pt x="2242281" y="5314291"/>
                  <a:pt x="2216515" y="5314887"/>
                </a:cubicBezTo>
                <a:cubicBezTo>
                  <a:pt x="2242281" y="5314291"/>
                  <a:pt x="2267856" y="5302385"/>
                  <a:pt x="2300910" y="5279143"/>
                </a:cubicBezTo>
                <a:close/>
                <a:moveTo>
                  <a:pt x="1916629" y="5252000"/>
                </a:moveTo>
                <a:lnTo>
                  <a:pt x="1907132" y="5255330"/>
                </a:lnTo>
                <a:lnTo>
                  <a:pt x="1866619" y="5265015"/>
                </a:lnTo>
                <a:lnTo>
                  <a:pt x="1907133" y="5255330"/>
                </a:lnTo>
                <a:close/>
                <a:moveTo>
                  <a:pt x="2058204" y="5241232"/>
                </a:moveTo>
                <a:cubicBezTo>
                  <a:pt x="2076636" y="5242946"/>
                  <a:pt x="2095174" y="5243803"/>
                  <a:pt x="2108194" y="5255939"/>
                </a:cubicBezTo>
                <a:cubicBezTo>
                  <a:pt x="2095175" y="5243803"/>
                  <a:pt x="2076636" y="5242946"/>
                  <a:pt x="2058204" y="5241232"/>
                </a:cubicBezTo>
                <a:close/>
                <a:moveTo>
                  <a:pt x="0" y="0"/>
                </a:moveTo>
                <a:lnTo>
                  <a:pt x="12191456" y="0"/>
                </a:lnTo>
                <a:lnTo>
                  <a:pt x="12191456" y="873938"/>
                </a:lnTo>
                <a:lnTo>
                  <a:pt x="12192000" y="873938"/>
                </a:lnTo>
                <a:lnTo>
                  <a:pt x="12192000" y="3249107"/>
                </a:lnTo>
                <a:cubicBezTo>
                  <a:pt x="12192000" y="3264730"/>
                  <a:pt x="12192000" y="3274255"/>
                  <a:pt x="12192000" y="3283970"/>
                </a:cubicBezTo>
                <a:lnTo>
                  <a:pt x="12192000" y="3681702"/>
                </a:lnTo>
                <a:lnTo>
                  <a:pt x="12160947" y="3710323"/>
                </a:lnTo>
                <a:cubicBezTo>
                  <a:pt x="12118083" y="3731849"/>
                  <a:pt x="12072360" y="3751282"/>
                  <a:pt x="12026448" y="3770523"/>
                </a:cubicBezTo>
                <a:cubicBezTo>
                  <a:pt x="12013114" y="3776049"/>
                  <a:pt x="11998443" y="3779097"/>
                  <a:pt x="11986443" y="3786526"/>
                </a:cubicBezTo>
                <a:cubicBezTo>
                  <a:pt x="11931195" y="3820436"/>
                  <a:pt x="11877664" y="3857014"/>
                  <a:pt x="11821656" y="3889591"/>
                </a:cubicBezTo>
                <a:cubicBezTo>
                  <a:pt x="11763931" y="3923310"/>
                  <a:pt x="11712304" y="3963126"/>
                  <a:pt x="11672489" y="4017039"/>
                </a:cubicBezTo>
                <a:cubicBezTo>
                  <a:pt x="11635529" y="4067143"/>
                  <a:pt x="11599714" y="4118007"/>
                  <a:pt x="11562947" y="4168300"/>
                </a:cubicBezTo>
                <a:cubicBezTo>
                  <a:pt x="11553613" y="4181065"/>
                  <a:pt x="11545039" y="4196115"/>
                  <a:pt x="11532275" y="4204307"/>
                </a:cubicBezTo>
                <a:cubicBezTo>
                  <a:pt x="11505795" y="4221452"/>
                  <a:pt x="11476838" y="4235359"/>
                  <a:pt x="11448453" y="4249457"/>
                </a:cubicBezTo>
                <a:cubicBezTo>
                  <a:pt x="11424069" y="4261459"/>
                  <a:pt x="11398160" y="4270411"/>
                  <a:pt x="11374346" y="4283366"/>
                </a:cubicBezTo>
                <a:cubicBezTo>
                  <a:pt x="11355296" y="4293655"/>
                  <a:pt x="11338339" y="4307943"/>
                  <a:pt x="11320623" y="4320897"/>
                </a:cubicBezTo>
                <a:cubicBezTo>
                  <a:pt x="11305192" y="4332136"/>
                  <a:pt x="11288238" y="4341852"/>
                  <a:pt x="11275283" y="4355378"/>
                </a:cubicBezTo>
                <a:cubicBezTo>
                  <a:pt x="11243658" y="4388145"/>
                  <a:pt x="11211843" y="4420340"/>
                  <a:pt x="11172600" y="4444536"/>
                </a:cubicBezTo>
                <a:cubicBezTo>
                  <a:pt x="11133927" y="4468538"/>
                  <a:pt x="11097350" y="4495401"/>
                  <a:pt x="11058869" y="4519786"/>
                </a:cubicBezTo>
                <a:cubicBezTo>
                  <a:pt x="11021146" y="4543599"/>
                  <a:pt x="10987046" y="4569697"/>
                  <a:pt x="10967423" y="4611991"/>
                </a:cubicBezTo>
                <a:cubicBezTo>
                  <a:pt x="10958661" y="4630659"/>
                  <a:pt x="10946279" y="4651044"/>
                  <a:pt x="10929704" y="4661903"/>
                </a:cubicBezTo>
                <a:cubicBezTo>
                  <a:pt x="10906081" y="4677334"/>
                  <a:pt x="10876171" y="4682859"/>
                  <a:pt x="10850453" y="4696003"/>
                </a:cubicBezTo>
                <a:cubicBezTo>
                  <a:pt x="10820162" y="4711434"/>
                  <a:pt x="10785111" y="4724770"/>
                  <a:pt x="10764534" y="4749345"/>
                </a:cubicBezTo>
                <a:cubicBezTo>
                  <a:pt x="10746246" y="4771255"/>
                  <a:pt x="10727767" y="4788399"/>
                  <a:pt x="10703573" y="4802305"/>
                </a:cubicBezTo>
                <a:cubicBezTo>
                  <a:pt x="10686617" y="4812022"/>
                  <a:pt x="10674046" y="4829738"/>
                  <a:pt x="10656519" y="4837740"/>
                </a:cubicBezTo>
                <a:cubicBezTo>
                  <a:pt x="10633467" y="4848409"/>
                  <a:pt x="10610225" y="4856791"/>
                  <a:pt x="10590031" y="4873366"/>
                </a:cubicBezTo>
                <a:cubicBezTo>
                  <a:pt x="10569075" y="4890510"/>
                  <a:pt x="10545263" y="4904036"/>
                  <a:pt x="10523354" y="4920039"/>
                </a:cubicBezTo>
                <a:cubicBezTo>
                  <a:pt x="10511734" y="4928611"/>
                  <a:pt x="10502208" y="4939851"/>
                  <a:pt x="10490969" y="4948806"/>
                </a:cubicBezTo>
                <a:cubicBezTo>
                  <a:pt x="10470394" y="4965188"/>
                  <a:pt x="10449438" y="4981191"/>
                  <a:pt x="10428291" y="4996622"/>
                </a:cubicBezTo>
                <a:cubicBezTo>
                  <a:pt x="10407146" y="5012055"/>
                  <a:pt x="10386952" y="5029961"/>
                  <a:pt x="10363709" y="5041201"/>
                </a:cubicBezTo>
                <a:cubicBezTo>
                  <a:pt x="10324086" y="5060251"/>
                  <a:pt x="10280840" y="5071682"/>
                  <a:pt x="10242357" y="5092257"/>
                </a:cubicBezTo>
                <a:cubicBezTo>
                  <a:pt x="10203304" y="5113211"/>
                  <a:pt x="10166536" y="5139503"/>
                  <a:pt x="10131863" y="5167315"/>
                </a:cubicBezTo>
                <a:cubicBezTo>
                  <a:pt x="10104430" y="5189224"/>
                  <a:pt x="10078713" y="5210943"/>
                  <a:pt x="10044230" y="5222182"/>
                </a:cubicBezTo>
                <a:cubicBezTo>
                  <a:pt x="10024990" y="5228470"/>
                  <a:pt x="10004797" y="5242186"/>
                  <a:pt x="9993175" y="5258189"/>
                </a:cubicBezTo>
                <a:cubicBezTo>
                  <a:pt x="9968027" y="5293049"/>
                  <a:pt x="9935832" y="5317626"/>
                  <a:pt x="9899446" y="5338582"/>
                </a:cubicBezTo>
                <a:cubicBezTo>
                  <a:pt x="9850865" y="5366776"/>
                  <a:pt x="9802858" y="5395543"/>
                  <a:pt x="9754088" y="5423166"/>
                </a:cubicBezTo>
                <a:cubicBezTo>
                  <a:pt x="9725323" y="5439551"/>
                  <a:pt x="9696749" y="5456885"/>
                  <a:pt x="9666265" y="5468888"/>
                </a:cubicBezTo>
                <a:cubicBezTo>
                  <a:pt x="9603971" y="5493655"/>
                  <a:pt x="9540152" y="5514799"/>
                  <a:pt x="9477283" y="5537851"/>
                </a:cubicBezTo>
                <a:cubicBezTo>
                  <a:pt x="9456709" y="5545280"/>
                  <a:pt x="9437278" y="5555949"/>
                  <a:pt x="9416321" y="5562426"/>
                </a:cubicBezTo>
                <a:cubicBezTo>
                  <a:pt x="9393650" y="5569475"/>
                  <a:pt x="9369267" y="5571571"/>
                  <a:pt x="9346597" y="5578619"/>
                </a:cubicBezTo>
                <a:cubicBezTo>
                  <a:pt x="9308875" y="5590240"/>
                  <a:pt x="9272298" y="5605101"/>
                  <a:pt x="9234579" y="5616911"/>
                </a:cubicBezTo>
                <a:cubicBezTo>
                  <a:pt x="9161805" y="5639582"/>
                  <a:pt x="9088840" y="5661299"/>
                  <a:pt x="9015878" y="5682826"/>
                </a:cubicBezTo>
                <a:cubicBezTo>
                  <a:pt x="9000257" y="5687399"/>
                  <a:pt x="8983301" y="5687970"/>
                  <a:pt x="8967871" y="5692923"/>
                </a:cubicBezTo>
                <a:cubicBezTo>
                  <a:pt x="8926911" y="5706259"/>
                  <a:pt x="8886142" y="5720736"/>
                  <a:pt x="8845565" y="5735407"/>
                </a:cubicBezTo>
                <a:cubicBezTo>
                  <a:pt x="8820990" y="5744361"/>
                  <a:pt x="8796985" y="5755409"/>
                  <a:pt x="8772219" y="5763982"/>
                </a:cubicBezTo>
                <a:cubicBezTo>
                  <a:pt x="8752407" y="5770840"/>
                  <a:pt x="8732023" y="5776174"/>
                  <a:pt x="8711448" y="5780366"/>
                </a:cubicBezTo>
                <a:cubicBezTo>
                  <a:pt x="8693731" y="5783986"/>
                  <a:pt x="8675253" y="5783603"/>
                  <a:pt x="8657726" y="5787986"/>
                </a:cubicBezTo>
                <a:cubicBezTo>
                  <a:pt x="8610288" y="5799797"/>
                  <a:pt x="8563425" y="5813133"/>
                  <a:pt x="8516369" y="5825705"/>
                </a:cubicBezTo>
                <a:cubicBezTo>
                  <a:pt x="8497511" y="5830659"/>
                  <a:pt x="8478269" y="5834280"/>
                  <a:pt x="8459979" y="5840566"/>
                </a:cubicBezTo>
                <a:cubicBezTo>
                  <a:pt x="8411019" y="5857141"/>
                  <a:pt x="8362822" y="5875999"/>
                  <a:pt x="8313671" y="5891622"/>
                </a:cubicBezTo>
                <a:cubicBezTo>
                  <a:pt x="8272903" y="5904576"/>
                  <a:pt x="8230992" y="5913910"/>
                  <a:pt x="8189651" y="5925341"/>
                </a:cubicBezTo>
                <a:cubicBezTo>
                  <a:pt x="8172124" y="5930295"/>
                  <a:pt x="8155359" y="5937343"/>
                  <a:pt x="8137835" y="5941534"/>
                </a:cubicBezTo>
                <a:cubicBezTo>
                  <a:pt x="8098590" y="5951059"/>
                  <a:pt x="8058774" y="5959059"/>
                  <a:pt x="8019339" y="5968586"/>
                </a:cubicBezTo>
                <a:cubicBezTo>
                  <a:pt x="7996859" y="5974110"/>
                  <a:pt x="7975142" y="5984017"/>
                  <a:pt x="7952280" y="5987637"/>
                </a:cubicBezTo>
                <a:cubicBezTo>
                  <a:pt x="7897987" y="5996209"/>
                  <a:pt x="7843311" y="6002305"/>
                  <a:pt x="7788636" y="6009163"/>
                </a:cubicBezTo>
                <a:cubicBezTo>
                  <a:pt x="7732247" y="6016211"/>
                  <a:pt x="7676047" y="6023642"/>
                  <a:pt x="7619655" y="6029928"/>
                </a:cubicBezTo>
                <a:cubicBezTo>
                  <a:pt x="7588795" y="6033168"/>
                  <a:pt x="7557742" y="6033738"/>
                  <a:pt x="7526880" y="6036786"/>
                </a:cubicBezTo>
                <a:cubicBezTo>
                  <a:pt x="7499828" y="6039455"/>
                  <a:pt x="7472967" y="6044407"/>
                  <a:pt x="7445916" y="6047647"/>
                </a:cubicBezTo>
                <a:cubicBezTo>
                  <a:pt x="7422483" y="6050313"/>
                  <a:pt x="7398860" y="6051837"/>
                  <a:pt x="7375428" y="6054505"/>
                </a:cubicBezTo>
                <a:cubicBezTo>
                  <a:pt x="7337899" y="6058885"/>
                  <a:pt x="7300559" y="6063839"/>
                  <a:pt x="7263220" y="6068411"/>
                </a:cubicBezTo>
                <a:cubicBezTo>
                  <a:pt x="7247599" y="6070126"/>
                  <a:pt x="7231214" y="6074888"/>
                  <a:pt x="7216547" y="6072032"/>
                </a:cubicBezTo>
                <a:cubicBezTo>
                  <a:pt x="7179587" y="6064791"/>
                  <a:pt x="7143199" y="6066887"/>
                  <a:pt x="7106432" y="6071840"/>
                </a:cubicBezTo>
                <a:cubicBezTo>
                  <a:pt x="7093860" y="6073555"/>
                  <a:pt x="7080334" y="6073174"/>
                  <a:pt x="7068141" y="6069936"/>
                </a:cubicBezTo>
                <a:cubicBezTo>
                  <a:pt x="7043184" y="6063457"/>
                  <a:pt x="7018991" y="6054313"/>
                  <a:pt x="6994415" y="6046313"/>
                </a:cubicBezTo>
                <a:cubicBezTo>
                  <a:pt x="6991747" y="6045361"/>
                  <a:pt x="6988509" y="6045169"/>
                  <a:pt x="6985653" y="6044599"/>
                </a:cubicBezTo>
                <a:cubicBezTo>
                  <a:pt x="6969457" y="6041359"/>
                  <a:pt x="6953457" y="6038120"/>
                  <a:pt x="6937263" y="6035263"/>
                </a:cubicBezTo>
                <a:cubicBezTo>
                  <a:pt x="6928501" y="6033738"/>
                  <a:pt x="6919547" y="6033549"/>
                  <a:pt x="6910782" y="6032214"/>
                </a:cubicBezTo>
                <a:cubicBezTo>
                  <a:pt x="6876872" y="6026880"/>
                  <a:pt x="6839534" y="6035834"/>
                  <a:pt x="6810195" y="6012784"/>
                </a:cubicBezTo>
                <a:cubicBezTo>
                  <a:pt x="6791144" y="5997923"/>
                  <a:pt x="6772665" y="6001353"/>
                  <a:pt x="6752283" y="6003639"/>
                </a:cubicBezTo>
                <a:cubicBezTo>
                  <a:pt x="6736851" y="6005353"/>
                  <a:pt x="6721038" y="6004782"/>
                  <a:pt x="6705417" y="6004974"/>
                </a:cubicBezTo>
                <a:cubicBezTo>
                  <a:pt x="6677984" y="6005543"/>
                  <a:pt x="6650551" y="6005735"/>
                  <a:pt x="6623118" y="6006687"/>
                </a:cubicBezTo>
                <a:cubicBezTo>
                  <a:pt x="6614353" y="6007067"/>
                  <a:pt x="6605401" y="6011832"/>
                  <a:pt x="6596828" y="6011070"/>
                </a:cubicBezTo>
                <a:cubicBezTo>
                  <a:pt x="6557201" y="6007449"/>
                  <a:pt x="6517576" y="6001734"/>
                  <a:pt x="6477951" y="5998495"/>
                </a:cubicBezTo>
                <a:cubicBezTo>
                  <a:pt x="6455472" y="5996591"/>
                  <a:pt x="6432420" y="6000209"/>
                  <a:pt x="6410131" y="5997543"/>
                </a:cubicBezTo>
                <a:cubicBezTo>
                  <a:pt x="6384414" y="5994495"/>
                  <a:pt x="6359268" y="5986685"/>
                  <a:pt x="6333739" y="5981920"/>
                </a:cubicBezTo>
                <a:cubicBezTo>
                  <a:pt x="6326691" y="5980589"/>
                  <a:pt x="6318880" y="5982303"/>
                  <a:pt x="6311449" y="5982682"/>
                </a:cubicBezTo>
                <a:cubicBezTo>
                  <a:pt x="6303068" y="5983064"/>
                  <a:pt x="6294876" y="5983826"/>
                  <a:pt x="6286493" y="5984017"/>
                </a:cubicBezTo>
                <a:cubicBezTo>
                  <a:pt x="6260964" y="5984399"/>
                  <a:pt x="6235437" y="5983826"/>
                  <a:pt x="6209909" y="5985161"/>
                </a:cubicBezTo>
                <a:cubicBezTo>
                  <a:pt x="6194288" y="5985922"/>
                  <a:pt x="6177905" y="5993733"/>
                  <a:pt x="6163425" y="5990874"/>
                </a:cubicBezTo>
                <a:cubicBezTo>
                  <a:pt x="6133897" y="5985351"/>
                  <a:pt x="6104368" y="5997733"/>
                  <a:pt x="6074842" y="5987447"/>
                </a:cubicBezTo>
                <a:cubicBezTo>
                  <a:pt x="6065695" y="5984399"/>
                  <a:pt x="6053124" y="5992019"/>
                  <a:pt x="6042072" y="5992399"/>
                </a:cubicBezTo>
                <a:cubicBezTo>
                  <a:pt x="6014449" y="5993351"/>
                  <a:pt x="5986828" y="5993161"/>
                  <a:pt x="5959204" y="5992971"/>
                </a:cubicBezTo>
                <a:cubicBezTo>
                  <a:pt x="5934438" y="5992781"/>
                  <a:pt x="5908719" y="5995447"/>
                  <a:pt x="5884906" y="5990113"/>
                </a:cubicBezTo>
                <a:cubicBezTo>
                  <a:pt x="5859949" y="5984399"/>
                  <a:pt x="5837471" y="5985161"/>
                  <a:pt x="5813275" y="5991637"/>
                </a:cubicBezTo>
                <a:cubicBezTo>
                  <a:pt x="5796702" y="5996019"/>
                  <a:pt x="5779174" y="5996591"/>
                  <a:pt x="5762029" y="5997923"/>
                </a:cubicBezTo>
                <a:cubicBezTo>
                  <a:pt x="5743551" y="5999447"/>
                  <a:pt x="5723166" y="5995447"/>
                  <a:pt x="5706401" y="6001734"/>
                </a:cubicBezTo>
                <a:cubicBezTo>
                  <a:pt x="5656488" y="6020403"/>
                  <a:pt x="5605244" y="6024403"/>
                  <a:pt x="5553045" y="6024403"/>
                </a:cubicBezTo>
                <a:cubicBezTo>
                  <a:pt x="5543518" y="6024403"/>
                  <a:pt x="5533802" y="6021738"/>
                  <a:pt x="5524660" y="6018880"/>
                </a:cubicBezTo>
                <a:cubicBezTo>
                  <a:pt x="5471316" y="6001734"/>
                  <a:pt x="5417784" y="6003257"/>
                  <a:pt x="5363491" y="6013736"/>
                </a:cubicBezTo>
                <a:cubicBezTo>
                  <a:pt x="5352250" y="6016022"/>
                  <a:pt x="5339677" y="6016403"/>
                  <a:pt x="5328438" y="6014118"/>
                </a:cubicBezTo>
                <a:cubicBezTo>
                  <a:pt x="5296812" y="6007449"/>
                  <a:pt x="5266141" y="5996399"/>
                  <a:pt x="5234326" y="5991637"/>
                </a:cubicBezTo>
                <a:cubicBezTo>
                  <a:pt x="5181748" y="5983826"/>
                  <a:pt x="5136216" y="6010115"/>
                  <a:pt x="5089162" y="6027262"/>
                </a:cubicBezTo>
                <a:cubicBezTo>
                  <a:pt x="5044391" y="6043455"/>
                  <a:pt x="5006292" y="6080032"/>
                  <a:pt x="4953328" y="6071840"/>
                </a:cubicBezTo>
                <a:cubicBezTo>
                  <a:pt x="4947996" y="6071078"/>
                  <a:pt x="4942089" y="6076222"/>
                  <a:pt x="4936184" y="6077555"/>
                </a:cubicBezTo>
                <a:cubicBezTo>
                  <a:pt x="4919991" y="6081176"/>
                  <a:pt x="4903799" y="6085555"/>
                  <a:pt x="4887415" y="6087272"/>
                </a:cubicBezTo>
                <a:cubicBezTo>
                  <a:pt x="4867412" y="6089558"/>
                  <a:pt x="4847027" y="6088797"/>
                  <a:pt x="4827024" y="6090701"/>
                </a:cubicBezTo>
                <a:cubicBezTo>
                  <a:pt x="4814165" y="6091844"/>
                  <a:pt x="4801401" y="6093939"/>
                  <a:pt x="4788661" y="6095749"/>
                </a:cubicBezTo>
                <a:lnTo>
                  <a:pt x="4785776" y="6096000"/>
                </a:lnTo>
                <a:lnTo>
                  <a:pt x="4726469" y="6096000"/>
                </a:lnTo>
                <a:lnTo>
                  <a:pt x="4719697" y="6095130"/>
                </a:lnTo>
                <a:cubicBezTo>
                  <a:pt x="4709481" y="6092939"/>
                  <a:pt x="4699289" y="6090320"/>
                  <a:pt x="4689098" y="6088605"/>
                </a:cubicBezTo>
                <a:cubicBezTo>
                  <a:pt x="4660331" y="6083842"/>
                  <a:pt x="4628705" y="6085176"/>
                  <a:pt x="4603368" y="6072984"/>
                </a:cubicBezTo>
                <a:cubicBezTo>
                  <a:pt x="4576318" y="6060029"/>
                  <a:pt x="4550599" y="6054123"/>
                  <a:pt x="4522596" y="6058123"/>
                </a:cubicBezTo>
                <a:cubicBezTo>
                  <a:pt x="4513260" y="6059457"/>
                  <a:pt x="4501257" y="6067459"/>
                  <a:pt x="4497068" y="6075649"/>
                </a:cubicBezTo>
                <a:cubicBezTo>
                  <a:pt x="4487731" y="6093938"/>
                  <a:pt x="4474969" y="6097178"/>
                  <a:pt x="4457632" y="6090890"/>
                </a:cubicBezTo>
                <a:cubicBezTo>
                  <a:pt x="4442581" y="6085555"/>
                  <a:pt x="4424104" y="6082890"/>
                  <a:pt x="4413817" y="6072601"/>
                </a:cubicBezTo>
                <a:cubicBezTo>
                  <a:pt x="4384668" y="6043455"/>
                  <a:pt x="4347518" y="6042503"/>
                  <a:pt x="4311323" y="6034693"/>
                </a:cubicBezTo>
                <a:cubicBezTo>
                  <a:pt x="4289227" y="6029928"/>
                  <a:pt x="4268649" y="6029738"/>
                  <a:pt x="4246551" y="6032976"/>
                </a:cubicBezTo>
                <a:cubicBezTo>
                  <a:pt x="4198546" y="6040216"/>
                  <a:pt x="4151870" y="6029928"/>
                  <a:pt x="4105766" y="6016784"/>
                </a:cubicBezTo>
                <a:cubicBezTo>
                  <a:pt x="4075285" y="6008022"/>
                  <a:pt x="4044043" y="6002687"/>
                  <a:pt x="4013753" y="5993733"/>
                </a:cubicBezTo>
                <a:cubicBezTo>
                  <a:pt x="3991083" y="5986874"/>
                  <a:pt x="3968414" y="5978682"/>
                  <a:pt x="3947648" y="5967634"/>
                </a:cubicBezTo>
                <a:cubicBezTo>
                  <a:pt x="3917546" y="5951440"/>
                  <a:pt x="3891259" y="5927055"/>
                  <a:pt x="3852966" y="5933533"/>
                </a:cubicBezTo>
                <a:cubicBezTo>
                  <a:pt x="3819245" y="5939247"/>
                  <a:pt x="3788766" y="5927247"/>
                  <a:pt x="3757902" y="5915816"/>
                </a:cubicBezTo>
                <a:cubicBezTo>
                  <a:pt x="3735231" y="5907434"/>
                  <a:pt x="3712565" y="5898859"/>
                  <a:pt x="3689131" y="5893526"/>
                </a:cubicBezTo>
                <a:cubicBezTo>
                  <a:pt x="3661315" y="5887239"/>
                  <a:pt x="3629882" y="5889907"/>
                  <a:pt x="3605116" y="5878285"/>
                </a:cubicBezTo>
                <a:cubicBezTo>
                  <a:pt x="3579206" y="5866093"/>
                  <a:pt x="3557682" y="5874285"/>
                  <a:pt x="3534629" y="5877715"/>
                </a:cubicBezTo>
                <a:cubicBezTo>
                  <a:pt x="3497862" y="5883049"/>
                  <a:pt x="3461282" y="5892955"/>
                  <a:pt x="3424135" y="5880382"/>
                </a:cubicBezTo>
                <a:cubicBezTo>
                  <a:pt x="3378986" y="5865141"/>
                  <a:pt x="3334216" y="5848758"/>
                  <a:pt x="3288877" y="5834280"/>
                </a:cubicBezTo>
                <a:cubicBezTo>
                  <a:pt x="3271348" y="5828753"/>
                  <a:pt x="3252492" y="5826467"/>
                  <a:pt x="3234202" y="5823991"/>
                </a:cubicBezTo>
                <a:cubicBezTo>
                  <a:pt x="3216867" y="5821895"/>
                  <a:pt x="3196102" y="5827230"/>
                  <a:pt x="3182763" y="5819229"/>
                </a:cubicBezTo>
                <a:cubicBezTo>
                  <a:pt x="3148472" y="5798655"/>
                  <a:pt x="3113231" y="5788558"/>
                  <a:pt x="3073604" y="5788558"/>
                </a:cubicBezTo>
                <a:cubicBezTo>
                  <a:pt x="3058743" y="5788558"/>
                  <a:pt x="3044264" y="5779984"/>
                  <a:pt x="3029216" y="5778459"/>
                </a:cubicBezTo>
                <a:cubicBezTo>
                  <a:pt x="3008639" y="5776555"/>
                  <a:pt x="2985016" y="5771411"/>
                  <a:pt x="2967110" y="5778651"/>
                </a:cubicBezTo>
                <a:cubicBezTo>
                  <a:pt x="2925008" y="5795797"/>
                  <a:pt x="2890910" y="5781507"/>
                  <a:pt x="2854140" y="5764553"/>
                </a:cubicBezTo>
                <a:cubicBezTo>
                  <a:pt x="2817943" y="5747789"/>
                  <a:pt x="2779842" y="5734455"/>
                  <a:pt x="2741360" y="5723403"/>
                </a:cubicBezTo>
                <a:cubicBezTo>
                  <a:pt x="2726882" y="5719403"/>
                  <a:pt x="2709548" y="5726072"/>
                  <a:pt x="2693543" y="5727405"/>
                </a:cubicBezTo>
                <a:cubicBezTo>
                  <a:pt x="2687827" y="5727786"/>
                  <a:pt x="2681540" y="5728358"/>
                  <a:pt x="2676398" y="5726453"/>
                </a:cubicBezTo>
                <a:cubicBezTo>
                  <a:pt x="2626677" y="5708163"/>
                  <a:pt x="2576191" y="5694257"/>
                  <a:pt x="2522279" y="5703782"/>
                </a:cubicBezTo>
                <a:cubicBezTo>
                  <a:pt x="2517327" y="5704735"/>
                  <a:pt x="2511800" y="5702639"/>
                  <a:pt x="2506847" y="5701305"/>
                </a:cubicBezTo>
                <a:cubicBezTo>
                  <a:pt x="2482652" y="5694447"/>
                  <a:pt x="2459029" y="5683589"/>
                  <a:pt x="2434456" y="5681112"/>
                </a:cubicBezTo>
                <a:cubicBezTo>
                  <a:pt x="2373874" y="5675016"/>
                  <a:pt x="2312915" y="5672538"/>
                  <a:pt x="2251948" y="5668538"/>
                </a:cubicBezTo>
                <a:cubicBezTo>
                  <a:pt x="2248138" y="5668349"/>
                  <a:pt x="2244137" y="5668349"/>
                  <a:pt x="2240710" y="5667014"/>
                </a:cubicBezTo>
                <a:cubicBezTo>
                  <a:pt x="2218229" y="5658822"/>
                  <a:pt x="2198608" y="5661490"/>
                  <a:pt x="2179556" y="5677111"/>
                </a:cubicBezTo>
                <a:cubicBezTo>
                  <a:pt x="2171173" y="5683969"/>
                  <a:pt x="2159743" y="5687589"/>
                  <a:pt x="2149267" y="5691399"/>
                </a:cubicBezTo>
                <a:cubicBezTo>
                  <a:pt x="2133834" y="5697115"/>
                  <a:pt x="2118023" y="5702639"/>
                  <a:pt x="2102021" y="5706259"/>
                </a:cubicBezTo>
                <a:cubicBezTo>
                  <a:pt x="2086208" y="5709688"/>
                  <a:pt x="2069254" y="5714449"/>
                  <a:pt x="2054013" y="5711784"/>
                </a:cubicBezTo>
                <a:cubicBezTo>
                  <a:pt x="2026581" y="5707022"/>
                  <a:pt x="2000479" y="5696353"/>
                  <a:pt x="1973429" y="5689303"/>
                </a:cubicBezTo>
                <a:cubicBezTo>
                  <a:pt x="1964094" y="5686826"/>
                  <a:pt x="1953806" y="5687209"/>
                  <a:pt x="1944092" y="5687017"/>
                </a:cubicBezTo>
                <a:cubicBezTo>
                  <a:pt x="1921800" y="5686447"/>
                  <a:pt x="1898940" y="5691971"/>
                  <a:pt x="1878748" y="5676159"/>
                </a:cubicBezTo>
                <a:cubicBezTo>
                  <a:pt x="1860079" y="5661299"/>
                  <a:pt x="1841216" y="5665680"/>
                  <a:pt x="1821596" y="5676920"/>
                </a:cubicBezTo>
                <a:cubicBezTo>
                  <a:pt x="1807497" y="5684922"/>
                  <a:pt x="1791496" y="5691209"/>
                  <a:pt x="1775684" y="5694257"/>
                </a:cubicBezTo>
                <a:cubicBezTo>
                  <a:pt x="1753965" y="5698447"/>
                  <a:pt x="1732439" y="5700163"/>
                  <a:pt x="1709006" y="5697685"/>
                </a:cubicBezTo>
                <a:cubicBezTo>
                  <a:pt x="1692431" y="5695971"/>
                  <a:pt x="1678904" y="5695209"/>
                  <a:pt x="1665950" y="5685113"/>
                </a:cubicBezTo>
                <a:cubicBezTo>
                  <a:pt x="1663856" y="5683589"/>
                  <a:pt x="1660046" y="5683207"/>
                  <a:pt x="1657188" y="5683399"/>
                </a:cubicBezTo>
                <a:cubicBezTo>
                  <a:pt x="1619658" y="5686637"/>
                  <a:pt x="1582510" y="5684922"/>
                  <a:pt x="1544598" y="5682634"/>
                </a:cubicBezTo>
                <a:cubicBezTo>
                  <a:pt x="1496403" y="5679589"/>
                  <a:pt x="1445725" y="5688541"/>
                  <a:pt x="1404006" y="5720546"/>
                </a:cubicBezTo>
                <a:cubicBezTo>
                  <a:pt x="1397909" y="5725310"/>
                  <a:pt x="1388765" y="5727405"/>
                  <a:pt x="1380762" y="5728549"/>
                </a:cubicBezTo>
                <a:cubicBezTo>
                  <a:pt x="1343044" y="5733501"/>
                  <a:pt x="1305132" y="5736930"/>
                  <a:pt x="1267411" y="5742455"/>
                </a:cubicBezTo>
                <a:cubicBezTo>
                  <a:pt x="1246837" y="5745503"/>
                  <a:pt x="1225310" y="5748170"/>
                  <a:pt x="1206641" y="5756553"/>
                </a:cubicBezTo>
                <a:cubicBezTo>
                  <a:pt x="1188354" y="5764743"/>
                  <a:pt x="1173681" y="5774459"/>
                  <a:pt x="1162823" y="5757315"/>
                </a:cubicBezTo>
                <a:cubicBezTo>
                  <a:pt x="1143394" y="5766459"/>
                  <a:pt x="1126437" y="5774080"/>
                  <a:pt x="1109865" y="5782270"/>
                </a:cubicBezTo>
                <a:cubicBezTo>
                  <a:pt x="1103767" y="5785318"/>
                  <a:pt x="1098623" y="5790272"/>
                  <a:pt x="1092527" y="5793130"/>
                </a:cubicBezTo>
                <a:cubicBezTo>
                  <a:pt x="1086048" y="5796178"/>
                  <a:pt x="1078810" y="5798082"/>
                  <a:pt x="1071762" y="5799607"/>
                </a:cubicBezTo>
                <a:cubicBezTo>
                  <a:pt x="1040327" y="5806465"/>
                  <a:pt x="1008894" y="5812751"/>
                  <a:pt x="977653" y="5820182"/>
                </a:cubicBezTo>
                <a:cubicBezTo>
                  <a:pt x="971554" y="5821705"/>
                  <a:pt x="966411" y="5827801"/>
                  <a:pt x="960887" y="5831801"/>
                </a:cubicBezTo>
                <a:cubicBezTo>
                  <a:pt x="957266" y="5834470"/>
                  <a:pt x="953648" y="5838470"/>
                  <a:pt x="949646" y="5839042"/>
                </a:cubicBezTo>
                <a:cubicBezTo>
                  <a:pt x="919165" y="5843614"/>
                  <a:pt x="888877" y="5848949"/>
                  <a:pt x="858205" y="5851234"/>
                </a:cubicBezTo>
                <a:cubicBezTo>
                  <a:pt x="832486" y="5853138"/>
                  <a:pt x="807719" y="5852568"/>
                  <a:pt x="801053" y="5885715"/>
                </a:cubicBezTo>
                <a:cubicBezTo>
                  <a:pt x="799909" y="5891432"/>
                  <a:pt x="791717" y="5897528"/>
                  <a:pt x="785432" y="5900384"/>
                </a:cubicBezTo>
                <a:cubicBezTo>
                  <a:pt x="767524" y="5908576"/>
                  <a:pt x="748471" y="5914101"/>
                  <a:pt x="730754" y="5922482"/>
                </a:cubicBezTo>
                <a:cubicBezTo>
                  <a:pt x="672650" y="5950488"/>
                  <a:pt x="611880" y="5968205"/>
                  <a:pt x="546917" y="5964966"/>
                </a:cubicBezTo>
                <a:cubicBezTo>
                  <a:pt x="526724" y="5964014"/>
                  <a:pt x="507102" y="5953726"/>
                  <a:pt x="494337" y="5949915"/>
                </a:cubicBezTo>
                <a:cubicBezTo>
                  <a:pt x="457572" y="5964966"/>
                  <a:pt x="426709" y="5979445"/>
                  <a:pt x="394511" y="5990303"/>
                </a:cubicBezTo>
                <a:cubicBezTo>
                  <a:pt x="366127" y="6000019"/>
                  <a:pt x="336408" y="6006115"/>
                  <a:pt x="307259" y="6013163"/>
                </a:cubicBezTo>
                <a:cubicBezTo>
                  <a:pt x="296590" y="6015832"/>
                  <a:pt x="285732" y="6017355"/>
                  <a:pt x="274873" y="6018690"/>
                </a:cubicBezTo>
                <a:cubicBezTo>
                  <a:pt x="240965" y="6022880"/>
                  <a:pt x="205529" y="6012784"/>
                  <a:pt x="172384" y="6028786"/>
                </a:cubicBezTo>
                <a:cubicBezTo>
                  <a:pt x="155046" y="6037168"/>
                  <a:pt x="137898" y="6047265"/>
                  <a:pt x="119613" y="6051647"/>
                </a:cubicBezTo>
                <a:cubicBezTo>
                  <a:pt x="99990" y="6056409"/>
                  <a:pt x="80794" y="6063839"/>
                  <a:pt x="61197" y="6069150"/>
                </a:cubicBezTo>
                <a:lnTo>
                  <a:pt x="544" y="6073921"/>
                </a:lnTo>
                <a:lnTo>
                  <a:pt x="544" y="5946682"/>
                </a:lnTo>
                <a:lnTo>
                  <a:pt x="0" y="5946682"/>
                </a:lnTo>
                <a:lnTo>
                  <a:pt x="0" y="1335314"/>
                </a:lnTo>
                <a:lnTo>
                  <a:pt x="0" y="873938"/>
                </a:lnTo>
                <a:close/>
              </a:path>
            </a:pathLst>
          </a:custGeom>
          <a:noFill/>
          <a:effectLst>
            <a:outerShdw blurRad="381000" dist="152400" dir="5400000" algn="t" rotWithShape="0">
              <a:prstClr val="black">
                <a:alpha val="20000"/>
              </a:prstClr>
            </a:outerShdw>
          </a:effectLst>
          <a:extLst>
            <a:ext uri="{909E8E84-426E-40DD-AFC4-6F175D3DCCD1}">
              <a14:hiddenFill xmlns:a14="http://schemas.microsoft.com/office/drawing/2010/main">
                <a:solidFill>
                  <a:srgbClr val="FFFFFF"/>
                </a:solidFill>
              </a14:hiddenFill>
            </a:ext>
          </a:extLst>
        </p:spPr>
      </p:pic>
      <p:sp>
        <p:nvSpPr>
          <p:cNvPr id="1031" name="Rectangle 41">
            <a:extLst>
              <a:ext uri="{FF2B5EF4-FFF2-40B4-BE49-F238E27FC236}">
                <a16:creationId xmlns:a16="http://schemas.microsoft.com/office/drawing/2014/main" id="{9B37791B-B040-4694-BFDC-8DD132D86E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8350" cy="6038850"/>
          </a:xfrm>
          <a:custGeom>
            <a:avLst/>
            <a:gdLst>
              <a:gd name="connsiteX0" fmla="*/ 0 w 12192000"/>
              <a:gd name="connsiteY0" fmla="*/ 0 h 5835650"/>
              <a:gd name="connsiteX1" fmla="*/ 12192000 w 12192000"/>
              <a:gd name="connsiteY1" fmla="*/ 0 h 5835650"/>
              <a:gd name="connsiteX2" fmla="*/ 12192000 w 12192000"/>
              <a:gd name="connsiteY2" fmla="*/ 5835650 h 5835650"/>
              <a:gd name="connsiteX3" fmla="*/ 0 w 12192000"/>
              <a:gd name="connsiteY3" fmla="*/ 5835650 h 5835650"/>
              <a:gd name="connsiteX4" fmla="*/ 0 w 12192000"/>
              <a:gd name="connsiteY4" fmla="*/ 0 h 5835650"/>
              <a:gd name="connsiteX0" fmla="*/ 0 w 12198350"/>
              <a:gd name="connsiteY0" fmla="*/ 0 h 5835650"/>
              <a:gd name="connsiteX1" fmla="*/ 12192000 w 12198350"/>
              <a:gd name="connsiteY1" fmla="*/ 0 h 5835650"/>
              <a:gd name="connsiteX2" fmla="*/ 12198350 w 12198350"/>
              <a:gd name="connsiteY2" fmla="*/ 3505200 h 5835650"/>
              <a:gd name="connsiteX3" fmla="*/ 12192000 w 12198350"/>
              <a:gd name="connsiteY3" fmla="*/ 5835650 h 5835650"/>
              <a:gd name="connsiteX4" fmla="*/ 0 w 12198350"/>
              <a:gd name="connsiteY4" fmla="*/ 5835650 h 5835650"/>
              <a:gd name="connsiteX5" fmla="*/ 0 w 12198350"/>
              <a:gd name="connsiteY5" fmla="*/ 0 h 5835650"/>
              <a:gd name="connsiteX0" fmla="*/ 0 w 12198350"/>
              <a:gd name="connsiteY0" fmla="*/ 0 h 5835650"/>
              <a:gd name="connsiteX1" fmla="*/ 12192000 w 12198350"/>
              <a:gd name="connsiteY1" fmla="*/ 0 h 5835650"/>
              <a:gd name="connsiteX2" fmla="*/ 12198350 w 12198350"/>
              <a:gd name="connsiteY2" fmla="*/ 3505200 h 5835650"/>
              <a:gd name="connsiteX3" fmla="*/ 12192000 w 12198350"/>
              <a:gd name="connsiteY3" fmla="*/ 5835650 h 5835650"/>
              <a:gd name="connsiteX4" fmla="*/ 5060950 w 12198350"/>
              <a:gd name="connsiteY4" fmla="*/ 5835650 h 5835650"/>
              <a:gd name="connsiteX5" fmla="*/ 0 w 12198350"/>
              <a:gd name="connsiteY5" fmla="*/ 5835650 h 5835650"/>
              <a:gd name="connsiteX6" fmla="*/ 0 w 12198350"/>
              <a:gd name="connsiteY6" fmla="*/ 0 h 5835650"/>
              <a:gd name="connsiteX0" fmla="*/ 0 w 12198350"/>
              <a:gd name="connsiteY0" fmla="*/ 0 h 5835650"/>
              <a:gd name="connsiteX1" fmla="*/ 12192000 w 12198350"/>
              <a:gd name="connsiteY1" fmla="*/ 0 h 5835650"/>
              <a:gd name="connsiteX2" fmla="*/ 12198350 w 12198350"/>
              <a:gd name="connsiteY2" fmla="*/ 3505200 h 5835650"/>
              <a:gd name="connsiteX3" fmla="*/ 12192000 w 12198350"/>
              <a:gd name="connsiteY3" fmla="*/ 5835650 h 5835650"/>
              <a:gd name="connsiteX4" fmla="*/ 5060950 w 12198350"/>
              <a:gd name="connsiteY4" fmla="*/ 5835650 h 5835650"/>
              <a:gd name="connsiteX5" fmla="*/ 1822450 w 12198350"/>
              <a:gd name="connsiteY5" fmla="*/ 5829300 h 5835650"/>
              <a:gd name="connsiteX6" fmla="*/ 0 w 12198350"/>
              <a:gd name="connsiteY6" fmla="*/ 5835650 h 5835650"/>
              <a:gd name="connsiteX7" fmla="*/ 0 w 12198350"/>
              <a:gd name="connsiteY7" fmla="*/ 0 h 5835650"/>
              <a:gd name="connsiteX0" fmla="*/ 0 w 12198350"/>
              <a:gd name="connsiteY0" fmla="*/ 0 h 5835650"/>
              <a:gd name="connsiteX1" fmla="*/ 12192000 w 12198350"/>
              <a:gd name="connsiteY1" fmla="*/ 0 h 5835650"/>
              <a:gd name="connsiteX2" fmla="*/ 12198350 w 12198350"/>
              <a:gd name="connsiteY2" fmla="*/ 3505200 h 5835650"/>
              <a:gd name="connsiteX3" fmla="*/ 12192000 w 12198350"/>
              <a:gd name="connsiteY3" fmla="*/ 5835650 h 5835650"/>
              <a:gd name="connsiteX4" fmla="*/ 5060950 w 12198350"/>
              <a:gd name="connsiteY4" fmla="*/ 5835650 h 5835650"/>
              <a:gd name="connsiteX5" fmla="*/ 1727200 w 12198350"/>
              <a:gd name="connsiteY5" fmla="*/ 5486400 h 5835650"/>
              <a:gd name="connsiteX6" fmla="*/ 0 w 12198350"/>
              <a:gd name="connsiteY6" fmla="*/ 5835650 h 5835650"/>
              <a:gd name="connsiteX7" fmla="*/ 0 w 12198350"/>
              <a:gd name="connsiteY7" fmla="*/ 0 h 5835650"/>
              <a:gd name="connsiteX0" fmla="*/ 0 w 12198350"/>
              <a:gd name="connsiteY0" fmla="*/ 0 h 5835650"/>
              <a:gd name="connsiteX1" fmla="*/ 12192000 w 12198350"/>
              <a:gd name="connsiteY1" fmla="*/ 0 h 5835650"/>
              <a:gd name="connsiteX2" fmla="*/ 12198350 w 12198350"/>
              <a:gd name="connsiteY2" fmla="*/ 3505200 h 5835650"/>
              <a:gd name="connsiteX3" fmla="*/ 12192000 w 12198350"/>
              <a:gd name="connsiteY3" fmla="*/ 5835650 h 5835650"/>
              <a:gd name="connsiteX4" fmla="*/ 5060950 w 12198350"/>
              <a:gd name="connsiteY4" fmla="*/ 5835650 h 5835650"/>
              <a:gd name="connsiteX5" fmla="*/ 3854450 w 12198350"/>
              <a:gd name="connsiteY5" fmla="*/ 5695950 h 5835650"/>
              <a:gd name="connsiteX6" fmla="*/ 1727200 w 12198350"/>
              <a:gd name="connsiteY6" fmla="*/ 5486400 h 5835650"/>
              <a:gd name="connsiteX7" fmla="*/ 0 w 12198350"/>
              <a:gd name="connsiteY7" fmla="*/ 5835650 h 5835650"/>
              <a:gd name="connsiteX8" fmla="*/ 0 w 12198350"/>
              <a:gd name="connsiteY8" fmla="*/ 0 h 5835650"/>
              <a:gd name="connsiteX0" fmla="*/ 0 w 12198350"/>
              <a:gd name="connsiteY0" fmla="*/ 0 h 5842000"/>
              <a:gd name="connsiteX1" fmla="*/ 12192000 w 12198350"/>
              <a:gd name="connsiteY1" fmla="*/ 0 h 5842000"/>
              <a:gd name="connsiteX2" fmla="*/ 12198350 w 12198350"/>
              <a:gd name="connsiteY2" fmla="*/ 3505200 h 5842000"/>
              <a:gd name="connsiteX3" fmla="*/ 12192000 w 12198350"/>
              <a:gd name="connsiteY3" fmla="*/ 5835650 h 5842000"/>
              <a:gd name="connsiteX4" fmla="*/ 5060950 w 12198350"/>
              <a:gd name="connsiteY4" fmla="*/ 5835650 h 5842000"/>
              <a:gd name="connsiteX5" fmla="*/ 3663950 w 12198350"/>
              <a:gd name="connsiteY5" fmla="*/ 5842000 h 5842000"/>
              <a:gd name="connsiteX6" fmla="*/ 1727200 w 12198350"/>
              <a:gd name="connsiteY6" fmla="*/ 5486400 h 5842000"/>
              <a:gd name="connsiteX7" fmla="*/ 0 w 12198350"/>
              <a:gd name="connsiteY7" fmla="*/ 5835650 h 5842000"/>
              <a:gd name="connsiteX8" fmla="*/ 0 w 12198350"/>
              <a:gd name="connsiteY8" fmla="*/ 0 h 5842000"/>
              <a:gd name="connsiteX0" fmla="*/ 0 w 12198350"/>
              <a:gd name="connsiteY0" fmla="*/ 0 h 5924550"/>
              <a:gd name="connsiteX1" fmla="*/ 12192000 w 12198350"/>
              <a:gd name="connsiteY1" fmla="*/ 0 h 5924550"/>
              <a:gd name="connsiteX2" fmla="*/ 12198350 w 12198350"/>
              <a:gd name="connsiteY2" fmla="*/ 3505200 h 5924550"/>
              <a:gd name="connsiteX3" fmla="*/ 12192000 w 12198350"/>
              <a:gd name="connsiteY3" fmla="*/ 5835650 h 5924550"/>
              <a:gd name="connsiteX4" fmla="*/ 4883150 w 12198350"/>
              <a:gd name="connsiteY4" fmla="*/ 5924550 h 5924550"/>
              <a:gd name="connsiteX5" fmla="*/ 3663950 w 12198350"/>
              <a:gd name="connsiteY5" fmla="*/ 5842000 h 5924550"/>
              <a:gd name="connsiteX6" fmla="*/ 1727200 w 12198350"/>
              <a:gd name="connsiteY6" fmla="*/ 5486400 h 5924550"/>
              <a:gd name="connsiteX7" fmla="*/ 0 w 12198350"/>
              <a:gd name="connsiteY7" fmla="*/ 5835650 h 5924550"/>
              <a:gd name="connsiteX8" fmla="*/ 0 w 12198350"/>
              <a:gd name="connsiteY8" fmla="*/ 0 h 5924550"/>
              <a:gd name="connsiteX0" fmla="*/ 0 w 12198350"/>
              <a:gd name="connsiteY0" fmla="*/ 0 h 5924550"/>
              <a:gd name="connsiteX1" fmla="*/ 12192000 w 12198350"/>
              <a:gd name="connsiteY1" fmla="*/ 0 h 5924550"/>
              <a:gd name="connsiteX2" fmla="*/ 12198350 w 12198350"/>
              <a:gd name="connsiteY2" fmla="*/ 3505200 h 5924550"/>
              <a:gd name="connsiteX3" fmla="*/ 12192000 w 12198350"/>
              <a:gd name="connsiteY3" fmla="*/ 5835650 h 5924550"/>
              <a:gd name="connsiteX4" fmla="*/ 8318500 w 12198350"/>
              <a:gd name="connsiteY4" fmla="*/ 5867400 h 5924550"/>
              <a:gd name="connsiteX5" fmla="*/ 4883150 w 12198350"/>
              <a:gd name="connsiteY5" fmla="*/ 5924550 h 5924550"/>
              <a:gd name="connsiteX6" fmla="*/ 3663950 w 12198350"/>
              <a:gd name="connsiteY6" fmla="*/ 5842000 h 5924550"/>
              <a:gd name="connsiteX7" fmla="*/ 1727200 w 12198350"/>
              <a:gd name="connsiteY7" fmla="*/ 5486400 h 5924550"/>
              <a:gd name="connsiteX8" fmla="*/ 0 w 12198350"/>
              <a:gd name="connsiteY8" fmla="*/ 5835650 h 5924550"/>
              <a:gd name="connsiteX9" fmla="*/ 0 w 12198350"/>
              <a:gd name="connsiteY9" fmla="*/ 0 h 5924550"/>
              <a:gd name="connsiteX0" fmla="*/ 0 w 12198350"/>
              <a:gd name="connsiteY0" fmla="*/ 0 h 6038850"/>
              <a:gd name="connsiteX1" fmla="*/ 12192000 w 12198350"/>
              <a:gd name="connsiteY1" fmla="*/ 0 h 6038850"/>
              <a:gd name="connsiteX2" fmla="*/ 12198350 w 12198350"/>
              <a:gd name="connsiteY2" fmla="*/ 3505200 h 6038850"/>
              <a:gd name="connsiteX3" fmla="*/ 12192000 w 12198350"/>
              <a:gd name="connsiteY3" fmla="*/ 5835650 h 6038850"/>
              <a:gd name="connsiteX4" fmla="*/ 7219950 w 12198350"/>
              <a:gd name="connsiteY4" fmla="*/ 6038850 h 6038850"/>
              <a:gd name="connsiteX5" fmla="*/ 4883150 w 12198350"/>
              <a:gd name="connsiteY5" fmla="*/ 5924550 h 6038850"/>
              <a:gd name="connsiteX6" fmla="*/ 3663950 w 12198350"/>
              <a:gd name="connsiteY6" fmla="*/ 5842000 h 6038850"/>
              <a:gd name="connsiteX7" fmla="*/ 1727200 w 12198350"/>
              <a:gd name="connsiteY7" fmla="*/ 5486400 h 6038850"/>
              <a:gd name="connsiteX8" fmla="*/ 0 w 12198350"/>
              <a:gd name="connsiteY8" fmla="*/ 5835650 h 6038850"/>
              <a:gd name="connsiteX9" fmla="*/ 0 w 12198350"/>
              <a:gd name="connsiteY9"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2192000 w 12198350"/>
              <a:gd name="connsiteY3" fmla="*/ 5835650 h 6038850"/>
              <a:gd name="connsiteX4" fmla="*/ 9766300 w 12198350"/>
              <a:gd name="connsiteY4" fmla="*/ 5924550 h 6038850"/>
              <a:gd name="connsiteX5" fmla="*/ 7219950 w 12198350"/>
              <a:gd name="connsiteY5" fmla="*/ 6038850 h 6038850"/>
              <a:gd name="connsiteX6" fmla="*/ 4883150 w 12198350"/>
              <a:gd name="connsiteY6" fmla="*/ 5924550 h 6038850"/>
              <a:gd name="connsiteX7" fmla="*/ 3663950 w 12198350"/>
              <a:gd name="connsiteY7" fmla="*/ 5842000 h 6038850"/>
              <a:gd name="connsiteX8" fmla="*/ 1727200 w 12198350"/>
              <a:gd name="connsiteY8" fmla="*/ 5486400 h 6038850"/>
              <a:gd name="connsiteX9" fmla="*/ 0 w 12198350"/>
              <a:gd name="connsiteY9" fmla="*/ 5835650 h 6038850"/>
              <a:gd name="connsiteX10" fmla="*/ 0 w 12198350"/>
              <a:gd name="connsiteY10"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2192000 w 12198350"/>
              <a:gd name="connsiteY3" fmla="*/ 5835650 h 6038850"/>
              <a:gd name="connsiteX4" fmla="*/ 8813800 w 12198350"/>
              <a:gd name="connsiteY4" fmla="*/ 5746750 h 6038850"/>
              <a:gd name="connsiteX5" fmla="*/ 7219950 w 12198350"/>
              <a:gd name="connsiteY5" fmla="*/ 6038850 h 6038850"/>
              <a:gd name="connsiteX6" fmla="*/ 4883150 w 12198350"/>
              <a:gd name="connsiteY6" fmla="*/ 5924550 h 6038850"/>
              <a:gd name="connsiteX7" fmla="*/ 3663950 w 12198350"/>
              <a:gd name="connsiteY7" fmla="*/ 5842000 h 6038850"/>
              <a:gd name="connsiteX8" fmla="*/ 1727200 w 12198350"/>
              <a:gd name="connsiteY8" fmla="*/ 5486400 h 6038850"/>
              <a:gd name="connsiteX9" fmla="*/ 0 w 12198350"/>
              <a:gd name="connsiteY9" fmla="*/ 5835650 h 6038850"/>
              <a:gd name="connsiteX10" fmla="*/ 0 w 12198350"/>
              <a:gd name="connsiteY10"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0255250 w 12198350"/>
              <a:gd name="connsiteY3" fmla="*/ 4978400 h 6038850"/>
              <a:gd name="connsiteX4" fmla="*/ 8813800 w 12198350"/>
              <a:gd name="connsiteY4" fmla="*/ 5746750 h 6038850"/>
              <a:gd name="connsiteX5" fmla="*/ 7219950 w 12198350"/>
              <a:gd name="connsiteY5" fmla="*/ 6038850 h 6038850"/>
              <a:gd name="connsiteX6" fmla="*/ 4883150 w 12198350"/>
              <a:gd name="connsiteY6" fmla="*/ 5924550 h 6038850"/>
              <a:gd name="connsiteX7" fmla="*/ 3663950 w 12198350"/>
              <a:gd name="connsiteY7" fmla="*/ 5842000 h 6038850"/>
              <a:gd name="connsiteX8" fmla="*/ 1727200 w 12198350"/>
              <a:gd name="connsiteY8" fmla="*/ 5486400 h 6038850"/>
              <a:gd name="connsiteX9" fmla="*/ 0 w 12198350"/>
              <a:gd name="connsiteY9" fmla="*/ 5835650 h 6038850"/>
              <a:gd name="connsiteX10" fmla="*/ 0 w 12198350"/>
              <a:gd name="connsiteY10"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8813800 w 12198350"/>
              <a:gd name="connsiteY3" fmla="*/ 5746750 h 6038850"/>
              <a:gd name="connsiteX4" fmla="*/ 7219950 w 12198350"/>
              <a:gd name="connsiteY4" fmla="*/ 6038850 h 6038850"/>
              <a:gd name="connsiteX5" fmla="*/ 4883150 w 12198350"/>
              <a:gd name="connsiteY5" fmla="*/ 5924550 h 6038850"/>
              <a:gd name="connsiteX6" fmla="*/ 3663950 w 12198350"/>
              <a:gd name="connsiteY6" fmla="*/ 5842000 h 6038850"/>
              <a:gd name="connsiteX7" fmla="*/ 1727200 w 12198350"/>
              <a:gd name="connsiteY7" fmla="*/ 5486400 h 6038850"/>
              <a:gd name="connsiteX8" fmla="*/ 0 w 12198350"/>
              <a:gd name="connsiteY8" fmla="*/ 5835650 h 6038850"/>
              <a:gd name="connsiteX9" fmla="*/ 0 w 12198350"/>
              <a:gd name="connsiteY9"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0623550 w 12198350"/>
              <a:gd name="connsiteY3" fmla="*/ 4800600 h 6038850"/>
              <a:gd name="connsiteX4" fmla="*/ 8813800 w 12198350"/>
              <a:gd name="connsiteY4" fmla="*/ 5746750 h 6038850"/>
              <a:gd name="connsiteX5" fmla="*/ 7219950 w 12198350"/>
              <a:gd name="connsiteY5" fmla="*/ 6038850 h 6038850"/>
              <a:gd name="connsiteX6" fmla="*/ 4883150 w 12198350"/>
              <a:gd name="connsiteY6" fmla="*/ 5924550 h 6038850"/>
              <a:gd name="connsiteX7" fmla="*/ 3663950 w 12198350"/>
              <a:gd name="connsiteY7" fmla="*/ 5842000 h 6038850"/>
              <a:gd name="connsiteX8" fmla="*/ 1727200 w 12198350"/>
              <a:gd name="connsiteY8" fmla="*/ 5486400 h 6038850"/>
              <a:gd name="connsiteX9" fmla="*/ 0 w 12198350"/>
              <a:gd name="connsiteY9" fmla="*/ 5835650 h 6038850"/>
              <a:gd name="connsiteX10" fmla="*/ 0 w 12198350"/>
              <a:gd name="connsiteY10"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0185400 w 12198350"/>
              <a:gd name="connsiteY3" fmla="*/ 4978400 h 6038850"/>
              <a:gd name="connsiteX4" fmla="*/ 8813800 w 12198350"/>
              <a:gd name="connsiteY4" fmla="*/ 5746750 h 6038850"/>
              <a:gd name="connsiteX5" fmla="*/ 7219950 w 12198350"/>
              <a:gd name="connsiteY5" fmla="*/ 6038850 h 6038850"/>
              <a:gd name="connsiteX6" fmla="*/ 4883150 w 12198350"/>
              <a:gd name="connsiteY6" fmla="*/ 5924550 h 6038850"/>
              <a:gd name="connsiteX7" fmla="*/ 3663950 w 12198350"/>
              <a:gd name="connsiteY7" fmla="*/ 5842000 h 6038850"/>
              <a:gd name="connsiteX8" fmla="*/ 1727200 w 12198350"/>
              <a:gd name="connsiteY8" fmla="*/ 5486400 h 6038850"/>
              <a:gd name="connsiteX9" fmla="*/ 0 w 12198350"/>
              <a:gd name="connsiteY9" fmla="*/ 5835650 h 6038850"/>
              <a:gd name="connsiteX10" fmla="*/ 0 w 12198350"/>
              <a:gd name="connsiteY10"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1766550 w 12198350"/>
              <a:gd name="connsiteY3" fmla="*/ 4108450 h 6038850"/>
              <a:gd name="connsiteX4" fmla="*/ 10185400 w 12198350"/>
              <a:gd name="connsiteY4" fmla="*/ 4978400 h 6038850"/>
              <a:gd name="connsiteX5" fmla="*/ 8813800 w 12198350"/>
              <a:gd name="connsiteY5" fmla="*/ 5746750 h 6038850"/>
              <a:gd name="connsiteX6" fmla="*/ 7219950 w 12198350"/>
              <a:gd name="connsiteY6" fmla="*/ 6038850 h 6038850"/>
              <a:gd name="connsiteX7" fmla="*/ 4883150 w 12198350"/>
              <a:gd name="connsiteY7" fmla="*/ 5924550 h 6038850"/>
              <a:gd name="connsiteX8" fmla="*/ 3663950 w 12198350"/>
              <a:gd name="connsiteY8" fmla="*/ 5842000 h 6038850"/>
              <a:gd name="connsiteX9" fmla="*/ 1727200 w 12198350"/>
              <a:gd name="connsiteY9" fmla="*/ 5486400 h 6038850"/>
              <a:gd name="connsiteX10" fmla="*/ 0 w 12198350"/>
              <a:gd name="connsiteY10" fmla="*/ 5835650 h 6038850"/>
              <a:gd name="connsiteX11" fmla="*/ 0 w 12198350"/>
              <a:gd name="connsiteY11"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1341100 w 12198350"/>
              <a:gd name="connsiteY3" fmla="*/ 4267200 h 6038850"/>
              <a:gd name="connsiteX4" fmla="*/ 10185400 w 12198350"/>
              <a:gd name="connsiteY4" fmla="*/ 4978400 h 6038850"/>
              <a:gd name="connsiteX5" fmla="*/ 8813800 w 12198350"/>
              <a:gd name="connsiteY5" fmla="*/ 5746750 h 6038850"/>
              <a:gd name="connsiteX6" fmla="*/ 7219950 w 12198350"/>
              <a:gd name="connsiteY6" fmla="*/ 6038850 h 6038850"/>
              <a:gd name="connsiteX7" fmla="*/ 4883150 w 12198350"/>
              <a:gd name="connsiteY7" fmla="*/ 5924550 h 6038850"/>
              <a:gd name="connsiteX8" fmla="*/ 3663950 w 12198350"/>
              <a:gd name="connsiteY8" fmla="*/ 5842000 h 6038850"/>
              <a:gd name="connsiteX9" fmla="*/ 1727200 w 12198350"/>
              <a:gd name="connsiteY9" fmla="*/ 5486400 h 6038850"/>
              <a:gd name="connsiteX10" fmla="*/ 0 w 12198350"/>
              <a:gd name="connsiteY10" fmla="*/ 5835650 h 6038850"/>
              <a:gd name="connsiteX11" fmla="*/ 0 w 12198350"/>
              <a:gd name="connsiteY11"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1341100 w 12198350"/>
              <a:gd name="connsiteY3" fmla="*/ 4267200 h 6038850"/>
              <a:gd name="connsiteX4" fmla="*/ 10185400 w 12198350"/>
              <a:gd name="connsiteY4" fmla="*/ 4978400 h 6038850"/>
              <a:gd name="connsiteX5" fmla="*/ 8813800 w 12198350"/>
              <a:gd name="connsiteY5" fmla="*/ 5746750 h 6038850"/>
              <a:gd name="connsiteX6" fmla="*/ 7219950 w 12198350"/>
              <a:gd name="connsiteY6" fmla="*/ 6038850 h 6038850"/>
              <a:gd name="connsiteX7" fmla="*/ 4883150 w 12198350"/>
              <a:gd name="connsiteY7" fmla="*/ 5924550 h 6038850"/>
              <a:gd name="connsiteX8" fmla="*/ 3663950 w 12198350"/>
              <a:gd name="connsiteY8" fmla="*/ 5842000 h 6038850"/>
              <a:gd name="connsiteX9" fmla="*/ 1727200 w 12198350"/>
              <a:gd name="connsiteY9" fmla="*/ 5486400 h 6038850"/>
              <a:gd name="connsiteX10" fmla="*/ 0 w 12198350"/>
              <a:gd name="connsiteY10" fmla="*/ 5835650 h 6038850"/>
              <a:gd name="connsiteX11" fmla="*/ 0 w 12198350"/>
              <a:gd name="connsiteY11" fmla="*/ 0 h 6038850"/>
              <a:gd name="connsiteX0" fmla="*/ 0 w 12198350"/>
              <a:gd name="connsiteY0" fmla="*/ 0 h 6038850"/>
              <a:gd name="connsiteX1" fmla="*/ 12192000 w 12198350"/>
              <a:gd name="connsiteY1" fmla="*/ 0 h 6038850"/>
              <a:gd name="connsiteX2" fmla="*/ 12198350 w 12198350"/>
              <a:gd name="connsiteY2" fmla="*/ 3505200 h 6038850"/>
              <a:gd name="connsiteX3" fmla="*/ 11341100 w 12198350"/>
              <a:gd name="connsiteY3" fmla="*/ 4267200 h 6038850"/>
              <a:gd name="connsiteX4" fmla="*/ 10185400 w 12198350"/>
              <a:gd name="connsiteY4" fmla="*/ 4978400 h 6038850"/>
              <a:gd name="connsiteX5" fmla="*/ 8813800 w 12198350"/>
              <a:gd name="connsiteY5" fmla="*/ 5746750 h 6038850"/>
              <a:gd name="connsiteX6" fmla="*/ 7219950 w 12198350"/>
              <a:gd name="connsiteY6" fmla="*/ 6038850 h 6038850"/>
              <a:gd name="connsiteX7" fmla="*/ 4883150 w 12198350"/>
              <a:gd name="connsiteY7" fmla="*/ 5924550 h 6038850"/>
              <a:gd name="connsiteX8" fmla="*/ 3663950 w 12198350"/>
              <a:gd name="connsiteY8" fmla="*/ 5842000 h 6038850"/>
              <a:gd name="connsiteX9" fmla="*/ 1727200 w 12198350"/>
              <a:gd name="connsiteY9" fmla="*/ 5486400 h 6038850"/>
              <a:gd name="connsiteX10" fmla="*/ 0 w 12198350"/>
              <a:gd name="connsiteY10" fmla="*/ 5835650 h 6038850"/>
              <a:gd name="connsiteX11" fmla="*/ 0 w 12198350"/>
              <a:gd name="connsiteY11" fmla="*/ 0 h 603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8350" h="6038850">
                <a:moveTo>
                  <a:pt x="0" y="0"/>
                </a:moveTo>
                <a:lnTo>
                  <a:pt x="12192000" y="0"/>
                </a:lnTo>
                <a:cubicBezTo>
                  <a:pt x="12194117" y="1168400"/>
                  <a:pt x="12196233" y="2336800"/>
                  <a:pt x="12198350" y="3505200"/>
                </a:cubicBezTo>
                <a:cubicBezTo>
                  <a:pt x="11828992" y="3872442"/>
                  <a:pt x="11606741" y="4015317"/>
                  <a:pt x="11341100" y="4267200"/>
                </a:cubicBezTo>
                <a:cubicBezTo>
                  <a:pt x="11005609" y="4512733"/>
                  <a:pt x="10677525" y="4705350"/>
                  <a:pt x="10185400" y="4978400"/>
                </a:cubicBezTo>
                <a:cubicBezTo>
                  <a:pt x="9693275" y="5251450"/>
                  <a:pt x="9381067" y="5540375"/>
                  <a:pt x="8813800" y="5746750"/>
                </a:cubicBezTo>
                <a:lnTo>
                  <a:pt x="7219950" y="6038850"/>
                </a:lnTo>
                <a:lnTo>
                  <a:pt x="4883150" y="5924550"/>
                </a:lnTo>
                <a:lnTo>
                  <a:pt x="3663950" y="5842000"/>
                </a:lnTo>
                <a:lnTo>
                  <a:pt x="1727200" y="5486400"/>
                </a:lnTo>
                <a:lnTo>
                  <a:pt x="0" y="5835650"/>
                </a:lnTo>
                <a:lnTo>
                  <a:pt x="0" y="0"/>
                </a:lnTo>
                <a:close/>
              </a:path>
            </a:pathLst>
          </a:custGeom>
          <a:gradFill flip="none" rotWithShape="1">
            <a:gsLst>
              <a:gs pos="0">
                <a:srgbClr val="000000">
                  <a:alpha val="60000"/>
                </a:srgbClr>
              </a:gs>
              <a:gs pos="100000">
                <a:srgbClr val="000000">
                  <a:alpha val="0"/>
                </a:srgbClr>
              </a:gs>
              <a:gs pos="68000">
                <a:srgbClr val="000000">
                  <a:alpha val="40000"/>
                </a:srgb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nvGrpSpPr>
          <p:cNvPr id="1035" name="Group 74">
            <a:extLst>
              <a:ext uri="{FF2B5EF4-FFF2-40B4-BE49-F238E27FC236}">
                <a16:creationId xmlns:a16="http://schemas.microsoft.com/office/drawing/2014/main" id="{4252769E-B9F0-4068-A645-5BBEF16E9C2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4" y="3296010"/>
            <a:ext cx="12191456" cy="2849976"/>
            <a:chOff x="476" y="-3923157"/>
            <a:chExt cx="10667524" cy="2493729"/>
          </a:xfrm>
        </p:grpSpPr>
        <p:sp>
          <p:nvSpPr>
            <p:cNvPr id="76" name="Freeform: Shape 75">
              <a:extLst>
                <a:ext uri="{FF2B5EF4-FFF2-40B4-BE49-F238E27FC236}">
                  <a16:creationId xmlns:a16="http://schemas.microsoft.com/office/drawing/2014/main" id="{1E12D6AD-7096-45BB-9C02-468B2704C1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39953252-97DE-4766-B2F6-E4FDA2FDA6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11255A50-CBE7-47C8-833F-DD302BD0C97D}"/>
              </a:ext>
            </a:extLst>
          </p:cNvPr>
          <p:cNvSpPr>
            <a:spLocks noGrp="1"/>
          </p:cNvSpPr>
          <p:nvPr>
            <p:ph type="ctrTitle"/>
          </p:nvPr>
        </p:nvSpPr>
        <p:spPr>
          <a:xfrm>
            <a:off x="838199" y="1120676"/>
            <a:ext cx="7021513" cy="2308324"/>
          </a:xfrm>
        </p:spPr>
        <p:txBody>
          <a:bodyPr>
            <a:normAutofit fontScale="90000"/>
          </a:bodyPr>
          <a:lstStyle/>
          <a:p>
            <a:pPr algn="l"/>
            <a:r>
              <a:rPr lang="fi-FI" sz="7200" dirty="0" err="1">
                <a:solidFill>
                  <a:srgbClr val="FFFFFF"/>
                </a:solidFill>
              </a:rPr>
              <a:t>Decentralized</a:t>
            </a:r>
            <a:r>
              <a:rPr lang="fi-FI" sz="7200" dirty="0">
                <a:solidFill>
                  <a:srgbClr val="FFFFFF"/>
                </a:solidFill>
              </a:rPr>
              <a:t> </a:t>
            </a:r>
            <a:r>
              <a:rPr lang="fi-FI" sz="7200" dirty="0" err="1">
                <a:solidFill>
                  <a:srgbClr val="FFFFFF"/>
                </a:solidFill>
              </a:rPr>
              <a:t>Contracting</a:t>
            </a:r>
            <a:r>
              <a:rPr lang="fi-FI" sz="7200" dirty="0">
                <a:solidFill>
                  <a:srgbClr val="FFFFFF"/>
                </a:solidFill>
              </a:rPr>
              <a:t> </a:t>
            </a:r>
            <a:br>
              <a:rPr lang="fi-FI" sz="7200" dirty="0">
                <a:solidFill>
                  <a:srgbClr val="FFFFFF"/>
                </a:solidFill>
              </a:rPr>
            </a:br>
            <a:r>
              <a:rPr lang="fi-FI" sz="7200" dirty="0">
                <a:solidFill>
                  <a:srgbClr val="FFFFFF"/>
                </a:solidFill>
              </a:rPr>
              <a:t>&amp; </a:t>
            </a:r>
            <a:r>
              <a:rPr lang="fi-FI" sz="7200" dirty="0" err="1">
                <a:solidFill>
                  <a:srgbClr val="FFFFFF"/>
                </a:solidFill>
              </a:rPr>
              <a:t>Findy</a:t>
            </a:r>
            <a:endParaRPr lang="fi-FI" sz="7200" dirty="0">
              <a:solidFill>
                <a:srgbClr val="FFFFFF"/>
              </a:solidFill>
            </a:endParaRPr>
          </a:p>
        </p:txBody>
      </p:sp>
      <p:sp>
        <p:nvSpPr>
          <p:cNvPr id="3" name="Subtitle 2">
            <a:extLst>
              <a:ext uri="{FF2B5EF4-FFF2-40B4-BE49-F238E27FC236}">
                <a16:creationId xmlns:a16="http://schemas.microsoft.com/office/drawing/2014/main" id="{63C2573A-47EB-4831-A121-E4FD17593AF4}"/>
              </a:ext>
            </a:extLst>
          </p:cNvPr>
          <p:cNvSpPr>
            <a:spLocks noGrp="1"/>
          </p:cNvSpPr>
          <p:nvPr>
            <p:ph type="subTitle" idx="1"/>
          </p:nvPr>
        </p:nvSpPr>
        <p:spPr>
          <a:xfrm>
            <a:off x="835024" y="3809998"/>
            <a:ext cx="7025753" cy="1243915"/>
          </a:xfrm>
        </p:spPr>
        <p:txBody>
          <a:bodyPr>
            <a:normAutofit lnSpcReduction="10000"/>
          </a:bodyPr>
          <a:lstStyle/>
          <a:p>
            <a:pPr algn="l"/>
            <a:r>
              <a:rPr lang="fi-FI" sz="1500" dirty="0">
                <a:solidFill>
                  <a:srgbClr val="FFFFFF"/>
                </a:solidFill>
              </a:rPr>
              <a:t>Timo Hotti</a:t>
            </a:r>
          </a:p>
          <a:p>
            <a:pPr algn="l"/>
            <a:r>
              <a:rPr lang="fi-FI" sz="1500" dirty="0" err="1">
                <a:solidFill>
                  <a:srgbClr val="FFFFFF"/>
                </a:solidFill>
              </a:rPr>
              <a:t>Principal</a:t>
            </a:r>
            <a:r>
              <a:rPr lang="fi-FI" sz="1500" dirty="0">
                <a:solidFill>
                  <a:srgbClr val="FFFFFF"/>
                </a:solidFill>
              </a:rPr>
              <a:t> Technology </a:t>
            </a:r>
            <a:r>
              <a:rPr lang="fi-FI" sz="1500" dirty="0" err="1">
                <a:solidFill>
                  <a:srgbClr val="FFFFFF"/>
                </a:solidFill>
              </a:rPr>
              <a:t>Strategist</a:t>
            </a:r>
            <a:r>
              <a:rPr lang="fi-FI" sz="1500" dirty="0">
                <a:solidFill>
                  <a:srgbClr val="FFFFFF"/>
                </a:solidFill>
              </a:rPr>
              <a:t>  @ OP </a:t>
            </a:r>
            <a:r>
              <a:rPr lang="fi-FI" sz="1500" dirty="0" err="1">
                <a:solidFill>
                  <a:srgbClr val="FFFFFF"/>
                </a:solidFill>
              </a:rPr>
              <a:t>Lab</a:t>
            </a:r>
            <a:endParaRPr lang="fi-FI" sz="1500" dirty="0">
              <a:solidFill>
                <a:srgbClr val="FFFFFF"/>
              </a:solidFill>
            </a:endParaRPr>
          </a:p>
          <a:p>
            <a:pPr algn="l"/>
            <a:r>
              <a:rPr lang="fi-FI" sz="1500" dirty="0" err="1">
                <a:solidFill>
                  <a:srgbClr val="FFFFFF"/>
                </a:solidFill>
              </a:rPr>
              <a:t>FindyNet</a:t>
            </a:r>
            <a:r>
              <a:rPr lang="fi-FI" sz="1500" dirty="0">
                <a:solidFill>
                  <a:srgbClr val="FFFFFF"/>
                </a:solidFill>
              </a:rPr>
              <a:t> </a:t>
            </a:r>
            <a:r>
              <a:rPr lang="fi-FI" sz="1500" dirty="0" err="1">
                <a:solidFill>
                  <a:srgbClr val="FFFFFF"/>
                </a:solidFill>
              </a:rPr>
              <a:t>co-operative</a:t>
            </a:r>
            <a:r>
              <a:rPr lang="fi-FI" sz="1500" dirty="0">
                <a:solidFill>
                  <a:srgbClr val="FFFFFF"/>
                </a:solidFill>
              </a:rPr>
              <a:t> Board Member</a:t>
            </a:r>
          </a:p>
          <a:p>
            <a:pPr algn="l"/>
            <a:r>
              <a:rPr lang="fi-FI" sz="1500" dirty="0">
                <a:solidFill>
                  <a:srgbClr val="FFFFFF"/>
                </a:solidFill>
              </a:rPr>
              <a:t>timo.hotti@op.fi</a:t>
            </a:r>
          </a:p>
        </p:txBody>
      </p:sp>
    </p:spTree>
    <p:extLst>
      <p:ext uri="{BB962C8B-B14F-4D97-AF65-F5344CB8AC3E}">
        <p14:creationId xmlns:p14="http://schemas.microsoft.com/office/powerpoint/2010/main" val="28960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B3F0B9-D929-4705-9921-41D5BCF07961}"/>
              </a:ext>
            </a:extLst>
          </p:cNvPr>
          <p:cNvSpPr>
            <a:spLocks noGrp="1"/>
          </p:cNvSpPr>
          <p:nvPr>
            <p:ph type="title"/>
          </p:nvPr>
        </p:nvSpPr>
        <p:spPr>
          <a:xfrm>
            <a:off x="466722" y="586855"/>
            <a:ext cx="3201366" cy="3387497"/>
          </a:xfrm>
        </p:spPr>
        <p:txBody>
          <a:bodyPr anchor="b">
            <a:normAutofit/>
          </a:bodyPr>
          <a:lstStyle/>
          <a:p>
            <a:pPr algn="r"/>
            <a:r>
              <a:rPr lang="en-US" sz="4000" b="1">
                <a:solidFill>
                  <a:srgbClr val="FFFFFF"/>
                </a:solidFill>
              </a:rPr>
              <a:t>Finland and Germany intensify cooperation to promote digital identity</a:t>
            </a:r>
            <a:endParaRPr lang="fi-FI" sz="4000">
              <a:solidFill>
                <a:srgbClr val="FFFFFF"/>
              </a:solidFill>
            </a:endParaRPr>
          </a:p>
        </p:txBody>
      </p:sp>
      <p:sp>
        <p:nvSpPr>
          <p:cNvPr id="3" name="Content Placeholder 2">
            <a:extLst>
              <a:ext uri="{FF2B5EF4-FFF2-40B4-BE49-F238E27FC236}">
                <a16:creationId xmlns:a16="http://schemas.microsoft.com/office/drawing/2014/main" id="{B60A9C29-DE14-45A8-BE06-B21018C5547A}"/>
              </a:ext>
            </a:extLst>
          </p:cNvPr>
          <p:cNvSpPr>
            <a:spLocks noGrp="1"/>
          </p:cNvSpPr>
          <p:nvPr>
            <p:ph idx="1"/>
          </p:nvPr>
        </p:nvSpPr>
        <p:spPr>
          <a:xfrm>
            <a:off x="4810259" y="649480"/>
            <a:ext cx="6555347" cy="5546047"/>
          </a:xfrm>
        </p:spPr>
        <p:txBody>
          <a:bodyPr anchor="ctr">
            <a:normAutofit/>
          </a:bodyPr>
          <a:lstStyle/>
          <a:p>
            <a:pPr marL="0" indent="0">
              <a:buNone/>
            </a:pPr>
            <a:r>
              <a:rPr lang="en-US" sz="1900" dirty="0"/>
              <a:t>“Finland and Germany are at the forefront of the development of European digital identity. That is why it is only natural that we are working together to promote the adoption of solutions based on European values that guarantee data security for users throughout the European Union,” says </a:t>
            </a:r>
            <a:r>
              <a:rPr lang="en-US" sz="1900" b="1" dirty="0"/>
              <a:t>Minister of Local Government Sirpa </a:t>
            </a:r>
            <a:r>
              <a:rPr lang="en-US" sz="1900" b="1" dirty="0" err="1"/>
              <a:t>Paatero</a:t>
            </a:r>
            <a:r>
              <a:rPr lang="en-US" sz="1900" dirty="0"/>
              <a:t>, who is responsible for </a:t>
            </a:r>
            <a:r>
              <a:rPr lang="en-US" sz="1900" dirty="0" err="1"/>
              <a:t>digitalisation</a:t>
            </a:r>
            <a:r>
              <a:rPr lang="en-US" sz="1900" dirty="0"/>
              <a:t> in public administration.</a:t>
            </a:r>
          </a:p>
          <a:p>
            <a:pPr marL="0" indent="0">
              <a:buNone/>
            </a:pPr>
            <a:endParaRPr lang="en-US" sz="1900" dirty="0"/>
          </a:p>
          <a:p>
            <a:pPr marL="0" indent="0">
              <a:buNone/>
            </a:pPr>
            <a:r>
              <a:rPr lang="en-US" sz="1900" dirty="0"/>
              <a:t>“More and more countries in Europe are embracing our vision for user-centric, </a:t>
            </a:r>
            <a:r>
              <a:rPr lang="en-US" sz="1900" dirty="0" err="1"/>
              <a:t>decentralised</a:t>
            </a:r>
            <a:r>
              <a:rPr lang="en-US" sz="1900" dirty="0"/>
              <a:t> identity. We are thrilled that after the announcement of our partnership with Spain in July, we are now taking the natural next step through our partnership with Finland to show all of Europe the potential of self-sovereign digital identity,” says </a:t>
            </a:r>
            <a:r>
              <a:rPr lang="en-US" sz="1900" b="1" dirty="0"/>
              <a:t>Minister of State </a:t>
            </a:r>
            <a:r>
              <a:rPr lang="en-US" sz="1900" b="1" dirty="0" err="1"/>
              <a:t>Dorothee</a:t>
            </a:r>
            <a:r>
              <a:rPr lang="en-US" sz="1900" b="1" dirty="0"/>
              <a:t> </a:t>
            </a:r>
            <a:r>
              <a:rPr lang="en-US" sz="1900" b="1" dirty="0" err="1"/>
              <a:t>Bär</a:t>
            </a:r>
            <a:r>
              <a:rPr lang="en-US" sz="1900" dirty="0"/>
              <a:t>.</a:t>
            </a:r>
          </a:p>
          <a:p>
            <a:pPr marL="0" indent="0">
              <a:buNone/>
            </a:pPr>
            <a:endParaRPr lang="fi-FI" sz="1900" dirty="0"/>
          </a:p>
          <a:p>
            <a:pPr marL="0" indent="0">
              <a:buNone/>
            </a:pPr>
            <a:r>
              <a:rPr lang="fi-FI" sz="1400" dirty="0"/>
              <a:t>https://vm.fi/-/suomi-ja-saksa-tiivistavat-digitaalisen-henkilollisyyden-kehittamiseen-liittyvaa-yhteistyota?languageId=en_US</a:t>
            </a:r>
          </a:p>
        </p:txBody>
      </p:sp>
    </p:spTree>
    <p:extLst>
      <p:ext uri="{BB962C8B-B14F-4D97-AF65-F5344CB8AC3E}">
        <p14:creationId xmlns:p14="http://schemas.microsoft.com/office/powerpoint/2010/main" val="2553493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828" y="102601"/>
            <a:ext cx="10972800" cy="1344000"/>
          </a:xfrm>
        </p:spPr>
        <p:txBody>
          <a:bodyPr>
            <a:noAutofit/>
          </a:bodyPr>
          <a:lstStyle/>
          <a:p>
            <a:r>
              <a:rPr lang="en-US" sz="3733" dirty="0">
                <a:solidFill>
                  <a:schemeClr val="accent1">
                    <a:lumMod val="50000"/>
                  </a:schemeClr>
                </a:solidFill>
                <a:latin typeface="Arial" panose="020B0604020202020204" pitchFamily="34" charset="0"/>
                <a:cs typeface="Arial" panose="020B0604020202020204" pitchFamily="34" charset="0"/>
              </a:rPr>
              <a:t>The Trusted Identity Holder is </a:t>
            </a:r>
            <a:r>
              <a:rPr lang="en-US" sz="3733" dirty="0">
                <a:latin typeface="Arial" panose="020B0604020202020204" pitchFamily="34" charset="0"/>
                <a:cs typeface="Arial" panose="020B0604020202020204" pitchFamily="34" charset="0"/>
              </a:rPr>
              <a:t>in </a:t>
            </a:r>
            <a:r>
              <a:rPr lang="en-US" sz="3733" dirty="0">
                <a:solidFill>
                  <a:schemeClr val="accent1">
                    <a:lumMod val="50000"/>
                  </a:schemeClr>
                </a:solidFill>
                <a:latin typeface="Arial" panose="020B0604020202020204" pitchFamily="34" charset="0"/>
                <a:cs typeface="Arial" panose="020B0604020202020204" pitchFamily="34" charset="0"/>
              </a:rPr>
              <a:t>the center of the next-generation Digital </a:t>
            </a:r>
            <a:r>
              <a:rPr lang="en-US" sz="3733" dirty="0">
                <a:latin typeface="Arial" panose="020B0604020202020204" pitchFamily="34" charset="0"/>
                <a:cs typeface="Arial" panose="020B0604020202020204" pitchFamily="34" charset="0"/>
              </a:rPr>
              <a:t>S</a:t>
            </a:r>
            <a:r>
              <a:rPr lang="en-US" sz="3733" dirty="0">
                <a:solidFill>
                  <a:schemeClr val="accent1">
                    <a:lumMod val="50000"/>
                  </a:schemeClr>
                </a:solidFill>
                <a:latin typeface="Arial" panose="020B0604020202020204" pitchFamily="34" charset="0"/>
                <a:cs typeface="Arial" panose="020B0604020202020204" pitchFamily="34" charset="0"/>
              </a:rPr>
              <a:t>ervices</a:t>
            </a:r>
          </a:p>
        </p:txBody>
      </p:sp>
      <p:sp>
        <p:nvSpPr>
          <p:cNvPr id="36" name="Sisällön paikkamerkki 6">
            <a:extLst>
              <a:ext uri="{FF2B5EF4-FFF2-40B4-BE49-F238E27FC236}">
                <a16:creationId xmlns:a16="http://schemas.microsoft.com/office/drawing/2014/main" id="{75CA119B-5681-804A-8102-3335DFFBD859}"/>
              </a:ext>
            </a:extLst>
          </p:cNvPr>
          <p:cNvSpPr>
            <a:spLocks noGrp="1"/>
          </p:cNvSpPr>
          <p:nvPr>
            <p:ph sz="half" idx="1"/>
          </p:nvPr>
        </p:nvSpPr>
        <p:spPr>
          <a:xfrm>
            <a:off x="66627" y="1935368"/>
            <a:ext cx="5159928" cy="4805605"/>
          </a:xfrm>
        </p:spPr>
        <p:txBody>
          <a:bodyPr/>
          <a:lstStyle/>
          <a:p>
            <a:pPr>
              <a:lnSpc>
                <a:spcPct val="110000"/>
              </a:lnSpc>
            </a:pPr>
            <a:r>
              <a:rPr lang="en-US" sz="1733" dirty="0"/>
              <a:t>Digital identity is the sum total of all the </a:t>
            </a:r>
            <a:r>
              <a:rPr lang="en-US" sz="1733" b="1" dirty="0"/>
              <a:t>attributes</a:t>
            </a:r>
            <a:r>
              <a:rPr lang="en-US" sz="1733" dirty="0"/>
              <a:t> that exist about the identity holder in the digital realm</a:t>
            </a:r>
          </a:p>
          <a:p>
            <a:pPr>
              <a:lnSpc>
                <a:spcPct val="110000"/>
              </a:lnSpc>
            </a:pPr>
            <a:r>
              <a:rPr lang="en-US" sz="1733" dirty="0"/>
              <a:t>By having the attributes verified by 3</a:t>
            </a:r>
            <a:r>
              <a:rPr lang="en-US" sz="1733" baseline="30000" dirty="0"/>
              <a:t>rd</a:t>
            </a:r>
            <a:r>
              <a:rPr lang="en-US" sz="1733" dirty="0"/>
              <a:t> parties, identity holders can create </a:t>
            </a:r>
            <a:r>
              <a:rPr lang="en-US" sz="1733" b="1" dirty="0"/>
              <a:t>digital facts</a:t>
            </a:r>
          </a:p>
          <a:p>
            <a:pPr>
              <a:lnSpc>
                <a:spcPct val="110000"/>
              </a:lnSpc>
            </a:pPr>
            <a:r>
              <a:rPr lang="en-US" sz="1733" dirty="0"/>
              <a:t>With digital facts, the identity holders can bring </a:t>
            </a:r>
            <a:r>
              <a:rPr lang="en-US" sz="1733" b="1" dirty="0"/>
              <a:t>trust</a:t>
            </a:r>
            <a:r>
              <a:rPr lang="en-US" sz="1733" dirty="0"/>
              <a:t> to the interactions they perform in the economy</a:t>
            </a:r>
          </a:p>
          <a:p>
            <a:pPr>
              <a:lnSpc>
                <a:spcPct val="110000"/>
              </a:lnSpc>
            </a:pPr>
            <a:r>
              <a:rPr lang="en-US" sz="1733" b="1" dirty="0"/>
              <a:t>We are building a standard way to verify the source and integrity of these digital facts </a:t>
            </a:r>
            <a:r>
              <a:rPr lang="en-US" sz="1733" b="1" u="sng" dirty="0"/>
              <a:t>for all entities of the economy</a:t>
            </a:r>
          </a:p>
          <a:p>
            <a:pPr lvl="1">
              <a:lnSpc>
                <a:spcPct val="110000"/>
              </a:lnSpc>
            </a:pPr>
            <a:r>
              <a:rPr lang="en-US" sz="1867" b="1" dirty="0"/>
              <a:t>Individuals, organizations and things</a:t>
            </a:r>
          </a:p>
          <a:p>
            <a:pPr lvl="1">
              <a:lnSpc>
                <a:spcPct val="110000"/>
              </a:lnSpc>
            </a:pPr>
            <a:r>
              <a:rPr lang="en-US" sz="1867" b="1" dirty="0"/>
              <a:t>Public and private</a:t>
            </a:r>
          </a:p>
        </p:txBody>
      </p:sp>
      <p:sp>
        <p:nvSpPr>
          <p:cNvPr id="3" name="Slide Number Placeholder 2"/>
          <p:cNvSpPr>
            <a:spLocks noGrp="1"/>
          </p:cNvSpPr>
          <p:nvPr>
            <p:ph type="sldNum" sz="quarter" idx="12"/>
          </p:nvPr>
        </p:nvSpPr>
        <p:spPr/>
        <p:txBody>
          <a:bodyPr/>
          <a:lstStyle/>
          <a:p>
            <a:fld id="{D29E2E8F-D53A-4A87-A201-04EBB1A79F2B}" type="slidenum">
              <a:rPr lang="sv-SE" smtClean="0">
                <a:latin typeface="Arial" panose="020B0604020202020204" pitchFamily="34" charset="0"/>
                <a:cs typeface="Arial" panose="020B0604020202020204" pitchFamily="34" charset="0"/>
              </a:rPr>
              <a:t>2</a:t>
            </a:fld>
            <a:endParaRPr lang="sv-SE">
              <a:latin typeface="Arial" panose="020B0604020202020204" pitchFamily="34" charset="0"/>
              <a:cs typeface="Arial" panose="020B0604020202020204" pitchFamily="34" charset="0"/>
            </a:endParaRPr>
          </a:p>
        </p:txBody>
      </p:sp>
      <p:sp>
        <p:nvSpPr>
          <p:cNvPr id="124" name="TextBox 71"/>
          <p:cNvSpPr txBox="1"/>
          <p:nvPr/>
        </p:nvSpPr>
        <p:spPr>
          <a:xfrm>
            <a:off x="7914089" y="3723874"/>
            <a:ext cx="1811955" cy="461665"/>
          </a:xfrm>
          <a:prstGeom prst="rect">
            <a:avLst/>
          </a:prstGeom>
          <a:noFill/>
        </p:spPr>
        <p:txBody>
          <a:bodyPr wrap="square" rtlCol="0">
            <a:spAutoFit/>
          </a:bodyPr>
          <a:lstStyle/>
          <a:p>
            <a:pPr algn="ctr"/>
            <a:r>
              <a:rPr lang="en-US" sz="1333" b="1">
                <a:solidFill>
                  <a:schemeClr val="accent1">
                    <a:lumMod val="50000"/>
                  </a:schemeClr>
                </a:solidFill>
                <a:latin typeface="Arial" panose="020B0604020202020204" pitchFamily="34" charset="0"/>
                <a:cs typeface="Arial" panose="020B0604020202020204" pitchFamily="34" charset="0"/>
              </a:rPr>
              <a:t>IDENTITY HOLDER</a:t>
            </a:r>
            <a:r>
              <a:rPr lang="en-US" sz="1333">
                <a:solidFill>
                  <a:schemeClr val="accent1">
                    <a:lumMod val="50000"/>
                  </a:schemeClr>
                </a:solidFill>
                <a:latin typeface="Arial" panose="020B0604020202020204" pitchFamily="34" charset="0"/>
                <a:cs typeface="Arial" panose="020B0604020202020204" pitchFamily="34" charset="0"/>
              </a:rPr>
              <a:t/>
            </a:r>
            <a:br>
              <a:rPr lang="en-US" sz="1333">
                <a:solidFill>
                  <a:schemeClr val="accent1">
                    <a:lumMod val="50000"/>
                  </a:schemeClr>
                </a:solidFill>
                <a:latin typeface="Arial" panose="020B0604020202020204" pitchFamily="34" charset="0"/>
                <a:cs typeface="Arial" panose="020B0604020202020204" pitchFamily="34" charset="0"/>
              </a:rPr>
            </a:br>
            <a:r>
              <a:rPr lang="en-US" sz="1067">
                <a:solidFill>
                  <a:schemeClr val="accent1">
                    <a:lumMod val="50000"/>
                  </a:schemeClr>
                </a:solidFill>
                <a:latin typeface="Arial" panose="020B0604020202020204" pitchFamily="34" charset="0"/>
                <a:cs typeface="Arial" panose="020B0604020202020204" pitchFamily="34" charset="0"/>
              </a:rPr>
              <a:t>(person, organization)</a:t>
            </a:r>
          </a:p>
        </p:txBody>
      </p:sp>
      <p:grpSp>
        <p:nvGrpSpPr>
          <p:cNvPr id="136" name="Group 135"/>
          <p:cNvGrpSpPr/>
          <p:nvPr/>
        </p:nvGrpSpPr>
        <p:grpSpPr>
          <a:xfrm>
            <a:off x="8225084" y="2498629"/>
            <a:ext cx="1180481" cy="1180481"/>
            <a:chOff x="6313121" y="2212847"/>
            <a:chExt cx="885361" cy="885361"/>
          </a:xfrm>
        </p:grpSpPr>
        <p:sp>
          <p:nvSpPr>
            <p:cNvPr id="168" name="Oval 120"/>
            <p:cNvSpPr/>
            <p:nvPr/>
          </p:nvSpPr>
          <p:spPr bwMode="auto">
            <a:xfrm>
              <a:off x="6313121" y="2212847"/>
              <a:ext cx="885361" cy="885361"/>
            </a:xfrm>
            <a:prstGeom prst="ellipse">
              <a:avLst/>
            </a:prstGeom>
            <a:solidFill>
              <a:schemeClr val="accent1">
                <a:lumMod val="50000"/>
              </a:schemeClr>
            </a:solidFill>
            <a:ln w="9525" cap="flat" cmpd="sng" algn="ctr">
              <a:no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algn="ctr" defTabSz="1219170" fontAlgn="base">
                <a:spcBef>
                  <a:spcPct val="0"/>
                </a:spcBef>
                <a:spcAft>
                  <a:spcPct val="0"/>
                </a:spcAft>
              </a:pPr>
              <a:r>
                <a:rPr lang="en-US" sz="2133">
                  <a:solidFill>
                    <a:srgbClr val="FFFFFF"/>
                  </a:solidFill>
                  <a:latin typeface="Arial" panose="020B0604020202020204" pitchFamily="34" charset="0"/>
                  <a:cs typeface="Arial" panose="020B0604020202020204" pitchFamily="34" charset="0"/>
                </a:rPr>
                <a:t>       </a:t>
              </a:r>
            </a:p>
          </p:txBody>
        </p:sp>
        <p:sp>
          <p:nvSpPr>
            <p:cNvPr id="169" name="Freeform 47"/>
            <p:cNvSpPr>
              <a:spLocks noEditPoints="1"/>
            </p:cNvSpPr>
            <p:nvPr/>
          </p:nvSpPr>
          <p:spPr bwMode="auto">
            <a:xfrm>
              <a:off x="6375632" y="2525525"/>
              <a:ext cx="250988" cy="229436"/>
            </a:xfrm>
            <a:custGeom>
              <a:avLst/>
              <a:gdLst>
                <a:gd name="T0" fmla="*/ 856 w 1323"/>
                <a:gd name="T1" fmla="*/ 1209 h 1209"/>
                <a:gd name="T2" fmla="*/ 364 w 1323"/>
                <a:gd name="T3" fmla="*/ 0 h 1209"/>
                <a:gd name="T4" fmla="*/ 784 w 1323"/>
                <a:gd name="T5" fmla="*/ 1039 h 1209"/>
                <a:gd name="T6" fmla="*/ 652 w 1323"/>
                <a:gd name="T7" fmla="*/ 908 h 1209"/>
                <a:gd name="T8" fmla="*/ 784 w 1323"/>
                <a:gd name="T9" fmla="*/ 1039 h 1209"/>
                <a:gd name="T10" fmla="*/ 539 w 1323"/>
                <a:gd name="T11" fmla="*/ 711 h 1209"/>
                <a:gd name="T12" fmla="*/ 670 w 1323"/>
                <a:gd name="T13" fmla="*/ 843 h 1209"/>
                <a:gd name="T14" fmla="*/ 784 w 1323"/>
                <a:gd name="T15" fmla="*/ 645 h 1209"/>
                <a:gd name="T16" fmla="*/ 652 w 1323"/>
                <a:gd name="T17" fmla="*/ 513 h 1209"/>
                <a:gd name="T18" fmla="*/ 784 w 1323"/>
                <a:gd name="T19" fmla="*/ 645 h 1209"/>
                <a:gd name="T20" fmla="*/ 539 w 1323"/>
                <a:gd name="T21" fmla="*/ 317 h 1209"/>
                <a:gd name="T22" fmla="*/ 670 w 1323"/>
                <a:gd name="T23" fmla="*/ 448 h 1209"/>
                <a:gd name="T24" fmla="*/ 652 w 1323"/>
                <a:gd name="T25" fmla="*/ 120 h 1209"/>
                <a:gd name="T26" fmla="*/ 784 w 1323"/>
                <a:gd name="T27" fmla="*/ 251 h 1209"/>
                <a:gd name="T28" fmla="*/ 652 w 1323"/>
                <a:gd name="T29" fmla="*/ 120 h 1209"/>
                <a:gd name="T30" fmla="*/ 557 w 1323"/>
                <a:gd name="T31" fmla="*/ 120 h 1209"/>
                <a:gd name="T32" fmla="*/ 426 w 1323"/>
                <a:gd name="T33" fmla="*/ 251 h 1209"/>
                <a:gd name="T34" fmla="*/ 426 w 1323"/>
                <a:gd name="T35" fmla="*/ 513 h 1209"/>
                <a:gd name="T36" fmla="*/ 557 w 1323"/>
                <a:gd name="T37" fmla="*/ 645 h 1209"/>
                <a:gd name="T38" fmla="*/ 426 w 1323"/>
                <a:gd name="T39" fmla="*/ 513 h 1209"/>
                <a:gd name="T40" fmla="*/ 557 w 1323"/>
                <a:gd name="T41" fmla="*/ 908 h 1209"/>
                <a:gd name="T42" fmla="*/ 426 w 1323"/>
                <a:gd name="T43" fmla="*/ 1039 h 1209"/>
                <a:gd name="T44" fmla="*/ 0 w 1323"/>
                <a:gd name="T45" fmla="*/ 1209 h 1209"/>
                <a:gd name="T46" fmla="*/ 295 w 1323"/>
                <a:gd name="T47" fmla="*/ 382 h 1209"/>
                <a:gd name="T48" fmla="*/ 0 w 1323"/>
                <a:gd name="T49" fmla="*/ 1209 h 1209"/>
                <a:gd name="T50" fmla="*/ 213 w 1323"/>
                <a:gd name="T51" fmla="*/ 447 h 1209"/>
                <a:gd name="T52" fmla="*/ 82 w 1323"/>
                <a:gd name="T53" fmla="*/ 579 h 1209"/>
                <a:gd name="T54" fmla="*/ 82 w 1323"/>
                <a:gd name="T55" fmla="*/ 681 h 1209"/>
                <a:gd name="T56" fmla="*/ 213 w 1323"/>
                <a:gd name="T57" fmla="*/ 812 h 1209"/>
                <a:gd name="T58" fmla="*/ 82 w 1323"/>
                <a:gd name="T59" fmla="*/ 681 h 1209"/>
                <a:gd name="T60" fmla="*/ 213 w 1323"/>
                <a:gd name="T61" fmla="*/ 905 h 1209"/>
                <a:gd name="T62" fmla="*/ 82 w 1323"/>
                <a:gd name="T63" fmla="*/ 1037 h 1209"/>
                <a:gd name="T64" fmla="*/ 1265 w 1323"/>
                <a:gd name="T65" fmla="*/ 499 h 1209"/>
                <a:gd name="T66" fmla="*/ 1193 w 1323"/>
                <a:gd name="T67" fmla="*/ 341 h 1209"/>
                <a:gd name="T68" fmla="*/ 1142 w 1323"/>
                <a:gd name="T69" fmla="*/ 188 h 1209"/>
                <a:gd name="T70" fmla="*/ 1098 w 1323"/>
                <a:gd name="T71" fmla="*/ 46 h 1209"/>
                <a:gd name="T72" fmla="*/ 1048 w 1323"/>
                <a:gd name="T73" fmla="*/ 188 h 1209"/>
                <a:gd name="T74" fmla="*/ 976 w 1323"/>
                <a:gd name="T75" fmla="*/ 341 h 1209"/>
                <a:gd name="T76" fmla="*/ 917 w 1323"/>
                <a:gd name="T77" fmla="*/ 499 h 1209"/>
                <a:gd name="T78" fmla="*/ 1323 w 1323"/>
                <a:gd name="T79" fmla="*/ 1209 h 1209"/>
                <a:gd name="T80" fmla="*/ 1265 w 1323"/>
                <a:gd name="T81" fmla="*/ 499 h 1209"/>
                <a:gd name="T82" fmla="*/ 985 w 1323"/>
                <a:gd name="T83" fmla="*/ 1119 h 1209"/>
                <a:gd name="T84" fmla="*/ 1116 w 1323"/>
                <a:gd name="T85" fmla="*/ 987 h 1209"/>
                <a:gd name="T86" fmla="*/ 1116 w 1323"/>
                <a:gd name="T87" fmla="*/ 715 h 1209"/>
                <a:gd name="T88" fmla="*/ 985 w 1323"/>
                <a:gd name="T89" fmla="*/ 584 h 1209"/>
                <a:gd name="T90" fmla="*/ 1116 w 1323"/>
                <a:gd name="T91" fmla="*/ 715 h 1209"/>
                <a:gd name="T92" fmla="*/ 1139 w 1323"/>
                <a:gd name="T93" fmla="*/ 915 h 1209"/>
                <a:gd name="T94" fmla="*/ 1270 w 1323"/>
                <a:gd name="T95" fmla="*/ 783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23" h="1209">
                  <a:moveTo>
                    <a:pt x="364" y="1209"/>
                  </a:moveTo>
                  <a:lnTo>
                    <a:pt x="856" y="1209"/>
                  </a:lnTo>
                  <a:lnTo>
                    <a:pt x="856" y="0"/>
                  </a:lnTo>
                  <a:lnTo>
                    <a:pt x="364" y="0"/>
                  </a:lnTo>
                  <a:lnTo>
                    <a:pt x="364" y="1209"/>
                  </a:lnTo>
                  <a:close/>
                  <a:moveTo>
                    <a:pt x="784" y="1039"/>
                  </a:moveTo>
                  <a:lnTo>
                    <a:pt x="652" y="1039"/>
                  </a:lnTo>
                  <a:lnTo>
                    <a:pt x="652" y="908"/>
                  </a:lnTo>
                  <a:lnTo>
                    <a:pt x="784" y="908"/>
                  </a:lnTo>
                  <a:lnTo>
                    <a:pt x="784" y="1039"/>
                  </a:lnTo>
                  <a:close/>
                  <a:moveTo>
                    <a:pt x="539" y="843"/>
                  </a:moveTo>
                  <a:lnTo>
                    <a:pt x="539" y="711"/>
                  </a:lnTo>
                  <a:lnTo>
                    <a:pt x="670" y="711"/>
                  </a:lnTo>
                  <a:lnTo>
                    <a:pt x="670" y="843"/>
                  </a:lnTo>
                  <a:lnTo>
                    <a:pt x="539" y="843"/>
                  </a:lnTo>
                  <a:close/>
                  <a:moveTo>
                    <a:pt x="784" y="645"/>
                  </a:moveTo>
                  <a:lnTo>
                    <a:pt x="652" y="645"/>
                  </a:lnTo>
                  <a:lnTo>
                    <a:pt x="652" y="513"/>
                  </a:lnTo>
                  <a:lnTo>
                    <a:pt x="784" y="513"/>
                  </a:lnTo>
                  <a:lnTo>
                    <a:pt x="784" y="645"/>
                  </a:lnTo>
                  <a:close/>
                  <a:moveTo>
                    <a:pt x="539" y="448"/>
                  </a:moveTo>
                  <a:lnTo>
                    <a:pt x="539" y="317"/>
                  </a:lnTo>
                  <a:lnTo>
                    <a:pt x="670" y="317"/>
                  </a:lnTo>
                  <a:lnTo>
                    <a:pt x="670" y="448"/>
                  </a:lnTo>
                  <a:lnTo>
                    <a:pt x="539" y="448"/>
                  </a:lnTo>
                  <a:close/>
                  <a:moveTo>
                    <a:pt x="652" y="120"/>
                  </a:moveTo>
                  <a:lnTo>
                    <a:pt x="784" y="120"/>
                  </a:lnTo>
                  <a:lnTo>
                    <a:pt x="784" y="251"/>
                  </a:lnTo>
                  <a:lnTo>
                    <a:pt x="652" y="251"/>
                  </a:lnTo>
                  <a:lnTo>
                    <a:pt x="652" y="120"/>
                  </a:lnTo>
                  <a:close/>
                  <a:moveTo>
                    <a:pt x="426" y="120"/>
                  </a:moveTo>
                  <a:lnTo>
                    <a:pt x="557" y="120"/>
                  </a:lnTo>
                  <a:lnTo>
                    <a:pt x="557" y="251"/>
                  </a:lnTo>
                  <a:lnTo>
                    <a:pt x="426" y="251"/>
                  </a:lnTo>
                  <a:lnTo>
                    <a:pt x="426" y="120"/>
                  </a:lnTo>
                  <a:close/>
                  <a:moveTo>
                    <a:pt x="426" y="513"/>
                  </a:moveTo>
                  <a:lnTo>
                    <a:pt x="557" y="513"/>
                  </a:lnTo>
                  <a:lnTo>
                    <a:pt x="557" y="645"/>
                  </a:lnTo>
                  <a:lnTo>
                    <a:pt x="426" y="645"/>
                  </a:lnTo>
                  <a:lnTo>
                    <a:pt x="426" y="513"/>
                  </a:lnTo>
                  <a:close/>
                  <a:moveTo>
                    <a:pt x="426" y="908"/>
                  </a:moveTo>
                  <a:lnTo>
                    <a:pt x="557" y="908"/>
                  </a:lnTo>
                  <a:lnTo>
                    <a:pt x="557" y="1039"/>
                  </a:lnTo>
                  <a:lnTo>
                    <a:pt x="426" y="1039"/>
                  </a:lnTo>
                  <a:lnTo>
                    <a:pt x="426" y="908"/>
                  </a:lnTo>
                  <a:close/>
                  <a:moveTo>
                    <a:pt x="0" y="1209"/>
                  </a:moveTo>
                  <a:lnTo>
                    <a:pt x="295" y="1209"/>
                  </a:lnTo>
                  <a:lnTo>
                    <a:pt x="295" y="382"/>
                  </a:lnTo>
                  <a:lnTo>
                    <a:pt x="0" y="382"/>
                  </a:lnTo>
                  <a:lnTo>
                    <a:pt x="0" y="1209"/>
                  </a:lnTo>
                  <a:close/>
                  <a:moveTo>
                    <a:pt x="82" y="447"/>
                  </a:moveTo>
                  <a:lnTo>
                    <a:pt x="213" y="447"/>
                  </a:lnTo>
                  <a:lnTo>
                    <a:pt x="213" y="579"/>
                  </a:lnTo>
                  <a:lnTo>
                    <a:pt x="82" y="579"/>
                  </a:lnTo>
                  <a:lnTo>
                    <a:pt x="82" y="447"/>
                  </a:lnTo>
                  <a:close/>
                  <a:moveTo>
                    <a:pt x="82" y="681"/>
                  </a:moveTo>
                  <a:lnTo>
                    <a:pt x="213" y="681"/>
                  </a:lnTo>
                  <a:lnTo>
                    <a:pt x="213" y="812"/>
                  </a:lnTo>
                  <a:lnTo>
                    <a:pt x="82" y="812"/>
                  </a:lnTo>
                  <a:lnTo>
                    <a:pt x="82" y="681"/>
                  </a:lnTo>
                  <a:close/>
                  <a:moveTo>
                    <a:pt x="82" y="905"/>
                  </a:moveTo>
                  <a:lnTo>
                    <a:pt x="213" y="905"/>
                  </a:lnTo>
                  <a:lnTo>
                    <a:pt x="213" y="1037"/>
                  </a:lnTo>
                  <a:lnTo>
                    <a:pt x="82" y="1037"/>
                  </a:lnTo>
                  <a:lnTo>
                    <a:pt x="82" y="905"/>
                  </a:lnTo>
                  <a:close/>
                  <a:moveTo>
                    <a:pt x="1265" y="499"/>
                  </a:moveTo>
                  <a:lnTo>
                    <a:pt x="1265" y="341"/>
                  </a:lnTo>
                  <a:lnTo>
                    <a:pt x="1193" y="341"/>
                  </a:lnTo>
                  <a:lnTo>
                    <a:pt x="1193" y="188"/>
                  </a:lnTo>
                  <a:lnTo>
                    <a:pt x="1142" y="188"/>
                  </a:lnTo>
                  <a:lnTo>
                    <a:pt x="1142" y="46"/>
                  </a:lnTo>
                  <a:lnTo>
                    <a:pt x="1098" y="46"/>
                  </a:lnTo>
                  <a:lnTo>
                    <a:pt x="1098" y="188"/>
                  </a:lnTo>
                  <a:lnTo>
                    <a:pt x="1048" y="188"/>
                  </a:lnTo>
                  <a:lnTo>
                    <a:pt x="1048" y="341"/>
                  </a:lnTo>
                  <a:lnTo>
                    <a:pt x="976" y="341"/>
                  </a:lnTo>
                  <a:lnTo>
                    <a:pt x="976" y="499"/>
                  </a:lnTo>
                  <a:lnTo>
                    <a:pt x="917" y="499"/>
                  </a:lnTo>
                  <a:lnTo>
                    <a:pt x="917" y="1209"/>
                  </a:lnTo>
                  <a:lnTo>
                    <a:pt x="1323" y="1209"/>
                  </a:lnTo>
                  <a:lnTo>
                    <a:pt x="1323" y="499"/>
                  </a:lnTo>
                  <a:lnTo>
                    <a:pt x="1265" y="499"/>
                  </a:lnTo>
                  <a:close/>
                  <a:moveTo>
                    <a:pt x="1116" y="1119"/>
                  </a:moveTo>
                  <a:lnTo>
                    <a:pt x="985" y="1119"/>
                  </a:lnTo>
                  <a:lnTo>
                    <a:pt x="985" y="987"/>
                  </a:lnTo>
                  <a:lnTo>
                    <a:pt x="1116" y="987"/>
                  </a:lnTo>
                  <a:lnTo>
                    <a:pt x="1116" y="1119"/>
                  </a:lnTo>
                  <a:close/>
                  <a:moveTo>
                    <a:pt x="1116" y="715"/>
                  </a:moveTo>
                  <a:lnTo>
                    <a:pt x="985" y="715"/>
                  </a:lnTo>
                  <a:lnTo>
                    <a:pt x="985" y="584"/>
                  </a:lnTo>
                  <a:lnTo>
                    <a:pt x="1116" y="584"/>
                  </a:lnTo>
                  <a:lnTo>
                    <a:pt x="1116" y="715"/>
                  </a:lnTo>
                  <a:close/>
                  <a:moveTo>
                    <a:pt x="1270" y="915"/>
                  </a:moveTo>
                  <a:lnTo>
                    <a:pt x="1139" y="915"/>
                  </a:lnTo>
                  <a:lnTo>
                    <a:pt x="1139" y="783"/>
                  </a:lnTo>
                  <a:lnTo>
                    <a:pt x="1270" y="783"/>
                  </a:lnTo>
                  <a:lnTo>
                    <a:pt x="1270" y="915"/>
                  </a:lnTo>
                  <a:close/>
                </a:path>
              </a:pathLst>
            </a:custGeom>
            <a:solidFill>
              <a:srgbClr val="E0F0FA">
                <a:alpha val="50196"/>
              </a:srgbClr>
            </a:solidFill>
            <a:ln>
              <a:noFill/>
            </a:ln>
          </p:spPr>
          <p:txBody>
            <a:bodyPr vert="horz" wrap="square" lIns="109728" tIns="54864" rIns="109728" bIns="54864" numCol="1" anchor="t" anchorCtr="0" compatLnSpc="1">
              <a:prstTxWarp prst="textNoShape">
                <a:avLst/>
              </a:prstTxWarp>
            </a:bodyPr>
            <a:lstStyle/>
            <a:p>
              <a:endParaRPr lang="en-US" sz="2160">
                <a:latin typeface="Arial" panose="020B0604020202020204" pitchFamily="34" charset="0"/>
                <a:cs typeface="Arial" panose="020B0604020202020204" pitchFamily="34" charset="0"/>
              </a:endParaRPr>
            </a:p>
          </p:txBody>
        </p:sp>
        <p:sp>
          <p:nvSpPr>
            <p:cNvPr id="170" name="Freeform 25"/>
            <p:cNvSpPr>
              <a:spLocks/>
            </p:cNvSpPr>
            <p:nvPr/>
          </p:nvSpPr>
          <p:spPr bwMode="auto">
            <a:xfrm>
              <a:off x="6483898" y="2404557"/>
              <a:ext cx="543807" cy="501939"/>
            </a:xfrm>
            <a:custGeom>
              <a:avLst/>
              <a:gdLst>
                <a:gd name="T0" fmla="*/ 1740 w 1745"/>
                <a:gd name="T1" fmla="*/ 1390 h 1656"/>
                <a:gd name="T2" fmla="*/ 1535 w 1745"/>
                <a:gd name="T3" fmla="*/ 1260 h 1656"/>
                <a:gd name="T4" fmla="*/ 1262 w 1745"/>
                <a:gd name="T5" fmla="*/ 1144 h 1656"/>
                <a:gd name="T6" fmla="*/ 1187 w 1745"/>
                <a:gd name="T7" fmla="*/ 1124 h 1656"/>
                <a:gd name="T8" fmla="*/ 1112 w 1745"/>
                <a:gd name="T9" fmla="*/ 1001 h 1656"/>
                <a:gd name="T10" fmla="*/ 1064 w 1745"/>
                <a:gd name="T11" fmla="*/ 994 h 1656"/>
                <a:gd name="T12" fmla="*/ 1112 w 1745"/>
                <a:gd name="T13" fmla="*/ 899 h 1656"/>
                <a:gd name="T14" fmla="*/ 1131 w 1745"/>
                <a:gd name="T15" fmla="*/ 784 h 1656"/>
                <a:gd name="T16" fmla="*/ 1186 w 1745"/>
                <a:gd name="T17" fmla="*/ 742 h 1656"/>
                <a:gd name="T18" fmla="*/ 1211 w 1745"/>
                <a:gd name="T19" fmla="*/ 672 h 1656"/>
                <a:gd name="T20" fmla="*/ 1205 w 1745"/>
                <a:gd name="T21" fmla="*/ 539 h 1656"/>
                <a:gd name="T22" fmla="*/ 1185 w 1745"/>
                <a:gd name="T23" fmla="*/ 487 h 1656"/>
                <a:gd name="T24" fmla="*/ 1195 w 1745"/>
                <a:gd name="T25" fmla="*/ 322 h 1656"/>
                <a:gd name="T26" fmla="*/ 1180 w 1745"/>
                <a:gd name="T27" fmla="*/ 197 h 1656"/>
                <a:gd name="T28" fmla="*/ 1134 w 1745"/>
                <a:gd name="T29" fmla="*/ 127 h 1656"/>
                <a:gd name="T30" fmla="*/ 1078 w 1745"/>
                <a:gd name="T31" fmla="*/ 117 h 1656"/>
                <a:gd name="T32" fmla="*/ 1044 w 1745"/>
                <a:gd name="T33" fmla="*/ 85 h 1656"/>
                <a:gd name="T34" fmla="*/ 676 w 1745"/>
                <a:gd name="T35" fmla="*/ 92 h 1656"/>
                <a:gd name="T36" fmla="*/ 539 w 1745"/>
                <a:gd name="T37" fmla="*/ 483 h 1656"/>
                <a:gd name="T38" fmla="*/ 519 w 1745"/>
                <a:gd name="T39" fmla="*/ 564 h 1656"/>
                <a:gd name="T40" fmla="*/ 571 w 1745"/>
                <a:gd name="T41" fmla="*/ 760 h 1656"/>
                <a:gd name="T42" fmla="*/ 607 w 1745"/>
                <a:gd name="T43" fmla="*/ 769 h 1656"/>
                <a:gd name="T44" fmla="*/ 621 w 1745"/>
                <a:gd name="T45" fmla="*/ 912 h 1656"/>
                <a:gd name="T46" fmla="*/ 668 w 1745"/>
                <a:gd name="T47" fmla="*/ 992 h 1656"/>
                <a:gd name="T48" fmla="*/ 633 w 1745"/>
                <a:gd name="T49" fmla="*/ 1001 h 1656"/>
                <a:gd name="T50" fmla="*/ 558 w 1745"/>
                <a:gd name="T51" fmla="*/ 1124 h 1656"/>
                <a:gd name="T52" fmla="*/ 483 w 1745"/>
                <a:gd name="T53" fmla="*/ 1144 h 1656"/>
                <a:gd name="T54" fmla="*/ 210 w 1745"/>
                <a:gd name="T55" fmla="*/ 1260 h 1656"/>
                <a:gd name="T56" fmla="*/ 6 w 1745"/>
                <a:gd name="T57" fmla="*/ 1390 h 1656"/>
                <a:gd name="T58" fmla="*/ 2 w 1745"/>
                <a:gd name="T59" fmla="*/ 1656 h 1656"/>
                <a:gd name="T60" fmla="*/ 766 w 1745"/>
                <a:gd name="T61" fmla="*/ 1656 h 1656"/>
                <a:gd name="T62" fmla="*/ 822 w 1745"/>
                <a:gd name="T63" fmla="*/ 1272 h 1656"/>
                <a:gd name="T64" fmla="*/ 776 w 1745"/>
                <a:gd name="T65" fmla="*/ 1174 h 1656"/>
                <a:gd name="T66" fmla="*/ 883 w 1745"/>
                <a:gd name="T67" fmla="*/ 1122 h 1656"/>
                <a:gd name="T68" fmla="*/ 974 w 1745"/>
                <a:gd name="T69" fmla="*/ 1173 h 1656"/>
                <a:gd name="T70" fmla="*/ 924 w 1745"/>
                <a:gd name="T71" fmla="*/ 1274 h 1656"/>
                <a:gd name="T72" fmla="*/ 1013 w 1745"/>
                <a:gd name="T73" fmla="*/ 1656 h 1656"/>
                <a:gd name="T74" fmla="*/ 1744 w 1745"/>
                <a:gd name="T75" fmla="*/ 1656 h 1656"/>
                <a:gd name="T76" fmla="*/ 1740 w 1745"/>
                <a:gd name="T77" fmla="*/ 1390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45" h="1656">
                  <a:moveTo>
                    <a:pt x="1740" y="1390"/>
                  </a:moveTo>
                  <a:cubicBezTo>
                    <a:pt x="1711" y="1306"/>
                    <a:pt x="1615" y="1294"/>
                    <a:pt x="1535" y="1260"/>
                  </a:cubicBezTo>
                  <a:cubicBezTo>
                    <a:pt x="1447" y="1223"/>
                    <a:pt x="1350" y="1180"/>
                    <a:pt x="1262" y="1144"/>
                  </a:cubicBezTo>
                  <a:cubicBezTo>
                    <a:pt x="1237" y="1137"/>
                    <a:pt x="1212" y="1130"/>
                    <a:pt x="1187" y="1124"/>
                  </a:cubicBezTo>
                  <a:cubicBezTo>
                    <a:pt x="1157" y="1103"/>
                    <a:pt x="1128" y="1035"/>
                    <a:pt x="1112" y="1001"/>
                  </a:cubicBezTo>
                  <a:cubicBezTo>
                    <a:pt x="1096" y="999"/>
                    <a:pt x="1080" y="996"/>
                    <a:pt x="1064" y="994"/>
                  </a:cubicBezTo>
                  <a:cubicBezTo>
                    <a:pt x="1067" y="942"/>
                    <a:pt x="1099" y="939"/>
                    <a:pt x="1112" y="899"/>
                  </a:cubicBezTo>
                  <a:cubicBezTo>
                    <a:pt x="1123" y="863"/>
                    <a:pt x="1113" y="817"/>
                    <a:pt x="1131" y="784"/>
                  </a:cubicBezTo>
                  <a:cubicBezTo>
                    <a:pt x="1144" y="762"/>
                    <a:pt x="1172" y="762"/>
                    <a:pt x="1186" y="742"/>
                  </a:cubicBezTo>
                  <a:cubicBezTo>
                    <a:pt x="1198" y="724"/>
                    <a:pt x="1207" y="694"/>
                    <a:pt x="1211" y="672"/>
                  </a:cubicBezTo>
                  <a:cubicBezTo>
                    <a:pt x="1218" y="632"/>
                    <a:pt x="1224" y="578"/>
                    <a:pt x="1205" y="539"/>
                  </a:cubicBezTo>
                  <a:cubicBezTo>
                    <a:pt x="1194" y="516"/>
                    <a:pt x="1188" y="514"/>
                    <a:pt x="1185" y="487"/>
                  </a:cubicBezTo>
                  <a:cubicBezTo>
                    <a:pt x="1181" y="453"/>
                    <a:pt x="1194" y="345"/>
                    <a:pt x="1195" y="322"/>
                  </a:cubicBezTo>
                  <a:cubicBezTo>
                    <a:pt x="1196" y="261"/>
                    <a:pt x="1195" y="256"/>
                    <a:pt x="1180" y="197"/>
                  </a:cubicBezTo>
                  <a:cubicBezTo>
                    <a:pt x="1180" y="197"/>
                    <a:pt x="1162" y="143"/>
                    <a:pt x="1134" y="127"/>
                  </a:cubicBezTo>
                  <a:cubicBezTo>
                    <a:pt x="1078" y="117"/>
                    <a:pt x="1078" y="117"/>
                    <a:pt x="1078" y="117"/>
                  </a:cubicBezTo>
                  <a:cubicBezTo>
                    <a:pt x="1044" y="85"/>
                    <a:pt x="1044" y="85"/>
                    <a:pt x="1044" y="85"/>
                  </a:cubicBezTo>
                  <a:cubicBezTo>
                    <a:pt x="905" y="0"/>
                    <a:pt x="756" y="60"/>
                    <a:pt x="676" y="92"/>
                  </a:cubicBezTo>
                  <a:cubicBezTo>
                    <a:pt x="561" y="129"/>
                    <a:pt x="489" y="242"/>
                    <a:pt x="539" y="483"/>
                  </a:cubicBezTo>
                  <a:cubicBezTo>
                    <a:pt x="548" y="524"/>
                    <a:pt x="517" y="542"/>
                    <a:pt x="519" y="564"/>
                  </a:cubicBezTo>
                  <a:cubicBezTo>
                    <a:pt x="523" y="613"/>
                    <a:pt x="524" y="731"/>
                    <a:pt x="571" y="760"/>
                  </a:cubicBezTo>
                  <a:cubicBezTo>
                    <a:pt x="575" y="763"/>
                    <a:pt x="608" y="771"/>
                    <a:pt x="607" y="769"/>
                  </a:cubicBezTo>
                  <a:cubicBezTo>
                    <a:pt x="612" y="817"/>
                    <a:pt x="617" y="865"/>
                    <a:pt x="621" y="912"/>
                  </a:cubicBezTo>
                  <a:cubicBezTo>
                    <a:pt x="633" y="944"/>
                    <a:pt x="660" y="947"/>
                    <a:pt x="668" y="992"/>
                  </a:cubicBezTo>
                  <a:cubicBezTo>
                    <a:pt x="633" y="1001"/>
                    <a:pt x="633" y="1001"/>
                    <a:pt x="633" y="1001"/>
                  </a:cubicBezTo>
                  <a:cubicBezTo>
                    <a:pt x="617" y="1035"/>
                    <a:pt x="588" y="1103"/>
                    <a:pt x="558" y="1124"/>
                  </a:cubicBezTo>
                  <a:cubicBezTo>
                    <a:pt x="533" y="1130"/>
                    <a:pt x="508" y="1137"/>
                    <a:pt x="483" y="1144"/>
                  </a:cubicBezTo>
                  <a:cubicBezTo>
                    <a:pt x="395" y="1180"/>
                    <a:pt x="298" y="1223"/>
                    <a:pt x="210" y="1260"/>
                  </a:cubicBezTo>
                  <a:cubicBezTo>
                    <a:pt x="130" y="1294"/>
                    <a:pt x="34" y="1306"/>
                    <a:pt x="6" y="1390"/>
                  </a:cubicBezTo>
                  <a:cubicBezTo>
                    <a:pt x="6" y="1447"/>
                    <a:pt x="0" y="1581"/>
                    <a:pt x="2" y="1656"/>
                  </a:cubicBezTo>
                  <a:cubicBezTo>
                    <a:pt x="766" y="1656"/>
                    <a:pt x="766" y="1656"/>
                    <a:pt x="766" y="1656"/>
                  </a:cubicBezTo>
                  <a:cubicBezTo>
                    <a:pt x="822" y="1272"/>
                    <a:pt x="822" y="1272"/>
                    <a:pt x="822" y="1272"/>
                  </a:cubicBezTo>
                  <a:cubicBezTo>
                    <a:pt x="776" y="1174"/>
                    <a:pt x="776" y="1174"/>
                    <a:pt x="776" y="1174"/>
                  </a:cubicBezTo>
                  <a:cubicBezTo>
                    <a:pt x="883" y="1122"/>
                    <a:pt x="883" y="1122"/>
                    <a:pt x="883" y="1122"/>
                  </a:cubicBezTo>
                  <a:cubicBezTo>
                    <a:pt x="974" y="1173"/>
                    <a:pt x="974" y="1173"/>
                    <a:pt x="974" y="1173"/>
                  </a:cubicBezTo>
                  <a:cubicBezTo>
                    <a:pt x="924" y="1274"/>
                    <a:pt x="924" y="1274"/>
                    <a:pt x="924" y="1274"/>
                  </a:cubicBezTo>
                  <a:cubicBezTo>
                    <a:pt x="1013" y="1656"/>
                    <a:pt x="1013" y="1656"/>
                    <a:pt x="1013" y="1656"/>
                  </a:cubicBezTo>
                  <a:cubicBezTo>
                    <a:pt x="1744" y="1656"/>
                    <a:pt x="1744" y="1656"/>
                    <a:pt x="1744" y="1656"/>
                  </a:cubicBezTo>
                  <a:cubicBezTo>
                    <a:pt x="1745" y="1581"/>
                    <a:pt x="1740" y="1447"/>
                    <a:pt x="1740" y="1390"/>
                  </a:cubicBez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latin typeface="Arial" panose="020B0604020202020204" pitchFamily="34" charset="0"/>
                <a:cs typeface="Arial" panose="020B0604020202020204" pitchFamily="34" charset="0"/>
              </a:endParaRPr>
            </a:p>
          </p:txBody>
        </p:sp>
        <p:sp>
          <p:nvSpPr>
            <p:cNvPr id="171" name="Freeform 18"/>
            <p:cNvSpPr>
              <a:spLocks noEditPoints="1"/>
            </p:cNvSpPr>
            <p:nvPr/>
          </p:nvSpPr>
          <p:spPr bwMode="auto">
            <a:xfrm>
              <a:off x="6941343" y="2512645"/>
              <a:ext cx="147520" cy="253032"/>
            </a:xfrm>
            <a:custGeom>
              <a:avLst/>
              <a:gdLst>
                <a:gd name="T0" fmla="*/ 119 w 1005"/>
                <a:gd name="T1" fmla="*/ 334 h 1726"/>
                <a:gd name="T2" fmla="*/ 148 w 1005"/>
                <a:gd name="T3" fmla="*/ 330 h 1726"/>
                <a:gd name="T4" fmla="*/ 536 w 1005"/>
                <a:gd name="T5" fmla="*/ 222 h 1726"/>
                <a:gd name="T6" fmla="*/ 610 w 1005"/>
                <a:gd name="T7" fmla="*/ 90 h 1726"/>
                <a:gd name="T8" fmla="*/ 478 w 1005"/>
                <a:gd name="T9" fmla="*/ 16 h 1726"/>
                <a:gd name="T10" fmla="*/ 90 w 1005"/>
                <a:gd name="T11" fmla="*/ 124 h 1726"/>
                <a:gd name="T12" fmla="*/ 16 w 1005"/>
                <a:gd name="T13" fmla="*/ 256 h 1726"/>
                <a:gd name="T14" fmla="*/ 119 w 1005"/>
                <a:gd name="T15" fmla="*/ 334 h 1726"/>
                <a:gd name="T16" fmla="*/ 119 w 1005"/>
                <a:gd name="T17" fmla="*/ 629 h 1726"/>
                <a:gd name="T18" fmla="*/ 148 w 1005"/>
                <a:gd name="T19" fmla="*/ 625 h 1726"/>
                <a:gd name="T20" fmla="*/ 915 w 1005"/>
                <a:gd name="T21" fmla="*/ 411 h 1726"/>
                <a:gd name="T22" fmla="*/ 989 w 1005"/>
                <a:gd name="T23" fmla="*/ 279 h 1726"/>
                <a:gd name="T24" fmla="*/ 857 w 1005"/>
                <a:gd name="T25" fmla="*/ 205 h 1726"/>
                <a:gd name="T26" fmla="*/ 90 w 1005"/>
                <a:gd name="T27" fmla="*/ 419 h 1726"/>
                <a:gd name="T28" fmla="*/ 16 w 1005"/>
                <a:gd name="T29" fmla="*/ 551 h 1726"/>
                <a:gd name="T30" fmla="*/ 119 w 1005"/>
                <a:gd name="T31" fmla="*/ 629 h 1726"/>
                <a:gd name="T32" fmla="*/ 857 w 1005"/>
                <a:gd name="T33" fmla="*/ 500 h 1726"/>
                <a:gd name="T34" fmla="*/ 90 w 1005"/>
                <a:gd name="T35" fmla="*/ 714 h 1726"/>
                <a:gd name="T36" fmla="*/ 16 w 1005"/>
                <a:gd name="T37" fmla="*/ 846 h 1726"/>
                <a:gd name="T38" fmla="*/ 119 w 1005"/>
                <a:gd name="T39" fmla="*/ 924 h 1726"/>
                <a:gd name="T40" fmla="*/ 148 w 1005"/>
                <a:gd name="T41" fmla="*/ 920 h 1726"/>
                <a:gd name="T42" fmla="*/ 915 w 1005"/>
                <a:gd name="T43" fmla="*/ 706 h 1726"/>
                <a:gd name="T44" fmla="*/ 989 w 1005"/>
                <a:gd name="T45" fmla="*/ 574 h 1726"/>
                <a:gd name="T46" fmla="*/ 857 w 1005"/>
                <a:gd name="T47" fmla="*/ 500 h 1726"/>
                <a:gd name="T48" fmla="*/ 857 w 1005"/>
                <a:gd name="T49" fmla="*/ 798 h 1726"/>
                <a:gd name="T50" fmla="*/ 90 w 1005"/>
                <a:gd name="T51" fmla="*/ 1011 h 1726"/>
                <a:gd name="T52" fmla="*/ 16 w 1005"/>
                <a:gd name="T53" fmla="*/ 1143 h 1726"/>
                <a:gd name="T54" fmla="*/ 119 w 1005"/>
                <a:gd name="T55" fmla="*/ 1222 h 1726"/>
                <a:gd name="T56" fmla="*/ 122 w 1005"/>
                <a:gd name="T57" fmla="*/ 1222 h 1726"/>
                <a:gd name="T58" fmla="*/ 123 w 1005"/>
                <a:gd name="T59" fmla="*/ 1222 h 1726"/>
                <a:gd name="T60" fmla="*/ 123 w 1005"/>
                <a:gd name="T61" fmla="*/ 1222 h 1726"/>
                <a:gd name="T62" fmla="*/ 211 w 1005"/>
                <a:gd name="T63" fmla="*/ 1254 h 1726"/>
                <a:gd name="T64" fmla="*/ 258 w 1005"/>
                <a:gd name="T65" fmla="*/ 1297 h 1726"/>
                <a:gd name="T66" fmla="*/ 258 w 1005"/>
                <a:gd name="T67" fmla="*/ 1558 h 1726"/>
                <a:gd name="T68" fmla="*/ 747 w 1005"/>
                <a:gd name="T69" fmla="*/ 1558 h 1726"/>
                <a:gd name="T70" fmla="*/ 747 w 1005"/>
                <a:gd name="T71" fmla="*/ 1297 h 1726"/>
                <a:gd name="T72" fmla="*/ 829 w 1005"/>
                <a:gd name="T73" fmla="*/ 1236 h 1726"/>
                <a:gd name="T74" fmla="*/ 868 w 1005"/>
                <a:gd name="T75" fmla="*/ 1224 h 1726"/>
                <a:gd name="T76" fmla="*/ 879 w 1005"/>
                <a:gd name="T77" fmla="*/ 1222 h 1726"/>
                <a:gd name="T78" fmla="*/ 882 w 1005"/>
                <a:gd name="T79" fmla="*/ 1222 h 1726"/>
                <a:gd name="T80" fmla="*/ 882 w 1005"/>
                <a:gd name="T81" fmla="*/ 1222 h 1726"/>
                <a:gd name="T82" fmla="*/ 939 w 1005"/>
                <a:gd name="T83" fmla="*/ 1175 h 1726"/>
                <a:gd name="T84" fmla="*/ 920 w 1005"/>
                <a:gd name="T85" fmla="*/ 1103 h 1726"/>
                <a:gd name="T86" fmla="*/ 834 w 1005"/>
                <a:gd name="T87" fmla="*/ 1026 h 1726"/>
                <a:gd name="T88" fmla="*/ 915 w 1005"/>
                <a:gd name="T89" fmla="*/ 1004 h 1726"/>
                <a:gd name="T90" fmla="*/ 989 w 1005"/>
                <a:gd name="T91" fmla="*/ 872 h 1726"/>
                <a:gd name="T92" fmla="*/ 857 w 1005"/>
                <a:gd name="T93" fmla="*/ 798 h 1726"/>
                <a:gd name="T94" fmla="*/ 729 w 1005"/>
                <a:gd name="T95" fmla="*/ 1134 h 1726"/>
                <a:gd name="T96" fmla="*/ 630 w 1005"/>
                <a:gd name="T97" fmla="*/ 1226 h 1726"/>
                <a:gd name="T98" fmla="*/ 602 w 1005"/>
                <a:gd name="T99" fmla="*/ 1282 h 1726"/>
                <a:gd name="T100" fmla="*/ 403 w 1005"/>
                <a:gd name="T101" fmla="*/ 1282 h 1726"/>
                <a:gd name="T102" fmla="*/ 375 w 1005"/>
                <a:gd name="T103" fmla="*/ 1226 h 1726"/>
                <a:gd name="T104" fmla="*/ 325 w 1005"/>
                <a:gd name="T105" fmla="*/ 1168 h 1726"/>
                <a:gd name="T106" fmla="*/ 679 w 1005"/>
                <a:gd name="T107" fmla="*/ 1070 h 1726"/>
                <a:gd name="T108" fmla="*/ 742 w 1005"/>
                <a:gd name="T109" fmla="*/ 1126 h 1726"/>
                <a:gd name="T110" fmla="*/ 729 w 1005"/>
                <a:gd name="T111" fmla="*/ 1134 h 1726"/>
                <a:gd name="T112" fmla="*/ 364 w 1005"/>
                <a:gd name="T113" fmla="*/ 1726 h 1726"/>
                <a:gd name="T114" fmla="*/ 641 w 1005"/>
                <a:gd name="T115" fmla="*/ 1726 h 1726"/>
                <a:gd name="T116" fmla="*/ 641 w 1005"/>
                <a:gd name="T117" fmla="*/ 1644 h 1726"/>
                <a:gd name="T118" fmla="*/ 364 w 1005"/>
                <a:gd name="T119" fmla="*/ 1644 h 1726"/>
                <a:gd name="T120" fmla="*/ 364 w 1005"/>
                <a:gd name="T121" fmla="*/ 1726 h 1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05" h="1726">
                  <a:moveTo>
                    <a:pt x="119" y="334"/>
                  </a:moveTo>
                  <a:cubicBezTo>
                    <a:pt x="128" y="334"/>
                    <a:pt x="138" y="333"/>
                    <a:pt x="148" y="330"/>
                  </a:cubicBezTo>
                  <a:cubicBezTo>
                    <a:pt x="536" y="222"/>
                    <a:pt x="536" y="222"/>
                    <a:pt x="536" y="222"/>
                  </a:cubicBezTo>
                  <a:cubicBezTo>
                    <a:pt x="593" y="206"/>
                    <a:pt x="626" y="147"/>
                    <a:pt x="610" y="90"/>
                  </a:cubicBezTo>
                  <a:cubicBezTo>
                    <a:pt x="594" y="33"/>
                    <a:pt x="535" y="0"/>
                    <a:pt x="478" y="16"/>
                  </a:cubicBezTo>
                  <a:cubicBezTo>
                    <a:pt x="90" y="124"/>
                    <a:pt x="90" y="124"/>
                    <a:pt x="90" y="124"/>
                  </a:cubicBezTo>
                  <a:cubicBezTo>
                    <a:pt x="33" y="140"/>
                    <a:pt x="0" y="199"/>
                    <a:pt x="16" y="256"/>
                  </a:cubicBezTo>
                  <a:cubicBezTo>
                    <a:pt x="29" y="303"/>
                    <a:pt x="72" y="334"/>
                    <a:pt x="119" y="334"/>
                  </a:cubicBezTo>
                  <a:close/>
                  <a:moveTo>
                    <a:pt x="119" y="629"/>
                  </a:moveTo>
                  <a:cubicBezTo>
                    <a:pt x="128" y="629"/>
                    <a:pt x="138" y="628"/>
                    <a:pt x="148" y="625"/>
                  </a:cubicBezTo>
                  <a:cubicBezTo>
                    <a:pt x="915" y="411"/>
                    <a:pt x="915" y="411"/>
                    <a:pt x="915" y="411"/>
                  </a:cubicBezTo>
                  <a:cubicBezTo>
                    <a:pt x="972" y="395"/>
                    <a:pt x="1005" y="336"/>
                    <a:pt x="989" y="279"/>
                  </a:cubicBezTo>
                  <a:cubicBezTo>
                    <a:pt x="974" y="222"/>
                    <a:pt x="914" y="189"/>
                    <a:pt x="857" y="205"/>
                  </a:cubicBezTo>
                  <a:cubicBezTo>
                    <a:pt x="90" y="419"/>
                    <a:pt x="90" y="419"/>
                    <a:pt x="90" y="419"/>
                  </a:cubicBezTo>
                  <a:cubicBezTo>
                    <a:pt x="33" y="435"/>
                    <a:pt x="0" y="494"/>
                    <a:pt x="16" y="551"/>
                  </a:cubicBezTo>
                  <a:cubicBezTo>
                    <a:pt x="29" y="598"/>
                    <a:pt x="72" y="629"/>
                    <a:pt x="119" y="629"/>
                  </a:cubicBezTo>
                  <a:close/>
                  <a:moveTo>
                    <a:pt x="857" y="500"/>
                  </a:moveTo>
                  <a:cubicBezTo>
                    <a:pt x="90" y="714"/>
                    <a:pt x="90" y="714"/>
                    <a:pt x="90" y="714"/>
                  </a:cubicBezTo>
                  <a:cubicBezTo>
                    <a:pt x="33" y="730"/>
                    <a:pt x="0" y="789"/>
                    <a:pt x="16" y="846"/>
                  </a:cubicBezTo>
                  <a:cubicBezTo>
                    <a:pt x="29" y="893"/>
                    <a:pt x="72" y="924"/>
                    <a:pt x="119" y="924"/>
                  </a:cubicBezTo>
                  <a:cubicBezTo>
                    <a:pt x="128" y="924"/>
                    <a:pt x="138" y="923"/>
                    <a:pt x="148" y="920"/>
                  </a:cubicBezTo>
                  <a:cubicBezTo>
                    <a:pt x="915" y="706"/>
                    <a:pt x="915" y="706"/>
                    <a:pt x="915" y="706"/>
                  </a:cubicBezTo>
                  <a:cubicBezTo>
                    <a:pt x="972" y="690"/>
                    <a:pt x="1005" y="631"/>
                    <a:pt x="989" y="574"/>
                  </a:cubicBezTo>
                  <a:cubicBezTo>
                    <a:pt x="973" y="517"/>
                    <a:pt x="914" y="484"/>
                    <a:pt x="857" y="500"/>
                  </a:cubicBezTo>
                  <a:close/>
                  <a:moveTo>
                    <a:pt x="857" y="798"/>
                  </a:moveTo>
                  <a:cubicBezTo>
                    <a:pt x="90" y="1011"/>
                    <a:pt x="90" y="1011"/>
                    <a:pt x="90" y="1011"/>
                  </a:cubicBezTo>
                  <a:cubicBezTo>
                    <a:pt x="33" y="1027"/>
                    <a:pt x="0" y="1086"/>
                    <a:pt x="16" y="1143"/>
                  </a:cubicBezTo>
                  <a:cubicBezTo>
                    <a:pt x="29" y="1191"/>
                    <a:pt x="72" y="1222"/>
                    <a:pt x="119" y="1222"/>
                  </a:cubicBezTo>
                  <a:cubicBezTo>
                    <a:pt x="120" y="1222"/>
                    <a:pt x="121" y="1222"/>
                    <a:pt x="122" y="1222"/>
                  </a:cubicBezTo>
                  <a:cubicBezTo>
                    <a:pt x="123" y="1222"/>
                    <a:pt x="123" y="1222"/>
                    <a:pt x="123" y="1222"/>
                  </a:cubicBezTo>
                  <a:cubicBezTo>
                    <a:pt x="123" y="1222"/>
                    <a:pt x="123" y="1222"/>
                    <a:pt x="123" y="1222"/>
                  </a:cubicBezTo>
                  <a:cubicBezTo>
                    <a:pt x="128" y="1222"/>
                    <a:pt x="173" y="1230"/>
                    <a:pt x="211" y="1254"/>
                  </a:cubicBezTo>
                  <a:cubicBezTo>
                    <a:pt x="230" y="1265"/>
                    <a:pt x="246" y="1279"/>
                    <a:pt x="258" y="1297"/>
                  </a:cubicBezTo>
                  <a:cubicBezTo>
                    <a:pt x="258" y="1558"/>
                    <a:pt x="258" y="1558"/>
                    <a:pt x="258" y="1558"/>
                  </a:cubicBezTo>
                  <a:cubicBezTo>
                    <a:pt x="747" y="1558"/>
                    <a:pt x="747" y="1558"/>
                    <a:pt x="747" y="1558"/>
                  </a:cubicBezTo>
                  <a:cubicBezTo>
                    <a:pt x="747" y="1297"/>
                    <a:pt x="747" y="1297"/>
                    <a:pt x="747" y="1297"/>
                  </a:cubicBezTo>
                  <a:cubicBezTo>
                    <a:pt x="767" y="1268"/>
                    <a:pt x="799" y="1248"/>
                    <a:pt x="829" y="1236"/>
                  </a:cubicBezTo>
                  <a:cubicBezTo>
                    <a:pt x="844" y="1230"/>
                    <a:pt x="858" y="1226"/>
                    <a:pt x="868" y="1224"/>
                  </a:cubicBezTo>
                  <a:cubicBezTo>
                    <a:pt x="873" y="1223"/>
                    <a:pt x="877" y="1222"/>
                    <a:pt x="879" y="1222"/>
                  </a:cubicBezTo>
                  <a:cubicBezTo>
                    <a:pt x="880" y="1222"/>
                    <a:pt x="881" y="1222"/>
                    <a:pt x="882" y="1222"/>
                  </a:cubicBezTo>
                  <a:cubicBezTo>
                    <a:pt x="882" y="1222"/>
                    <a:pt x="882" y="1222"/>
                    <a:pt x="882" y="1222"/>
                  </a:cubicBezTo>
                  <a:cubicBezTo>
                    <a:pt x="908" y="1219"/>
                    <a:pt x="931" y="1200"/>
                    <a:pt x="939" y="1175"/>
                  </a:cubicBezTo>
                  <a:cubicBezTo>
                    <a:pt x="947" y="1149"/>
                    <a:pt x="939" y="1121"/>
                    <a:pt x="920" y="1103"/>
                  </a:cubicBezTo>
                  <a:cubicBezTo>
                    <a:pt x="834" y="1026"/>
                    <a:pt x="834" y="1026"/>
                    <a:pt x="834" y="1026"/>
                  </a:cubicBezTo>
                  <a:cubicBezTo>
                    <a:pt x="915" y="1004"/>
                    <a:pt x="915" y="1004"/>
                    <a:pt x="915" y="1004"/>
                  </a:cubicBezTo>
                  <a:cubicBezTo>
                    <a:pt x="972" y="988"/>
                    <a:pt x="1005" y="929"/>
                    <a:pt x="989" y="872"/>
                  </a:cubicBezTo>
                  <a:cubicBezTo>
                    <a:pt x="973" y="815"/>
                    <a:pt x="914" y="782"/>
                    <a:pt x="857" y="798"/>
                  </a:cubicBezTo>
                  <a:close/>
                  <a:moveTo>
                    <a:pt x="729" y="1134"/>
                  </a:moveTo>
                  <a:cubicBezTo>
                    <a:pt x="694" y="1154"/>
                    <a:pt x="658" y="1183"/>
                    <a:pt x="630" y="1226"/>
                  </a:cubicBezTo>
                  <a:cubicBezTo>
                    <a:pt x="619" y="1242"/>
                    <a:pt x="609" y="1261"/>
                    <a:pt x="602" y="1282"/>
                  </a:cubicBezTo>
                  <a:cubicBezTo>
                    <a:pt x="403" y="1282"/>
                    <a:pt x="403" y="1282"/>
                    <a:pt x="403" y="1282"/>
                  </a:cubicBezTo>
                  <a:cubicBezTo>
                    <a:pt x="396" y="1261"/>
                    <a:pt x="386" y="1242"/>
                    <a:pt x="375" y="1226"/>
                  </a:cubicBezTo>
                  <a:cubicBezTo>
                    <a:pt x="360" y="1203"/>
                    <a:pt x="343" y="1184"/>
                    <a:pt x="325" y="1168"/>
                  </a:cubicBezTo>
                  <a:cubicBezTo>
                    <a:pt x="679" y="1070"/>
                    <a:pt x="679" y="1070"/>
                    <a:pt x="679" y="1070"/>
                  </a:cubicBezTo>
                  <a:cubicBezTo>
                    <a:pt x="742" y="1126"/>
                    <a:pt x="742" y="1126"/>
                    <a:pt x="742" y="1126"/>
                  </a:cubicBezTo>
                  <a:cubicBezTo>
                    <a:pt x="737" y="1129"/>
                    <a:pt x="733" y="1131"/>
                    <a:pt x="729" y="1134"/>
                  </a:cubicBezTo>
                  <a:close/>
                  <a:moveTo>
                    <a:pt x="364" y="1726"/>
                  </a:moveTo>
                  <a:cubicBezTo>
                    <a:pt x="641" y="1726"/>
                    <a:pt x="641" y="1726"/>
                    <a:pt x="641" y="1726"/>
                  </a:cubicBezTo>
                  <a:cubicBezTo>
                    <a:pt x="641" y="1644"/>
                    <a:pt x="641" y="1644"/>
                    <a:pt x="641" y="1644"/>
                  </a:cubicBezTo>
                  <a:cubicBezTo>
                    <a:pt x="364" y="1644"/>
                    <a:pt x="364" y="1644"/>
                    <a:pt x="364" y="1644"/>
                  </a:cubicBezTo>
                  <a:lnTo>
                    <a:pt x="364" y="1726"/>
                  </a:lnTo>
                  <a:close/>
                </a:path>
              </a:pathLst>
            </a:custGeom>
            <a:solidFill>
              <a:srgbClr val="E0F0FA">
                <a:alpha val="50196"/>
              </a:srgbClr>
            </a:solidFill>
            <a:ln>
              <a:noFill/>
            </a:ln>
          </p:spPr>
          <p:txBody>
            <a:bodyPr vert="horz" wrap="square" lIns="109728" tIns="54864" rIns="109728" bIns="54864" numCol="1" anchor="t" anchorCtr="0" compatLnSpc="1">
              <a:prstTxWarp prst="textNoShape">
                <a:avLst/>
              </a:prstTxWarp>
            </a:bodyPr>
            <a:lstStyle/>
            <a:p>
              <a:endParaRPr lang="en-US" sz="2160">
                <a:latin typeface="Arial" panose="020B0604020202020204" pitchFamily="34" charset="0"/>
                <a:cs typeface="Arial" panose="020B0604020202020204" pitchFamily="34" charset="0"/>
              </a:endParaRPr>
            </a:p>
          </p:txBody>
        </p:sp>
      </p:grpSp>
      <p:grpSp>
        <p:nvGrpSpPr>
          <p:cNvPr id="4" name="Ryhmä 3">
            <a:extLst>
              <a:ext uri="{FF2B5EF4-FFF2-40B4-BE49-F238E27FC236}">
                <a16:creationId xmlns:a16="http://schemas.microsoft.com/office/drawing/2014/main" id="{F0413167-434F-455A-B29C-39526CABC91B}"/>
              </a:ext>
            </a:extLst>
          </p:cNvPr>
          <p:cNvGrpSpPr/>
          <p:nvPr/>
        </p:nvGrpSpPr>
        <p:grpSpPr>
          <a:xfrm>
            <a:off x="5369852" y="1732071"/>
            <a:ext cx="3001787" cy="4475792"/>
            <a:chOff x="3886946" y="1267199"/>
            <a:chExt cx="2251340" cy="3356844"/>
          </a:xfrm>
        </p:grpSpPr>
        <p:sp>
          <p:nvSpPr>
            <p:cNvPr id="126" name="TextBox 71"/>
            <p:cNvSpPr txBox="1"/>
            <p:nvPr/>
          </p:nvSpPr>
          <p:spPr>
            <a:xfrm>
              <a:off x="3886946" y="3454684"/>
              <a:ext cx="1353022" cy="530771"/>
            </a:xfrm>
            <a:prstGeom prst="rect">
              <a:avLst/>
            </a:prstGeom>
            <a:noFill/>
          </p:spPr>
          <p:txBody>
            <a:bodyPr wrap="square" rtlCol="0">
              <a:spAutoFit/>
            </a:bodyPr>
            <a:lstStyle/>
            <a:p>
              <a:pPr algn="ctr"/>
              <a:r>
                <a:rPr lang="en-US" sz="1333" b="1">
                  <a:solidFill>
                    <a:schemeClr val="accent6"/>
                  </a:solidFill>
                  <a:latin typeface="Arial" panose="020B0604020202020204" pitchFamily="34" charset="0"/>
                  <a:cs typeface="Arial" panose="020B0604020202020204" pitchFamily="34" charset="0"/>
                </a:rPr>
                <a:t>SOURCES OF VERIFIABLE DATA (“CLAIMS”) </a:t>
              </a:r>
              <a:endParaRPr lang="en-US" sz="1067">
                <a:solidFill>
                  <a:schemeClr val="accent6"/>
                </a:solidFill>
                <a:latin typeface="Arial" panose="020B0604020202020204" pitchFamily="34" charset="0"/>
                <a:cs typeface="Arial" panose="020B0604020202020204" pitchFamily="34" charset="0"/>
              </a:endParaRPr>
            </a:p>
          </p:txBody>
        </p:sp>
        <p:grpSp>
          <p:nvGrpSpPr>
            <p:cNvPr id="185" name="Group 4"/>
            <p:cNvGrpSpPr/>
            <p:nvPr/>
          </p:nvGrpSpPr>
          <p:grpSpPr>
            <a:xfrm>
              <a:off x="4233219" y="1267199"/>
              <a:ext cx="633308" cy="633307"/>
              <a:chOff x="5044758" y="1358633"/>
              <a:chExt cx="723785" cy="723785"/>
            </a:xfrm>
          </p:grpSpPr>
          <p:sp>
            <p:nvSpPr>
              <p:cNvPr id="196" name="Oval 5"/>
              <p:cNvSpPr/>
              <p:nvPr/>
            </p:nvSpPr>
            <p:spPr bwMode="auto">
              <a:xfrm>
                <a:off x="5044758" y="1358633"/>
                <a:ext cx="723785" cy="723785"/>
              </a:xfrm>
              <a:prstGeom prst="ellipse">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square" lIns="109728" tIns="54864" rIns="109728" bIns="54864" numCol="1" rtlCol="0" anchor="ctr" anchorCtr="0" compatLnSpc="1">
                <a:prstTxWarp prst="textNoShape">
                  <a:avLst/>
                </a:prstTxWarp>
              </a:bodyPr>
              <a:lstStyle/>
              <a:p>
                <a:pPr algn="ctr" defTabSz="1097253" fontAlgn="base">
                  <a:spcBef>
                    <a:spcPct val="0"/>
                  </a:spcBef>
                  <a:spcAft>
                    <a:spcPct val="0"/>
                  </a:spcAft>
                </a:pPr>
                <a:r>
                  <a:rPr lang="en-US" sz="1920">
                    <a:solidFill>
                      <a:srgbClr val="FFFFFF"/>
                    </a:solidFill>
                    <a:latin typeface="Arial" panose="020B0604020202020204" pitchFamily="34" charset="0"/>
                    <a:cs typeface="Arial" panose="020B0604020202020204" pitchFamily="34" charset="0"/>
                  </a:rPr>
                  <a:t>       </a:t>
                </a:r>
              </a:p>
            </p:txBody>
          </p:sp>
          <p:sp>
            <p:nvSpPr>
              <p:cNvPr id="197" name="Freeform 47"/>
              <p:cNvSpPr>
                <a:spLocks noEditPoints="1"/>
              </p:cNvSpPr>
              <p:nvPr/>
            </p:nvSpPr>
            <p:spPr bwMode="auto">
              <a:xfrm>
                <a:off x="5196083" y="1508775"/>
                <a:ext cx="421134" cy="384973"/>
              </a:xfrm>
              <a:custGeom>
                <a:avLst/>
                <a:gdLst>
                  <a:gd name="T0" fmla="*/ 856 w 1323"/>
                  <a:gd name="T1" fmla="*/ 1209 h 1209"/>
                  <a:gd name="T2" fmla="*/ 364 w 1323"/>
                  <a:gd name="T3" fmla="*/ 0 h 1209"/>
                  <a:gd name="T4" fmla="*/ 784 w 1323"/>
                  <a:gd name="T5" fmla="*/ 1039 h 1209"/>
                  <a:gd name="T6" fmla="*/ 652 w 1323"/>
                  <a:gd name="T7" fmla="*/ 908 h 1209"/>
                  <a:gd name="T8" fmla="*/ 784 w 1323"/>
                  <a:gd name="T9" fmla="*/ 1039 h 1209"/>
                  <a:gd name="T10" fmla="*/ 539 w 1323"/>
                  <a:gd name="T11" fmla="*/ 711 h 1209"/>
                  <a:gd name="T12" fmla="*/ 670 w 1323"/>
                  <a:gd name="T13" fmla="*/ 843 h 1209"/>
                  <a:gd name="T14" fmla="*/ 784 w 1323"/>
                  <a:gd name="T15" fmla="*/ 645 h 1209"/>
                  <a:gd name="T16" fmla="*/ 652 w 1323"/>
                  <a:gd name="T17" fmla="*/ 513 h 1209"/>
                  <a:gd name="T18" fmla="*/ 784 w 1323"/>
                  <a:gd name="T19" fmla="*/ 645 h 1209"/>
                  <a:gd name="T20" fmla="*/ 539 w 1323"/>
                  <a:gd name="T21" fmla="*/ 317 h 1209"/>
                  <a:gd name="T22" fmla="*/ 670 w 1323"/>
                  <a:gd name="T23" fmla="*/ 448 h 1209"/>
                  <a:gd name="T24" fmla="*/ 652 w 1323"/>
                  <a:gd name="T25" fmla="*/ 120 h 1209"/>
                  <a:gd name="T26" fmla="*/ 784 w 1323"/>
                  <a:gd name="T27" fmla="*/ 251 h 1209"/>
                  <a:gd name="T28" fmla="*/ 652 w 1323"/>
                  <a:gd name="T29" fmla="*/ 120 h 1209"/>
                  <a:gd name="T30" fmla="*/ 557 w 1323"/>
                  <a:gd name="T31" fmla="*/ 120 h 1209"/>
                  <a:gd name="T32" fmla="*/ 426 w 1323"/>
                  <a:gd name="T33" fmla="*/ 251 h 1209"/>
                  <a:gd name="T34" fmla="*/ 426 w 1323"/>
                  <a:gd name="T35" fmla="*/ 513 h 1209"/>
                  <a:gd name="T36" fmla="*/ 557 w 1323"/>
                  <a:gd name="T37" fmla="*/ 645 h 1209"/>
                  <a:gd name="T38" fmla="*/ 426 w 1323"/>
                  <a:gd name="T39" fmla="*/ 513 h 1209"/>
                  <a:gd name="T40" fmla="*/ 557 w 1323"/>
                  <a:gd name="T41" fmla="*/ 908 h 1209"/>
                  <a:gd name="T42" fmla="*/ 426 w 1323"/>
                  <a:gd name="T43" fmla="*/ 1039 h 1209"/>
                  <a:gd name="T44" fmla="*/ 0 w 1323"/>
                  <a:gd name="T45" fmla="*/ 1209 h 1209"/>
                  <a:gd name="T46" fmla="*/ 295 w 1323"/>
                  <a:gd name="T47" fmla="*/ 382 h 1209"/>
                  <a:gd name="T48" fmla="*/ 0 w 1323"/>
                  <a:gd name="T49" fmla="*/ 1209 h 1209"/>
                  <a:gd name="T50" fmla="*/ 213 w 1323"/>
                  <a:gd name="T51" fmla="*/ 447 h 1209"/>
                  <a:gd name="T52" fmla="*/ 82 w 1323"/>
                  <a:gd name="T53" fmla="*/ 579 h 1209"/>
                  <a:gd name="T54" fmla="*/ 82 w 1323"/>
                  <a:gd name="T55" fmla="*/ 681 h 1209"/>
                  <a:gd name="T56" fmla="*/ 213 w 1323"/>
                  <a:gd name="T57" fmla="*/ 812 h 1209"/>
                  <a:gd name="T58" fmla="*/ 82 w 1323"/>
                  <a:gd name="T59" fmla="*/ 681 h 1209"/>
                  <a:gd name="T60" fmla="*/ 213 w 1323"/>
                  <a:gd name="T61" fmla="*/ 905 h 1209"/>
                  <a:gd name="T62" fmla="*/ 82 w 1323"/>
                  <a:gd name="T63" fmla="*/ 1037 h 1209"/>
                  <a:gd name="T64" fmla="*/ 1265 w 1323"/>
                  <a:gd name="T65" fmla="*/ 499 h 1209"/>
                  <a:gd name="T66" fmla="*/ 1193 w 1323"/>
                  <a:gd name="T67" fmla="*/ 341 h 1209"/>
                  <a:gd name="T68" fmla="*/ 1142 w 1323"/>
                  <a:gd name="T69" fmla="*/ 188 h 1209"/>
                  <a:gd name="T70" fmla="*/ 1098 w 1323"/>
                  <a:gd name="T71" fmla="*/ 46 h 1209"/>
                  <a:gd name="T72" fmla="*/ 1048 w 1323"/>
                  <a:gd name="T73" fmla="*/ 188 h 1209"/>
                  <a:gd name="T74" fmla="*/ 976 w 1323"/>
                  <a:gd name="T75" fmla="*/ 341 h 1209"/>
                  <a:gd name="T76" fmla="*/ 917 w 1323"/>
                  <a:gd name="T77" fmla="*/ 499 h 1209"/>
                  <a:gd name="T78" fmla="*/ 1323 w 1323"/>
                  <a:gd name="T79" fmla="*/ 1209 h 1209"/>
                  <a:gd name="T80" fmla="*/ 1265 w 1323"/>
                  <a:gd name="T81" fmla="*/ 499 h 1209"/>
                  <a:gd name="T82" fmla="*/ 985 w 1323"/>
                  <a:gd name="T83" fmla="*/ 1119 h 1209"/>
                  <a:gd name="T84" fmla="*/ 1116 w 1323"/>
                  <a:gd name="T85" fmla="*/ 987 h 1209"/>
                  <a:gd name="T86" fmla="*/ 1116 w 1323"/>
                  <a:gd name="T87" fmla="*/ 715 h 1209"/>
                  <a:gd name="T88" fmla="*/ 985 w 1323"/>
                  <a:gd name="T89" fmla="*/ 584 h 1209"/>
                  <a:gd name="T90" fmla="*/ 1116 w 1323"/>
                  <a:gd name="T91" fmla="*/ 715 h 1209"/>
                  <a:gd name="T92" fmla="*/ 1139 w 1323"/>
                  <a:gd name="T93" fmla="*/ 915 h 1209"/>
                  <a:gd name="T94" fmla="*/ 1270 w 1323"/>
                  <a:gd name="T95" fmla="*/ 783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23" h="1209">
                    <a:moveTo>
                      <a:pt x="364" y="1209"/>
                    </a:moveTo>
                    <a:lnTo>
                      <a:pt x="856" y="1209"/>
                    </a:lnTo>
                    <a:lnTo>
                      <a:pt x="856" y="0"/>
                    </a:lnTo>
                    <a:lnTo>
                      <a:pt x="364" y="0"/>
                    </a:lnTo>
                    <a:lnTo>
                      <a:pt x="364" y="1209"/>
                    </a:lnTo>
                    <a:close/>
                    <a:moveTo>
                      <a:pt x="784" y="1039"/>
                    </a:moveTo>
                    <a:lnTo>
                      <a:pt x="652" y="1039"/>
                    </a:lnTo>
                    <a:lnTo>
                      <a:pt x="652" y="908"/>
                    </a:lnTo>
                    <a:lnTo>
                      <a:pt x="784" y="908"/>
                    </a:lnTo>
                    <a:lnTo>
                      <a:pt x="784" y="1039"/>
                    </a:lnTo>
                    <a:close/>
                    <a:moveTo>
                      <a:pt x="539" y="843"/>
                    </a:moveTo>
                    <a:lnTo>
                      <a:pt x="539" y="711"/>
                    </a:lnTo>
                    <a:lnTo>
                      <a:pt x="670" y="711"/>
                    </a:lnTo>
                    <a:lnTo>
                      <a:pt x="670" y="843"/>
                    </a:lnTo>
                    <a:lnTo>
                      <a:pt x="539" y="843"/>
                    </a:lnTo>
                    <a:close/>
                    <a:moveTo>
                      <a:pt x="784" y="645"/>
                    </a:moveTo>
                    <a:lnTo>
                      <a:pt x="652" y="645"/>
                    </a:lnTo>
                    <a:lnTo>
                      <a:pt x="652" y="513"/>
                    </a:lnTo>
                    <a:lnTo>
                      <a:pt x="784" y="513"/>
                    </a:lnTo>
                    <a:lnTo>
                      <a:pt x="784" y="645"/>
                    </a:lnTo>
                    <a:close/>
                    <a:moveTo>
                      <a:pt x="539" y="448"/>
                    </a:moveTo>
                    <a:lnTo>
                      <a:pt x="539" y="317"/>
                    </a:lnTo>
                    <a:lnTo>
                      <a:pt x="670" y="317"/>
                    </a:lnTo>
                    <a:lnTo>
                      <a:pt x="670" y="448"/>
                    </a:lnTo>
                    <a:lnTo>
                      <a:pt x="539" y="448"/>
                    </a:lnTo>
                    <a:close/>
                    <a:moveTo>
                      <a:pt x="652" y="120"/>
                    </a:moveTo>
                    <a:lnTo>
                      <a:pt x="784" y="120"/>
                    </a:lnTo>
                    <a:lnTo>
                      <a:pt x="784" y="251"/>
                    </a:lnTo>
                    <a:lnTo>
                      <a:pt x="652" y="251"/>
                    </a:lnTo>
                    <a:lnTo>
                      <a:pt x="652" y="120"/>
                    </a:lnTo>
                    <a:close/>
                    <a:moveTo>
                      <a:pt x="426" y="120"/>
                    </a:moveTo>
                    <a:lnTo>
                      <a:pt x="557" y="120"/>
                    </a:lnTo>
                    <a:lnTo>
                      <a:pt x="557" y="251"/>
                    </a:lnTo>
                    <a:lnTo>
                      <a:pt x="426" y="251"/>
                    </a:lnTo>
                    <a:lnTo>
                      <a:pt x="426" y="120"/>
                    </a:lnTo>
                    <a:close/>
                    <a:moveTo>
                      <a:pt x="426" y="513"/>
                    </a:moveTo>
                    <a:lnTo>
                      <a:pt x="557" y="513"/>
                    </a:lnTo>
                    <a:lnTo>
                      <a:pt x="557" y="645"/>
                    </a:lnTo>
                    <a:lnTo>
                      <a:pt x="426" y="645"/>
                    </a:lnTo>
                    <a:lnTo>
                      <a:pt x="426" y="513"/>
                    </a:lnTo>
                    <a:close/>
                    <a:moveTo>
                      <a:pt x="426" y="908"/>
                    </a:moveTo>
                    <a:lnTo>
                      <a:pt x="557" y="908"/>
                    </a:lnTo>
                    <a:lnTo>
                      <a:pt x="557" y="1039"/>
                    </a:lnTo>
                    <a:lnTo>
                      <a:pt x="426" y="1039"/>
                    </a:lnTo>
                    <a:lnTo>
                      <a:pt x="426" y="908"/>
                    </a:lnTo>
                    <a:close/>
                    <a:moveTo>
                      <a:pt x="0" y="1209"/>
                    </a:moveTo>
                    <a:lnTo>
                      <a:pt x="295" y="1209"/>
                    </a:lnTo>
                    <a:lnTo>
                      <a:pt x="295" y="382"/>
                    </a:lnTo>
                    <a:lnTo>
                      <a:pt x="0" y="382"/>
                    </a:lnTo>
                    <a:lnTo>
                      <a:pt x="0" y="1209"/>
                    </a:lnTo>
                    <a:close/>
                    <a:moveTo>
                      <a:pt x="82" y="447"/>
                    </a:moveTo>
                    <a:lnTo>
                      <a:pt x="213" y="447"/>
                    </a:lnTo>
                    <a:lnTo>
                      <a:pt x="213" y="579"/>
                    </a:lnTo>
                    <a:lnTo>
                      <a:pt x="82" y="579"/>
                    </a:lnTo>
                    <a:lnTo>
                      <a:pt x="82" y="447"/>
                    </a:lnTo>
                    <a:close/>
                    <a:moveTo>
                      <a:pt x="82" y="681"/>
                    </a:moveTo>
                    <a:lnTo>
                      <a:pt x="213" y="681"/>
                    </a:lnTo>
                    <a:lnTo>
                      <a:pt x="213" y="812"/>
                    </a:lnTo>
                    <a:lnTo>
                      <a:pt x="82" y="812"/>
                    </a:lnTo>
                    <a:lnTo>
                      <a:pt x="82" y="681"/>
                    </a:lnTo>
                    <a:close/>
                    <a:moveTo>
                      <a:pt x="82" y="905"/>
                    </a:moveTo>
                    <a:lnTo>
                      <a:pt x="213" y="905"/>
                    </a:lnTo>
                    <a:lnTo>
                      <a:pt x="213" y="1037"/>
                    </a:lnTo>
                    <a:lnTo>
                      <a:pt x="82" y="1037"/>
                    </a:lnTo>
                    <a:lnTo>
                      <a:pt x="82" y="905"/>
                    </a:lnTo>
                    <a:close/>
                    <a:moveTo>
                      <a:pt x="1265" y="499"/>
                    </a:moveTo>
                    <a:lnTo>
                      <a:pt x="1265" y="341"/>
                    </a:lnTo>
                    <a:lnTo>
                      <a:pt x="1193" y="341"/>
                    </a:lnTo>
                    <a:lnTo>
                      <a:pt x="1193" y="188"/>
                    </a:lnTo>
                    <a:lnTo>
                      <a:pt x="1142" y="188"/>
                    </a:lnTo>
                    <a:lnTo>
                      <a:pt x="1142" y="46"/>
                    </a:lnTo>
                    <a:lnTo>
                      <a:pt x="1098" y="46"/>
                    </a:lnTo>
                    <a:lnTo>
                      <a:pt x="1098" y="188"/>
                    </a:lnTo>
                    <a:lnTo>
                      <a:pt x="1048" y="188"/>
                    </a:lnTo>
                    <a:lnTo>
                      <a:pt x="1048" y="341"/>
                    </a:lnTo>
                    <a:lnTo>
                      <a:pt x="976" y="341"/>
                    </a:lnTo>
                    <a:lnTo>
                      <a:pt x="976" y="499"/>
                    </a:lnTo>
                    <a:lnTo>
                      <a:pt x="917" y="499"/>
                    </a:lnTo>
                    <a:lnTo>
                      <a:pt x="917" y="1209"/>
                    </a:lnTo>
                    <a:lnTo>
                      <a:pt x="1323" y="1209"/>
                    </a:lnTo>
                    <a:lnTo>
                      <a:pt x="1323" y="499"/>
                    </a:lnTo>
                    <a:lnTo>
                      <a:pt x="1265" y="499"/>
                    </a:lnTo>
                    <a:close/>
                    <a:moveTo>
                      <a:pt x="1116" y="1119"/>
                    </a:moveTo>
                    <a:lnTo>
                      <a:pt x="985" y="1119"/>
                    </a:lnTo>
                    <a:lnTo>
                      <a:pt x="985" y="987"/>
                    </a:lnTo>
                    <a:lnTo>
                      <a:pt x="1116" y="987"/>
                    </a:lnTo>
                    <a:lnTo>
                      <a:pt x="1116" y="1119"/>
                    </a:lnTo>
                    <a:close/>
                    <a:moveTo>
                      <a:pt x="1116" y="715"/>
                    </a:moveTo>
                    <a:lnTo>
                      <a:pt x="985" y="715"/>
                    </a:lnTo>
                    <a:lnTo>
                      <a:pt x="985" y="584"/>
                    </a:lnTo>
                    <a:lnTo>
                      <a:pt x="1116" y="584"/>
                    </a:lnTo>
                    <a:lnTo>
                      <a:pt x="1116" y="715"/>
                    </a:lnTo>
                    <a:close/>
                    <a:moveTo>
                      <a:pt x="1270" y="915"/>
                    </a:moveTo>
                    <a:lnTo>
                      <a:pt x="1139" y="915"/>
                    </a:lnTo>
                    <a:lnTo>
                      <a:pt x="1139" y="783"/>
                    </a:lnTo>
                    <a:lnTo>
                      <a:pt x="1270" y="783"/>
                    </a:lnTo>
                    <a:lnTo>
                      <a:pt x="1270" y="915"/>
                    </a:lnTo>
                    <a:close/>
                  </a:path>
                </a:pathLst>
              </a:custGeom>
              <a:solidFill>
                <a:schemeClr val="bg1"/>
              </a:solidFill>
              <a:ln>
                <a:noFill/>
              </a:ln>
            </p:spPr>
            <p:txBody>
              <a:bodyPr vert="horz" wrap="square" lIns="109728" tIns="54864" rIns="109728" bIns="54864" numCol="1" anchor="t" anchorCtr="0" compatLnSpc="1">
                <a:prstTxWarp prst="textNoShape">
                  <a:avLst/>
                </a:prstTxWarp>
              </a:bodyPr>
              <a:lstStyle/>
              <a:p>
                <a:endParaRPr lang="en-US" sz="2160">
                  <a:latin typeface="Arial" panose="020B0604020202020204" pitchFamily="34" charset="0"/>
                  <a:cs typeface="Arial" panose="020B0604020202020204" pitchFamily="34" charset="0"/>
                </a:endParaRPr>
              </a:p>
            </p:txBody>
          </p:sp>
        </p:grpSp>
        <p:cxnSp>
          <p:nvCxnSpPr>
            <p:cNvPr id="186" name="Straight Arrow Connector 185"/>
            <p:cNvCxnSpPr>
              <a:cxnSpLocks/>
              <a:stCxn id="196" idx="6"/>
              <a:endCxn id="168" idx="1"/>
            </p:cNvCxnSpPr>
            <p:nvPr/>
          </p:nvCxnSpPr>
          <p:spPr bwMode="auto">
            <a:xfrm>
              <a:off x="4866527" y="1583853"/>
              <a:ext cx="1271759" cy="419776"/>
            </a:xfrm>
            <a:prstGeom prst="straightConnector1">
              <a:avLst/>
            </a:prstGeom>
            <a:solidFill>
              <a:schemeClr val="accent1"/>
            </a:solidFill>
            <a:ln w="19050" cap="flat" cmpd="sng" algn="ctr">
              <a:solidFill>
                <a:schemeClr val="accent6">
                  <a:lumMod val="40000"/>
                  <a:lumOff val="60000"/>
                </a:schemeClr>
              </a:solidFill>
              <a:prstDash val="dash"/>
              <a:round/>
              <a:headEnd type="triangle" w="med" len="med"/>
              <a:tailEnd type="triangle" w="med" len="med"/>
            </a:ln>
            <a:effectLst/>
          </p:spPr>
        </p:cxnSp>
        <p:cxnSp>
          <p:nvCxnSpPr>
            <p:cNvPr id="173" name="Straight Arrow Connector 172"/>
            <p:cNvCxnSpPr>
              <a:cxnSpLocks/>
              <a:stCxn id="183" idx="6"/>
              <a:endCxn id="168" idx="3"/>
            </p:cNvCxnSpPr>
            <p:nvPr/>
          </p:nvCxnSpPr>
          <p:spPr bwMode="auto">
            <a:xfrm flipV="1">
              <a:off x="4866527" y="2629674"/>
              <a:ext cx="1271759" cy="496632"/>
            </a:xfrm>
            <a:prstGeom prst="straightConnector1">
              <a:avLst/>
            </a:prstGeom>
            <a:solidFill>
              <a:schemeClr val="accent1"/>
            </a:solidFill>
            <a:ln w="19050" cap="flat" cmpd="sng" algn="ctr">
              <a:solidFill>
                <a:schemeClr val="accent6">
                  <a:lumMod val="40000"/>
                  <a:lumOff val="60000"/>
                </a:schemeClr>
              </a:solidFill>
              <a:prstDash val="dash"/>
              <a:round/>
              <a:headEnd type="triangle" w="med" len="med"/>
              <a:tailEnd type="triangle" w="med" len="med"/>
            </a:ln>
            <a:effectLst/>
          </p:spPr>
        </p:cxnSp>
        <p:cxnSp>
          <p:nvCxnSpPr>
            <p:cNvPr id="149" name="Straight Arrow Connector 148"/>
            <p:cNvCxnSpPr/>
            <p:nvPr/>
          </p:nvCxnSpPr>
          <p:spPr bwMode="auto">
            <a:xfrm flipV="1">
              <a:off x="4866527" y="2316652"/>
              <a:ext cx="1135427" cy="26423"/>
            </a:xfrm>
            <a:prstGeom prst="straightConnector1">
              <a:avLst/>
            </a:prstGeom>
            <a:solidFill>
              <a:schemeClr val="accent1"/>
            </a:solidFill>
            <a:ln w="19050" cap="flat" cmpd="sng" algn="ctr">
              <a:solidFill>
                <a:schemeClr val="accent6"/>
              </a:solidFill>
              <a:prstDash val="dash"/>
              <a:round/>
              <a:headEnd type="triangle" w="med" len="med"/>
              <a:tailEnd type="triangle" w="med" len="med"/>
            </a:ln>
            <a:effectLst/>
          </p:spPr>
        </p:cxnSp>
        <p:grpSp>
          <p:nvGrpSpPr>
            <p:cNvPr id="151" name="Group 150"/>
            <p:cNvGrpSpPr/>
            <p:nvPr/>
          </p:nvGrpSpPr>
          <p:grpSpPr>
            <a:xfrm>
              <a:off x="4231731" y="2036528"/>
              <a:ext cx="634814" cy="634814"/>
              <a:chOff x="1577262" y="2612414"/>
              <a:chExt cx="885361" cy="885361"/>
            </a:xfrm>
          </p:grpSpPr>
          <p:sp>
            <p:nvSpPr>
              <p:cNvPr id="153" name="Oval 120"/>
              <p:cNvSpPr/>
              <p:nvPr/>
            </p:nvSpPr>
            <p:spPr bwMode="auto">
              <a:xfrm>
                <a:off x="1577262" y="2612414"/>
                <a:ext cx="885361" cy="885361"/>
              </a:xfrm>
              <a:prstGeom prst="ellipse">
                <a:avLst/>
              </a:prstGeom>
              <a:solidFill>
                <a:schemeClr val="accent6"/>
              </a:solidFill>
              <a:ln w="9525" cap="flat" cmpd="sng" algn="ctr">
                <a:no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algn="ctr" defTabSz="1219170" fontAlgn="base">
                  <a:spcBef>
                    <a:spcPct val="0"/>
                  </a:spcBef>
                  <a:spcAft>
                    <a:spcPct val="0"/>
                  </a:spcAft>
                </a:pPr>
                <a:r>
                  <a:rPr lang="en-US" sz="2133">
                    <a:solidFill>
                      <a:srgbClr val="FFFFFF"/>
                    </a:solidFill>
                    <a:latin typeface="Arial" panose="020B0604020202020204" pitchFamily="34" charset="0"/>
                    <a:cs typeface="Arial" panose="020B0604020202020204" pitchFamily="34" charset="0"/>
                  </a:rPr>
                  <a:t>       </a:t>
                </a:r>
              </a:p>
            </p:txBody>
          </p:sp>
          <p:sp>
            <p:nvSpPr>
              <p:cNvPr id="154" name="Freeform 25"/>
              <p:cNvSpPr>
                <a:spLocks/>
              </p:cNvSpPr>
              <p:nvPr/>
            </p:nvSpPr>
            <p:spPr bwMode="auto">
              <a:xfrm>
                <a:off x="1748039" y="2804124"/>
                <a:ext cx="543807" cy="501939"/>
              </a:xfrm>
              <a:custGeom>
                <a:avLst/>
                <a:gdLst>
                  <a:gd name="T0" fmla="*/ 1740 w 1745"/>
                  <a:gd name="T1" fmla="*/ 1390 h 1656"/>
                  <a:gd name="T2" fmla="*/ 1535 w 1745"/>
                  <a:gd name="T3" fmla="*/ 1260 h 1656"/>
                  <a:gd name="T4" fmla="*/ 1262 w 1745"/>
                  <a:gd name="T5" fmla="*/ 1144 h 1656"/>
                  <a:gd name="T6" fmla="*/ 1187 w 1745"/>
                  <a:gd name="T7" fmla="*/ 1124 h 1656"/>
                  <a:gd name="T8" fmla="*/ 1112 w 1745"/>
                  <a:gd name="T9" fmla="*/ 1001 h 1656"/>
                  <a:gd name="T10" fmla="*/ 1064 w 1745"/>
                  <a:gd name="T11" fmla="*/ 994 h 1656"/>
                  <a:gd name="T12" fmla="*/ 1112 w 1745"/>
                  <a:gd name="T13" fmla="*/ 899 h 1656"/>
                  <a:gd name="T14" fmla="*/ 1131 w 1745"/>
                  <a:gd name="T15" fmla="*/ 784 h 1656"/>
                  <a:gd name="T16" fmla="*/ 1186 w 1745"/>
                  <a:gd name="T17" fmla="*/ 742 h 1656"/>
                  <a:gd name="T18" fmla="*/ 1211 w 1745"/>
                  <a:gd name="T19" fmla="*/ 672 h 1656"/>
                  <a:gd name="T20" fmla="*/ 1205 w 1745"/>
                  <a:gd name="T21" fmla="*/ 539 h 1656"/>
                  <a:gd name="T22" fmla="*/ 1185 w 1745"/>
                  <a:gd name="T23" fmla="*/ 487 h 1656"/>
                  <a:gd name="T24" fmla="*/ 1195 w 1745"/>
                  <a:gd name="T25" fmla="*/ 322 h 1656"/>
                  <a:gd name="T26" fmla="*/ 1180 w 1745"/>
                  <a:gd name="T27" fmla="*/ 197 h 1656"/>
                  <a:gd name="T28" fmla="*/ 1134 w 1745"/>
                  <a:gd name="T29" fmla="*/ 127 h 1656"/>
                  <a:gd name="T30" fmla="*/ 1078 w 1745"/>
                  <a:gd name="T31" fmla="*/ 117 h 1656"/>
                  <a:gd name="T32" fmla="*/ 1044 w 1745"/>
                  <a:gd name="T33" fmla="*/ 85 h 1656"/>
                  <a:gd name="T34" fmla="*/ 676 w 1745"/>
                  <a:gd name="T35" fmla="*/ 92 h 1656"/>
                  <a:gd name="T36" fmla="*/ 539 w 1745"/>
                  <a:gd name="T37" fmla="*/ 483 h 1656"/>
                  <a:gd name="T38" fmla="*/ 519 w 1745"/>
                  <a:gd name="T39" fmla="*/ 564 h 1656"/>
                  <a:gd name="T40" fmla="*/ 571 w 1745"/>
                  <a:gd name="T41" fmla="*/ 760 h 1656"/>
                  <a:gd name="T42" fmla="*/ 607 w 1745"/>
                  <a:gd name="T43" fmla="*/ 769 h 1656"/>
                  <a:gd name="T44" fmla="*/ 621 w 1745"/>
                  <a:gd name="T45" fmla="*/ 912 h 1656"/>
                  <a:gd name="T46" fmla="*/ 668 w 1745"/>
                  <a:gd name="T47" fmla="*/ 992 h 1656"/>
                  <a:gd name="T48" fmla="*/ 633 w 1745"/>
                  <a:gd name="T49" fmla="*/ 1001 h 1656"/>
                  <a:gd name="T50" fmla="*/ 558 w 1745"/>
                  <a:gd name="T51" fmla="*/ 1124 h 1656"/>
                  <a:gd name="T52" fmla="*/ 483 w 1745"/>
                  <a:gd name="T53" fmla="*/ 1144 h 1656"/>
                  <a:gd name="T54" fmla="*/ 210 w 1745"/>
                  <a:gd name="T55" fmla="*/ 1260 h 1656"/>
                  <a:gd name="T56" fmla="*/ 6 w 1745"/>
                  <a:gd name="T57" fmla="*/ 1390 h 1656"/>
                  <a:gd name="T58" fmla="*/ 2 w 1745"/>
                  <a:gd name="T59" fmla="*/ 1656 h 1656"/>
                  <a:gd name="T60" fmla="*/ 766 w 1745"/>
                  <a:gd name="T61" fmla="*/ 1656 h 1656"/>
                  <a:gd name="T62" fmla="*/ 822 w 1745"/>
                  <a:gd name="T63" fmla="*/ 1272 h 1656"/>
                  <a:gd name="T64" fmla="*/ 776 w 1745"/>
                  <a:gd name="T65" fmla="*/ 1174 h 1656"/>
                  <a:gd name="T66" fmla="*/ 883 w 1745"/>
                  <a:gd name="T67" fmla="*/ 1122 h 1656"/>
                  <a:gd name="T68" fmla="*/ 974 w 1745"/>
                  <a:gd name="T69" fmla="*/ 1173 h 1656"/>
                  <a:gd name="T70" fmla="*/ 924 w 1745"/>
                  <a:gd name="T71" fmla="*/ 1274 h 1656"/>
                  <a:gd name="T72" fmla="*/ 1013 w 1745"/>
                  <a:gd name="T73" fmla="*/ 1656 h 1656"/>
                  <a:gd name="T74" fmla="*/ 1744 w 1745"/>
                  <a:gd name="T75" fmla="*/ 1656 h 1656"/>
                  <a:gd name="T76" fmla="*/ 1740 w 1745"/>
                  <a:gd name="T77" fmla="*/ 1390 h 16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45" h="1656">
                    <a:moveTo>
                      <a:pt x="1740" y="1390"/>
                    </a:moveTo>
                    <a:cubicBezTo>
                      <a:pt x="1711" y="1306"/>
                      <a:pt x="1615" y="1294"/>
                      <a:pt x="1535" y="1260"/>
                    </a:cubicBezTo>
                    <a:cubicBezTo>
                      <a:pt x="1447" y="1223"/>
                      <a:pt x="1350" y="1180"/>
                      <a:pt x="1262" y="1144"/>
                    </a:cubicBezTo>
                    <a:cubicBezTo>
                      <a:pt x="1237" y="1137"/>
                      <a:pt x="1212" y="1130"/>
                      <a:pt x="1187" y="1124"/>
                    </a:cubicBezTo>
                    <a:cubicBezTo>
                      <a:pt x="1157" y="1103"/>
                      <a:pt x="1128" y="1035"/>
                      <a:pt x="1112" y="1001"/>
                    </a:cubicBezTo>
                    <a:cubicBezTo>
                      <a:pt x="1096" y="999"/>
                      <a:pt x="1080" y="996"/>
                      <a:pt x="1064" y="994"/>
                    </a:cubicBezTo>
                    <a:cubicBezTo>
                      <a:pt x="1067" y="942"/>
                      <a:pt x="1099" y="939"/>
                      <a:pt x="1112" y="899"/>
                    </a:cubicBezTo>
                    <a:cubicBezTo>
                      <a:pt x="1123" y="863"/>
                      <a:pt x="1113" y="817"/>
                      <a:pt x="1131" y="784"/>
                    </a:cubicBezTo>
                    <a:cubicBezTo>
                      <a:pt x="1144" y="762"/>
                      <a:pt x="1172" y="762"/>
                      <a:pt x="1186" y="742"/>
                    </a:cubicBezTo>
                    <a:cubicBezTo>
                      <a:pt x="1198" y="724"/>
                      <a:pt x="1207" y="694"/>
                      <a:pt x="1211" y="672"/>
                    </a:cubicBezTo>
                    <a:cubicBezTo>
                      <a:pt x="1218" y="632"/>
                      <a:pt x="1224" y="578"/>
                      <a:pt x="1205" y="539"/>
                    </a:cubicBezTo>
                    <a:cubicBezTo>
                      <a:pt x="1194" y="516"/>
                      <a:pt x="1188" y="514"/>
                      <a:pt x="1185" y="487"/>
                    </a:cubicBezTo>
                    <a:cubicBezTo>
                      <a:pt x="1181" y="453"/>
                      <a:pt x="1194" y="345"/>
                      <a:pt x="1195" y="322"/>
                    </a:cubicBezTo>
                    <a:cubicBezTo>
                      <a:pt x="1196" y="261"/>
                      <a:pt x="1195" y="256"/>
                      <a:pt x="1180" y="197"/>
                    </a:cubicBezTo>
                    <a:cubicBezTo>
                      <a:pt x="1180" y="197"/>
                      <a:pt x="1162" y="143"/>
                      <a:pt x="1134" y="127"/>
                    </a:cubicBezTo>
                    <a:cubicBezTo>
                      <a:pt x="1078" y="117"/>
                      <a:pt x="1078" y="117"/>
                      <a:pt x="1078" y="117"/>
                    </a:cubicBezTo>
                    <a:cubicBezTo>
                      <a:pt x="1044" y="85"/>
                      <a:pt x="1044" y="85"/>
                      <a:pt x="1044" y="85"/>
                    </a:cubicBezTo>
                    <a:cubicBezTo>
                      <a:pt x="905" y="0"/>
                      <a:pt x="756" y="60"/>
                      <a:pt x="676" y="92"/>
                    </a:cubicBezTo>
                    <a:cubicBezTo>
                      <a:pt x="561" y="129"/>
                      <a:pt x="489" y="242"/>
                      <a:pt x="539" y="483"/>
                    </a:cubicBezTo>
                    <a:cubicBezTo>
                      <a:pt x="548" y="524"/>
                      <a:pt x="517" y="542"/>
                      <a:pt x="519" y="564"/>
                    </a:cubicBezTo>
                    <a:cubicBezTo>
                      <a:pt x="523" y="613"/>
                      <a:pt x="524" y="731"/>
                      <a:pt x="571" y="760"/>
                    </a:cubicBezTo>
                    <a:cubicBezTo>
                      <a:pt x="575" y="763"/>
                      <a:pt x="608" y="771"/>
                      <a:pt x="607" y="769"/>
                    </a:cubicBezTo>
                    <a:cubicBezTo>
                      <a:pt x="612" y="817"/>
                      <a:pt x="617" y="865"/>
                      <a:pt x="621" y="912"/>
                    </a:cubicBezTo>
                    <a:cubicBezTo>
                      <a:pt x="633" y="944"/>
                      <a:pt x="660" y="947"/>
                      <a:pt x="668" y="992"/>
                    </a:cubicBezTo>
                    <a:cubicBezTo>
                      <a:pt x="633" y="1001"/>
                      <a:pt x="633" y="1001"/>
                      <a:pt x="633" y="1001"/>
                    </a:cubicBezTo>
                    <a:cubicBezTo>
                      <a:pt x="617" y="1035"/>
                      <a:pt x="588" y="1103"/>
                      <a:pt x="558" y="1124"/>
                    </a:cubicBezTo>
                    <a:cubicBezTo>
                      <a:pt x="533" y="1130"/>
                      <a:pt x="508" y="1137"/>
                      <a:pt x="483" y="1144"/>
                    </a:cubicBezTo>
                    <a:cubicBezTo>
                      <a:pt x="395" y="1180"/>
                      <a:pt x="298" y="1223"/>
                      <a:pt x="210" y="1260"/>
                    </a:cubicBezTo>
                    <a:cubicBezTo>
                      <a:pt x="130" y="1294"/>
                      <a:pt x="34" y="1306"/>
                      <a:pt x="6" y="1390"/>
                    </a:cubicBezTo>
                    <a:cubicBezTo>
                      <a:pt x="6" y="1447"/>
                      <a:pt x="0" y="1581"/>
                      <a:pt x="2" y="1656"/>
                    </a:cubicBezTo>
                    <a:cubicBezTo>
                      <a:pt x="766" y="1656"/>
                      <a:pt x="766" y="1656"/>
                      <a:pt x="766" y="1656"/>
                    </a:cubicBezTo>
                    <a:cubicBezTo>
                      <a:pt x="822" y="1272"/>
                      <a:pt x="822" y="1272"/>
                      <a:pt x="822" y="1272"/>
                    </a:cubicBezTo>
                    <a:cubicBezTo>
                      <a:pt x="776" y="1174"/>
                      <a:pt x="776" y="1174"/>
                      <a:pt x="776" y="1174"/>
                    </a:cubicBezTo>
                    <a:cubicBezTo>
                      <a:pt x="883" y="1122"/>
                      <a:pt x="883" y="1122"/>
                      <a:pt x="883" y="1122"/>
                    </a:cubicBezTo>
                    <a:cubicBezTo>
                      <a:pt x="974" y="1173"/>
                      <a:pt x="974" y="1173"/>
                      <a:pt x="974" y="1173"/>
                    </a:cubicBezTo>
                    <a:cubicBezTo>
                      <a:pt x="924" y="1274"/>
                      <a:pt x="924" y="1274"/>
                      <a:pt x="924" y="1274"/>
                    </a:cubicBezTo>
                    <a:cubicBezTo>
                      <a:pt x="1013" y="1656"/>
                      <a:pt x="1013" y="1656"/>
                      <a:pt x="1013" y="1656"/>
                    </a:cubicBezTo>
                    <a:cubicBezTo>
                      <a:pt x="1744" y="1656"/>
                      <a:pt x="1744" y="1656"/>
                      <a:pt x="1744" y="1656"/>
                    </a:cubicBezTo>
                    <a:cubicBezTo>
                      <a:pt x="1745" y="1581"/>
                      <a:pt x="1740" y="1447"/>
                      <a:pt x="1740" y="1390"/>
                    </a:cubicBez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latin typeface="Arial" panose="020B0604020202020204" pitchFamily="34" charset="0"/>
                  <a:cs typeface="Arial" panose="020B0604020202020204" pitchFamily="34" charset="0"/>
                </a:endParaRPr>
              </a:p>
            </p:txBody>
          </p:sp>
        </p:grpSp>
        <p:grpSp>
          <p:nvGrpSpPr>
            <p:cNvPr id="14" name="Ryhmä 13">
              <a:extLst>
                <a:ext uri="{FF2B5EF4-FFF2-40B4-BE49-F238E27FC236}">
                  <a16:creationId xmlns:a16="http://schemas.microsoft.com/office/drawing/2014/main" id="{4513507E-6C96-6D4A-AE17-F76266206F62}"/>
                </a:ext>
              </a:extLst>
            </p:cNvPr>
            <p:cNvGrpSpPr/>
            <p:nvPr/>
          </p:nvGrpSpPr>
          <p:grpSpPr>
            <a:xfrm>
              <a:off x="4233219" y="2809652"/>
              <a:ext cx="633308" cy="633307"/>
              <a:chOff x="4195511" y="2929816"/>
              <a:chExt cx="633308" cy="633307"/>
            </a:xfrm>
          </p:grpSpPr>
          <p:sp>
            <p:nvSpPr>
              <p:cNvPr id="183" name="Oval 5"/>
              <p:cNvSpPr/>
              <p:nvPr/>
            </p:nvSpPr>
            <p:spPr bwMode="auto">
              <a:xfrm>
                <a:off x="4195511" y="2929816"/>
                <a:ext cx="633308" cy="633307"/>
              </a:xfrm>
              <a:prstGeom prst="ellipse">
                <a:avLst/>
              </a:prstGeom>
              <a:solidFill>
                <a:schemeClr val="accent6">
                  <a:lumMod val="40000"/>
                  <a:lumOff val="60000"/>
                </a:schemeClr>
              </a:solidFill>
              <a:ln w="9525" cap="flat" cmpd="sng" algn="ctr">
                <a:noFill/>
                <a:prstDash val="solid"/>
                <a:round/>
                <a:headEnd type="none" w="med" len="med"/>
                <a:tailEnd type="none" w="med" len="med"/>
              </a:ln>
              <a:effectLst/>
            </p:spPr>
            <p:txBody>
              <a:bodyPr vert="horz" wrap="square" lIns="109728" tIns="54864" rIns="109728" bIns="54864" numCol="1" rtlCol="0" anchor="ctr" anchorCtr="0" compatLnSpc="1">
                <a:prstTxWarp prst="textNoShape">
                  <a:avLst/>
                </a:prstTxWarp>
              </a:bodyPr>
              <a:lstStyle/>
              <a:p>
                <a:pPr algn="ctr" defTabSz="1097253" fontAlgn="base">
                  <a:spcBef>
                    <a:spcPct val="0"/>
                  </a:spcBef>
                  <a:spcAft>
                    <a:spcPct val="0"/>
                  </a:spcAft>
                </a:pPr>
                <a:r>
                  <a:rPr lang="en-US" sz="1920">
                    <a:solidFill>
                      <a:srgbClr val="FFFFFF"/>
                    </a:solidFill>
                    <a:latin typeface="Arial" panose="020B0604020202020204" pitchFamily="34" charset="0"/>
                    <a:cs typeface="Arial" panose="020B0604020202020204" pitchFamily="34" charset="0"/>
                  </a:rPr>
                  <a:t>       </a:t>
                </a:r>
              </a:p>
            </p:txBody>
          </p:sp>
          <p:sp>
            <p:nvSpPr>
              <p:cNvPr id="119" name="Freeform 18"/>
              <p:cNvSpPr>
                <a:spLocks noEditPoints="1"/>
              </p:cNvSpPr>
              <p:nvPr/>
            </p:nvSpPr>
            <p:spPr bwMode="auto">
              <a:xfrm>
                <a:off x="4409928" y="3082389"/>
                <a:ext cx="198156" cy="339886"/>
              </a:xfrm>
              <a:custGeom>
                <a:avLst/>
                <a:gdLst>
                  <a:gd name="T0" fmla="*/ 119 w 1005"/>
                  <a:gd name="T1" fmla="*/ 334 h 1726"/>
                  <a:gd name="T2" fmla="*/ 148 w 1005"/>
                  <a:gd name="T3" fmla="*/ 330 h 1726"/>
                  <a:gd name="T4" fmla="*/ 536 w 1005"/>
                  <a:gd name="T5" fmla="*/ 222 h 1726"/>
                  <a:gd name="T6" fmla="*/ 610 w 1005"/>
                  <a:gd name="T7" fmla="*/ 90 h 1726"/>
                  <a:gd name="T8" fmla="*/ 478 w 1005"/>
                  <a:gd name="T9" fmla="*/ 16 h 1726"/>
                  <a:gd name="T10" fmla="*/ 90 w 1005"/>
                  <a:gd name="T11" fmla="*/ 124 h 1726"/>
                  <a:gd name="T12" fmla="*/ 16 w 1005"/>
                  <a:gd name="T13" fmla="*/ 256 h 1726"/>
                  <a:gd name="T14" fmla="*/ 119 w 1005"/>
                  <a:gd name="T15" fmla="*/ 334 h 1726"/>
                  <a:gd name="T16" fmla="*/ 119 w 1005"/>
                  <a:gd name="T17" fmla="*/ 629 h 1726"/>
                  <a:gd name="T18" fmla="*/ 148 w 1005"/>
                  <a:gd name="T19" fmla="*/ 625 h 1726"/>
                  <a:gd name="T20" fmla="*/ 915 w 1005"/>
                  <a:gd name="T21" fmla="*/ 411 h 1726"/>
                  <a:gd name="T22" fmla="*/ 989 w 1005"/>
                  <a:gd name="T23" fmla="*/ 279 h 1726"/>
                  <a:gd name="T24" fmla="*/ 857 w 1005"/>
                  <a:gd name="T25" fmla="*/ 205 h 1726"/>
                  <a:gd name="T26" fmla="*/ 90 w 1005"/>
                  <a:gd name="T27" fmla="*/ 419 h 1726"/>
                  <a:gd name="T28" fmla="*/ 16 w 1005"/>
                  <a:gd name="T29" fmla="*/ 551 h 1726"/>
                  <a:gd name="T30" fmla="*/ 119 w 1005"/>
                  <a:gd name="T31" fmla="*/ 629 h 1726"/>
                  <a:gd name="T32" fmla="*/ 857 w 1005"/>
                  <a:gd name="T33" fmla="*/ 500 h 1726"/>
                  <a:gd name="T34" fmla="*/ 90 w 1005"/>
                  <a:gd name="T35" fmla="*/ 714 h 1726"/>
                  <a:gd name="T36" fmla="*/ 16 w 1005"/>
                  <a:gd name="T37" fmla="*/ 846 h 1726"/>
                  <a:gd name="T38" fmla="*/ 119 w 1005"/>
                  <a:gd name="T39" fmla="*/ 924 h 1726"/>
                  <a:gd name="T40" fmla="*/ 148 w 1005"/>
                  <a:gd name="T41" fmla="*/ 920 h 1726"/>
                  <a:gd name="T42" fmla="*/ 915 w 1005"/>
                  <a:gd name="T43" fmla="*/ 706 h 1726"/>
                  <a:gd name="T44" fmla="*/ 989 w 1005"/>
                  <a:gd name="T45" fmla="*/ 574 h 1726"/>
                  <a:gd name="T46" fmla="*/ 857 w 1005"/>
                  <a:gd name="T47" fmla="*/ 500 h 1726"/>
                  <a:gd name="T48" fmla="*/ 857 w 1005"/>
                  <a:gd name="T49" fmla="*/ 798 h 1726"/>
                  <a:gd name="T50" fmla="*/ 90 w 1005"/>
                  <a:gd name="T51" fmla="*/ 1011 h 1726"/>
                  <a:gd name="T52" fmla="*/ 16 w 1005"/>
                  <a:gd name="T53" fmla="*/ 1143 h 1726"/>
                  <a:gd name="T54" fmla="*/ 119 w 1005"/>
                  <a:gd name="T55" fmla="*/ 1222 h 1726"/>
                  <a:gd name="T56" fmla="*/ 122 w 1005"/>
                  <a:gd name="T57" fmla="*/ 1222 h 1726"/>
                  <a:gd name="T58" fmla="*/ 123 w 1005"/>
                  <a:gd name="T59" fmla="*/ 1222 h 1726"/>
                  <a:gd name="T60" fmla="*/ 123 w 1005"/>
                  <a:gd name="T61" fmla="*/ 1222 h 1726"/>
                  <a:gd name="T62" fmla="*/ 211 w 1005"/>
                  <a:gd name="T63" fmla="*/ 1254 h 1726"/>
                  <a:gd name="T64" fmla="*/ 258 w 1005"/>
                  <a:gd name="T65" fmla="*/ 1297 h 1726"/>
                  <a:gd name="T66" fmla="*/ 258 w 1005"/>
                  <a:gd name="T67" fmla="*/ 1558 h 1726"/>
                  <a:gd name="T68" fmla="*/ 747 w 1005"/>
                  <a:gd name="T69" fmla="*/ 1558 h 1726"/>
                  <a:gd name="T70" fmla="*/ 747 w 1005"/>
                  <a:gd name="T71" fmla="*/ 1297 h 1726"/>
                  <a:gd name="T72" fmla="*/ 829 w 1005"/>
                  <a:gd name="T73" fmla="*/ 1236 h 1726"/>
                  <a:gd name="T74" fmla="*/ 868 w 1005"/>
                  <a:gd name="T75" fmla="*/ 1224 h 1726"/>
                  <a:gd name="T76" fmla="*/ 879 w 1005"/>
                  <a:gd name="T77" fmla="*/ 1222 h 1726"/>
                  <a:gd name="T78" fmla="*/ 882 w 1005"/>
                  <a:gd name="T79" fmla="*/ 1222 h 1726"/>
                  <a:gd name="T80" fmla="*/ 882 w 1005"/>
                  <a:gd name="T81" fmla="*/ 1222 h 1726"/>
                  <a:gd name="T82" fmla="*/ 939 w 1005"/>
                  <a:gd name="T83" fmla="*/ 1175 h 1726"/>
                  <a:gd name="T84" fmla="*/ 920 w 1005"/>
                  <a:gd name="T85" fmla="*/ 1103 h 1726"/>
                  <a:gd name="T86" fmla="*/ 834 w 1005"/>
                  <a:gd name="T87" fmla="*/ 1026 h 1726"/>
                  <a:gd name="T88" fmla="*/ 915 w 1005"/>
                  <a:gd name="T89" fmla="*/ 1004 h 1726"/>
                  <a:gd name="T90" fmla="*/ 989 w 1005"/>
                  <a:gd name="T91" fmla="*/ 872 h 1726"/>
                  <a:gd name="T92" fmla="*/ 857 w 1005"/>
                  <a:gd name="T93" fmla="*/ 798 h 1726"/>
                  <a:gd name="T94" fmla="*/ 729 w 1005"/>
                  <a:gd name="T95" fmla="*/ 1134 h 1726"/>
                  <a:gd name="T96" fmla="*/ 630 w 1005"/>
                  <a:gd name="T97" fmla="*/ 1226 h 1726"/>
                  <a:gd name="T98" fmla="*/ 602 w 1005"/>
                  <a:gd name="T99" fmla="*/ 1282 h 1726"/>
                  <a:gd name="T100" fmla="*/ 403 w 1005"/>
                  <a:gd name="T101" fmla="*/ 1282 h 1726"/>
                  <a:gd name="T102" fmla="*/ 375 w 1005"/>
                  <a:gd name="T103" fmla="*/ 1226 h 1726"/>
                  <a:gd name="T104" fmla="*/ 325 w 1005"/>
                  <a:gd name="T105" fmla="*/ 1168 h 1726"/>
                  <a:gd name="T106" fmla="*/ 679 w 1005"/>
                  <a:gd name="T107" fmla="*/ 1070 h 1726"/>
                  <a:gd name="T108" fmla="*/ 742 w 1005"/>
                  <a:gd name="T109" fmla="*/ 1126 h 1726"/>
                  <a:gd name="T110" fmla="*/ 729 w 1005"/>
                  <a:gd name="T111" fmla="*/ 1134 h 1726"/>
                  <a:gd name="T112" fmla="*/ 364 w 1005"/>
                  <a:gd name="T113" fmla="*/ 1726 h 1726"/>
                  <a:gd name="T114" fmla="*/ 641 w 1005"/>
                  <a:gd name="T115" fmla="*/ 1726 h 1726"/>
                  <a:gd name="T116" fmla="*/ 641 w 1005"/>
                  <a:gd name="T117" fmla="*/ 1644 h 1726"/>
                  <a:gd name="T118" fmla="*/ 364 w 1005"/>
                  <a:gd name="T119" fmla="*/ 1644 h 1726"/>
                  <a:gd name="T120" fmla="*/ 364 w 1005"/>
                  <a:gd name="T121" fmla="*/ 1726 h 1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05" h="1726">
                    <a:moveTo>
                      <a:pt x="119" y="334"/>
                    </a:moveTo>
                    <a:cubicBezTo>
                      <a:pt x="128" y="334"/>
                      <a:pt x="138" y="333"/>
                      <a:pt x="148" y="330"/>
                    </a:cubicBezTo>
                    <a:cubicBezTo>
                      <a:pt x="536" y="222"/>
                      <a:pt x="536" y="222"/>
                      <a:pt x="536" y="222"/>
                    </a:cubicBezTo>
                    <a:cubicBezTo>
                      <a:pt x="593" y="206"/>
                      <a:pt x="626" y="147"/>
                      <a:pt x="610" y="90"/>
                    </a:cubicBezTo>
                    <a:cubicBezTo>
                      <a:pt x="594" y="33"/>
                      <a:pt x="535" y="0"/>
                      <a:pt x="478" y="16"/>
                    </a:cubicBezTo>
                    <a:cubicBezTo>
                      <a:pt x="90" y="124"/>
                      <a:pt x="90" y="124"/>
                      <a:pt x="90" y="124"/>
                    </a:cubicBezTo>
                    <a:cubicBezTo>
                      <a:pt x="33" y="140"/>
                      <a:pt x="0" y="199"/>
                      <a:pt x="16" y="256"/>
                    </a:cubicBezTo>
                    <a:cubicBezTo>
                      <a:pt x="29" y="303"/>
                      <a:pt x="72" y="334"/>
                      <a:pt x="119" y="334"/>
                    </a:cubicBezTo>
                    <a:close/>
                    <a:moveTo>
                      <a:pt x="119" y="629"/>
                    </a:moveTo>
                    <a:cubicBezTo>
                      <a:pt x="128" y="629"/>
                      <a:pt x="138" y="628"/>
                      <a:pt x="148" y="625"/>
                    </a:cubicBezTo>
                    <a:cubicBezTo>
                      <a:pt x="915" y="411"/>
                      <a:pt x="915" y="411"/>
                      <a:pt x="915" y="411"/>
                    </a:cubicBezTo>
                    <a:cubicBezTo>
                      <a:pt x="972" y="395"/>
                      <a:pt x="1005" y="336"/>
                      <a:pt x="989" y="279"/>
                    </a:cubicBezTo>
                    <a:cubicBezTo>
                      <a:pt x="974" y="222"/>
                      <a:pt x="914" y="189"/>
                      <a:pt x="857" y="205"/>
                    </a:cubicBezTo>
                    <a:cubicBezTo>
                      <a:pt x="90" y="419"/>
                      <a:pt x="90" y="419"/>
                      <a:pt x="90" y="419"/>
                    </a:cubicBezTo>
                    <a:cubicBezTo>
                      <a:pt x="33" y="435"/>
                      <a:pt x="0" y="494"/>
                      <a:pt x="16" y="551"/>
                    </a:cubicBezTo>
                    <a:cubicBezTo>
                      <a:pt x="29" y="598"/>
                      <a:pt x="72" y="629"/>
                      <a:pt x="119" y="629"/>
                    </a:cubicBezTo>
                    <a:close/>
                    <a:moveTo>
                      <a:pt x="857" y="500"/>
                    </a:moveTo>
                    <a:cubicBezTo>
                      <a:pt x="90" y="714"/>
                      <a:pt x="90" y="714"/>
                      <a:pt x="90" y="714"/>
                    </a:cubicBezTo>
                    <a:cubicBezTo>
                      <a:pt x="33" y="730"/>
                      <a:pt x="0" y="789"/>
                      <a:pt x="16" y="846"/>
                    </a:cubicBezTo>
                    <a:cubicBezTo>
                      <a:pt x="29" y="893"/>
                      <a:pt x="72" y="924"/>
                      <a:pt x="119" y="924"/>
                    </a:cubicBezTo>
                    <a:cubicBezTo>
                      <a:pt x="128" y="924"/>
                      <a:pt x="138" y="923"/>
                      <a:pt x="148" y="920"/>
                    </a:cubicBezTo>
                    <a:cubicBezTo>
                      <a:pt x="915" y="706"/>
                      <a:pt x="915" y="706"/>
                      <a:pt x="915" y="706"/>
                    </a:cubicBezTo>
                    <a:cubicBezTo>
                      <a:pt x="972" y="690"/>
                      <a:pt x="1005" y="631"/>
                      <a:pt x="989" y="574"/>
                    </a:cubicBezTo>
                    <a:cubicBezTo>
                      <a:pt x="973" y="517"/>
                      <a:pt x="914" y="484"/>
                      <a:pt x="857" y="500"/>
                    </a:cubicBezTo>
                    <a:close/>
                    <a:moveTo>
                      <a:pt x="857" y="798"/>
                    </a:moveTo>
                    <a:cubicBezTo>
                      <a:pt x="90" y="1011"/>
                      <a:pt x="90" y="1011"/>
                      <a:pt x="90" y="1011"/>
                    </a:cubicBezTo>
                    <a:cubicBezTo>
                      <a:pt x="33" y="1027"/>
                      <a:pt x="0" y="1086"/>
                      <a:pt x="16" y="1143"/>
                    </a:cubicBezTo>
                    <a:cubicBezTo>
                      <a:pt x="29" y="1191"/>
                      <a:pt x="72" y="1222"/>
                      <a:pt x="119" y="1222"/>
                    </a:cubicBezTo>
                    <a:cubicBezTo>
                      <a:pt x="120" y="1222"/>
                      <a:pt x="121" y="1222"/>
                      <a:pt x="122" y="1222"/>
                    </a:cubicBezTo>
                    <a:cubicBezTo>
                      <a:pt x="123" y="1222"/>
                      <a:pt x="123" y="1222"/>
                      <a:pt x="123" y="1222"/>
                    </a:cubicBezTo>
                    <a:cubicBezTo>
                      <a:pt x="123" y="1222"/>
                      <a:pt x="123" y="1222"/>
                      <a:pt x="123" y="1222"/>
                    </a:cubicBezTo>
                    <a:cubicBezTo>
                      <a:pt x="128" y="1222"/>
                      <a:pt x="173" y="1230"/>
                      <a:pt x="211" y="1254"/>
                    </a:cubicBezTo>
                    <a:cubicBezTo>
                      <a:pt x="230" y="1265"/>
                      <a:pt x="246" y="1279"/>
                      <a:pt x="258" y="1297"/>
                    </a:cubicBezTo>
                    <a:cubicBezTo>
                      <a:pt x="258" y="1558"/>
                      <a:pt x="258" y="1558"/>
                      <a:pt x="258" y="1558"/>
                    </a:cubicBezTo>
                    <a:cubicBezTo>
                      <a:pt x="747" y="1558"/>
                      <a:pt x="747" y="1558"/>
                      <a:pt x="747" y="1558"/>
                    </a:cubicBezTo>
                    <a:cubicBezTo>
                      <a:pt x="747" y="1297"/>
                      <a:pt x="747" y="1297"/>
                      <a:pt x="747" y="1297"/>
                    </a:cubicBezTo>
                    <a:cubicBezTo>
                      <a:pt x="767" y="1268"/>
                      <a:pt x="799" y="1248"/>
                      <a:pt x="829" y="1236"/>
                    </a:cubicBezTo>
                    <a:cubicBezTo>
                      <a:pt x="844" y="1230"/>
                      <a:pt x="858" y="1226"/>
                      <a:pt x="868" y="1224"/>
                    </a:cubicBezTo>
                    <a:cubicBezTo>
                      <a:pt x="873" y="1223"/>
                      <a:pt x="877" y="1222"/>
                      <a:pt x="879" y="1222"/>
                    </a:cubicBezTo>
                    <a:cubicBezTo>
                      <a:pt x="880" y="1222"/>
                      <a:pt x="881" y="1222"/>
                      <a:pt x="882" y="1222"/>
                    </a:cubicBezTo>
                    <a:cubicBezTo>
                      <a:pt x="882" y="1222"/>
                      <a:pt x="882" y="1222"/>
                      <a:pt x="882" y="1222"/>
                    </a:cubicBezTo>
                    <a:cubicBezTo>
                      <a:pt x="908" y="1219"/>
                      <a:pt x="931" y="1200"/>
                      <a:pt x="939" y="1175"/>
                    </a:cubicBezTo>
                    <a:cubicBezTo>
                      <a:pt x="947" y="1149"/>
                      <a:pt x="939" y="1121"/>
                      <a:pt x="920" y="1103"/>
                    </a:cubicBezTo>
                    <a:cubicBezTo>
                      <a:pt x="834" y="1026"/>
                      <a:pt x="834" y="1026"/>
                      <a:pt x="834" y="1026"/>
                    </a:cubicBezTo>
                    <a:cubicBezTo>
                      <a:pt x="915" y="1004"/>
                      <a:pt x="915" y="1004"/>
                      <a:pt x="915" y="1004"/>
                    </a:cubicBezTo>
                    <a:cubicBezTo>
                      <a:pt x="972" y="988"/>
                      <a:pt x="1005" y="929"/>
                      <a:pt x="989" y="872"/>
                    </a:cubicBezTo>
                    <a:cubicBezTo>
                      <a:pt x="973" y="815"/>
                      <a:pt x="914" y="782"/>
                      <a:pt x="857" y="798"/>
                    </a:cubicBezTo>
                    <a:close/>
                    <a:moveTo>
                      <a:pt x="729" y="1134"/>
                    </a:moveTo>
                    <a:cubicBezTo>
                      <a:pt x="694" y="1154"/>
                      <a:pt x="658" y="1183"/>
                      <a:pt x="630" y="1226"/>
                    </a:cubicBezTo>
                    <a:cubicBezTo>
                      <a:pt x="619" y="1242"/>
                      <a:pt x="609" y="1261"/>
                      <a:pt x="602" y="1282"/>
                    </a:cubicBezTo>
                    <a:cubicBezTo>
                      <a:pt x="403" y="1282"/>
                      <a:pt x="403" y="1282"/>
                      <a:pt x="403" y="1282"/>
                    </a:cubicBezTo>
                    <a:cubicBezTo>
                      <a:pt x="396" y="1261"/>
                      <a:pt x="386" y="1242"/>
                      <a:pt x="375" y="1226"/>
                    </a:cubicBezTo>
                    <a:cubicBezTo>
                      <a:pt x="360" y="1203"/>
                      <a:pt x="343" y="1184"/>
                      <a:pt x="325" y="1168"/>
                    </a:cubicBezTo>
                    <a:cubicBezTo>
                      <a:pt x="679" y="1070"/>
                      <a:pt x="679" y="1070"/>
                      <a:pt x="679" y="1070"/>
                    </a:cubicBezTo>
                    <a:cubicBezTo>
                      <a:pt x="742" y="1126"/>
                      <a:pt x="742" y="1126"/>
                      <a:pt x="742" y="1126"/>
                    </a:cubicBezTo>
                    <a:cubicBezTo>
                      <a:pt x="737" y="1129"/>
                      <a:pt x="733" y="1131"/>
                      <a:pt x="729" y="1134"/>
                    </a:cubicBezTo>
                    <a:close/>
                    <a:moveTo>
                      <a:pt x="364" y="1726"/>
                    </a:moveTo>
                    <a:cubicBezTo>
                      <a:pt x="641" y="1726"/>
                      <a:pt x="641" y="1726"/>
                      <a:pt x="641" y="1726"/>
                    </a:cubicBezTo>
                    <a:cubicBezTo>
                      <a:pt x="641" y="1644"/>
                      <a:pt x="641" y="1644"/>
                      <a:pt x="641" y="1644"/>
                    </a:cubicBezTo>
                    <a:cubicBezTo>
                      <a:pt x="364" y="1644"/>
                      <a:pt x="364" y="1644"/>
                      <a:pt x="364" y="1644"/>
                    </a:cubicBezTo>
                    <a:lnTo>
                      <a:pt x="364" y="1726"/>
                    </a:lnTo>
                    <a:close/>
                  </a:path>
                </a:pathLst>
              </a:custGeom>
              <a:solidFill>
                <a:schemeClr val="bg1"/>
              </a:solidFill>
              <a:ln>
                <a:noFill/>
              </a:ln>
            </p:spPr>
            <p:txBody>
              <a:bodyPr vert="horz" wrap="square" lIns="109728" tIns="54864" rIns="109728" bIns="54864" numCol="1" anchor="t" anchorCtr="0" compatLnSpc="1">
                <a:prstTxWarp prst="textNoShape">
                  <a:avLst/>
                </a:prstTxWarp>
              </a:bodyPr>
              <a:lstStyle/>
              <a:p>
                <a:endParaRPr lang="en-US" sz="2160">
                  <a:latin typeface="Arial" panose="020B0604020202020204" pitchFamily="34" charset="0"/>
                  <a:cs typeface="Arial" panose="020B0604020202020204" pitchFamily="34" charset="0"/>
                </a:endParaRPr>
              </a:p>
            </p:txBody>
          </p:sp>
        </p:grpSp>
        <p:sp>
          <p:nvSpPr>
            <p:cNvPr id="198" name="TextBox 197"/>
            <p:cNvSpPr txBox="1"/>
            <p:nvPr/>
          </p:nvSpPr>
          <p:spPr>
            <a:xfrm>
              <a:off x="3927822" y="4008682"/>
              <a:ext cx="2088000" cy="615361"/>
            </a:xfrm>
            <a:prstGeom prst="rect">
              <a:avLst/>
            </a:prstGeom>
            <a:noFill/>
          </p:spPr>
          <p:txBody>
            <a:bodyPr wrap="square" lIns="0" tIns="0" rIns="0" bIns="0" numCol="1" rtlCol="0">
              <a:spAutoFit/>
            </a:bodyPr>
            <a:lstStyle/>
            <a:p>
              <a:r>
                <a:rPr lang="en-US" sz="1333" b="1">
                  <a:solidFill>
                    <a:schemeClr val="accent1">
                      <a:lumMod val="50000"/>
                    </a:schemeClr>
                  </a:solidFill>
                </a:rPr>
                <a:t>The Identity Holder </a:t>
              </a:r>
              <a:r>
                <a:rPr lang="en-US" sz="1333">
                  <a:solidFill>
                    <a:schemeClr val="accent1">
                      <a:lumMod val="50000"/>
                    </a:schemeClr>
                  </a:solidFill>
                </a:rPr>
                <a:t>can decide, from which sources (persons, </a:t>
              </a:r>
              <a:r>
                <a:rPr lang="en-US" sz="1333" err="1">
                  <a:solidFill>
                    <a:schemeClr val="accent1">
                      <a:lumMod val="50000"/>
                    </a:schemeClr>
                  </a:solidFill>
                </a:rPr>
                <a:t>organisations</a:t>
              </a:r>
              <a:r>
                <a:rPr lang="en-US" sz="1333">
                  <a:solidFill>
                    <a:schemeClr val="accent1">
                      <a:lumMod val="50000"/>
                    </a:schemeClr>
                  </a:solidFill>
                </a:rPr>
                <a:t>, devices) they want to request verifiable data</a:t>
              </a:r>
            </a:p>
          </p:txBody>
        </p:sp>
        <p:sp>
          <p:nvSpPr>
            <p:cNvPr id="118" name="Pyöristetty suorakulmio 117">
              <a:extLst>
                <a:ext uri="{FF2B5EF4-FFF2-40B4-BE49-F238E27FC236}">
                  <a16:creationId xmlns:a16="http://schemas.microsoft.com/office/drawing/2014/main" id="{A82C2E39-5A77-BB40-AC2C-E69E134DB4AC}"/>
                </a:ext>
              </a:extLst>
            </p:cNvPr>
            <p:cNvSpPr/>
            <p:nvPr/>
          </p:nvSpPr>
          <p:spPr bwMode="auto">
            <a:xfrm>
              <a:off x="4994692" y="2422622"/>
              <a:ext cx="1080000" cy="324000"/>
            </a:xfrm>
            <a:prstGeom prst="roundRect">
              <a:avLst/>
            </a:prstGeom>
            <a:noFill/>
            <a:ln w="9525" cap="flat" cmpd="sng" algn="ctr">
              <a:no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marL="122764" indent="-122764" fontAlgn="base">
                <a:spcBef>
                  <a:spcPct val="0"/>
                </a:spcBef>
                <a:spcAft>
                  <a:spcPct val="0"/>
                </a:spcAft>
                <a:buFont typeface="Arial" panose="020B0604020202020204" pitchFamily="34" charset="0"/>
                <a:buChar char="•"/>
              </a:pPr>
              <a:r>
                <a:rPr lang="fi-FI" sz="1333" err="1">
                  <a:solidFill>
                    <a:schemeClr val="accent1">
                      <a:lumMod val="50000"/>
                    </a:schemeClr>
                  </a:solidFill>
                  <a:latin typeface="Arial" charset="0"/>
                </a:rPr>
                <a:t>Identify</a:t>
              </a:r>
              <a:r>
                <a:rPr lang="fi-FI" sz="1333">
                  <a:solidFill>
                    <a:schemeClr val="accent1">
                      <a:lumMod val="50000"/>
                    </a:schemeClr>
                  </a:solidFill>
                  <a:latin typeface="Arial" charset="0"/>
                </a:rPr>
                <a:t> </a:t>
              </a:r>
            </a:p>
            <a:p>
              <a:pPr marL="122764" indent="-122764" fontAlgn="base">
                <a:spcBef>
                  <a:spcPct val="0"/>
                </a:spcBef>
                <a:spcAft>
                  <a:spcPct val="0"/>
                </a:spcAft>
                <a:buFont typeface="Arial" panose="020B0604020202020204" pitchFamily="34" charset="0"/>
                <a:buChar char="•"/>
              </a:pPr>
              <a:r>
                <a:rPr lang="fi-FI" sz="1333" err="1">
                  <a:solidFill>
                    <a:schemeClr val="accent1">
                      <a:lumMod val="50000"/>
                    </a:schemeClr>
                  </a:solidFill>
                  <a:latin typeface="Arial" charset="0"/>
                </a:rPr>
                <a:t>Request</a:t>
              </a:r>
              <a:r>
                <a:rPr lang="fi-FI" sz="1333">
                  <a:solidFill>
                    <a:schemeClr val="accent1">
                      <a:lumMod val="50000"/>
                    </a:schemeClr>
                  </a:solidFill>
                  <a:latin typeface="Arial" charset="0"/>
                </a:rPr>
                <a:t> data</a:t>
              </a:r>
            </a:p>
          </p:txBody>
        </p:sp>
      </p:grpSp>
      <p:grpSp>
        <p:nvGrpSpPr>
          <p:cNvPr id="5" name="Ryhmä 4">
            <a:extLst>
              <a:ext uri="{FF2B5EF4-FFF2-40B4-BE49-F238E27FC236}">
                <a16:creationId xmlns:a16="http://schemas.microsoft.com/office/drawing/2014/main" id="{AAE089E4-47DE-475E-B9D0-C1A4295B4090}"/>
              </a:ext>
            </a:extLst>
          </p:cNvPr>
          <p:cNvGrpSpPr/>
          <p:nvPr/>
        </p:nvGrpSpPr>
        <p:grpSpPr>
          <a:xfrm>
            <a:off x="9062714" y="2167816"/>
            <a:ext cx="2976000" cy="3792454"/>
            <a:chOff x="6630176" y="1625862"/>
            <a:chExt cx="2232000" cy="2844340"/>
          </a:xfrm>
        </p:grpSpPr>
        <p:sp>
          <p:nvSpPr>
            <p:cNvPr id="128" name="TextBox 71"/>
            <p:cNvSpPr txBox="1"/>
            <p:nvPr/>
          </p:nvSpPr>
          <p:spPr>
            <a:xfrm>
              <a:off x="7864982" y="2758325"/>
              <a:ext cx="901929" cy="530770"/>
            </a:xfrm>
            <a:prstGeom prst="rect">
              <a:avLst/>
            </a:prstGeom>
            <a:noFill/>
          </p:spPr>
          <p:txBody>
            <a:bodyPr wrap="none" rtlCol="0">
              <a:spAutoFit/>
            </a:bodyPr>
            <a:lstStyle/>
            <a:p>
              <a:pPr algn="ctr"/>
              <a:r>
                <a:rPr lang="en-US" sz="1333" b="1">
                  <a:solidFill>
                    <a:schemeClr val="accent2"/>
                  </a:solidFill>
                  <a:latin typeface="Arial" panose="020B0604020202020204" pitchFamily="34" charset="0"/>
                  <a:cs typeface="Arial" panose="020B0604020202020204" pitchFamily="34" charset="0"/>
                </a:rPr>
                <a:t>SERVICE </a:t>
              </a:r>
              <a:br>
                <a:rPr lang="en-US" sz="1333" b="1">
                  <a:solidFill>
                    <a:schemeClr val="accent2"/>
                  </a:solidFill>
                  <a:latin typeface="Arial" panose="020B0604020202020204" pitchFamily="34" charset="0"/>
                  <a:cs typeface="Arial" panose="020B0604020202020204" pitchFamily="34" charset="0"/>
                </a:rPr>
              </a:br>
              <a:r>
                <a:rPr lang="en-US" sz="1333" b="1">
                  <a:solidFill>
                    <a:schemeClr val="accent2"/>
                  </a:solidFill>
                  <a:latin typeface="Arial" panose="020B0604020202020204" pitchFamily="34" charset="0"/>
                  <a:cs typeface="Arial" panose="020B0604020202020204" pitchFamily="34" charset="0"/>
                </a:rPr>
                <a:t>PROVIDER</a:t>
              </a:r>
            </a:p>
            <a:p>
              <a:pPr algn="ctr"/>
              <a:r>
                <a:rPr lang="en-US" sz="1333" b="1">
                  <a:solidFill>
                    <a:schemeClr val="accent2"/>
                  </a:solidFill>
                  <a:latin typeface="Arial" panose="020B0604020202020204" pitchFamily="34" charset="0"/>
                  <a:cs typeface="Arial" panose="020B0604020202020204" pitchFamily="34" charset="0"/>
                </a:rPr>
                <a:t>(e.g. a Bank)</a:t>
              </a:r>
              <a:endParaRPr lang="en-US" sz="1067">
                <a:solidFill>
                  <a:schemeClr val="accent2"/>
                </a:solidFill>
                <a:latin typeface="Arial" panose="020B0604020202020204" pitchFamily="34" charset="0"/>
                <a:cs typeface="Arial" panose="020B0604020202020204" pitchFamily="34" charset="0"/>
              </a:endParaRPr>
            </a:p>
          </p:txBody>
        </p:sp>
        <p:grpSp>
          <p:nvGrpSpPr>
            <p:cNvPr id="127" name="Group 126"/>
            <p:cNvGrpSpPr/>
            <p:nvPr/>
          </p:nvGrpSpPr>
          <p:grpSpPr>
            <a:xfrm>
              <a:off x="7873262" y="1873971"/>
              <a:ext cx="885362" cy="885361"/>
              <a:chOff x="5044758" y="1358633"/>
              <a:chExt cx="723785" cy="723785"/>
            </a:xfrm>
          </p:grpSpPr>
          <p:sp>
            <p:nvSpPr>
              <p:cNvPr id="199" name="Oval 5"/>
              <p:cNvSpPr/>
              <p:nvPr/>
            </p:nvSpPr>
            <p:spPr bwMode="auto">
              <a:xfrm>
                <a:off x="5044758" y="1358633"/>
                <a:ext cx="723785" cy="723785"/>
              </a:xfrm>
              <a:prstGeom prst="ellipse">
                <a:avLst/>
              </a:prstGeom>
              <a:solidFill>
                <a:schemeClr val="accent2"/>
              </a:solidFill>
              <a:ln w="9525" cap="flat" cmpd="sng" algn="ctr">
                <a:noFill/>
                <a:prstDash val="solid"/>
                <a:round/>
                <a:headEnd type="none" w="med" len="med"/>
                <a:tailEnd type="none" w="med" len="med"/>
              </a:ln>
              <a:effectLst/>
            </p:spPr>
            <p:txBody>
              <a:bodyPr vert="horz" wrap="square" lIns="109728" tIns="54864" rIns="109728" bIns="54864" numCol="1" rtlCol="0" anchor="ctr" anchorCtr="0" compatLnSpc="1">
                <a:prstTxWarp prst="textNoShape">
                  <a:avLst/>
                </a:prstTxWarp>
              </a:bodyPr>
              <a:lstStyle/>
              <a:p>
                <a:pPr algn="ctr" defTabSz="1097253" fontAlgn="base">
                  <a:spcBef>
                    <a:spcPct val="0"/>
                  </a:spcBef>
                  <a:spcAft>
                    <a:spcPct val="0"/>
                  </a:spcAft>
                </a:pPr>
                <a:r>
                  <a:rPr lang="en-US" sz="1920">
                    <a:solidFill>
                      <a:srgbClr val="FFFFFF"/>
                    </a:solidFill>
                    <a:latin typeface="Arial" panose="020B0604020202020204" pitchFamily="34" charset="0"/>
                    <a:cs typeface="Arial" panose="020B0604020202020204" pitchFamily="34" charset="0"/>
                  </a:rPr>
                  <a:t>       </a:t>
                </a:r>
              </a:p>
            </p:txBody>
          </p:sp>
          <p:sp>
            <p:nvSpPr>
              <p:cNvPr id="200" name="Freeform 47"/>
              <p:cNvSpPr>
                <a:spLocks noEditPoints="1"/>
              </p:cNvSpPr>
              <p:nvPr/>
            </p:nvSpPr>
            <p:spPr bwMode="auto">
              <a:xfrm>
                <a:off x="5196083" y="1508775"/>
                <a:ext cx="421134" cy="384973"/>
              </a:xfrm>
              <a:custGeom>
                <a:avLst/>
                <a:gdLst>
                  <a:gd name="T0" fmla="*/ 856 w 1323"/>
                  <a:gd name="T1" fmla="*/ 1209 h 1209"/>
                  <a:gd name="T2" fmla="*/ 364 w 1323"/>
                  <a:gd name="T3" fmla="*/ 0 h 1209"/>
                  <a:gd name="T4" fmla="*/ 784 w 1323"/>
                  <a:gd name="T5" fmla="*/ 1039 h 1209"/>
                  <a:gd name="T6" fmla="*/ 652 w 1323"/>
                  <a:gd name="T7" fmla="*/ 908 h 1209"/>
                  <a:gd name="T8" fmla="*/ 784 w 1323"/>
                  <a:gd name="T9" fmla="*/ 1039 h 1209"/>
                  <a:gd name="T10" fmla="*/ 539 w 1323"/>
                  <a:gd name="T11" fmla="*/ 711 h 1209"/>
                  <a:gd name="T12" fmla="*/ 670 w 1323"/>
                  <a:gd name="T13" fmla="*/ 843 h 1209"/>
                  <a:gd name="T14" fmla="*/ 784 w 1323"/>
                  <a:gd name="T15" fmla="*/ 645 h 1209"/>
                  <a:gd name="T16" fmla="*/ 652 w 1323"/>
                  <a:gd name="T17" fmla="*/ 513 h 1209"/>
                  <a:gd name="T18" fmla="*/ 784 w 1323"/>
                  <a:gd name="T19" fmla="*/ 645 h 1209"/>
                  <a:gd name="T20" fmla="*/ 539 w 1323"/>
                  <a:gd name="T21" fmla="*/ 317 h 1209"/>
                  <a:gd name="T22" fmla="*/ 670 w 1323"/>
                  <a:gd name="T23" fmla="*/ 448 h 1209"/>
                  <a:gd name="T24" fmla="*/ 652 w 1323"/>
                  <a:gd name="T25" fmla="*/ 120 h 1209"/>
                  <a:gd name="T26" fmla="*/ 784 w 1323"/>
                  <a:gd name="T27" fmla="*/ 251 h 1209"/>
                  <a:gd name="T28" fmla="*/ 652 w 1323"/>
                  <a:gd name="T29" fmla="*/ 120 h 1209"/>
                  <a:gd name="T30" fmla="*/ 557 w 1323"/>
                  <a:gd name="T31" fmla="*/ 120 h 1209"/>
                  <a:gd name="T32" fmla="*/ 426 w 1323"/>
                  <a:gd name="T33" fmla="*/ 251 h 1209"/>
                  <a:gd name="T34" fmla="*/ 426 w 1323"/>
                  <a:gd name="T35" fmla="*/ 513 h 1209"/>
                  <a:gd name="T36" fmla="*/ 557 w 1323"/>
                  <a:gd name="T37" fmla="*/ 645 h 1209"/>
                  <a:gd name="T38" fmla="*/ 426 w 1323"/>
                  <a:gd name="T39" fmla="*/ 513 h 1209"/>
                  <a:gd name="T40" fmla="*/ 557 w 1323"/>
                  <a:gd name="T41" fmla="*/ 908 h 1209"/>
                  <a:gd name="T42" fmla="*/ 426 w 1323"/>
                  <a:gd name="T43" fmla="*/ 1039 h 1209"/>
                  <a:gd name="T44" fmla="*/ 0 w 1323"/>
                  <a:gd name="T45" fmla="*/ 1209 h 1209"/>
                  <a:gd name="T46" fmla="*/ 295 w 1323"/>
                  <a:gd name="T47" fmla="*/ 382 h 1209"/>
                  <a:gd name="T48" fmla="*/ 0 w 1323"/>
                  <a:gd name="T49" fmla="*/ 1209 h 1209"/>
                  <a:gd name="T50" fmla="*/ 213 w 1323"/>
                  <a:gd name="T51" fmla="*/ 447 h 1209"/>
                  <a:gd name="T52" fmla="*/ 82 w 1323"/>
                  <a:gd name="T53" fmla="*/ 579 h 1209"/>
                  <a:gd name="T54" fmla="*/ 82 w 1323"/>
                  <a:gd name="T55" fmla="*/ 681 h 1209"/>
                  <a:gd name="T56" fmla="*/ 213 w 1323"/>
                  <a:gd name="T57" fmla="*/ 812 h 1209"/>
                  <a:gd name="T58" fmla="*/ 82 w 1323"/>
                  <a:gd name="T59" fmla="*/ 681 h 1209"/>
                  <a:gd name="T60" fmla="*/ 213 w 1323"/>
                  <a:gd name="T61" fmla="*/ 905 h 1209"/>
                  <a:gd name="T62" fmla="*/ 82 w 1323"/>
                  <a:gd name="T63" fmla="*/ 1037 h 1209"/>
                  <a:gd name="T64" fmla="*/ 1265 w 1323"/>
                  <a:gd name="T65" fmla="*/ 499 h 1209"/>
                  <a:gd name="T66" fmla="*/ 1193 w 1323"/>
                  <a:gd name="T67" fmla="*/ 341 h 1209"/>
                  <a:gd name="T68" fmla="*/ 1142 w 1323"/>
                  <a:gd name="T69" fmla="*/ 188 h 1209"/>
                  <a:gd name="T70" fmla="*/ 1098 w 1323"/>
                  <a:gd name="T71" fmla="*/ 46 h 1209"/>
                  <a:gd name="T72" fmla="*/ 1048 w 1323"/>
                  <a:gd name="T73" fmla="*/ 188 h 1209"/>
                  <a:gd name="T74" fmla="*/ 976 w 1323"/>
                  <a:gd name="T75" fmla="*/ 341 h 1209"/>
                  <a:gd name="T76" fmla="*/ 917 w 1323"/>
                  <a:gd name="T77" fmla="*/ 499 h 1209"/>
                  <a:gd name="T78" fmla="*/ 1323 w 1323"/>
                  <a:gd name="T79" fmla="*/ 1209 h 1209"/>
                  <a:gd name="T80" fmla="*/ 1265 w 1323"/>
                  <a:gd name="T81" fmla="*/ 499 h 1209"/>
                  <a:gd name="T82" fmla="*/ 985 w 1323"/>
                  <a:gd name="T83" fmla="*/ 1119 h 1209"/>
                  <a:gd name="T84" fmla="*/ 1116 w 1323"/>
                  <a:gd name="T85" fmla="*/ 987 h 1209"/>
                  <a:gd name="T86" fmla="*/ 1116 w 1323"/>
                  <a:gd name="T87" fmla="*/ 715 h 1209"/>
                  <a:gd name="T88" fmla="*/ 985 w 1323"/>
                  <a:gd name="T89" fmla="*/ 584 h 1209"/>
                  <a:gd name="T90" fmla="*/ 1116 w 1323"/>
                  <a:gd name="T91" fmla="*/ 715 h 1209"/>
                  <a:gd name="T92" fmla="*/ 1139 w 1323"/>
                  <a:gd name="T93" fmla="*/ 915 h 1209"/>
                  <a:gd name="T94" fmla="*/ 1270 w 1323"/>
                  <a:gd name="T95" fmla="*/ 783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23" h="1209">
                    <a:moveTo>
                      <a:pt x="364" y="1209"/>
                    </a:moveTo>
                    <a:lnTo>
                      <a:pt x="856" y="1209"/>
                    </a:lnTo>
                    <a:lnTo>
                      <a:pt x="856" y="0"/>
                    </a:lnTo>
                    <a:lnTo>
                      <a:pt x="364" y="0"/>
                    </a:lnTo>
                    <a:lnTo>
                      <a:pt x="364" y="1209"/>
                    </a:lnTo>
                    <a:close/>
                    <a:moveTo>
                      <a:pt x="784" y="1039"/>
                    </a:moveTo>
                    <a:lnTo>
                      <a:pt x="652" y="1039"/>
                    </a:lnTo>
                    <a:lnTo>
                      <a:pt x="652" y="908"/>
                    </a:lnTo>
                    <a:lnTo>
                      <a:pt x="784" y="908"/>
                    </a:lnTo>
                    <a:lnTo>
                      <a:pt x="784" y="1039"/>
                    </a:lnTo>
                    <a:close/>
                    <a:moveTo>
                      <a:pt x="539" y="843"/>
                    </a:moveTo>
                    <a:lnTo>
                      <a:pt x="539" y="711"/>
                    </a:lnTo>
                    <a:lnTo>
                      <a:pt x="670" y="711"/>
                    </a:lnTo>
                    <a:lnTo>
                      <a:pt x="670" y="843"/>
                    </a:lnTo>
                    <a:lnTo>
                      <a:pt x="539" y="843"/>
                    </a:lnTo>
                    <a:close/>
                    <a:moveTo>
                      <a:pt x="784" y="645"/>
                    </a:moveTo>
                    <a:lnTo>
                      <a:pt x="652" y="645"/>
                    </a:lnTo>
                    <a:lnTo>
                      <a:pt x="652" y="513"/>
                    </a:lnTo>
                    <a:lnTo>
                      <a:pt x="784" y="513"/>
                    </a:lnTo>
                    <a:lnTo>
                      <a:pt x="784" y="645"/>
                    </a:lnTo>
                    <a:close/>
                    <a:moveTo>
                      <a:pt x="539" y="448"/>
                    </a:moveTo>
                    <a:lnTo>
                      <a:pt x="539" y="317"/>
                    </a:lnTo>
                    <a:lnTo>
                      <a:pt x="670" y="317"/>
                    </a:lnTo>
                    <a:lnTo>
                      <a:pt x="670" y="448"/>
                    </a:lnTo>
                    <a:lnTo>
                      <a:pt x="539" y="448"/>
                    </a:lnTo>
                    <a:close/>
                    <a:moveTo>
                      <a:pt x="652" y="120"/>
                    </a:moveTo>
                    <a:lnTo>
                      <a:pt x="784" y="120"/>
                    </a:lnTo>
                    <a:lnTo>
                      <a:pt x="784" y="251"/>
                    </a:lnTo>
                    <a:lnTo>
                      <a:pt x="652" y="251"/>
                    </a:lnTo>
                    <a:lnTo>
                      <a:pt x="652" y="120"/>
                    </a:lnTo>
                    <a:close/>
                    <a:moveTo>
                      <a:pt x="426" y="120"/>
                    </a:moveTo>
                    <a:lnTo>
                      <a:pt x="557" y="120"/>
                    </a:lnTo>
                    <a:lnTo>
                      <a:pt x="557" y="251"/>
                    </a:lnTo>
                    <a:lnTo>
                      <a:pt x="426" y="251"/>
                    </a:lnTo>
                    <a:lnTo>
                      <a:pt x="426" y="120"/>
                    </a:lnTo>
                    <a:close/>
                    <a:moveTo>
                      <a:pt x="426" y="513"/>
                    </a:moveTo>
                    <a:lnTo>
                      <a:pt x="557" y="513"/>
                    </a:lnTo>
                    <a:lnTo>
                      <a:pt x="557" y="645"/>
                    </a:lnTo>
                    <a:lnTo>
                      <a:pt x="426" y="645"/>
                    </a:lnTo>
                    <a:lnTo>
                      <a:pt x="426" y="513"/>
                    </a:lnTo>
                    <a:close/>
                    <a:moveTo>
                      <a:pt x="426" y="908"/>
                    </a:moveTo>
                    <a:lnTo>
                      <a:pt x="557" y="908"/>
                    </a:lnTo>
                    <a:lnTo>
                      <a:pt x="557" y="1039"/>
                    </a:lnTo>
                    <a:lnTo>
                      <a:pt x="426" y="1039"/>
                    </a:lnTo>
                    <a:lnTo>
                      <a:pt x="426" y="908"/>
                    </a:lnTo>
                    <a:close/>
                    <a:moveTo>
                      <a:pt x="0" y="1209"/>
                    </a:moveTo>
                    <a:lnTo>
                      <a:pt x="295" y="1209"/>
                    </a:lnTo>
                    <a:lnTo>
                      <a:pt x="295" y="382"/>
                    </a:lnTo>
                    <a:lnTo>
                      <a:pt x="0" y="382"/>
                    </a:lnTo>
                    <a:lnTo>
                      <a:pt x="0" y="1209"/>
                    </a:lnTo>
                    <a:close/>
                    <a:moveTo>
                      <a:pt x="82" y="447"/>
                    </a:moveTo>
                    <a:lnTo>
                      <a:pt x="213" y="447"/>
                    </a:lnTo>
                    <a:lnTo>
                      <a:pt x="213" y="579"/>
                    </a:lnTo>
                    <a:lnTo>
                      <a:pt x="82" y="579"/>
                    </a:lnTo>
                    <a:lnTo>
                      <a:pt x="82" y="447"/>
                    </a:lnTo>
                    <a:close/>
                    <a:moveTo>
                      <a:pt x="82" y="681"/>
                    </a:moveTo>
                    <a:lnTo>
                      <a:pt x="213" y="681"/>
                    </a:lnTo>
                    <a:lnTo>
                      <a:pt x="213" y="812"/>
                    </a:lnTo>
                    <a:lnTo>
                      <a:pt x="82" y="812"/>
                    </a:lnTo>
                    <a:lnTo>
                      <a:pt x="82" y="681"/>
                    </a:lnTo>
                    <a:close/>
                    <a:moveTo>
                      <a:pt x="82" y="905"/>
                    </a:moveTo>
                    <a:lnTo>
                      <a:pt x="213" y="905"/>
                    </a:lnTo>
                    <a:lnTo>
                      <a:pt x="213" y="1037"/>
                    </a:lnTo>
                    <a:lnTo>
                      <a:pt x="82" y="1037"/>
                    </a:lnTo>
                    <a:lnTo>
                      <a:pt x="82" y="905"/>
                    </a:lnTo>
                    <a:close/>
                    <a:moveTo>
                      <a:pt x="1265" y="499"/>
                    </a:moveTo>
                    <a:lnTo>
                      <a:pt x="1265" y="341"/>
                    </a:lnTo>
                    <a:lnTo>
                      <a:pt x="1193" y="341"/>
                    </a:lnTo>
                    <a:lnTo>
                      <a:pt x="1193" y="188"/>
                    </a:lnTo>
                    <a:lnTo>
                      <a:pt x="1142" y="188"/>
                    </a:lnTo>
                    <a:lnTo>
                      <a:pt x="1142" y="46"/>
                    </a:lnTo>
                    <a:lnTo>
                      <a:pt x="1098" y="46"/>
                    </a:lnTo>
                    <a:lnTo>
                      <a:pt x="1098" y="188"/>
                    </a:lnTo>
                    <a:lnTo>
                      <a:pt x="1048" y="188"/>
                    </a:lnTo>
                    <a:lnTo>
                      <a:pt x="1048" y="341"/>
                    </a:lnTo>
                    <a:lnTo>
                      <a:pt x="976" y="341"/>
                    </a:lnTo>
                    <a:lnTo>
                      <a:pt x="976" y="499"/>
                    </a:lnTo>
                    <a:lnTo>
                      <a:pt x="917" y="499"/>
                    </a:lnTo>
                    <a:lnTo>
                      <a:pt x="917" y="1209"/>
                    </a:lnTo>
                    <a:lnTo>
                      <a:pt x="1323" y="1209"/>
                    </a:lnTo>
                    <a:lnTo>
                      <a:pt x="1323" y="499"/>
                    </a:lnTo>
                    <a:lnTo>
                      <a:pt x="1265" y="499"/>
                    </a:lnTo>
                    <a:close/>
                    <a:moveTo>
                      <a:pt x="1116" y="1119"/>
                    </a:moveTo>
                    <a:lnTo>
                      <a:pt x="985" y="1119"/>
                    </a:lnTo>
                    <a:lnTo>
                      <a:pt x="985" y="987"/>
                    </a:lnTo>
                    <a:lnTo>
                      <a:pt x="1116" y="987"/>
                    </a:lnTo>
                    <a:lnTo>
                      <a:pt x="1116" y="1119"/>
                    </a:lnTo>
                    <a:close/>
                    <a:moveTo>
                      <a:pt x="1116" y="715"/>
                    </a:moveTo>
                    <a:lnTo>
                      <a:pt x="985" y="715"/>
                    </a:lnTo>
                    <a:lnTo>
                      <a:pt x="985" y="584"/>
                    </a:lnTo>
                    <a:lnTo>
                      <a:pt x="1116" y="584"/>
                    </a:lnTo>
                    <a:lnTo>
                      <a:pt x="1116" y="715"/>
                    </a:lnTo>
                    <a:close/>
                    <a:moveTo>
                      <a:pt x="1270" y="915"/>
                    </a:moveTo>
                    <a:lnTo>
                      <a:pt x="1139" y="915"/>
                    </a:lnTo>
                    <a:lnTo>
                      <a:pt x="1139" y="783"/>
                    </a:lnTo>
                    <a:lnTo>
                      <a:pt x="1270" y="783"/>
                    </a:lnTo>
                    <a:lnTo>
                      <a:pt x="1270" y="915"/>
                    </a:lnTo>
                    <a:close/>
                  </a:path>
                </a:pathLst>
              </a:custGeom>
              <a:solidFill>
                <a:schemeClr val="bg1"/>
              </a:solidFill>
              <a:ln>
                <a:noFill/>
              </a:ln>
            </p:spPr>
            <p:txBody>
              <a:bodyPr vert="horz" wrap="square" lIns="109728" tIns="54864" rIns="109728" bIns="54864" numCol="1" anchor="t" anchorCtr="0" compatLnSpc="1">
                <a:prstTxWarp prst="textNoShape">
                  <a:avLst/>
                </a:prstTxWarp>
              </a:bodyPr>
              <a:lstStyle/>
              <a:p>
                <a:endParaRPr lang="en-US" sz="2160">
                  <a:latin typeface="Arial" panose="020B0604020202020204" pitchFamily="34" charset="0"/>
                  <a:cs typeface="Arial" panose="020B0604020202020204" pitchFamily="34" charset="0"/>
                </a:endParaRPr>
              </a:p>
            </p:txBody>
          </p:sp>
        </p:grpSp>
        <p:cxnSp>
          <p:nvCxnSpPr>
            <p:cNvPr id="134" name="Straight Arrow Connector 133"/>
            <p:cNvCxnSpPr>
              <a:cxnSpLocks/>
              <a:endCxn id="199" idx="2"/>
            </p:cNvCxnSpPr>
            <p:nvPr/>
          </p:nvCxnSpPr>
          <p:spPr bwMode="auto">
            <a:xfrm flipV="1">
              <a:off x="6887315" y="2316652"/>
              <a:ext cx="985947" cy="2"/>
            </a:xfrm>
            <a:prstGeom prst="straightConnector1">
              <a:avLst/>
            </a:prstGeom>
            <a:solidFill>
              <a:schemeClr val="accent1"/>
            </a:solidFill>
            <a:ln w="19050" cap="flat" cmpd="sng" algn="ctr">
              <a:solidFill>
                <a:schemeClr val="accent2"/>
              </a:solidFill>
              <a:prstDash val="dash"/>
              <a:round/>
              <a:headEnd type="triangle" w="med" len="med"/>
              <a:tailEnd type="triangle" w="med" len="med"/>
            </a:ln>
            <a:effectLst/>
          </p:spPr>
        </p:cxnSp>
        <p:sp>
          <p:nvSpPr>
            <p:cNvPr id="116" name="TextBox 197"/>
            <p:cNvSpPr txBox="1"/>
            <p:nvPr/>
          </p:nvSpPr>
          <p:spPr>
            <a:xfrm>
              <a:off x="6630176" y="4008681"/>
              <a:ext cx="2232000" cy="461521"/>
            </a:xfrm>
            <a:prstGeom prst="rect">
              <a:avLst/>
            </a:prstGeom>
            <a:noFill/>
          </p:spPr>
          <p:txBody>
            <a:bodyPr wrap="square" lIns="0" tIns="0" rIns="0" bIns="0" numCol="1" rtlCol="0">
              <a:spAutoFit/>
            </a:bodyPr>
            <a:lstStyle/>
            <a:p>
              <a:r>
                <a:rPr lang="en-US" sz="1333" b="1">
                  <a:solidFill>
                    <a:schemeClr val="accent1">
                      <a:lumMod val="50000"/>
                    </a:schemeClr>
                  </a:solidFill>
                </a:rPr>
                <a:t>Service provider </a:t>
              </a:r>
              <a:r>
                <a:rPr lang="en-US" sz="1333">
                  <a:solidFill>
                    <a:schemeClr val="accent1">
                      <a:lumMod val="50000"/>
                    </a:schemeClr>
                  </a:solidFill>
                </a:rPr>
                <a:t>can decide, what type of verifiable data they need from the Identity in order to provide their services</a:t>
              </a:r>
            </a:p>
          </p:txBody>
        </p:sp>
        <p:sp>
          <p:nvSpPr>
            <p:cNvPr id="120" name="Pyöristetty suorakulmio 119">
              <a:extLst>
                <a:ext uri="{FF2B5EF4-FFF2-40B4-BE49-F238E27FC236}">
                  <a16:creationId xmlns:a16="http://schemas.microsoft.com/office/drawing/2014/main" id="{FC2F3A02-5C9B-2249-B101-FC802FB8A426}"/>
                </a:ext>
              </a:extLst>
            </p:cNvPr>
            <p:cNvSpPr/>
            <p:nvPr/>
          </p:nvSpPr>
          <p:spPr bwMode="auto">
            <a:xfrm>
              <a:off x="6896851" y="1625862"/>
              <a:ext cx="1080000" cy="633307"/>
            </a:xfrm>
            <a:prstGeom prst="roundRect">
              <a:avLst/>
            </a:prstGeom>
            <a:noFill/>
            <a:ln w="9525" cap="flat" cmpd="sng" algn="ctr">
              <a:no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marL="122764" indent="-122764" fontAlgn="base">
                <a:spcBef>
                  <a:spcPct val="0"/>
                </a:spcBef>
                <a:spcAft>
                  <a:spcPct val="0"/>
                </a:spcAft>
                <a:buFont typeface="Arial" panose="020B0604020202020204" pitchFamily="34" charset="0"/>
                <a:buChar char="•"/>
              </a:pPr>
              <a:r>
                <a:rPr lang="fi-FI" sz="1333" err="1">
                  <a:solidFill>
                    <a:schemeClr val="accent1">
                      <a:lumMod val="50000"/>
                    </a:schemeClr>
                  </a:solidFill>
                  <a:latin typeface="Arial" charset="0"/>
                </a:rPr>
                <a:t>Request</a:t>
              </a:r>
              <a:r>
                <a:rPr lang="fi-FI" sz="1333">
                  <a:solidFill>
                    <a:schemeClr val="accent1">
                      <a:lumMod val="50000"/>
                    </a:schemeClr>
                  </a:solidFill>
                  <a:latin typeface="Arial" charset="0"/>
                </a:rPr>
                <a:t> </a:t>
              </a:r>
              <a:r>
                <a:rPr lang="fi-FI" sz="1333" err="1">
                  <a:solidFill>
                    <a:schemeClr val="accent1">
                      <a:lumMod val="50000"/>
                    </a:schemeClr>
                  </a:solidFill>
                  <a:latin typeface="Arial" charset="0"/>
                </a:rPr>
                <a:t>service</a:t>
              </a:r>
              <a:endParaRPr lang="fi-FI" sz="1333">
                <a:solidFill>
                  <a:schemeClr val="accent1">
                    <a:lumMod val="50000"/>
                  </a:schemeClr>
                </a:solidFill>
                <a:latin typeface="Arial" charset="0"/>
              </a:endParaRPr>
            </a:p>
            <a:p>
              <a:pPr marL="122764" indent="-122764" fontAlgn="base">
                <a:spcBef>
                  <a:spcPct val="0"/>
                </a:spcBef>
                <a:spcAft>
                  <a:spcPct val="0"/>
                </a:spcAft>
                <a:buFont typeface="Arial" panose="020B0604020202020204" pitchFamily="34" charset="0"/>
                <a:buChar char="•"/>
              </a:pPr>
              <a:r>
                <a:rPr lang="fi-FI" sz="1333" err="1">
                  <a:solidFill>
                    <a:schemeClr val="accent1">
                      <a:lumMod val="50000"/>
                    </a:schemeClr>
                  </a:solidFill>
                  <a:latin typeface="Arial" charset="0"/>
                </a:rPr>
                <a:t>Authenticate</a:t>
              </a:r>
              <a:endParaRPr lang="fi-FI" sz="1333">
                <a:solidFill>
                  <a:schemeClr val="accent1">
                    <a:lumMod val="50000"/>
                  </a:schemeClr>
                </a:solidFill>
                <a:latin typeface="Arial" charset="0"/>
              </a:endParaRPr>
            </a:p>
            <a:p>
              <a:pPr marL="122764" indent="-122764" fontAlgn="base">
                <a:spcBef>
                  <a:spcPct val="0"/>
                </a:spcBef>
                <a:spcAft>
                  <a:spcPct val="0"/>
                </a:spcAft>
                <a:buFont typeface="Arial" panose="020B0604020202020204" pitchFamily="34" charset="0"/>
                <a:buChar char="•"/>
              </a:pPr>
              <a:r>
                <a:rPr lang="fi-FI" sz="1333" err="1">
                  <a:solidFill>
                    <a:schemeClr val="accent1">
                      <a:lumMod val="50000"/>
                    </a:schemeClr>
                  </a:solidFill>
                  <a:latin typeface="Arial" charset="0"/>
                </a:rPr>
                <a:t>Provide</a:t>
              </a:r>
              <a:r>
                <a:rPr lang="fi-FI" sz="1333">
                  <a:solidFill>
                    <a:schemeClr val="accent1">
                      <a:lumMod val="50000"/>
                    </a:schemeClr>
                  </a:solidFill>
                  <a:latin typeface="Arial" charset="0"/>
                </a:rPr>
                <a:t> data</a:t>
              </a:r>
            </a:p>
            <a:p>
              <a:pPr marL="122764" indent="-122764" fontAlgn="base">
                <a:spcBef>
                  <a:spcPct val="0"/>
                </a:spcBef>
                <a:spcAft>
                  <a:spcPct val="0"/>
                </a:spcAft>
                <a:buFont typeface="Arial" panose="020B0604020202020204" pitchFamily="34" charset="0"/>
                <a:buChar char="•"/>
              </a:pPr>
              <a:r>
                <a:rPr lang="fi-FI" sz="1333" err="1">
                  <a:solidFill>
                    <a:schemeClr val="accent1">
                      <a:lumMod val="50000"/>
                    </a:schemeClr>
                  </a:solidFill>
                  <a:latin typeface="Arial" charset="0"/>
                </a:rPr>
                <a:t>Obtain</a:t>
              </a:r>
              <a:r>
                <a:rPr lang="fi-FI" sz="1333">
                  <a:solidFill>
                    <a:schemeClr val="accent1">
                      <a:lumMod val="50000"/>
                    </a:schemeClr>
                  </a:solidFill>
                  <a:latin typeface="Arial" charset="0"/>
                </a:rPr>
                <a:t> </a:t>
              </a:r>
              <a:r>
                <a:rPr lang="fi-FI" sz="1333" err="1">
                  <a:solidFill>
                    <a:schemeClr val="accent1">
                      <a:lumMod val="50000"/>
                    </a:schemeClr>
                  </a:solidFill>
                  <a:latin typeface="Arial" charset="0"/>
                </a:rPr>
                <a:t>service</a:t>
              </a:r>
              <a:endParaRPr lang="fi-FI" sz="1333">
                <a:solidFill>
                  <a:schemeClr val="accent1">
                    <a:lumMod val="50000"/>
                  </a:schemeClr>
                </a:solidFill>
                <a:latin typeface="Arial" charset="0"/>
              </a:endParaRPr>
            </a:p>
          </p:txBody>
        </p:sp>
      </p:grpSp>
      <p:pic>
        <p:nvPicPr>
          <p:cNvPr id="7" name="Graphic 6" descr="Wallet">
            <a:extLst>
              <a:ext uri="{FF2B5EF4-FFF2-40B4-BE49-F238E27FC236}">
                <a16:creationId xmlns:a16="http://schemas.microsoft.com/office/drawing/2014/main" id="{0FCB6A17-7A90-43A8-A9FB-686B055F32C5}"/>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424487" y="1570489"/>
            <a:ext cx="602664" cy="602664"/>
          </a:xfrm>
          <a:prstGeom prst="rect">
            <a:avLst/>
          </a:prstGeom>
        </p:spPr>
      </p:pic>
      <p:pic>
        <p:nvPicPr>
          <p:cNvPr id="37" name="Graphic 36" descr="Wallet">
            <a:extLst>
              <a:ext uri="{FF2B5EF4-FFF2-40B4-BE49-F238E27FC236}">
                <a16:creationId xmlns:a16="http://schemas.microsoft.com/office/drawing/2014/main" id="{B691AC27-3AAB-4408-A6A2-B684094E098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466769" y="2592791"/>
            <a:ext cx="602664" cy="602664"/>
          </a:xfrm>
          <a:prstGeom prst="rect">
            <a:avLst/>
          </a:prstGeom>
        </p:spPr>
      </p:pic>
      <p:pic>
        <p:nvPicPr>
          <p:cNvPr id="38" name="Graphic 37" descr="Wallet">
            <a:extLst>
              <a:ext uri="{FF2B5EF4-FFF2-40B4-BE49-F238E27FC236}">
                <a16:creationId xmlns:a16="http://schemas.microsoft.com/office/drawing/2014/main" id="{03C343F1-2160-4674-93D3-A05142E14EED}"/>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463304" y="3629828"/>
            <a:ext cx="602664" cy="602664"/>
          </a:xfrm>
          <a:prstGeom prst="rect">
            <a:avLst/>
          </a:prstGeom>
        </p:spPr>
      </p:pic>
      <p:pic>
        <p:nvPicPr>
          <p:cNvPr id="39" name="Graphic 38" descr="Wallet">
            <a:extLst>
              <a:ext uri="{FF2B5EF4-FFF2-40B4-BE49-F238E27FC236}">
                <a16:creationId xmlns:a16="http://schemas.microsoft.com/office/drawing/2014/main" id="{EEBF4CE3-D574-4030-A061-3AC1C0D562EE}"/>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447670" y="2110847"/>
            <a:ext cx="602664" cy="602664"/>
          </a:xfrm>
          <a:prstGeom prst="rect">
            <a:avLst/>
          </a:prstGeom>
        </p:spPr>
      </p:pic>
      <p:pic>
        <p:nvPicPr>
          <p:cNvPr id="40" name="Graphic 39" descr="Wallet">
            <a:extLst>
              <a:ext uri="{FF2B5EF4-FFF2-40B4-BE49-F238E27FC236}">
                <a16:creationId xmlns:a16="http://schemas.microsoft.com/office/drawing/2014/main" id="{36CEE9B4-99BC-4E8D-9C57-A6505DE52C82}"/>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0322998" y="3075103"/>
            <a:ext cx="602664" cy="602664"/>
          </a:xfrm>
          <a:prstGeom prst="rect">
            <a:avLst/>
          </a:prstGeom>
        </p:spPr>
      </p:pic>
    </p:spTree>
    <p:extLst>
      <p:ext uri="{BB962C8B-B14F-4D97-AF65-F5344CB8AC3E}">
        <p14:creationId xmlns:p14="http://schemas.microsoft.com/office/powerpoint/2010/main" val="3025595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2B220A-D0EC-1E40-9E92-F83755B8A979}"/>
              </a:ext>
            </a:extLst>
          </p:cNvPr>
          <p:cNvSpPr>
            <a:spLocks noGrp="1"/>
          </p:cNvSpPr>
          <p:nvPr>
            <p:ph type="title"/>
          </p:nvPr>
        </p:nvSpPr>
        <p:spPr>
          <a:xfrm>
            <a:off x="755822" y="112641"/>
            <a:ext cx="10515600" cy="1325563"/>
          </a:xfrm>
        </p:spPr>
        <p:txBody>
          <a:bodyPr>
            <a:normAutofit fontScale="90000"/>
          </a:bodyPr>
          <a:lstStyle/>
          <a:p>
            <a:r>
              <a:rPr lang="fi-FI" sz="3733" dirty="0" err="1">
                <a:latin typeface="Arial" panose="020B0604020202020204" pitchFamily="34" charset="0"/>
                <a:cs typeface="Arial" panose="020B0604020202020204" pitchFamily="34" charset="0"/>
              </a:rPr>
              <a:t>Findy</a:t>
            </a:r>
            <a:r>
              <a:rPr lang="fi-FI" sz="3733" dirty="0">
                <a:latin typeface="Arial" panose="020B0604020202020204" pitchFamily="34" charset="0"/>
                <a:cs typeface="Arial" panose="020B0604020202020204" pitchFamily="34" charset="0"/>
              </a:rPr>
              <a:t> </a:t>
            </a:r>
            <a:r>
              <a:rPr lang="fi-FI" sz="3733" dirty="0" err="1">
                <a:latin typeface="Arial" panose="020B0604020202020204" pitchFamily="34" charset="0"/>
                <a:cs typeface="Arial" panose="020B0604020202020204" pitchFamily="34" charset="0"/>
              </a:rPr>
              <a:t>network</a:t>
            </a:r>
            <a:r>
              <a:rPr lang="fi-FI" sz="3733" dirty="0">
                <a:latin typeface="Arial" panose="020B0604020202020204" pitchFamily="34" charset="0"/>
                <a:cs typeface="Arial" panose="020B0604020202020204" pitchFamily="34" charset="0"/>
              </a:rPr>
              <a:t> </a:t>
            </a:r>
            <a:r>
              <a:rPr lang="fi-FI" sz="3733" dirty="0" err="1">
                <a:latin typeface="Arial" panose="020B0604020202020204" pitchFamily="34" charset="0"/>
                <a:cs typeface="Arial" panose="020B0604020202020204" pitchFamily="34" charset="0"/>
              </a:rPr>
              <a:t>allows</a:t>
            </a:r>
            <a:r>
              <a:rPr lang="fi-FI" sz="3733" dirty="0">
                <a:latin typeface="Arial" panose="020B0604020202020204" pitchFamily="34" charset="0"/>
                <a:cs typeface="Arial" panose="020B0604020202020204" pitchFamily="34" charset="0"/>
              </a:rPr>
              <a:t> </a:t>
            </a:r>
            <a:r>
              <a:rPr lang="fi-FI" sz="3733" dirty="0" err="1">
                <a:latin typeface="Arial" panose="020B0604020202020204" pitchFamily="34" charset="0"/>
                <a:cs typeface="Arial" panose="020B0604020202020204" pitchFamily="34" charset="0"/>
              </a:rPr>
              <a:t>the</a:t>
            </a:r>
            <a:r>
              <a:rPr lang="fi-FI" sz="3733" dirty="0">
                <a:latin typeface="Arial" panose="020B0604020202020204" pitchFamily="34" charset="0"/>
                <a:cs typeface="Arial" panose="020B0604020202020204" pitchFamily="34" charset="0"/>
              </a:rPr>
              <a:t> </a:t>
            </a:r>
            <a:r>
              <a:rPr lang="fi-FI" sz="3733" dirty="0" err="1">
                <a:latin typeface="Arial" panose="020B0604020202020204" pitchFamily="34" charset="0"/>
                <a:cs typeface="Arial" panose="020B0604020202020204" pitchFamily="34" charset="0"/>
              </a:rPr>
              <a:t>participants</a:t>
            </a:r>
            <a:r>
              <a:rPr lang="fi-FI" sz="3733" dirty="0">
                <a:latin typeface="Arial" panose="020B0604020202020204" pitchFamily="34" charset="0"/>
                <a:cs typeface="Arial" panose="020B0604020202020204" pitchFamily="34" charset="0"/>
              </a:rPr>
              <a:t> of </a:t>
            </a:r>
            <a:r>
              <a:rPr lang="fi-FI" sz="3733" dirty="0" err="1">
                <a:latin typeface="Arial" panose="020B0604020202020204" pitchFamily="34" charset="0"/>
                <a:cs typeface="Arial" panose="020B0604020202020204" pitchFamily="34" charset="0"/>
              </a:rPr>
              <a:t>the</a:t>
            </a:r>
            <a:r>
              <a:rPr lang="fi-FI" sz="3733" dirty="0">
                <a:latin typeface="Arial" panose="020B0604020202020204" pitchFamily="34" charset="0"/>
                <a:cs typeface="Arial" panose="020B0604020202020204" pitchFamily="34" charset="0"/>
              </a:rPr>
              <a:t> </a:t>
            </a:r>
            <a:r>
              <a:rPr lang="fi-FI" sz="3733" dirty="0" err="1">
                <a:latin typeface="Arial" panose="020B0604020202020204" pitchFamily="34" charset="0"/>
                <a:cs typeface="Arial" panose="020B0604020202020204" pitchFamily="34" charset="0"/>
              </a:rPr>
              <a:t>economy</a:t>
            </a:r>
            <a:r>
              <a:rPr lang="fi-FI" sz="3733" dirty="0">
                <a:latin typeface="Arial" panose="020B0604020202020204" pitchFamily="34" charset="0"/>
                <a:cs typeface="Arial" panose="020B0604020202020204" pitchFamily="34" charset="0"/>
              </a:rPr>
              <a:t> to </a:t>
            </a:r>
            <a:r>
              <a:rPr lang="fi-FI" sz="3733" dirty="0" err="1">
                <a:latin typeface="Arial" panose="020B0604020202020204" pitchFamily="34" charset="0"/>
                <a:cs typeface="Arial" panose="020B0604020202020204" pitchFamily="34" charset="0"/>
              </a:rPr>
              <a:t>exchange</a:t>
            </a:r>
            <a:r>
              <a:rPr lang="fi-FI" sz="3733" dirty="0">
                <a:latin typeface="Arial" panose="020B0604020202020204" pitchFamily="34" charset="0"/>
                <a:cs typeface="Arial" panose="020B0604020202020204" pitchFamily="34" charset="0"/>
              </a:rPr>
              <a:t> </a:t>
            </a:r>
            <a:r>
              <a:rPr lang="fi-FI" sz="3733" dirty="0" err="1">
                <a:latin typeface="Arial" panose="020B0604020202020204" pitchFamily="34" charset="0"/>
                <a:cs typeface="Arial" panose="020B0604020202020204" pitchFamily="34" charset="0"/>
              </a:rPr>
              <a:t>trusted</a:t>
            </a:r>
            <a:r>
              <a:rPr lang="fi-FI" sz="3733" dirty="0">
                <a:latin typeface="Arial" panose="020B0604020202020204" pitchFamily="34" charset="0"/>
                <a:cs typeface="Arial" panose="020B0604020202020204" pitchFamily="34" charset="0"/>
              </a:rPr>
              <a:t> data </a:t>
            </a:r>
            <a:r>
              <a:rPr lang="fi-FI" sz="3733" dirty="0" err="1">
                <a:latin typeface="Arial" panose="020B0604020202020204" pitchFamily="34" charset="0"/>
                <a:cs typeface="Arial" panose="020B0604020202020204" pitchFamily="34" charset="0"/>
              </a:rPr>
              <a:t>with</a:t>
            </a:r>
            <a:r>
              <a:rPr lang="fi-FI" sz="3733" dirty="0">
                <a:latin typeface="Arial" panose="020B0604020202020204" pitchFamily="34" charset="0"/>
                <a:cs typeface="Arial" panose="020B0604020202020204" pitchFamily="34" charset="0"/>
              </a:rPr>
              <a:t> </a:t>
            </a:r>
            <a:r>
              <a:rPr lang="fi-FI" sz="3733" dirty="0" err="1">
                <a:latin typeface="Arial" panose="020B0604020202020204" pitchFamily="34" charset="0"/>
                <a:cs typeface="Arial" panose="020B0604020202020204" pitchFamily="34" charset="0"/>
              </a:rPr>
              <a:t>each</a:t>
            </a:r>
            <a:r>
              <a:rPr lang="fi-FI" sz="3733" dirty="0">
                <a:latin typeface="Arial" panose="020B0604020202020204" pitchFamily="34" charset="0"/>
                <a:cs typeface="Arial" panose="020B0604020202020204" pitchFamily="34" charset="0"/>
              </a:rPr>
              <a:t> </a:t>
            </a:r>
            <a:r>
              <a:rPr lang="fi-FI" sz="3733" dirty="0" err="1">
                <a:latin typeface="Arial" panose="020B0604020202020204" pitchFamily="34" charset="0"/>
                <a:cs typeface="Arial" panose="020B0604020202020204" pitchFamily="34" charset="0"/>
              </a:rPr>
              <a:t>other</a:t>
            </a:r>
            <a:endParaRPr lang="fi-FI" sz="3733" dirty="0">
              <a:latin typeface="Arial" panose="020B0604020202020204" pitchFamily="34" charset="0"/>
              <a:cs typeface="Arial" panose="020B0604020202020204" pitchFamily="34" charset="0"/>
            </a:endParaRPr>
          </a:p>
        </p:txBody>
      </p:sp>
      <p:sp>
        <p:nvSpPr>
          <p:cNvPr id="4" name="Dian numeron paikkamerkki 3">
            <a:extLst>
              <a:ext uri="{FF2B5EF4-FFF2-40B4-BE49-F238E27FC236}">
                <a16:creationId xmlns:a16="http://schemas.microsoft.com/office/drawing/2014/main" id="{4B1BFFE2-136A-F349-BC8B-55DF1A295B00}"/>
              </a:ext>
            </a:extLst>
          </p:cNvPr>
          <p:cNvSpPr>
            <a:spLocks noGrp="1"/>
          </p:cNvSpPr>
          <p:nvPr>
            <p:ph type="sldNum" sz="quarter" idx="12"/>
          </p:nvPr>
        </p:nvSpPr>
        <p:spPr/>
        <p:txBody>
          <a:bodyPr/>
          <a:lstStyle/>
          <a:p>
            <a:fld id="{D1463171-4491-47B9-87F5-A089411075E0}" type="slidenum">
              <a:rPr lang="en-GB" smtClean="0">
                <a:latin typeface="Arial" panose="020B0604020202020204" pitchFamily="34" charset="0"/>
                <a:cs typeface="Arial" panose="020B0604020202020204" pitchFamily="34" charset="0"/>
              </a:rPr>
              <a:t>3</a:t>
            </a:fld>
            <a:endParaRPr lang="en-GB">
              <a:latin typeface="Arial" panose="020B0604020202020204" pitchFamily="34" charset="0"/>
              <a:cs typeface="Arial" panose="020B0604020202020204" pitchFamily="34" charset="0"/>
            </a:endParaRPr>
          </a:p>
        </p:txBody>
      </p:sp>
      <p:grpSp>
        <p:nvGrpSpPr>
          <p:cNvPr id="6" name="Ryhmä 5">
            <a:extLst>
              <a:ext uri="{FF2B5EF4-FFF2-40B4-BE49-F238E27FC236}">
                <a16:creationId xmlns:a16="http://schemas.microsoft.com/office/drawing/2014/main" id="{B8B8F516-1DBB-B445-A652-60026944EF4C}"/>
              </a:ext>
            </a:extLst>
          </p:cNvPr>
          <p:cNvGrpSpPr/>
          <p:nvPr/>
        </p:nvGrpSpPr>
        <p:grpSpPr>
          <a:xfrm>
            <a:off x="1081871" y="1624413"/>
            <a:ext cx="4293783" cy="3979496"/>
            <a:chOff x="643932" y="1218310"/>
            <a:chExt cx="3220337" cy="2984622"/>
          </a:xfrm>
        </p:grpSpPr>
        <p:sp>
          <p:nvSpPr>
            <p:cNvPr id="57" name="TextBox 56">
              <a:extLst>
                <a:ext uri="{FF2B5EF4-FFF2-40B4-BE49-F238E27FC236}">
                  <a16:creationId xmlns:a16="http://schemas.microsoft.com/office/drawing/2014/main" id="{2DF36C97-A50D-BA4A-BBA5-48B6CDE84B5D}"/>
                </a:ext>
              </a:extLst>
            </p:cNvPr>
            <p:cNvSpPr txBox="1"/>
            <p:nvPr/>
          </p:nvSpPr>
          <p:spPr>
            <a:xfrm>
              <a:off x="2835322" y="1218310"/>
              <a:ext cx="972000" cy="333954"/>
            </a:xfrm>
            <a:prstGeom prst="rect">
              <a:avLst/>
            </a:prstGeom>
          </p:spPr>
          <p:txBody>
            <a:bodyPr wrap="square" rtlCol="0" anchor="ctr">
              <a:noAutofit/>
            </a:bodyPr>
            <a:lstStyle/>
            <a:p>
              <a:pPr algn="ctr"/>
              <a:r>
                <a:rPr lang="fi-FI" sz="1333" b="1">
                  <a:solidFill>
                    <a:schemeClr val="accent2"/>
                  </a:solidFill>
                  <a:latin typeface="Arial" panose="020B0604020202020204" pitchFamily="34" charset="0"/>
                  <a:cs typeface="Arial" panose="020B0604020202020204" pitchFamily="34" charset="0"/>
                </a:rPr>
                <a:t>Person/</a:t>
              </a:r>
            </a:p>
            <a:p>
              <a:pPr algn="ctr"/>
              <a:r>
                <a:rPr lang="fi-FI" sz="1333" b="1">
                  <a:solidFill>
                    <a:schemeClr val="accent2"/>
                  </a:solidFill>
                  <a:latin typeface="Arial" panose="020B0604020202020204" pitchFamily="34" charset="0"/>
                  <a:cs typeface="Arial" panose="020B0604020202020204" pitchFamily="34" charset="0"/>
                </a:rPr>
                <a:t>Organization</a:t>
              </a:r>
              <a:endParaRPr lang="fi-FI" sz="1333">
                <a:solidFill>
                  <a:schemeClr val="accent2"/>
                </a:solidFill>
                <a:latin typeface="Arial" panose="020B0604020202020204" pitchFamily="34" charset="0"/>
                <a:cs typeface="Arial" panose="020B0604020202020204" pitchFamily="34" charset="0"/>
              </a:endParaRPr>
            </a:p>
          </p:txBody>
        </p:sp>
        <p:cxnSp>
          <p:nvCxnSpPr>
            <p:cNvPr id="58" name="Straight Arrow Connector 57">
              <a:extLst>
                <a:ext uri="{FF2B5EF4-FFF2-40B4-BE49-F238E27FC236}">
                  <a16:creationId xmlns:a16="http://schemas.microsoft.com/office/drawing/2014/main" id="{7B29BD47-6704-494A-98EE-877EF7AF54EC}"/>
                </a:ext>
              </a:extLst>
            </p:cNvPr>
            <p:cNvCxnSpPr>
              <a:cxnSpLocks/>
            </p:cNvCxnSpPr>
            <p:nvPr/>
          </p:nvCxnSpPr>
          <p:spPr>
            <a:xfrm>
              <a:off x="1165929" y="2153823"/>
              <a:ext cx="0" cy="540000"/>
            </a:xfrm>
            <a:prstGeom prst="straightConnector1">
              <a:avLst/>
            </a:prstGeom>
            <a:ln>
              <a:solidFill>
                <a:schemeClr val="accent1">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153">
              <a:extLst>
                <a:ext uri="{FF2B5EF4-FFF2-40B4-BE49-F238E27FC236}">
                  <a16:creationId xmlns:a16="http://schemas.microsoft.com/office/drawing/2014/main" id="{75E88303-5933-F344-A1DE-81E4B1FF399B}"/>
                </a:ext>
              </a:extLst>
            </p:cNvPr>
            <p:cNvCxnSpPr>
              <a:cxnSpLocks/>
            </p:cNvCxnSpPr>
            <p:nvPr/>
          </p:nvCxnSpPr>
          <p:spPr>
            <a:xfrm>
              <a:off x="3340885" y="2153823"/>
              <a:ext cx="0" cy="540000"/>
            </a:xfrm>
            <a:prstGeom prst="straightConnector1">
              <a:avLst/>
            </a:prstGeom>
            <a:ln>
              <a:solidFill>
                <a:schemeClr val="accent2"/>
              </a:solidFill>
              <a:prstDash val="dash"/>
              <a:tailEnd type="triangle"/>
            </a:ln>
          </p:spPr>
          <p:style>
            <a:lnRef idx="1">
              <a:schemeClr val="accent1"/>
            </a:lnRef>
            <a:fillRef idx="0">
              <a:schemeClr val="accent1"/>
            </a:fillRef>
            <a:effectRef idx="0">
              <a:schemeClr val="accent1"/>
            </a:effectRef>
            <a:fontRef idx="minor">
              <a:schemeClr val="tx1"/>
            </a:fontRef>
          </p:style>
        </p:cxnSp>
        <p:grpSp>
          <p:nvGrpSpPr>
            <p:cNvPr id="9" name="Ryhmä 8">
              <a:extLst>
                <a:ext uri="{FF2B5EF4-FFF2-40B4-BE49-F238E27FC236}">
                  <a16:creationId xmlns:a16="http://schemas.microsoft.com/office/drawing/2014/main" id="{D8D08946-B751-0F45-9BF0-BA5B5AECA53E}"/>
                </a:ext>
              </a:extLst>
            </p:cNvPr>
            <p:cNvGrpSpPr/>
            <p:nvPr/>
          </p:nvGrpSpPr>
          <p:grpSpPr>
            <a:xfrm>
              <a:off x="643932" y="3753896"/>
              <a:ext cx="3220337" cy="449036"/>
              <a:chOff x="1044000" y="3965156"/>
              <a:chExt cx="3220337" cy="449036"/>
            </a:xfrm>
          </p:grpSpPr>
          <p:sp>
            <p:nvSpPr>
              <p:cNvPr id="7" name="Rounded Rectangle 6">
                <a:extLst>
                  <a:ext uri="{FF2B5EF4-FFF2-40B4-BE49-F238E27FC236}">
                    <a16:creationId xmlns:a16="http://schemas.microsoft.com/office/drawing/2014/main" id="{2C71A981-D11D-7640-A38D-4C7FDDF0D7D9}"/>
                  </a:ext>
                </a:extLst>
              </p:cNvPr>
              <p:cNvSpPr/>
              <p:nvPr/>
            </p:nvSpPr>
            <p:spPr bwMode="auto">
              <a:xfrm>
                <a:off x="1044000" y="3965156"/>
                <a:ext cx="3220337" cy="449036"/>
              </a:xfrm>
              <a:prstGeom prst="roundRect">
                <a:avLst/>
              </a:prstGeom>
              <a:solidFill>
                <a:schemeClr val="accent1">
                  <a:lumMod val="50000"/>
                </a:schemeClr>
              </a:solidFill>
              <a:ln w="9525" cap="flat" cmpd="sng" algn="ctr">
                <a:solidFill>
                  <a:srgbClr val="FFFFFF"/>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algn="ctr" defTabSz="1219170" fontAlgn="base">
                  <a:spcBef>
                    <a:spcPct val="0"/>
                  </a:spcBef>
                  <a:spcAft>
                    <a:spcPct val="0"/>
                  </a:spcAft>
                </a:pPr>
                <a:endParaRPr lang="en-US" sz="2133">
                  <a:solidFill>
                    <a:srgbClr val="FFFFFF"/>
                  </a:solidFill>
                  <a:latin typeface="Arial" panose="020B0604020202020204" pitchFamily="34" charset="0"/>
                  <a:cs typeface="Arial" panose="020B0604020202020204" pitchFamily="34" charset="0"/>
                </a:endParaRPr>
              </a:p>
            </p:txBody>
          </p:sp>
          <p:grpSp>
            <p:nvGrpSpPr>
              <p:cNvPr id="94" name="Group 93">
                <a:extLst>
                  <a:ext uri="{FF2B5EF4-FFF2-40B4-BE49-F238E27FC236}">
                    <a16:creationId xmlns:a16="http://schemas.microsoft.com/office/drawing/2014/main" id="{AB179895-AEEB-A84A-A755-4CB9B3124312}"/>
                  </a:ext>
                </a:extLst>
              </p:cNvPr>
              <p:cNvGrpSpPr/>
              <p:nvPr/>
            </p:nvGrpSpPr>
            <p:grpSpPr>
              <a:xfrm>
                <a:off x="1298161" y="4079047"/>
                <a:ext cx="251666" cy="252609"/>
                <a:chOff x="8299450" y="1966913"/>
                <a:chExt cx="423862" cy="425450"/>
              </a:xfrm>
              <a:solidFill>
                <a:schemeClr val="accent5">
                  <a:lumMod val="20000"/>
                  <a:lumOff val="80000"/>
                </a:schemeClr>
              </a:solidFill>
            </p:grpSpPr>
            <p:sp>
              <p:nvSpPr>
                <p:cNvPr id="95" name="Freeform 67">
                  <a:extLst>
                    <a:ext uri="{FF2B5EF4-FFF2-40B4-BE49-F238E27FC236}">
                      <a16:creationId xmlns:a16="http://schemas.microsoft.com/office/drawing/2014/main" id="{99450C7E-B4BC-354E-A84A-17D3875A557D}"/>
                    </a:ext>
                  </a:extLst>
                </p:cNvPr>
                <p:cNvSpPr>
                  <a:spLocks/>
                </p:cNvSpPr>
                <p:nvPr/>
              </p:nvSpPr>
              <p:spPr bwMode="auto">
                <a:xfrm>
                  <a:off x="8432800" y="2201863"/>
                  <a:ext cx="157162" cy="92075"/>
                </a:xfrm>
                <a:custGeom>
                  <a:avLst/>
                  <a:gdLst>
                    <a:gd name="T0" fmla="*/ 94 w 99"/>
                    <a:gd name="T1" fmla="*/ 58 h 58"/>
                    <a:gd name="T2" fmla="*/ 0 w 99"/>
                    <a:gd name="T3" fmla="*/ 11 h 58"/>
                    <a:gd name="T4" fmla="*/ 5 w 99"/>
                    <a:gd name="T5" fmla="*/ 0 h 58"/>
                    <a:gd name="T6" fmla="*/ 99 w 99"/>
                    <a:gd name="T7" fmla="*/ 47 h 58"/>
                    <a:gd name="T8" fmla="*/ 94 w 99"/>
                    <a:gd name="T9" fmla="*/ 58 h 58"/>
                  </a:gdLst>
                  <a:ahLst/>
                  <a:cxnLst>
                    <a:cxn ang="0">
                      <a:pos x="T0" y="T1"/>
                    </a:cxn>
                    <a:cxn ang="0">
                      <a:pos x="T2" y="T3"/>
                    </a:cxn>
                    <a:cxn ang="0">
                      <a:pos x="T4" y="T5"/>
                    </a:cxn>
                    <a:cxn ang="0">
                      <a:pos x="T6" y="T7"/>
                    </a:cxn>
                    <a:cxn ang="0">
                      <a:pos x="T8" y="T9"/>
                    </a:cxn>
                  </a:cxnLst>
                  <a:rect l="0" t="0" r="r" b="b"/>
                  <a:pathLst>
                    <a:path w="99" h="58">
                      <a:moveTo>
                        <a:pt x="94" y="58"/>
                      </a:moveTo>
                      <a:lnTo>
                        <a:pt x="0" y="11"/>
                      </a:lnTo>
                      <a:lnTo>
                        <a:pt x="5" y="0"/>
                      </a:lnTo>
                      <a:lnTo>
                        <a:pt x="99" y="47"/>
                      </a:lnTo>
                      <a:lnTo>
                        <a:pt x="94" y="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latin typeface="Arial" panose="020B0604020202020204" pitchFamily="34" charset="0"/>
                    <a:cs typeface="Arial" panose="020B0604020202020204" pitchFamily="34" charset="0"/>
                  </a:endParaRPr>
                </a:p>
              </p:txBody>
            </p:sp>
            <p:sp>
              <p:nvSpPr>
                <p:cNvPr id="104" name="Freeform 68">
                  <a:extLst>
                    <a:ext uri="{FF2B5EF4-FFF2-40B4-BE49-F238E27FC236}">
                      <a16:creationId xmlns:a16="http://schemas.microsoft.com/office/drawing/2014/main" id="{C6152D96-8E71-E243-A9FD-33DDE622FB6E}"/>
                    </a:ext>
                  </a:extLst>
                </p:cNvPr>
                <p:cNvSpPr>
                  <a:spLocks/>
                </p:cNvSpPr>
                <p:nvPr/>
              </p:nvSpPr>
              <p:spPr bwMode="auto">
                <a:xfrm>
                  <a:off x="8432800" y="2066925"/>
                  <a:ext cx="157162" cy="90488"/>
                </a:xfrm>
                <a:custGeom>
                  <a:avLst/>
                  <a:gdLst>
                    <a:gd name="T0" fmla="*/ 5 w 99"/>
                    <a:gd name="T1" fmla="*/ 57 h 57"/>
                    <a:gd name="T2" fmla="*/ 0 w 99"/>
                    <a:gd name="T3" fmla="*/ 47 h 57"/>
                    <a:gd name="T4" fmla="*/ 94 w 99"/>
                    <a:gd name="T5" fmla="*/ 0 h 57"/>
                    <a:gd name="T6" fmla="*/ 99 w 99"/>
                    <a:gd name="T7" fmla="*/ 11 h 57"/>
                    <a:gd name="T8" fmla="*/ 5 w 99"/>
                    <a:gd name="T9" fmla="*/ 57 h 57"/>
                  </a:gdLst>
                  <a:ahLst/>
                  <a:cxnLst>
                    <a:cxn ang="0">
                      <a:pos x="T0" y="T1"/>
                    </a:cxn>
                    <a:cxn ang="0">
                      <a:pos x="T2" y="T3"/>
                    </a:cxn>
                    <a:cxn ang="0">
                      <a:pos x="T4" y="T5"/>
                    </a:cxn>
                    <a:cxn ang="0">
                      <a:pos x="T6" y="T7"/>
                    </a:cxn>
                    <a:cxn ang="0">
                      <a:pos x="T8" y="T9"/>
                    </a:cxn>
                  </a:cxnLst>
                  <a:rect l="0" t="0" r="r" b="b"/>
                  <a:pathLst>
                    <a:path w="99" h="57">
                      <a:moveTo>
                        <a:pt x="5" y="57"/>
                      </a:moveTo>
                      <a:lnTo>
                        <a:pt x="0" y="47"/>
                      </a:lnTo>
                      <a:lnTo>
                        <a:pt x="94" y="0"/>
                      </a:lnTo>
                      <a:lnTo>
                        <a:pt x="99" y="11"/>
                      </a:lnTo>
                      <a:lnTo>
                        <a:pt x="5"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latin typeface="Arial" panose="020B0604020202020204" pitchFamily="34" charset="0"/>
                    <a:cs typeface="Arial" panose="020B0604020202020204" pitchFamily="34" charset="0"/>
                  </a:endParaRPr>
                </a:p>
              </p:txBody>
            </p:sp>
            <p:sp>
              <p:nvSpPr>
                <p:cNvPr id="105" name="Freeform 69">
                  <a:extLst>
                    <a:ext uri="{FF2B5EF4-FFF2-40B4-BE49-F238E27FC236}">
                      <a16:creationId xmlns:a16="http://schemas.microsoft.com/office/drawing/2014/main" id="{A4FFA242-C3CC-2E45-8293-FEC445AA9160}"/>
                    </a:ext>
                  </a:extLst>
                </p:cNvPr>
                <p:cNvSpPr>
                  <a:spLocks noEditPoints="1"/>
                </p:cNvSpPr>
                <p:nvPr/>
              </p:nvSpPr>
              <p:spPr bwMode="auto">
                <a:xfrm>
                  <a:off x="8299450" y="2101850"/>
                  <a:ext cx="153987" cy="155575"/>
                </a:xfrm>
                <a:custGeom>
                  <a:avLst/>
                  <a:gdLst>
                    <a:gd name="T0" fmla="*/ 46 w 92"/>
                    <a:gd name="T1" fmla="*/ 92 h 92"/>
                    <a:gd name="T2" fmla="*/ 0 w 92"/>
                    <a:gd name="T3" fmla="*/ 46 h 92"/>
                    <a:gd name="T4" fmla="*/ 46 w 92"/>
                    <a:gd name="T5" fmla="*/ 0 h 92"/>
                    <a:gd name="T6" fmla="*/ 92 w 92"/>
                    <a:gd name="T7" fmla="*/ 46 h 92"/>
                    <a:gd name="T8" fmla="*/ 46 w 92"/>
                    <a:gd name="T9" fmla="*/ 92 h 92"/>
                    <a:gd name="T10" fmla="*/ 46 w 92"/>
                    <a:gd name="T11" fmla="*/ 12 h 92"/>
                    <a:gd name="T12" fmla="*/ 12 w 92"/>
                    <a:gd name="T13" fmla="*/ 46 h 92"/>
                    <a:gd name="T14" fmla="*/ 46 w 92"/>
                    <a:gd name="T15" fmla="*/ 80 h 92"/>
                    <a:gd name="T16" fmla="*/ 80 w 92"/>
                    <a:gd name="T17" fmla="*/ 46 h 92"/>
                    <a:gd name="T18" fmla="*/ 46 w 92"/>
                    <a:gd name="T19" fmla="*/ 1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92">
                      <a:moveTo>
                        <a:pt x="46" y="92"/>
                      </a:moveTo>
                      <a:cubicBezTo>
                        <a:pt x="21" y="92"/>
                        <a:pt x="0" y="71"/>
                        <a:pt x="0" y="46"/>
                      </a:cubicBezTo>
                      <a:cubicBezTo>
                        <a:pt x="0" y="21"/>
                        <a:pt x="21" y="0"/>
                        <a:pt x="46" y="0"/>
                      </a:cubicBezTo>
                      <a:cubicBezTo>
                        <a:pt x="71" y="0"/>
                        <a:pt x="92" y="21"/>
                        <a:pt x="92" y="46"/>
                      </a:cubicBezTo>
                      <a:cubicBezTo>
                        <a:pt x="92" y="71"/>
                        <a:pt x="71" y="92"/>
                        <a:pt x="46" y="92"/>
                      </a:cubicBezTo>
                      <a:close/>
                      <a:moveTo>
                        <a:pt x="46" y="12"/>
                      </a:moveTo>
                      <a:cubicBezTo>
                        <a:pt x="27" y="12"/>
                        <a:pt x="12" y="27"/>
                        <a:pt x="12" y="46"/>
                      </a:cubicBezTo>
                      <a:cubicBezTo>
                        <a:pt x="12" y="65"/>
                        <a:pt x="27" y="80"/>
                        <a:pt x="46" y="80"/>
                      </a:cubicBezTo>
                      <a:cubicBezTo>
                        <a:pt x="65" y="80"/>
                        <a:pt x="80" y="65"/>
                        <a:pt x="80" y="46"/>
                      </a:cubicBezTo>
                      <a:cubicBezTo>
                        <a:pt x="80" y="27"/>
                        <a:pt x="65" y="12"/>
                        <a:pt x="4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latin typeface="Arial" panose="020B0604020202020204" pitchFamily="34" charset="0"/>
                    <a:cs typeface="Arial" panose="020B0604020202020204" pitchFamily="34" charset="0"/>
                  </a:endParaRPr>
                </a:p>
              </p:txBody>
            </p:sp>
            <p:sp>
              <p:nvSpPr>
                <p:cNvPr id="106" name="Freeform 70">
                  <a:extLst>
                    <a:ext uri="{FF2B5EF4-FFF2-40B4-BE49-F238E27FC236}">
                      <a16:creationId xmlns:a16="http://schemas.microsoft.com/office/drawing/2014/main" id="{9BF8980F-655F-5845-A412-528C30E09762}"/>
                    </a:ext>
                  </a:extLst>
                </p:cNvPr>
                <p:cNvSpPr>
                  <a:spLocks noEditPoints="1"/>
                </p:cNvSpPr>
                <p:nvPr/>
              </p:nvSpPr>
              <p:spPr bwMode="auto">
                <a:xfrm>
                  <a:off x="8569325" y="1966913"/>
                  <a:ext cx="153987" cy="155575"/>
                </a:xfrm>
                <a:custGeom>
                  <a:avLst/>
                  <a:gdLst>
                    <a:gd name="T0" fmla="*/ 46 w 92"/>
                    <a:gd name="T1" fmla="*/ 92 h 92"/>
                    <a:gd name="T2" fmla="*/ 0 w 92"/>
                    <a:gd name="T3" fmla="*/ 46 h 92"/>
                    <a:gd name="T4" fmla="*/ 46 w 92"/>
                    <a:gd name="T5" fmla="*/ 0 h 92"/>
                    <a:gd name="T6" fmla="*/ 92 w 92"/>
                    <a:gd name="T7" fmla="*/ 46 h 92"/>
                    <a:gd name="T8" fmla="*/ 46 w 92"/>
                    <a:gd name="T9" fmla="*/ 92 h 92"/>
                    <a:gd name="T10" fmla="*/ 46 w 92"/>
                    <a:gd name="T11" fmla="*/ 12 h 92"/>
                    <a:gd name="T12" fmla="*/ 12 w 92"/>
                    <a:gd name="T13" fmla="*/ 46 h 92"/>
                    <a:gd name="T14" fmla="*/ 46 w 92"/>
                    <a:gd name="T15" fmla="*/ 80 h 92"/>
                    <a:gd name="T16" fmla="*/ 80 w 92"/>
                    <a:gd name="T17" fmla="*/ 46 h 92"/>
                    <a:gd name="T18" fmla="*/ 46 w 92"/>
                    <a:gd name="T19" fmla="*/ 1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92">
                      <a:moveTo>
                        <a:pt x="46" y="92"/>
                      </a:moveTo>
                      <a:cubicBezTo>
                        <a:pt x="21" y="92"/>
                        <a:pt x="0" y="71"/>
                        <a:pt x="0" y="46"/>
                      </a:cubicBezTo>
                      <a:cubicBezTo>
                        <a:pt x="0" y="21"/>
                        <a:pt x="21" y="0"/>
                        <a:pt x="46" y="0"/>
                      </a:cubicBezTo>
                      <a:cubicBezTo>
                        <a:pt x="71" y="0"/>
                        <a:pt x="92" y="21"/>
                        <a:pt x="92" y="46"/>
                      </a:cubicBezTo>
                      <a:cubicBezTo>
                        <a:pt x="92" y="71"/>
                        <a:pt x="71" y="92"/>
                        <a:pt x="46" y="92"/>
                      </a:cubicBezTo>
                      <a:close/>
                      <a:moveTo>
                        <a:pt x="46" y="12"/>
                      </a:moveTo>
                      <a:cubicBezTo>
                        <a:pt x="27" y="12"/>
                        <a:pt x="12" y="27"/>
                        <a:pt x="12" y="46"/>
                      </a:cubicBezTo>
                      <a:cubicBezTo>
                        <a:pt x="12" y="65"/>
                        <a:pt x="27" y="80"/>
                        <a:pt x="46" y="80"/>
                      </a:cubicBezTo>
                      <a:cubicBezTo>
                        <a:pt x="65" y="80"/>
                        <a:pt x="80" y="65"/>
                        <a:pt x="80" y="46"/>
                      </a:cubicBezTo>
                      <a:cubicBezTo>
                        <a:pt x="80" y="27"/>
                        <a:pt x="65" y="12"/>
                        <a:pt x="4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latin typeface="Arial" panose="020B0604020202020204" pitchFamily="34" charset="0"/>
                    <a:cs typeface="Arial" panose="020B0604020202020204" pitchFamily="34" charset="0"/>
                  </a:endParaRPr>
                </a:p>
              </p:txBody>
            </p:sp>
            <p:sp>
              <p:nvSpPr>
                <p:cNvPr id="107" name="Freeform 71">
                  <a:extLst>
                    <a:ext uri="{FF2B5EF4-FFF2-40B4-BE49-F238E27FC236}">
                      <a16:creationId xmlns:a16="http://schemas.microsoft.com/office/drawing/2014/main" id="{3F741DC2-5AA8-134F-ADC9-650CBA240478}"/>
                    </a:ext>
                  </a:extLst>
                </p:cNvPr>
                <p:cNvSpPr>
                  <a:spLocks noEditPoints="1"/>
                </p:cNvSpPr>
                <p:nvPr/>
              </p:nvSpPr>
              <p:spPr bwMode="auto">
                <a:xfrm>
                  <a:off x="8569325" y="2236788"/>
                  <a:ext cx="153987" cy="155575"/>
                </a:xfrm>
                <a:custGeom>
                  <a:avLst/>
                  <a:gdLst>
                    <a:gd name="T0" fmla="*/ 46 w 92"/>
                    <a:gd name="T1" fmla="*/ 92 h 92"/>
                    <a:gd name="T2" fmla="*/ 0 w 92"/>
                    <a:gd name="T3" fmla="*/ 46 h 92"/>
                    <a:gd name="T4" fmla="*/ 46 w 92"/>
                    <a:gd name="T5" fmla="*/ 0 h 92"/>
                    <a:gd name="T6" fmla="*/ 92 w 92"/>
                    <a:gd name="T7" fmla="*/ 46 h 92"/>
                    <a:gd name="T8" fmla="*/ 46 w 92"/>
                    <a:gd name="T9" fmla="*/ 92 h 92"/>
                    <a:gd name="T10" fmla="*/ 46 w 92"/>
                    <a:gd name="T11" fmla="*/ 12 h 92"/>
                    <a:gd name="T12" fmla="*/ 12 w 92"/>
                    <a:gd name="T13" fmla="*/ 46 h 92"/>
                    <a:gd name="T14" fmla="*/ 46 w 92"/>
                    <a:gd name="T15" fmla="*/ 80 h 92"/>
                    <a:gd name="T16" fmla="*/ 80 w 92"/>
                    <a:gd name="T17" fmla="*/ 46 h 92"/>
                    <a:gd name="T18" fmla="*/ 46 w 92"/>
                    <a:gd name="T19" fmla="*/ 1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92">
                      <a:moveTo>
                        <a:pt x="46" y="92"/>
                      </a:moveTo>
                      <a:cubicBezTo>
                        <a:pt x="21" y="92"/>
                        <a:pt x="0" y="71"/>
                        <a:pt x="0" y="46"/>
                      </a:cubicBezTo>
                      <a:cubicBezTo>
                        <a:pt x="0" y="21"/>
                        <a:pt x="21" y="0"/>
                        <a:pt x="46" y="0"/>
                      </a:cubicBezTo>
                      <a:cubicBezTo>
                        <a:pt x="71" y="0"/>
                        <a:pt x="92" y="21"/>
                        <a:pt x="92" y="46"/>
                      </a:cubicBezTo>
                      <a:cubicBezTo>
                        <a:pt x="92" y="71"/>
                        <a:pt x="71" y="92"/>
                        <a:pt x="46" y="92"/>
                      </a:cubicBezTo>
                      <a:close/>
                      <a:moveTo>
                        <a:pt x="46" y="12"/>
                      </a:moveTo>
                      <a:cubicBezTo>
                        <a:pt x="27" y="12"/>
                        <a:pt x="12" y="27"/>
                        <a:pt x="12" y="46"/>
                      </a:cubicBezTo>
                      <a:cubicBezTo>
                        <a:pt x="12" y="65"/>
                        <a:pt x="27" y="80"/>
                        <a:pt x="46" y="80"/>
                      </a:cubicBezTo>
                      <a:cubicBezTo>
                        <a:pt x="65" y="80"/>
                        <a:pt x="80" y="65"/>
                        <a:pt x="80" y="46"/>
                      </a:cubicBezTo>
                      <a:cubicBezTo>
                        <a:pt x="80" y="27"/>
                        <a:pt x="65" y="12"/>
                        <a:pt x="4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latin typeface="Arial" panose="020B0604020202020204" pitchFamily="34" charset="0"/>
                    <a:cs typeface="Arial" panose="020B0604020202020204" pitchFamily="34" charset="0"/>
                  </a:endParaRPr>
                </a:p>
              </p:txBody>
            </p:sp>
          </p:grpSp>
          <p:grpSp>
            <p:nvGrpSpPr>
              <p:cNvPr id="108" name="Group 107">
                <a:extLst>
                  <a:ext uri="{FF2B5EF4-FFF2-40B4-BE49-F238E27FC236}">
                    <a16:creationId xmlns:a16="http://schemas.microsoft.com/office/drawing/2014/main" id="{245E3110-0D90-E34D-B45F-FE8A3607A09D}"/>
                  </a:ext>
                </a:extLst>
              </p:cNvPr>
              <p:cNvGrpSpPr/>
              <p:nvPr/>
            </p:nvGrpSpPr>
            <p:grpSpPr>
              <a:xfrm>
                <a:off x="3792791" y="4079047"/>
                <a:ext cx="251666" cy="252609"/>
                <a:chOff x="8299450" y="1966913"/>
                <a:chExt cx="423862" cy="425450"/>
              </a:xfrm>
              <a:solidFill>
                <a:schemeClr val="accent5">
                  <a:lumMod val="20000"/>
                  <a:lumOff val="80000"/>
                </a:schemeClr>
              </a:solidFill>
            </p:grpSpPr>
            <p:sp>
              <p:nvSpPr>
                <p:cNvPr id="109" name="Freeform 67">
                  <a:extLst>
                    <a:ext uri="{FF2B5EF4-FFF2-40B4-BE49-F238E27FC236}">
                      <a16:creationId xmlns:a16="http://schemas.microsoft.com/office/drawing/2014/main" id="{64D7B4D0-9EAA-1746-BE8C-66D2204D4501}"/>
                    </a:ext>
                  </a:extLst>
                </p:cNvPr>
                <p:cNvSpPr>
                  <a:spLocks/>
                </p:cNvSpPr>
                <p:nvPr/>
              </p:nvSpPr>
              <p:spPr bwMode="auto">
                <a:xfrm>
                  <a:off x="8432800" y="2201863"/>
                  <a:ext cx="157162" cy="92075"/>
                </a:xfrm>
                <a:custGeom>
                  <a:avLst/>
                  <a:gdLst>
                    <a:gd name="T0" fmla="*/ 94 w 99"/>
                    <a:gd name="T1" fmla="*/ 58 h 58"/>
                    <a:gd name="T2" fmla="*/ 0 w 99"/>
                    <a:gd name="T3" fmla="*/ 11 h 58"/>
                    <a:gd name="T4" fmla="*/ 5 w 99"/>
                    <a:gd name="T5" fmla="*/ 0 h 58"/>
                    <a:gd name="T6" fmla="*/ 99 w 99"/>
                    <a:gd name="T7" fmla="*/ 47 h 58"/>
                    <a:gd name="T8" fmla="*/ 94 w 99"/>
                    <a:gd name="T9" fmla="*/ 58 h 58"/>
                  </a:gdLst>
                  <a:ahLst/>
                  <a:cxnLst>
                    <a:cxn ang="0">
                      <a:pos x="T0" y="T1"/>
                    </a:cxn>
                    <a:cxn ang="0">
                      <a:pos x="T2" y="T3"/>
                    </a:cxn>
                    <a:cxn ang="0">
                      <a:pos x="T4" y="T5"/>
                    </a:cxn>
                    <a:cxn ang="0">
                      <a:pos x="T6" y="T7"/>
                    </a:cxn>
                    <a:cxn ang="0">
                      <a:pos x="T8" y="T9"/>
                    </a:cxn>
                  </a:cxnLst>
                  <a:rect l="0" t="0" r="r" b="b"/>
                  <a:pathLst>
                    <a:path w="99" h="58">
                      <a:moveTo>
                        <a:pt x="94" y="58"/>
                      </a:moveTo>
                      <a:lnTo>
                        <a:pt x="0" y="11"/>
                      </a:lnTo>
                      <a:lnTo>
                        <a:pt x="5" y="0"/>
                      </a:lnTo>
                      <a:lnTo>
                        <a:pt x="99" y="47"/>
                      </a:lnTo>
                      <a:lnTo>
                        <a:pt x="94" y="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latin typeface="Arial" panose="020B0604020202020204" pitchFamily="34" charset="0"/>
                    <a:cs typeface="Arial" panose="020B0604020202020204" pitchFamily="34" charset="0"/>
                  </a:endParaRPr>
                </a:p>
              </p:txBody>
            </p:sp>
            <p:sp>
              <p:nvSpPr>
                <p:cNvPr id="110" name="Freeform 68">
                  <a:extLst>
                    <a:ext uri="{FF2B5EF4-FFF2-40B4-BE49-F238E27FC236}">
                      <a16:creationId xmlns:a16="http://schemas.microsoft.com/office/drawing/2014/main" id="{0FFDE96A-DE97-5C4B-A7D4-00B233EBBD32}"/>
                    </a:ext>
                  </a:extLst>
                </p:cNvPr>
                <p:cNvSpPr>
                  <a:spLocks/>
                </p:cNvSpPr>
                <p:nvPr/>
              </p:nvSpPr>
              <p:spPr bwMode="auto">
                <a:xfrm>
                  <a:off x="8432800" y="2066925"/>
                  <a:ext cx="157162" cy="90488"/>
                </a:xfrm>
                <a:custGeom>
                  <a:avLst/>
                  <a:gdLst>
                    <a:gd name="T0" fmla="*/ 5 w 99"/>
                    <a:gd name="T1" fmla="*/ 57 h 57"/>
                    <a:gd name="T2" fmla="*/ 0 w 99"/>
                    <a:gd name="T3" fmla="*/ 47 h 57"/>
                    <a:gd name="T4" fmla="*/ 94 w 99"/>
                    <a:gd name="T5" fmla="*/ 0 h 57"/>
                    <a:gd name="T6" fmla="*/ 99 w 99"/>
                    <a:gd name="T7" fmla="*/ 11 h 57"/>
                    <a:gd name="T8" fmla="*/ 5 w 99"/>
                    <a:gd name="T9" fmla="*/ 57 h 57"/>
                  </a:gdLst>
                  <a:ahLst/>
                  <a:cxnLst>
                    <a:cxn ang="0">
                      <a:pos x="T0" y="T1"/>
                    </a:cxn>
                    <a:cxn ang="0">
                      <a:pos x="T2" y="T3"/>
                    </a:cxn>
                    <a:cxn ang="0">
                      <a:pos x="T4" y="T5"/>
                    </a:cxn>
                    <a:cxn ang="0">
                      <a:pos x="T6" y="T7"/>
                    </a:cxn>
                    <a:cxn ang="0">
                      <a:pos x="T8" y="T9"/>
                    </a:cxn>
                  </a:cxnLst>
                  <a:rect l="0" t="0" r="r" b="b"/>
                  <a:pathLst>
                    <a:path w="99" h="57">
                      <a:moveTo>
                        <a:pt x="5" y="57"/>
                      </a:moveTo>
                      <a:lnTo>
                        <a:pt x="0" y="47"/>
                      </a:lnTo>
                      <a:lnTo>
                        <a:pt x="94" y="0"/>
                      </a:lnTo>
                      <a:lnTo>
                        <a:pt x="99" y="11"/>
                      </a:lnTo>
                      <a:lnTo>
                        <a:pt x="5"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latin typeface="Arial" panose="020B0604020202020204" pitchFamily="34" charset="0"/>
                    <a:cs typeface="Arial" panose="020B0604020202020204" pitchFamily="34" charset="0"/>
                  </a:endParaRPr>
                </a:p>
              </p:txBody>
            </p:sp>
            <p:sp>
              <p:nvSpPr>
                <p:cNvPr id="111" name="Freeform 69">
                  <a:extLst>
                    <a:ext uri="{FF2B5EF4-FFF2-40B4-BE49-F238E27FC236}">
                      <a16:creationId xmlns:a16="http://schemas.microsoft.com/office/drawing/2014/main" id="{CC198BC5-D25E-084B-B80F-E7A518556C05}"/>
                    </a:ext>
                  </a:extLst>
                </p:cNvPr>
                <p:cNvSpPr>
                  <a:spLocks noEditPoints="1"/>
                </p:cNvSpPr>
                <p:nvPr/>
              </p:nvSpPr>
              <p:spPr bwMode="auto">
                <a:xfrm>
                  <a:off x="8299450" y="2101850"/>
                  <a:ext cx="153987" cy="155575"/>
                </a:xfrm>
                <a:custGeom>
                  <a:avLst/>
                  <a:gdLst>
                    <a:gd name="T0" fmla="*/ 46 w 92"/>
                    <a:gd name="T1" fmla="*/ 92 h 92"/>
                    <a:gd name="T2" fmla="*/ 0 w 92"/>
                    <a:gd name="T3" fmla="*/ 46 h 92"/>
                    <a:gd name="T4" fmla="*/ 46 w 92"/>
                    <a:gd name="T5" fmla="*/ 0 h 92"/>
                    <a:gd name="T6" fmla="*/ 92 w 92"/>
                    <a:gd name="T7" fmla="*/ 46 h 92"/>
                    <a:gd name="T8" fmla="*/ 46 w 92"/>
                    <a:gd name="T9" fmla="*/ 92 h 92"/>
                    <a:gd name="T10" fmla="*/ 46 w 92"/>
                    <a:gd name="T11" fmla="*/ 12 h 92"/>
                    <a:gd name="T12" fmla="*/ 12 w 92"/>
                    <a:gd name="T13" fmla="*/ 46 h 92"/>
                    <a:gd name="T14" fmla="*/ 46 w 92"/>
                    <a:gd name="T15" fmla="*/ 80 h 92"/>
                    <a:gd name="T16" fmla="*/ 80 w 92"/>
                    <a:gd name="T17" fmla="*/ 46 h 92"/>
                    <a:gd name="T18" fmla="*/ 46 w 92"/>
                    <a:gd name="T19" fmla="*/ 1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92">
                      <a:moveTo>
                        <a:pt x="46" y="92"/>
                      </a:moveTo>
                      <a:cubicBezTo>
                        <a:pt x="21" y="92"/>
                        <a:pt x="0" y="71"/>
                        <a:pt x="0" y="46"/>
                      </a:cubicBezTo>
                      <a:cubicBezTo>
                        <a:pt x="0" y="21"/>
                        <a:pt x="21" y="0"/>
                        <a:pt x="46" y="0"/>
                      </a:cubicBezTo>
                      <a:cubicBezTo>
                        <a:pt x="71" y="0"/>
                        <a:pt x="92" y="21"/>
                        <a:pt x="92" y="46"/>
                      </a:cubicBezTo>
                      <a:cubicBezTo>
                        <a:pt x="92" y="71"/>
                        <a:pt x="71" y="92"/>
                        <a:pt x="46" y="92"/>
                      </a:cubicBezTo>
                      <a:close/>
                      <a:moveTo>
                        <a:pt x="46" y="12"/>
                      </a:moveTo>
                      <a:cubicBezTo>
                        <a:pt x="27" y="12"/>
                        <a:pt x="12" y="27"/>
                        <a:pt x="12" y="46"/>
                      </a:cubicBezTo>
                      <a:cubicBezTo>
                        <a:pt x="12" y="65"/>
                        <a:pt x="27" y="80"/>
                        <a:pt x="46" y="80"/>
                      </a:cubicBezTo>
                      <a:cubicBezTo>
                        <a:pt x="65" y="80"/>
                        <a:pt x="80" y="65"/>
                        <a:pt x="80" y="46"/>
                      </a:cubicBezTo>
                      <a:cubicBezTo>
                        <a:pt x="80" y="27"/>
                        <a:pt x="65" y="12"/>
                        <a:pt x="4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latin typeface="Arial" panose="020B0604020202020204" pitchFamily="34" charset="0"/>
                    <a:cs typeface="Arial" panose="020B0604020202020204" pitchFamily="34" charset="0"/>
                  </a:endParaRPr>
                </a:p>
              </p:txBody>
            </p:sp>
            <p:sp>
              <p:nvSpPr>
                <p:cNvPr id="112" name="Freeform 70">
                  <a:extLst>
                    <a:ext uri="{FF2B5EF4-FFF2-40B4-BE49-F238E27FC236}">
                      <a16:creationId xmlns:a16="http://schemas.microsoft.com/office/drawing/2014/main" id="{4FACA306-68E6-8149-AA8B-41F6E5184826}"/>
                    </a:ext>
                  </a:extLst>
                </p:cNvPr>
                <p:cNvSpPr>
                  <a:spLocks noEditPoints="1"/>
                </p:cNvSpPr>
                <p:nvPr/>
              </p:nvSpPr>
              <p:spPr bwMode="auto">
                <a:xfrm>
                  <a:off x="8569325" y="1966913"/>
                  <a:ext cx="153987" cy="155575"/>
                </a:xfrm>
                <a:custGeom>
                  <a:avLst/>
                  <a:gdLst>
                    <a:gd name="T0" fmla="*/ 46 w 92"/>
                    <a:gd name="T1" fmla="*/ 92 h 92"/>
                    <a:gd name="T2" fmla="*/ 0 w 92"/>
                    <a:gd name="T3" fmla="*/ 46 h 92"/>
                    <a:gd name="T4" fmla="*/ 46 w 92"/>
                    <a:gd name="T5" fmla="*/ 0 h 92"/>
                    <a:gd name="T6" fmla="*/ 92 w 92"/>
                    <a:gd name="T7" fmla="*/ 46 h 92"/>
                    <a:gd name="T8" fmla="*/ 46 w 92"/>
                    <a:gd name="T9" fmla="*/ 92 h 92"/>
                    <a:gd name="T10" fmla="*/ 46 w 92"/>
                    <a:gd name="T11" fmla="*/ 12 h 92"/>
                    <a:gd name="T12" fmla="*/ 12 w 92"/>
                    <a:gd name="T13" fmla="*/ 46 h 92"/>
                    <a:gd name="T14" fmla="*/ 46 w 92"/>
                    <a:gd name="T15" fmla="*/ 80 h 92"/>
                    <a:gd name="T16" fmla="*/ 80 w 92"/>
                    <a:gd name="T17" fmla="*/ 46 h 92"/>
                    <a:gd name="T18" fmla="*/ 46 w 92"/>
                    <a:gd name="T19" fmla="*/ 1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92">
                      <a:moveTo>
                        <a:pt x="46" y="92"/>
                      </a:moveTo>
                      <a:cubicBezTo>
                        <a:pt x="21" y="92"/>
                        <a:pt x="0" y="71"/>
                        <a:pt x="0" y="46"/>
                      </a:cubicBezTo>
                      <a:cubicBezTo>
                        <a:pt x="0" y="21"/>
                        <a:pt x="21" y="0"/>
                        <a:pt x="46" y="0"/>
                      </a:cubicBezTo>
                      <a:cubicBezTo>
                        <a:pt x="71" y="0"/>
                        <a:pt x="92" y="21"/>
                        <a:pt x="92" y="46"/>
                      </a:cubicBezTo>
                      <a:cubicBezTo>
                        <a:pt x="92" y="71"/>
                        <a:pt x="71" y="92"/>
                        <a:pt x="46" y="92"/>
                      </a:cubicBezTo>
                      <a:close/>
                      <a:moveTo>
                        <a:pt x="46" y="12"/>
                      </a:moveTo>
                      <a:cubicBezTo>
                        <a:pt x="27" y="12"/>
                        <a:pt x="12" y="27"/>
                        <a:pt x="12" y="46"/>
                      </a:cubicBezTo>
                      <a:cubicBezTo>
                        <a:pt x="12" y="65"/>
                        <a:pt x="27" y="80"/>
                        <a:pt x="46" y="80"/>
                      </a:cubicBezTo>
                      <a:cubicBezTo>
                        <a:pt x="65" y="80"/>
                        <a:pt x="80" y="65"/>
                        <a:pt x="80" y="46"/>
                      </a:cubicBezTo>
                      <a:cubicBezTo>
                        <a:pt x="80" y="27"/>
                        <a:pt x="65" y="12"/>
                        <a:pt x="4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latin typeface="Arial" panose="020B0604020202020204" pitchFamily="34" charset="0"/>
                    <a:cs typeface="Arial" panose="020B0604020202020204" pitchFamily="34" charset="0"/>
                  </a:endParaRPr>
                </a:p>
              </p:txBody>
            </p:sp>
            <p:sp>
              <p:nvSpPr>
                <p:cNvPr id="113" name="Freeform 71">
                  <a:extLst>
                    <a:ext uri="{FF2B5EF4-FFF2-40B4-BE49-F238E27FC236}">
                      <a16:creationId xmlns:a16="http://schemas.microsoft.com/office/drawing/2014/main" id="{01D03521-6C16-3643-93EA-51B00D535CF2}"/>
                    </a:ext>
                  </a:extLst>
                </p:cNvPr>
                <p:cNvSpPr>
                  <a:spLocks noEditPoints="1"/>
                </p:cNvSpPr>
                <p:nvPr/>
              </p:nvSpPr>
              <p:spPr bwMode="auto">
                <a:xfrm>
                  <a:off x="8569325" y="2236788"/>
                  <a:ext cx="153987" cy="155575"/>
                </a:xfrm>
                <a:custGeom>
                  <a:avLst/>
                  <a:gdLst>
                    <a:gd name="T0" fmla="*/ 46 w 92"/>
                    <a:gd name="T1" fmla="*/ 92 h 92"/>
                    <a:gd name="T2" fmla="*/ 0 w 92"/>
                    <a:gd name="T3" fmla="*/ 46 h 92"/>
                    <a:gd name="T4" fmla="*/ 46 w 92"/>
                    <a:gd name="T5" fmla="*/ 0 h 92"/>
                    <a:gd name="T6" fmla="*/ 92 w 92"/>
                    <a:gd name="T7" fmla="*/ 46 h 92"/>
                    <a:gd name="T8" fmla="*/ 46 w 92"/>
                    <a:gd name="T9" fmla="*/ 92 h 92"/>
                    <a:gd name="T10" fmla="*/ 46 w 92"/>
                    <a:gd name="T11" fmla="*/ 12 h 92"/>
                    <a:gd name="T12" fmla="*/ 12 w 92"/>
                    <a:gd name="T13" fmla="*/ 46 h 92"/>
                    <a:gd name="T14" fmla="*/ 46 w 92"/>
                    <a:gd name="T15" fmla="*/ 80 h 92"/>
                    <a:gd name="T16" fmla="*/ 80 w 92"/>
                    <a:gd name="T17" fmla="*/ 46 h 92"/>
                    <a:gd name="T18" fmla="*/ 46 w 92"/>
                    <a:gd name="T19" fmla="*/ 1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92">
                      <a:moveTo>
                        <a:pt x="46" y="92"/>
                      </a:moveTo>
                      <a:cubicBezTo>
                        <a:pt x="21" y="92"/>
                        <a:pt x="0" y="71"/>
                        <a:pt x="0" y="46"/>
                      </a:cubicBezTo>
                      <a:cubicBezTo>
                        <a:pt x="0" y="21"/>
                        <a:pt x="21" y="0"/>
                        <a:pt x="46" y="0"/>
                      </a:cubicBezTo>
                      <a:cubicBezTo>
                        <a:pt x="71" y="0"/>
                        <a:pt x="92" y="21"/>
                        <a:pt x="92" y="46"/>
                      </a:cubicBezTo>
                      <a:cubicBezTo>
                        <a:pt x="92" y="71"/>
                        <a:pt x="71" y="92"/>
                        <a:pt x="46" y="92"/>
                      </a:cubicBezTo>
                      <a:close/>
                      <a:moveTo>
                        <a:pt x="46" y="12"/>
                      </a:moveTo>
                      <a:cubicBezTo>
                        <a:pt x="27" y="12"/>
                        <a:pt x="12" y="27"/>
                        <a:pt x="12" y="46"/>
                      </a:cubicBezTo>
                      <a:cubicBezTo>
                        <a:pt x="12" y="65"/>
                        <a:pt x="27" y="80"/>
                        <a:pt x="46" y="80"/>
                      </a:cubicBezTo>
                      <a:cubicBezTo>
                        <a:pt x="65" y="80"/>
                        <a:pt x="80" y="65"/>
                        <a:pt x="80" y="46"/>
                      </a:cubicBezTo>
                      <a:cubicBezTo>
                        <a:pt x="80" y="27"/>
                        <a:pt x="65" y="12"/>
                        <a:pt x="4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latin typeface="Arial" panose="020B0604020202020204" pitchFamily="34" charset="0"/>
                    <a:cs typeface="Arial" panose="020B0604020202020204" pitchFamily="34" charset="0"/>
                  </a:endParaRPr>
                </a:p>
              </p:txBody>
            </p:sp>
          </p:grpSp>
          <p:sp>
            <p:nvSpPr>
              <p:cNvPr id="114" name="Suorakulmio 35">
                <a:extLst>
                  <a:ext uri="{FF2B5EF4-FFF2-40B4-BE49-F238E27FC236}">
                    <a16:creationId xmlns:a16="http://schemas.microsoft.com/office/drawing/2014/main" id="{171F8F9B-4B5B-3F4B-BEB6-AF405B3DBCA7}"/>
                  </a:ext>
                </a:extLst>
              </p:cNvPr>
              <p:cNvSpPr/>
              <p:nvPr/>
            </p:nvSpPr>
            <p:spPr>
              <a:xfrm>
                <a:off x="1500660" y="4067166"/>
                <a:ext cx="2339960" cy="252000"/>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200" b="1" err="1">
                    <a:solidFill>
                      <a:schemeClr val="bg1"/>
                    </a:solidFill>
                    <a:latin typeface="Arial" panose="020B0604020202020204" pitchFamily="34" charset="0"/>
                    <a:cs typeface="Arial" panose="020B0604020202020204" pitchFamily="34" charset="0"/>
                  </a:rPr>
                  <a:t>Shared</a:t>
                </a:r>
                <a:r>
                  <a:rPr lang="fi-FI" sz="1200" b="1">
                    <a:solidFill>
                      <a:schemeClr val="bg1"/>
                    </a:solidFill>
                    <a:latin typeface="Arial" panose="020B0604020202020204" pitchFamily="34" charset="0"/>
                    <a:cs typeface="Arial" panose="020B0604020202020204" pitchFamily="34" charset="0"/>
                  </a:rPr>
                  <a:t> </a:t>
                </a:r>
                <a:r>
                  <a:rPr lang="fi-FI" sz="1200" b="1" err="1">
                    <a:solidFill>
                      <a:schemeClr val="bg1"/>
                    </a:solidFill>
                    <a:latin typeface="Arial" panose="020B0604020202020204" pitchFamily="34" charset="0"/>
                    <a:cs typeface="Arial" panose="020B0604020202020204" pitchFamily="34" charset="0"/>
                  </a:rPr>
                  <a:t>decentralised</a:t>
                </a:r>
                <a:r>
                  <a:rPr lang="fi-FI" sz="1200" b="1">
                    <a:solidFill>
                      <a:schemeClr val="bg1"/>
                    </a:solidFill>
                    <a:latin typeface="Arial" panose="020B0604020202020204" pitchFamily="34" charset="0"/>
                    <a:cs typeface="Arial" panose="020B0604020202020204" pitchFamily="34" charset="0"/>
                  </a:rPr>
                  <a:t> </a:t>
                </a:r>
                <a:r>
                  <a:rPr lang="fi-FI" sz="1200" b="1" err="1">
                    <a:solidFill>
                      <a:schemeClr val="bg1"/>
                    </a:solidFill>
                    <a:latin typeface="Arial" panose="020B0604020202020204" pitchFamily="34" charset="0"/>
                    <a:cs typeface="Arial" panose="020B0604020202020204" pitchFamily="34" charset="0"/>
                  </a:rPr>
                  <a:t>infrastructure</a:t>
                </a:r>
                <a:endParaRPr lang="fi-FI" sz="1200" b="1">
                  <a:solidFill>
                    <a:schemeClr val="bg1"/>
                  </a:solidFill>
                  <a:latin typeface="Arial" panose="020B0604020202020204" pitchFamily="34" charset="0"/>
                  <a:cs typeface="Arial" panose="020B0604020202020204" pitchFamily="34" charset="0"/>
                </a:endParaRPr>
              </a:p>
            </p:txBody>
          </p:sp>
        </p:grpSp>
        <p:sp>
          <p:nvSpPr>
            <p:cNvPr id="116" name="TextBox 115">
              <a:extLst>
                <a:ext uri="{FF2B5EF4-FFF2-40B4-BE49-F238E27FC236}">
                  <a16:creationId xmlns:a16="http://schemas.microsoft.com/office/drawing/2014/main" id="{04F73048-BAB7-2645-91B9-6B12E1ADF62B}"/>
                </a:ext>
              </a:extLst>
            </p:cNvPr>
            <p:cNvSpPr txBox="1"/>
            <p:nvPr/>
          </p:nvSpPr>
          <p:spPr>
            <a:xfrm>
              <a:off x="679929" y="1235540"/>
              <a:ext cx="972000" cy="333954"/>
            </a:xfrm>
            <a:prstGeom prst="rect">
              <a:avLst/>
            </a:prstGeom>
          </p:spPr>
          <p:txBody>
            <a:bodyPr wrap="square" rtlCol="0" anchor="ctr">
              <a:noAutofit/>
            </a:bodyPr>
            <a:lstStyle/>
            <a:p>
              <a:pPr algn="ctr"/>
              <a:r>
                <a:rPr lang="fi-FI" sz="1333" b="1">
                  <a:solidFill>
                    <a:schemeClr val="accent1"/>
                  </a:solidFill>
                  <a:latin typeface="Arial" panose="020B0604020202020204" pitchFamily="34" charset="0"/>
                  <a:cs typeface="Arial" panose="020B0604020202020204" pitchFamily="34" charset="0"/>
                </a:rPr>
                <a:t>Person/</a:t>
              </a:r>
            </a:p>
            <a:p>
              <a:pPr algn="ctr"/>
              <a:r>
                <a:rPr lang="fi-FI" sz="1333" b="1">
                  <a:solidFill>
                    <a:schemeClr val="accent1"/>
                  </a:solidFill>
                  <a:latin typeface="Arial" panose="020B0604020202020204" pitchFamily="34" charset="0"/>
                  <a:cs typeface="Arial" panose="020B0604020202020204" pitchFamily="34" charset="0"/>
                </a:rPr>
                <a:t>Organization</a:t>
              </a:r>
            </a:p>
          </p:txBody>
        </p:sp>
        <p:pic>
          <p:nvPicPr>
            <p:cNvPr id="185" name="Picture 366">
              <a:extLst>
                <a:ext uri="{FF2B5EF4-FFF2-40B4-BE49-F238E27FC236}">
                  <a16:creationId xmlns:a16="http://schemas.microsoft.com/office/drawing/2014/main" id="{B77767E6-AAFF-DE40-97A3-035F781F168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71833" y="1569494"/>
              <a:ext cx="588193" cy="588193"/>
            </a:xfrm>
            <a:prstGeom prst="rect">
              <a:avLst/>
            </a:prstGeom>
          </p:spPr>
        </p:pic>
        <p:grpSp>
          <p:nvGrpSpPr>
            <p:cNvPr id="208" name="Ryhmä 207">
              <a:extLst>
                <a:ext uri="{FF2B5EF4-FFF2-40B4-BE49-F238E27FC236}">
                  <a16:creationId xmlns:a16="http://schemas.microsoft.com/office/drawing/2014/main" id="{807EB35E-2FBC-3542-B309-853BDA9F4E48}"/>
                </a:ext>
              </a:extLst>
            </p:cNvPr>
            <p:cNvGrpSpPr/>
            <p:nvPr/>
          </p:nvGrpSpPr>
          <p:grpSpPr>
            <a:xfrm>
              <a:off x="3046789" y="1569494"/>
              <a:ext cx="588193" cy="588193"/>
              <a:chOff x="7052196" y="1828308"/>
              <a:chExt cx="687600" cy="687600"/>
            </a:xfrm>
          </p:grpSpPr>
          <p:sp>
            <p:nvSpPr>
              <p:cNvPr id="209" name="Oval 314">
                <a:extLst>
                  <a:ext uri="{FF2B5EF4-FFF2-40B4-BE49-F238E27FC236}">
                    <a16:creationId xmlns:a16="http://schemas.microsoft.com/office/drawing/2014/main" id="{ECC3EA9F-5F7D-7B44-8957-3C02FEAE79C0}"/>
                  </a:ext>
                </a:extLst>
              </p:cNvPr>
              <p:cNvSpPr/>
              <p:nvPr/>
            </p:nvSpPr>
            <p:spPr bwMode="auto">
              <a:xfrm>
                <a:off x="7052196" y="1828308"/>
                <a:ext cx="687600" cy="68760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109728" tIns="54864" rIns="109728" bIns="54864" numCol="1" rtlCol="0" anchor="ctr" anchorCtr="0" compatLnSpc="1">
                <a:prstTxWarp prst="textNoShape">
                  <a:avLst/>
                </a:prstTxWarp>
              </a:bodyPr>
              <a:lstStyle/>
              <a:p>
                <a:pPr algn="ctr" fontAlgn="base">
                  <a:spcBef>
                    <a:spcPct val="0"/>
                  </a:spcBef>
                  <a:spcAft>
                    <a:spcPct val="0"/>
                  </a:spcAft>
                </a:pPr>
                <a:r>
                  <a:rPr lang="en-US" sz="1920">
                    <a:solidFill>
                      <a:srgbClr val="FFFFFF"/>
                    </a:solidFill>
                  </a:rPr>
                  <a:t>       </a:t>
                </a:r>
              </a:p>
            </p:txBody>
          </p:sp>
          <p:grpSp>
            <p:nvGrpSpPr>
              <p:cNvPr id="210" name="Group 502">
                <a:extLst>
                  <a:ext uri="{FF2B5EF4-FFF2-40B4-BE49-F238E27FC236}">
                    <a16:creationId xmlns:a16="http://schemas.microsoft.com/office/drawing/2014/main" id="{FCA9EDEC-00EC-5042-9068-840EAB741E01}"/>
                  </a:ext>
                </a:extLst>
              </p:cNvPr>
              <p:cNvGrpSpPr/>
              <p:nvPr/>
            </p:nvGrpSpPr>
            <p:grpSpPr>
              <a:xfrm>
                <a:off x="7178509" y="1954621"/>
                <a:ext cx="434975" cy="434975"/>
                <a:chOff x="3016250" y="1771650"/>
                <a:chExt cx="434975" cy="434975"/>
              </a:xfrm>
              <a:solidFill>
                <a:schemeClr val="bg1"/>
              </a:solidFill>
            </p:grpSpPr>
            <p:sp>
              <p:nvSpPr>
                <p:cNvPr id="211" name="Freeform 29">
                  <a:extLst>
                    <a:ext uri="{FF2B5EF4-FFF2-40B4-BE49-F238E27FC236}">
                      <a16:creationId xmlns:a16="http://schemas.microsoft.com/office/drawing/2014/main" id="{B5515B7F-FF68-7442-A539-54BEC9144890}"/>
                    </a:ext>
                  </a:extLst>
                </p:cNvPr>
                <p:cNvSpPr>
                  <a:spLocks noEditPoints="1"/>
                </p:cNvSpPr>
                <p:nvPr/>
              </p:nvSpPr>
              <p:spPr bwMode="auto">
                <a:xfrm>
                  <a:off x="3016250" y="1771650"/>
                  <a:ext cx="434975" cy="434975"/>
                </a:xfrm>
                <a:custGeom>
                  <a:avLst/>
                  <a:gdLst>
                    <a:gd name="T0" fmla="*/ 1285 w 1581"/>
                    <a:gd name="T1" fmla="*/ 495 h 1582"/>
                    <a:gd name="T2" fmla="*/ 1153 w 1581"/>
                    <a:gd name="T3" fmla="*/ 0 h 1582"/>
                    <a:gd name="T4" fmla="*/ 395 w 1581"/>
                    <a:gd name="T5" fmla="*/ 132 h 1582"/>
                    <a:gd name="T6" fmla="*/ 131 w 1581"/>
                    <a:gd name="T7" fmla="*/ 297 h 1582"/>
                    <a:gd name="T8" fmla="*/ 0 w 1581"/>
                    <a:gd name="T9" fmla="*/ 1483 h 1582"/>
                    <a:gd name="T10" fmla="*/ 98 w 1581"/>
                    <a:gd name="T11" fmla="*/ 1582 h 1582"/>
                    <a:gd name="T12" fmla="*/ 494 w 1581"/>
                    <a:gd name="T13" fmla="*/ 1582 h 1582"/>
                    <a:gd name="T14" fmla="*/ 1285 w 1581"/>
                    <a:gd name="T15" fmla="*/ 1582 h 1582"/>
                    <a:gd name="T16" fmla="*/ 1581 w 1581"/>
                    <a:gd name="T17" fmla="*/ 1582 h 1582"/>
                    <a:gd name="T18" fmla="*/ 1581 w 1581"/>
                    <a:gd name="T19" fmla="*/ 626 h 1582"/>
                    <a:gd name="T20" fmla="*/ 395 w 1581"/>
                    <a:gd name="T21" fmla="*/ 1483 h 1582"/>
                    <a:gd name="T22" fmla="*/ 98 w 1581"/>
                    <a:gd name="T23" fmla="*/ 429 h 1582"/>
                    <a:gd name="T24" fmla="*/ 395 w 1581"/>
                    <a:gd name="T25" fmla="*/ 396 h 1582"/>
                    <a:gd name="T26" fmla="*/ 1186 w 1581"/>
                    <a:gd name="T27" fmla="*/ 495 h 1582"/>
                    <a:gd name="T28" fmla="*/ 1186 w 1581"/>
                    <a:gd name="T29" fmla="*/ 1483 h 1582"/>
                    <a:gd name="T30" fmla="*/ 889 w 1581"/>
                    <a:gd name="T31" fmla="*/ 1197 h 1582"/>
                    <a:gd name="T32" fmla="*/ 800 w 1581"/>
                    <a:gd name="T33" fmla="*/ 1187 h 1582"/>
                    <a:gd name="T34" fmla="*/ 791 w 1581"/>
                    <a:gd name="T35" fmla="*/ 1483 h 1582"/>
                    <a:gd name="T36" fmla="*/ 494 w 1581"/>
                    <a:gd name="T37" fmla="*/ 396 h 1582"/>
                    <a:gd name="T38" fmla="*/ 494 w 1581"/>
                    <a:gd name="T39" fmla="*/ 132 h 1582"/>
                    <a:gd name="T40" fmla="*/ 1153 w 1581"/>
                    <a:gd name="T41" fmla="*/ 99 h 1582"/>
                    <a:gd name="T42" fmla="*/ 1186 w 1581"/>
                    <a:gd name="T43" fmla="*/ 495 h 1582"/>
                    <a:gd name="T44" fmla="*/ 1285 w 1581"/>
                    <a:gd name="T45" fmla="*/ 1483 h 1582"/>
                    <a:gd name="T46" fmla="*/ 1374 w 1581"/>
                    <a:gd name="T47" fmla="*/ 1286 h 1582"/>
                    <a:gd name="T48" fmla="*/ 1384 w 1581"/>
                    <a:gd name="T49" fmla="*/ 1197 h 1582"/>
                    <a:gd name="T50" fmla="*/ 1285 w 1581"/>
                    <a:gd name="T51" fmla="*/ 1187 h 1582"/>
                    <a:gd name="T52" fmla="*/ 1374 w 1581"/>
                    <a:gd name="T53" fmla="*/ 1088 h 1582"/>
                    <a:gd name="T54" fmla="*/ 1384 w 1581"/>
                    <a:gd name="T55" fmla="*/ 999 h 1582"/>
                    <a:gd name="T56" fmla="*/ 1285 w 1581"/>
                    <a:gd name="T57" fmla="*/ 989 h 1582"/>
                    <a:gd name="T58" fmla="*/ 1374 w 1581"/>
                    <a:gd name="T59" fmla="*/ 890 h 1582"/>
                    <a:gd name="T60" fmla="*/ 1384 w 1581"/>
                    <a:gd name="T61" fmla="*/ 801 h 1582"/>
                    <a:gd name="T62" fmla="*/ 1285 w 1581"/>
                    <a:gd name="T63" fmla="*/ 791 h 1582"/>
                    <a:gd name="T64" fmla="*/ 1450 w 1581"/>
                    <a:gd name="T65" fmla="*/ 594 h 1582"/>
                    <a:gd name="T66" fmla="*/ 1483 w 1581"/>
                    <a:gd name="T67" fmla="*/ 1483 h 1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582">
                      <a:moveTo>
                        <a:pt x="1450" y="495"/>
                      </a:moveTo>
                      <a:cubicBezTo>
                        <a:pt x="1285" y="495"/>
                        <a:pt x="1285" y="495"/>
                        <a:pt x="1285" y="495"/>
                      </a:cubicBezTo>
                      <a:cubicBezTo>
                        <a:pt x="1285" y="132"/>
                        <a:pt x="1285" y="132"/>
                        <a:pt x="1285" y="132"/>
                      </a:cubicBezTo>
                      <a:cubicBezTo>
                        <a:pt x="1285" y="59"/>
                        <a:pt x="1226" y="0"/>
                        <a:pt x="1153" y="0"/>
                      </a:cubicBezTo>
                      <a:cubicBezTo>
                        <a:pt x="527" y="0"/>
                        <a:pt x="527" y="0"/>
                        <a:pt x="527" y="0"/>
                      </a:cubicBezTo>
                      <a:cubicBezTo>
                        <a:pt x="454" y="0"/>
                        <a:pt x="395" y="59"/>
                        <a:pt x="395" y="132"/>
                      </a:cubicBezTo>
                      <a:cubicBezTo>
                        <a:pt x="395" y="297"/>
                        <a:pt x="395" y="297"/>
                        <a:pt x="395" y="297"/>
                      </a:cubicBezTo>
                      <a:cubicBezTo>
                        <a:pt x="131" y="297"/>
                        <a:pt x="131" y="297"/>
                        <a:pt x="131" y="297"/>
                      </a:cubicBezTo>
                      <a:cubicBezTo>
                        <a:pt x="59" y="297"/>
                        <a:pt x="0" y="356"/>
                        <a:pt x="0" y="429"/>
                      </a:cubicBezTo>
                      <a:cubicBezTo>
                        <a:pt x="0" y="1483"/>
                        <a:pt x="0" y="1483"/>
                        <a:pt x="0" y="1483"/>
                      </a:cubicBezTo>
                      <a:cubicBezTo>
                        <a:pt x="0" y="1582"/>
                        <a:pt x="0" y="1582"/>
                        <a:pt x="0" y="1582"/>
                      </a:cubicBezTo>
                      <a:cubicBezTo>
                        <a:pt x="98" y="1582"/>
                        <a:pt x="98" y="1582"/>
                        <a:pt x="98" y="1582"/>
                      </a:cubicBezTo>
                      <a:cubicBezTo>
                        <a:pt x="395" y="1582"/>
                        <a:pt x="395" y="1582"/>
                        <a:pt x="395" y="1582"/>
                      </a:cubicBezTo>
                      <a:cubicBezTo>
                        <a:pt x="494" y="1582"/>
                        <a:pt x="494" y="1582"/>
                        <a:pt x="494" y="1582"/>
                      </a:cubicBezTo>
                      <a:cubicBezTo>
                        <a:pt x="1186" y="1582"/>
                        <a:pt x="1186" y="1582"/>
                        <a:pt x="1186" y="1582"/>
                      </a:cubicBezTo>
                      <a:cubicBezTo>
                        <a:pt x="1285" y="1582"/>
                        <a:pt x="1285" y="1582"/>
                        <a:pt x="1285" y="1582"/>
                      </a:cubicBezTo>
                      <a:cubicBezTo>
                        <a:pt x="1483" y="1582"/>
                        <a:pt x="1483" y="1582"/>
                        <a:pt x="1483" y="1582"/>
                      </a:cubicBezTo>
                      <a:cubicBezTo>
                        <a:pt x="1581" y="1582"/>
                        <a:pt x="1581" y="1582"/>
                        <a:pt x="1581" y="1582"/>
                      </a:cubicBezTo>
                      <a:cubicBezTo>
                        <a:pt x="1581" y="1483"/>
                        <a:pt x="1581" y="1483"/>
                        <a:pt x="1581" y="1483"/>
                      </a:cubicBezTo>
                      <a:cubicBezTo>
                        <a:pt x="1581" y="626"/>
                        <a:pt x="1581" y="626"/>
                        <a:pt x="1581" y="626"/>
                      </a:cubicBezTo>
                      <a:cubicBezTo>
                        <a:pt x="1581" y="554"/>
                        <a:pt x="1523" y="495"/>
                        <a:pt x="1450" y="495"/>
                      </a:cubicBezTo>
                      <a:close/>
                      <a:moveTo>
                        <a:pt x="395" y="1483"/>
                      </a:moveTo>
                      <a:cubicBezTo>
                        <a:pt x="98" y="1483"/>
                        <a:pt x="98" y="1483"/>
                        <a:pt x="98" y="1483"/>
                      </a:cubicBezTo>
                      <a:cubicBezTo>
                        <a:pt x="98" y="429"/>
                        <a:pt x="98" y="429"/>
                        <a:pt x="98" y="429"/>
                      </a:cubicBezTo>
                      <a:cubicBezTo>
                        <a:pt x="98" y="411"/>
                        <a:pt x="113" y="396"/>
                        <a:pt x="131" y="396"/>
                      </a:cubicBezTo>
                      <a:cubicBezTo>
                        <a:pt x="395" y="396"/>
                        <a:pt x="395" y="396"/>
                        <a:pt x="395" y="396"/>
                      </a:cubicBezTo>
                      <a:lnTo>
                        <a:pt x="395" y="1483"/>
                      </a:lnTo>
                      <a:close/>
                      <a:moveTo>
                        <a:pt x="1186" y="495"/>
                      </a:moveTo>
                      <a:cubicBezTo>
                        <a:pt x="1186" y="594"/>
                        <a:pt x="1186" y="594"/>
                        <a:pt x="1186" y="594"/>
                      </a:cubicBezTo>
                      <a:cubicBezTo>
                        <a:pt x="1186" y="1483"/>
                        <a:pt x="1186" y="1483"/>
                        <a:pt x="1186" y="1483"/>
                      </a:cubicBezTo>
                      <a:cubicBezTo>
                        <a:pt x="889" y="1483"/>
                        <a:pt x="889" y="1483"/>
                        <a:pt x="889" y="1483"/>
                      </a:cubicBezTo>
                      <a:cubicBezTo>
                        <a:pt x="889" y="1197"/>
                        <a:pt x="889" y="1197"/>
                        <a:pt x="889" y="1197"/>
                      </a:cubicBezTo>
                      <a:cubicBezTo>
                        <a:pt x="889" y="1191"/>
                        <a:pt x="885" y="1187"/>
                        <a:pt x="880" y="1187"/>
                      </a:cubicBezTo>
                      <a:cubicBezTo>
                        <a:pt x="800" y="1187"/>
                        <a:pt x="800" y="1187"/>
                        <a:pt x="800" y="1187"/>
                      </a:cubicBezTo>
                      <a:cubicBezTo>
                        <a:pt x="795" y="1187"/>
                        <a:pt x="791" y="1191"/>
                        <a:pt x="791" y="1197"/>
                      </a:cubicBezTo>
                      <a:cubicBezTo>
                        <a:pt x="791" y="1483"/>
                        <a:pt x="791" y="1483"/>
                        <a:pt x="791" y="1483"/>
                      </a:cubicBezTo>
                      <a:cubicBezTo>
                        <a:pt x="494" y="1483"/>
                        <a:pt x="494" y="1483"/>
                        <a:pt x="494" y="1483"/>
                      </a:cubicBezTo>
                      <a:cubicBezTo>
                        <a:pt x="494" y="396"/>
                        <a:pt x="494" y="396"/>
                        <a:pt x="494" y="396"/>
                      </a:cubicBezTo>
                      <a:cubicBezTo>
                        <a:pt x="494" y="297"/>
                        <a:pt x="494" y="297"/>
                        <a:pt x="494" y="297"/>
                      </a:cubicBezTo>
                      <a:cubicBezTo>
                        <a:pt x="494" y="132"/>
                        <a:pt x="494" y="132"/>
                        <a:pt x="494" y="132"/>
                      </a:cubicBezTo>
                      <a:cubicBezTo>
                        <a:pt x="494" y="114"/>
                        <a:pt x="509" y="99"/>
                        <a:pt x="527" y="99"/>
                      </a:cubicBezTo>
                      <a:cubicBezTo>
                        <a:pt x="1153" y="99"/>
                        <a:pt x="1153" y="99"/>
                        <a:pt x="1153" y="99"/>
                      </a:cubicBezTo>
                      <a:cubicBezTo>
                        <a:pt x="1171" y="99"/>
                        <a:pt x="1186" y="114"/>
                        <a:pt x="1186" y="132"/>
                      </a:cubicBezTo>
                      <a:lnTo>
                        <a:pt x="1186" y="495"/>
                      </a:lnTo>
                      <a:close/>
                      <a:moveTo>
                        <a:pt x="1483" y="1483"/>
                      </a:moveTo>
                      <a:cubicBezTo>
                        <a:pt x="1285" y="1483"/>
                        <a:pt x="1285" y="1483"/>
                        <a:pt x="1285" y="1483"/>
                      </a:cubicBezTo>
                      <a:cubicBezTo>
                        <a:pt x="1285" y="1286"/>
                        <a:pt x="1285" y="1286"/>
                        <a:pt x="1285" y="1286"/>
                      </a:cubicBezTo>
                      <a:cubicBezTo>
                        <a:pt x="1374" y="1286"/>
                        <a:pt x="1374" y="1286"/>
                        <a:pt x="1374" y="1286"/>
                      </a:cubicBezTo>
                      <a:cubicBezTo>
                        <a:pt x="1379" y="1286"/>
                        <a:pt x="1384" y="1281"/>
                        <a:pt x="1384" y="1276"/>
                      </a:cubicBezTo>
                      <a:cubicBezTo>
                        <a:pt x="1384" y="1197"/>
                        <a:pt x="1384" y="1197"/>
                        <a:pt x="1384" y="1197"/>
                      </a:cubicBezTo>
                      <a:cubicBezTo>
                        <a:pt x="1384" y="1191"/>
                        <a:pt x="1379" y="1187"/>
                        <a:pt x="1374" y="1187"/>
                      </a:cubicBezTo>
                      <a:cubicBezTo>
                        <a:pt x="1285" y="1187"/>
                        <a:pt x="1285" y="1187"/>
                        <a:pt x="1285" y="1187"/>
                      </a:cubicBezTo>
                      <a:cubicBezTo>
                        <a:pt x="1285" y="1088"/>
                        <a:pt x="1285" y="1088"/>
                        <a:pt x="1285" y="1088"/>
                      </a:cubicBezTo>
                      <a:cubicBezTo>
                        <a:pt x="1374" y="1088"/>
                        <a:pt x="1374" y="1088"/>
                        <a:pt x="1374" y="1088"/>
                      </a:cubicBezTo>
                      <a:cubicBezTo>
                        <a:pt x="1379" y="1088"/>
                        <a:pt x="1384" y="1084"/>
                        <a:pt x="1384" y="1078"/>
                      </a:cubicBezTo>
                      <a:cubicBezTo>
                        <a:pt x="1384" y="999"/>
                        <a:pt x="1384" y="999"/>
                        <a:pt x="1384" y="999"/>
                      </a:cubicBezTo>
                      <a:cubicBezTo>
                        <a:pt x="1384" y="994"/>
                        <a:pt x="1379" y="989"/>
                        <a:pt x="1374" y="989"/>
                      </a:cubicBezTo>
                      <a:cubicBezTo>
                        <a:pt x="1285" y="989"/>
                        <a:pt x="1285" y="989"/>
                        <a:pt x="1285" y="989"/>
                      </a:cubicBezTo>
                      <a:cubicBezTo>
                        <a:pt x="1285" y="890"/>
                        <a:pt x="1285" y="890"/>
                        <a:pt x="1285" y="890"/>
                      </a:cubicBezTo>
                      <a:cubicBezTo>
                        <a:pt x="1374" y="890"/>
                        <a:pt x="1374" y="890"/>
                        <a:pt x="1374" y="890"/>
                      </a:cubicBezTo>
                      <a:cubicBezTo>
                        <a:pt x="1379" y="890"/>
                        <a:pt x="1384" y="886"/>
                        <a:pt x="1384" y="880"/>
                      </a:cubicBezTo>
                      <a:cubicBezTo>
                        <a:pt x="1384" y="801"/>
                        <a:pt x="1384" y="801"/>
                        <a:pt x="1384" y="801"/>
                      </a:cubicBezTo>
                      <a:cubicBezTo>
                        <a:pt x="1384" y="796"/>
                        <a:pt x="1379" y="791"/>
                        <a:pt x="1374" y="791"/>
                      </a:cubicBezTo>
                      <a:cubicBezTo>
                        <a:pt x="1285" y="791"/>
                        <a:pt x="1285" y="791"/>
                        <a:pt x="1285" y="791"/>
                      </a:cubicBezTo>
                      <a:cubicBezTo>
                        <a:pt x="1285" y="594"/>
                        <a:pt x="1285" y="594"/>
                        <a:pt x="1285" y="594"/>
                      </a:cubicBezTo>
                      <a:cubicBezTo>
                        <a:pt x="1450" y="594"/>
                        <a:pt x="1450" y="594"/>
                        <a:pt x="1450" y="594"/>
                      </a:cubicBezTo>
                      <a:cubicBezTo>
                        <a:pt x="1468" y="594"/>
                        <a:pt x="1483" y="608"/>
                        <a:pt x="1483" y="626"/>
                      </a:cubicBezTo>
                      <a:lnTo>
                        <a:pt x="1483" y="14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12" name="Freeform 30">
                  <a:extLst>
                    <a:ext uri="{FF2B5EF4-FFF2-40B4-BE49-F238E27FC236}">
                      <a16:creationId xmlns:a16="http://schemas.microsoft.com/office/drawing/2014/main" id="{FCFEDE77-7945-094B-B54A-9064DC12E528}"/>
                    </a:ext>
                  </a:extLst>
                </p:cNvPr>
                <p:cNvSpPr>
                  <a:spLocks/>
                </p:cNvSpPr>
                <p:nvPr/>
              </p:nvSpPr>
              <p:spPr bwMode="auto">
                <a:xfrm>
                  <a:off x="3070225" y="2098675"/>
                  <a:ext cx="28575" cy="26987"/>
                </a:xfrm>
                <a:custGeom>
                  <a:avLst/>
                  <a:gdLst>
                    <a:gd name="T0" fmla="*/ 10 w 99"/>
                    <a:gd name="T1" fmla="*/ 99 h 99"/>
                    <a:gd name="T2" fmla="*/ 89 w 99"/>
                    <a:gd name="T3" fmla="*/ 99 h 99"/>
                    <a:gd name="T4" fmla="*/ 99 w 99"/>
                    <a:gd name="T5" fmla="*/ 89 h 99"/>
                    <a:gd name="T6" fmla="*/ 99 w 99"/>
                    <a:gd name="T7" fmla="*/ 10 h 99"/>
                    <a:gd name="T8" fmla="*/ 89 w 99"/>
                    <a:gd name="T9" fmla="*/ 0 h 99"/>
                    <a:gd name="T10" fmla="*/ 10 w 99"/>
                    <a:gd name="T11" fmla="*/ 0 h 99"/>
                    <a:gd name="T12" fmla="*/ 0 w 99"/>
                    <a:gd name="T13" fmla="*/ 10 h 99"/>
                    <a:gd name="T14" fmla="*/ 0 w 99"/>
                    <a:gd name="T15" fmla="*/ 89 h 99"/>
                    <a:gd name="T16" fmla="*/ 10 w 99"/>
                    <a:gd name="T1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10" y="99"/>
                      </a:moveTo>
                      <a:cubicBezTo>
                        <a:pt x="89" y="99"/>
                        <a:pt x="89" y="99"/>
                        <a:pt x="89" y="99"/>
                      </a:cubicBezTo>
                      <a:cubicBezTo>
                        <a:pt x="95" y="99"/>
                        <a:pt x="99" y="94"/>
                        <a:pt x="99" y="89"/>
                      </a:cubicBezTo>
                      <a:cubicBezTo>
                        <a:pt x="99" y="10"/>
                        <a:pt x="99" y="10"/>
                        <a:pt x="99" y="10"/>
                      </a:cubicBezTo>
                      <a:cubicBezTo>
                        <a:pt x="99" y="4"/>
                        <a:pt x="95" y="0"/>
                        <a:pt x="89" y="0"/>
                      </a:cubicBezTo>
                      <a:cubicBezTo>
                        <a:pt x="10" y="0"/>
                        <a:pt x="10" y="0"/>
                        <a:pt x="10" y="0"/>
                      </a:cubicBezTo>
                      <a:cubicBezTo>
                        <a:pt x="5" y="0"/>
                        <a:pt x="0" y="4"/>
                        <a:pt x="0" y="10"/>
                      </a:cubicBezTo>
                      <a:cubicBezTo>
                        <a:pt x="0" y="89"/>
                        <a:pt x="0" y="89"/>
                        <a:pt x="0" y="89"/>
                      </a:cubicBezTo>
                      <a:cubicBezTo>
                        <a:pt x="0" y="94"/>
                        <a:pt x="5" y="99"/>
                        <a:pt x="10"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13" name="Freeform 31">
                  <a:extLst>
                    <a:ext uri="{FF2B5EF4-FFF2-40B4-BE49-F238E27FC236}">
                      <a16:creationId xmlns:a16="http://schemas.microsoft.com/office/drawing/2014/main" id="{8D9FE472-05E1-F04A-9A2C-2E262253AA81}"/>
                    </a:ext>
                  </a:extLst>
                </p:cNvPr>
                <p:cNvSpPr>
                  <a:spLocks/>
                </p:cNvSpPr>
                <p:nvPr/>
              </p:nvSpPr>
              <p:spPr bwMode="auto">
                <a:xfrm>
                  <a:off x="3070225" y="2044700"/>
                  <a:ext cx="28575" cy="26987"/>
                </a:xfrm>
                <a:custGeom>
                  <a:avLst/>
                  <a:gdLst>
                    <a:gd name="T0" fmla="*/ 10 w 99"/>
                    <a:gd name="T1" fmla="*/ 99 h 99"/>
                    <a:gd name="T2" fmla="*/ 89 w 99"/>
                    <a:gd name="T3" fmla="*/ 99 h 99"/>
                    <a:gd name="T4" fmla="*/ 99 w 99"/>
                    <a:gd name="T5" fmla="*/ 89 h 99"/>
                    <a:gd name="T6" fmla="*/ 99 w 99"/>
                    <a:gd name="T7" fmla="*/ 10 h 99"/>
                    <a:gd name="T8" fmla="*/ 89 w 99"/>
                    <a:gd name="T9" fmla="*/ 0 h 99"/>
                    <a:gd name="T10" fmla="*/ 10 w 99"/>
                    <a:gd name="T11" fmla="*/ 0 h 99"/>
                    <a:gd name="T12" fmla="*/ 0 w 99"/>
                    <a:gd name="T13" fmla="*/ 10 h 99"/>
                    <a:gd name="T14" fmla="*/ 0 w 99"/>
                    <a:gd name="T15" fmla="*/ 89 h 99"/>
                    <a:gd name="T16" fmla="*/ 10 w 99"/>
                    <a:gd name="T1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10" y="99"/>
                      </a:moveTo>
                      <a:cubicBezTo>
                        <a:pt x="89" y="99"/>
                        <a:pt x="89" y="99"/>
                        <a:pt x="89" y="99"/>
                      </a:cubicBezTo>
                      <a:cubicBezTo>
                        <a:pt x="95" y="99"/>
                        <a:pt x="99" y="95"/>
                        <a:pt x="99" y="89"/>
                      </a:cubicBezTo>
                      <a:cubicBezTo>
                        <a:pt x="99" y="10"/>
                        <a:pt x="99" y="10"/>
                        <a:pt x="99" y="10"/>
                      </a:cubicBezTo>
                      <a:cubicBezTo>
                        <a:pt x="99" y="5"/>
                        <a:pt x="95" y="0"/>
                        <a:pt x="89" y="0"/>
                      </a:cubicBezTo>
                      <a:cubicBezTo>
                        <a:pt x="10" y="0"/>
                        <a:pt x="10" y="0"/>
                        <a:pt x="10" y="0"/>
                      </a:cubicBezTo>
                      <a:cubicBezTo>
                        <a:pt x="5" y="0"/>
                        <a:pt x="0" y="5"/>
                        <a:pt x="0" y="10"/>
                      </a:cubicBezTo>
                      <a:cubicBezTo>
                        <a:pt x="0" y="89"/>
                        <a:pt x="0" y="89"/>
                        <a:pt x="0" y="89"/>
                      </a:cubicBezTo>
                      <a:cubicBezTo>
                        <a:pt x="0" y="95"/>
                        <a:pt x="5" y="99"/>
                        <a:pt x="10"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14" name="Freeform 32">
                  <a:extLst>
                    <a:ext uri="{FF2B5EF4-FFF2-40B4-BE49-F238E27FC236}">
                      <a16:creationId xmlns:a16="http://schemas.microsoft.com/office/drawing/2014/main" id="{C38EED12-24E1-BC4D-8149-22CAC8613B8E}"/>
                    </a:ext>
                  </a:extLst>
                </p:cNvPr>
                <p:cNvSpPr>
                  <a:spLocks/>
                </p:cNvSpPr>
                <p:nvPr/>
              </p:nvSpPr>
              <p:spPr bwMode="auto">
                <a:xfrm>
                  <a:off x="3070225" y="1989138"/>
                  <a:ext cx="28575" cy="28575"/>
                </a:xfrm>
                <a:custGeom>
                  <a:avLst/>
                  <a:gdLst>
                    <a:gd name="T0" fmla="*/ 10 w 99"/>
                    <a:gd name="T1" fmla="*/ 99 h 99"/>
                    <a:gd name="T2" fmla="*/ 89 w 99"/>
                    <a:gd name="T3" fmla="*/ 99 h 99"/>
                    <a:gd name="T4" fmla="*/ 99 w 99"/>
                    <a:gd name="T5" fmla="*/ 89 h 99"/>
                    <a:gd name="T6" fmla="*/ 99 w 99"/>
                    <a:gd name="T7" fmla="*/ 10 h 99"/>
                    <a:gd name="T8" fmla="*/ 89 w 99"/>
                    <a:gd name="T9" fmla="*/ 0 h 99"/>
                    <a:gd name="T10" fmla="*/ 10 w 99"/>
                    <a:gd name="T11" fmla="*/ 0 h 99"/>
                    <a:gd name="T12" fmla="*/ 0 w 99"/>
                    <a:gd name="T13" fmla="*/ 10 h 99"/>
                    <a:gd name="T14" fmla="*/ 0 w 99"/>
                    <a:gd name="T15" fmla="*/ 89 h 99"/>
                    <a:gd name="T16" fmla="*/ 10 w 99"/>
                    <a:gd name="T1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10" y="99"/>
                      </a:moveTo>
                      <a:cubicBezTo>
                        <a:pt x="89" y="99"/>
                        <a:pt x="89" y="99"/>
                        <a:pt x="89" y="99"/>
                      </a:cubicBezTo>
                      <a:cubicBezTo>
                        <a:pt x="95" y="99"/>
                        <a:pt x="99" y="95"/>
                        <a:pt x="99" y="89"/>
                      </a:cubicBezTo>
                      <a:cubicBezTo>
                        <a:pt x="99" y="10"/>
                        <a:pt x="99" y="10"/>
                        <a:pt x="99" y="10"/>
                      </a:cubicBezTo>
                      <a:cubicBezTo>
                        <a:pt x="99" y="5"/>
                        <a:pt x="95" y="0"/>
                        <a:pt x="89" y="0"/>
                      </a:cubicBezTo>
                      <a:cubicBezTo>
                        <a:pt x="10" y="0"/>
                        <a:pt x="10" y="0"/>
                        <a:pt x="10" y="0"/>
                      </a:cubicBezTo>
                      <a:cubicBezTo>
                        <a:pt x="5" y="0"/>
                        <a:pt x="0" y="5"/>
                        <a:pt x="0" y="10"/>
                      </a:cubicBezTo>
                      <a:cubicBezTo>
                        <a:pt x="0" y="89"/>
                        <a:pt x="0" y="89"/>
                        <a:pt x="0" y="89"/>
                      </a:cubicBezTo>
                      <a:cubicBezTo>
                        <a:pt x="0" y="95"/>
                        <a:pt x="5" y="99"/>
                        <a:pt x="10"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15" name="Freeform 33">
                  <a:extLst>
                    <a:ext uri="{FF2B5EF4-FFF2-40B4-BE49-F238E27FC236}">
                      <a16:creationId xmlns:a16="http://schemas.microsoft.com/office/drawing/2014/main" id="{05BAFD3D-E724-8C47-BE47-99DF7477560F}"/>
                    </a:ext>
                  </a:extLst>
                </p:cNvPr>
                <p:cNvSpPr>
                  <a:spLocks/>
                </p:cNvSpPr>
                <p:nvPr/>
              </p:nvSpPr>
              <p:spPr bwMode="auto">
                <a:xfrm>
                  <a:off x="3070225" y="1935163"/>
                  <a:ext cx="28575" cy="26987"/>
                </a:xfrm>
                <a:custGeom>
                  <a:avLst/>
                  <a:gdLst>
                    <a:gd name="T0" fmla="*/ 10 w 99"/>
                    <a:gd name="T1" fmla="*/ 99 h 99"/>
                    <a:gd name="T2" fmla="*/ 89 w 99"/>
                    <a:gd name="T3" fmla="*/ 99 h 99"/>
                    <a:gd name="T4" fmla="*/ 99 w 99"/>
                    <a:gd name="T5" fmla="*/ 89 h 99"/>
                    <a:gd name="T6" fmla="*/ 99 w 99"/>
                    <a:gd name="T7" fmla="*/ 10 h 99"/>
                    <a:gd name="T8" fmla="*/ 89 w 99"/>
                    <a:gd name="T9" fmla="*/ 0 h 99"/>
                    <a:gd name="T10" fmla="*/ 10 w 99"/>
                    <a:gd name="T11" fmla="*/ 0 h 99"/>
                    <a:gd name="T12" fmla="*/ 0 w 99"/>
                    <a:gd name="T13" fmla="*/ 10 h 99"/>
                    <a:gd name="T14" fmla="*/ 0 w 99"/>
                    <a:gd name="T15" fmla="*/ 89 h 99"/>
                    <a:gd name="T16" fmla="*/ 10 w 99"/>
                    <a:gd name="T1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10" y="99"/>
                      </a:moveTo>
                      <a:cubicBezTo>
                        <a:pt x="89" y="99"/>
                        <a:pt x="89" y="99"/>
                        <a:pt x="89" y="99"/>
                      </a:cubicBezTo>
                      <a:cubicBezTo>
                        <a:pt x="95" y="99"/>
                        <a:pt x="99" y="94"/>
                        <a:pt x="99" y="89"/>
                      </a:cubicBezTo>
                      <a:cubicBezTo>
                        <a:pt x="99" y="10"/>
                        <a:pt x="99" y="10"/>
                        <a:pt x="99" y="10"/>
                      </a:cubicBezTo>
                      <a:cubicBezTo>
                        <a:pt x="99" y="4"/>
                        <a:pt x="95" y="0"/>
                        <a:pt x="89" y="0"/>
                      </a:cubicBezTo>
                      <a:cubicBezTo>
                        <a:pt x="10" y="0"/>
                        <a:pt x="10" y="0"/>
                        <a:pt x="10" y="0"/>
                      </a:cubicBezTo>
                      <a:cubicBezTo>
                        <a:pt x="5" y="0"/>
                        <a:pt x="0" y="4"/>
                        <a:pt x="0" y="10"/>
                      </a:cubicBezTo>
                      <a:cubicBezTo>
                        <a:pt x="0" y="89"/>
                        <a:pt x="0" y="89"/>
                        <a:pt x="0" y="89"/>
                      </a:cubicBezTo>
                      <a:cubicBezTo>
                        <a:pt x="0" y="94"/>
                        <a:pt x="5" y="99"/>
                        <a:pt x="10"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16" name="Freeform 34">
                  <a:extLst>
                    <a:ext uri="{FF2B5EF4-FFF2-40B4-BE49-F238E27FC236}">
                      <a16:creationId xmlns:a16="http://schemas.microsoft.com/office/drawing/2014/main" id="{784C6E41-083B-7946-AB79-20BB0D1D93EF}"/>
                    </a:ext>
                  </a:extLst>
                </p:cNvPr>
                <p:cNvSpPr>
                  <a:spLocks/>
                </p:cNvSpPr>
                <p:nvPr/>
              </p:nvSpPr>
              <p:spPr bwMode="auto">
                <a:xfrm>
                  <a:off x="3179763" y="2098675"/>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4" y="0"/>
                        <a:pt x="0" y="4"/>
                        <a:pt x="0" y="10"/>
                      </a:cubicBezTo>
                      <a:cubicBezTo>
                        <a:pt x="0" y="89"/>
                        <a:pt x="0" y="89"/>
                        <a:pt x="0" y="89"/>
                      </a:cubicBezTo>
                      <a:cubicBezTo>
                        <a:pt x="0" y="94"/>
                        <a:pt x="4" y="99"/>
                        <a:pt x="10" y="99"/>
                      </a:cubicBezTo>
                      <a:cubicBezTo>
                        <a:pt x="89" y="99"/>
                        <a:pt x="89" y="99"/>
                        <a:pt x="89" y="99"/>
                      </a:cubicBezTo>
                      <a:cubicBezTo>
                        <a:pt x="94" y="99"/>
                        <a:pt x="99" y="94"/>
                        <a:pt x="99" y="89"/>
                      </a:cubicBezTo>
                      <a:cubicBezTo>
                        <a:pt x="99" y="10"/>
                        <a:pt x="99" y="10"/>
                        <a:pt x="99" y="10"/>
                      </a:cubicBezTo>
                      <a:cubicBezTo>
                        <a:pt x="99" y="4"/>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17" name="Freeform 35">
                  <a:extLst>
                    <a:ext uri="{FF2B5EF4-FFF2-40B4-BE49-F238E27FC236}">
                      <a16:creationId xmlns:a16="http://schemas.microsoft.com/office/drawing/2014/main" id="{FCA3F444-6F7F-1E4B-B9BE-4E9838C3A9F7}"/>
                    </a:ext>
                  </a:extLst>
                </p:cNvPr>
                <p:cNvSpPr>
                  <a:spLocks/>
                </p:cNvSpPr>
                <p:nvPr/>
              </p:nvSpPr>
              <p:spPr bwMode="auto">
                <a:xfrm>
                  <a:off x="3179763" y="2044700"/>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4" y="0"/>
                        <a:pt x="0" y="5"/>
                        <a:pt x="0" y="10"/>
                      </a:cubicBezTo>
                      <a:cubicBezTo>
                        <a:pt x="0" y="89"/>
                        <a:pt x="0" y="89"/>
                        <a:pt x="0" y="89"/>
                      </a:cubicBezTo>
                      <a:cubicBezTo>
                        <a:pt x="0" y="95"/>
                        <a:pt x="4" y="99"/>
                        <a:pt x="10" y="99"/>
                      </a:cubicBezTo>
                      <a:cubicBezTo>
                        <a:pt x="89" y="99"/>
                        <a:pt x="89" y="99"/>
                        <a:pt x="89" y="99"/>
                      </a:cubicBezTo>
                      <a:cubicBezTo>
                        <a:pt x="94" y="99"/>
                        <a:pt x="99" y="95"/>
                        <a:pt x="99" y="89"/>
                      </a:cubicBezTo>
                      <a:cubicBezTo>
                        <a:pt x="99" y="10"/>
                        <a:pt x="99" y="10"/>
                        <a:pt x="99" y="10"/>
                      </a:cubicBezTo>
                      <a:cubicBezTo>
                        <a:pt x="99" y="5"/>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18" name="Freeform 36">
                  <a:extLst>
                    <a:ext uri="{FF2B5EF4-FFF2-40B4-BE49-F238E27FC236}">
                      <a16:creationId xmlns:a16="http://schemas.microsoft.com/office/drawing/2014/main" id="{47912401-76CB-FD47-9309-93D3387D56CF}"/>
                    </a:ext>
                  </a:extLst>
                </p:cNvPr>
                <p:cNvSpPr>
                  <a:spLocks/>
                </p:cNvSpPr>
                <p:nvPr/>
              </p:nvSpPr>
              <p:spPr bwMode="auto">
                <a:xfrm>
                  <a:off x="3179763" y="1989138"/>
                  <a:ext cx="26988" cy="28575"/>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4" y="0"/>
                        <a:pt x="0" y="5"/>
                        <a:pt x="0" y="10"/>
                      </a:cubicBezTo>
                      <a:cubicBezTo>
                        <a:pt x="0" y="89"/>
                        <a:pt x="0" y="89"/>
                        <a:pt x="0" y="89"/>
                      </a:cubicBezTo>
                      <a:cubicBezTo>
                        <a:pt x="0" y="95"/>
                        <a:pt x="4" y="99"/>
                        <a:pt x="10" y="99"/>
                      </a:cubicBezTo>
                      <a:cubicBezTo>
                        <a:pt x="89" y="99"/>
                        <a:pt x="89" y="99"/>
                        <a:pt x="89" y="99"/>
                      </a:cubicBezTo>
                      <a:cubicBezTo>
                        <a:pt x="94" y="99"/>
                        <a:pt x="99" y="95"/>
                        <a:pt x="99" y="89"/>
                      </a:cubicBezTo>
                      <a:cubicBezTo>
                        <a:pt x="99" y="10"/>
                        <a:pt x="99" y="10"/>
                        <a:pt x="99" y="10"/>
                      </a:cubicBezTo>
                      <a:cubicBezTo>
                        <a:pt x="99" y="5"/>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19" name="Freeform 37">
                  <a:extLst>
                    <a:ext uri="{FF2B5EF4-FFF2-40B4-BE49-F238E27FC236}">
                      <a16:creationId xmlns:a16="http://schemas.microsoft.com/office/drawing/2014/main" id="{8130552B-B8B9-9C48-A65A-059166E07569}"/>
                    </a:ext>
                  </a:extLst>
                </p:cNvPr>
                <p:cNvSpPr>
                  <a:spLocks/>
                </p:cNvSpPr>
                <p:nvPr/>
              </p:nvSpPr>
              <p:spPr bwMode="auto">
                <a:xfrm>
                  <a:off x="3179763" y="1935163"/>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4" y="0"/>
                        <a:pt x="0" y="4"/>
                        <a:pt x="0" y="10"/>
                      </a:cubicBezTo>
                      <a:cubicBezTo>
                        <a:pt x="0" y="89"/>
                        <a:pt x="0" y="89"/>
                        <a:pt x="0" y="89"/>
                      </a:cubicBezTo>
                      <a:cubicBezTo>
                        <a:pt x="0" y="94"/>
                        <a:pt x="4" y="99"/>
                        <a:pt x="10" y="99"/>
                      </a:cubicBezTo>
                      <a:cubicBezTo>
                        <a:pt x="89" y="99"/>
                        <a:pt x="89" y="99"/>
                        <a:pt x="89" y="99"/>
                      </a:cubicBezTo>
                      <a:cubicBezTo>
                        <a:pt x="94" y="99"/>
                        <a:pt x="99" y="94"/>
                        <a:pt x="99" y="89"/>
                      </a:cubicBezTo>
                      <a:cubicBezTo>
                        <a:pt x="99" y="10"/>
                        <a:pt x="99" y="10"/>
                        <a:pt x="99" y="10"/>
                      </a:cubicBezTo>
                      <a:cubicBezTo>
                        <a:pt x="99" y="4"/>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20" name="Freeform 38">
                  <a:extLst>
                    <a:ext uri="{FF2B5EF4-FFF2-40B4-BE49-F238E27FC236}">
                      <a16:creationId xmlns:a16="http://schemas.microsoft.com/office/drawing/2014/main" id="{F7EEA44A-9382-C846-8758-D238AC389035}"/>
                    </a:ext>
                  </a:extLst>
                </p:cNvPr>
                <p:cNvSpPr>
                  <a:spLocks/>
                </p:cNvSpPr>
                <p:nvPr/>
              </p:nvSpPr>
              <p:spPr bwMode="auto">
                <a:xfrm>
                  <a:off x="3179763" y="1881188"/>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4" y="0"/>
                        <a:pt x="0" y="4"/>
                        <a:pt x="0" y="10"/>
                      </a:cubicBezTo>
                      <a:cubicBezTo>
                        <a:pt x="0" y="89"/>
                        <a:pt x="0" y="89"/>
                        <a:pt x="0" y="89"/>
                      </a:cubicBezTo>
                      <a:cubicBezTo>
                        <a:pt x="0" y="94"/>
                        <a:pt x="4" y="99"/>
                        <a:pt x="10" y="99"/>
                      </a:cubicBezTo>
                      <a:cubicBezTo>
                        <a:pt x="89" y="99"/>
                        <a:pt x="89" y="99"/>
                        <a:pt x="89" y="99"/>
                      </a:cubicBezTo>
                      <a:cubicBezTo>
                        <a:pt x="94" y="99"/>
                        <a:pt x="99" y="94"/>
                        <a:pt x="99" y="89"/>
                      </a:cubicBezTo>
                      <a:cubicBezTo>
                        <a:pt x="99" y="10"/>
                        <a:pt x="99" y="10"/>
                        <a:pt x="99" y="10"/>
                      </a:cubicBezTo>
                      <a:cubicBezTo>
                        <a:pt x="99" y="4"/>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21" name="Freeform 39">
                  <a:extLst>
                    <a:ext uri="{FF2B5EF4-FFF2-40B4-BE49-F238E27FC236}">
                      <a16:creationId xmlns:a16="http://schemas.microsoft.com/office/drawing/2014/main" id="{B021A0F7-F41B-3343-B853-2216C8B2546E}"/>
                    </a:ext>
                  </a:extLst>
                </p:cNvPr>
                <p:cNvSpPr>
                  <a:spLocks/>
                </p:cNvSpPr>
                <p:nvPr/>
              </p:nvSpPr>
              <p:spPr bwMode="auto">
                <a:xfrm>
                  <a:off x="3233738" y="2044700"/>
                  <a:ext cx="26988" cy="26987"/>
                </a:xfrm>
                <a:custGeom>
                  <a:avLst/>
                  <a:gdLst>
                    <a:gd name="T0" fmla="*/ 89 w 98"/>
                    <a:gd name="T1" fmla="*/ 0 h 99"/>
                    <a:gd name="T2" fmla="*/ 9 w 98"/>
                    <a:gd name="T3" fmla="*/ 0 h 99"/>
                    <a:gd name="T4" fmla="*/ 0 w 98"/>
                    <a:gd name="T5" fmla="*/ 10 h 99"/>
                    <a:gd name="T6" fmla="*/ 0 w 98"/>
                    <a:gd name="T7" fmla="*/ 89 h 99"/>
                    <a:gd name="T8" fmla="*/ 9 w 98"/>
                    <a:gd name="T9" fmla="*/ 99 h 99"/>
                    <a:gd name="T10" fmla="*/ 89 w 98"/>
                    <a:gd name="T11" fmla="*/ 99 h 99"/>
                    <a:gd name="T12" fmla="*/ 98 w 98"/>
                    <a:gd name="T13" fmla="*/ 89 h 99"/>
                    <a:gd name="T14" fmla="*/ 98 w 98"/>
                    <a:gd name="T15" fmla="*/ 10 h 99"/>
                    <a:gd name="T16" fmla="*/ 89 w 98"/>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99">
                      <a:moveTo>
                        <a:pt x="89" y="0"/>
                      </a:moveTo>
                      <a:cubicBezTo>
                        <a:pt x="9" y="0"/>
                        <a:pt x="9" y="0"/>
                        <a:pt x="9" y="0"/>
                      </a:cubicBezTo>
                      <a:cubicBezTo>
                        <a:pt x="4" y="0"/>
                        <a:pt x="0" y="5"/>
                        <a:pt x="0" y="10"/>
                      </a:cubicBezTo>
                      <a:cubicBezTo>
                        <a:pt x="0" y="89"/>
                        <a:pt x="0" y="89"/>
                        <a:pt x="0" y="89"/>
                      </a:cubicBezTo>
                      <a:cubicBezTo>
                        <a:pt x="0" y="95"/>
                        <a:pt x="4" y="99"/>
                        <a:pt x="9" y="99"/>
                      </a:cubicBezTo>
                      <a:cubicBezTo>
                        <a:pt x="89" y="99"/>
                        <a:pt x="89" y="99"/>
                        <a:pt x="89" y="99"/>
                      </a:cubicBezTo>
                      <a:cubicBezTo>
                        <a:pt x="94" y="99"/>
                        <a:pt x="98" y="95"/>
                        <a:pt x="98" y="89"/>
                      </a:cubicBezTo>
                      <a:cubicBezTo>
                        <a:pt x="98" y="10"/>
                        <a:pt x="98" y="10"/>
                        <a:pt x="98" y="10"/>
                      </a:cubicBezTo>
                      <a:cubicBezTo>
                        <a:pt x="98" y="5"/>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22" name="Freeform 40">
                  <a:extLst>
                    <a:ext uri="{FF2B5EF4-FFF2-40B4-BE49-F238E27FC236}">
                      <a16:creationId xmlns:a16="http://schemas.microsoft.com/office/drawing/2014/main" id="{8FFF14BF-CC56-4F42-A1FD-152C152D2A0A}"/>
                    </a:ext>
                  </a:extLst>
                </p:cNvPr>
                <p:cNvSpPr>
                  <a:spLocks/>
                </p:cNvSpPr>
                <p:nvPr/>
              </p:nvSpPr>
              <p:spPr bwMode="auto">
                <a:xfrm>
                  <a:off x="3233738" y="1989138"/>
                  <a:ext cx="26988" cy="28575"/>
                </a:xfrm>
                <a:custGeom>
                  <a:avLst/>
                  <a:gdLst>
                    <a:gd name="T0" fmla="*/ 89 w 98"/>
                    <a:gd name="T1" fmla="*/ 0 h 99"/>
                    <a:gd name="T2" fmla="*/ 9 w 98"/>
                    <a:gd name="T3" fmla="*/ 0 h 99"/>
                    <a:gd name="T4" fmla="*/ 0 w 98"/>
                    <a:gd name="T5" fmla="*/ 10 h 99"/>
                    <a:gd name="T6" fmla="*/ 0 w 98"/>
                    <a:gd name="T7" fmla="*/ 89 h 99"/>
                    <a:gd name="T8" fmla="*/ 9 w 98"/>
                    <a:gd name="T9" fmla="*/ 99 h 99"/>
                    <a:gd name="T10" fmla="*/ 89 w 98"/>
                    <a:gd name="T11" fmla="*/ 99 h 99"/>
                    <a:gd name="T12" fmla="*/ 98 w 98"/>
                    <a:gd name="T13" fmla="*/ 89 h 99"/>
                    <a:gd name="T14" fmla="*/ 98 w 98"/>
                    <a:gd name="T15" fmla="*/ 10 h 99"/>
                    <a:gd name="T16" fmla="*/ 89 w 98"/>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99">
                      <a:moveTo>
                        <a:pt x="89" y="0"/>
                      </a:moveTo>
                      <a:cubicBezTo>
                        <a:pt x="9" y="0"/>
                        <a:pt x="9" y="0"/>
                        <a:pt x="9" y="0"/>
                      </a:cubicBezTo>
                      <a:cubicBezTo>
                        <a:pt x="4" y="0"/>
                        <a:pt x="0" y="5"/>
                        <a:pt x="0" y="10"/>
                      </a:cubicBezTo>
                      <a:cubicBezTo>
                        <a:pt x="0" y="89"/>
                        <a:pt x="0" y="89"/>
                        <a:pt x="0" y="89"/>
                      </a:cubicBezTo>
                      <a:cubicBezTo>
                        <a:pt x="0" y="95"/>
                        <a:pt x="4" y="99"/>
                        <a:pt x="9" y="99"/>
                      </a:cubicBezTo>
                      <a:cubicBezTo>
                        <a:pt x="89" y="99"/>
                        <a:pt x="89" y="99"/>
                        <a:pt x="89" y="99"/>
                      </a:cubicBezTo>
                      <a:cubicBezTo>
                        <a:pt x="94" y="99"/>
                        <a:pt x="98" y="95"/>
                        <a:pt x="98" y="89"/>
                      </a:cubicBezTo>
                      <a:cubicBezTo>
                        <a:pt x="98" y="10"/>
                        <a:pt x="98" y="10"/>
                        <a:pt x="98" y="10"/>
                      </a:cubicBezTo>
                      <a:cubicBezTo>
                        <a:pt x="98" y="5"/>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23" name="Freeform 41">
                  <a:extLst>
                    <a:ext uri="{FF2B5EF4-FFF2-40B4-BE49-F238E27FC236}">
                      <a16:creationId xmlns:a16="http://schemas.microsoft.com/office/drawing/2014/main" id="{9F9DF55D-BC6D-9A45-988C-46C92F10D517}"/>
                    </a:ext>
                  </a:extLst>
                </p:cNvPr>
                <p:cNvSpPr>
                  <a:spLocks/>
                </p:cNvSpPr>
                <p:nvPr/>
              </p:nvSpPr>
              <p:spPr bwMode="auto">
                <a:xfrm>
                  <a:off x="3233738" y="1935163"/>
                  <a:ext cx="26988" cy="26987"/>
                </a:xfrm>
                <a:custGeom>
                  <a:avLst/>
                  <a:gdLst>
                    <a:gd name="T0" fmla="*/ 89 w 98"/>
                    <a:gd name="T1" fmla="*/ 0 h 99"/>
                    <a:gd name="T2" fmla="*/ 9 w 98"/>
                    <a:gd name="T3" fmla="*/ 0 h 99"/>
                    <a:gd name="T4" fmla="*/ 0 w 98"/>
                    <a:gd name="T5" fmla="*/ 10 h 99"/>
                    <a:gd name="T6" fmla="*/ 0 w 98"/>
                    <a:gd name="T7" fmla="*/ 89 h 99"/>
                    <a:gd name="T8" fmla="*/ 9 w 98"/>
                    <a:gd name="T9" fmla="*/ 99 h 99"/>
                    <a:gd name="T10" fmla="*/ 89 w 98"/>
                    <a:gd name="T11" fmla="*/ 99 h 99"/>
                    <a:gd name="T12" fmla="*/ 98 w 98"/>
                    <a:gd name="T13" fmla="*/ 89 h 99"/>
                    <a:gd name="T14" fmla="*/ 98 w 98"/>
                    <a:gd name="T15" fmla="*/ 10 h 99"/>
                    <a:gd name="T16" fmla="*/ 89 w 98"/>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99">
                      <a:moveTo>
                        <a:pt x="89" y="0"/>
                      </a:moveTo>
                      <a:cubicBezTo>
                        <a:pt x="9" y="0"/>
                        <a:pt x="9" y="0"/>
                        <a:pt x="9" y="0"/>
                      </a:cubicBezTo>
                      <a:cubicBezTo>
                        <a:pt x="4" y="0"/>
                        <a:pt x="0" y="4"/>
                        <a:pt x="0" y="10"/>
                      </a:cubicBezTo>
                      <a:cubicBezTo>
                        <a:pt x="0" y="89"/>
                        <a:pt x="0" y="89"/>
                        <a:pt x="0" y="89"/>
                      </a:cubicBezTo>
                      <a:cubicBezTo>
                        <a:pt x="0" y="94"/>
                        <a:pt x="4" y="99"/>
                        <a:pt x="9" y="99"/>
                      </a:cubicBezTo>
                      <a:cubicBezTo>
                        <a:pt x="89" y="99"/>
                        <a:pt x="89" y="99"/>
                        <a:pt x="89" y="99"/>
                      </a:cubicBezTo>
                      <a:cubicBezTo>
                        <a:pt x="94" y="99"/>
                        <a:pt x="98" y="94"/>
                        <a:pt x="98" y="89"/>
                      </a:cubicBezTo>
                      <a:cubicBezTo>
                        <a:pt x="98" y="10"/>
                        <a:pt x="98" y="10"/>
                        <a:pt x="98" y="10"/>
                      </a:cubicBezTo>
                      <a:cubicBezTo>
                        <a:pt x="98" y="4"/>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24" name="Freeform 42">
                  <a:extLst>
                    <a:ext uri="{FF2B5EF4-FFF2-40B4-BE49-F238E27FC236}">
                      <a16:creationId xmlns:a16="http://schemas.microsoft.com/office/drawing/2014/main" id="{B320812A-A216-B14C-8C5F-127B20FA69FA}"/>
                    </a:ext>
                  </a:extLst>
                </p:cNvPr>
                <p:cNvSpPr>
                  <a:spLocks/>
                </p:cNvSpPr>
                <p:nvPr/>
              </p:nvSpPr>
              <p:spPr bwMode="auto">
                <a:xfrm>
                  <a:off x="3233738" y="1881188"/>
                  <a:ext cx="26988" cy="26987"/>
                </a:xfrm>
                <a:custGeom>
                  <a:avLst/>
                  <a:gdLst>
                    <a:gd name="T0" fmla="*/ 89 w 98"/>
                    <a:gd name="T1" fmla="*/ 0 h 99"/>
                    <a:gd name="T2" fmla="*/ 9 w 98"/>
                    <a:gd name="T3" fmla="*/ 0 h 99"/>
                    <a:gd name="T4" fmla="*/ 0 w 98"/>
                    <a:gd name="T5" fmla="*/ 10 h 99"/>
                    <a:gd name="T6" fmla="*/ 0 w 98"/>
                    <a:gd name="T7" fmla="*/ 89 h 99"/>
                    <a:gd name="T8" fmla="*/ 9 w 98"/>
                    <a:gd name="T9" fmla="*/ 99 h 99"/>
                    <a:gd name="T10" fmla="*/ 89 w 98"/>
                    <a:gd name="T11" fmla="*/ 99 h 99"/>
                    <a:gd name="T12" fmla="*/ 98 w 98"/>
                    <a:gd name="T13" fmla="*/ 89 h 99"/>
                    <a:gd name="T14" fmla="*/ 98 w 98"/>
                    <a:gd name="T15" fmla="*/ 10 h 99"/>
                    <a:gd name="T16" fmla="*/ 89 w 98"/>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99">
                      <a:moveTo>
                        <a:pt x="89" y="0"/>
                      </a:moveTo>
                      <a:cubicBezTo>
                        <a:pt x="9" y="0"/>
                        <a:pt x="9" y="0"/>
                        <a:pt x="9" y="0"/>
                      </a:cubicBezTo>
                      <a:cubicBezTo>
                        <a:pt x="4" y="0"/>
                        <a:pt x="0" y="4"/>
                        <a:pt x="0" y="10"/>
                      </a:cubicBezTo>
                      <a:cubicBezTo>
                        <a:pt x="0" y="89"/>
                        <a:pt x="0" y="89"/>
                        <a:pt x="0" y="89"/>
                      </a:cubicBezTo>
                      <a:cubicBezTo>
                        <a:pt x="0" y="94"/>
                        <a:pt x="4" y="99"/>
                        <a:pt x="9" y="99"/>
                      </a:cubicBezTo>
                      <a:cubicBezTo>
                        <a:pt x="89" y="99"/>
                        <a:pt x="89" y="99"/>
                        <a:pt x="89" y="99"/>
                      </a:cubicBezTo>
                      <a:cubicBezTo>
                        <a:pt x="94" y="99"/>
                        <a:pt x="98" y="94"/>
                        <a:pt x="98" y="89"/>
                      </a:cubicBezTo>
                      <a:cubicBezTo>
                        <a:pt x="98" y="10"/>
                        <a:pt x="98" y="10"/>
                        <a:pt x="98" y="10"/>
                      </a:cubicBezTo>
                      <a:cubicBezTo>
                        <a:pt x="98" y="4"/>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25" name="Freeform 43">
                  <a:extLst>
                    <a:ext uri="{FF2B5EF4-FFF2-40B4-BE49-F238E27FC236}">
                      <a16:creationId xmlns:a16="http://schemas.microsoft.com/office/drawing/2014/main" id="{ECC43361-CE9E-EE43-B94E-6A3AAACB2387}"/>
                    </a:ext>
                  </a:extLst>
                </p:cNvPr>
                <p:cNvSpPr>
                  <a:spLocks/>
                </p:cNvSpPr>
                <p:nvPr/>
              </p:nvSpPr>
              <p:spPr bwMode="auto">
                <a:xfrm>
                  <a:off x="3287713" y="2098675"/>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5" y="0"/>
                        <a:pt x="0" y="4"/>
                        <a:pt x="0" y="10"/>
                      </a:cubicBezTo>
                      <a:cubicBezTo>
                        <a:pt x="0" y="89"/>
                        <a:pt x="0" y="89"/>
                        <a:pt x="0" y="89"/>
                      </a:cubicBezTo>
                      <a:cubicBezTo>
                        <a:pt x="0" y="94"/>
                        <a:pt x="5" y="99"/>
                        <a:pt x="10" y="99"/>
                      </a:cubicBezTo>
                      <a:cubicBezTo>
                        <a:pt x="89" y="99"/>
                        <a:pt x="89" y="99"/>
                        <a:pt x="89" y="99"/>
                      </a:cubicBezTo>
                      <a:cubicBezTo>
                        <a:pt x="95" y="99"/>
                        <a:pt x="99" y="94"/>
                        <a:pt x="99" y="89"/>
                      </a:cubicBezTo>
                      <a:cubicBezTo>
                        <a:pt x="99" y="10"/>
                        <a:pt x="99" y="10"/>
                        <a:pt x="99" y="10"/>
                      </a:cubicBezTo>
                      <a:cubicBezTo>
                        <a:pt x="99" y="4"/>
                        <a:pt x="95"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26" name="Freeform 44">
                  <a:extLst>
                    <a:ext uri="{FF2B5EF4-FFF2-40B4-BE49-F238E27FC236}">
                      <a16:creationId xmlns:a16="http://schemas.microsoft.com/office/drawing/2014/main" id="{DB71D347-3ED3-0F4F-BA72-A08A1B3430D4}"/>
                    </a:ext>
                  </a:extLst>
                </p:cNvPr>
                <p:cNvSpPr>
                  <a:spLocks/>
                </p:cNvSpPr>
                <p:nvPr/>
              </p:nvSpPr>
              <p:spPr bwMode="auto">
                <a:xfrm>
                  <a:off x="3287713" y="2044700"/>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5" y="0"/>
                        <a:pt x="0" y="5"/>
                        <a:pt x="0" y="10"/>
                      </a:cubicBezTo>
                      <a:cubicBezTo>
                        <a:pt x="0" y="89"/>
                        <a:pt x="0" y="89"/>
                        <a:pt x="0" y="89"/>
                      </a:cubicBezTo>
                      <a:cubicBezTo>
                        <a:pt x="0" y="95"/>
                        <a:pt x="5" y="99"/>
                        <a:pt x="10" y="99"/>
                      </a:cubicBezTo>
                      <a:cubicBezTo>
                        <a:pt x="89" y="99"/>
                        <a:pt x="89" y="99"/>
                        <a:pt x="89" y="99"/>
                      </a:cubicBezTo>
                      <a:cubicBezTo>
                        <a:pt x="95" y="99"/>
                        <a:pt x="99" y="95"/>
                        <a:pt x="99" y="89"/>
                      </a:cubicBezTo>
                      <a:cubicBezTo>
                        <a:pt x="99" y="10"/>
                        <a:pt x="99" y="10"/>
                        <a:pt x="99" y="10"/>
                      </a:cubicBezTo>
                      <a:cubicBezTo>
                        <a:pt x="99" y="5"/>
                        <a:pt x="95"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27" name="Freeform 45">
                  <a:extLst>
                    <a:ext uri="{FF2B5EF4-FFF2-40B4-BE49-F238E27FC236}">
                      <a16:creationId xmlns:a16="http://schemas.microsoft.com/office/drawing/2014/main" id="{C616462B-9EB3-1E4A-B0E1-CD0F2BF12C3F}"/>
                    </a:ext>
                  </a:extLst>
                </p:cNvPr>
                <p:cNvSpPr>
                  <a:spLocks/>
                </p:cNvSpPr>
                <p:nvPr/>
              </p:nvSpPr>
              <p:spPr bwMode="auto">
                <a:xfrm>
                  <a:off x="3287713" y="1989138"/>
                  <a:ext cx="26988" cy="28575"/>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5" y="0"/>
                        <a:pt x="0" y="5"/>
                        <a:pt x="0" y="10"/>
                      </a:cubicBezTo>
                      <a:cubicBezTo>
                        <a:pt x="0" y="89"/>
                        <a:pt x="0" y="89"/>
                        <a:pt x="0" y="89"/>
                      </a:cubicBezTo>
                      <a:cubicBezTo>
                        <a:pt x="0" y="95"/>
                        <a:pt x="5" y="99"/>
                        <a:pt x="10" y="99"/>
                      </a:cubicBezTo>
                      <a:cubicBezTo>
                        <a:pt x="89" y="99"/>
                        <a:pt x="89" y="99"/>
                        <a:pt x="89" y="99"/>
                      </a:cubicBezTo>
                      <a:cubicBezTo>
                        <a:pt x="95" y="99"/>
                        <a:pt x="99" y="95"/>
                        <a:pt x="99" y="89"/>
                      </a:cubicBezTo>
                      <a:cubicBezTo>
                        <a:pt x="99" y="10"/>
                        <a:pt x="99" y="10"/>
                        <a:pt x="99" y="10"/>
                      </a:cubicBezTo>
                      <a:cubicBezTo>
                        <a:pt x="99" y="5"/>
                        <a:pt x="95"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28" name="Freeform 46">
                  <a:extLst>
                    <a:ext uri="{FF2B5EF4-FFF2-40B4-BE49-F238E27FC236}">
                      <a16:creationId xmlns:a16="http://schemas.microsoft.com/office/drawing/2014/main" id="{B9405BA3-0CD3-3C40-B21D-92BE5BA651A4}"/>
                    </a:ext>
                  </a:extLst>
                </p:cNvPr>
                <p:cNvSpPr>
                  <a:spLocks/>
                </p:cNvSpPr>
                <p:nvPr/>
              </p:nvSpPr>
              <p:spPr bwMode="auto">
                <a:xfrm>
                  <a:off x="3287713" y="1935163"/>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5" y="0"/>
                        <a:pt x="0" y="4"/>
                        <a:pt x="0" y="10"/>
                      </a:cubicBezTo>
                      <a:cubicBezTo>
                        <a:pt x="0" y="89"/>
                        <a:pt x="0" y="89"/>
                        <a:pt x="0" y="89"/>
                      </a:cubicBezTo>
                      <a:cubicBezTo>
                        <a:pt x="0" y="94"/>
                        <a:pt x="5" y="99"/>
                        <a:pt x="10" y="99"/>
                      </a:cubicBezTo>
                      <a:cubicBezTo>
                        <a:pt x="89" y="99"/>
                        <a:pt x="89" y="99"/>
                        <a:pt x="89" y="99"/>
                      </a:cubicBezTo>
                      <a:cubicBezTo>
                        <a:pt x="95" y="99"/>
                        <a:pt x="99" y="94"/>
                        <a:pt x="99" y="89"/>
                      </a:cubicBezTo>
                      <a:cubicBezTo>
                        <a:pt x="99" y="10"/>
                        <a:pt x="99" y="10"/>
                        <a:pt x="99" y="10"/>
                      </a:cubicBezTo>
                      <a:cubicBezTo>
                        <a:pt x="99" y="4"/>
                        <a:pt x="95"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229" name="Freeform 47">
                  <a:extLst>
                    <a:ext uri="{FF2B5EF4-FFF2-40B4-BE49-F238E27FC236}">
                      <a16:creationId xmlns:a16="http://schemas.microsoft.com/office/drawing/2014/main" id="{4D6CB003-E5B2-1B46-A7BA-2C8CFA39B66B}"/>
                    </a:ext>
                  </a:extLst>
                </p:cNvPr>
                <p:cNvSpPr>
                  <a:spLocks/>
                </p:cNvSpPr>
                <p:nvPr/>
              </p:nvSpPr>
              <p:spPr bwMode="auto">
                <a:xfrm>
                  <a:off x="3287713" y="1881188"/>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5" y="0"/>
                        <a:pt x="0" y="4"/>
                        <a:pt x="0" y="10"/>
                      </a:cubicBezTo>
                      <a:cubicBezTo>
                        <a:pt x="0" y="89"/>
                        <a:pt x="0" y="89"/>
                        <a:pt x="0" y="89"/>
                      </a:cubicBezTo>
                      <a:cubicBezTo>
                        <a:pt x="0" y="94"/>
                        <a:pt x="5" y="99"/>
                        <a:pt x="10" y="99"/>
                      </a:cubicBezTo>
                      <a:cubicBezTo>
                        <a:pt x="89" y="99"/>
                        <a:pt x="89" y="99"/>
                        <a:pt x="89" y="99"/>
                      </a:cubicBezTo>
                      <a:cubicBezTo>
                        <a:pt x="95" y="99"/>
                        <a:pt x="99" y="94"/>
                        <a:pt x="99" y="89"/>
                      </a:cubicBezTo>
                      <a:cubicBezTo>
                        <a:pt x="99" y="10"/>
                        <a:pt x="99" y="10"/>
                        <a:pt x="99" y="10"/>
                      </a:cubicBezTo>
                      <a:cubicBezTo>
                        <a:pt x="99" y="4"/>
                        <a:pt x="95"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grpSp>
        </p:grpSp>
        <p:sp>
          <p:nvSpPr>
            <p:cNvPr id="230" name="Pyöristetty suorakulmio 229">
              <a:extLst>
                <a:ext uri="{FF2B5EF4-FFF2-40B4-BE49-F238E27FC236}">
                  <a16:creationId xmlns:a16="http://schemas.microsoft.com/office/drawing/2014/main" id="{C3B2312B-0212-1C4F-BE1E-7ED15BE6CDD5}"/>
                </a:ext>
              </a:extLst>
            </p:cNvPr>
            <p:cNvSpPr/>
            <p:nvPr/>
          </p:nvSpPr>
          <p:spPr>
            <a:xfrm>
              <a:off x="645312" y="2683093"/>
              <a:ext cx="1044001" cy="540000"/>
            </a:xfrm>
            <a:prstGeom prst="roundRect">
              <a:avLst/>
            </a:prstGeom>
            <a:solidFill>
              <a:schemeClr val="accent1">
                <a:lumMod val="20000"/>
                <a:lumOff val="80000"/>
              </a:schemeClr>
            </a:solidFill>
            <a:ln w="9525">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200" err="1">
                  <a:solidFill>
                    <a:schemeClr val="accent1">
                      <a:lumMod val="50000"/>
                    </a:schemeClr>
                  </a:solidFill>
                  <a:latin typeface="Arial" panose="020B0604020202020204" pitchFamily="34" charset="0"/>
                  <a:cs typeface="Arial" panose="020B0604020202020204" pitchFamily="34" charset="0"/>
                </a:rPr>
                <a:t>Agent</a:t>
              </a:r>
              <a:r>
                <a:rPr lang="fi-FI" sz="1200">
                  <a:solidFill>
                    <a:schemeClr val="accent1">
                      <a:lumMod val="50000"/>
                    </a:schemeClr>
                  </a:solidFill>
                  <a:latin typeface="Arial" panose="020B0604020202020204" pitchFamily="34" charset="0"/>
                  <a:cs typeface="Arial" panose="020B0604020202020204" pitchFamily="34" charset="0"/>
                </a:rPr>
                <a:t> </a:t>
              </a:r>
              <a:r>
                <a:rPr lang="fi-FI" sz="1200" err="1">
                  <a:solidFill>
                    <a:schemeClr val="accent1">
                      <a:lumMod val="50000"/>
                    </a:schemeClr>
                  </a:solidFill>
                  <a:latin typeface="Arial" panose="020B0604020202020204" pitchFamily="34" charset="0"/>
                  <a:cs typeface="Arial" panose="020B0604020202020204" pitchFamily="34" charset="0"/>
                </a:rPr>
                <a:t>service</a:t>
              </a:r>
              <a:r>
                <a:rPr lang="fi-FI" sz="1200">
                  <a:solidFill>
                    <a:schemeClr val="accent1">
                      <a:lumMod val="50000"/>
                    </a:schemeClr>
                  </a:solidFill>
                  <a:latin typeface="Arial" panose="020B0604020202020204" pitchFamily="34" charset="0"/>
                  <a:cs typeface="Arial" panose="020B0604020202020204" pitchFamily="34" charset="0"/>
                </a:rPr>
                <a:t> </a:t>
              </a:r>
              <a:r>
                <a:rPr lang="fi-FI" sz="1200" err="1">
                  <a:solidFill>
                    <a:schemeClr val="accent1">
                      <a:lumMod val="50000"/>
                    </a:schemeClr>
                  </a:solidFill>
                  <a:latin typeface="Arial" panose="020B0604020202020204" pitchFamily="34" charset="0"/>
                  <a:cs typeface="Arial" panose="020B0604020202020204" pitchFamily="34" charset="0"/>
                </a:rPr>
                <a:t>provider</a:t>
              </a:r>
              <a:endParaRPr lang="fi-FI" sz="1200">
                <a:solidFill>
                  <a:schemeClr val="accent1">
                    <a:lumMod val="50000"/>
                  </a:schemeClr>
                </a:solidFill>
                <a:latin typeface="Arial" panose="020B0604020202020204" pitchFamily="34" charset="0"/>
                <a:cs typeface="Arial" panose="020B0604020202020204" pitchFamily="34" charset="0"/>
              </a:endParaRPr>
            </a:p>
          </p:txBody>
        </p:sp>
        <p:sp>
          <p:nvSpPr>
            <p:cNvPr id="231" name="Pyöristetty suorakulmio 230">
              <a:extLst>
                <a:ext uri="{FF2B5EF4-FFF2-40B4-BE49-F238E27FC236}">
                  <a16:creationId xmlns:a16="http://schemas.microsoft.com/office/drawing/2014/main" id="{61E917E0-C444-AA4C-8053-20207E9678E0}"/>
                </a:ext>
              </a:extLst>
            </p:cNvPr>
            <p:cNvSpPr/>
            <p:nvPr/>
          </p:nvSpPr>
          <p:spPr>
            <a:xfrm>
              <a:off x="2820268" y="2677958"/>
              <a:ext cx="1044001" cy="540000"/>
            </a:xfrm>
            <a:prstGeom prst="roundRect">
              <a:avLst/>
            </a:prstGeom>
            <a:solidFill>
              <a:schemeClr val="accent1">
                <a:lumMod val="20000"/>
                <a:lumOff val="80000"/>
              </a:schemeClr>
            </a:solidFill>
            <a:ln w="9525">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200" err="1">
                  <a:solidFill>
                    <a:schemeClr val="accent1">
                      <a:lumMod val="50000"/>
                    </a:schemeClr>
                  </a:solidFill>
                  <a:latin typeface="Arial" panose="020B0604020202020204" pitchFamily="34" charset="0"/>
                  <a:cs typeface="Arial" panose="020B0604020202020204" pitchFamily="34" charset="0"/>
                </a:rPr>
                <a:t>Agent</a:t>
              </a:r>
              <a:r>
                <a:rPr lang="fi-FI" sz="1200">
                  <a:solidFill>
                    <a:schemeClr val="accent1">
                      <a:lumMod val="50000"/>
                    </a:schemeClr>
                  </a:solidFill>
                  <a:latin typeface="Arial" panose="020B0604020202020204" pitchFamily="34" charset="0"/>
                  <a:cs typeface="Arial" panose="020B0604020202020204" pitchFamily="34" charset="0"/>
                </a:rPr>
                <a:t> </a:t>
              </a:r>
              <a:r>
                <a:rPr lang="fi-FI" sz="1200" err="1">
                  <a:solidFill>
                    <a:schemeClr val="accent1">
                      <a:lumMod val="50000"/>
                    </a:schemeClr>
                  </a:solidFill>
                  <a:latin typeface="Arial" panose="020B0604020202020204" pitchFamily="34" charset="0"/>
                  <a:cs typeface="Arial" panose="020B0604020202020204" pitchFamily="34" charset="0"/>
                </a:rPr>
                <a:t>service</a:t>
              </a:r>
              <a:r>
                <a:rPr lang="fi-FI" sz="1200">
                  <a:solidFill>
                    <a:schemeClr val="accent1">
                      <a:lumMod val="50000"/>
                    </a:schemeClr>
                  </a:solidFill>
                  <a:latin typeface="Arial" panose="020B0604020202020204" pitchFamily="34" charset="0"/>
                  <a:cs typeface="Arial" panose="020B0604020202020204" pitchFamily="34" charset="0"/>
                </a:rPr>
                <a:t> </a:t>
              </a:r>
              <a:r>
                <a:rPr lang="fi-FI" sz="1200" err="1">
                  <a:solidFill>
                    <a:schemeClr val="accent1">
                      <a:lumMod val="50000"/>
                    </a:schemeClr>
                  </a:solidFill>
                  <a:latin typeface="Arial" panose="020B0604020202020204" pitchFamily="34" charset="0"/>
                  <a:cs typeface="Arial" panose="020B0604020202020204" pitchFamily="34" charset="0"/>
                </a:rPr>
                <a:t>provider</a:t>
              </a:r>
              <a:endParaRPr lang="fi-FI" sz="1200">
                <a:solidFill>
                  <a:schemeClr val="accent1">
                    <a:lumMod val="50000"/>
                  </a:schemeClr>
                </a:solidFill>
                <a:latin typeface="Arial" panose="020B0604020202020204" pitchFamily="34" charset="0"/>
                <a:cs typeface="Arial" panose="020B0604020202020204" pitchFamily="34" charset="0"/>
              </a:endParaRPr>
            </a:p>
          </p:txBody>
        </p:sp>
        <p:cxnSp>
          <p:nvCxnSpPr>
            <p:cNvPr id="232" name="Straight Arrow Connector 153">
              <a:extLst>
                <a:ext uri="{FF2B5EF4-FFF2-40B4-BE49-F238E27FC236}">
                  <a16:creationId xmlns:a16="http://schemas.microsoft.com/office/drawing/2014/main" id="{67927813-1F8A-664A-9B69-AF2F6BA9C03D}"/>
                </a:ext>
              </a:extLst>
            </p:cNvPr>
            <p:cNvCxnSpPr>
              <a:cxnSpLocks/>
            </p:cNvCxnSpPr>
            <p:nvPr/>
          </p:nvCxnSpPr>
          <p:spPr>
            <a:xfrm>
              <a:off x="3340885" y="3217958"/>
              <a:ext cx="0" cy="540000"/>
            </a:xfrm>
            <a:prstGeom prst="straightConnector1">
              <a:avLst/>
            </a:prstGeom>
            <a:ln>
              <a:solidFill>
                <a:schemeClr val="accent1">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3" name="Straight Arrow Connector 57">
              <a:extLst>
                <a:ext uri="{FF2B5EF4-FFF2-40B4-BE49-F238E27FC236}">
                  <a16:creationId xmlns:a16="http://schemas.microsoft.com/office/drawing/2014/main" id="{282D2E77-84AB-FA41-9898-43C5510AF6DC}"/>
                </a:ext>
              </a:extLst>
            </p:cNvPr>
            <p:cNvCxnSpPr>
              <a:cxnSpLocks/>
            </p:cNvCxnSpPr>
            <p:nvPr/>
          </p:nvCxnSpPr>
          <p:spPr>
            <a:xfrm>
              <a:off x="1151139" y="3217958"/>
              <a:ext cx="0" cy="540000"/>
            </a:xfrm>
            <a:prstGeom prst="straightConnector1">
              <a:avLst/>
            </a:prstGeom>
            <a:ln>
              <a:solidFill>
                <a:schemeClr val="accent1">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57">
              <a:extLst>
                <a:ext uri="{FF2B5EF4-FFF2-40B4-BE49-F238E27FC236}">
                  <a16:creationId xmlns:a16="http://schemas.microsoft.com/office/drawing/2014/main" id="{87309CFA-223F-E14A-A936-7E8D3751A2E2}"/>
                </a:ext>
              </a:extLst>
            </p:cNvPr>
            <p:cNvCxnSpPr>
              <a:cxnSpLocks/>
              <a:stCxn id="230" idx="3"/>
              <a:endCxn id="231" idx="1"/>
            </p:cNvCxnSpPr>
            <p:nvPr/>
          </p:nvCxnSpPr>
          <p:spPr>
            <a:xfrm flipV="1">
              <a:off x="1689313" y="2947958"/>
              <a:ext cx="1130955" cy="5135"/>
            </a:xfrm>
            <a:prstGeom prst="straightConnector1">
              <a:avLst/>
            </a:prstGeom>
            <a:ln>
              <a:solidFill>
                <a:schemeClr val="accent1">
                  <a:lumMod val="50000"/>
                </a:schemeClr>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59" name="Sisällön paikkamerkki 6">
            <a:extLst>
              <a:ext uri="{FF2B5EF4-FFF2-40B4-BE49-F238E27FC236}">
                <a16:creationId xmlns:a16="http://schemas.microsoft.com/office/drawing/2014/main" id="{318A61B0-3C2A-9F49-A50F-D92D7F056453}"/>
              </a:ext>
            </a:extLst>
          </p:cNvPr>
          <p:cNvSpPr txBox="1">
            <a:spLocks/>
          </p:cNvSpPr>
          <p:nvPr/>
        </p:nvSpPr>
        <p:spPr bwMode="auto">
          <a:xfrm>
            <a:off x="5780519" y="1689102"/>
            <a:ext cx="6144503" cy="4540388"/>
          </a:xfrm>
          <a:prstGeom prst="rect">
            <a:avLst/>
          </a:prstGeom>
          <a:noFill/>
          <a:ln w="9525">
            <a:noFill/>
            <a:miter lim="800000"/>
            <a:headEnd/>
            <a:tailEnd/>
          </a:ln>
          <a:effectLst/>
        </p:spPr>
        <p:txBody>
          <a:bodyPr vert="horz" wrap="square" lIns="0" tIns="0" rIns="0" bIns="0" numCol="1" anchor="ctr" anchorCtr="0" compatLnSpc="1">
            <a:prstTxWarp prst="textNoShape">
              <a:avLst/>
            </a:prstTxWarp>
            <a:normAutofit lnSpcReduction="10000"/>
          </a:bodyPr>
          <a:lstStyle>
            <a:lvl1pPr marL="342900" indent="-342900" algn="l" rtl="0" eaLnBrk="1" fontAlgn="base" hangingPunct="1">
              <a:lnSpc>
                <a:spcPct val="90000"/>
              </a:lnSpc>
              <a:spcBef>
                <a:spcPts val="500"/>
              </a:spcBef>
              <a:spcAft>
                <a:spcPct val="0"/>
              </a:spcAft>
              <a:buChar char="•"/>
              <a:defRPr sz="2400" kern="0" spc="0" baseline="0">
                <a:solidFill>
                  <a:schemeClr val="accent1">
                    <a:lumMod val="50000"/>
                  </a:schemeClr>
                </a:solidFill>
                <a:latin typeface="+mn-lt"/>
                <a:ea typeface="+mn-ea"/>
                <a:cs typeface="+mn-cs"/>
              </a:defRPr>
            </a:lvl1pPr>
            <a:lvl2pPr marL="742950" indent="-285750" algn="l" rtl="0" eaLnBrk="1" fontAlgn="base" hangingPunct="1">
              <a:lnSpc>
                <a:spcPct val="90000"/>
              </a:lnSpc>
              <a:spcBef>
                <a:spcPts val="500"/>
              </a:spcBef>
              <a:spcAft>
                <a:spcPct val="0"/>
              </a:spcAft>
              <a:buChar char="•"/>
              <a:defRPr sz="2000" kern="0" spc="0" baseline="0">
                <a:solidFill>
                  <a:schemeClr val="accent1">
                    <a:lumMod val="50000"/>
                  </a:schemeClr>
                </a:solidFill>
                <a:latin typeface="+mn-lt"/>
              </a:defRPr>
            </a:lvl2pPr>
            <a:lvl3pPr marL="1143000" indent="-228600" algn="l" rtl="0" eaLnBrk="1" fontAlgn="base" hangingPunct="1">
              <a:lnSpc>
                <a:spcPct val="90000"/>
              </a:lnSpc>
              <a:spcBef>
                <a:spcPts val="500"/>
              </a:spcBef>
              <a:spcAft>
                <a:spcPct val="0"/>
              </a:spcAft>
              <a:buChar char="•"/>
              <a:defRPr sz="1800" kern="0" spc="0" baseline="0">
                <a:solidFill>
                  <a:schemeClr val="accent1">
                    <a:lumMod val="50000"/>
                  </a:schemeClr>
                </a:solidFill>
                <a:latin typeface="+mn-lt"/>
              </a:defRPr>
            </a:lvl3pPr>
            <a:lvl4pPr marL="1600200" indent="-228600" algn="l" rtl="0" eaLnBrk="1" fontAlgn="base" hangingPunct="1">
              <a:lnSpc>
                <a:spcPct val="90000"/>
              </a:lnSpc>
              <a:spcBef>
                <a:spcPts val="500"/>
              </a:spcBef>
              <a:spcAft>
                <a:spcPct val="0"/>
              </a:spcAft>
              <a:buChar char="•"/>
              <a:defRPr sz="1800" kern="0" spc="0" baseline="0">
                <a:solidFill>
                  <a:schemeClr val="accent1">
                    <a:lumMod val="50000"/>
                  </a:schemeClr>
                </a:solidFill>
                <a:latin typeface="+mn-lt"/>
              </a:defRPr>
            </a:lvl4pPr>
            <a:lvl5pPr marL="2057400" indent="-228600" algn="l" rtl="0" eaLnBrk="1" fontAlgn="base" hangingPunct="1">
              <a:lnSpc>
                <a:spcPct val="90000"/>
              </a:lnSpc>
              <a:spcBef>
                <a:spcPts val="500"/>
              </a:spcBef>
              <a:spcAft>
                <a:spcPct val="0"/>
              </a:spcAft>
              <a:buChar char="•"/>
              <a:defRPr sz="1800" kern="0" spc="0" baseline="0">
                <a:solidFill>
                  <a:schemeClr val="accent1">
                    <a:lumMod val="50000"/>
                  </a:schemeClr>
                </a:solidFill>
                <a:latin typeface="+mn-lt"/>
              </a:defRPr>
            </a:lvl5pPr>
            <a:lvl6pPr marL="2514600" indent="-228600" algn="l" rtl="0" eaLnBrk="1" fontAlgn="base" hangingPunct="1">
              <a:spcBef>
                <a:spcPts val="500"/>
              </a:spcBef>
              <a:spcAft>
                <a:spcPct val="0"/>
              </a:spcAft>
              <a:buChar char="•"/>
              <a:defRPr sz="2200">
                <a:solidFill>
                  <a:schemeClr val="tx1"/>
                </a:solidFill>
                <a:latin typeface="+mn-lt"/>
              </a:defRPr>
            </a:lvl6pPr>
            <a:lvl7pPr marL="2971800" indent="-228600" algn="l" rtl="0" eaLnBrk="1" fontAlgn="base" hangingPunct="1">
              <a:spcBef>
                <a:spcPts val="500"/>
              </a:spcBef>
              <a:spcAft>
                <a:spcPct val="0"/>
              </a:spcAft>
              <a:buChar char="•"/>
              <a:defRPr sz="2200">
                <a:solidFill>
                  <a:schemeClr val="tx1"/>
                </a:solidFill>
                <a:latin typeface="+mn-lt"/>
              </a:defRPr>
            </a:lvl7pPr>
            <a:lvl8pPr marL="3429000" indent="-228600" algn="l" rtl="0" eaLnBrk="1" fontAlgn="base" hangingPunct="1">
              <a:spcBef>
                <a:spcPts val="500"/>
              </a:spcBef>
              <a:spcAft>
                <a:spcPct val="0"/>
              </a:spcAft>
              <a:buChar char="•"/>
              <a:defRPr sz="2200">
                <a:solidFill>
                  <a:schemeClr val="tx1"/>
                </a:solidFill>
                <a:latin typeface="+mn-lt"/>
              </a:defRPr>
            </a:lvl8pPr>
            <a:lvl9pPr marL="3886200" indent="-228600" algn="l" rtl="0" eaLnBrk="1" fontAlgn="base" hangingPunct="1">
              <a:spcBef>
                <a:spcPts val="500"/>
              </a:spcBef>
              <a:spcAft>
                <a:spcPct val="0"/>
              </a:spcAft>
              <a:buChar char="•"/>
              <a:defRPr sz="2200">
                <a:solidFill>
                  <a:schemeClr val="tx1"/>
                </a:solidFill>
                <a:latin typeface="+mn-lt"/>
              </a:defRPr>
            </a:lvl9pPr>
          </a:lstStyle>
          <a:p>
            <a:pPr>
              <a:lnSpc>
                <a:spcPct val="110000"/>
              </a:lnSpc>
            </a:pPr>
            <a:r>
              <a:rPr lang="en-US" sz="2133"/>
              <a:t>An entity joins the network by establishing a digital identity having a public </a:t>
            </a:r>
            <a:r>
              <a:rPr lang="en-US" sz="2133" b="1"/>
              <a:t>distributed ID (“DID”)</a:t>
            </a:r>
            <a:r>
              <a:rPr lang="en-US" sz="2133"/>
              <a:t> in the collaboratively governed public network </a:t>
            </a:r>
          </a:p>
          <a:p>
            <a:pPr>
              <a:lnSpc>
                <a:spcPct val="110000"/>
              </a:lnSpc>
            </a:pPr>
            <a:r>
              <a:rPr lang="en-US" sz="2133"/>
              <a:t>The entity manages itself all the data of the identity privately using </a:t>
            </a:r>
            <a:r>
              <a:rPr lang="en-US" sz="2133" b="1"/>
              <a:t>agent services</a:t>
            </a:r>
            <a:r>
              <a:rPr lang="en-US" sz="2133"/>
              <a:t> providing </a:t>
            </a:r>
            <a:r>
              <a:rPr lang="en-US" sz="2133" b="1"/>
              <a:t>digital wallets</a:t>
            </a:r>
          </a:p>
          <a:p>
            <a:pPr>
              <a:lnSpc>
                <a:spcPct val="110000"/>
              </a:lnSpc>
            </a:pPr>
            <a:r>
              <a:rPr lang="en-US" sz="2133"/>
              <a:t>The identities communicate with each other by exchanging </a:t>
            </a:r>
            <a:r>
              <a:rPr lang="en-US" sz="2133" b="1"/>
              <a:t>verifiable credentials </a:t>
            </a:r>
            <a:r>
              <a:rPr lang="en-US" sz="2133"/>
              <a:t>via their agents</a:t>
            </a:r>
          </a:p>
          <a:p>
            <a:pPr>
              <a:lnSpc>
                <a:spcPct val="110000"/>
              </a:lnSpc>
            </a:pPr>
            <a:r>
              <a:rPr lang="en-US" sz="2133"/>
              <a:t>Each entity can independently select their agent service provider, depending on their preferences</a:t>
            </a:r>
          </a:p>
          <a:p>
            <a:pPr>
              <a:lnSpc>
                <a:spcPct val="110000"/>
              </a:lnSpc>
            </a:pPr>
            <a:r>
              <a:rPr lang="en-US" sz="2133"/>
              <a:t>Interoperability between agents relies on </a:t>
            </a:r>
            <a:r>
              <a:rPr lang="en-US" sz="2133" b="1"/>
              <a:t>standards, open specifications </a:t>
            </a:r>
            <a:r>
              <a:rPr lang="en-US" sz="2133"/>
              <a:t>and </a:t>
            </a:r>
            <a:r>
              <a:rPr lang="en-US" sz="2133" b="1"/>
              <a:t>open source </a:t>
            </a:r>
            <a:r>
              <a:rPr lang="en-US" sz="2133"/>
              <a:t>software community</a:t>
            </a:r>
          </a:p>
        </p:txBody>
      </p:sp>
      <p:sp>
        <p:nvSpPr>
          <p:cNvPr id="3" name="Tekstiruutu 2">
            <a:extLst>
              <a:ext uri="{FF2B5EF4-FFF2-40B4-BE49-F238E27FC236}">
                <a16:creationId xmlns:a16="http://schemas.microsoft.com/office/drawing/2014/main" id="{19E4D8B2-776A-4598-AF08-D2EABB7F5D53}"/>
              </a:ext>
            </a:extLst>
          </p:cNvPr>
          <p:cNvSpPr txBox="1"/>
          <p:nvPr/>
        </p:nvSpPr>
        <p:spPr>
          <a:xfrm>
            <a:off x="2606039" y="3343742"/>
            <a:ext cx="1265603" cy="584775"/>
          </a:xfrm>
          <a:prstGeom prst="rect">
            <a:avLst/>
          </a:prstGeom>
          <a:noFill/>
        </p:spPr>
        <p:txBody>
          <a:bodyPr wrap="none" rtlCol="0">
            <a:spAutoFit/>
          </a:bodyPr>
          <a:lstStyle/>
          <a:p>
            <a:pPr algn="ctr"/>
            <a:r>
              <a:rPr lang="fi-FI" sz="1600" err="1"/>
              <a:t>Request</a:t>
            </a:r>
            <a:r>
              <a:rPr lang="fi-FI" sz="1600"/>
              <a:t> and </a:t>
            </a:r>
          </a:p>
          <a:p>
            <a:pPr algn="ctr"/>
            <a:r>
              <a:rPr lang="fi-FI" sz="1600" err="1"/>
              <a:t>present</a:t>
            </a:r>
            <a:r>
              <a:rPr lang="fi-FI" sz="1600"/>
              <a:t> </a:t>
            </a:r>
            <a:r>
              <a:rPr lang="fi-FI" sz="1600" err="1"/>
              <a:t>facts</a:t>
            </a:r>
            <a:endParaRPr lang="fi-FI" sz="1600"/>
          </a:p>
        </p:txBody>
      </p:sp>
      <p:sp>
        <p:nvSpPr>
          <p:cNvPr id="54" name="Tekstiruutu 53">
            <a:extLst>
              <a:ext uri="{FF2B5EF4-FFF2-40B4-BE49-F238E27FC236}">
                <a16:creationId xmlns:a16="http://schemas.microsoft.com/office/drawing/2014/main" id="{9DB6CC49-1DCD-4B1A-892A-A21066AD1BCF}"/>
              </a:ext>
            </a:extLst>
          </p:cNvPr>
          <p:cNvSpPr txBox="1"/>
          <p:nvPr/>
        </p:nvSpPr>
        <p:spPr>
          <a:xfrm>
            <a:off x="2664173" y="4645195"/>
            <a:ext cx="1107611" cy="338554"/>
          </a:xfrm>
          <a:prstGeom prst="rect">
            <a:avLst/>
          </a:prstGeom>
          <a:noFill/>
        </p:spPr>
        <p:txBody>
          <a:bodyPr wrap="none" rtlCol="0">
            <a:spAutoFit/>
          </a:bodyPr>
          <a:lstStyle/>
          <a:p>
            <a:pPr algn="ctr"/>
            <a:r>
              <a:rPr lang="fi-FI" sz="1600" err="1"/>
              <a:t>Verify</a:t>
            </a:r>
            <a:r>
              <a:rPr lang="fi-FI" sz="1600"/>
              <a:t> </a:t>
            </a:r>
            <a:r>
              <a:rPr lang="fi-FI" sz="1600" err="1"/>
              <a:t>facts</a:t>
            </a:r>
            <a:endParaRPr lang="fi-FI" sz="1600"/>
          </a:p>
        </p:txBody>
      </p:sp>
      <p:sp>
        <p:nvSpPr>
          <p:cNvPr id="55" name="Tekstiruutu 54">
            <a:extLst>
              <a:ext uri="{FF2B5EF4-FFF2-40B4-BE49-F238E27FC236}">
                <a16:creationId xmlns:a16="http://schemas.microsoft.com/office/drawing/2014/main" id="{B0F8247B-8198-46EE-BC97-2402BAEEB122}"/>
              </a:ext>
            </a:extLst>
          </p:cNvPr>
          <p:cNvSpPr txBox="1"/>
          <p:nvPr/>
        </p:nvSpPr>
        <p:spPr>
          <a:xfrm>
            <a:off x="116141" y="4873665"/>
            <a:ext cx="828752" cy="830997"/>
          </a:xfrm>
          <a:prstGeom prst="rect">
            <a:avLst/>
          </a:prstGeom>
          <a:noFill/>
        </p:spPr>
        <p:txBody>
          <a:bodyPr wrap="none" rtlCol="0">
            <a:spAutoFit/>
          </a:bodyPr>
          <a:lstStyle/>
          <a:p>
            <a:pPr algn="ctr"/>
            <a:r>
              <a:rPr lang="fi-FI" sz="1600"/>
              <a:t>Public</a:t>
            </a:r>
          </a:p>
          <a:p>
            <a:pPr algn="ctr"/>
            <a:r>
              <a:rPr lang="fi-FI" sz="1600"/>
              <a:t>Identity</a:t>
            </a:r>
          </a:p>
          <a:p>
            <a:pPr algn="ctr"/>
            <a:r>
              <a:rPr lang="fi-FI" sz="1600"/>
              <a:t>Data</a:t>
            </a:r>
          </a:p>
        </p:txBody>
      </p:sp>
      <p:sp>
        <p:nvSpPr>
          <p:cNvPr id="56" name="Tekstiruutu 55">
            <a:extLst>
              <a:ext uri="{FF2B5EF4-FFF2-40B4-BE49-F238E27FC236}">
                <a16:creationId xmlns:a16="http://schemas.microsoft.com/office/drawing/2014/main" id="{8D00C57D-C217-4ED3-A69E-F9EAF48F23F1}"/>
              </a:ext>
            </a:extLst>
          </p:cNvPr>
          <p:cNvSpPr txBox="1"/>
          <p:nvPr/>
        </p:nvSpPr>
        <p:spPr>
          <a:xfrm>
            <a:off x="-82637" y="3459301"/>
            <a:ext cx="1229688" cy="830997"/>
          </a:xfrm>
          <a:prstGeom prst="rect">
            <a:avLst/>
          </a:prstGeom>
          <a:noFill/>
        </p:spPr>
        <p:txBody>
          <a:bodyPr wrap="square" rtlCol="0">
            <a:spAutoFit/>
          </a:bodyPr>
          <a:lstStyle/>
          <a:p>
            <a:pPr algn="ctr"/>
            <a:r>
              <a:rPr lang="fi-FI" sz="1600"/>
              <a:t>Private data of </a:t>
            </a:r>
            <a:r>
              <a:rPr lang="fi-FI" sz="1600" err="1"/>
              <a:t>the</a:t>
            </a:r>
            <a:r>
              <a:rPr lang="fi-FI" sz="1600"/>
              <a:t> </a:t>
            </a:r>
          </a:p>
          <a:p>
            <a:pPr algn="ctr"/>
            <a:r>
              <a:rPr lang="fi-FI" sz="1600"/>
              <a:t>Identity</a:t>
            </a:r>
          </a:p>
        </p:txBody>
      </p:sp>
    </p:spTree>
    <p:extLst>
      <p:ext uri="{BB962C8B-B14F-4D97-AF65-F5344CB8AC3E}">
        <p14:creationId xmlns:p14="http://schemas.microsoft.com/office/powerpoint/2010/main" val="2853329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97E40A-F648-774B-9CFD-E8ED7ABBE40E}"/>
              </a:ext>
            </a:extLst>
          </p:cNvPr>
          <p:cNvSpPr>
            <a:spLocks noGrp="1"/>
          </p:cNvSpPr>
          <p:nvPr>
            <p:ph type="title"/>
          </p:nvPr>
        </p:nvSpPr>
        <p:spPr>
          <a:xfrm>
            <a:off x="533500" y="125741"/>
            <a:ext cx="10515600" cy="1325563"/>
          </a:xfrm>
        </p:spPr>
        <p:txBody>
          <a:bodyPr>
            <a:noAutofit/>
          </a:bodyPr>
          <a:lstStyle/>
          <a:p>
            <a:r>
              <a:rPr lang="fi-FI" sz="3733" dirty="0" err="1"/>
              <a:t>Findy</a:t>
            </a:r>
            <a:r>
              <a:rPr lang="fi-FI" sz="3733" baseline="30000" dirty="0"/>
              <a:t>*)</a:t>
            </a:r>
            <a:r>
              <a:rPr lang="fi-FI" sz="3733" dirty="0"/>
              <a:t> </a:t>
            </a:r>
            <a:r>
              <a:rPr lang="fi-FI" sz="3733" dirty="0" err="1"/>
              <a:t>network</a:t>
            </a:r>
            <a:r>
              <a:rPr lang="fi-FI" sz="3733" dirty="0"/>
              <a:t> is a </a:t>
            </a:r>
            <a:r>
              <a:rPr lang="fi-FI" sz="3733" dirty="0" err="1"/>
              <a:t>Finnish</a:t>
            </a:r>
            <a:r>
              <a:rPr lang="fi-FI" sz="3733" dirty="0"/>
              <a:t> </a:t>
            </a:r>
            <a:r>
              <a:rPr lang="fi-FI" sz="3733" dirty="0" err="1"/>
              <a:t>infrastructure</a:t>
            </a:r>
            <a:r>
              <a:rPr lang="fi-FI" sz="3733" dirty="0"/>
              <a:t> for </a:t>
            </a:r>
            <a:r>
              <a:rPr lang="fi-FI" sz="3733" dirty="0" err="1"/>
              <a:t>verifiable</a:t>
            </a:r>
            <a:r>
              <a:rPr lang="fi-FI" sz="3733" dirty="0"/>
              <a:t> data</a:t>
            </a:r>
            <a:endParaRPr lang="fi-FI" sz="3733" dirty="0">
              <a:latin typeface="Arial" panose="020B0604020202020204" pitchFamily="34" charset="0"/>
              <a:cs typeface="Arial" panose="020B0604020202020204" pitchFamily="34" charset="0"/>
            </a:endParaRPr>
          </a:p>
        </p:txBody>
      </p:sp>
      <p:sp>
        <p:nvSpPr>
          <p:cNvPr id="4" name="Dian numeron paikkamerkki 3">
            <a:extLst>
              <a:ext uri="{FF2B5EF4-FFF2-40B4-BE49-F238E27FC236}">
                <a16:creationId xmlns:a16="http://schemas.microsoft.com/office/drawing/2014/main" id="{4938A1CB-783F-9746-A980-30DA764B5860}"/>
              </a:ext>
            </a:extLst>
          </p:cNvPr>
          <p:cNvSpPr>
            <a:spLocks noGrp="1"/>
          </p:cNvSpPr>
          <p:nvPr>
            <p:ph type="sldNum" sz="quarter" idx="12"/>
          </p:nvPr>
        </p:nvSpPr>
        <p:spPr/>
        <p:txBody>
          <a:bodyPr/>
          <a:lstStyle/>
          <a:p>
            <a:fld id="{D29E2E8F-D53A-4A87-A201-04EBB1A79F2B}" type="slidenum">
              <a:rPr lang="sv-SE" smtClean="0"/>
              <a:t>4</a:t>
            </a:fld>
            <a:endParaRPr lang="sv-SE"/>
          </a:p>
        </p:txBody>
      </p:sp>
      <p:sp>
        <p:nvSpPr>
          <p:cNvPr id="8" name="Sisällön paikkamerkki 6">
            <a:extLst>
              <a:ext uri="{FF2B5EF4-FFF2-40B4-BE49-F238E27FC236}">
                <a16:creationId xmlns:a16="http://schemas.microsoft.com/office/drawing/2014/main" id="{E23B128B-1CDC-4B44-AEC0-42AF4D645C3C}"/>
              </a:ext>
            </a:extLst>
          </p:cNvPr>
          <p:cNvSpPr txBox="1">
            <a:spLocks/>
          </p:cNvSpPr>
          <p:nvPr/>
        </p:nvSpPr>
        <p:spPr bwMode="auto">
          <a:xfrm>
            <a:off x="382669" y="1706719"/>
            <a:ext cx="6734828" cy="4131021"/>
          </a:xfrm>
          <a:prstGeom prst="rect">
            <a:avLst/>
          </a:prstGeom>
          <a:noFill/>
          <a:ln w="9525">
            <a:noFill/>
            <a:miter lim="800000"/>
            <a:headEnd/>
            <a:tailEnd/>
          </a:ln>
          <a:effectLst/>
        </p:spPr>
        <p:txBody>
          <a:bodyPr vert="horz" wrap="square" lIns="0" tIns="0" rIns="0" bIns="0" numCol="1" anchor="t" anchorCtr="0" compatLnSpc="1">
            <a:prstTxWarp prst="textNoShape">
              <a:avLst/>
            </a:prstTxWarp>
            <a:noAutofit/>
          </a:bodyPr>
          <a:lstStyle>
            <a:lvl1pPr marL="342900" indent="-342900" algn="l" rtl="0" eaLnBrk="1" fontAlgn="base" hangingPunct="1">
              <a:lnSpc>
                <a:spcPct val="90000"/>
              </a:lnSpc>
              <a:spcBef>
                <a:spcPts val="500"/>
              </a:spcBef>
              <a:spcAft>
                <a:spcPct val="0"/>
              </a:spcAft>
              <a:buChar char="•"/>
              <a:defRPr sz="2400" kern="0" spc="0" baseline="0">
                <a:solidFill>
                  <a:schemeClr val="accent1">
                    <a:lumMod val="50000"/>
                  </a:schemeClr>
                </a:solidFill>
                <a:latin typeface="+mn-lt"/>
                <a:ea typeface="+mn-ea"/>
                <a:cs typeface="+mn-cs"/>
              </a:defRPr>
            </a:lvl1pPr>
            <a:lvl2pPr marL="742950" indent="-285750" algn="l" rtl="0" eaLnBrk="1" fontAlgn="base" hangingPunct="1">
              <a:lnSpc>
                <a:spcPct val="90000"/>
              </a:lnSpc>
              <a:spcBef>
                <a:spcPts val="500"/>
              </a:spcBef>
              <a:spcAft>
                <a:spcPct val="0"/>
              </a:spcAft>
              <a:buChar char="•"/>
              <a:defRPr sz="2000" kern="0" spc="0" baseline="0">
                <a:solidFill>
                  <a:schemeClr val="accent1">
                    <a:lumMod val="50000"/>
                  </a:schemeClr>
                </a:solidFill>
                <a:latin typeface="+mn-lt"/>
              </a:defRPr>
            </a:lvl2pPr>
            <a:lvl3pPr marL="1143000" indent="-228600" algn="l" rtl="0" eaLnBrk="1" fontAlgn="base" hangingPunct="1">
              <a:lnSpc>
                <a:spcPct val="90000"/>
              </a:lnSpc>
              <a:spcBef>
                <a:spcPts val="500"/>
              </a:spcBef>
              <a:spcAft>
                <a:spcPct val="0"/>
              </a:spcAft>
              <a:buChar char="•"/>
              <a:defRPr sz="1800" kern="0" spc="0" baseline="0">
                <a:solidFill>
                  <a:schemeClr val="accent1">
                    <a:lumMod val="50000"/>
                  </a:schemeClr>
                </a:solidFill>
                <a:latin typeface="+mn-lt"/>
              </a:defRPr>
            </a:lvl3pPr>
            <a:lvl4pPr marL="1600200" indent="-228600" algn="l" rtl="0" eaLnBrk="1" fontAlgn="base" hangingPunct="1">
              <a:lnSpc>
                <a:spcPct val="90000"/>
              </a:lnSpc>
              <a:spcBef>
                <a:spcPts val="500"/>
              </a:spcBef>
              <a:spcAft>
                <a:spcPct val="0"/>
              </a:spcAft>
              <a:buChar char="•"/>
              <a:defRPr sz="1800" kern="0" spc="0" baseline="0">
                <a:solidFill>
                  <a:schemeClr val="accent1">
                    <a:lumMod val="50000"/>
                  </a:schemeClr>
                </a:solidFill>
                <a:latin typeface="+mn-lt"/>
              </a:defRPr>
            </a:lvl4pPr>
            <a:lvl5pPr marL="2057400" indent="-228600" algn="l" rtl="0" eaLnBrk="1" fontAlgn="base" hangingPunct="1">
              <a:lnSpc>
                <a:spcPct val="90000"/>
              </a:lnSpc>
              <a:spcBef>
                <a:spcPts val="500"/>
              </a:spcBef>
              <a:spcAft>
                <a:spcPct val="0"/>
              </a:spcAft>
              <a:buChar char="•"/>
              <a:defRPr sz="1800" kern="0" spc="0" baseline="0">
                <a:solidFill>
                  <a:schemeClr val="accent1">
                    <a:lumMod val="50000"/>
                  </a:schemeClr>
                </a:solidFill>
                <a:latin typeface="+mn-lt"/>
              </a:defRPr>
            </a:lvl5pPr>
            <a:lvl6pPr marL="2514600" indent="-228600" algn="l" rtl="0" eaLnBrk="1" fontAlgn="base" hangingPunct="1">
              <a:spcBef>
                <a:spcPts val="500"/>
              </a:spcBef>
              <a:spcAft>
                <a:spcPct val="0"/>
              </a:spcAft>
              <a:buChar char="•"/>
              <a:defRPr sz="2200">
                <a:solidFill>
                  <a:schemeClr val="tx1"/>
                </a:solidFill>
                <a:latin typeface="+mn-lt"/>
              </a:defRPr>
            </a:lvl6pPr>
            <a:lvl7pPr marL="2971800" indent="-228600" algn="l" rtl="0" eaLnBrk="1" fontAlgn="base" hangingPunct="1">
              <a:spcBef>
                <a:spcPts val="500"/>
              </a:spcBef>
              <a:spcAft>
                <a:spcPct val="0"/>
              </a:spcAft>
              <a:buChar char="•"/>
              <a:defRPr sz="2200">
                <a:solidFill>
                  <a:schemeClr val="tx1"/>
                </a:solidFill>
                <a:latin typeface="+mn-lt"/>
              </a:defRPr>
            </a:lvl7pPr>
            <a:lvl8pPr marL="3429000" indent="-228600" algn="l" rtl="0" eaLnBrk="1" fontAlgn="base" hangingPunct="1">
              <a:spcBef>
                <a:spcPts val="500"/>
              </a:spcBef>
              <a:spcAft>
                <a:spcPct val="0"/>
              </a:spcAft>
              <a:buChar char="•"/>
              <a:defRPr sz="2200">
                <a:solidFill>
                  <a:schemeClr val="tx1"/>
                </a:solidFill>
                <a:latin typeface="+mn-lt"/>
              </a:defRPr>
            </a:lvl8pPr>
            <a:lvl9pPr marL="3886200" indent="-228600" algn="l" rtl="0" eaLnBrk="1" fontAlgn="base" hangingPunct="1">
              <a:spcBef>
                <a:spcPts val="500"/>
              </a:spcBef>
              <a:spcAft>
                <a:spcPct val="0"/>
              </a:spcAft>
              <a:buChar char="•"/>
              <a:defRPr sz="2200">
                <a:solidFill>
                  <a:schemeClr val="tx1"/>
                </a:solidFill>
                <a:latin typeface="+mn-lt"/>
              </a:defRPr>
            </a:lvl9pPr>
          </a:lstStyle>
          <a:p>
            <a:pPr>
              <a:lnSpc>
                <a:spcPct val="110000"/>
              </a:lnSpc>
            </a:pPr>
            <a:r>
              <a:rPr lang="en-US" sz="2133" b="1" dirty="0"/>
              <a:t>“</a:t>
            </a:r>
            <a:r>
              <a:rPr lang="en-US" sz="2133" b="1" dirty="0" err="1"/>
              <a:t>Findy</a:t>
            </a:r>
            <a:r>
              <a:rPr lang="en-US" sz="2133" b="1" dirty="0"/>
              <a:t>” Network = A verifiable data network </a:t>
            </a:r>
            <a:r>
              <a:rPr lang="en-US" sz="2133" dirty="0"/>
              <a:t>for individuals, organizations and things in Finland</a:t>
            </a:r>
          </a:p>
          <a:p>
            <a:pPr>
              <a:lnSpc>
                <a:spcPct val="110000"/>
              </a:lnSpc>
            </a:pPr>
            <a:r>
              <a:rPr lang="en-US" sz="2133" dirty="0"/>
              <a:t>The network will be a </a:t>
            </a:r>
            <a:r>
              <a:rPr lang="en-US" sz="2133" b="1" dirty="0"/>
              <a:t>collaboratively governed and operated not-for-profit co-operative </a:t>
            </a:r>
            <a:r>
              <a:rPr lang="en-US" sz="2133" dirty="0"/>
              <a:t>of Finnish private and public sector organizations</a:t>
            </a:r>
          </a:p>
          <a:p>
            <a:pPr>
              <a:lnSpc>
                <a:spcPct val="110000"/>
              </a:lnSpc>
            </a:pPr>
            <a:r>
              <a:rPr lang="en-US" sz="2133" dirty="0"/>
              <a:t>The long-term goal for </a:t>
            </a:r>
            <a:r>
              <a:rPr lang="en-US" sz="2133" dirty="0" err="1"/>
              <a:t>Findy</a:t>
            </a:r>
            <a:r>
              <a:rPr lang="en-US" sz="2133" dirty="0"/>
              <a:t> network is to serve as a ubiquitous</a:t>
            </a:r>
            <a:r>
              <a:rPr lang="en-US" sz="2133" b="1" dirty="0"/>
              <a:t> general-purpose network for verifiable data</a:t>
            </a:r>
          </a:p>
          <a:p>
            <a:pPr>
              <a:lnSpc>
                <a:spcPct val="110000"/>
              </a:lnSpc>
            </a:pPr>
            <a:r>
              <a:rPr lang="en-US" sz="2133" dirty="0" err="1"/>
              <a:t>FindyNet</a:t>
            </a:r>
            <a:r>
              <a:rPr lang="en-US" sz="2133" dirty="0"/>
              <a:t> co-operative seeks to participate in and contribute best practices for </a:t>
            </a:r>
            <a:r>
              <a:rPr lang="en-US" sz="2133" b="1" dirty="0"/>
              <a:t>EU’s Digital Identity</a:t>
            </a:r>
            <a:r>
              <a:rPr lang="en-US" sz="2133" dirty="0"/>
              <a:t> initiative</a:t>
            </a:r>
            <a:endParaRPr lang="en-US" sz="2133" b="1" dirty="0"/>
          </a:p>
          <a:p>
            <a:pPr>
              <a:lnSpc>
                <a:spcPct val="110000"/>
              </a:lnSpc>
            </a:pPr>
            <a:r>
              <a:rPr lang="en-US" sz="2133" dirty="0" err="1"/>
              <a:t>Findy</a:t>
            </a:r>
            <a:r>
              <a:rPr lang="en-US" sz="2133" dirty="0"/>
              <a:t> adheres to </a:t>
            </a:r>
            <a:r>
              <a:rPr lang="en-US" sz="2133" dirty="0" err="1"/>
              <a:t>MyData</a:t>
            </a:r>
            <a:r>
              <a:rPr lang="en-US" sz="2133" dirty="0"/>
              <a:t> and GDPR principles</a:t>
            </a:r>
          </a:p>
          <a:p>
            <a:pPr>
              <a:lnSpc>
                <a:spcPct val="110000"/>
              </a:lnSpc>
            </a:pPr>
            <a:r>
              <a:rPr lang="en-US" sz="2133" dirty="0"/>
              <a:t>www.findy.fi</a:t>
            </a:r>
          </a:p>
          <a:p>
            <a:pPr>
              <a:lnSpc>
                <a:spcPct val="110000"/>
              </a:lnSpc>
            </a:pPr>
            <a:endParaRPr lang="en-US" sz="2133" dirty="0"/>
          </a:p>
        </p:txBody>
      </p:sp>
      <p:sp>
        <p:nvSpPr>
          <p:cNvPr id="3" name="Suorakulmio 2">
            <a:extLst>
              <a:ext uri="{FF2B5EF4-FFF2-40B4-BE49-F238E27FC236}">
                <a16:creationId xmlns:a16="http://schemas.microsoft.com/office/drawing/2014/main" id="{8762B290-0562-9C42-80FC-45351DAD28BE}"/>
              </a:ext>
            </a:extLst>
          </p:cNvPr>
          <p:cNvSpPr/>
          <p:nvPr/>
        </p:nvSpPr>
        <p:spPr>
          <a:xfrm>
            <a:off x="2187634" y="6301160"/>
            <a:ext cx="8713897" cy="444545"/>
          </a:xfrm>
          <a:prstGeom prst="rect">
            <a:avLst/>
          </a:prstGeom>
        </p:spPr>
        <p:txBody>
          <a:bodyPr wrap="square">
            <a:spAutoFit/>
          </a:bodyPr>
          <a:lstStyle/>
          <a:p>
            <a:pPr>
              <a:lnSpc>
                <a:spcPct val="110000"/>
              </a:lnSpc>
            </a:pPr>
            <a:r>
              <a:rPr lang="en-US" sz="1067" dirty="0">
                <a:solidFill>
                  <a:schemeClr val="accent1">
                    <a:lumMod val="50000"/>
                  </a:schemeClr>
                </a:solidFill>
              </a:rPr>
              <a:t>*) </a:t>
            </a:r>
            <a:r>
              <a:rPr lang="en-US" sz="1067" dirty="0" err="1">
                <a:solidFill>
                  <a:schemeClr val="accent1">
                    <a:lumMod val="50000"/>
                  </a:schemeClr>
                </a:solidFill>
              </a:rPr>
              <a:t>Findy</a:t>
            </a:r>
            <a:r>
              <a:rPr lang="en-US" sz="1067" dirty="0">
                <a:solidFill>
                  <a:schemeClr val="accent1">
                    <a:lumMod val="50000"/>
                  </a:schemeClr>
                </a:solidFill>
              </a:rPr>
              <a:t> stands for Finnish Hyperledger Indy network</a:t>
            </a:r>
          </a:p>
          <a:p>
            <a:pPr>
              <a:lnSpc>
                <a:spcPct val="110000"/>
              </a:lnSpc>
            </a:pPr>
            <a:r>
              <a:rPr lang="en-US" sz="1067" dirty="0" err="1">
                <a:solidFill>
                  <a:schemeClr val="accent1">
                    <a:lumMod val="50000"/>
                  </a:schemeClr>
                </a:solidFill>
              </a:rPr>
              <a:t>Findy</a:t>
            </a:r>
            <a:r>
              <a:rPr lang="en-US" sz="1067" dirty="0">
                <a:solidFill>
                  <a:schemeClr val="accent1">
                    <a:lumMod val="50000"/>
                  </a:schemeClr>
                </a:solidFill>
              </a:rPr>
              <a:t> uses Hyperledger Indy and Hyperledger Aries open source technologies for providing digital identities rooted on distributed ledger</a:t>
            </a:r>
          </a:p>
        </p:txBody>
      </p:sp>
      <p:grpSp>
        <p:nvGrpSpPr>
          <p:cNvPr id="6" name="Ryhmä 4">
            <a:extLst>
              <a:ext uri="{FF2B5EF4-FFF2-40B4-BE49-F238E27FC236}">
                <a16:creationId xmlns:a16="http://schemas.microsoft.com/office/drawing/2014/main" id="{1C91E89F-E073-408B-9B3C-0ABFE3557C50}"/>
              </a:ext>
            </a:extLst>
          </p:cNvPr>
          <p:cNvGrpSpPr>
            <a:grpSpLocks noChangeAspect="1"/>
          </p:cNvGrpSpPr>
          <p:nvPr/>
        </p:nvGrpSpPr>
        <p:grpSpPr>
          <a:xfrm>
            <a:off x="7397579" y="1509063"/>
            <a:ext cx="4256559" cy="4125871"/>
            <a:chOff x="4636035" y="966351"/>
            <a:chExt cx="3787570" cy="3671286"/>
          </a:xfrm>
        </p:grpSpPr>
        <p:cxnSp>
          <p:nvCxnSpPr>
            <p:cNvPr id="7" name="Straight Connector 281">
              <a:extLst>
                <a:ext uri="{FF2B5EF4-FFF2-40B4-BE49-F238E27FC236}">
                  <a16:creationId xmlns:a16="http://schemas.microsoft.com/office/drawing/2014/main" id="{993E3A8B-6507-4283-86E4-D6035685E4E7}"/>
                </a:ext>
              </a:extLst>
            </p:cNvPr>
            <p:cNvCxnSpPr>
              <a:cxnSpLocks/>
              <a:stCxn id="48" idx="4"/>
              <a:endCxn id="66" idx="0"/>
            </p:cNvCxnSpPr>
            <p:nvPr/>
          </p:nvCxnSpPr>
          <p:spPr bwMode="auto">
            <a:xfrm flipH="1">
              <a:off x="4979835" y="3071072"/>
              <a:ext cx="441887" cy="670417"/>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pic>
          <p:nvPicPr>
            <p:cNvPr id="9" name="Picture 364">
              <a:extLst>
                <a:ext uri="{FF2B5EF4-FFF2-40B4-BE49-F238E27FC236}">
                  <a16:creationId xmlns:a16="http://schemas.microsoft.com/office/drawing/2014/main" id="{10E796E0-3213-4F2A-8341-6E95F944FB3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73100" y="1153518"/>
              <a:ext cx="687600" cy="687600"/>
            </a:xfrm>
            <a:prstGeom prst="rect">
              <a:avLst/>
            </a:prstGeom>
          </p:spPr>
        </p:pic>
        <p:pic>
          <p:nvPicPr>
            <p:cNvPr id="10" name="Picture 365">
              <a:extLst>
                <a:ext uri="{FF2B5EF4-FFF2-40B4-BE49-F238E27FC236}">
                  <a16:creationId xmlns:a16="http://schemas.microsoft.com/office/drawing/2014/main" id="{F7E74E0E-84C4-424D-B1EA-FE897447B01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36005" y="2533887"/>
              <a:ext cx="687600" cy="687600"/>
            </a:xfrm>
            <a:prstGeom prst="rect">
              <a:avLst/>
            </a:prstGeom>
          </p:spPr>
        </p:pic>
        <p:pic>
          <p:nvPicPr>
            <p:cNvPr id="11" name="Picture 366">
              <a:extLst>
                <a:ext uri="{FF2B5EF4-FFF2-40B4-BE49-F238E27FC236}">
                  <a16:creationId xmlns:a16="http://schemas.microsoft.com/office/drawing/2014/main" id="{D118459F-0B39-4703-9FA8-33EC13786477}"/>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466817" y="3837132"/>
              <a:ext cx="687600" cy="687600"/>
            </a:xfrm>
            <a:prstGeom prst="rect">
              <a:avLst/>
            </a:prstGeom>
          </p:spPr>
        </p:pic>
        <p:grpSp>
          <p:nvGrpSpPr>
            <p:cNvPr id="12" name="Ryhmä 10">
              <a:extLst>
                <a:ext uri="{FF2B5EF4-FFF2-40B4-BE49-F238E27FC236}">
                  <a16:creationId xmlns:a16="http://schemas.microsoft.com/office/drawing/2014/main" id="{581088EF-0AE2-4FFF-8F66-8209E16F019C}"/>
                </a:ext>
              </a:extLst>
            </p:cNvPr>
            <p:cNvGrpSpPr/>
            <p:nvPr/>
          </p:nvGrpSpPr>
          <p:grpSpPr>
            <a:xfrm>
              <a:off x="6117704" y="3956702"/>
              <a:ext cx="680935" cy="680935"/>
              <a:chOff x="6432140" y="2412601"/>
              <a:chExt cx="680935" cy="680935"/>
            </a:xfrm>
          </p:grpSpPr>
          <p:sp>
            <p:nvSpPr>
              <p:cNvPr id="100" name="Oval 336">
                <a:extLst>
                  <a:ext uri="{FF2B5EF4-FFF2-40B4-BE49-F238E27FC236}">
                    <a16:creationId xmlns:a16="http://schemas.microsoft.com/office/drawing/2014/main" id="{AC713CA3-1BB2-4A89-8E67-2101F2E104F7}"/>
                  </a:ext>
                </a:extLst>
              </p:cNvPr>
              <p:cNvSpPr/>
              <p:nvPr/>
            </p:nvSpPr>
            <p:spPr bwMode="auto">
              <a:xfrm>
                <a:off x="6432140" y="2412601"/>
                <a:ext cx="680935" cy="680935"/>
              </a:xfrm>
              <a:prstGeom prst="ellipse">
                <a:avLst/>
              </a:prstGeom>
              <a:solidFill>
                <a:srgbClr val="ED7D3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a:ln>
                    <a:noFill/>
                  </a:ln>
                  <a:solidFill>
                    <a:srgbClr val="FFFFFF"/>
                  </a:solidFill>
                  <a:effectLst/>
                  <a:uLnTx/>
                  <a:uFillTx/>
                  <a:latin typeface="Arial" charset="0"/>
                </a:endParaRPr>
              </a:p>
            </p:txBody>
          </p:sp>
          <p:grpSp>
            <p:nvGrpSpPr>
              <p:cNvPr id="101" name="Group 825">
                <a:extLst>
                  <a:ext uri="{FF2B5EF4-FFF2-40B4-BE49-F238E27FC236}">
                    <a16:creationId xmlns:a16="http://schemas.microsoft.com/office/drawing/2014/main" id="{EAFB6C93-E1CE-459F-9D82-19B2AE7DA5FB}"/>
                  </a:ext>
                </a:extLst>
              </p:cNvPr>
              <p:cNvGrpSpPr/>
              <p:nvPr/>
            </p:nvGrpSpPr>
            <p:grpSpPr>
              <a:xfrm>
                <a:off x="6622589" y="2533993"/>
                <a:ext cx="300037" cy="438150"/>
                <a:chOff x="5695950" y="2617788"/>
                <a:chExt cx="300037" cy="438150"/>
              </a:xfrm>
              <a:solidFill>
                <a:sysClr val="window" lastClr="FFFFFF"/>
              </a:solidFill>
            </p:grpSpPr>
            <p:sp>
              <p:nvSpPr>
                <p:cNvPr id="102" name="Freeform 80">
                  <a:extLst>
                    <a:ext uri="{FF2B5EF4-FFF2-40B4-BE49-F238E27FC236}">
                      <a16:creationId xmlns:a16="http://schemas.microsoft.com/office/drawing/2014/main" id="{924149CA-817F-408E-955B-119F583F552B}"/>
                    </a:ext>
                  </a:extLst>
                </p:cNvPr>
                <p:cNvSpPr>
                  <a:spLocks/>
                </p:cNvSpPr>
                <p:nvPr/>
              </p:nvSpPr>
              <p:spPr bwMode="auto">
                <a:xfrm>
                  <a:off x="5805488" y="3027363"/>
                  <a:ext cx="80962" cy="28575"/>
                </a:xfrm>
                <a:custGeom>
                  <a:avLst/>
                  <a:gdLst>
                    <a:gd name="T0" fmla="*/ 248 w 297"/>
                    <a:gd name="T1" fmla="*/ 0 h 100"/>
                    <a:gd name="T2" fmla="*/ 49 w 297"/>
                    <a:gd name="T3" fmla="*/ 0 h 100"/>
                    <a:gd name="T4" fmla="*/ 0 w 297"/>
                    <a:gd name="T5" fmla="*/ 50 h 100"/>
                    <a:gd name="T6" fmla="*/ 49 w 297"/>
                    <a:gd name="T7" fmla="*/ 100 h 100"/>
                    <a:gd name="T8" fmla="*/ 248 w 297"/>
                    <a:gd name="T9" fmla="*/ 100 h 100"/>
                    <a:gd name="T10" fmla="*/ 297 w 297"/>
                    <a:gd name="T11" fmla="*/ 50 h 100"/>
                    <a:gd name="T12" fmla="*/ 248 w 297"/>
                    <a:gd name="T13" fmla="*/ 0 h 100"/>
                  </a:gdLst>
                  <a:ahLst/>
                  <a:cxnLst>
                    <a:cxn ang="0">
                      <a:pos x="T0" y="T1"/>
                    </a:cxn>
                    <a:cxn ang="0">
                      <a:pos x="T2" y="T3"/>
                    </a:cxn>
                    <a:cxn ang="0">
                      <a:pos x="T4" y="T5"/>
                    </a:cxn>
                    <a:cxn ang="0">
                      <a:pos x="T6" y="T7"/>
                    </a:cxn>
                    <a:cxn ang="0">
                      <a:pos x="T8" y="T9"/>
                    </a:cxn>
                    <a:cxn ang="0">
                      <a:pos x="T10" y="T11"/>
                    </a:cxn>
                    <a:cxn ang="0">
                      <a:pos x="T12" y="T13"/>
                    </a:cxn>
                  </a:cxnLst>
                  <a:rect l="0" t="0" r="r" b="b"/>
                  <a:pathLst>
                    <a:path w="297" h="100">
                      <a:moveTo>
                        <a:pt x="248" y="0"/>
                      </a:moveTo>
                      <a:cubicBezTo>
                        <a:pt x="49" y="0"/>
                        <a:pt x="49" y="0"/>
                        <a:pt x="49" y="0"/>
                      </a:cubicBezTo>
                      <a:cubicBezTo>
                        <a:pt x="22" y="0"/>
                        <a:pt x="0" y="23"/>
                        <a:pt x="0" y="50"/>
                      </a:cubicBezTo>
                      <a:cubicBezTo>
                        <a:pt x="0" y="77"/>
                        <a:pt x="22" y="100"/>
                        <a:pt x="49" y="100"/>
                      </a:cubicBezTo>
                      <a:cubicBezTo>
                        <a:pt x="248" y="100"/>
                        <a:pt x="248" y="100"/>
                        <a:pt x="248" y="100"/>
                      </a:cubicBezTo>
                      <a:cubicBezTo>
                        <a:pt x="275" y="100"/>
                        <a:pt x="297" y="77"/>
                        <a:pt x="297" y="50"/>
                      </a:cubicBezTo>
                      <a:cubicBezTo>
                        <a:pt x="297" y="23"/>
                        <a:pt x="275" y="0"/>
                        <a:pt x="24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103" name="Freeform 81">
                  <a:extLst>
                    <a:ext uri="{FF2B5EF4-FFF2-40B4-BE49-F238E27FC236}">
                      <a16:creationId xmlns:a16="http://schemas.microsoft.com/office/drawing/2014/main" id="{A467BFC1-291A-4FAF-938A-3E3F6EA926F6}"/>
                    </a:ext>
                  </a:extLst>
                </p:cNvPr>
                <p:cNvSpPr>
                  <a:spLocks/>
                </p:cNvSpPr>
                <p:nvPr/>
              </p:nvSpPr>
              <p:spPr bwMode="auto">
                <a:xfrm>
                  <a:off x="5791200" y="3000375"/>
                  <a:ext cx="109537" cy="26988"/>
                </a:xfrm>
                <a:custGeom>
                  <a:avLst/>
                  <a:gdLst>
                    <a:gd name="T0" fmla="*/ 347 w 397"/>
                    <a:gd name="T1" fmla="*/ 0 h 99"/>
                    <a:gd name="T2" fmla="*/ 50 w 397"/>
                    <a:gd name="T3" fmla="*/ 0 h 99"/>
                    <a:gd name="T4" fmla="*/ 0 w 397"/>
                    <a:gd name="T5" fmla="*/ 50 h 99"/>
                    <a:gd name="T6" fmla="*/ 50 w 397"/>
                    <a:gd name="T7" fmla="*/ 99 h 99"/>
                    <a:gd name="T8" fmla="*/ 347 w 397"/>
                    <a:gd name="T9" fmla="*/ 99 h 99"/>
                    <a:gd name="T10" fmla="*/ 397 w 397"/>
                    <a:gd name="T11" fmla="*/ 50 h 99"/>
                    <a:gd name="T12" fmla="*/ 347 w 397"/>
                    <a:gd name="T13" fmla="*/ 0 h 99"/>
                  </a:gdLst>
                  <a:ahLst/>
                  <a:cxnLst>
                    <a:cxn ang="0">
                      <a:pos x="T0" y="T1"/>
                    </a:cxn>
                    <a:cxn ang="0">
                      <a:pos x="T2" y="T3"/>
                    </a:cxn>
                    <a:cxn ang="0">
                      <a:pos x="T4" y="T5"/>
                    </a:cxn>
                    <a:cxn ang="0">
                      <a:pos x="T6" y="T7"/>
                    </a:cxn>
                    <a:cxn ang="0">
                      <a:pos x="T8" y="T9"/>
                    </a:cxn>
                    <a:cxn ang="0">
                      <a:pos x="T10" y="T11"/>
                    </a:cxn>
                    <a:cxn ang="0">
                      <a:pos x="T12" y="T13"/>
                    </a:cxn>
                  </a:cxnLst>
                  <a:rect l="0" t="0" r="r" b="b"/>
                  <a:pathLst>
                    <a:path w="397" h="99">
                      <a:moveTo>
                        <a:pt x="347" y="0"/>
                      </a:moveTo>
                      <a:cubicBezTo>
                        <a:pt x="50" y="0"/>
                        <a:pt x="50" y="0"/>
                        <a:pt x="50" y="0"/>
                      </a:cubicBezTo>
                      <a:cubicBezTo>
                        <a:pt x="22" y="0"/>
                        <a:pt x="0" y="22"/>
                        <a:pt x="0" y="50"/>
                      </a:cubicBezTo>
                      <a:cubicBezTo>
                        <a:pt x="0" y="77"/>
                        <a:pt x="22" y="99"/>
                        <a:pt x="50" y="99"/>
                      </a:cubicBezTo>
                      <a:cubicBezTo>
                        <a:pt x="347" y="99"/>
                        <a:pt x="347" y="99"/>
                        <a:pt x="347" y="99"/>
                      </a:cubicBezTo>
                      <a:cubicBezTo>
                        <a:pt x="375" y="99"/>
                        <a:pt x="397" y="77"/>
                        <a:pt x="397" y="50"/>
                      </a:cubicBezTo>
                      <a:cubicBezTo>
                        <a:pt x="397" y="22"/>
                        <a:pt x="375" y="0"/>
                        <a:pt x="3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104" name="Freeform 82">
                  <a:extLst>
                    <a:ext uri="{FF2B5EF4-FFF2-40B4-BE49-F238E27FC236}">
                      <a16:creationId xmlns:a16="http://schemas.microsoft.com/office/drawing/2014/main" id="{AD58EAF3-C026-48BC-A2C5-2E908B1EE79A}"/>
                    </a:ext>
                  </a:extLst>
                </p:cNvPr>
                <p:cNvSpPr>
                  <a:spLocks noEditPoints="1"/>
                </p:cNvSpPr>
                <p:nvPr/>
              </p:nvSpPr>
              <p:spPr bwMode="auto">
                <a:xfrm>
                  <a:off x="5695950" y="2617788"/>
                  <a:ext cx="300037" cy="355600"/>
                </a:xfrm>
                <a:custGeom>
                  <a:avLst/>
                  <a:gdLst>
                    <a:gd name="T0" fmla="*/ 0 w 1092"/>
                    <a:gd name="T1" fmla="*/ 546 h 1290"/>
                    <a:gd name="T2" fmla="*/ 12 w 1092"/>
                    <a:gd name="T3" fmla="*/ 657 h 1290"/>
                    <a:gd name="T4" fmla="*/ 45 w 1092"/>
                    <a:gd name="T5" fmla="*/ 760 h 1290"/>
                    <a:gd name="T6" fmla="*/ 96 w 1092"/>
                    <a:gd name="T7" fmla="*/ 853 h 1290"/>
                    <a:gd name="T8" fmla="*/ 164 w 1092"/>
                    <a:gd name="T9" fmla="*/ 934 h 1290"/>
                    <a:gd name="T10" fmla="*/ 181 w 1092"/>
                    <a:gd name="T11" fmla="*/ 951 h 1290"/>
                    <a:gd name="T12" fmla="*/ 349 w 1092"/>
                    <a:gd name="T13" fmla="*/ 1240 h 1290"/>
                    <a:gd name="T14" fmla="*/ 388 w 1092"/>
                    <a:gd name="T15" fmla="*/ 1290 h 1290"/>
                    <a:gd name="T16" fmla="*/ 531 w 1092"/>
                    <a:gd name="T17" fmla="*/ 1290 h 1290"/>
                    <a:gd name="T18" fmla="*/ 565 w 1092"/>
                    <a:gd name="T19" fmla="*/ 1290 h 1290"/>
                    <a:gd name="T20" fmla="*/ 704 w 1092"/>
                    <a:gd name="T21" fmla="*/ 1288 h 1290"/>
                    <a:gd name="T22" fmla="*/ 726 w 1092"/>
                    <a:gd name="T23" fmla="*/ 1202 h 1290"/>
                    <a:gd name="T24" fmla="*/ 912 w 1092"/>
                    <a:gd name="T25" fmla="*/ 950 h 1290"/>
                    <a:gd name="T26" fmla="*/ 942 w 1092"/>
                    <a:gd name="T27" fmla="*/ 920 h 1290"/>
                    <a:gd name="T28" fmla="*/ 1005 w 1092"/>
                    <a:gd name="T29" fmla="*/ 839 h 1290"/>
                    <a:gd name="T30" fmla="*/ 1053 w 1092"/>
                    <a:gd name="T31" fmla="*/ 747 h 1290"/>
                    <a:gd name="T32" fmla="*/ 1082 w 1092"/>
                    <a:gd name="T33" fmla="*/ 648 h 1290"/>
                    <a:gd name="T34" fmla="*/ 546 w 1092"/>
                    <a:gd name="T35" fmla="*/ 0 h 1290"/>
                    <a:gd name="T36" fmla="*/ 983 w 1092"/>
                    <a:gd name="T37" fmla="*/ 637 h 1290"/>
                    <a:gd name="T38" fmla="*/ 956 w 1092"/>
                    <a:gd name="T39" fmla="*/ 721 h 1290"/>
                    <a:gd name="T40" fmla="*/ 914 w 1092"/>
                    <a:gd name="T41" fmla="*/ 797 h 1290"/>
                    <a:gd name="T42" fmla="*/ 858 w 1092"/>
                    <a:gd name="T43" fmla="*/ 863 h 1290"/>
                    <a:gd name="T44" fmla="*/ 846 w 1092"/>
                    <a:gd name="T45" fmla="*/ 876 h 1290"/>
                    <a:gd name="T46" fmla="*/ 815 w 1092"/>
                    <a:gd name="T47" fmla="*/ 905 h 1290"/>
                    <a:gd name="T48" fmla="*/ 813 w 1092"/>
                    <a:gd name="T49" fmla="*/ 906 h 1290"/>
                    <a:gd name="T50" fmla="*/ 597 w 1092"/>
                    <a:gd name="T51" fmla="*/ 1191 h 1290"/>
                    <a:gd name="T52" fmla="*/ 597 w 1092"/>
                    <a:gd name="T53" fmla="*/ 925 h 1290"/>
                    <a:gd name="T54" fmla="*/ 733 w 1092"/>
                    <a:gd name="T55" fmla="*/ 742 h 1290"/>
                    <a:gd name="T56" fmla="*/ 663 w 1092"/>
                    <a:gd name="T57" fmla="*/ 718 h 1290"/>
                    <a:gd name="T58" fmla="*/ 429 w 1092"/>
                    <a:gd name="T59" fmla="*/ 718 h 1290"/>
                    <a:gd name="T60" fmla="*/ 359 w 1092"/>
                    <a:gd name="T61" fmla="*/ 742 h 1290"/>
                    <a:gd name="T62" fmla="*/ 498 w 1092"/>
                    <a:gd name="T63" fmla="*/ 927 h 1290"/>
                    <a:gd name="T64" fmla="*/ 468 w 1092"/>
                    <a:gd name="T65" fmla="*/ 1191 h 1290"/>
                    <a:gd name="T66" fmla="*/ 279 w 1092"/>
                    <a:gd name="T67" fmla="*/ 905 h 1290"/>
                    <a:gd name="T68" fmla="*/ 242 w 1092"/>
                    <a:gd name="T69" fmla="*/ 871 h 1290"/>
                    <a:gd name="T70" fmla="*/ 222 w 1092"/>
                    <a:gd name="T71" fmla="*/ 852 h 1290"/>
                    <a:gd name="T72" fmla="*/ 170 w 1092"/>
                    <a:gd name="T73" fmla="*/ 785 h 1290"/>
                    <a:gd name="T74" fmla="*/ 132 w 1092"/>
                    <a:gd name="T75" fmla="*/ 710 h 1290"/>
                    <a:gd name="T76" fmla="*/ 108 w 1092"/>
                    <a:gd name="T77" fmla="*/ 631 h 1290"/>
                    <a:gd name="T78" fmla="*/ 100 w 1092"/>
                    <a:gd name="T79" fmla="*/ 546 h 1290"/>
                    <a:gd name="T80" fmla="*/ 993 w 1092"/>
                    <a:gd name="T81" fmla="*/ 546 h 1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92" h="1290">
                      <a:moveTo>
                        <a:pt x="546" y="0"/>
                      </a:moveTo>
                      <a:cubicBezTo>
                        <a:pt x="244" y="0"/>
                        <a:pt x="0" y="244"/>
                        <a:pt x="0" y="546"/>
                      </a:cubicBezTo>
                      <a:cubicBezTo>
                        <a:pt x="0" y="581"/>
                        <a:pt x="4" y="615"/>
                        <a:pt x="10" y="648"/>
                      </a:cubicBezTo>
                      <a:cubicBezTo>
                        <a:pt x="11" y="651"/>
                        <a:pt x="11" y="654"/>
                        <a:pt x="12" y="657"/>
                      </a:cubicBezTo>
                      <a:cubicBezTo>
                        <a:pt x="18" y="688"/>
                        <a:pt x="28" y="718"/>
                        <a:pt x="40" y="747"/>
                      </a:cubicBezTo>
                      <a:cubicBezTo>
                        <a:pt x="41" y="751"/>
                        <a:pt x="43" y="756"/>
                        <a:pt x="45" y="760"/>
                      </a:cubicBezTo>
                      <a:cubicBezTo>
                        <a:pt x="56" y="788"/>
                        <a:pt x="71" y="814"/>
                        <a:pt x="87" y="839"/>
                      </a:cubicBezTo>
                      <a:cubicBezTo>
                        <a:pt x="90" y="844"/>
                        <a:pt x="93" y="848"/>
                        <a:pt x="96" y="853"/>
                      </a:cubicBezTo>
                      <a:cubicBezTo>
                        <a:pt x="112" y="877"/>
                        <a:pt x="130" y="899"/>
                        <a:pt x="150" y="920"/>
                      </a:cubicBezTo>
                      <a:cubicBezTo>
                        <a:pt x="155" y="925"/>
                        <a:pt x="160" y="929"/>
                        <a:pt x="164" y="934"/>
                      </a:cubicBezTo>
                      <a:cubicBezTo>
                        <a:pt x="170" y="939"/>
                        <a:pt x="174" y="945"/>
                        <a:pt x="180" y="950"/>
                      </a:cubicBezTo>
                      <a:cubicBezTo>
                        <a:pt x="181" y="951"/>
                        <a:pt x="181" y="951"/>
                        <a:pt x="181" y="951"/>
                      </a:cubicBezTo>
                      <a:cubicBezTo>
                        <a:pt x="293" y="1047"/>
                        <a:pt x="343" y="1139"/>
                        <a:pt x="367" y="1203"/>
                      </a:cubicBezTo>
                      <a:cubicBezTo>
                        <a:pt x="356" y="1212"/>
                        <a:pt x="349" y="1225"/>
                        <a:pt x="349" y="1240"/>
                      </a:cubicBezTo>
                      <a:cubicBezTo>
                        <a:pt x="349" y="1264"/>
                        <a:pt x="366" y="1283"/>
                        <a:pt x="388" y="1288"/>
                      </a:cubicBezTo>
                      <a:cubicBezTo>
                        <a:pt x="388" y="1288"/>
                        <a:pt x="388" y="1290"/>
                        <a:pt x="388" y="1290"/>
                      </a:cubicBezTo>
                      <a:cubicBezTo>
                        <a:pt x="531" y="1290"/>
                        <a:pt x="531" y="1290"/>
                        <a:pt x="531" y="1290"/>
                      </a:cubicBezTo>
                      <a:cubicBezTo>
                        <a:pt x="531" y="1290"/>
                        <a:pt x="531" y="1290"/>
                        <a:pt x="531" y="1290"/>
                      </a:cubicBezTo>
                      <a:cubicBezTo>
                        <a:pt x="565" y="1290"/>
                        <a:pt x="565" y="1290"/>
                        <a:pt x="565" y="1290"/>
                      </a:cubicBezTo>
                      <a:cubicBezTo>
                        <a:pt x="565" y="1290"/>
                        <a:pt x="565" y="1290"/>
                        <a:pt x="565" y="1290"/>
                      </a:cubicBezTo>
                      <a:cubicBezTo>
                        <a:pt x="704" y="1290"/>
                        <a:pt x="704" y="1290"/>
                        <a:pt x="704" y="1290"/>
                      </a:cubicBezTo>
                      <a:cubicBezTo>
                        <a:pt x="704" y="1290"/>
                        <a:pt x="704" y="1289"/>
                        <a:pt x="704" y="1288"/>
                      </a:cubicBezTo>
                      <a:cubicBezTo>
                        <a:pt x="728" y="1285"/>
                        <a:pt x="746" y="1265"/>
                        <a:pt x="746" y="1240"/>
                      </a:cubicBezTo>
                      <a:cubicBezTo>
                        <a:pt x="746" y="1224"/>
                        <a:pt x="738" y="1211"/>
                        <a:pt x="726" y="1202"/>
                      </a:cubicBezTo>
                      <a:cubicBezTo>
                        <a:pt x="751" y="1137"/>
                        <a:pt x="800" y="1046"/>
                        <a:pt x="911" y="951"/>
                      </a:cubicBezTo>
                      <a:cubicBezTo>
                        <a:pt x="912" y="950"/>
                        <a:pt x="912" y="950"/>
                        <a:pt x="912" y="950"/>
                      </a:cubicBezTo>
                      <a:cubicBezTo>
                        <a:pt x="918" y="945"/>
                        <a:pt x="923" y="939"/>
                        <a:pt x="928" y="934"/>
                      </a:cubicBezTo>
                      <a:cubicBezTo>
                        <a:pt x="933" y="929"/>
                        <a:pt x="937" y="925"/>
                        <a:pt x="942" y="920"/>
                      </a:cubicBezTo>
                      <a:cubicBezTo>
                        <a:pt x="962" y="899"/>
                        <a:pt x="980" y="877"/>
                        <a:pt x="996" y="853"/>
                      </a:cubicBezTo>
                      <a:cubicBezTo>
                        <a:pt x="999" y="848"/>
                        <a:pt x="1002" y="844"/>
                        <a:pt x="1005" y="839"/>
                      </a:cubicBezTo>
                      <a:cubicBezTo>
                        <a:pt x="1022" y="814"/>
                        <a:pt x="1036" y="788"/>
                        <a:pt x="1048" y="760"/>
                      </a:cubicBezTo>
                      <a:cubicBezTo>
                        <a:pt x="1049" y="756"/>
                        <a:pt x="1051" y="751"/>
                        <a:pt x="1053" y="747"/>
                      </a:cubicBezTo>
                      <a:cubicBezTo>
                        <a:pt x="1064" y="718"/>
                        <a:pt x="1074" y="688"/>
                        <a:pt x="1080" y="657"/>
                      </a:cubicBezTo>
                      <a:cubicBezTo>
                        <a:pt x="1081" y="654"/>
                        <a:pt x="1081" y="651"/>
                        <a:pt x="1082" y="648"/>
                      </a:cubicBezTo>
                      <a:cubicBezTo>
                        <a:pt x="1088" y="615"/>
                        <a:pt x="1092" y="581"/>
                        <a:pt x="1092" y="546"/>
                      </a:cubicBezTo>
                      <a:cubicBezTo>
                        <a:pt x="1092" y="244"/>
                        <a:pt x="848" y="0"/>
                        <a:pt x="546" y="0"/>
                      </a:cubicBezTo>
                      <a:close/>
                      <a:moveTo>
                        <a:pt x="984" y="629"/>
                      </a:moveTo>
                      <a:cubicBezTo>
                        <a:pt x="983" y="637"/>
                        <a:pt x="983" y="637"/>
                        <a:pt x="983" y="637"/>
                      </a:cubicBezTo>
                      <a:cubicBezTo>
                        <a:pt x="978" y="661"/>
                        <a:pt x="971" y="685"/>
                        <a:pt x="960" y="710"/>
                      </a:cubicBezTo>
                      <a:cubicBezTo>
                        <a:pt x="956" y="721"/>
                        <a:pt x="956" y="721"/>
                        <a:pt x="956" y="721"/>
                      </a:cubicBezTo>
                      <a:cubicBezTo>
                        <a:pt x="947" y="742"/>
                        <a:pt x="936" y="764"/>
                        <a:pt x="922" y="785"/>
                      </a:cubicBezTo>
                      <a:cubicBezTo>
                        <a:pt x="914" y="797"/>
                        <a:pt x="914" y="797"/>
                        <a:pt x="914" y="797"/>
                      </a:cubicBezTo>
                      <a:cubicBezTo>
                        <a:pt x="901" y="816"/>
                        <a:pt x="886" y="835"/>
                        <a:pt x="870" y="852"/>
                      </a:cubicBezTo>
                      <a:cubicBezTo>
                        <a:pt x="858" y="863"/>
                        <a:pt x="858" y="863"/>
                        <a:pt x="858" y="863"/>
                      </a:cubicBezTo>
                      <a:cubicBezTo>
                        <a:pt x="851" y="871"/>
                        <a:pt x="851" y="871"/>
                        <a:pt x="851" y="871"/>
                      </a:cubicBezTo>
                      <a:cubicBezTo>
                        <a:pt x="846" y="876"/>
                        <a:pt x="846" y="876"/>
                        <a:pt x="846" y="876"/>
                      </a:cubicBezTo>
                      <a:cubicBezTo>
                        <a:pt x="822" y="898"/>
                        <a:pt x="822" y="898"/>
                        <a:pt x="822" y="898"/>
                      </a:cubicBezTo>
                      <a:cubicBezTo>
                        <a:pt x="820" y="900"/>
                        <a:pt x="817" y="902"/>
                        <a:pt x="815" y="905"/>
                      </a:cubicBezTo>
                      <a:cubicBezTo>
                        <a:pt x="813" y="906"/>
                        <a:pt x="813" y="906"/>
                        <a:pt x="813" y="906"/>
                      </a:cubicBezTo>
                      <a:cubicBezTo>
                        <a:pt x="813" y="906"/>
                        <a:pt x="813" y="906"/>
                        <a:pt x="813" y="906"/>
                      </a:cubicBezTo>
                      <a:cubicBezTo>
                        <a:pt x="699" y="1014"/>
                        <a:pt x="648" y="1118"/>
                        <a:pt x="624" y="1191"/>
                      </a:cubicBezTo>
                      <a:cubicBezTo>
                        <a:pt x="597" y="1191"/>
                        <a:pt x="597" y="1191"/>
                        <a:pt x="597" y="1191"/>
                      </a:cubicBezTo>
                      <a:cubicBezTo>
                        <a:pt x="597" y="926"/>
                        <a:pt x="597" y="926"/>
                        <a:pt x="597" y="926"/>
                      </a:cubicBezTo>
                      <a:cubicBezTo>
                        <a:pt x="597" y="925"/>
                        <a:pt x="597" y="925"/>
                        <a:pt x="597" y="925"/>
                      </a:cubicBezTo>
                      <a:cubicBezTo>
                        <a:pt x="733" y="788"/>
                        <a:pt x="733" y="788"/>
                        <a:pt x="733" y="788"/>
                      </a:cubicBezTo>
                      <a:cubicBezTo>
                        <a:pt x="746" y="775"/>
                        <a:pt x="746" y="754"/>
                        <a:pt x="733" y="742"/>
                      </a:cubicBezTo>
                      <a:cubicBezTo>
                        <a:pt x="710" y="718"/>
                        <a:pt x="710" y="718"/>
                        <a:pt x="710" y="718"/>
                      </a:cubicBezTo>
                      <a:cubicBezTo>
                        <a:pt x="697" y="705"/>
                        <a:pt x="676" y="705"/>
                        <a:pt x="663" y="718"/>
                      </a:cubicBezTo>
                      <a:cubicBezTo>
                        <a:pt x="546" y="835"/>
                        <a:pt x="546" y="835"/>
                        <a:pt x="546" y="835"/>
                      </a:cubicBezTo>
                      <a:cubicBezTo>
                        <a:pt x="429" y="718"/>
                        <a:pt x="429" y="718"/>
                        <a:pt x="429" y="718"/>
                      </a:cubicBezTo>
                      <a:cubicBezTo>
                        <a:pt x="416" y="705"/>
                        <a:pt x="395" y="705"/>
                        <a:pt x="383" y="718"/>
                      </a:cubicBezTo>
                      <a:cubicBezTo>
                        <a:pt x="359" y="742"/>
                        <a:pt x="359" y="742"/>
                        <a:pt x="359" y="742"/>
                      </a:cubicBezTo>
                      <a:cubicBezTo>
                        <a:pt x="346" y="754"/>
                        <a:pt x="346" y="775"/>
                        <a:pt x="359" y="788"/>
                      </a:cubicBezTo>
                      <a:cubicBezTo>
                        <a:pt x="498" y="927"/>
                        <a:pt x="498" y="927"/>
                        <a:pt x="498" y="927"/>
                      </a:cubicBezTo>
                      <a:cubicBezTo>
                        <a:pt x="498" y="1191"/>
                        <a:pt x="498" y="1191"/>
                        <a:pt x="498" y="1191"/>
                      </a:cubicBezTo>
                      <a:cubicBezTo>
                        <a:pt x="468" y="1191"/>
                        <a:pt x="468" y="1191"/>
                        <a:pt x="468" y="1191"/>
                      </a:cubicBezTo>
                      <a:cubicBezTo>
                        <a:pt x="445" y="1118"/>
                        <a:pt x="394" y="1014"/>
                        <a:pt x="280" y="906"/>
                      </a:cubicBezTo>
                      <a:cubicBezTo>
                        <a:pt x="279" y="905"/>
                        <a:pt x="279" y="905"/>
                        <a:pt x="279" y="905"/>
                      </a:cubicBezTo>
                      <a:cubicBezTo>
                        <a:pt x="246" y="876"/>
                        <a:pt x="246" y="876"/>
                        <a:pt x="246" y="876"/>
                      </a:cubicBezTo>
                      <a:cubicBezTo>
                        <a:pt x="242" y="871"/>
                        <a:pt x="242" y="871"/>
                        <a:pt x="242" y="871"/>
                      </a:cubicBezTo>
                      <a:cubicBezTo>
                        <a:pt x="231" y="860"/>
                        <a:pt x="231" y="860"/>
                        <a:pt x="231" y="860"/>
                      </a:cubicBezTo>
                      <a:cubicBezTo>
                        <a:pt x="222" y="852"/>
                        <a:pt x="222" y="852"/>
                        <a:pt x="222" y="852"/>
                      </a:cubicBezTo>
                      <a:cubicBezTo>
                        <a:pt x="206" y="835"/>
                        <a:pt x="191" y="816"/>
                        <a:pt x="178" y="797"/>
                      </a:cubicBezTo>
                      <a:cubicBezTo>
                        <a:pt x="170" y="785"/>
                        <a:pt x="170" y="785"/>
                        <a:pt x="170" y="785"/>
                      </a:cubicBezTo>
                      <a:cubicBezTo>
                        <a:pt x="157" y="764"/>
                        <a:pt x="145" y="742"/>
                        <a:pt x="134" y="717"/>
                      </a:cubicBezTo>
                      <a:cubicBezTo>
                        <a:pt x="132" y="710"/>
                        <a:pt x="132" y="710"/>
                        <a:pt x="132" y="710"/>
                      </a:cubicBezTo>
                      <a:cubicBezTo>
                        <a:pt x="121" y="685"/>
                        <a:pt x="114" y="661"/>
                        <a:pt x="109" y="638"/>
                      </a:cubicBezTo>
                      <a:cubicBezTo>
                        <a:pt x="108" y="631"/>
                        <a:pt x="108" y="631"/>
                        <a:pt x="108" y="631"/>
                      </a:cubicBezTo>
                      <a:cubicBezTo>
                        <a:pt x="108" y="629"/>
                        <a:pt x="108" y="629"/>
                        <a:pt x="108" y="629"/>
                      </a:cubicBezTo>
                      <a:cubicBezTo>
                        <a:pt x="102" y="599"/>
                        <a:pt x="100" y="572"/>
                        <a:pt x="100" y="546"/>
                      </a:cubicBezTo>
                      <a:cubicBezTo>
                        <a:pt x="100" y="299"/>
                        <a:pt x="300" y="99"/>
                        <a:pt x="546" y="99"/>
                      </a:cubicBezTo>
                      <a:cubicBezTo>
                        <a:pt x="792" y="99"/>
                        <a:pt x="993" y="299"/>
                        <a:pt x="993" y="546"/>
                      </a:cubicBezTo>
                      <a:cubicBezTo>
                        <a:pt x="993" y="572"/>
                        <a:pt x="990" y="599"/>
                        <a:pt x="984" y="6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grpSp>
        </p:grpSp>
        <p:grpSp>
          <p:nvGrpSpPr>
            <p:cNvPr id="13" name="Ryhmä 11">
              <a:extLst>
                <a:ext uri="{FF2B5EF4-FFF2-40B4-BE49-F238E27FC236}">
                  <a16:creationId xmlns:a16="http://schemas.microsoft.com/office/drawing/2014/main" id="{A186D696-3960-47D3-AB7D-A2408D8759C8}"/>
                </a:ext>
              </a:extLst>
            </p:cNvPr>
            <p:cNvGrpSpPr/>
            <p:nvPr/>
          </p:nvGrpSpPr>
          <p:grpSpPr>
            <a:xfrm>
              <a:off x="6372542" y="2485072"/>
              <a:ext cx="687600" cy="687600"/>
              <a:chOff x="7052196" y="1828308"/>
              <a:chExt cx="687600" cy="687600"/>
            </a:xfrm>
          </p:grpSpPr>
          <p:sp>
            <p:nvSpPr>
              <p:cNvPr id="79" name="Oval 314">
                <a:extLst>
                  <a:ext uri="{FF2B5EF4-FFF2-40B4-BE49-F238E27FC236}">
                    <a16:creationId xmlns:a16="http://schemas.microsoft.com/office/drawing/2014/main" id="{8A7FE3C7-DFB1-4A67-9E77-E9AF4EF806A2}"/>
                  </a:ext>
                </a:extLst>
              </p:cNvPr>
              <p:cNvSpPr/>
              <p:nvPr/>
            </p:nvSpPr>
            <p:spPr bwMode="auto">
              <a:xfrm>
                <a:off x="7052196" y="1828308"/>
                <a:ext cx="687600" cy="687600"/>
              </a:xfrm>
              <a:prstGeom prst="ellipse">
                <a:avLst/>
              </a:prstGeom>
              <a:solidFill>
                <a:srgbClr val="70AD47"/>
              </a:solidFill>
              <a:ln w="9525" cap="flat" cmpd="sng" algn="ctr">
                <a:noFill/>
                <a:prstDash val="solid"/>
                <a:round/>
                <a:headEnd type="none" w="med" len="med"/>
                <a:tailEnd type="none" w="med" len="med"/>
              </a:ln>
              <a:effectLst/>
            </p:spPr>
            <p:txBody>
              <a:bodyPr vert="horz" wrap="square" lIns="82296" tIns="41148" rIns="82296" bIns="41148"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40" b="0" i="0" u="none" strike="noStrike" kern="0" cap="none" spc="0" normalizeH="0" baseline="0" noProof="0">
                    <a:ln>
                      <a:noFill/>
                    </a:ln>
                    <a:solidFill>
                      <a:srgbClr val="FFFFFF"/>
                    </a:solidFill>
                    <a:effectLst/>
                    <a:uLnTx/>
                    <a:uFillTx/>
                    <a:latin typeface="Arial"/>
                  </a:rPr>
                  <a:t>       </a:t>
                </a:r>
              </a:p>
            </p:txBody>
          </p:sp>
          <p:grpSp>
            <p:nvGrpSpPr>
              <p:cNvPr id="80" name="Group 502">
                <a:extLst>
                  <a:ext uri="{FF2B5EF4-FFF2-40B4-BE49-F238E27FC236}">
                    <a16:creationId xmlns:a16="http://schemas.microsoft.com/office/drawing/2014/main" id="{0724CBA4-03D9-4ACB-90B1-E23DF9D6FF80}"/>
                  </a:ext>
                </a:extLst>
              </p:cNvPr>
              <p:cNvGrpSpPr/>
              <p:nvPr/>
            </p:nvGrpSpPr>
            <p:grpSpPr>
              <a:xfrm>
                <a:off x="7178509" y="1954621"/>
                <a:ext cx="434975" cy="434975"/>
                <a:chOff x="3016250" y="1771650"/>
                <a:chExt cx="434975" cy="434975"/>
              </a:xfrm>
              <a:solidFill>
                <a:sysClr val="window" lastClr="FFFFFF"/>
              </a:solidFill>
            </p:grpSpPr>
            <p:sp>
              <p:nvSpPr>
                <p:cNvPr id="81" name="Freeform 29">
                  <a:extLst>
                    <a:ext uri="{FF2B5EF4-FFF2-40B4-BE49-F238E27FC236}">
                      <a16:creationId xmlns:a16="http://schemas.microsoft.com/office/drawing/2014/main" id="{0FA3735F-BB80-456B-A3B1-1BD0057E66EC}"/>
                    </a:ext>
                  </a:extLst>
                </p:cNvPr>
                <p:cNvSpPr>
                  <a:spLocks noEditPoints="1"/>
                </p:cNvSpPr>
                <p:nvPr/>
              </p:nvSpPr>
              <p:spPr bwMode="auto">
                <a:xfrm>
                  <a:off x="3016250" y="1771650"/>
                  <a:ext cx="434975" cy="434975"/>
                </a:xfrm>
                <a:custGeom>
                  <a:avLst/>
                  <a:gdLst>
                    <a:gd name="T0" fmla="*/ 1285 w 1581"/>
                    <a:gd name="T1" fmla="*/ 495 h 1582"/>
                    <a:gd name="T2" fmla="*/ 1153 w 1581"/>
                    <a:gd name="T3" fmla="*/ 0 h 1582"/>
                    <a:gd name="T4" fmla="*/ 395 w 1581"/>
                    <a:gd name="T5" fmla="*/ 132 h 1582"/>
                    <a:gd name="T6" fmla="*/ 131 w 1581"/>
                    <a:gd name="T7" fmla="*/ 297 h 1582"/>
                    <a:gd name="T8" fmla="*/ 0 w 1581"/>
                    <a:gd name="T9" fmla="*/ 1483 h 1582"/>
                    <a:gd name="T10" fmla="*/ 98 w 1581"/>
                    <a:gd name="T11" fmla="*/ 1582 h 1582"/>
                    <a:gd name="T12" fmla="*/ 494 w 1581"/>
                    <a:gd name="T13" fmla="*/ 1582 h 1582"/>
                    <a:gd name="T14" fmla="*/ 1285 w 1581"/>
                    <a:gd name="T15" fmla="*/ 1582 h 1582"/>
                    <a:gd name="T16" fmla="*/ 1581 w 1581"/>
                    <a:gd name="T17" fmla="*/ 1582 h 1582"/>
                    <a:gd name="T18" fmla="*/ 1581 w 1581"/>
                    <a:gd name="T19" fmla="*/ 626 h 1582"/>
                    <a:gd name="T20" fmla="*/ 395 w 1581"/>
                    <a:gd name="T21" fmla="*/ 1483 h 1582"/>
                    <a:gd name="T22" fmla="*/ 98 w 1581"/>
                    <a:gd name="T23" fmla="*/ 429 h 1582"/>
                    <a:gd name="T24" fmla="*/ 395 w 1581"/>
                    <a:gd name="T25" fmla="*/ 396 h 1582"/>
                    <a:gd name="T26" fmla="*/ 1186 w 1581"/>
                    <a:gd name="T27" fmla="*/ 495 h 1582"/>
                    <a:gd name="T28" fmla="*/ 1186 w 1581"/>
                    <a:gd name="T29" fmla="*/ 1483 h 1582"/>
                    <a:gd name="T30" fmla="*/ 889 w 1581"/>
                    <a:gd name="T31" fmla="*/ 1197 h 1582"/>
                    <a:gd name="T32" fmla="*/ 800 w 1581"/>
                    <a:gd name="T33" fmla="*/ 1187 h 1582"/>
                    <a:gd name="T34" fmla="*/ 791 w 1581"/>
                    <a:gd name="T35" fmla="*/ 1483 h 1582"/>
                    <a:gd name="T36" fmla="*/ 494 w 1581"/>
                    <a:gd name="T37" fmla="*/ 396 h 1582"/>
                    <a:gd name="T38" fmla="*/ 494 w 1581"/>
                    <a:gd name="T39" fmla="*/ 132 h 1582"/>
                    <a:gd name="T40" fmla="*/ 1153 w 1581"/>
                    <a:gd name="T41" fmla="*/ 99 h 1582"/>
                    <a:gd name="T42" fmla="*/ 1186 w 1581"/>
                    <a:gd name="T43" fmla="*/ 495 h 1582"/>
                    <a:gd name="T44" fmla="*/ 1285 w 1581"/>
                    <a:gd name="T45" fmla="*/ 1483 h 1582"/>
                    <a:gd name="T46" fmla="*/ 1374 w 1581"/>
                    <a:gd name="T47" fmla="*/ 1286 h 1582"/>
                    <a:gd name="T48" fmla="*/ 1384 w 1581"/>
                    <a:gd name="T49" fmla="*/ 1197 h 1582"/>
                    <a:gd name="T50" fmla="*/ 1285 w 1581"/>
                    <a:gd name="T51" fmla="*/ 1187 h 1582"/>
                    <a:gd name="T52" fmla="*/ 1374 w 1581"/>
                    <a:gd name="T53" fmla="*/ 1088 h 1582"/>
                    <a:gd name="T54" fmla="*/ 1384 w 1581"/>
                    <a:gd name="T55" fmla="*/ 999 h 1582"/>
                    <a:gd name="T56" fmla="*/ 1285 w 1581"/>
                    <a:gd name="T57" fmla="*/ 989 h 1582"/>
                    <a:gd name="T58" fmla="*/ 1374 w 1581"/>
                    <a:gd name="T59" fmla="*/ 890 h 1582"/>
                    <a:gd name="T60" fmla="*/ 1384 w 1581"/>
                    <a:gd name="T61" fmla="*/ 801 h 1582"/>
                    <a:gd name="T62" fmla="*/ 1285 w 1581"/>
                    <a:gd name="T63" fmla="*/ 791 h 1582"/>
                    <a:gd name="T64" fmla="*/ 1450 w 1581"/>
                    <a:gd name="T65" fmla="*/ 594 h 1582"/>
                    <a:gd name="T66" fmla="*/ 1483 w 1581"/>
                    <a:gd name="T67" fmla="*/ 1483 h 1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81" h="1582">
                      <a:moveTo>
                        <a:pt x="1450" y="495"/>
                      </a:moveTo>
                      <a:cubicBezTo>
                        <a:pt x="1285" y="495"/>
                        <a:pt x="1285" y="495"/>
                        <a:pt x="1285" y="495"/>
                      </a:cubicBezTo>
                      <a:cubicBezTo>
                        <a:pt x="1285" y="132"/>
                        <a:pt x="1285" y="132"/>
                        <a:pt x="1285" y="132"/>
                      </a:cubicBezTo>
                      <a:cubicBezTo>
                        <a:pt x="1285" y="59"/>
                        <a:pt x="1226" y="0"/>
                        <a:pt x="1153" y="0"/>
                      </a:cubicBezTo>
                      <a:cubicBezTo>
                        <a:pt x="527" y="0"/>
                        <a:pt x="527" y="0"/>
                        <a:pt x="527" y="0"/>
                      </a:cubicBezTo>
                      <a:cubicBezTo>
                        <a:pt x="454" y="0"/>
                        <a:pt x="395" y="59"/>
                        <a:pt x="395" y="132"/>
                      </a:cubicBezTo>
                      <a:cubicBezTo>
                        <a:pt x="395" y="297"/>
                        <a:pt x="395" y="297"/>
                        <a:pt x="395" y="297"/>
                      </a:cubicBezTo>
                      <a:cubicBezTo>
                        <a:pt x="131" y="297"/>
                        <a:pt x="131" y="297"/>
                        <a:pt x="131" y="297"/>
                      </a:cubicBezTo>
                      <a:cubicBezTo>
                        <a:pt x="59" y="297"/>
                        <a:pt x="0" y="356"/>
                        <a:pt x="0" y="429"/>
                      </a:cubicBezTo>
                      <a:cubicBezTo>
                        <a:pt x="0" y="1483"/>
                        <a:pt x="0" y="1483"/>
                        <a:pt x="0" y="1483"/>
                      </a:cubicBezTo>
                      <a:cubicBezTo>
                        <a:pt x="0" y="1582"/>
                        <a:pt x="0" y="1582"/>
                        <a:pt x="0" y="1582"/>
                      </a:cubicBezTo>
                      <a:cubicBezTo>
                        <a:pt x="98" y="1582"/>
                        <a:pt x="98" y="1582"/>
                        <a:pt x="98" y="1582"/>
                      </a:cubicBezTo>
                      <a:cubicBezTo>
                        <a:pt x="395" y="1582"/>
                        <a:pt x="395" y="1582"/>
                        <a:pt x="395" y="1582"/>
                      </a:cubicBezTo>
                      <a:cubicBezTo>
                        <a:pt x="494" y="1582"/>
                        <a:pt x="494" y="1582"/>
                        <a:pt x="494" y="1582"/>
                      </a:cubicBezTo>
                      <a:cubicBezTo>
                        <a:pt x="1186" y="1582"/>
                        <a:pt x="1186" y="1582"/>
                        <a:pt x="1186" y="1582"/>
                      </a:cubicBezTo>
                      <a:cubicBezTo>
                        <a:pt x="1285" y="1582"/>
                        <a:pt x="1285" y="1582"/>
                        <a:pt x="1285" y="1582"/>
                      </a:cubicBezTo>
                      <a:cubicBezTo>
                        <a:pt x="1483" y="1582"/>
                        <a:pt x="1483" y="1582"/>
                        <a:pt x="1483" y="1582"/>
                      </a:cubicBezTo>
                      <a:cubicBezTo>
                        <a:pt x="1581" y="1582"/>
                        <a:pt x="1581" y="1582"/>
                        <a:pt x="1581" y="1582"/>
                      </a:cubicBezTo>
                      <a:cubicBezTo>
                        <a:pt x="1581" y="1483"/>
                        <a:pt x="1581" y="1483"/>
                        <a:pt x="1581" y="1483"/>
                      </a:cubicBezTo>
                      <a:cubicBezTo>
                        <a:pt x="1581" y="626"/>
                        <a:pt x="1581" y="626"/>
                        <a:pt x="1581" y="626"/>
                      </a:cubicBezTo>
                      <a:cubicBezTo>
                        <a:pt x="1581" y="554"/>
                        <a:pt x="1523" y="495"/>
                        <a:pt x="1450" y="495"/>
                      </a:cubicBezTo>
                      <a:close/>
                      <a:moveTo>
                        <a:pt x="395" y="1483"/>
                      </a:moveTo>
                      <a:cubicBezTo>
                        <a:pt x="98" y="1483"/>
                        <a:pt x="98" y="1483"/>
                        <a:pt x="98" y="1483"/>
                      </a:cubicBezTo>
                      <a:cubicBezTo>
                        <a:pt x="98" y="429"/>
                        <a:pt x="98" y="429"/>
                        <a:pt x="98" y="429"/>
                      </a:cubicBezTo>
                      <a:cubicBezTo>
                        <a:pt x="98" y="411"/>
                        <a:pt x="113" y="396"/>
                        <a:pt x="131" y="396"/>
                      </a:cubicBezTo>
                      <a:cubicBezTo>
                        <a:pt x="395" y="396"/>
                        <a:pt x="395" y="396"/>
                        <a:pt x="395" y="396"/>
                      </a:cubicBezTo>
                      <a:lnTo>
                        <a:pt x="395" y="1483"/>
                      </a:lnTo>
                      <a:close/>
                      <a:moveTo>
                        <a:pt x="1186" y="495"/>
                      </a:moveTo>
                      <a:cubicBezTo>
                        <a:pt x="1186" y="594"/>
                        <a:pt x="1186" y="594"/>
                        <a:pt x="1186" y="594"/>
                      </a:cubicBezTo>
                      <a:cubicBezTo>
                        <a:pt x="1186" y="1483"/>
                        <a:pt x="1186" y="1483"/>
                        <a:pt x="1186" y="1483"/>
                      </a:cubicBezTo>
                      <a:cubicBezTo>
                        <a:pt x="889" y="1483"/>
                        <a:pt x="889" y="1483"/>
                        <a:pt x="889" y="1483"/>
                      </a:cubicBezTo>
                      <a:cubicBezTo>
                        <a:pt x="889" y="1197"/>
                        <a:pt x="889" y="1197"/>
                        <a:pt x="889" y="1197"/>
                      </a:cubicBezTo>
                      <a:cubicBezTo>
                        <a:pt x="889" y="1191"/>
                        <a:pt x="885" y="1187"/>
                        <a:pt x="880" y="1187"/>
                      </a:cubicBezTo>
                      <a:cubicBezTo>
                        <a:pt x="800" y="1187"/>
                        <a:pt x="800" y="1187"/>
                        <a:pt x="800" y="1187"/>
                      </a:cubicBezTo>
                      <a:cubicBezTo>
                        <a:pt x="795" y="1187"/>
                        <a:pt x="791" y="1191"/>
                        <a:pt x="791" y="1197"/>
                      </a:cubicBezTo>
                      <a:cubicBezTo>
                        <a:pt x="791" y="1483"/>
                        <a:pt x="791" y="1483"/>
                        <a:pt x="791" y="1483"/>
                      </a:cubicBezTo>
                      <a:cubicBezTo>
                        <a:pt x="494" y="1483"/>
                        <a:pt x="494" y="1483"/>
                        <a:pt x="494" y="1483"/>
                      </a:cubicBezTo>
                      <a:cubicBezTo>
                        <a:pt x="494" y="396"/>
                        <a:pt x="494" y="396"/>
                        <a:pt x="494" y="396"/>
                      </a:cubicBezTo>
                      <a:cubicBezTo>
                        <a:pt x="494" y="297"/>
                        <a:pt x="494" y="297"/>
                        <a:pt x="494" y="297"/>
                      </a:cubicBezTo>
                      <a:cubicBezTo>
                        <a:pt x="494" y="132"/>
                        <a:pt x="494" y="132"/>
                        <a:pt x="494" y="132"/>
                      </a:cubicBezTo>
                      <a:cubicBezTo>
                        <a:pt x="494" y="114"/>
                        <a:pt x="509" y="99"/>
                        <a:pt x="527" y="99"/>
                      </a:cubicBezTo>
                      <a:cubicBezTo>
                        <a:pt x="1153" y="99"/>
                        <a:pt x="1153" y="99"/>
                        <a:pt x="1153" y="99"/>
                      </a:cubicBezTo>
                      <a:cubicBezTo>
                        <a:pt x="1171" y="99"/>
                        <a:pt x="1186" y="114"/>
                        <a:pt x="1186" y="132"/>
                      </a:cubicBezTo>
                      <a:lnTo>
                        <a:pt x="1186" y="495"/>
                      </a:lnTo>
                      <a:close/>
                      <a:moveTo>
                        <a:pt x="1483" y="1483"/>
                      </a:moveTo>
                      <a:cubicBezTo>
                        <a:pt x="1285" y="1483"/>
                        <a:pt x="1285" y="1483"/>
                        <a:pt x="1285" y="1483"/>
                      </a:cubicBezTo>
                      <a:cubicBezTo>
                        <a:pt x="1285" y="1286"/>
                        <a:pt x="1285" y="1286"/>
                        <a:pt x="1285" y="1286"/>
                      </a:cubicBezTo>
                      <a:cubicBezTo>
                        <a:pt x="1374" y="1286"/>
                        <a:pt x="1374" y="1286"/>
                        <a:pt x="1374" y="1286"/>
                      </a:cubicBezTo>
                      <a:cubicBezTo>
                        <a:pt x="1379" y="1286"/>
                        <a:pt x="1384" y="1281"/>
                        <a:pt x="1384" y="1276"/>
                      </a:cubicBezTo>
                      <a:cubicBezTo>
                        <a:pt x="1384" y="1197"/>
                        <a:pt x="1384" y="1197"/>
                        <a:pt x="1384" y="1197"/>
                      </a:cubicBezTo>
                      <a:cubicBezTo>
                        <a:pt x="1384" y="1191"/>
                        <a:pt x="1379" y="1187"/>
                        <a:pt x="1374" y="1187"/>
                      </a:cubicBezTo>
                      <a:cubicBezTo>
                        <a:pt x="1285" y="1187"/>
                        <a:pt x="1285" y="1187"/>
                        <a:pt x="1285" y="1187"/>
                      </a:cubicBezTo>
                      <a:cubicBezTo>
                        <a:pt x="1285" y="1088"/>
                        <a:pt x="1285" y="1088"/>
                        <a:pt x="1285" y="1088"/>
                      </a:cubicBezTo>
                      <a:cubicBezTo>
                        <a:pt x="1374" y="1088"/>
                        <a:pt x="1374" y="1088"/>
                        <a:pt x="1374" y="1088"/>
                      </a:cubicBezTo>
                      <a:cubicBezTo>
                        <a:pt x="1379" y="1088"/>
                        <a:pt x="1384" y="1084"/>
                        <a:pt x="1384" y="1078"/>
                      </a:cubicBezTo>
                      <a:cubicBezTo>
                        <a:pt x="1384" y="999"/>
                        <a:pt x="1384" y="999"/>
                        <a:pt x="1384" y="999"/>
                      </a:cubicBezTo>
                      <a:cubicBezTo>
                        <a:pt x="1384" y="994"/>
                        <a:pt x="1379" y="989"/>
                        <a:pt x="1374" y="989"/>
                      </a:cubicBezTo>
                      <a:cubicBezTo>
                        <a:pt x="1285" y="989"/>
                        <a:pt x="1285" y="989"/>
                        <a:pt x="1285" y="989"/>
                      </a:cubicBezTo>
                      <a:cubicBezTo>
                        <a:pt x="1285" y="890"/>
                        <a:pt x="1285" y="890"/>
                        <a:pt x="1285" y="890"/>
                      </a:cubicBezTo>
                      <a:cubicBezTo>
                        <a:pt x="1374" y="890"/>
                        <a:pt x="1374" y="890"/>
                        <a:pt x="1374" y="890"/>
                      </a:cubicBezTo>
                      <a:cubicBezTo>
                        <a:pt x="1379" y="890"/>
                        <a:pt x="1384" y="886"/>
                        <a:pt x="1384" y="880"/>
                      </a:cubicBezTo>
                      <a:cubicBezTo>
                        <a:pt x="1384" y="801"/>
                        <a:pt x="1384" y="801"/>
                        <a:pt x="1384" y="801"/>
                      </a:cubicBezTo>
                      <a:cubicBezTo>
                        <a:pt x="1384" y="796"/>
                        <a:pt x="1379" y="791"/>
                        <a:pt x="1374" y="791"/>
                      </a:cubicBezTo>
                      <a:cubicBezTo>
                        <a:pt x="1285" y="791"/>
                        <a:pt x="1285" y="791"/>
                        <a:pt x="1285" y="791"/>
                      </a:cubicBezTo>
                      <a:cubicBezTo>
                        <a:pt x="1285" y="594"/>
                        <a:pt x="1285" y="594"/>
                        <a:pt x="1285" y="594"/>
                      </a:cubicBezTo>
                      <a:cubicBezTo>
                        <a:pt x="1450" y="594"/>
                        <a:pt x="1450" y="594"/>
                        <a:pt x="1450" y="594"/>
                      </a:cubicBezTo>
                      <a:cubicBezTo>
                        <a:pt x="1468" y="594"/>
                        <a:pt x="1483" y="608"/>
                        <a:pt x="1483" y="626"/>
                      </a:cubicBezTo>
                      <a:lnTo>
                        <a:pt x="1483" y="14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2" name="Freeform 30">
                  <a:extLst>
                    <a:ext uri="{FF2B5EF4-FFF2-40B4-BE49-F238E27FC236}">
                      <a16:creationId xmlns:a16="http://schemas.microsoft.com/office/drawing/2014/main" id="{0869A0AC-735F-43CC-BB66-30C075A58D97}"/>
                    </a:ext>
                  </a:extLst>
                </p:cNvPr>
                <p:cNvSpPr>
                  <a:spLocks/>
                </p:cNvSpPr>
                <p:nvPr/>
              </p:nvSpPr>
              <p:spPr bwMode="auto">
                <a:xfrm>
                  <a:off x="3070225" y="2098675"/>
                  <a:ext cx="28575" cy="26987"/>
                </a:xfrm>
                <a:custGeom>
                  <a:avLst/>
                  <a:gdLst>
                    <a:gd name="T0" fmla="*/ 10 w 99"/>
                    <a:gd name="T1" fmla="*/ 99 h 99"/>
                    <a:gd name="T2" fmla="*/ 89 w 99"/>
                    <a:gd name="T3" fmla="*/ 99 h 99"/>
                    <a:gd name="T4" fmla="*/ 99 w 99"/>
                    <a:gd name="T5" fmla="*/ 89 h 99"/>
                    <a:gd name="T6" fmla="*/ 99 w 99"/>
                    <a:gd name="T7" fmla="*/ 10 h 99"/>
                    <a:gd name="T8" fmla="*/ 89 w 99"/>
                    <a:gd name="T9" fmla="*/ 0 h 99"/>
                    <a:gd name="T10" fmla="*/ 10 w 99"/>
                    <a:gd name="T11" fmla="*/ 0 h 99"/>
                    <a:gd name="T12" fmla="*/ 0 w 99"/>
                    <a:gd name="T13" fmla="*/ 10 h 99"/>
                    <a:gd name="T14" fmla="*/ 0 w 99"/>
                    <a:gd name="T15" fmla="*/ 89 h 99"/>
                    <a:gd name="T16" fmla="*/ 10 w 99"/>
                    <a:gd name="T1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10" y="99"/>
                      </a:moveTo>
                      <a:cubicBezTo>
                        <a:pt x="89" y="99"/>
                        <a:pt x="89" y="99"/>
                        <a:pt x="89" y="99"/>
                      </a:cubicBezTo>
                      <a:cubicBezTo>
                        <a:pt x="95" y="99"/>
                        <a:pt x="99" y="94"/>
                        <a:pt x="99" y="89"/>
                      </a:cubicBezTo>
                      <a:cubicBezTo>
                        <a:pt x="99" y="10"/>
                        <a:pt x="99" y="10"/>
                        <a:pt x="99" y="10"/>
                      </a:cubicBezTo>
                      <a:cubicBezTo>
                        <a:pt x="99" y="4"/>
                        <a:pt x="95" y="0"/>
                        <a:pt x="89" y="0"/>
                      </a:cubicBezTo>
                      <a:cubicBezTo>
                        <a:pt x="10" y="0"/>
                        <a:pt x="10" y="0"/>
                        <a:pt x="10" y="0"/>
                      </a:cubicBezTo>
                      <a:cubicBezTo>
                        <a:pt x="5" y="0"/>
                        <a:pt x="0" y="4"/>
                        <a:pt x="0" y="10"/>
                      </a:cubicBezTo>
                      <a:cubicBezTo>
                        <a:pt x="0" y="89"/>
                        <a:pt x="0" y="89"/>
                        <a:pt x="0" y="89"/>
                      </a:cubicBezTo>
                      <a:cubicBezTo>
                        <a:pt x="0" y="94"/>
                        <a:pt x="5" y="99"/>
                        <a:pt x="10"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3" name="Freeform 31">
                  <a:extLst>
                    <a:ext uri="{FF2B5EF4-FFF2-40B4-BE49-F238E27FC236}">
                      <a16:creationId xmlns:a16="http://schemas.microsoft.com/office/drawing/2014/main" id="{F45A4E92-ABA6-4393-A23F-6BF15CF545BA}"/>
                    </a:ext>
                  </a:extLst>
                </p:cNvPr>
                <p:cNvSpPr>
                  <a:spLocks/>
                </p:cNvSpPr>
                <p:nvPr/>
              </p:nvSpPr>
              <p:spPr bwMode="auto">
                <a:xfrm>
                  <a:off x="3070225" y="2044700"/>
                  <a:ext cx="28575" cy="26987"/>
                </a:xfrm>
                <a:custGeom>
                  <a:avLst/>
                  <a:gdLst>
                    <a:gd name="T0" fmla="*/ 10 w 99"/>
                    <a:gd name="T1" fmla="*/ 99 h 99"/>
                    <a:gd name="T2" fmla="*/ 89 w 99"/>
                    <a:gd name="T3" fmla="*/ 99 h 99"/>
                    <a:gd name="T4" fmla="*/ 99 w 99"/>
                    <a:gd name="T5" fmla="*/ 89 h 99"/>
                    <a:gd name="T6" fmla="*/ 99 w 99"/>
                    <a:gd name="T7" fmla="*/ 10 h 99"/>
                    <a:gd name="T8" fmla="*/ 89 w 99"/>
                    <a:gd name="T9" fmla="*/ 0 h 99"/>
                    <a:gd name="T10" fmla="*/ 10 w 99"/>
                    <a:gd name="T11" fmla="*/ 0 h 99"/>
                    <a:gd name="T12" fmla="*/ 0 w 99"/>
                    <a:gd name="T13" fmla="*/ 10 h 99"/>
                    <a:gd name="T14" fmla="*/ 0 w 99"/>
                    <a:gd name="T15" fmla="*/ 89 h 99"/>
                    <a:gd name="T16" fmla="*/ 10 w 99"/>
                    <a:gd name="T1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10" y="99"/>
                      </a:moveTo>
                      <a:cubicBezTo>
                        <a:pt x="89" y="99"/>
                        <a:pt x="89" y="99"/>
                        <a:pt x="89" y="99"/>
                      </a:cubicBezTo>
                      <a:cubicBezTo>
                        <a:pt x="95" y="99"/>
                        <a:pt x="99" y="95"/>
                        <a:pt x="99" y="89"/>
                      </a:cubicBezTo>
                      <a:cubicBezTo>
                        <a:pt x="99" y="10"/>
                        <a:pt x="99" y="10"/>
                        <a:pt x="99" y="10"/>
                      </a:cubicBezTo>
                      <a:cubicBezTo>
                        <a:pt x="99" y="5"/>
                        <a:pt x="95" y="0"/>
                        <a:pt x="89" y="0"/>
                      </a:cubicBezTo>
                      <a:cubicBezTo>
                        <a:pt x="10" y="0"/>
                        <a:pt x="10" y="0"/>
                        <a:pt x="10" y="0"/>
                      </a:cubicBezTo>
                      <a:cubicBezTo>
                        <a:pt x="5" y="0"/>
                        <a:pt x="0" y="5"/>
                        <a:pt x="0" y="10"/>
                      </a:cubicBezTo>
                      <a:cubicBezTo>
                        <a:pt x="0" y="89"/>
                        <a:pt x="0" y="89"/>
                        <a:pt x="0" y="89"/>
                      </a:cubicBezTo>
                      <a:cubicBezTo>
                        <a:pt x="0" y="95"/>
                        <a:pt x="5" y="99"/>
                        <a:pt x="10"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4" name="Freeform 32">
                  <a:extLst>
                    <a:ext uri="{FF2B5EF4-FFF2-40B4-BE49-F238E27FC236}">
                      <a16:creationId xmlns:a16="http://schemas.microsoft.com/office/drawing/2014/main" id="{D6282F73-CE05-4329-BB81-D308852EB29A}"/>
                    </a:ext>
                  </a:extLst>
                </p:cNvPr>
                <p:cNvSpPr>
                  <a:spLocks/>
                </p:cNvSpPr>
                <p:nvPr/>
              </p:nvSpPr>
              <p:spPr bwMode="auto">
                <a:xfrm>
                  <a:off x="3070225" y="1989138"/>
                  <a:ext cx="28575" cy="28575"/>
                </a:xfrm>
                <a:custGeom>
                  <a:avLst/>
                  <a:gdLst>
                    <a:gd name="T0" fmla="*/ 10 w 99"/>
                    <a:gd name="T1" fmla="*/ 99 h 99"/>
                    <a:gd name="T2" fmla="*/ 89 w 99"/>
                    <a:gd name="T3" fmla="*/ 99 h 99"/>
                    <a:gd name="T4" fmla="*/ 99 w 99"/>
                    <a:gd name="T5" fmla="*/ 89 h 99"/>
                    <a:gd name="T6" fmla="*/ 99 w 99"/>
                    <a:gd name="T7" fmla="*/ 10 h 99"/>
                    <a:gd name="T8" fmla="*/ 89 w 99"/>
                    <a:gd name="T9" fmla="*/ 0 h 99"/>
                    <a:gd name="T10" fmla="*/ 10 w 99"/>
                    <a:gd name="T11" fmla="*/ 0 h 99"/>
                    <a:gd name="T12" fmla="*/ 0 w 99"/>
                    <a:gd name="T13" fmla="*/ 10 h 99"/>
                    <a:gd name="T14" fmla="*/ 0 w 99"/>
                    <a:gd name="T15" fmla="*/ 89 h 99"/>
                    <a:gd name="T16" fmla="*/ 10 w 99"/>
                    <a:gd name="T1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10" y="99"/>
                      </a:moveTo>
                      <a:cubicBezTo>
                        <a:pt x="89" y="99"/>
                        <a:pt x="89" y="99"/>
                        <a:pt x="89" y="99"/>
                      </a:cubicBezTo>
                      <a:cubicBezTo>
                        <a:pt x="95" y="99"/>
                        <a:pt x="99" y="95"/>
                        <a:pt x="99" y="89"/>
                      </a:cubicBezTo>
                      <a:cubicBezTo>
                        <a:pt x="99" y="10"/>
                        <a:pt x="99" y="10"/>
                        <a:pt x="99" y="10"/>
                      </a:cubicBezTo>
                      <a:cubicBezTo>
                        <a:pt x="99" y="5"/>
                        <a:pt x="95" y="0"/>
                        <a:pt x="89" y="0"/>
                      </a:cubicBezTo>
                      <a:cubicBezTo>
                        <a:pt x="10" y="0"/>
                        <a:pt x="10" y="0"/>
                        <a:pt x="10" y="0"/>
                      </a:cubicBezTo>
                      <a:cubicBezTo>
                        <a:pt x="5" y="0"/>
                        <a:pt x="0" y="5"/>
                        <a:pt x="0" y="10"/>
                      </a:cubicBezTo>
                      <a:cubicBezTo>
                        <a:pt x="0" y="89"/>
                        <a:pt x="0" y="89"/>
                        <a:pt x="0" y="89"/>
                      </a:cubicBezTo>
                      <a:cubicBezTo>
                        <a:pt x="0" y="95"/>
                        <a:pt x="5" y="99"/>
                        <a:pt x="10"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5" name="Freeform 33">
                  <a:extLst>
                    <a:ext uri="{FF2B5EF4-FFF2-40B4-BE49-F238E27FC236}">
                      <a16:creationId xmlns:a16="http://schemas.microsoft.com/office/drawing/2014/main" id="{258D2CE6-F5CF-49B4-940F-072E29756EA6}"/>
                    </a:ext>
                  </a:extLst>
                </p:cNvPr>
                <p:cNvSpPr>
                  <a:spLocks/>
                </p:cNvSpPr>
                <p:nvPr/>
              </p:nvSpPr>
              <p:spPr bwMode="auto">
                <a:xfrm>
                  <a:off x="3070225" y="1935163"/>
                  <a:ext cx="28575" cy="26987"/>
                </a:xfrm>
                <a:custGeom>
                  <a:avLst/>
                  <a:gdLst>
                    <a:gd name="T0" fmla="*/ 10 w 99"/>
                    <a:gd name="T1" fmla="*/ 99 h 99"/>
                    <a:gd name="T2" fmla="*/ 89 w 99"/>
                    <a:gd name="T3" fmla="*/ 99 h 99"/>
                    <a:gd name="T4" fmla="*/ 99 w 99"/>
                    <a:gd name="T5" fmla="*/ 89 h 99"/>
                    <a:gd name="T6" fmla="*/ 99 w 99"/>
                    <a:gd name="T7" fmla="*/ 10 h 99"/>
                    <a:gd name="T8" fmla="*/ 89 w 99"/>
                    <a:gd name="T9" fmla="*/ 0 h 99"/>
                    <a:gd name="T10" fmla="*/ 10 w 99"/>
                    <a:gd name="T11" fmla="*/ 0 h 99"/>
                    <a:gd name="T12" fmla="*/ 0 w 99"/>
                    <a:gd name="T13" fmla="*/ 10 h 99"/>
                    <a:gd name="T14" fmla="*/ 0 w 99"/>
                    <a:gd name="T15" fmla="*/ 89 h 99"/>
                    <a:gd name="T16" fmla="*/ 10 w 99"/>
                    <a:gd name="T1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10" y="99"/>
                      </a:moveTo>
                      <a:cubicBezTo>
                        <a:pt x="89" y="99"/>
                        <a:pt x="89" y="99"/>
                        <a:pt x="89" y="99"/>
                      </a:cubicBezTo>
                      <a:cubicBezTo>
                        <a:pt x="95" y="99"/>
                        <a:pt x="99" y="94"/>
                        <a:pt x="99" y="89"/>
                      </a:cubicBezTo>
                      <a:cubicBezTo>
                        <a:pt x="99" y="10"/>
                        <a:pt x="99" y="10"/>
                        <a:pt x="99" y="10"/>
                      </a:cubicBezTo>
                      <a:cubicBezTo>
                        <a:pt x="99" y="4"/>
                        <a:pt x="95" y="0"/>
                        <a:pt x="89" y="0"/>
                      </a:cubicBezTo>
                      <a:cubicBezTo>
                        <a:pt x="10" y="0"/>
                        <a:pt x="10" y="0"/>
                        <a:pt x="10" y="0"/>
                      </a:cubicBezTo>
                      <a:cubicBezTo>
                        <a:pt x="5" y="0"/>
                        <a:pt x="0" y="4"/>
                        <a:pt x="0" y="10"/>
                      </a:cubicBezTo>
                      <a:cubicBezTo>
                        <a:pt x="0" y="89"/>
                        <a:pt x="0" y="89"/>
                        <a:pt x="0" y="89"/>
                      </a:cubicBezTo>
                      <a:cubicBezTo>
                        <a:pt x="0" y="94"/>
                        <a:pt x="5" y="99"/>
                        <a:pt x="10"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6" name="Freeform 34">
                  <a:extLst>
                    <a:ext uri="{FF2B5EF4-FFF2-40B4-BE49-F238E27FC236}">
                      <a16:creationId xmlns:a16="http://schemas.microsoft.com/office/drawing/2014/main" id="{A4E6D043-6A7C-4051-B70D-9CBDD7A6AAF6}"/>
                    </a:ext>
                  </a:extLst>
                </p:cNvPr>
                <p:cNvSpPr>
                  <a:spLocks/>
                </p:cNvSpPr>
                <p:nvPr/>
              </p:nvSpPr>
              <p:spPr bwMode="auto">
                <a:xfrm>
                  <a:off x="3179763" y="2098675"/>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4" y="0"/>
                        <a:pt x="0" y="4"/>
                        <a:pt x="0" y="10"/>
                      </a:cubicBezTo>
                      <a:cubicBezTo>
                        <a:pt x="0" y="89"/>
                        <a:pt x="0" y="89"/>
                        <a:pt x="0" y="89"/>
                      </a:cubicBezTo>
                      <a:cubicBezTo>
                        <a:pt x="0" y="94"/>
                        <a:pt x="4" y="99"/>
                        <a:pt x="10" y="99"/>
                      </a:cubicBezTo>
                      <a:cubicBezTo>
                        <a:pt x="89" y="99"/>
                        <a:pt x="89" y="99"/>
                        <a:pt x="89" y="99"/>
                      </a:cubicBezTo>
                      <a:cubicBezTo>
                        <a:pt x="94" y="99"/>
                        <a:pt x="99" y="94"/>
                        <a:pt x="99" y="89"/>
                      </a:cubicBezTo>
                      <a:cubicBezTo>
                        <a:pt x="99" y="10"/>
                        <a:pt x="99" y="10"/>
                        <a:pt x="99" y="10"/>
                      </a:cubicBezTo>
                      <a:cubicBezTo>
                        <a:pt x="99" y="4"/>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7" name="Freeform 35">
                  <a:extLst>
                    <a:ext uri="{FF2B5EF4-FFF2-40B4-BE49-F238E27FC236}">
                      <a16:creationId xmlns:a16="http://schemas.microsoft.com/office/drawing/2014/main" id="{882D1893-5401-4C9A-9721-B9B972710072}"/>
                    </a:ext>
                  </a:extLst>
                </p:cNvPr>
                <p:cNvSpPr>
                  <a:spLocks/>
                </p:cNvSpPr>
                <p:nvPr/>
              </p:nvSpPr>
              <p:spPr bwMode="auto">
                <a:xfrm>
                  <a:off x="3179763" y="2044700"/>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4" y="0"/>
                        <a:pt x="0" y="5"/>
                        <a:pt x="0" y="10"/>
                      </a:cubicBezTo>
                      <a:cubicBezTo>
                        <a:pt x="0" y="89"/>
                        <a:pt x="0" y="89"/>
                        <a:pt x="0" y="89"/>
                      </a:cubicBezTo>
                      <a:cubicBezTo>
                        <a:pt x="0" y="95"/>
                        <a:pt x="4" y="99"/>
                        <a:pt x="10" y="99"/>
                      </a:cubicBezTo>
                      <a:cubicBezTo>
                        <a:pt x="89" y="99"/>
                        <a:pt x="89" y="99"/>
                        <a:pt x="89" y="99"/>
                      </a:cubicBezTo>
                      <a:cubicBezTo>
                        <a:pt x="94" y="99"/>
                        <a:pt x="99" y="95"/>
                        <a:pt x="99" y="89"/>
                      </a:cubicBezTo>
                      <a:cubicBezTo>
                        <a:pt x="99" y="10"/>
                        <a:pt x="99" y="10"/>
                        <a:pt x="99" y="10"/>
                      </a:cubicBezTo>
                      <a:cubicBezTo>
                        <a:pt x="99" y="5"/>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8" name="Freeform 36">
                  <a:extLst>
                    <a:ext uri="{FF2B5EF4-FFF2-40B4-BE49-F238E27FC236}">
                      <a16:creationId xmlns:a16="http://schemas.microsoft.com/office/drawing/2014/main" id="{DF040C21-354B-410F-B71A-1AA617B17958}"/>
                    </a:ext>
                  </a:extLst>
                </p:cNvPr>
                <p:cNvSpPr>
                  <a:spLocks/>
                </p:cNvSpPr>
                <p:nvPr/>
              </p:nvSpPr>
              <p:spPr bwMode="auto">
                <a:xfrm>
                  <a:off x="3179763" y="1989138"/>
                  <a:ext cx="26988" cy="28575"/>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4" y="0"/>
                        <a:pt x="0" y="5"/>
                        <a:pt x="0" y="10"/>
                      </a:cubicBezTo>
                      <a:cubicBezTo>
                        <a:pt x="0" y="89"/>
                        <a:pt x="0" y="89"/>
                        <a:pt x="0" y="89"/>
                      </a:cubicBezTo>
                      <a:cubicBezTo>
                        <a:pt x="0" y="95"/>
                        <a:pt x="4" y="99"/>
                        <a:pt x="10" y="99"/>
                      </a:cubicBezTo>
                      <a:cubicBezTo>
                        <a:pt x="89" y="99"/>
                        <a:pt x="89" y="99"/>
                        <a:pt x="89" y="99"/>
                      </a:cubicBezTo>
                      <a:cubicBezTo>
                        <a:pt x="94" y="99"/>
                        <a:pt x="99" y="95"/>
                        <a:pt x="99" y="89"/>
                      </a:cubicBezTo>
                      <a:cubicBezTo>
                        <a:pt x="99" y="10"/>
                        <a:pt x="99" y="10"/>
                        <a:pt x="99" y="10"/>
                      </a:cubicBezTo>
                      <a:cubicBezTo>
                        <a:pt x="99" y="5"/>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89" name="Freeform 37">
                  <a:extLst>
                    <a:ext uri="{FF2B5EF4-FFF2-40B4-BE49-F238E27FC236}">
                      <a16:creationId xmlns:a16="http://schemas.microsoft.com/office/drawing/2014/main" id="{4789118E-FEFB-4DB9-8E36-326688347E2A}"/>
                    </a:ext>
                  </a:extLst>
                </p:cNvPr>
                <p:cNvSpPr>
                  <a:spLocks/>
                </p:cNvSpPr>
                <p:nvPr/>
              </p:nvSpPr>
              <p:spPr bwMode="auto">
                <a:xfrm>
                  <a:off x="3179763" y="1935163"/>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4" y="0"/>
                        <a:pt x="0" y="4"/>
                        <a:pt x="0" y="10"/>
                      </a:cubicBezTo>
                      <a:cubicBezTo>
                        <a:pt x="0" y="89"/>
                        <a:pt x="0" y="89"/>
                        <a:pt x="0" y="89"/>
                      </a:cubicBezTo>
                      <a:cubicBezTo>
                        <a:pt x="0" y="94"/>
                        <a:pt x="4" y="99"/>
                        <a:pt x="10" y="99"/>
                      </a:cubicBezTo>
                      <a:cubicBezTo>
                        <a:pt x="89" y="99"/>
                        <a:pt x="89" y="99"/>
                        <a:pt x="89" y="99"/>
                      </a:cubicBezTo>
                      <a:cubicBezTo>
                        <a:pt x="94" y="99"/>
                        <a:pt x="99" y="94"/>
                        <a:pt x="99" y="89"/>
                      </a:cubicBezTo>
                      <a:cubicBezTo>
                        <a:pt x="99" y="10"/>
                        <a:pt x="99" y="10"/>
                        <a:pt x="99" y="10"/>
                      </a:cubicBezTo>
                      <a:cubicBezTo>
                        <a:pt x="99" y="4"/>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0" name="Freeform 38">
                  <a:extLst>
                    <a:ext uri="{FF2B5EF4-FFF2-40B4-BE49-F238E27FC236}">
                      <a16:creationId xmlns:a16="http://schemas.microsoft.com/office/drawing/2014/main" id="{0FE825B2-2043-4097-B713-C421724B56F1}"/>
                    </a:ext>
                  </a:extLst>
                </p:cNvPr>
                <p:cNvSpPr>
                  <a:spLocks/>
                </p:cNvSpPr>
                <p:nvPr/>
              </p:nvSpPr>
              <p:spPr bwMode="auto">
                <a:xfrm>
                  <a:off x="3179763" y="1881188"/>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4" y="0"/>
                        <a:pt x="0" y="4"/>
                        <a:pt x="0" y="10"/>
                      </a:cubicBezTo>
                      <a:cubicBezTo>
                        <a:pt x="0" y="89"/>
                        <a:pt x="0" y="89"/>
                        <a:pt x="0" y="89"/>
                      </a:cubicBezTo>
                      <a:cubicBezTo>
                        <a:pt x="0" y="94"/>
                        <a:pt x="4" y="99"/>
                        <a:pt x="10" y="99"/>
                      </a:cubicBezTo>
                      <a:cubicBezTo>
                        <a:pt x="89" y="99"/>
                        <a:pt x="89" y="99"/>
                        <a:pt x="89" y="99"/>
                      </a:cubicBezTo>
                      <a:cubicBezTo>
                        <a:pt x="94" y="99"/>
                        <a:pt x="99" y="94"/>
                        <a:pt x="99" y="89"/>
                      </a:cubicBezTo>
                      <a:cubicBezTo>
                        <a:pt x="99" y="10"/>
                        <a:pt x="99" y="10"/>
                        <a:pt x="99" y="10"/>
                      </a:cubicBezTo>
                      <a:cubicBezTo>
                        <a:pt x="99" y="4"/>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1" name="Freeform 39">
                  <a:extLst>
                    <a:ext uri="{FF2B5EF4-FFF2-40B4-BE49-F238E27FC236}">
                      <a16:creationId xmlns:a16="http://schemas.microsoft.com/office/drawing/2014/main" id="{6E070E62-1956-425A-B01E-F427A2DB08EA}"/>
                    </a:ext>
                  </a:extLst>
                </p:cNvPr>
                <p:cNvSpPr>
                  <a:spLocks/>
                </p:cNvSpPr>
                <p:nvPr/>
              </p:nvSpPr>
              <p:spPr bwMode="auto">
                <a:xfrm>
                  <a:off x="3233738" y="2044700"/>
                  <a:ext cx="26988" cy="26987"/>
                </a:xfrm>
                <a:custGeom>
                  <a:avLst/>
                  <a:gdLst>
                    <a:gd name="T0" fmla="*/ 89 w 98"/>
                    <a:gd name="T1" fmla="*/ 0 h 99"/>
                    <a:gd name="T2" fmla="*/ 9 w 98"/>
                    <a:gd name="T3" fmla="*/ 0 h 99"/>
                    <a:gd name="T4" fmla="*/ 0 w 98"/>
                    <a:gd name="T5" fmla="*/ 10 h 99"/>
                    <a:gd name="T6" fmla="*/ 0 w 98"/>
                    <a:gd name="T7" fmla="*/ 89 h 99"/>
                    <a:gd name="T8" fmla="*/ 9 w 98"/>
                    <a:gd name="T9" fmla="*/ 99 h 99"/>
                    <a:gd name="T10" fmla="*/ 89 w 98"/>
                    <a:gd name="T11" fmla="*/ 99 h 99"/>
                    <a:gd name="T12" fmla="*/ 98 w 98"/>
                    <a:gd name="T13" fmla="*/ 89 h 99"/>
                    <a:gd name="T14" fmla="*/ 98 w 98"/>
                    <a:gd name="T15" fmla="*/ 10 h 99"/>
                    <a:gd name="T16" fmla="*/ 89 w 98"/>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99">
                      <a:moveTo>
                        <a:pt x="89" y="0"/>
                      </a:moveTo>
                      <a:cubicBezTo>
                        <a:pt x="9" y="0"/>
                        <a:pt x="9" y="0"/>
                        <a:pt x="9" y="0"/>
                      </a:cubicBezTo>
                      <a:cubicBezTo>
                        <a:pt x="4" y="0"/>
                        <a:pt x="0" y="5"/>
                        <a:pt x="0" y="10"/>
                      </a:cubicBezTo>
                      <a:cubicBezTo>
                        <a:pt x="0" y="89"/>
                        <a:pt x="0" y="89"/>
                        <a:pt x="0" y="89"/>
                      </a:cubicBezTo>
                      <a:cubicBezTo>
                        <a:pt x="0" y="95"/>
                        <a:pt x="4" y="99"/>
                        <a:pt x="9" y="99"/>
                      </a:cubicBezTo>
                      <a:cubicBezTo>
                        <a:pt x="89" y="99"/>
                        <a:pt x="89" y="99"/>
                        <a:pt x="89" y="99"/>
                      </a:cubicBezTo>
                      <a:cubicBezTo>
                        <a:pt x="94" y="99"/>
                        <a:pt x="98" y="95"/>
                        <a:pt x="98" y="89"/>
                      </a:cubicBezTo>
                      <a:cubicBezTo>
                        <a:pt x="98" y="10"/>
                        <a:pt x="98" y="10"/>
                        <a:pt x="98" y="10"/>
                      </a:cubicBezTo>
                      <a:cubicBezTo>
                        <a:pt x="98" y="5"/>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2" name="Freeform 40">
                  <a:extLst>
                    <a:ext uri="{FF2B5EF4-FFF2-40B4-BE49-F238E27FC236}">
                      <a16:creationId xmlns:a16="http://schemas.microsoft.com/office/drawing/2014/main" id="{FA337756-BD86-42CD-8F27-25804EA65C82}"/>
                    </a:ext>
                  </a:extLst>
                </p:cNvPr>
                <p:cNvSpPr>
                  <a:spLocks/>
                </p:cNvSpPr>
                <p:nvPr/>
              </p:nvSpPr>
              <p:spPr bwMode="auto">
                <a:xfrm>
                  <a:off x="3233738" y="1989138"/>
                  <a:ext cx="26988" cy="28575"/>
                </a:xfrm>
                <a:custGeom>
                  <a:avLst/>
                  <a:gdLst>
                    <a:gd name="T0" fmla="*/ 89 w 98"/>
                    <a:gd name="T1" fmla="*/ 0 h 99"/>
                    <a:gd name="T2" fmla="*/ 9 w 98"/>
                    <a:gd name="T3" fmla="*/ 0 h 99"/>
                    <a:gd name="T4" fmla="*/ 0 w 98"/>
                    <a:gd name="T5" fmla="*/ 10 h 99"/>
                    <a:gd name="T6" fmla="*/ 0 w 98"/>
                    <a:gd name="T7" fmla="*/ 89 h 99"/>
                    <a:gd name="T8" fmla="*/ 9 w 98"/>
                    <a:gd name="T9" fmla="*/ 99 h 99"/>
                    <a:gd name="T10" fmla="*/ 89 w 98"/>
                    <a:gd name="T11" fmla="*/ 99 h 99"/>
                    <a:gd name="T12" fmla="*/ 98 w 98"/>
                    <a:gd name="T13" fmla="*/ 89 h 99"/>
                    <a:gd name="T14" fmla="*/ 98 w 98"/>
                    <a:gd name="T15" fmla="*/ 10 h 99"/>
                    <a:gd name="T16" fmla="*/ 89 w 98"/>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99">
                      <a:moveTo>
                        <a:pt x="89" y="0"/>
                      </a:moveTo>
                      <a:cubicBezTo>
                        <a:pt x="9" y="0"/>
                        <a:pt x="9" y="0"/>
                        <a:pt x="9" y="0"/>
                      </a:cubicBezTo>
                      <a:cubicBezTo>
                        <a:pt x="4" y="0"/>
                        <a:pt x="0" y="5"/>
                        <a:pt x="0" y="10"/>
                      </a:cubicBezTo>
                      <a:cubicBezTo>
                        <a:pt x="0" y="89"/>
                        <a:pt x="0" y="89"/>
                        <a:pt x="0" y="89"/>
                      </a:cubicBezTo>
                      <a:cubicBezTo>
                        <a:pt x="0" y="95"/>
                        <a:pt x="4" y="99"/>
                        <a:pt x="9" y="99"/>
                      </a:cubicBezTo>
                      <a:cubicBezTo>
                        <a:pt x="89" y="99"/>
                        <a:pt x="89" y="99"/>
                        <a:pt x="89" y="99"/>
                      </a:cubicBezTo>
                      <a:cubicBezTo>
                        <a:pt x="94" y="99"/>
                        <a:pt x="98" y="95"/>
                        <a:pt x="98" y="89"/>
                      </a:cubicBezTo>
                      <a:cubicBezTo>
                        <a:pt x="98" y="10"/>
                        <a:pt x="98" y="10"/>
                        <a:pt x="98" y="10"/>
                      </a:cubicBezTo>
                      <a:cubicBezTo>
                        <a:pt x="98" y="5"/>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3" name="Freeform 41">
                  <a:extLst>
                    <a:ext uri="{FF2B5EF4-FFF2-40B4-BE49-F238E27FC236}">
                      <a16:creationId xmlns:a16="http://schemas.microsoft.com/office/drawing/2014/main" id="{DBD9873D-C78D-4CD2-AB2F-A05C0015E38B}"/>
                    </a:ext>
                  </a:extLst>
                </p:cNvPr>
                <p:cNvSpPr>
                  <a:spLocks/>
                </p:cNvSpPr>
                <p:nvPr/>
              </p:nvSpPr>
              <p:spPr bwMode="auto">
                <a:xfrm>
                  <a:off x="3233738" y="1935163"/>
                  <a:ext cx="26988" cy="26987"/>
                </a:xfrm>
                <a:custGeom>
                  <a:avLst/>
                  <a:gdLst>
                    <a:gd name="T0" fmla="*/ 89 w 98"/>
                    <a:gd name="T1" fmla="*/ 0 h 99"/>
                    <a:gd name="T2" fmla="*/ 9 w 98"/>
                    <a:gd name="T3" fmla="*/ 0 h 99"/>
                    <a:gd name="T4" fmla="*/ 0 w 98"/>
                    <a:gd name="T5" fmla="*/ 10 h 99"/>
                    <a:gd name="T6" fmla="*/ 0 w 98"/>
                    <a:gd name="T7" fmla="*/ 89 h 99"/>
                    <a:gd name="T8" fmla="*/ 9 w 98"/>
                    <a:gd name="T9" fmla="*/ 99 h 99"/>
                    <a:gd name="T10" fmla="*/ 89 w 98"/>
                    <a:gd name="T11" fmla="*/ 99 h 99"/>
                    <a:gd name="T12" fmla="*/ 98 w 98"/>
                    <a:gd name="T13" fmla="*/ 89 h 99"/>
                    <a:gd name="T14" fmla="*/ 98 w 98"/>
                    <a:gd name="T15" fmla="*/ 10 h 99"/>
                    <a:gd name="T16" fmla="*/ 89 w 98"/>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99">
                      <a:moveTo>
                        <a:pt x="89" y="0"/>
                      </a:moveTo>
                      <a:cubicBezTo>
                        <a:pt x="9" y="0"/>
                        <a:pt x="9" y="0"/>
                        <a:pt x="9" y="0"/>
                      </a:cubicBezTo>
                      <a:cubicBezTo>
                        <a:pt x="4" y="0"/>
                        <a:pt x="0" y="4"/>
                        <a:pt x="0" y="10"/>
                      </a:cubicBezTo>
                      <a:cubicBezTo>
                        <a:pt x="0" y="89"/>
                        <a:pt x="0" y="89"/>
                        <a:pt x="0" y="89"/>
                      </a:cubicBezTo>
                      <a:cubicBezTo>
                        <a:pt x="0" y="94"/>
                        <a:pt x="4" y="99"/>
                        <a:pt x="9" y="99"/>
                      </a:cubicBezTo>
                      <a:cubicBezTo>
                        <a:pt x="89" y="99"/>
                        <a:pt x="89" y="99"/>
                        <a:pt x="89" y="99"/>
                      </a:cubicBezTo>
                      <a:cubicBezTo>
                        <a:pt x="94" y="99"/>
                        <a:pt x="98" y="94"/>
                        <a:pt x="98" y="89"/>
                      </a:cubicBezTo>
                      <a:cubicBezTo>
                        <a:pt x="98" y="10"/>
                        <a:pt x="98" y="10"/>
                        <a:pt x="98" y="10"/>
                      </a:cubicBezTo>
                      <a:cubicBezTo>
                        <a:pt x="98" y="4"/>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4" name="Freeform 42">
                  <a:extLst>
                    <a:ext uri="{FF2B5EF4-FFF2-40B4-BE49-F238E27FC236}">
                      <a16:creationId xmlns:a16="http://schemas.microsoft.com/office/drawing/2014/main" id="{AF0801DA-BE72-4BFF-8A5A-82130B627633}"/>
                    </a:ext>
                  </a:extLst>
                </p:cNvPr>
                <p:cNvSpPr>
                  <a:spLocks/>
                </p:cNvSpPr>
                <p:nvPr/>
              </p:nvSpPr>
              <p:spPr bwMode="auto">
                <a:xfrm>
                  <a:off x="3233738" y="1881188"/>
                  <a:ext cx="26988" cy="26987"/>
                </a:xfrm>
                <a:custGeom>
                  <a:avLst/>
                  <a:gdLst>
                    <a:gd name="T0" fmla="*/ 89 w 98"/>
                    <a:gd name="T1" fmla="*/ 0 h 99"/>
                    <a:gd name="T2" fmla="*/ 9 w 98"/>
                    <a:gd name="T3" fmla="*/ 0 h 99"/>
                    <a:gd name="T4" fmla="*/ 0 w 98"/>
                    <a:gd name="T5" fmla="*/ 10 h 99"/>
                    <a:gd name="T6" fmla="*/ 0 w 98"/>
                    <a:gd name="T7" fmla="*/ 89 h 99"/>
                    <a:gd name="T8" fmla="*/ 9 w 98"/>
                    <a:gd name="T9" fmla="*/ 99 h 99"/>
                    <a:gd name="T10" fmla="*/ 89 w 98"/>
                    <a:gd name="T11" fmla="*/ 99 h 99"/>
                    <a:gd name="T12" fmla="*/ 98 w 98"/>
                    <a:gd name="T13" fmla="*/ 89 h 99"/>
                    <a:gd name="T14" fmla="*/ 98 w 98"/>
                    <a:gd name="T15" fmla="*/ 10 h 99"/>
                    <a:gd name="T16" fmla="*/ 89 w 98"/>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99">
                      <a:moveTo>
                        <a:pt x="89" y="0"/>
                      </a:moveTo>
                      <a:cubicBezTo>
                        <a:pt x="9" y="0"/>
                        <a:pt x="9" y="0"/>
                        <a:pt x="9" y="0"/>
                      </a:cubicBezTo>
                      <a:cubicBezTo>
                        <a:pt x="4" y="0"/>
                        <a:pt x="0" y="4"/>
                        <a:pt x="0" y="10"/>
                      </a:cubicBezTo>
                      <a:cubicBezTo>
                        <a:pt x="0" y="89"/>
                        <a:pt x="0" y="89"/>
                        <a:pt x="0" y="89"/>
                      </a:cubicBezTo>
                      <a:cubicBezTo>
                        <a:pt x="0" y="94"/>
                        <a:pt x="4" y="99"/>
                        <a:pt x="9" y="99"/>
                      </a:cubicBezTo>
                      <a:cubicBezTo>
                        <a:pt x="89" y="99"/>
                        <a:pt x="89" y="99"/>
                        <a:pt x="89" y="99"/>
                      </a:cubicBezTo>
                      <a:cubicBezTo>
                        <a:pt x="94" y="99"/>
                        <a:pt x="98" y="94"/>
                        <a:pt x="98" y="89"/>
                      </a:cubicBezTo>
                      <a:cubicBezTo>
                        <a:pt x="98" y="10"/>
                        <a:pt x="98" y="10"/>
                        <a:pt x="98" y="10"/>
                      </a:cubicBezTo>
                      <a:cubicBezTo>
                        <a:pt x="98" y="4"/>
                        <a:pt x="94"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5" name="Freeform 43">
                  <a:extLst>
                    <a:ext uri="{FF2B5EF4-FFF2-40B4-BE49-F238E27FC236}">
                      <a16:creationId xmlns:a16="http://schemas.microsoft.com/office/drawing/2014/main" id="{33CB30CA-831F-45A3-AE15-53C05F4CA535}"/>
                    </a:ext>
                  </a:extLst>
                </p:cNvPr>
                <p:cNvSpPr>
                  <a:spLocks/>
                </p:cNvSpPr>
                <p:nvPr/>
              </p:nvSpPr>
              <p:spPr bwMode="auto">
                <a:xfrm>
                  <a:off x="3287713" y="2098675"/>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5" y="0"/>
                        <a:pt x="0" y="4"/>
                        <a:pt x="0" y="10"/>
                      </a:cubicBezTo>
                      <a:cubicBezTo>
                        <a:pt x="0" y="89"/>
                        <a:pt x="0" y="89"/>
                        <a:pt x="0" y="89"/>
                      </a:cubicBezTo>
                      <a:cubicBezTo>
                        <a:pt x="0" y="94"/>
                        <a:pt x="5" y="99"/>
                        <a:pt x="10" y="99"/>
                      </a:cubicBezTo>
                      <a:cubicBezTo>
                        <a:pt x="89" y="99"/>
                        <a:pt x="89" y="99"/>
                        <a:pt x="89" y="99"/>
                      </a:cubicBezTo>
                      <a:cubicBezTo>
                        <a:pt x="95" y="99"/>
                        <a:pt x="99" y="94"/>
                        <a:pt x="99" y="89"/>
                      </a:cubicBezTo>
                      <a:cubicBezTo>
                        <a:pt x="99" y="10"/>
                        <a:pt x="99" y="10"/>
                        <a:pt x="99" y="10"/>
                      </a:cubicBezTo>
                      <a:cubicBezTo>
                        <a:pt x="99" y="4"/>
                        <a:pt x="95"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6" name="Freeform 44">
                  <a:extLst>
                    <a:ext uri="{FF2B5EF4-FFF2-40B4-BE49-F238E27FC236}">
                      <a16:creationId xmlns:a16="http://schemas.microsoft.com/office/drawing/2014/main" id="{D2F9701C-0E76-4A22-889B-6B4BC6EA7B53}"/>
                    </a:ext>
                  </a:extLst>
                </p:cNvPr>
                <p:cNvSpPr>
                  <a:spLocks/>
                </p:cNvSpPr>
                <p:nvPr/>
              </p:nvSpPr>
              <p:spPr bwMode="auto">
                <a:xfrm>
                  <a:off x="3287713" y="2044700"/>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5" y="0"/>
                        <a:pt x="0" y="5"/>
                        <a:pt x="0" y="10"/>
                      </a:cubicBezTo>
                      <a:cubicBezTo>
                        <a:pt x="0" y="89"/>
                        <a:pt x="0" y="89"/>
                        <a:pt x="0" y="89"/>
                      </a:cubicBezTo>
                      <a:cubicBezTo>
                        <a:pt x="0" y="95"/>
                        <a:pt x="5" y="99"/>
                        <a:pt x="10" y="99"/>
                      </a:cubicBezTo>
                      <a:cubicBezTo>
                        <a:pt x="89" y="99"/>
                        <a:pt x="89" y="99"/>
                        <a:pt x="89" y="99"/>
                      </a:cubicBezTo>
                      <a:cubicBezTo>
                        <a:pt x="95" y="99"/>
                        <a:pt x="99" y="95"/>
                        <a:pt x="99" y="89"/>
                      </a:cubicBezTo>
                      <a:cubicBezTo>
                        <a:pt x="99" y="10"/>
                        <a:pt x="99" y="10"/>
                        <a:pt x="99" y="10"/>
                      </a:cubicBezTo>
                      <a:cubicBezTo>
                        <a:pt x="99" y="5"/>
                        <a:pt x="95"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7" name="Freeform 45">
                  <a:extLst>
                    <a:ext uri="{FF2B5EF4-FFF2-40B4-BE49-F238E27FC236}">
                      <a16:creationId xmlns:a16="http://schemas.microsoft.com/office/drawing/2014/main" id="{F118E6BD-B730-41FA-96CC-5BE149922612}"/>
                    </a:ext>
                  </a:extLst>
                </p:cNvPr>
                <p:cNvSpPr>
                  <a:spLocks/>
                </p:cNvSpPr>
                <p:nvPr/>
              </p:nvSpPr>
              <p:spPr bwMode="auto">
                <a:xfrm>
                  <a:off x="3287713" y="1989138"/>
                  <a:ext cx="26988" cy="28575"/>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5" y="0"/>
                        <a:pt x="0" y="5"/>
                        <a:pt x="0" y="10"/>
                      </a:cubicBezTo>
                      <a:cubicBezTo>
                        <a:pt x="0" y="89"/>
                        <a:pt x="0" y="89"/>
                        <a:pt x="0" y="89"/>
                      </a:cubicBezTo>
                      <a:cubicBezTo>
                        <a:pt x="0" y="95"/>
                        <a:pt x="5" y="99"/>
                        <a:pt x="10" y="99"/>
                      </a:cubicBezTo>
                      <a:cubicBezTo>
                        <a:pt x="89" y="99"/>
                        <a:pt x="89" y="99"/>
                        <a:pt x="89" y="99"/>
                      </a:cubicBezTo>
                      <a:cubicBezTo>
                        <a:pt x="95" y="99"/>
                        <a:pt x="99" y="95"/>
                        <a:pt x="99" y="89"/>
                      </a:cubicBezTo>
                      <a:cubicBezTo>
                        <a:pt x="99" y="10"/>
                        <a:pt x="99" y="10"/>
                        <a:pt x="99" y="10"/>
                      </a:cubicBezTo>
                      <a:cubicBezTo>
                        <a:pt x="99" y="5"/>
                        <a:pt x="95"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8" name="Freeform 46">
                  <a:extLst>
                    <a:ext uri="{FF2B5EF4-FFF2-40B4-BE49-F238E27FC236}">
                      <a16:creationId xmlns:a16="http://schemas.microsoft.com/office/drawing/2014/main" id="{848C5E87-4A39-420E-B690-F50AA330B36C}"/>
                    </a:ext>
                  </a:extLst>
                </p:cNvPr>
                <p:cNvSpPr>
                  <a:spLocks/>
                </p:cNvSpPr>
                <p:nvPr/>
              </p:nvSpPr>
              <p:spPr bwMode="auto">
                <a:xfrm>
                  <a:off x="3287713" y="1935163"/>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5" y="0"/>
                        <a:pt x="0" y="4"/>
                        <a:pt x="0" y="10"/>
                      </a:cubicBezTo>
                      <a:cubicBezTo>
                        <a:pt x="0" y="89"/>
                        <a:pt x="0" y="89"/>
                        <a:pt x="0" y="89"/>
                      </a:cubicBezTo>
                      <a:cubicBezTo>
                        <a:pt x="0" y="94"/>
                        <a:pt x="5" y="99"/>
                        <a:pt x="10" y="99"/>
                      </a:cubicBezTo>
                      <a:cubicBezTo>
                        <a:pt x="89" y="99"/>
                        <a:pt x="89" y="99"/>
                        <a:pt x="89" y="99"/>
                      </a:cubicBezTo>
                      <a:cubicBezTo>
                        <a:pt x="95" y="99"/>
                        <a:pt x="99" y="94"/>
                        <a:pt x="99" y="89"/>
                      </a:cubicBezTo>
                      <a:cubicBezTo>
                        <a:pt x="99" y="10"/>
                        <a:pt x="99" y="10"/>
                        <a:pt x="99" y="10"/>
                      </a:cubicBezTo>
                      <a:cubicBezTo>
                        <a:pt x="99" y="4"/>
                        <a:pt x="95"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99" name="Freeform 47">
                  <a:extLst>
                    <a:ext uri="{FF2B5EF4-FFF2-40B4-BE49-F238E27FC236}">
                      <a16:creationId xmlns:a16="http://schemas.microsoft.com/office/drawing/2014/main" id="{54A69F82-A2EE-4946-9DB4-85C4988727DA}"/>
                    </a:ext>
                  </a:extLst>
                </p:cNvPr>
                <p:cNvSpPr>
                  <a:spLocks/>
                </p:cNvSpPr>
                <p:nvPr/>
              </p:nvSpPr>
              <p:spPr bwMode="auto">
                <a:xfrm>
                  <a:off x="3287713" y="1881188"/>
                  <a:ext cx="26988" cy="26987"/>
                </a:xfrm>
                <a:custGeom>
                  <a:avLst/>
                  <a:gdLst>
                    <a:gd name="T0" fmla="*/ 89 w 99"/>
                    <a:gd name="T1" fmla="*/ 0 h 99"/>
                    <a:gd name="T2" fmla="*/ 10 w 99"/>
                    <a:gd name="T3" fmla="*/ 0 h 99"/>
                    <a:gd name="T4" fmla="*/ 0 w 99"/>
                    <a:gd name="T5" fmla="*/ 10 h 99"/>
                    <a:gd name="T6" fmla="*/ 0 w 99"/>
                    <a:gd name="T7" fmla="*/ 89 h 99"/>
                    <a:gd name="T8" fmla="*/ 10 w 99"/>
                    <a:gd name="T9" fmla="*/ 99 h 99"/>
                    <a:gd name="T10" fmla="*/ 89 w 99"/>
                    <a:gd name="T11" fmla="*/ 99 h 99"/>
                    <a:gd name="T12" fmla="*/ 99 w 99"/>
                    <a:gd name="T13" fmla="*/ 89 h 99"/>
                    <a:gd name="T14" fmla="*/ 99 w 99"/>
                    <a:gd name="T15" fmla="*/ 10 h 99"/>
                    <a:gd name="T16" fmla="*/ 89 w 99"/>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99">
                      <a:moveTo>
                        <a:pt x="89" y="0"/>
                      </a:moveTo>
                      <a:cubicBezTo>
                        <a:pt x="10" y="0"/>
                        <a:pt x="10" y="0"/>
                        <a:pt x="10" y="0"/>
                      </a:cubicBezTo>
                      <a:cubicBezTo>
                        <a:pt x="5" y="0"/>
                        <a:pt x="0" y="4"/>
                        <a:pt x="0" y="10"/>
                      </a:cubicBezTo>
                      <a:cubicBezTo>
                        <a:pt x="0" y="89"/>
                        <a:pt x="0" y="89"/>
                        <a:pt x="0" y="89"/>
                      </a:cubicBezTo>
                      <a:cubicBezTo>
                        <a:pt x="0" y="94"/>
                        <a:pt x="5" y="99"/>
                        <a:pt x="10" y="99"/>
                      </a:cubicBezTo>
                      <a:cubicBezTo>
                        <a:pt x="89" y="99"/>
                        <a:pt x="89" y="99"/>
                        <a:pt x="89" y="99"/>
                      </a:cubicBezTo>
                      <a:cubicBezTo>
                        <a:pt x="95" y="99"/>
                        <a:pt x="99" y="94"/>
                        <a:pt x="99" y="89"/>
                      </a:cubicBezTo>
                      <a:cubicBezTo>
                        <a:pt x="99" y="10"/>
                        <a:pt x="99" y="10"/>
                        <a:pt x="99" y="10"/>
                      </a:cubicBezTo>
                      <a:cubicBezTo>
                        <a:pt x="99" y="4"/>
                        <a:pt x="95" y="0"/>
                        <a:pt x="89"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grpSp>
        </p:grpSp>
        <p:grpSp>
          <p:nvGrpSpPr>
            <p:cNvPr id="14" name="Ryhmä 12">
              <a:extLst>
                <a:ext uri="{FF2B5EF4-FFF2-40B4-BE49-F238E27FC236}">
                  <a16:creationId xmlns:a16="http://schemas.microsoft.com/office/drawing/2014/main" id="{05BD66AB-0380-44ED-966B-38B775993CA8}"/>
                </a:ext>
              </a:extLst>
            </p:cNvPr>
            <p:cNvGrpSpPr/>
            <p:nvPr/>
          </p:nvGrpSpPr>
          <p:grpSpPr>
            <a:xfrm>
              <a:off x="4636035" y="3741489"/>
              <a:ext cx="687600" cy="687600"/>
              <a:chOff x="4205711" y="2959432"/>
              <a:chExt cx="687600" cy="687600"/>
            </a:xfrm>
          </p:grpSpPr>
          <p:sp>
            <p:nvSpPr>
              <p:cNvPr id="66" name="Oval 314">
                <a:extLst>
                  <a:ext uri="{FF2B5EF4-FFF2-40B4-BE49-F238E27FC236}">
                    <a16:creationId xmlns:a16="http://schemas.microsoft.com/office/drawing/2014/main" id="{CD9C3DCB-F4BA-4841-8223-A96C02AD28C4}"/>
                  </a:ext>
                </a:extLst>
              </p:cNvPr>
              <p:cNvSpPr/>
              <p:nvPr/>
            </p:nvSpPr>
            <p:spPr bwMode="auto">
              <a:xfrm>
                <a:off x="4205711" y="2959432"/>
                <a:ext cx="687600" cy="687600"/>
              </a:xfrm>
              <a:prstGeom prst="ellipse">
                <a:avLst/>
              </a:prstGeom>
              <a:solidFill>
                <a:srgbClr val="70AD47"/>
              </a:solidFill>
              <a:ln w="9525" cap="flat" cmpd="sng" algn="ctr">
                <a:noFill/>
                <a:prstDash val="solid"/>
                <a:round/>
                <a:headEnd type="none" w="med" len="med"/>
                <a:tailEnd type="none" w="med" len="med"/>
              </a:ln>
              <a:effectLst/>
            </p:spPr>
            <p:txBody>
              <a:bodyPr vert="horz" wrap="square" lIns="82296" tIns="41148" rIns="82296" bIns="41148"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40" b="0" i="0" u="none" strike="noStrike" kern="0" cap="none" spc="0" normalizeH="0" baseline="0" noProof="0">
                    <a:ln>
                      <a:noFill/>
                    </a:ln>
                    <a:solidFill>
                      <a:srgbClr val="FFFFFF"/>
                    </a:solidFill>
                    <a:effectLst/>
                    <a:uLnTx/>
                    <a:uFillTx/>
                    <a:latin typeface="Arial"/>
                  </a:rPr>
                  <a:t>       </a:t>
                </a:r>
              </a:p>
            </p:txBody>
          </p:sp>
          <p:grpSp>
            <p:nvGrpSpPr>
              <p:cNvPr id="67" name="Group 320">
                <a:extLst>
                  <a:ext uri="{FF2B5EF4-FFF2-40B4-BE49-F238E27FC236}">
                    <a16:creationId xmlns:a16="http://schemas.microsoft.com/office/drawing/2014/main" id="{A6EA6BEF-6D6F-43A1-ACFB-7E1DF4DF04EF}"/>
                  </a:ext>
                </a:extLst>
              </p:cNvPr>
              <p:cNvGrpSpPr/>
              <p:nvPr/>
            </p:nvGrpSpPr>
            <p:grpSpPr>
              <a:xfrm>
                <a:off x="4337580" y="3090507"/>
                <a:ext cx="423863" cy="425450"/>
                <a:chOff x="4525963" y="3727450"/>
                <a:chExt cx="423863" cy="425450"/>
              </a:xfrm>
              <a:solidFill>
                <a:sysClr val="window" lastClr="FFFFFF"/>
              </a:solidFill>
            </p:grpSpPr>
            <p:sp>
              <p:nvSpPr>
                <p:cNvPr id="68" name="Freeform 178">
                  <a:extLst>
                    <a:ext uri="{FF2B5EF4-FFF2-40B4-BE49-F238E27FC236}">
                      <a16:creationId xmlns:a16="http://schemas.microsoft.com/office/drawing/2014/main" id="{2D383D62-D902-44AD-AD63-B52869DB8F01}"/>
                    </a:ext>
                  </a:extLst>
                </p:cNvPr>
                <p:cNvSpPr>
                  <a:spLocks noEditPoints="1"/>
                </p:cNvSpPr>
                <p:nvPr/>
              </p:nvSpPr>
              <p:spPr bwMode="auto">
                <a:xfrm>
                  <a:off x="4579938" y="3862388"/>
                  <a:ext cx="74613" cy="74613"/>
                </a:xfrm>
                <a:custGeom>
                  <a:avLst/>
                  <a:gdLst>
                    <a:gd name="T0" fmla="*/ 22 w 44"/>
                    <a:gd name="T1" fmla="*/ 44 h 44"/>
                    <a:gd name="T2" fmla="*/ 0 w 44"/>
                    <a:gd name="T3" fmla="*/ 22 h 44"/>
                    <a:gd name="T4" fmla="*/ 22 w 44"/>
                    <a:gd name="T5" fmla="*/ 0 h 44"/>
                    <a:gd name="T6" fmla="*/ 44 w 44"/>
                    <a:gd name="T7" fmla="*/ 22 h 44"/>
                    <a:gd name="T8" fmla="*/ 22 w 44"/>
                    <a:gd name="T9" fmla="*/ 44 h 44"/>
                    <a:gd name="T10" fmla="*/ 22 w 44"/>
                    <a:gd name="T11" fmla="*/ 12 h 44"/>
                    <a:gd name="T12" fmla="*/ 12 w 44"/>
                    <a:gd name="T13" fmla="*/ 22 h 44"/>
                    <a:gd name="T14" fmla="*/ 22 w 44"/>
                    <a:gd name="T15" fmla="*/ 32 h 44"/>
                    <a:gd name="T16" fmla="*/ 32 w 44"/>
                    <a:gd name="T17" fmla="*/ 22 h 44"/>
                    <a:gd name="T18" fmla="*/ 22 w 44"/>
                    <a:gd name="T19" fmla="*/ 1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44"/>
                      </a:moveTo>
                      <a:cubicBezTo>
                        <a:pt x="10" y="44"/>
                        <a:pt x="0" y="34"/>
                        <a:pt x="0" y="22"/>
                      </a:cubicBezTo>
                      <a:cubicBezTo>
                        <a:pt x="0" y="10"/>
                        <a:pt x="10" y="0"/>
                        <a:pt x="22" y="0"/>
                      </a:cubicBezTo>
                      <a:cubicBezTo>
                        <a:pt x="34" y="0"/>
                        <a:pt x="44" y="10"/>
                        <a:pt x="44" y="22"/>
                      </a:cubicBezTo>
                      <a:cubicBezTo>
                        <a:pt x="44" y="34"/>
                        <a:pt x="34" y="44"/>
                        <a:pt x="22" y="44"/>
                      </a:cubicBezTo>
                      <a:close/>
                      <a:moveTo>
                        <a:pt x="22" y="12"/>
                      </a:moveTo>
                      <a:cubicBezTo>
                        <a:pt x="16" y="12"/>
                        <a:pt x="12" y="17"/>
                        <a:pt x="12" y="22"/>
                      </a:cubicBezTo>
                      <a:cubicBezTo>
                        <a:pt x="12" y="28"/>
                        <a:pt x="16" y="32"/>
                        <a:pt x="22" y="32"/>
                      </a:cubicBezTo>
                      <a:cubicBezTo>
                        <a:pt x="28" y="32"/>
                        <a:pt x="32" y="28"/>
                        <a:pt x="32" y="22"/>
                      </a:cubicBezTo>
                      <a:cubicBezTo>
                        <a:pt x="32" y="17"/>
                        <a:pt x="28" y="12"/>
                        <a:pt x="2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69" name="Freeform 179">
                  <a:extLst>
                    <a:ext uri="{FF2B5EF4-FFF2-40B4-BE49-F238E27FC236}">
                      <a16:creationId xmlns:a16="http://schemas.microsoft.com/office/drawing/2014/main" id="{C6F851D7-AF7D-458F-9D62-7EE87AC984B9}"/>
                    </a:ext>
                  </a:extLst>
                </p:cNvPr>
                <p:cNvSpPr>
                  <a:spLocks/>
                </p:cNvSpPr>
                <p:nvPr/>
              </p:nvSpPr>
              <p:spPr bwMode="auto">
                <a:xfrm>
                  <a:off x="4637088" y="3903663"/>
                  <a:ext cx="131763" cy="73025"/>
                </a:xfrm>
                <a:custGeom>
                  <a:avLst/>
                  <a:gdLst>
                    <a:gd name="T0" fmla="*/ 79 w 83"/>
                    <a:gd name="T1" fmla="*/ 46 h 46"/>
                    <a:gd name="T2" fmla="*/ 0 w 83"/>
                    <a:gd name="T3" fmla="*/ 12 h 46"/>
                    <a:gd name="T4" fmla="*/ 5 w 83"/>
                    <a:gd name="T5" fmla="*/ 0 h 46"/>
                    <a:gd name="T6" fmla="*/ 83 w 83"/>
                    <a:gd name="T7" fmla="*/ 35 h 46"/>
                    <a:gd name="T8" fmla="*/ 79 w 83"/>
                    <a:gd name="T9" fmla="*/ 46 h 46"/>
                  </a:gdLst>
                  <a:ahLst/>
                  <a:cxnLst>
                    <a:cxn ang="0">
                      <a:pos x="T0" y="T1"/>
                    </a:cxn>
                    <a:cxn ang="0">
                      <a:pos x="T2" y="T3"/>
                    </a:cxn>
                    <a:cxn ang="0">
                      <a:pos x="T4" y="T5"/>
                    </a:cxn>
                    <a:cxn ang="0">
                      <a:pos x="T6" y="T7"/>
                    </a:cxn>
                    <a:cxn ang="0">
                      <a:pos x="T8" y="T9"/>
                    </a:cxn>
                  </a:cxnLst>
                  <a:rect l="0" t="0" r="r" b="b"/>
                  <a:pathLst>
                    <a:path w="83" h="46">
                      <a:moveTo>
                        <a:pt x="79" y="46"/>
                      </a:moveTo>
                      <a:lnTo>
                        <a:pt x="0" y="12"/>
                      </a:lnTo>
                      <a:lnTo>
                        <a:pt x="5" y="0"/>
                      </a:lnTo>
                      <a:lnTo>
                        <a:pt x="83" y="35"/>
                      </a:lnTo>
                      <a:lnTo>
                        <a:pt x="79" y="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70" name="Freeform 180">
                  <a:extLst>
                    <a:ext uri="{FF2B5EF4-FFF2-40B4-BE49-F238E27FC236}">
                      <a16:creationId xmlns:a16="http://schemas.microsoft.com/office/drawing/2014/main" id="{41806065-A399-43A9-90CB-D6C29C8F8C93}"/>
                    </a:ext>
                  </a:extLst>
                </p:cNvPr>
                <p:cNvSpPr>
                  <a:spLocks noEditPoints="1"/>
                </p:cNvSpPr>
                <p:nvPr/>
              </p:nvSpPr>
              <p:spPr bwMode="auto">
                <a:xfrm>
                  <a:off x="4741863" y="3943350"/>
                  <a:ext cx="46038" cy="47625"/>
                </a:xfrm>
                <a:custGeom>
                  <a:avLst/>
                  <a:gdLst>
                    <a:gd name="T0" fmla="*/ 14 w 28"/>
                    <a:gd name="T1" fmla="*/ 28 h 28"/>
                    <a:gd name="T2" fmla="*/ 0 w 28"/>
                    <a:gd name="T3" fmla="*/ 14 h 28"/>
                    <a:gd name="T4" fmla="*/ 14 w 28"/>
                    <a:gd name="T5" fmla="*/ 0 h 28"/>
                    <a:gd name="T6" fmla="*/ 28 w 28"/>
                    <a:gd name="T7" fmla="*/ 14 h 28"/>
                    <a:gd name="T8" fmla="*/ 14 w 28"/>
                    <a:gd name="T9" fmla="*/ 28 h 28"/>
                    <a:gd name="T10" fmla="*/ 14 w 28"/>
                    <a:gd name="T11" fmla="*/ 12 h 28"/>
                    <a:gd name="T12" fmla="*/ 12 w 28"/>
                    <a:gd name="T13" fmla="*/ 14 h 28"/>
                    <a:gd name="T14" fmla="*/ 14 w 28"/>
                    <a:gd name="T15" fmla="*/ 16 h 28"/>
                    <a:gd name="T16" fmla="*/ 16 w 28"/>
                    <a:gd name="T17" fmla="*/ 14 h 28"/>
                    <a:gd name="T18" fmla="*/ 14 w 28"/>
                    <a:gd name="T19" fmla="*/ 12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8">
                      <a:moveTo>
                        <a:pt x="14" y="28"/>
                      </a:moveTo>
                      <a:cubicBezTo>
                        <a:pt x="6" y="28"/>
                        <a:pt x="0" y="22"/>
                        <a:pt x="0" y="14"/>
                      </a:cubicBezTo>
                      <a:cubicBezTo>
                        <a:pt x="0" y="6"/>
                        <a:pt x="6" y="0"/>
                        <a:pt x="14" y="0"/>
                      </a:cubicBezTo>
                      <a:cubicBezTo>
                        <a:pt x="22" y="0"/>
                        <a:pt x="28" y="6"/>
                        <a:pt x="28" y="14"/>
                      </a:cubicBezTo>
                      <a:cubicBezTo>
                        <a:pt x="28" y="22"/>
                        <a:pt x="22" y="28"/>
                        <a:pt x="14" y="28"/>
                      </a:cubicBezTo>
                      <a:close/>
                      <a:moveTo>
                        <a:pt x="14" y="12"/>
                      </a:moveTo>
                      <a:cubicBezTo>
                        <a:pt x="13" y="12"/>
                        <a:pt x="12" y="13"/>
                        <a:pt x="12" y="14"/>
                      </a:cubicBezTo>
                      <a:cubicBezTo>
                        <a:pt x="12" y="15"/>
                        <a:pt x="13" y="16"/>
                        <a:pt x="14" y="16"/>
                      </a:cubicBezTo>
                      <a:cubicBezTo>
                        <a:pt x="15" y="16"/>
                        <a:pt x="16" y="15"/>
                        <a:pt x="16" y="14"/>
                      </a:cubicBezTo>
                      <a:cubicBezTo>
                        <a:pt x="16" y="13"/>
                        <a:pt x="15" y="12"/>
                        <a:pt x="1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71" name="Freeform 181">
                  <a:extLst>
                    <a:ext uri="{FF2B5EF4-FFF2-40B4-BE49-F238E27FC236}">
                      <a16:creationId xmlns:a16="http://schemas.microsoft.com/office/drawing/2014/main" id="{FBAFB795-FABB-4DAB-A59A-1F4EEF8DD6D1}"/>
                    </a:ext>
                  </a:extLst>
                </p:cNvPr>
                <p:cNvSpPr>
                  <a:spLocks/>
                </p:cNvSpPr>
                <p:nvPr/>
              </p:nvSpPr>
              <p:spPr bwMode="auto">
                <a:xfrm>
                  <a:off x="4764088" y="3827463"/>
                  <a:ext cx="44450" cy="55563"/>
                </a:xfrm>
                <a:custGeom>
                  <a:avLst/>
                  <a:gdLst>
                    <a:gd name="T0" fmla="*/ 10 w 28"/>
                    <a:gd name="T1" fmla="*/ 35 h 35"/>
                    <a:gd name="T2" fmla="*/ 0 w 28"/>
                    <a:gd name="T3" fmla="*/ 28 h 35"/>
                    <a:gd name="T4" fmla="*/ 18 w 28"/>
                    <a:gd name="T5" fmla="*/ 0 h 35"/>
                    <a:gd name="T6" fmla="*/ 28 w 28"/>
                    <a:gd name="T7" fmla="*/ 6 h 35"/>
                    <a:gd name="T8" fmla="*/ 10 w 28"/>
                    <a:gd name="T9" fmla="*/ 35 h 35"/>
                  </a:gdLst>
                  <a:ahLst/>
                  <a:cxnLst>
                    <a:cxn ang="0">
                      <a:pos x="T0" y="T1"/>
                    </a:cxn>
                    <a:cxn ang="0">
                      <a:pos x="T2" y="T3"/>
                    </a:cxn>
                    <a:cxn ang="0">
                      <a:pos x="T4" y="T5"/>
                    </a:cxn>
                    <a:cxn ang="0">
                      <a:pos x="T6" y="T7"/>
                    </a:cxn>
                    <a:cxn ang="0">
                      <a:pos x="T8" y="T9"/>
                    </a:cxn>
                  </a:cxnLst>
                  <a:rect l="0" t="0" r="r" b="b"/>
                  <a:pathLst>
                    <a:path w="28" h="35">
                      <a:moveTo>
                        <a:pt x="10" y="35"/>
                      </a:moveTo>
                      <a:lnTo>
                        <a:pt x="0" y="28"/>
                      </a:lnTo>
                      <a:lnTo>
                        <a:pt x="18" y="0"/>
                      </a:lnTo>
                      <a:lnTo>
                        <a:pt x="28" y="6"/>
                      </a:lnTo>
                      <a:lnTo>
                        <a:pt x="10"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72" name="Freeform 182">
                  <a:extLst>
                    <a:ext uri="{FF2B5EF4-FFF2-40B4-BE49-F238E27FC236}">
                      <a16:creationId xmlns:a16="http://schemas.microsoft.com/office/drawing/2014/main" id="{A97A6359-8E17-4FC5-8763-0226A523C758}"/>
                    </a:ext>
                  </a:extLst>
                </p:cNvPr>
                <p:cNvSpPr>
                  <a:spLocks/>
                </p:cNvSpPr>
                <p:nvPr/>
              </p:nvSpPr>
              <p:spPr bwMode="auto">
                <a:xfrm>
                  <a:off x="4775200" y="3811588"/>
                  <a:ext cx="49213" cy="41275"/>
                </a:xfrm>
                <a:custGeom>
                  <a:avLst/>
                  <a:gdLst>
                    <a:gd name="T0" fmla="*/ 24 w 31"/>
                    <a:gd name="T1" fmla="*/ 26 h 26"/>
                    <a:gd name="T2" fmla="*/ 0 w 31"/>
                    <a:gd name="T3" fmla="*/ 11 h 26"/>
                    <a:gd name="T4" fmla="*/ 6 w 31"/>
                    <a:gd name="T5" fmla="*/ 0 h 26"/>
                    <a:gd name="T6" fmla="*/ 31 w 31"/>
                    <a:gd name="T7" fmla="*/ 15 h 26"/>
                    <a:gd name="T8" fmla="*/ 24 w 31"/>
                    <a:gd name="T9" fmla="*/ 26 h 26"/>
                  </a:gdLst>
                  <a:ahLst/>
                  <a:cxnLst>
                    <a:cxn ang="0">
                      <a:pos x="T0" y="T1"/>
                    </a:cxn>
                    <a:cxn ang="0">
                      <a:pos x="T2" y="T3"/>
                    </a:cxn>
                    <a:cxn ang="0">
                      <a:pos x="T4" y="T5"/>
                    </a:cxn>
                    <a:cxn ang="0">
                      <a:pos x="T6" y="T7"/>
                    </a:cxn>
                    <a:cxn ang="0">
                      <a:pos x="T8" y="T9"/>
                    </a:cxn>
                  </a:cxnLst>
                  <a:rect l="0" t="0" r="r" b="b"/>
                  <a:pathLst>
                    <a:path w="31" h="26">
                      <a:moveTo>
                        <a:pt x="24" y="26"/>
                      </a:moveTo>
                      <a:lnTo>
                        <a:pt x="0" y="11"/>
                      </a:lnTo>
                      <a:lnTo>
                        <a:pt x="6" y="0"/>
                      </a:lnTo>
                      <a:lnTo>
                        <a:pt x="31" y="15"/>
                      </a:lnTo>
                      <a:lnTo>
                        <a:pt x="24"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73" name="Freeform 183">
                  <a:extLst>
                    <a:ext uri="{FF2B5EF4-FFF2-40B4-BE49-F238E27FC236}">
                      <a16:creationId xmlns:a16="http://schemas.microsoft.com/office/drawing/2014/main" id="{0C6D48B0-7E78-45B2-B9C0-E0B5066227F6}"/>
                    </a:ext>
                  </a:extLst>
                </p:cNvPr>
                <p:cNvSpPr>
                  <a:spLocks/>
                </p:cNvSpPr>
                <p:nvPr/>
              </p:nvSpPr>
              <p:spPr bwMode="auto">
                <a:xfrm>
                  <a:off x="4822825" y="3878263"/>
                  <a:ext cx="57150" cy="52388"/>
                </a:xfrm>
                <a:custGeom>
                  <a:avLst/>
                  <a:gdLst>
                    <a:gd name="T0" fmla="*/ 7 w 36"/>
                    <a:gd name="T1" fmla="*/ 33 h 33"/>
                    <a:gd name="T2" fmla="*/ 0 w 36"/>
                    <a:gd name="T3" fmla="*/ 23 h 33"/>
                    <a:gd name="T4" fmla="*/ 27 w 36"/>
                    <a:gd name="T5" fmla="*/ 0 h 33"/>
                    <a:gd name="T6" fmla="*/ 36 w 36"/>
                    <a:gd name="T7" fmla="*/ 11 h 33"/>
                    <a:gd name="T8" fmla="*/ 7 w 36"/>
                    <a:gd name="T9" fmla="*/ 33 h 33"/>
                  </a:gdLst>
                  <a:ahLst/>
                  <a:cxnLst>
                    <a:cxn ang="0">
                      <a:pos x="T0" y="T1"/>
                    </a:cxn>
                    <a:cxn ang="0">
                      <a:pos x="T2" y="T3"/>
                    </a:cxn>
                    <a:cxn ang="0">
                      <a:pos x="T4" y="T5"/>
                    </a:cxn>
                    <a:cxn ang="0">
                      <a:pos x="T6" y="T7"/>
                    </a:cxn>
                    <a:cxn ang="0">
                      <a:pos x="T8" y="T9"/>
                    </a:cxn>
                  </a:cxnLst>
                  <a:rect l="0" t="0" r="r" b="b"/>
                  <a:pathLst>
                    <a:path w="36" h="33">
                      <a:moveTo>
                        <a:pt x="7" y="33"/>
                      </a:moveTo>
                      <a:lnTo>
                        <a:pt x="0" y="23"/>
                      </a:lnTo>
                      <a:lnTo>
                        <a:pt x="27" y="0"/>
                      </a:lnTo>
                      <a:lnTo>
                        <a:pt x="36" y="11"/>
                      </a:lnTo>
                      <a:lnTo>
                        <a:pt x="7"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74" name="Freeform 184">
                  <a:extLst>
                    <a:ext uri="{FF2B5EF4-FFF2-40B4-BE49-F238E27FC236}">
                      <a16:creationId xmlns:a16="http://schemas.microsoft.com/office/drawing/2014/main" id="{682E1ADC-ECB8-4A50-8DBC-8C567C7162EB}"/>
                    </a:ext>
                  </a:extLst>
                </p:cNvPr>
                <p:cNvSpPr>
                  <a:spLocks/>
                </p:cNvSpPr>
                <p:nvPr/>
              </p:nvSpPr>
              <p:spPr bwMode="auto">
                <a:xfrm>
                  <a:off x="4849813" y="3860800"/>
                  <a:ext cx="46038" cy="50800"/>
                </a:xfrm>
                <a:custGeom>
                  <a:avLst/>
                  <a:gdLst>
                    <a:gd name="T0" fmla="*/ 19 w 29"/>
                    <a:gd name="T1" fmla="*/ 32 h 32"/>
                    <a:gd name="T2" fmla="*/ 0 w 29"/>
                    <a:gd name="T3" fmla="*/ 9 h 32"/>
                    <a:gd name="T4" fmla="*/ 10 w 29"/>
                    <a:gd name="T5" fmla="*/ 0 h 32"/>
                    <a:gd name="T6" fmla="*/ 29 w 29"/>
                    <a:gd name="T7" fmla="*/ 24 h 32"/>
                    <a:gd name="T8" fmla="*/ 19 w 29"/>
                    <a:gd name="T9" fmla="*/ 32 h 32"/>
                  </a:gdLst>
                  <a:ahLst/>
                  <a:cxnLst>
                    <a:cxn ang="0">
                      <a:pos x="T0" y="T1"/>
                    </a:cxn>
                    <a:cxn ang="0">
                      <a:pos x="T2" y="T3"/>
                    </a:cxn>
                    <a:cxn ang="0">
                      <a:pos x="T4" y="T5"/>
                    </a:cxn>
                    <a:cxn ang="0">
                      <a:pos x="T6" y="T7"/>
                    </a:cxn>
                    <a:cxn ang="0">
                      <a:pos x="T8" y="T9"/>
                    </a:cxn>
                  </a:cxnLst>
                  <a:rect l="0" t="0" r="r" b="b"/>
                  <a:pathLst>
                    <a:path w="29" h="32">
                      <a:moveTo>
                        <a:pt x="19" y="32"/>
                      </a:moveTo>
                      <a:lnTo>
                        <a:pt x="0" y="9"/>
                      </a:lnTo>
                      <a:lnTo>
                        <a:pt x="10" y="0"/>
                      </a:lnTo>
                      <a:lnTo>
                        <a:pt x="29" y="24"/>
                      </a:lnTo>
                      <a:lnTo>
                        <a:pt x="19"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75" name="Freeform 185">
                  <a:extLst>
                    <a:ext uri="{FF2B5EF4-FFF2-40B4-BE49-F238E27FC236}">
                      <a16:creationId xmlns:a16="http://schemas.microsoft.com/office/drawing/2014/main" id="{A2C4B395-E8CC-4F2F-B23E-537FC0B04EEF}"/>
                    </a:ext>
                  </a:extLst>
                </p:cNvPr>
                <p:cNvSpPr>
                  <a:spLocks/>
                </p:cNvSpPr>
                <p:nvPr/>
              </p:nvSpPr>
              <p:spPr bwMode="auto">
                <a:xfrm>
                  <a:off x="4864100" y="3960813"/>
                  <a:ext cx="50800" cy="33338"/>
                </a:xfrm>
                <a:custGeom>
                  <a:avLst/>
                  <a:gdLst>
                    <a:gd name="T0" fmla="*/ 4 w 32"/>
                    <a:gd name="T1" fmla="*/ 21 h 21"/>
                    <a:gd name="T2" fmla="*/ 0 w 32"/>
                    <a:gd name="T3" fmla="*/ 10 h 21"/>
                    <a:gd name="T4" fmla="*/ 27 w 32"/>
                    <a:gd name="T5" fmla="*/ 0 h 21"/>
                    <a:gd name="T6" fmla="*/ 32 w 32"/>
                    <a:gd name="T7" fmla="*/ 12 h 21"/>
                    <a:gd name="T8" fmla="*/ 4 w 32"/>
                    <a:gd name="T9" fmla="*/ 21 h 21"/>
                  </a:gdLst>
                  <a:ahLst/>
                  <a:cxnLst>
                    <a:cxn ang="0">
                      <a:pos x="T0" y="T1"/>
                    </a:cxn>
                    <a:cxn ang="0">
                      <a:pos x="T2" y="T3"/>
                    </a:cxn>
                    <a:cxn ang="0">
                      <a:pos x="T4" y="T5"/>
                    </a:cxn>
                    <a:cxn ang="0">
                      <a:pos x="T6" y="T7"/>
                    </a:cxn>
                    <a:cxn ang="0">
                      <a:pos x="T8" y="T9"/>
                    </a:cxn>
                  </a:cxnLst>
                  <a:rect l="0" t="0" r="r" b="b"/>
                  <a:pathLst>
                    <a:path w="32" h="21">
                      <a:moveTo>
                        <a:pt x="4" y="21"/>
                      </a:moveTo>
                      <a:lnTo>
                        <a:pt x="0" y="10"/>
                      </a:lnTo>
                      <a:lnTo>
                        <a:pt x="27" y="0"/>
                      </a:lnTo>
                      <a:lnTo>
                        <a:pt x="32" y="12"/>
                      </a:lnTo>
                      <a:lnTo>
                        <a:pt x="4"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76" name="Freeform 186">
                  <a:extLst>
                    <a:ext uri="{FF2B5EF4-FFF2-40B4-BE49-F238E27FC236}">
                      <a16:creationId xmlns:a16="http://schemas.microsoft.com/office/drawing/2014/main" id="{C9480DB7-9E9C-451E-B9D7-612E36F1E072}"/>
                    </a:ext>
                  </a:extLst>
                </p:cNvPr>
                <p:cNvSpPr>
                  <a:spLocks/>
                </p:cNvSpPr>
                <p:nvPr/>
              </p:nvSpPr>
              <p:spPr bwMode="auto">
                <a:xfrm>
                  <a:off x="4892675" y="3944938"/>
                  <a:ext cx="34925" cy="49213"/>
                </a:xfrm>
                <a:custGeom>
                  <a:avLst/>
                  <a:gdLst>
                    <a:gd name="T0" fmla="*/ 10 w 22"/>
                    <a:gd name="T1" fmla="*/ 31 h 31"/>
                    <a:gd name="T2" fmla="*/ 0 w 22"/>
                    <a:gd name="T3" fmla="*/ 5 h 31"/>
                    <a:gd name="T4" fmla="*/ 13 w 22"/>
                    <a:gd name="T5" fmla="*/ 0 h 31"/>
                    <a:gd name="T6" fmla="*/ 22 w 22"/>
                    <a:gd name="T7" fmla="*/ 27 h 31"/>
                    <a:gd name="T8" fmla="*/ 10 w 22"/>
                    <a:gd name="T9" fmla="*/ 31 h 31"/>
                  </a:gdLst>
                  <a:ahLst/>
                  <a:cxnLst>
                    <a:cxn ang="0">
                      <a:pos x="T0" y="T1"/>
                    </a:cxn>
                    <a:cxn ang="0">
                      <a:pos x="T2" y="T3"/>
                    </a:cxn>
                    <a:cxn ang="0">
                      <a:pos x="T4" y="T5"/>
                    </a:cxn>
                    <a:cxn ang="0">
                      <a:pos x="T6" y="T7"/>
                    </a:cxn>
                    <a:cxn ang="0">
                      <a:pos x="T8" y="T9"/>
                    </a:cxn>
                  </a:cxnLst>
                  <a:rect l="0" t="0" r="r" b="b"/>
                  <a:pathLst>
                    <a:path w="22" h="31">
                      <a:moveTo>
                        <a:pt x="10" y="31"/>
                      </a:moveTo>
                      <a:lnTo>
                        <a:pt x="0" y="5"/>
                      </a:lnTo>
                      <a:lnTo>
                        <a:pt x="13" y="0"/>
                      </a:lnTo>
                      <a:lnTo>
                        <a:pt x="22" y="27"/>
                      </a:lnTo>
                      <a:lnTo>
                        <a:pt x="10" y="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77" name="Freeform 187">
                  <a:extLst>
                    <a:ext uri="{FF2B5EF4-FFF2-40B4-BE49-F238E27FC236}">
                      <a16:creationId xmlns:a16="http://schemas.microsoft.com/office/drawing/2014/main" id="{DF62B1A4-452D-4404-BF84-DBBBC2D5D235}"/>
                    </a:ext>
                  </a:extLst>
                </p:cNvPr>
                <p:cNvSpPr>
                  <a:spLocks noEditPoints="1"/>
                </p:cNvSpPr>
                <p:nvPr/>
              </p:nvSpPr>
              <p:spPr bwMode="auto">
                <a:xfrm>
                  <a:off x="4525963" y="3727450"/>
                  <a:ext cx="423863" cy="425450"/>
                </a:xfrm>
                <a:custGeom>
                  <a:avLst/>
                  <a:gdLst>
                    <a:gd name="T0" fmla="*/ 234 w 252"/>
                    <a:gd name="T1" fmla="*/ 252 h 252"/>
                    <a:gd name="T2" fmla="*/ 18 w 252"/>
                    <a:gd name="T3" fmla="*/ 252 h 252"/>
                    <a:gd name="T4" fmla="*/ 0 w 252"/>
                    <a:gd name="T5" fmla="*/ 234 h 252"/>
                    <a:gd name="T6" fmla="*/ 0 w 252"/>
                    <a:gd name="T7" fmla="*/ 18 h 252"/>
                    <a:gd name="T8" fmla="*/ 18 w 252"/>
                    <a:gd name="T9" fmla="*/ 0 h 252"/>
                    <a:gd name="T10" fmla="*/ 114 w 252"/>
                    <a:gd name="T11" fmla="*/ 0 h 252"/>
                    <a:gd name="T12" fmla="*/ 132 w 252"/>
                    <a:gd name="T13" fmla="*/ 18 h 252"/>
                    <a:gd name="T14" fmla="*/ 132 w 252"/>
                    <a:gd name="T15" fmla="*/ 75 h 252"/>
                    <a:gd name="T16" fmla="*/ 217 w 252"/>
                    <a:gd name="T17" fmla="*/ 176 h 252"/>
                    <a:gd name="T18" fmla="*/ 234 w 252"/>
                    <a:gd name="T19" fmla="*/ 176 h 252"/>
                    <a:gd name="T20" fmla="*/ 252 w 252"/>
                    <a:gd name="T21" fmla="*/ 194 h 252"/>
                    <a:gd name="T22" fmla="*/ 252 w 252"/>
                    <a:gd name="T23" fmla="*/ 234 h 252"/>
                    <a:gd name="T24" fmla="*/ 234 w 252"/>
                    <a:gd name="T25" fmla="*/ 252 h 252"/>
                    <a:gd name="T26" fmla="*/ 18 w 252"/>
                    <a:gd name="T27" fmla="*/ 12 h 252"/>
                    <a:gd name="T28" fmla="*/ 12 w 252"/>
                    <a:gd name="T29" fmla="*/ 18 h 252"/>
                    <a:gd name="T30" fmla="*/ 12 w 252"/>
                    <a:gd name="T31" fmla="*/ 234 h 252"/>
                    <a:gd name="T32" fmla="*/ 18 w 252"/>
                    <a:gd name="T33" fmla="*/ 240 h 252"/>
                    <a:gd name="T34" fmla="*/ 234 w 252"/>
                    <a:gd name="T35" fmla="*/ 240 h 252"/>
                    <a:gd name="T36" fmla="*/ 240 w 252"/>
                    <a:gd name="T37" fmla="*/ 234 h 252"/>
                    <a:gd name="T38" fmla="*/ 240 w 252"/>
                    <a:gd name="T39" fmla="*/ 194 h 252"/>
                    <a:gd name="T40" fmla="*/ 234 w 252"/>
                    <a:gd name="T41" fmla="*/ 188 h 252"/>
                    <a:gd name="T42" fmla="*/ 212 w 252"/>
                    <a:gd name="T43" fmla="*/ 188 h 252"/>
                    <a:gd name="T44" fmla="*/ 206 w 252"/>
                    <a:gd name="T45" fmla="*/ 183 h 252"/>
                    <a:gd name="T46" fmla="*/ 124 w 252"/>
                    <a:gd name="T47" fmla="*/ 84 h 252"/>
                    <a:gd name="T48" fmla="*/ 120 w 252"/>
                    <a:gd name="T49" fmla="*/ 79 h 252"/>
                    <a:gd name="T50" fmla="*/ 120 w 252"/>
                    <a:gd name="T51" fmla="*/ 18 h 252"/>
                    <a:gd name="T52" fmla="*/ 114 w 252"/>
                    <a:gd name="T53" fmla="*/ 12 h 252"/>
                    <a:gd name="T54" fmla="*/ 18 w 252"/>
                    <a:gd name="T55"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2" h="252">
                      <a:moveTo>
                        <a:pt x="234" y="252"/>
                      </a:moveTo>
                      <a:cubicBezTo>
                        <a:pt x="18" y="252"/>
                        <a:pt x="18" y="252"/>
                        <a:pt x="18" y="252"/>
                      </a:cubicBezTo>
                      <a:cubicBezTo>
                        <a:pt x="8" y="252"/>
                        <a:pt x="0" y="244"/>
                        <a:pt x="0" y="234"/>
                      </a:cubicBezTo>
                      <a:cubicBezTo>
                        <a:pt x="0" y="18"/>
                        <a:pt x="0" y="18"/>
                        <a:pt x="0" y="18"/>
                      </a:cubicBezTo>
                      <a:cubicBezTo>
                        <a:pt x="0" y="8"/>
                        <a:pt x="8" y="0"/>
                        <a:pt x="18" y="0"/>
                      </a:cubicBezTo>
                      <a:cubicBezTo>
                        <a:pt x="114" y="0"/>
                        <a:pt x="114" y="0"/>
                        <a:pt x="114" y="0"/>
                      </a:cubicBezTo>
                      <a:cubicBezTo>
                        <a:pt x="124" y="0"/>
                        <a:pt x="132" y="8"/>
                        <a:pt x="132" y="18"/>
                      </a:cubicBezTo>
                      <a:cubicBezTo>
                        <a:pt x="132" y="75"/>
                        <a:pt x="132" y="75"/>
                        <a:pt x="132" y="75"/>
                      </a:cubicBezTo>
                      <a:cubicBezTo>
                        <a:pt x="175" y="93"/>
                        <a:pt x="207" y="131"/>
                        <a:pt x="217" y="176"/>
                      </a:cubicBezTo>
                      <a:cubicBezTo>
                        <a:pt x="234" y="176"/>
                        <a:pt x="234" y="176"/>
                        <a:pt x="234" y="176"/>
                      </a:cubicBezTo>
                      <a:cubicBezTo>
                        <a:pt x="244" y="176"/>
                        <a:pt x="252" y="184"/>
                        <a:pt x="252" y="194"/>
                      </a:cubicBezTo>
                      <a:cubicBezTo>
                        <a:pt x="252" y="234"/>
                        <a:pt x="252" y="234"/>
                        <a:pt x="252" y="234"/>
                      </a:cubicBezTo>
                      <a:cubicBezTo>
                        <a:pt x="252" y="244"/>
                        <a:pt x="244" y="252"/>
                        <a:pt x="234" y="252"/>
                      </a:cubicBezTo>
                      <a:close/>
                      <a:moveTo>
                        <a:pt x="18" y="12"/>
                      </a:moveTo>
                      <a:cubicBezTo>
                        <a:pt x="15" y="12"/>
                        <a:pt x="12" y="15"/>
                        <a:pt x="12" y="18"/>
                      </a:cubicBezTo>
                      <a:cubicBezTo>
                        <a:pt x="12" y="234"/>
                        <a:pt x="12" y="234"/>
                        <a:pt x="12" y="234"/>
                      </a:cubicBezTo>
                      <a:cubicBezTo>
                        <a:pt x="12" y="237"/>
                        <a:pt x="15" y="240"/>
                        <a:pt x="18" y="240"/>
                      </a:cubicBezTo>
                      <a:cubicBezTo>
                        <a:pt x="234" y="240"/>
                        <a:pt x="234" y="240"/>
                        <a:pt x="234" y="240"/>
                      </a:cubicBezTo>
                      <a:cubicBezTo>
                        <a:pt x="237" y="240"/>
                        <a:pt x="240" y="237"/>
                        <a:pt x="240" y="234"/>
                      </a:cubicBezTo>
                      <a:cubicBezTo>
                        <a:pt x="240" y="194"/>
                        <a:pt x="240" y="194"/>
                        <a:pt x="240" y="194"/>
                      </a:cubicBezTo>
                      <a:cubicBezTo>
                        <a:pt x="240" y="191"/>
                        <a:pt x="237" y="188"/>
                        <a:pt x="234" y="188"/>
                      </a:cubicBezTo>
                      <a:cubicBezTo>
                        <a:pt x="212" y="188"/>
                        <a:pt x="212" y="188"/>
                        <a:pt x="212" y="188"/>
                      </a:cubicBezTo>
                      <a:cubicBezTo>
                        <a:pt x="209" y="188"/>
                        <a:pt x="206" y="186"/>
                        <a:pt x="206" y="183"/>
                      </a:cubicBezTo>
                      <a:cubicBezTo>
                        <a:pt x="198" y="138"/>
                        <a:pt x="166" y="101"/>
                        <a:pt x="124" y="84"/>
                      </a:cubicBezTo>
                      <a:cubicBezTo>
                        <a:pt x="122" y="84"/>
                        <a:pt x="120" y="81"/>
                        <a:pt x="120" y="79"/>
                      </a:cubicBezTo>
                      <a:cubicBezTo>
                        <a:pt x="120" y="18"/>
                        <a:pt x="120" y="18"/>
                        <a:pt x="120" y="18"/>
                      </a:cubicBezTo>
                      <a:cubicBezTo>
                        <a:pt x="120" y="15"/>
                        <a:pt x="117" y="12"/>
                        <a:pt x="114"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78" name="Rectangle 188">
                  <a:extLst>
                    <a:ext uri="{FF2B5EF4-FFF2-40B4-BE49-F238E27FC236}">
                      <a16:creationId xmlns:a16="http://schemas.microsoft.com/office/drawing/2014/main" id="{C3F88310-77BE-44E7-A473-56225993664A}"/>
                    </a:ext>
                  </a:extLst>
                </p:cNvPr>
                <p:cNvSpPr>
                  <a:spLocks noChangeArrowheads="1"/>
                </p:cNvSpPr>
                <p:nvPr/>
              </p:nvSpPr>
              <p:spPr bwMode="auto">
                <a:xfrm>
                  <a:off x="4535488" y="4024313"/>
                  <a:ext cx="347663"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grpSp>
        </p:grpSp>
        <p:grpSp>
          <p:nvGrpSpPr>
            <p:cNvPr id="15" name="Ryhmä 13">
              <a:extLst>
                <a:ext uri="{FF2B5EF4-FFF2-40B4-BE49-F238E27FC236}">
                  <a16:creationId xmlns:a16="http://schemas.microsoft.com/office/drawing/2014/main" id="{2E3404EA-DA8D-4EEB-8579-9671E48719A6}"/>
                </a:ext>
              </a:extLst>
            </p:cNvPr>
            <p:cNvGrpSpPr/>
            <p:nvPr/>
          </p:nvGrpSpPr>
          <p:grpSpPr>
            <a:xfrm>
              <a:off x="6078427" y="966351"/>
              <a:ext cx="680935" cy="680935"/>
              <a:chOff x="6167015" y="4278611"/>
              <a:chExt cx="680935" cy="680935"/>
            </a:xfrm>
          </p:grpSpPr>
          <p:sp>
            <p:nvSpPr>
              <p:cNvPr id="61" name="Oval 336">
                <a:extLst>
                  <a:ext uri="{FF2B5EF4-FFF2-40B4-BE49-F238E27FC236}">
                    <a16:creationId xmlns:a16="http://schemas.microsoft.com/office/drawing/2014/main" id="{98290F74-68B1-41D0-81CD-42A7ADAD02BC}"/>
                  </a:ext>
                </a:extLst>
              </p:cNvPr>
              <p:cNvSpPr/>
              <p:nvPr/>
            </p:nvSpPr>
            <p:spPr bwMode="auto">
              <a:xfrm>
                <a:off x="6167015" y="4278611"/>
                <a:ext cx="680935" cy="680935"/>
              </a:xfrm>
              <a:prstGeom prst="ellipse">
                <a:avLst/>
              </a:prstGeom>
              <a:solidFill>
                <a:srgbClr val="4472C4"/>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a:ln>
                    <a:noFill/>
                  </a:ln>
                  <a:solidFill>
                    <a:srgbClr val="FFFFFF"/>
                  </a:solidFill>
                  <a:effectLst/>
                  <a:uLnTx/>
                  <a:uFillTx/>
                  <a:latin typeface="Arial" charset="0"/>
                </a:endParaRPr>
              </a:p>
            </p:txBody>
          </p:sp>
          <p:grpSp>
            <p:nvGrpSpPr>
              <p:cNvPr id="62" name="Group 348">
                <a:extLst>
                  <a:ext uri="{FF2B5EF4-FFF2-40B4-BE49-F238E27FC236}">
                    <a16:creationId xmlns:a16="http://schemas.microsoft.com/office/drawing/2014/main" id="{2809CE5D-6A99-4947-87C6-8C2CC44CC89B}"/>
                  </a:ext>
                </a:extLst>
              </p:cNvPr>
              <p:cNvGrpSpPr/>
              <p:nvPr/>
            </p:nvGrpSpPr>
            <p:grpSpPr>
              <a:xfrm>
                <a:off x="6289995" y="4428578"/>
                <a:ext cx="434975" cy="381000"/>
                <a:chOff x="7412038" y="1109663"/>
                <a:chExt cx="434975" cy="381000"/>
              </a:xfrm>
              <a:solidFill>
                <a:sysClr val="window" lastClr="FFFFFF"/>
              </a:solidFill>
            </p:grpSpPr>
            <p:sp>
              <p:nvSpPr>
                <p:cNvPr id="63" name="Freeform 29">
                  <a:extLst>
                    <a:ext uri="{FF2B5EF4-FFF2-40B4-BE49-F238E27FC236}">
                      <a16:creationId xmlns:a16="http://schemas.microsoft.com/office/drawing/2014/main" id="{C8AE75B5-E8B6-4126-982A-1054C17F79E3}"/>
                    </a:ext>
                  </a:extLst>
                </p:cNvPr>
                <p:cNvSpPr>
                  <a:spLocks noEditPoints="1"/>
                </p:cNvSpPr>
                <p:nvPr/>
              </p:nvSpPr>
              <p:spPr bwMode="auto">
                <a:xfrm>
                  <a:off x="7412038" y="1109663"/>
                  <a:ext cx="434975" cy="381000"/>
                </a:xfrm>
                <a:custGeom>
                  <a:avLst/>
                  <a:gdLst>
                    <a:gd name="T0" fmla="*/ 1430 w 1582"/>
                    <a:gd name="T1" fmla="*/ 468 h 1384"/>
                    <a:gd name="T2" fmla="*/ 1057 w 1582"/>
                    <a:gd name="T3" fmla="*/ 0 h 1384"/>
                    <a:gd name="T4" fmla="*/ 220 w 1582"/>
                    <a:gd name="T5" fmla="*/ 222 h 1384"/>
                    <a:gd name="T6" fmla="*/ 143 w 1582"/>
                    <a:gd name="T7" fmla="*/ 503 h 1384"/>
                    <a:gd name="T8" fmla="*/ 0 w 1582"/>
                    <a:gd name="T9" fmla="*/ 956 h 1384"/>
                    <a:gd name="T10" fmla="*/ 99 w 1582"/>
                    <a:gd name="T11" fmla="*/ 1087 h 1384"/>
                    <a:gd name="T12" fmla="*/ 231 w 1582"/>
                    <a:gd name="T13" fmla="*/ 1384 h 1384"/>
                    <a:gd name="T14" fmla="*/ 396 w 1582"/>
                    <a:gd name="T15" fmla="*/ 1252 h 1384"/>
                    <a:gd name="T16" fmla="*/ 1187 w 1582"/>
                    <a:gd name="T17" fmla="*/ 1087 h 1384"/>
                    <a:gd name="T18" fmla="*/ 1318 w 1582"/>
                    <a:gd name="T19" fmla="*/ 1384 h 1384"/>
                    <a:gd name="T20" fmla="*/ 1483 w 1582"/>
                    <a:gd name="T21" fmla="*/ 1252 h 1384"/>
                    <a:gd name="T22" fmla="*/ 1483 w 1582"/>
                    <a:gd name="T23" fmla="*/ 1081 h 1384"/>
                    <a:gd name="T24" fmla="*/ 1582 w 1582"/>
                    <a:gd name="T25" fmla="*/ 692 h 1384"/>
                    <a:gd name="T26" fmla="*/ 315 w 1582"/>
                    <a:gd name="T27" fmla="*/ 248 h 1384"/>
                    <a:gd name="T28" fmla="*/ 1057 w 1582"/>
                    <a:gd name="T29" fmla="*/ 99 h 1384"/>
                    <a:gd name="T30" fmla="*/ 1335 w 1582"/>
                    <a:gd name="T31" fmla="*/ 494 h 1384"/>
                    <a:gd name="T32" fmla="*/ 315 w 1582"/>
                    <a:gd name="T33" fmla="*/ 248 h 1384"/>
                    <a:gd name="T34" fmla="*/ 264 w 1582"/>
                    <a:gd name="T35" fmla="*/ 1285 h 1384"/>
                    <a:gd name="T36" fmla="*/ 198 w 1582"/>
                    <a:gd name="T37" fmla="*/ 1252 h 1384"/>
                    <a:gd name="T38" fmla="*/ 297 w 1582"/>
                    <a:gd name="T39" fmla="*/ 1087 h 1384"/>
                    <a:gd name="T40" fmla="*/ 1385 w 1582"/>
                    <a:gd name="T41" fmla="*/ 1252 h 1384"/>
                    <a:gd name="T42" fmla="*/ 1318 w 1582"/>
                    <a:gd name="T43" fmla="*/ 1285 h 1384"/>
                    <a:gd name="T44" fmla="*/ 1286 w 1582"/>
                    <a:gd name="T45" fmla="*/ 1087 h 1384"/>
                    <a:gd name="T46" fmla="*/ 1385 w 1582"/>
                    <a:gd name="T47" fmla="*/ 1252 h 1384"/>
                    <a:gd name="T48" fmla="*/ 1451 w 1582"/>
                    <a:gd name="T49" fmla="*/ 988 h 1384"/>
                    <a:gd name="T50" fmla="*/ 1286 w 1582"/>
                    <a:gd name="T51" fmla="*/ 988 h 1384"/>
                    <a:gd name="T52" fmla="*/ 396 w 1582"/>
                    <a:gd name="T53" fmla="*/ 988 h 1384"/>
                    <a:gd name="T54" fmla="*/ 198 w 1582"/>
                    <a:gd name="T55" fmla="*/ 988 h 1384"/>
                    <a:gd name="T56" fmla="*/ 99 w 1582"/>
                    <a:gd name="T57" fmla="*/ 956 h 1384"/>
                    <a:gd name="T58" fmla="*/ 198 w 1582"/>
                    <a:gd name="T59" fmla="*/ 593 h 1384"/>
                    <a:gd name="T60" fmla="*/ 1335 w 1582"/>
                    <a:gd name="T61" fmla="*/ 593 h 1384"/>
                    <a:gd name="T62" fmla="*/ 1483 w 1582"/>
                    <a:gd name="T63" fmla="*/ 692 h 1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82" h="1384">
                      <a:moveTo>
                        <a:pt x="1440" y="503"/>
                      </a:moveTo>
                      <a:cubicBezTo>
                        <a:pt x="1430" y="468"/>
                        <a:pt x="1430" y="468"/>
                        <a:pt x="1430" y="468"/>
                      </a:cubicBezTo>
                      <a:cubicBezTo>
                        <a:pt x="1363" y="222"/>
                        <a:pt x="1363" y="222"/>
                        <a:pt x="1363" y="222"/>
                      </a:cubicBezTo>
                      <a:cubicBezTo>
                        <a:pt x="1327" y="91"/>
                        <a:pt x="1201" y="0"/>
                        <a:pt x="1057" y="0"/>
                      </a:cubicBezTo>
                      <a:cubicBezTo>
                        <a:pt x="526" y="0"/>
                        <a:pt x="526" y="0"/>
                        <a:pt x="526" y="0"/>
                      </a:cubicBezTo>
                      <a:cubicBezTo>
                        <a:pt x="382" y="0"/>
                        <a:pt x="256" y="91"/>
                        <a:pt x="220" y="222"/>
                      </a:cubicBezTo>
                      <a:cubicBezTo>
                        <a:pt x="152" y="468"/>
                        <a:pt x="152" y="468"/>
                        <a:pt x="152" y="468"/>
                      </a:cubicBezTo>
                      <a:cubicBezTo>
                        <a:pt x="143" y="503"/>
                        <a:pt x="143" y="503"/>
                        <a:pt x="143" y="503"/>
                      </a:cubicBezTo>
                      <a:cubicBezTo>
                        <a:pt x="61" y="527"/>
                        <a:pt x="0" y="602"/>
                        <a:pt x="0" y="692"/>
                      </a:cubicBezTo>
                      <a:cubicBezTo>
                        <a:pt x="0" y="956"/>
                        <a:pt x="0" y="956"/>
                        <a:pt x="0" y="956"/>
                      </a:cubicBezTo>
                      <a:cubicBezTo>
                        <a:pt x="0" y="1017"/>
                        <a:pt x="43" y="1066"/>
                        <a:pt x="99" y="1081"/>
                      </a:cubicBezTo>
                      <a:cubicBezTo>
                        <a:pt x="99" y="1087"/>
                        <a:pt x="99" y="1087"/>
                        <a:pt x="99" y="1087"/>
                      </a:cubicBezTo>
                      <a:cubicBezTo>
                        <a:pt x="99" y="1252"/>
                        <a:pt x="99" y="1252"/>
                        <a:pt x="99" y="1252"/>
                      </a:cubicBezTo>
                      <a:cubicBezTo>
                        <a:pt x="99" y="1325"/>
                        <a:pt x="158" y="1384"/>
                        <a:pt x="231" y="1384"/>
                      </a:cubicBezTo>
                      <a:cubicBezTo>
                        <a:pt x="264" y="1384"/>
                        <a:pt x="264" y="1384"/>
                        <a:pt x="264" y="1384"/>
                      </a:cubicBezTo>
                      <a:cubicBezTo>
                        <a:pt x="337" y="1384"/>
                        <a:pt x="396" y="1325"/>
                        <a:pt x="396" y="1252"/>
                      </a:cubicBezTo>
                      <a:cubicBezTo>
                        <a:pt x="396" y="1087"/>
                        <a:pt x="396" y="1087"/>
                        <a:pt x="396" y="1087"/>
                      </a:cubicBezTo>
                      <a:cubicBezTo>
                        <a:pt x="1187" y="1087"/>
                        <a:pt x="1187" y="1087"/>
                        <a:pt x="1187" y="1087"/>
                      </a:cubicBezTo>
                      <a:cubicBezTo>
                        <a:pt x="1187" y="1252"/>
                        <a:pt x="1187" y="1252"/>
                        <a:pt x="1187" y="1252"/>
                      </a:cubicBezTo>
                      <a:cubicBezTo>
                        <a:pt x="1187" y="1325"/>
                        <a:pt x="1246" y="1384"/>
                        <a:pt x="1318" y="1384"/>
                      </a:cubicBezTo>
                      <a:cubicBezTo>
                        <a:pt x="1352" y="1384"/>
                        <a:pt x="1352" y="1384"/>
                        <a:pt x="1352" y="1384"/>
                      </a:cubicBezTo>
                      <a:cubicBezTo>
                        <a:pt x="1424" y="1384"/>
                        <a:pt x="1483" y="1325"/>
                        <a:pt x="1483" y="1252"/>
                      </a:cubicBezTo>
                      <a:cubicBezTo>
                        <a:pt x="1483" y="1087"/>
                        <a:pt x="1483" y="1087"/>
                        <a:pt x="1483" y="1087"/>
                      </a:cubicBezTo>
                      <a:cubicBezTo>
                        <a:pt x="1483" y="1081"/>
                        <a:pt x="1483" y="1081"/>
                        <a:pt x="1483" y="1081"/>
                      </a:cubicBezTo>
                      <a:cubicBezTo>
                        <a:pt x="1540" y="1066"/>
                        <a:pt x="1582" y="1017"/>
                        <a:pt x="1582" y="956"/>
                      </a:cubicBezTo>
                      <a:cubicBezTo>
                        <a:pt x="1582" y="692"/>
                        <a:pt x="1582" y="692"/>
                        <a:pt x="1582" y="692"/>
                      </a:cubicBezTo>
                      <a:cubicBezTo>
                        <a:pt x="1582" y="602"/>
                        <a:pt x="1522" y="527"/>
                        <a:pt x="1440" y="503"/>
                      </a:cubicBezTo>
                      <a:close/>
                      <a:moveTo>
                        <a:pt x="315" y="248"/>
                      </a:moveTo>
                      <a:cubicBezTo>
                        <a:pt x="339" y="160"/>
                        <a:pt x="426" y="99"/>
                        <a:pt x="526" y="99"/>
                      </a:cubicBezTo>
                      <a:cubicBezTo>
                        <a:pt x="1057" y="99"/>
                        <a:pt x="1057" y="99"/>
                        <a:pt x="1057" y="99"/>
                      </a:cubicBezTo>
                      <a:cubicBezTo>
                        <a:pt x="1156" y="99"/>
                        <a:pt x="1243" y="160"/>
                        <a:pt x="1268" y="248"/>
                      </a:cubicBezTo>
                      <a:cubicBezTo>
                        <a:pt x="1335" y="494"/>
                        <a:pt x="1335" y="494"/>
                        <a:pt x="1335" y="494"/>
                      </a:cubicBezTo>
                      <a:cubicBezTo>
                        <a:pt x="248" y="494"/>
                        <a:pt x="248" y="494"/>
                        <a:pt x="248" y="494"/>
                      </a:cubicBezTo>
                      <a:lnTo>
                        <a:pt x="315" y="248"/>
                      </a:lnTo>
                      <a:close/>
                      <a:moveTo>
                        <a:pt x="297" y="1252"/>
                      </a:moveTo>
                      <a:cubicBezTo>
                        <a:pt x="297" y="1270"/>
                        <a:pt x="282" y="1285"/>
                        <a:pt x="264" y="1285"/>
                      </a:cubicBezTo>
                      <a:cubicBezTo>
                        <a:pt x="231" y="1285"/>
                        <a:pt x="231" y="1285"/>
                        <a:pt x="231" y="1285"/>
                      </a:cubicBezTo>
                      <a:cubicBezTo>
                        <a:pt x="213" y="1285"/>
                        <a:pt x="198" y="1270"/>
                        <a:pt x="198" y="1252"/>
                      </a:cubicBezTo>
                      <a:cubicBezTo>
                        <a:pt x="198" y="1087"/>
                        <a:pt x="198" y="1087"/>
                        <a:pt x="198" y="1087"/>
                      </a:cubicBezTo>
                      <a:cubicBezTo>
                        <a:pt x="297" y="1087"/>
                        <a:pt x="297" y="1087"/>
                        <a:pt x="297" y="1087"/>
                      </a:cubicBezTo>
                      <a:lnTo>
                        <a:pt x="297" y="1252"/>
                      </a:lnTo>
                      <a:close/>
                      <a:moveTo>
                        <a:pt x="1385" y="1252"/>
                      </a:moveTo>
                      <a:cubicBezTo>
                        <a:pt x="1385" y="1270"/>
                        <a:pt x="1370" y="1285"/>
                        <a:pt x="1352" y="1285"/>
                      </a:cubicBezTo>
                      <a:cubicBezTo>
                        <a:pt x="1318" y="1285"/>
                        <a:pt x="1318" y="1285"/>
                        <a:pt x="1318" y="1285"/>
                      </a:cubicBezTo>
                      <a:cubicBezTo>
                        <a:pt x="1300" y="1285"/>
                        <a:pt x="1286" y="1270"/>
                        <a:pt x="1286" y="1252"/>
                      </a:cubicBezTo>
                      <a:cubicBezTo>
                        <a:pt x="1286" y="1087"/>
                        <a:pt x="1286" y="1087"/>
                        <a:pt x="1286" y="1087"/>
                      </a:cubicBezTo>
                      <a:cubicBezTo>
                        <a:pt x="1385" y="1087"/>
                        <a:pt x="1385" y="1087"/>
                        <a:pt x="1385" y="1087"/>
                      </a:cubicBezTo>
                      <a:lnTo>
                        <a:pt x="1385" y="1252"/>
                      </a:lnTo>
                      <a:close/>
                      <a:moveTo>
                        <a:pt x="1483" y="956"/>
                      </a:moveTo>
                      <a:cubicBezTo>
                        <a:pt x="1483" y="974"/>
                        <a:pt x="1469" y="988"/>
                        <a:pt x="1451" y="988"/>
                      </a:cubicBezTo>
                      <a:cubicBezTo>
                        <a:pt x="1385" y="988"/>
                        <a:pt x="1385" y="988"/>
                        <a:pt x="1385" y="988"/>
                      </a:cubicBezTo>
                      <a:cubicBezTo>
                        <a:pt x="1286" y="988"/>
                        <a:pt x="1286" y="988"/>
                        <a:pt x="1286" y="988"/>
                      </a:cubicBezTo>
                      <a:cubicBezTo>
                        <a:pt x="1187" y="988"/>
                        <a:pt x="1187" y="988"/>
                        <a:pt x="1187" y="988"/>
                      </a:cubicBezTo>
                      <a:cubicBezTo>
                        <a:pt x="396" y="988"/>
                        <a:pt x="396" y="988"/>
                        <a:pt x="396" y="988"/>
                      </a:cubicBezTo>
                      <a:cubicBezTo>
                        <a:pt x="297" y="988"/>
                        <a:pt x="297" y="988"/>
                        <a:pt x="297" y="988"/>
                      </a:cubicBezTo>
                      <a:cubicBezTo>
                        <a:pt x="198" y="988"/>
                        <a:pt x="198" y="988"/>
                        <a:pt x="198" y="988"/>
                      </a:cubicBezTo>
                      <a:cubicBezTo>
                        <a:pt x="132" y="988"/>
                        <a:pt x="132" y="988"/>
                        <a:pt x="132" y="988"/>
                      </a:cubicBezTo>
                      <a:cubicBezTo>
                        <a:pt x="114" y="988"/>
                        <a:pt x="99" y="974"/>
                        <a:pt x="99" y="956"/>
                      </a:cubicBezTo>
                      <a:cubicBezTo>
                        <a:pt x="99" y="692"/>
                        <a:pt x="99" y="692"/>
                        <a:pt x="99" y="692"/>
                      </a:cubicBezTo>
                      <a:cubicBezTo>
                        <a:pt x="99" y="637"/>
                        <a:pt x="144" y="593"/>
                        <a:pt x="198" y="593"/>
                      </a:cubicBezTo>
                      <a:cubicBezTo>
                        <a:pt x="248" y="593"/>
                        <a:pt x="248" y="593"/>
                        <a:pt x="248" y="593"/>
                      </a:cubicBezTo>
                      <a:cubicBezTo>
                        <a:pt x="1335" y="593"/>
                        <a:pt x="1335" y="593"/>
                        <a:pt x="1335" y="593"/>
                      </a:cubicBezTo>
                      <a:cubicBezTo>
                        <a:pt x="1385" y="593"/>
                        <a:pt x="1385" y="593"/>
                        <a:pt x="1385" y="593"/>
                      </a:cubicBezTo>
                      <a:cubicBezTo>
                        <a:pt x="1439" y="593"/>
                        <a:pt x="1483" y="637"/>
                        <a:pt x="1483" y="692"/>
                      </a:cubicBezTo>
                      <a:lnTo>
                        <a:pt x="1483" y="9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64" name="Freeform 30">
                  <a:extLst>
                    <a:ext uri="{FF2B5EF4-FFF2-40B4-BE49-F238E27FC236}">
                      <a16:creationId xmlns:a16="http://schemas.microsoft.com/office/drawing/2014/main" id="{4BDC552C-92D9-4FBE-8E4A-73F47F5697B4}"/>
                    </a:ext>
                  </a:extLst>
                </p:cNvPr>
                <p:cNvSpPr>
                  <a:spLocks noEditPoints="1"/>
                </p:cNvSpPr>
                <p:nvPr/>
              </p:nvSpPr>
              <p:spPr bwMode="auto">
                <a:xfrm>
                  <a:off x="7697788" y="1287463"/>
                  <a:ext cx="80962" cy="80963"/>
                </a:xfrm>
                <a:custGeom>
                  <a:avLst/>
                  <a:gdLst>
                    <a:gd name="T0" fmla="*/ 148 w 296"/>
                    <a:gd name="T1" fmla="*/ 0 h 297"/>
                    <a:gd name="T2" fmla="*/ 0 w 296"/>
                    <a:gd name="T3" fmla="*/ 149 h 297"/>
                    <a:gd name="T4" fmla="*/ 148 w 296"/>
                    <a:gd name="T5" fmla="*/ 297 h 297"/>
                    <a:gd name="T6" fmla="*/ 296 w 296"/>
                    <a:gd name="T7" fmla="*/ 149 h 297"/>
                    <a:gd name="T8" fmla="*/ 148 w 296"/>
                    <a:gd name="T9" fmla="*/ 0 h 297"/>
                    <a:gd name="T10" fmla="*/ 148 w 296"/>
                    <a:gd name="T11" fmla="*/ 198 h 297"/>
                    <a:gd name="T12" fmla="*/ 98 w 296"/>
                    <a:gd name="T13" fmla="*/ 149 h 297"/>
                    <a:gd name="T14" fmla="*/ 148 w 296"/>
                    <a:gd name="T15" fmla="*/ 99 h 297"/>
                    <a:gd name="T16" fmla="*/ 197 w 296"/>
                    <a:gd name="T17" fmla="*/ 149 h 297"/>
                    <a:gd name="T18" fmla="*/ 148 w 296"/>
                    <a:gd name="T19" fmla="*/ 198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6" h="297">
                      <a:moveTo>
                        <a:pt x="148" y="0"/>
                      </a:moveTo>
                      <a:cubicBezTo>
                        <a:pt x="66" y="0"/>
                        <a:pt x="0" y="67"/>
                        <a:pt x="0" y="149"/>
                      </a:cubicBezTo>
                      <a:cubicBezTo>
                        <a:pt x="0" y="230"/>
                        <a:pt x="66" y="297"/>
                        <a:pt x="148" y="297"/>
                      </a:cubicBezTo>
                      <a:cubicBezTo>
                        <a:pt x="230" y="297"/>
                        <a:pt x="296" y="230"/>
                        <a:pt x="296" y="149"/>
                      </a:cubicBezTo>
                      <a:cubicBezTo>
                        <a:pt x="296" y="67"/>
                        <a:pt x="230" y="0"/>
                        <a:pt x="148" y="0"/>
                      </a:cubicBezTo>
                      <a:close/>
                      <a:moveTo>
                        <a:pt x="148" y="198"/>
                      </a:moveTo>
                      <a:cubicBezTo>
                        <a:pt x="121" y="198"/>
                        <a:pt x="98" y="176"/>
                        <a:pt x="98" y="149"/>
                      </a:cubicBezTo>
                      <a:cubicBezTo>
                        <a:pt x="98" y="121"/>
                        <a:pt x="121" y="99"/>
                        <a:pt x="148" y="99"/>
                      </a:cubicBezTo>
                      <a:cubicBezTo>
                        <a:pt x="175" y="99"/>
                        <a:pt x="197" y="121"/>
                        <a:pt x="197" y="149"/>
                      </a:cubicBezTo>
                      <a:cubicBezTo>
                        <a:pt x="197" y="176"/>
                        <a:pt x="175" y="198"/>
                        <a:pt x="148"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65" name="Freeform 31">
                  <a:extLst>
                    <a:ext uri="{FF2B5EF4-FFF2-40B4-BE49-F238E27FC236}">
                      <a16:creationId xmlns:a16="http://schemas.microsoft.com/office/drawing/2014/main" id="{9E64EE8C-497B-47B3-AD42-97F7BC375559}"/>
                    </a:ext>
                  </a:extLst>
                </p:cNvPr>
                <p:cNvSpPr>
                  <a:spLocks noEditPoints="1"/>
                </p:cNvSpPr>
                <p:nvPr/>
              </p:nvSpPr>
              <p:spPr bwMode="auto">
                <a:xfrm>
                  <a:off x="7480300" y="1287463"/>
                  <a:ext cx="80962" cy="80963"/>
                </a:xfrm>
                <a:custGeom>
                  <a:avLst/>
                  <a:gdLst>
                    <a:gd name="T0" fmla="*/ 148 w 296"/>
                    <a:gd name="T1" fmla="*/ 0 h 297"/>
                    <a:gd name="T2" fmla="*/ 0 w 296"/>
                    <a:gd name="T3" fmla="*/ 149 h 297"/>
                    <a:gd name="T4" fmla="*/ 148 w 296"/>
                    <a:gd name="T5" fmla="*/ 297 h 297"/>
                    <a:gd name="T6" fmla="*/ 296 w 296"/>
                    <a:gd name="T7" fmla="*/ 149 h 297"/>
                    <a:gd name="T8" fmla="*/ 148 w 296"/>
                    <a:gd name="T9" fmla="*/ 0 h 297"/>
                    <a:gd name="T10" fmla="*/ 148 w 296"/>
                    <a:gd name="T11" fmla="*/ 198 h 297"/>
                    <a:gd name="T12" fmla="*/ 98 w 296"/>
                    <a:gd name="T13" fmla="*/ 149 h 297"/>
                    <a:gd name="T14" fmla="*/ 148 w 296"/>
                    <a:gd name="T15" fmla="*/ 99 h 297"/>
                    <a:gd name="T16" fmla="*/ 197 w 296"/>
                    <a:gd name="T17" fmla="*/ 149 h 297"/>
                    <a:gd name="T18" fmla="*/ 148 w 296"/>
                    <a:gd name="T19" fmla="*/ 198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6" h="297">
                      <a:moveTo>
                        <a:pt x="148" y="0"/>
                      </a:moveTo>
                      <a:cubicBezTo>
                        <a:pt x="66" y="0"/>
                        <a:pt x="0" y="67"/>
                        <a:pt x="0" y="149"/>
                      </a:cubicBezTo>
                      <a:cubicBezTo>
                        <a:pt x="0" y="230"/>
                        <a:pt x="66" y="297"/>
                        <a:pt x="148" y="297"/>
                      </a:cubicBezTo>
                      <a:cubicBezTo>
                        <a:pt x="230" y="297"/>
                        <a:pt x="296" y="230"/>
                        <a:pt x="296" y="149"/>
                      </a:cubicBezTo>
                      <a:cubicBezTo>
                        <a:pt x="296" y="67"/>
                        <a:pt x="230" y="0"/>
                        <a:pt x="148" y="0"/>
                      </a:cubicBezTo>
                      <a:close/>
                      <a:moveTo>
                        <a:pt x="148" y="198"/>
                      </a:moveTo>
                      <a:cubicBezTo>
                        <a:pt x="121" y="198"/>
                        <a:pt x="98" y="176"/>
                        <a:pt x="98" y="149"/>
                      </a:cubicBezTo>
                      <a:cubicBezTo>
                        <a:pt x="98" y="121"/>
                        <a:pt x="121" y="99"/>
                        <a:pt x="148" y="99"/>
                      </a:cubicBezTo>
                      <a:cubicBezTo>
                        <a:pt x="175" y="99"/>
                        <a:pt x="197" y="121"/>
                        <a:pt x="197" y="149"/>
                      </a:cubicBezTo>
                      <a:cubicBezTo>
                        <a:pt x="197" y="176"/>
                        <a:pt x="175" y="198"/>
                        <a:pt x="148"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grpSp>
        </p:grpSp>
        <p:grpSp>
          <p:nvGrpSpPr>
            <p:cNvPr id="16" name="Ryhmä 14">
              <a:extLst>
                <a:ext uri="{FF2B5EF4-FFF2-40B4-BE49-F238E27FC236}">
                  <a16:creationId xmlns:a16="http://schemas.microsoft.com/office/drawing/2014/main" id="{12D3DAA5-0865-49AC-8AD7-737267A53557}"/>
                </a:ext>
              </a:extLst>
            </p:cNvPr>
            <p:cNvGrpSpPr/>
            <p:nvPr/>
          </p:nvGrpSpPr>
          <p:grpSpPr>
            <a:xfrm>
              <a:off x="5077922" y="2383472"/>
              <a:ext cx="687600" cy="687600"/>
              <a:chOff x="7501432" y="3307995"/>
              <a:chExt cx="687600" cy="687600"/>
            </a:xfrm>
          </p:grpSpPr>
          <p:sp>
            <p:nvSpPr>
              <p:cNvPr id="48" name="Oval 314">
                <a:extLst>
                  <a:ext uri="{FF2B5EF4-FFF2-40B4-BE49-F238E27FC236}">
                    <a16:creationId xmlns:a16="http://schemas.microsoft.com/office/drawing/2014/main" id="{6039E2D4-8665-43E9-B2E6-CE87FE69230C}"/>
                  </a:ext>
                </a:extLst>
              </p:cNvPr>
              <p:cNvSpPr/>
              <p:nvPr/>
            </p:nvSpPr>
            <p:spPr bwMode="auto">
              <a:xfrm>
                <a:off x="7501432" y="3307995"/>
                <a:ext cx="687600" cy="687600"/>
              </a:xfrm>
              <a:prstGeom prst="ellipse">
                <a:avLst/>
              </a:prstGeom>
              <a:solidFill>
                <a:srgbClr val="4472C4"/>
              </a:solidFill>
              <a:ln w="9525" cap="flat" cmpd="sng" algn="ctr">
                <a:noFill/>
                <a:prstDash val="solid"/>
                <a:round/>
                <a:headEnd type="none" w="med" len="med"/>
                <a:tailEnd type="none" w="med" len="med"/>
              </a:ln>
              <a:effectLst/>
            </p:spPr>
            <p:txBody>
              <a:bodyPr vert="horz" wrap="square" lIns="82296" tIns="41148" rIns="82296" bIns="41148"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40" b="0" i="0" u="none" strike="noStrike" kern="0" cap="none" spc="0" normalizeH="0" baseline="0" noProof="0">
                    <a:ln>
                      <a:noFill/>
                    </a:ln>
                    <a:solidFill>
                      <a:srgbClr val="FFFFFF"/>
                    </a:solidFill>
                    <a:effectLst/>
                    <a:uLnTx/>
                    <a:uFillTx/>
                    <a:latin typeface="Arial"/>
                  </a:rPr>
                  <a:t>       </a:t>
                </a:r>
              </a:p>
            </p:txBody>
          </p:sp>
          <p:grpSp>
            <p:nvGrpSpPr>
              <p:cNvPr id="49" name="Group 828">
                <a:extLst>
                  <a:ext uri="{FF2B5EF4-FFF2-40B4-BE49-F238E27FC236}">
                    <a16:creationId xmlns:a16="http://schemas.microsoft.com/office/drawing/2014/main" id="{4DFEA94F-0D85-4DEC-AC3B-55B090C67312}"/>
                  </a:ext>
                </a:extLst>
              </p:cNvPr>
              <p:cNvGrpSpPr/>
              <p:nvPr/>
            </p:nvGrpSpPr>
            <p:grpSpPr>
              <a:xfrm>
                <a:off x="7634888" y="3473995"/>
                <a:ext cx="420688" cy="355601"/>
                <a:chOff x="5776913" y="1984375"/>
                <a:chExt cx="420688" cy="355601"/>
              </a:xfrm>
              <a:solidFill>
                <a:sysClr val="window" lastClr="FFFFFF"/>
              </a:solidFill>
            </p:grpSpPr>
            <p:sp>
              <p:nvSpPr>
                <p:cNvPr id="50" name="Rectangle 84">
                  <a:extLst>
                    <a:ext uri="{FF2B5EF4-FFF2-40B4-BE49-F238E27FC236}">
                      <a16:creationId xmlns:a16="http://schemas.microsoft.com/office/drawing/2014/main" id="{ADB8BC07-2B00-4C4E-B181-0EA08CD88510}"/>
                    </a:ext>
                  </a:extLst>
                </p:cNvPr>
                <p:cNvSpPr>
                  <a:spLocks noChangeArrowheads="1"/>
                </p:cNvSpPr>
                <p:nvPr/>
              </p:nvSpPr>
              <p:spPr bwMode="auto">
                <a:xfrm>
                  <a:off x="5849938" y="2028825"/>
                  <a:ext cx="19050" cy="809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51" name="Rectangle 85">
                  <a:extLst>
                    <a:ext uri="{FF2B5EF4-FFF2-40B4-BE49-F238E27FC236}">
                      <a16:creationId xmlns:a16="http://schemas.microsoft.com/office/drawing/2014/main" id="{0BCF4A3E-3CAF-44D5-88D3-9F509A18C056}"/>
                    </a:ext>
                  </a:extLst>
                </p:cNvPr>
                <p:cNvSpPr>
                  <a:spLocks noChangeArrowheads="1"/>
                </p:cNvSpPr>
                <p:nvPr/>
              </p:nvSpPr>
              <p:spPr bwMode="auto">
                <a:xfrm>
                  <a:off x="5903913" y="2028825"/>
                  <a:ext cx="19050" cy="809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52" name="Rectangle 86">
                  <a:extLst>
                    <a:ext uri="{FF2B5EF4-FFF2-40B4-BE49-F238E27FC236}">
                      <a16:creationId xmlns:a16="http://schemas.microsoft.com/office/drawing/2014/main" id="{474EEF31-E2E8-47D5-B06F-A5401E7B8757}"/>
                    </a:ext>
                  </a:extLst>
                </p:cNvPr>
                <p:cNvSpPr>
                  <a:spLocks noChangeArrowheads="1"/>
                </p:cNvSpPr>
                <p:nvPr/>
              </p:nvSpPr>
              <p:spPr bwMode="auto">
                <a:xfrm>
                  <a:off x="5859463" y="2058988"/>
                  <a:ext cx="53975"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53" name="Freeform 87">
                  <a:extLst>
                    <a:ext uri="{FF2B5EF4-FFF2-40B4-BE49-F238E27FC236}">
                      <a16:creationId xmlns:a16="http://schemas.microsoft.com/office/drawing/2014/main" id="{C28FC46C-0F81-44F8-968F-8A63D82ABE4D}"/>
                    </a:ext>
                  </a:extLst>
                </p:cNvPr>
                <p:cNvSpPr>
                  <a:spLocks noEditPoints="1"/>
                </p:cNvSpPr>
                <p:nvPr/>
              </p:nvSpPr>
              <p:spPr bwMode="auto">
                <a:xfrm>
                  <a:off x="5776913" y="1984375"/>
                  <a:ext cx="220663" cy="355600"/>
                </a:xfrm>
                <a:custGeom>
                  <a:avLst/>
                  <a:gdLst>
                    <a:gd name="T0" fmla="*/ 126 w 132"/>
                    <a:gd name="T1" fmla="*/ 212 h 212"/>
                    <a:gd name="T2" fmla="*/ 6 w 132"/>
                    <a:gd name="T3" fmla="*/ 212 h 212"/>
                    <a:gd name="T4" fmla="*/ 0 w 132"/>
                    <a:gd name="T5" fmla="*/ 206 h 212"/>
                    <a:gd name="T6" fmla="*/ 0 w 132"/>
                    <a:gd name="T7" fmla="*/ 6 h 212"/>
                    <a:gd name="T8" fmla="*/ 6 w 132"/>
                    <a:gd name="T9" fmla="*/ 0 h 212"/>
                    <a:gd name="T10" fmla="*/ 126 w 132"/>
                    <a:gd name="T11" fmla="*/ 0 h 212"/>
                    <a:gd name="T12" fmla="*/ 132 w 132"/>
                    <a:gd name="T13" fmla="*/ 6 h 212"/>
                    <a:gd name="T14" fmla="*/ 132 w 132"/>
                    <a:gd name="T15" fmla="*/ 206 h 212"/>
                    <a:gd name="T16" fmla="*/ 126 w 132"/>
                    <a:gd name="T17" fmla="*/ 212 h 212"/>
                    <a:gd name="T18" fmla="*/ 12 w 132"/>
                    <a:gd name="T19" fmla="*/ 200 h 212"/>
                    <a:gd name="T20" fmla="*/ 120 w 132"/>
                    <a:gd name="T21" fmla="*/ 200 h 212"/>
                    <a:gd name="T22" fmla="*/ 120 w 132"/>
                    <a:gd name="T23" fmla="*/ 12 h 212"/>
                    <a:gd name="T24" fmla="*/ 12 w 132"/>
                    <a:gd name="T25" fmla="*/ 12 h 212"/>
                    <a:gd name="T26" fmla="*/ 12 w 132"/>
                    <a:gd name="T27" fmla="*/ 20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212">
                      <a:moveTo>
                        <a:pt x="126" y="212"/>
                      </a:moveTo>
                      <a:cubicBezTo>
                        <a:pt x="6" y="212"/>
                        <a:pt x="6" y="212"/>
                        <a:pt x="6" y="212"/>
                      </a:cubicBezTo>
                      <a:cubicBezTo>
                        <a:pt x="3" y="212"/>
                        <a:pt x="0" y="209"/>
                        <a:pt x="0" y="206"/>
                      </a:cubicBezTo>
                      <a:cubicBezTo>
                        <a:pt x="0" y="6"/>
                        <a:pt x="0" y="6"/>
                        <a:pt x="0" y="6"/>
                      </a:cubicBezTo>
                      <a:cubicBezTo>
                        <a:pt x="0" y="3"/>
                        <a:pt x="3" y="0"/>
                        <a:pt x="6" y="0"/>
                      </a:cubicBezTo>
                      <a:cubicBezTo>
                        <a:pt x="126" y="0"/>
                        <a:pt x="126" y="0"/>
                        <a:pt x="126" y="0"/>
                      </a:cubicBezTo>
                      <a:cubicBezTo>
                        <a:pt x="129" y="0"/>
                        <a:pt x="132" y="3"/>
                        <a:pt x="132" y="6"/>
                      </a:cubicBezTo>
                      <a:cubicBezTo>
                        <a:pt x="132" y="206"/>
                        <a:pt x="132" y="206"/>
                        <a:pt x="132" y="206"/>
                      </a:cubicBezTo>
                      <a:cubicBezTo>
                        <a:pt x="132" y="209"/>
                        <a:pt x="129" y="212"/>
                        <a:pt x="126" y="212"/>
                      </a:cubicBezTo>
                      <a:close/>
                      <a:moveTo>
                        <a:pt x="12" y="200"/>
                      </a:moveTo>
                      <a:cubicBezTo>
                        <a:pt x="120" y="200"/>
                        <a:pt x="120" y="200"/>
                        <a:pt x="120" y="200"/>
                      </a:cubicBezTo>
                      <a:cubicBezTo>
                        <a:pt x="120" y="12"/>
                        <a:pt x="120" y="12"/>
                        <a:pt x="120" y="12"/>
                      </a:cubicBezTo>
                      <a:cubicBezTo>
                        <a:pt x="12" y="12"/>
                        <a:pt x="12" y="12"/>
                        <a:pt x="12" y="12"/>
                      </a:cubicBezTo>
                      <a:lnTo>
                        <a:pt x="12" y="2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54" name="Rectangle 88">
                  <a:extLst>
                    <a:ext uri="{FF2B5EF4-FFF2-40B4-BE49-F238E27FC236}">
                      <a16:creationId xmlns:a16="http://schemas.microsoft.com/office/drawing/2014/main" id="{16110EF7-5B39-4498-B424-0D0D44DA72C5}"/>
                    </a:ext>
                  </a:extLst>
                </p:cNvPr>
                <p:cNvSpPr>
                  <a:spLocks noChangeArrowheads="1"/>
                </p:cNvSpPr>
                <p:nvPr/>
              </p:nvSpPr>
              <p:spPr bwMode="auto">
                <a:xfrm>
                  <a:off x="5986463" y="2320925"/>
                  <a:ext cx="53975"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55" name="Freeform 89">
                  <a:extLst>
                    <a:ext uri="{FF2B5EF4-FFF2-40B4-BE49-F238E27FC236}">
                      <a16:creationId xmlns:a16="http://schemas.microsoft.com/office/drawing/2014/main" id="{851C0372-0C97-46DD-9EE7-69032929C89F}"/>
                    </a:ext>
                  </a:extLst>
                </p:cNvPr>
                <p:cNvSpPr>
                  <a:spLocks/>
                </p:cNvSpPr>
                <p:nvPr/>
              </p:nvSpPr>
              <p:spPr bwMode="auto">
                <a:xfrm>
                  <a:off x="5986463" y="2132013"/>
                  <a:ext cx="211138" cy="207963"/>
                </a:xfrm>
                <a:custGeom>
                  <a:avLst/>
                  <a:gdLst>
                    <a:gd name="T0" fmla="*/ 120 w 126"/>
                    <a:gd name="T1" fmla="*/ 124 h 124"/>
                    <a:gd name="T2" fmla="*/ 88 w 126"/>
                    <a:gd name="T3" fmla="*/ 124 h 124"/>
                    <a:gd name="T4" fmla="*/ 88 w 126"/>
                    <a:gd name="T5" fmla="*/ 112 h 124"/>
                    <a:gd name="T6" fmla="*/ 114 w 126"/>
                    <a:gd name="T7" fmla="*/ 112 h 124"/>
                    <a:gd name="T8" fmla="*/ 114 w 126"/>
                    <a:gd name="T9" fmla="*/ 12 h 124"/>
                    <a:gd name="T10" fmla="*/ 0 w 126"/>
                    <a:gd name="T11" fmla="*/ 12 h 124"/>
                    <a:gd name="T12" fmla="*/ 0 w 126"/>
                    <a:gd name="T13" fmla="*/ 0 h 124"/>
                    <a:gd name="T14" fmla="*/ 120 w 126"/>
                    <a:gd name="T15" fmla="*/ 0 h 124"/>
                    <a:gd name="T16" fmla="*/ 126 w 126"/>
                    <a:gd name="T17" fmla="*/ 6 h 124"/>
                    <a:gd name="T18" fmla="*/ 126 w 126"/>
                    <a:gd name="T19" fmla="*/ 118 h 124"/>
                    <a:gd name="T20" fmla="*/ 120 w 126"/>
                    <a:gd name="T21"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 h="124">
                      <a:moveTo>
                        <a:pt x="120" y="124"/>
                      </a:moveTo>
                      <a:cubicBezTo>
                        <a:pt x="88" y="124"/>
                        <a:pt x="88" y="124"/>
                        <a:pt x="88" y="124"/>
                      </a:cubicBezTo>
                      <a:cubicBezTo>
                        <a:pt x="88" y="112"/>
                        <a:pt x="88" y="112"/>
                        <a:pt x="88" y="112"/>
                      </a:cubicBezTo>
                      <a:cubicBezTo>
                        <a:pt x="114" y="112"/>
                        <a:pt x="114" y="112"/>
                        <a:pt x="114" y="112"/>
                      </a:cubicBezTo>
                      <a:cubicBezTo>
                        <a:pt x="114" y="12"/>
                        <a:pt x="114" y="12"/>
                        <a:pt x="114" y="12"/>
                      </a:cubicBezTo>
                      <a:cubicBezTo>
                        <a:pt x="0" y="12"/>
                        <a:pt x="0" y="12"/>
                        <a:pt x="0" y="12"/>
                      </a:cubicBezTo>
                      <a:cubicBezTo>
                        <a:pt x="0" y="0"/>
                        <a:pt x="0" y="0"/>
                        <a:pt x="0" y="0"/>
                      </a:cubicBezTo>
                      <a:cubicBezTo>
                        <a:pt x="120" y="0"/>
                        <a:pt x="120" y="0"/>
                        <a:pt x="120" y="0"/>
                      </a:cubicBezTo>
                      <a:cubicBezTo>
                        <a:pt x="123" y="0"/>
                        <a:pt x="126" y="3"/>
                        <a:pt x="126" y="6"/>
                      </a:cubicBezTo>
                      <a:cubicBezTo>
                        <a:pt x="126" y="118"/>
                        <a:pt x="126" y="118"/>
                        <a:pt x="126" y="118"/>
                      </a:cubicBezTo>
                      <a:cubicBezTo>
                        <a:pt x="126" y="121"/>
                        <a:pt x="123" y="124"/>
                        <a:pt x="120" y="1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56" name="Freeform 90">
                  <a:extLst>
                    <a:ext uri="{FF2B5EF4-FFF2-40B4-BE49-F238E27FC236}">
                      <a16:creationId xmlns:a16="http://schemas.microsoft.com/office/drawing/2014/main" id="{4A928709-6FEE-4CDC-83BE-502BB214E5C0}"/>
                    </a:ext>
                  </a:extLst>
                </p:cNvPr>
                <p:cNvSpPr>
                  <a:spLocks noEditPoints="1"/>
                </p:cNvSpPr>
                <p:nvPr/>
              </p:nvSpPr>
              <p:spPr bwMode="auto">
                <a:xfrm>
                  <a:off x="6030913" y="2252663"/>
                  <a:ext cx="112713" cy="87313"/>
                </a:xfrm>
                <a:custGeom>
                  <a:avLst/>
                  <a:gdLst>
                    <a:gd name="T0" fmla="*/ 62 w 68"/>
                    <a:gd name="T1" fmla="*/ 52 h 52"/>
                    <a:gd name="T2" fmla="*/ 6 w 68"/>
                    <a:gd name="T3" fmla="*/ 52 h 52"/>
                    <a:gd name="T4" fmla="*/ 0 w 68"/>
                    <a:gd name="T5" fmla="*/ 46 h 52"/>
                    <a:gd name="T6" fmla="*/ 0 w 68"/>
                    <a:gd name="T7" fmla="*/ 6 h 52"/>
                    <a:gd name="T8" fmla="*/ 6 w 68"/>
                    <a:gd name="T9" fmla="*/ 0 h 52"/>
                    <a:gd name="T10" fmla="*/ 62 w 68"/>
                    <a:gd name="T11" fmla="*/ 0 h 52"/>
                    <a:gd name="T12" fmla="*/ 68 w 68"/>
                    <a:gd name="T13" fmla="*/ 6 h 52"/>
                    <a:gd name="T14" fmla="*/ 68 w 68"/>
                    <a:gd name="T15" fmla="*/ 46 h 52"/>
                    <a:gd name="T16" fmla="*/ 62 w 68"/>
                    <a:gd name="T17" fmla="*/ 52 h 52"/>
                    <a:gd name="T18" fmla="*/ 12 w 68"/>
                    <a:gd name="T19" fmla="*/ 40 h 52"/>
                    <a:gd name="T20" fmla="*/ 56 w 68"/>
                    <a:gd name="T21" fmla="*/ 40 h 52"/>
                    <a:gd name="T22" fmla="*/ 56 w 68"/>
                    <a:gd name="T23" fmla="*/ 12 h 52"/>
                    <a:gd name="T24" fmla="*/ 12 w 68"/>
                    <a:gd name="T25" fmla="*/ 12 h 52"/>
                    <a:gd name="T26" fmla="*/ 12 w 68"/>
                    <a:gd name="T27" fmla="*/ 4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52">
                      <a:moveTo>
                        <a:pt x="62" y="52"/>
                      </a:moveTo>
                      <a:cubicBezTo>
                        <a:pt x="6" y="52"/>
                        <a:pt x="6" y="52"/>
                        <a:pt x="6" y="52"/>
                      </a:cubicBezTo>
                      <a:cubicBezTo>
                        <a:pt x="3" y="52"/>
                        <a:pt x="0" y="49"/>
                        <a:pt x="0" y="46"/>
                      </a:cubicBezTo>
                      <a:cubicBezTo>
                        <a:pt x="0" y="6"/>
                        <a:pt x="0" y="6"/>
                        <a:pt x="0" y="6"/>
                      </a:cubicBezTo>
                      <a:cubicBezTo>
                        <a:pt x="0" y="3"/>
                        <a:pt x="3" y="0"/>
                        <a:pt x="6" y="0"/>
                      </a:cubicBezTo>
                      <a:cubicBezTo>
                        <a:pt x="62" y="0"/>
                        <a:pt x="62" y="0"/>
                        <a:pt x="62" y="0"/>
                      </a:cubicBezTo>
                      <a:cubicBezTo>
                        <a:pt x="65" y="0"/>
                        <a:pt x="68" y="3"/>
                        <a:pt x="68" y="6"/>
                      </a:cubicBezTo>
                      <a:cubicBezTo>
                        <a:pt x="68" y="46"/>
                        <a:pt x="68" y="46"/>
                        <a:pt x="68" y="46"/>
                      </a:cubicBezTo>
                      <a:cubicBezTo>
                        <a:pt x="68" y="49"/>
                        <a:pt x="65" y="52"/>
                        <a:pt x="62" y="52"/>
                      </a:cubicBezTo>
                      <a:close/>
                      <a:moveTo>
                        <a:pt x="12" y="40"/>
                      </a:moveTo>
                      <a:cubicBezTo>
                        <a:pt x="56" y="40"/>
                        <a:pt x="56" y="40"/>
                        <a:pt x="56" y="40"/>
                      </a:cubicBezTo>
                      <a:cubicBezTo>
                        <a:pt x="56" y="12"/>
                        <a:pt x="56" y="12"/>
                        <a:pt x="56" y="12"/>
                      </a:cubicBezTo>
                      <a:cubicBezTo>
                        <a:pt x="12" y="12"/>
                        <a:pt x="12" y="12"/>
                        <a:pt x="12" y="12"/>
                      </a:cubicBezTo>
                      <a:lnTo>
                        <a:pt x="12"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57" name="Rectangle 91">
                  <a:extLst>
                    <a:ext uri="{FF2B5EF4-FFF2-40B4-BE49-F238E27FC236}">
                      <a16:creationId xmlns:a16="http://schemas.microsoft.com/office/drawing/2014/main" id="{6EFC6994-AC43-41D9-B27F-630CE4433A46}"/>
                    </a:ext>
                  </a:extLst>
                </p:cNvPr>
                <p:cNvSpPr>
                  <a:spLocks noChangeArrowheads="1"/>
                </p:cNvSpPr>
                <p:nvPr/>
              </p:nvSpPr>
              <p:spPr bwMode="auto">
                <a:xfrm>
                  <a:off x="6076950" y="2263775"/>
                  <a:ext cx="20638" cy="666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58" name="Rectangle 136">
                  <a:extLst>
                    <a:ext uri="{FF2B5EF4-FFF2-40B4-BE49-F238E27FC236}">
                      <a16:creationId xmlns:a16="http://schemas.microsoft.com/office/drawing/2014/main" id="{BFAF6947-49B1-497D-AEAC-CCB672A2E998}"/>
                    </a:ext>
                  </a:extLst>
                </p:cNvPr>
                <p:cNvSpPr>
                  <a:spLocks noChangeArrowheads="1"/>
                </p:cNvSpPr>
                <p:nvPr/>
              </p:nvSpPr>
              <p:spPr bwMode="auto">
                <a:xfrm>
                  <a:off x="5832475" y="2155825"/>
                  <a:ext cx="100013"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59" name="Rectangle 137">
                  <a:extLst>
                    <a:ext uri="{FF2B5EF4-FFF2-40B4-BE49-F238E27FC236}">
                      <a16:creationId xmlns:a16="http://schemas.microsoft.com/office/drawing/2014/main" id="{9918C5FD-4A7B-432E-88FA-4480C4D77B6D}"/>
                    </a:ext>
                  </a:extLst>
                </p:cNvPr>
                <p:cNvSpPr>
                  <a:spLocks noChangeArrowheads="1"/>
                </p:cNvSpPr>
                <p:nvPr/>
              </p:nvSpPr>
              <p:spPr bwMode="auto">
                <a:xfrm>
                  <a:off x="6034088" y="2195513"/>
                  <a:ext cx="100013" cy="20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60" name="Rectangle 166">
                  <a:extLst>
                    <a:ext uri="{FF2B5EF4-FFF2-40B4-BE49-F238E27FC236}">
                      <a16:creationId xmlns:a16="http://schemas.microsoft.com/office/drawing/2014/main" id="{79801CB8-65BD-4A24-BC4B-BE8158E383D5}"/>
                    </a:ext>
                  </a:extLst>
                </p:cNvPr>
                <p:cNvSpPr>
                  <a:spLocks noChangeArrowheads="1"/>
                </p:cNvSpPr>
                <p:nvPr/>
              </p:nvSpPr>
              <p:spPr bwMode="auto">
                <a:xfrm>
                  <a:off x="5832475" y="2230438"/>
                  <a:ext cx="100013" cy="19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grpSp>
        </p:grpSp>
        <p:grpSp>
          <p:nvGrpSpPr>
            <p:cNvPr id="17" name="Ryhmä 15">
              <a:extLst>
                <a:ext uri="{FF2B5EF4-FFF2-40B4-BE49-F238E27FC236}">
                  <a16:creationId xmlns:a16="http://schemas.microsoft.com/office/drawing/2014/main" id="{24BD338F-1DF5-44C9-8E70-518BDC05B4C0}"/>
                </a:ext>
              </a:extLst>
            </p:cNvPr>
            <p:cNvGrpSpPr/>
            <p:nvPr/>
          </p:nvGrpSpPr>
          <p:grpSpPr>
            <a:xfrm>
              <a:off x="7466817" y="1155702"/>
              <a:ext cx="687600" cy="687600"/>
              <a:chOff x="7612130" y="2409268"/>
              <a:chExt cx="687600" cy="687600"/>
            </a:xfrm>
          </p:grpSpPr>
          <p:sp>
            <p:nvSpPr>
              <p:cNvPr id="43" name="Oval 314">
                <a:extLst>
                  <a:ext uri="{FF2B5EF4-FFF2-40B4-BE49-F238E27FC236}">
                    <a16:creationId xmlns:a16="http://schemas.microsoft.com/office/drawing/2014/main" id="{EC123E2F-C2CE-453C-A364-824997489CB5}"/>
                  </a:ext>
                </a:extLst>
              </p:cNvPr>
              <p:cNvSpPr/>
              <p:nvPr/>
            </p:nvSpPr>
            <p:spPr bwMode="auto">
              <a:xfrm>
                <a:off x="7612130" y="2409268"/>
                <a:ext cx="687600" cy="687600"/>
              </a:xfrm>
              <a:prstGeom prst="ellipse">
                <a:avLst/>
              </a:prstGeom>
              <a:solidFill>
                <a:srgbClr val="ED7D31"/>
              </a:solidFill>
              <a:ln w="9525" cap="flat" cmpd="sng" algn="ctr">
                <a:noFill/>
                <a:prstDash val="solid"/>
                <a:round/>
                <a:headEnd type="none" w="med" len="med"/>
                <a:tailEnd type="none" w="med" len="med"/>
              </a:ln>
              <a:effectLst/>
            </p:spPr>
            <p:txBody>
              <a:bodyPr vert="horz" wrap="square" lIns="82296" tIns="41148" rIns="82296" bIns="41148"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40" b="0" i="0" u="none" strike="noStrike" kern="0" cap="none" spc="0" normalizeH="0" baseline="0" noProof="0">
                    <a:ln>
                      <a:noFill/>
                    </a:ln>
                    <a:solidFill>
                      <a:srgbClr val="FFFFFF"/>
                    </a:solidFill>
                    <a:effectLst/>
                    <a:uLnTx/>
                    <a:uFillTx/>
                    <a:latin typeface="Arial"/>
                  </a:rPr>
                  <a:t>       </a:t>
                </a:r>
              </a:p>
            </p:txBody>
          </p:sp>
          <p:grpSp>
            <p:nvGrpSpPr>
              <p:cNvPr id="44" name="Group 498">
                <a:extLst>
                  <a:ext uri="{FF2B5EF4-FFF2-40B4-BE49-F238E27FC236}">
                    <a16:creationId xmlns:a16="http://schemas.microsoft.com/office/drawing/2014/main" id="{5D8F7CDE-0AC7-4C99-8BA8-4EB6C355D533}"/>
                  </a:ext>
                </a:extLst>
              </p:cNvPr>
              <p:cNvGrpSpPr/>
              <p:nvPr/>
            </p:nvGrpSpPr>
            <p:grpSpPr>
              <a:xfrm>
                <a:off x="7738443" y="2534787"/>
                <a:ext cx="434975" cy="436562"/>
                <a:chOff x="498475" y="1133476"/>
                <a:chExt cx="434975" cy="436562"/>
              </a:xfrm>
              <a:solidFill>
                <a:sysClr val="window" lastClr="FFFFFF"/>
              </a:solidFill>
            </p:grpSpPr>
            <p:sp>
              <p:nvSpPr>
                <p:cNvPr id="45" name="Freeform 5">
                  <a:extLst>
                    <a:ext uri="{FF2B5EF4-FFF2-40B4-BE49-F238E27FC236}">
                      <a16:creationId xmlns:a16="http://schemas.microsoft.com/office/drawing/2014/main" id="{3D156252-D5DD-426E-B07F-2C41B0D03FE1}"/>
                    </a:ext>
                  </a:extLst>
                </p:cNvPr>
                <p:cNvSpPr>
                  <a:spLocks noEditPoints="1"/>
                </p:cNvSpPr>
                <p:nvPr/>
              </p:nvSpPr>
              <p:spPr bwMode="auto">
                <a:xfrm>
                  <a:off x="641350" y="1277938"/>
                  <a:ext cx="149225" cy="149225"/>
                </a:xfrm>
                <a:custGeom>
                  <a:avLst/>
                  <a:gdLst>
                    <a:gd name="T0" fmla="*/ 272 w 544"/>
                    <a:gd name="T1" fmla="*/ 543 h 543"/>
                    <a:gd name="T2" fmla="*/ 544 w 544"/>
                    <a:gd name="T3" fmla="*/ 272 h 543"/>
                    <a:gd name="T4" fmla="*/ 272 w 544"/>
                    <a:gd name="T5" fmla="*/ 0 h 543"/>
                    <a:gd name="T6" fmla="*/ 0 w 544"/>
                    <a:gd name="T7" fmla="*/ 272 h 543"/>
                    <a:gd name="T8" fmla="*/ 272 w 544"/>
                    <a:gd name="T9" fmla="*/ 543 h 543"/>
                    <a:gd name="T10" fmla="*/ 272 w 544"/>
                    <a:gd name="T11" fmla="*/ 99 h 543"/>
                    <a:gd name="T12" fmla="*/ 445 w 544"/>
                    <a:gd name="T13" fmla="*/ 272 h 543"/>
                    <a:gd name="T14" fmla="*/ 272 w 544"/>
                    <a:gd name="T15" fmla="*/ 445 h 543"/>
                    <a:gd name="T16" fmla="*/ 99 w 544"/>
                    <a:gd name="T17" fmla="*/ 272 h 543"/>
                    <a:gd name="T18" fmla="*/ 272 w 544"/>
                    <a:gd name="T19" fmla="*/ 99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4" h="543">
                      <a:moveTo>
                        <a:pt x="272" y="543"/>
                      </a:moveTo>
                      <a:cubicBezTo>
                        <a:pt x="422" y="543"/>
                        <a:pt x="544" y="421"/>
                        <a:pt x="544" y="272"/>
                      </a:cubicBezTo>
                      <a:cubicBezTo>
                        <a:pt x="544" y="122"/>
                        <a:pt x="422" y="0"/>
                        <a:pt x="272" y="0"/>
                      </a:cubicBezTo>
                      <a:cubicBezTo>
                        <a:pt x="122" y="0"/>
                        <a:pt x="0" y="122"/>
                        <a:pt x="0" y="272"/>
                      </a:cubicBezTo>
                      <a:cubicBezTo>
                        <a:pt x="0" y="421"/>
                        <a:pt x="122" y="543"/>
                        <a:pt x="272" y="543"/>
                      </a:cubicBezTo>
                      <a:close/>
                      <a:moveTo>
                        <a:pt x="272" y="99"/>
                      </a:moveTo>
                      <a:cubicBezTo>
                        <a:pt x="368" y="99"/>
                        <a:pt x="445" y="176"/>
                        <a:pt x="445" y="272"/>
                      </a:cubicBezTo>
                      <a:cubicBezTo>
                        <a:pt x="445" y="367"/>
                        <a:pt x="368" y="445"/>
                        <a:pt x="272" y="445"/>
                      </a:cubicBezTo>
                      <a:cubicBezTo>
                        <a:pt x="177" y="445"/>
                        <a:pt x="99" y="367"/>
                        <a:pt x="99" y="272"/>
                      </a:cubicBezTo>
                      <a:cubicBezTo>
                        <a:pt x="99" y="176"/>
                        <a:pt x="177" y="99"/>
                        <a:pt x="272" y="9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46" name="Freeform 6">
                  <a:extLst>
                    <a:ext uri="{FF2B5EF4-FFF2-40B4-BE49-F238E27FC236}">
                      <a16:creationId xmlns:a16="http://schemas.microsoft.com/office/drawing/2014/main" id="{C652A932-4B5D-4CB4-8769-943B91778EB7}"/>
                    </a:ext>
                  </a:extLst>
                </p:cNvPr>
                <p:cNvSpPr>
                  <a:spLocks/>
                </p:cNvSpPr>
                <p:nvPr/>
              </p:nvSpPr>
              <p:spPr bwMode="auto">
                <a:xfrm>
                  <a:off x="703263" y="1312863"/>
                  <a:ext cx="46038" cy="53975"/>
                </a:xfrm>
                <a:custGeom>
                  <a:avLst/>
                  <a:gdLst>
                    <a:gd name="T0" fmla="*/ 49 w 173"/>
                    <a:gd name="T1" fmla="*/ 198 h 198"/>
                    <a:gd name="T2" fmla="*/ 123 w 173"/>
                    <a:gd name="T3" fmla="*/ 198 h 198"/>
                    <a:gd name="T4" fmla="*/ 173 w 173"/>
                    <a:gd name="T5" fmla="*/ 149 h 198"/>
                    <a:gd name="T6" fmla="*/ 123 w 173"/>
                    <a:gd name="T7" fmla="*/ 99 h 198"/>
                    <a:gd name="T8" fmla="*/ 99 w 173"/>
                    <a:gd name="T9" fmla="*/ 99 h 198"/>
                    <a:gd name="T10" fmla="*/ 99 w 173"/>
                    <a:gd name="T11" fmla="*/ 50 h 198"/>
                    <a:gd name="T12" fmla="*/ 49 w 173"/>
                    <a:gd name="T13" fmla="*/ 0 h 198"/>
                    <a:gd name="T14" fmla="*/ 0 w 173"/>
                    <a:gd name="T15" fmla="*/ 50 h 198"/>
                    <a:gd name="T16" fmla="*/ 0 w 173"/>
                    <a:gd name="T17" fmla="*/ 149 h 198"/>
                    <a:gd name="T18" fmla="*/ 49 w 173"/>
                    <a:gd name="T19" fmla="*/ 198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3" h="198">
                      <a:moveTo>
                        <a:pt x="49" y="198"/>
                      </a:moveTo>
                      <a:cubicBezTo>
                        <a:pt x="123" y="198"/>
                        <a:pt x="123" y="198"/>
                        <a:pt x="123" y="198"/>
                      </a:cubicBezTo>
                      <a:cubicBezTo>
                        <a:pt x="151" y="198"/>
                        <a:pt x="173" y="176"/>
                        <a:pt x="173" y="149"/>
                      </a:cubicBezTo>
                      <a:cubicBezTo>
                        <a:pt x="173" y="121"/>
                        <a:pt x="151" y="99"/>
                        <a:pt x="123" y="99"/>
                      </a:cubicBezTo>
                      <a:cubicBezTo>
                        <a:pt x="99" y="99"/>
                        <a:pt x="99" y="99"/>
                        <a:pt x="99" y="99"/>
                      </a:cubicBezTo>
                      <a:cubicBezTo>
                        <a:pt x="99" y="50"/>
                        <a:pt x="99" y="50"/>
                        <a:pt x="99" y="50"/>
                      </a:cubicBezTo>
                      <a:cubicBezTo>
                        <a:pt x="99" y="23"/>
                        <a:pt x="76" y="0"/>
                        <a:pt x="49" y="0"/>
                      </a:cubicBezTo>
                      <a:cubicBezTo>
                        <a:pt x="22" y="0"/>
                        <a:pt x="0" y="23"/>
                        <a:pt x="0" y="50"/>
                      </a:cubicBezTo>
                      <a:cubicBezTo>
                        <a:pt x="0" y="149"/>
                        <a:pt x="0" y="149"/>
                        <a:pt x="0" y="149"/>
                      </a:cubicBezTo>
                      <a:cubicBezTo>
                        <a:pt x="0" y="176"/>
                        <a:pt x="22" y="198"/>
                        <a:pt x="49"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sp>
              <p:nvSpPr>
                <p:cNvPr id="47" name="Freeform 7">
                  <a:extLst>
                    <a:ext uri="{FF2B5EF4-FFF2-40B4-BE49-F238E27FC236}">
                      <a16:creationId xmlns:a16="http://schemas.microsoft.com/office/drawing/2014/main" id="{76845EE9-B181-4146-9582-760C8F7AD032}"/>
                    </a:ext>
                  </a:extLst>
                </p:cNvPr>
                <p:cNvSpPr>
                  <a:spLocks noEditPoints="1"/>
                </p:cNvSpPr>
                <p:nvPr/>
              </p:nvSpPr>
              <p:spPr bwMode="auto">
                <a:xfrm>
                  <a:off x="498475" y="1133476"/>
                  <a:ext cx="434975" cy="436562"/>
                </a:xfrm>
                <a:custGeom>
                  <a:avLst/>
                  <a:gdLst>
                    <a:gd name="T0" fmla="*/ 1286 w 1582"/>
                    <a:gd name="T1" fmla="*/ 697 h 1587"/>
                    <a:gd name="T2" fmla="*/ 1340 w 1582"/>
                    <a:gd name="T3" fmla="*/ 450 h 1587"/>
                    <a:gd name="T4" fmla="*/ 1391 w 1582"/>
                    <a:gd name="T5" fmla="*/ 304 h 1587"/>
                    <a:gd name="T6" fmla="*/ 740 w 1582"/>
                    <a:gd name="T7" fmla="*/ 17 h 1587"/>
                    <a:gd name="T8" fmla="*/ 151 w 1582"/>
                    <a:gd name="T9" fmla="*/ 387 h 1587"/>
                    <a:gd name="T10" fmla="*/ 297 w 1582"/>
                    <a:gd name="T11" fmla="*/ 450 h 1587"/>
                    <a:gd name="T12" fmla="*/ 99 w 1582"/>
                    <a:gd name="T13" fmla="*/ 697 h 1587"/>
                    <a:gd name="T14" fmla="*/ 0 w 1582"/>
                    <a:gd name="T15" fmla="*/ 1587 h 1587"/>
                    <a:gd name="T16" fmla="*/ 396 w 1582"/>
                    <a:gd name="T17" fmla="*/ 1587 h 1587"/>
                    <a:gd name="T18" fmla="*/ 643 w 1582"/>
                    <a:gd name="T19" fmla="*/ 1587 h 1587"/>
                    <a:gd name="T20" fmla="*/ 1038 w 1582"/>
                    <a:gd name="T21" fmla="*/ 1587 h 1587"/>
                    <a:gd name="T22" fmla="*/ 1286 w 1582"/>
                    <a:gd name="T23" fmla="*/ 1587 h 1587"/>
                    <a:gd name="T24" fmla="*/ 1582 w 1582"/>
                    <a:gd name="T25" fmla="*/ 796 h 1587"/>
                    <a:gd name="T26" fmla="*/ 297 w 1582"/>
                    <a:gd name="T27" fmla="*/ 894 h 1587"/>
                    <a:gd name="T28" fmla="*/ 198 w 1582"/>
                    <a:gd name="T29" fmla="*/ 904 h 1587"/>
                    <a:gd name="T30" fmla="*/ 208 w 1582"/>
                    <a:gd name="T31" fmla="*/ 993 h 1587"/>
                    <a:gd name="T32" fmla="*/ 297 w 1582"/>
                    <a:gd name="T33" fmla="*/ 1092 h 1587"/>
                    <a:gd name="T34" fmla="*/ 198 w 1582"/>
                    <a:gd name="T35" fmla="*/ 1102 h 1587"/>
                    <a:gd name="T36" fmla="*/ 208 w 1582"/>
                    <a:gd name="T37" fmla="*/ 1191 h 1587"/>
                    <a:gd name="T38" fmla="*/ 297 w 1582"/>
                    <a:gd name="T39" fmla="*/ 1290 h 1587"/>
                    <a:gd name="T40" fmla="*/ 198 w 1582"/>
                    <a:gd name="T41" fmla="*/ 1300 h 1587"/>
                    <a:gd name="T42" fmla="*/ 208 w 1582"/>
                    <a:gd name="T43" fmla="*/ 1389 h 1587"/>
                    <a:gd name="T44" fmla="*/ 297 w 1582"/>
                    <a:gd name="T45" fmla="*/ 1488 h 1587"/>
                    <a:gd name="T46" fmla="*/ 99 w 1582"/>
                    <a:gd name="T47" fmla="*/ 796 h 1587"/>
                    <a:gd name="T48" fmla="*/ 297 w 1582"/>
                    <a:gd name="T49" fmla="*/ 894 h 1587"/>
                    <a:gd name="T50" fmla="*/ 643 w 1582"/>
                    <a:gd name="T51" fmla="*/ 1488 h 1587"/>
                    <a:gd name="T52" fmla="*/ 653 w 1582"/>
                    <a:gd name="T53" fmla="*/ 1265 h 1587"/>
                    <a:gd name="T54" fmla="*/ 940 w 1582"/>
                    <a:gd name="T55" fmla="*/ 1275 h 1587"/>
                    <a:gd name="T56" fmla="*/ 1187 w 1582"/>
                    <a:gd name="T57" fmla="*/ 697 h 1587"/>
                    <a:gd name="T58" fmla="*/ 1038 w 1582"/>
                    <a:gd name="T59" fmla="*/ 1488 h 1587"/>
                    <a:gd name="T60" fmla="*/ 930 w 1582"/>
                    <a:gd name="T61" fmla="*/ 1166 h 1587"/>
                    <a:gd name="T62" fmla="*/ 544 w 1582"/>
                    <a:gd name="T63" fmla="*/ 1275 h 1587"/>
                    <a:gd name="T64" fmla="*/ 396 w 1582"/>
                    <a:gd name="T65" fmla="*/ 1488 h 1587"/>
                    <a:gd name="T66" fmla="*/ 396 w 1582"/>
                    <a:gd name="T67" fmla="*/ 450 h 1587"/>
                    <a:gd name="T68" fmla="*/ 1187 w 1582"/>
                    <a:gd name="T69" fmla="*/ 697 h 1587"/>
                    <a:gd name="T70" fmla="*/ 796 w 1582"/>
                    <a:gd name="T71" fmla="*/ 104 h 1587"/>
                    <a:gd name="T72" fmla="*/ 317 w 1582"/>
                    <a:gd name="T73" fmla="*/ 350 h 1587"/>
                    <a:gd name="T74" fmla="*/ 1286 w 1582"/>
                    <a:gd name="T75" fmla="*/ 1488 h 1587"/>
                    <a:gd name="T76" fmla="*/ 1375 w 1582"/>
                    <a:gd name="T77" fmla="*/ 1389 h 1587"/>
                    <a:gd name="T78" fmla="*/ 1384 w 1582"/>
                    <a:gd name="T79" fmla="*/ 1300 h 1587"/>
                    <a:gd name="T80" fmla="*/ 1286 w 1582"/>
                    <a:gd name="T81" fmla="*/ 1290 h 1587"/>
                    <a:gd name="T82" fmla="*/ 1375 w 1582"/>
                    <a:gd name="T83" fmla="*/ 1191 h 1587"/>
                    <a:gd name="T84" fmla="*/ 1384 w 1582"/>
                    <a:gd name="T85" fmla="*/ 1102 h 1587"/>
                    <a:gd name="T86" fmla="*/ 1286 w 1582"/>
                    <a:gd name="T87" fmla="*/ 1092 h 1587"/>
                    <a:gd name="T88" fmla="*/ 1375 w 1582"/>
                    <a:gd name="T89" fmla="*/ 993 h 1587"/>
                    <a:gd name="T90" fmla="*/ 1384 w 1582"/>
                    <a:gd name="T91" fmla="*/ 904 h 1587"/>
                    <a:gd name="T92" fmla="*/ 1286 w 1582"/>
                    <a:gd name="T93" fmla="*/ 894 h 1587"/>
                    <a:gd name="T94" fmla="*/ 1483 w 1582"/>
                    <a:gd name="T95" fmla="*/ 796 h 1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82" h="1587">
                      <a:moveTo>
                        <a:pt x="1483" y="697"/>
                      </a:moveTo>
                      <a:cubicBezTo>
                        <a:pt x="1286" y="697"/>
                        <a:pt x="1286" y="697"/>
                        <a:pt x="1286" y="697"/>
                      </a:cubicBezTo>
                      <a:cubicBezTo>
                        <a:pt x="1286" y="450"/>
                        <a:pt x="1286" y="450"/>
                        <a:pt x="1286" y="450"/>
                      </a:cubicBezTo>
                      <a:cubicBezTo>
                        <a:pt x="1340" y="450"/>
                        <a:pt x="1340" y="450"/>
                        <a:pt x="1340" y="450"/>
                      </a:cubicBezTo>
                      <a:cubicBezTo>
                        <a:pt x="1386" y="450"/>
                        <a:pt x="1423" y="424"/>
                        <a:pt x="1432" y="387"/>
                      </a:cubicBezTo>
                      <a:cubicBezTo>
                        <a:pt x="1440" y="354"/>
                        <a:pt x="1424" y="322"/>
                        <a:pt x="1391" y="304"/>
                      </a:cubicBezTo>
                      <a:cubicBezTo>
                        <a:pt x="842" y="17"/>
                        <a:pt x="842" y="17"/>
                        <a:pt x="842" y="17"/>
                      </a:cubicBezTo>
                      <a:cubicBezTo>
                        <a:pt x="811" y="0"/>
                        <a:pt x="771" y="0"/>
                        <a:pt x="740" y="17"/>
                      </a:cubicBezTo>
                      <a:cubicBezTo>
                        <a:pt x="192" y="304"/>
                        <a:pt x="192" y="304"/>
                        <a:pt x="192" y="304"/>
                      </a:cubicBezTo>
                      <a:cubicBezTo>
                        <a:pt x="159" y="322"/>
                        <a:pt x="142" y="354"/>
                        <a:pt x="151" y="387"/>
                      </a:cubicBezTo>
                      <a:cubicBezTo>
                        <a:pt x="160" y="424"/>
                        <a:pt x="197" y="450"/>
                        <a:pt x="243" y="450"/>
                      </a:cubicBezTo>
                      <a:cubicBezTo>
                        <a:pt x="297" y="450"/>
                        <a:pt x="297" y="450"/>
                        <a:pt x="297" y="450"/>
                      </a:cubicBezTo>
                      <a:cubicBezTo>
                        <a:pt x="297" y="697"/>
                        <a:pt x="297" y="697"/>
                        <a:pt x="297" y="697"/>
                      </a:cubicBezTo>
                      <a:cubicBezTo>
                        <a:pt x="99" y="697"/>
                        <a:pt x="99" y="697"/>
                        <a:pt x="99" y="697"/>
                      </a:cubicBezTo>
                      <a:cubicBezTo>
                        <a:pt x="45" y="697"/>
                        <a:pt x="0" y="741"/>
                        <a:pt x="0" y="796"/>
                      </a:cubicBezTo>
                      <a:cubicBezTo>
                        <a:pt x="0" y="1587"/>
                        <a:pt x="0" y="1587"/>
                        <a:pt x="0" y="1587"/>
                      </a:cubicBezTo>
                      <a:cubicBezTo>
                        <a:pt x="297" y="1587"/>
                        <a:pt x="297" y="1587"/>
                        <a:pt x="297" y="1587"/>
                      </a:cubicBezTo>
                      <a:cubicBezTo>
                        <a:pt x="396" y="1587"/>
                        <a:pt x="396" y="1587"/>
                        <a:pt x="396" y="1587"/>
                      </a:cubicBezTo>
                      <a:cubicBezTo>
                        <a:pt x="544" y="1587"/>
                        <a:pt x="544" y="1587"/>
                        <a:pt x="544" y="1587"/>
                      </a:cubicBezTo>
                      <a:cubicBezTo>
                        <a:pt x="643" y="1587"/>
                        <a:pt x="643" y="1587"/>
                        <a:pt x="643" y="1587"/>
                      </a:cubicBezTo>
                      <a:cubicBezTo>
                        <a:pt x="940" y="1587"/>
                        <a:pt x="940" y="1587"/>
                        <a:pt x="940" y="1587"/>
                      </a:cubicBezTo>
                      <a:cubicBezTo>
                        <a:pt x="1038" y="1587"/>
                        <a:pt x="1038" y="1587"/>
                        <a:pt x="1038" y="1587"/>
                      </a:cubicBezTo>
                      <a:cubicBezTo>
                        <a:pt x="1187" y="1587"/>
                        <a:pt x="1187" y="1587"/>
                        <a:pt x="1187" y="1587"/>
                      </a:cubicBezTo>
                      <a:cubicBezTo>
                        <a:pt x="1286" y="1587"/>
                        <a:pt x="1286" y="1587"/>
                        <a:pt x="1286" y="1587"/>
                      </a:cubicBezTo>
                      <a:cubicBezTo>
                        <a:pt x="1582" y="1587"/>
                        <a:pt x="1582" y="1587"/>
                        <a:pt x="1582" y="1587"/>
                      </a:cubicBezTo>
                      <a:cubicBezTo>
                        <a:pt x="1582" y="796"/>
                        <a:pt x="1582" y="796"/>
                        <a:pt x="1582" y="796"/>
                      </a:cubicBezTo>
                      <a:cubicBezTo>
                        <a:pt x="1582" y="741"/>
                        <a:pt x="1538" y="697"/>
                        <a:pt x="1483" y="697"/>
                      </a:cubicBezTo>
                      <a:close/>
                      <a:moveTo>
                        <a:pt x="297" y="894"/>
                      </a:moveTo>
                      <a:cubicBezTo>
                        <a:pt x="208" y="894"/>
                        <a:pt x="208" y="894"/>
                        <a:pt x="208" y="894"/>
                      </a:cubicBezTo>
                      <a:cubicBezTo>
                        <a:pt x="202" y="894"/>
                        <a:pt x="198" y="899"/>
                        <a:pt x="198" y="904"/>
                      </a:cubicBezTo>
                      <a:cubicBezTo>
                        <a:pt x="198" y="983"/>
                        <a:pt x="198" y="983"/>
                        <a:pt x="198" y="983"/>
                      </a:cubicBezTo>
                      <a:cubicBezTo>
                        <a:pt x="198" y="989"/>
                        <a:pt x="202" y="993"/>
                        <a:pt x="208" y="993"/>
                      </a:cubicBezTo>
                      <a:cubicBezTo>
                        <a:pt x="297" y="993"/>
                        <a:pt x="297" y="993"/>
                        <a:pt x="297" y="993"/>
                      </a:cubicBezTo>
                      <a:cubicBezTo>
                        <a:pt x="297" y="1092"/>
                        <a:pt x="297" y="1092"/>
                        <a:pt x="297" y="1092"/>
                      </a:cubicBezTo>
                      <a:cubicBezTo>
                        <a:pt x="208" y="1092"/>
                        <a:pt x="208" y="1092"/>
                        <a:pt x="208" y="1092"/>
                      </a:cubicBezTo>
                      <a:cubicBezTo>
                        <a:pt x="202" y="1092"/>
                        <a:pt x="198" y="1097"/>
                        <a:pt x="198" y="1102"/>
                      </a:cubicBezTo>
                      <a:cubicBezTo>
                        <a:pt x="198" y="1181"/>
                        <a:pt x="198" y="1181"/>
                        <a:pt x="198" y="1181"/>
                      </a:cubicBezTo>
                      <a:cubicBezTo>
                        <a:pt x="198" y="1187"/>
                        <a:pt x="202" y="1191"/>
                        <a:pt x="208" y="1191"/>
                      </a:cubicBezTo>
                      <a:cubicBezTo>
                        <a:pt x="297" y="1191"/>
                        <a:pt x="297" y="1191"/>
                        <a:pt x="297" y="1191"/>
                      </a:cubicBezTo>
                      <a:cubicBezTo>
                        <a:pt x="297" y="1290"/>
                        <a:pt x="297" y="1290"/>
                        <a:pt x="297" y="1290"/>
                      </a:cubicBezTo>
                      <a:cubicBezTo>
                        <a:pt x="208" y="1290"/>
                        <a:pt x="208" y="1290"/>
                        <a:pt x="208" y="1290"/>
                      </a:cubicBezTo>
                      <a:cubicBezTo>
                        <a:pt x="202" y="1290"/>
                        <a:pt x="198" y="1294"/>
                        <a:pt x="198" y="1300"/>
                      </a:cubicBezTo>
                      <a:cubicBezTo>
                        <a:pt x="198" y="1379"/>
                        <a:pt x="198" y="1379"/>
                        <a:pt x="198" y="1379"/>
                      </a:cubicBezTo>
                      <a:cubicBezTo>
                        <a:pt x="198" y="1384"/>
                        <a:pt x="202" y="1389"/>
                        <a:pt x="208" y="1389"/>
                      </a:cubicBezTo>
                      <a:cubicBezTo>
                        <a:pt x="297" y="1389"/>
                        <a:pt x="297" y="1389"/>
                        <a:pt x="297" y="1389"/>
                      </a:cubicBezTo>
                      <a:cubicBezTo>
                        <a:pt x="297" y="1488"/>
                        <a:pt x="297" y="1488"/>
                        <a:pt x="297" y="1488"/>
                      </a:cubicBezTo>
                      <a:cubicBezTo>
                        <a:pt x="99" y="1488"/>
                        <a:pt x="99" y="1488"/>
                        <a:pt x="99" y="1488"/>
                      </a:cubicBezTo>
                      <a:cubicBezTo>
                        <a:pt x="99" y="796"/>
                        <a:pt x="99" y="796"/>
                        <a:pt x="99" y="796"/>
                      </a:cubicBezTo>
                      <a:cubicBezTo>
                        <a:pt x="297" y="796"/>
                        <a:pt x="297" y="796"/>
                        <a:pt x="297" y="796"/>
                      </a:cubicBezTo>
                      <a:lnTo>
                        <a:pt x="297" y="894"/>
                      </a:lnTo>
                      <a:close/>
                      <a:moveTo>
                        <a:pt x="940" y="1488"/>
                      </a:moveTo>
                      <a:cubicBezTo>
                        <a:pt x="643" y="1488"/>
                        <a:pt x="643" y="1488"/>
                        <a:pt x="643" y="1488"/>
                      </a:cubicBezTo>
                      <a:cubicBezTo>
                        <a:pt x="643" y="1275"/>
                        <a:pt x="643" y="1275"/>
                        <a:pt x="643" y="1275"/>
                      </a:cubicBezTo>
                      <a:cubicBezTo>
                        <a:pt x="643" y="1270"/>
                        <a:pt x="647" y="1265"/>
                        <a:pt x="653" y="1265"/>
                      </a:cubicBezTo>
                      <a:cubicBezTo>
                        <a:pt x="930" y="1265"/>
                        <a:pt x="930" y="1265"/>
                        <a:pt x="930" y="1265"/>
                      </a:cubicBezTo>
                      <a:cubicBezTo>
                        <a:pt x="935" y="1265"/>
                        <a:pt x="940" y="1270"/>
                        <a:pt x="940" y="1275"/>
                      </a:cubicBezTo>
                      <a:lnTo>
                        <a:pt x="940" y="1488"/>
                      </a:lnTo>
                      <a:close/>
                      <a:moveTo>
                        <a:pt x="1187" y="697"/>
                      </a:moveTo>
                      <a:cubicBezTo>
                        <a:pt x="1187" y="1488"/>
                        <a:pt x="1187" y="1488"/>
                        <a:pt x="1187" y="1488"/>
                      </a:cubicBezTo>
                      <a:cubicBezTo>
                        <a:pt x="1038" y="1488"/>
                        <a:pt x="1038" y="1488"/>
                        <a:pt x="1038" y="1488"/>
                      </a:cubicBezTo>
                      <a:cubicBezTo>
                        <a:pt x="1038" y="1275"/>
                        <a:pt x="1038" y="1275"/>
                        <a:pt x="1038" y="1275"/>
                      </a:cubicBezTo>
                      <a:cubicBezTo>
                        <a:pt x="1038" y="1215"/>
                        <a:pt x="990" y="1166"/>
                        <a:pt x="930" y="1166"/>
                      </a:cubicBezTo>
                      <a:cubicBezTo>
                        <a:pt x="653" y="1166"/>
                        <a:pt x="653" y="1166"/>
                        <a:pt x="653" y="1166"/>
                      </a:cubicBezTo>
                      <a:cubicBezTo>
                        <a:pt x="593" y="1166"/>
                        <a:pt x="544" y="1215"/>
                        <a:pt x="544" y="1275"/>
                      </a:cubicBezTo>
                      <a:cubicBezTo>
                        <a:pt x="544" y="1488"/>
                        <a:pt x="544" y="1488"/>
                        <a:pt x="544" y="1488"/>
                      </a:cubicBezTo>
                      <a:cubicBezTo>
                        <a:pt x="396" y="1488"/>
                        <a:pt x="396" y="1488"/>
                        <a:pt x="396" y="1488"/>
                      </a:cubicBezTo>
                      <a:cubicBezTo>
                        <a:pt x="396" y="697"/>
                        <a:pt x="396" y="697"/>
                        <a:pt x="396" y="697"/>
                      </a:cubicBezTo>
                      <a:cubicBezTo>
                        <a:pt x="396" y="450"/>
                        <a:pt x="396" y="450"/>
                        <a:pt x="396" y="450"/>
                      </a:cubicBezTo>
                      <a:cubicBezTo>
                        <a:pt x="1187" y="450"/>
                        <a:pt x="1187" y="450"/>
                        <a:pt x="1187" y="450"/>
                      </a:cubicBezTo>
                      <a:lnTo>
                        <a:pt x="1187" y="697"/>
                      </a:lnTo>
                      <a:close/>
                      <a:moveTo>
                        <a:pt x="317" y="350"/>
                      </a:moveTo>
                      <a:cubicBezTo>
                        <a:pt x="796" y="104"/>
                        <a:pt x="796" y="104"/>
                        <a:pt x="796" y="104"/>
                      </a:cubicBezTo>
                      <a:cubicBezTo>
                        <a:pt x="1266" y="351"/>
                        <a:pt x="1266" y="351"/>
                        <a:pt x="1266" y="351"/>
                      </a:cubicBezTo>
                      <a:lnTo>
                        <a:pt x="317" y="350"/>
                      </a:lnTo>
                      <a:close/>
                      <a:moveTo>
                        <a:pt x="1483" y="1488"/>
                      </a:moveTo>
                      <a:cubicBezTo>
                        <a:pt x="1286" y="1488"/>
                        <a:pt x="1286" y="1488"/>
                        <a:pt x="1286" y="1488"/>
                      </a:cubicBezTo>
                      <a:cubicBezTo>
                        <a:pt x="1286" y="1389"/>
                        <a:pt x="1286" y="1389"/>
                        <a:pt x="1286" y="1389"/>
                      </a:cubicBezTo>
                      <a:cubicBezTo>
                        <a:pt x="1375" y="1389"/>
                        <a:pt x="1375" y="1389"/>
                        <a:pt x="1375" y="1389"/>
                      </a:cubicBezTo>
                      <a:cubicBezTo>
                        <a:pt x="1380" y="1389"/>
                        <a:pt x="1384" y="1384"/>
                        <a:pt x="1384" y="1379"/>
                      </a:cubicBezTo>
                      <a:cubicBezTo>
                        <a:pt x="1384" y="1300"/>
                        <a:pt x="1384" y="1300"/>
                        <a:pt x="1384" y="1300"/>
                      </a:cubicBezTo>
                      <a:cubicBezTo>
                        <a:pt x="1384" y="1294"/>
                        <a:pt x="1380" y="1290"/>
                        <a:pt x="1375" y="1290"/>
                      </a:cubicBezTo>
                      <a:cubicBezTo>
                        <a:pt x="1286" y="1290"/>
                        <a:pt x="1286" y="1290"/>
                        <a:pt x="1286" y="1290"/>
                      </a:cubicBezTo>
                      <a:cubicBezTo>
                        <a:pt x="1286" y="1191"/>
                        <a:pt x="1286" y="1191"/>
                        <a:pt x="1286" y="1191"/>
                      </a:cubicBezTo>
                      <a:cubicBezTo>
                        <a:pt x="1375" y="1191"/>
                        <a:pt x="1375" y="1191"/>
                        <a:pt x="1375" y="1191"/>
                      </a:cubicBezTo>
                      <a:cubicBezTo>
                        <a:pt x="1380" y="1191"/>
                        <a:pt x="1384" y="1187"/>
                        <a:pt x="1384" y="1181"/>
                      </a:cubicBezTo>
                      <a:cubicBezTo>
                        <a:pt x="1384" y="1102"/>
                        <a:pt x="1384" y="1102"/>
                        <a:pt x="1384" y="1102"/>
                      </a:cubicBezTo>
                      <a:cubicBezTo>
                        <a:pt x="1384" y="1097"/>
                        <a:pt x="1380" y="1092"/>
                        <a:pt x="1375" y="1092"/>
                      </a:cubicBezTo>
                      <a:cubicBezTo>
                        <a:pt x="1286" y="1092"/>
                        <a:pt x="1286" y="1092"/>
                        <a:pt x="1286" y="1092"/>
                      </a:cubicBezTo>
                      <a:cubicBezTo>
                        <a:pt x="1286" y="993"/>
                        <a:pt x="1286" y="993"/>
                        <a:pt x="1286" y="993"/>
                      </a:cubicBezTo>
                      <a:cubicBezTo>
                        <a:pt x="1375" y="993"/>
                        <a:pt x="1375" y="993"/>
                        <a:pt x="1375" y="993"/>
                      </a:cubicBezTo>
                      <a:cubicBezTo>
                        <a:pt x="1380" y="993"/>
                        <a:pt x="1384" y="989"/>
                        <a:pt x="1384" y="983"/>
                      </a:cubicBezTo>
                      <a:cubicBezTo>
                        <a:pt x="1384" y="904"/>
                        <a:pt x="1384" y="904"/>
                        <a:pt x="1384" y="904"/>
                      </a:cubicBezTo>
                      <a:cubicBezTo>
                        <a:pt x="1384" y="899"/>
                        <a:pt x="1380" y="894"/>
                        <a:pt x="1375" y="894"/>
                      </a:cubicBezTo>
                      <a:cubicBezTo>
                        <a:pt x="1286" y="894"/>
                        <a:pt x="1286" y="894"/>
                        <a:pt x="1286" y="894"/>
                      </a:cubicBezTo>
                      <a:cubicBezTo>
                        <a:pt x="1286" y="796"/>
                        <a:pt x="1286" y="796"/>
                        <a:pt x="1286" y="796"/>
                      </a:cubicBezTo>
                      <a:cubicBezTo>
                        <a:pt x="1483" y="796"/>
                        <a:pt x="1483" y="796"/>
                        <a:pt x="1483" y="796"/>
                      </a:cubicBezTo>
                      <a:lnTo>
                        <a:pt x="1483" y="148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rial"/>
                  </a:endParaRPr>
                </a:p>
              </p:txBody>
            </p:sp>
          </p:grpSp>
        </p:grpSp>
        <p:sp>
          <p:nvSpPr>
            <p:cNvPr id="18" name="Oval 314">
              <a:extLst>
                <a:ext uri="{FF2B5EF4-FFF2-40B4-BE49-F238E27FC236}">
                  <a16:creationId xmlns:a16="http://schemas.microsoft.com/office/drawing/2014/main" id="{251BA3A3-7F69-43DA-AB9D-BB0B1ED2A490}"/>
                </a:ext>
              </a:extLst>
            </p:cNvPr>
            <p:cNvSpPr/>
            <p:nvPr/>
          </p:nvSpPr>
          <p:spPr bwMode="auto">
            <a:xfrm>
              <a:off x="5765522" y="1973717"/>
              <a:ext cx="252000" cy="252000"/>
            </a:xfrm>
            <a:prstGeom prst="ellipse">
              <a:avLst/>
            </a:prstGeom>
            <a:noFill/>
            <a:ln w="38100" cap="flat" cmpd="sng" algn="ctr">
              <a:solidFill>
                <a:srgbClr val="4472C4">
                  <a:lumMod val="50000"/>
                </a:srgbClr>
              </a:solidFill>
              <a:prstDash val="solid"/>
              <a:round/>
              <a:headEnd type="none" w="med" len="med"/>
              <a:tailEnd type="none" w="med" len="med"/>
            </a:ln>
            <a:effectLst/>
          </p:spPr>
          <p:txBody>
            <a:bodyPr vert="horz" wrap="square" lIns="82296" tIns="41148" rIns="82296" bIns="41148"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40" b="0" i="0" u="none" strike="noStrike" kern="0" cap="none" spc="0" normalizeH="0" baseline="0" noProof="0">
                  <a:ln>
                    <a:noFill/>
                  </a:ln>
                  <a:solidFill>
                    <a:srgbClr val="FFFFFF"/>
                  </a:solidFill>
                  <a:effectLst/>
                  <a:uLnTx/>
                  <a:uFillTx/>
                  <a:latin typeface="Arial"/>
                </a:rPr>
                <a:t>       </a:t>
              </a:r>
            </a:p>
          </p:txBody>
        </p:sp>
        <p:sp>
          <p:nvSpPr>
            <p:cNvPr id="19" name="Oval 314">
              <a:extLst>
                <a:ext uri="{FF2B5EF4-FFF2-40B4-BE49-F238E27FC236}">
                  <a16:creationId xmlns:a16="http://schemas.microsoft.com/office/drawing/2014/main" id="{7995623A-8E6C-4FF5-98E5-48B69570DF0D}"/>
                </a:ext>
              </a:extLst>
            </p:cNvPr>
            <p:cNvSpPr/>
            <p:nvPr/>
          </p:nvSpPr>
          <p:spPr bwMode="auto">
            <a:xfrm>
              <a:off x="7006728" y="3585132"/>
              <a:ext cx="252000" cy="252000"/>
            </a:xfrm>
            <a:prstGeom prst="ellipse">
              <a:avLst/>
            </a:prstGeom>
            <a:noFill/>
            <a:ln w="38100" cap="flat" cmpd="sng" algn="ctr">
              <a:solidFill>
                <a:srgbClr val="4472C4">
                  <a:lumMod val="50000"/>
                </a:srgbClr>
              </a:solidFill>
              <a:prstDash val="solid"/>
              <a:round/>
              <a:headEnd type="none" w="med" len="med"/>
              <a:tailEnd type="none" w="med" len="med"/>
            </a:ln>
            <a:effectLst/>
          </p:spPr>
          <p:txBody>
            <a:bodyPr vert="horz" wrap="square" lIns="82296" tIns="41148" rIns="82296" bIns="41148"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40" b="0" i="0" u="none" strike="noStrike" kern="0" cap="none" spc="0" normalizeH="0" baseline="0" noProof="0">
                  <a:ln>
                    <a:noFill/>
                  </a:ln>
                  <a:solidFill>
                    <a:srgbClr val="FFFFFF"/>
                  </a:solidFill>
                  <a:effectLst/>
                  <a:uLnTx/>
                  <a:uFillTx/>
                  <a:latin typeface="Arial"/>
                </a:rPr>
                <a:t>       </a:t>
              </a:r>
            </a:p>
          </p:txBody>
        </p:sp>
        <p:sp>
          <p:nvSpPr>
            <p:cNvPr id="20" name="Oval 314">
              <a:extLst>
                <a:ext uri="{FF2B5EF4-FFF2-40B4-BE49-F238E27FC236}">
                  <a16:creationId xmlns:a16="http://schemas.microsoft.com/office/drawing/2014/main" id="{A0A93493-D2CC-489A-9F37-3EA7E41020ED}"/>
                </a:ext>
              </a:extLst>
            </p:cNvPr>
            <p:cNvSpPr/>
            <p:nvPr/>
          </p:nvSpPr>
          <p:spPr bwMode="auto">
            <a:xfrm>
              <a:off x="7067969" y="1999503"/>
              <a:ext cx="252000" cy="252000"/>
            </a:xfrm>
            <a:prstGeom prst="ellipse">
              <a:avLst/>
            </a:prstGeom>
            <a:noFill/>
            <a:ln w="38100" cap="flat" cmpd="sng" algn="ctr">
              <a:solidFill>
                <a:srgbClr val="4472C4">
                  <a:lumMod val="50000"/>
                </a:srgbClr>
              </a:solidFill>
              <a:prstDash val="solid"/>
              <a:round/>
              <a:headEnd type="none" w="med" len="med"/>
              <a:tailEnd type="none" w="med" len="med"/>
            </a:ln>
            <a:effectLst/>
          </p:spPr>
          <p:txBody>
            <a:bodyPr vert="horz" wrap="square" lIns="82296" tIns="41148" rIns="82296" bIns="41148"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40" b="1" i="0" u="none" strike="noStrike" kern="0" cap="none" spc="0" normalizeH="0" baseline="0" noProof="0">
                  <a:ln>
                    <a:noFill/>
                  </a:ln>
                  <a:solidFill>
                    <a:srgbClr val="FFFFFF"/>
                  </a:solidFill>
                  <a:effectLst/>
                  <a:uLnTx/>
                  <a:uFillTx/>
                  <a:latin typeface="Arial"/>
                </a:rPr>
                <a:t>       </a:t>
              </a:r>
            </a:p>
          </p:txBody>
        </p:sp>
        <p:sp>
          <p:nvSpPr>
            <p:cNvPr id="21" name="Oval 314">
              <a:extLst>
                <a:ext uri="{FF2B5EF4-FFF2-40B4-BE49-F238E27FC236}">
                  <a16:creationId xmlns:a16="http://schemas.microsoft.com/office/drawing/2014/main" id="{7C2B21F5-CF72-465D-AFDF-5FB77B7E7A7C}"/>
                </a:ext>
              </a:extLst>
            </p:cNvPr>
            <p:cNvSpPr/>
            <p:nvPr/>
          </p:nvSpPr>
          <p:spPr bwMode="auto">
            <a:xfrm>
              <a:off x="5712108" y="3459132"/>
              <a:ext cx="252000" cy="252000"/>
            </a:xfrm>
            <a:prstGeom prst="ellipse">
              <a:avLst/>
            </a:prstGeom>
            <a:noFill/>
            <a:ln w="38100" cap="flat" cmpd="sng" algn="ctr">
              <a:solidFill>
                <a:srgbClr val="4472C4">
                  <a:lumMod val="50000"/>
                </a:srgbClr>
              </a:solidFill>
              <a:prstDash val="solid"/>
              <a:round/>
              <a:headEnd type="none" w="med" len="med"/>
              <a:tailEnd type="none" w="med" len="med"/>
            </a:ln>
            <a:effectLst/>
          </p:spPr>
          <p:txBody>
            <a:bodyPr vert="horz" wrap="square" lIns="82296" tIns="41148" rIns="82296" bIns="41148"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40" b="0" i="0" u="none" strike="noStrike" kern="0" cap="none" spc="0" normalizeH="0" baseline="0" noProof="0">
                  <a:ln>
                    <a:noFill/>
                  </a:ln>
                  <a:solidFill>
                    <a:srgbClr val="FFFFFF"/>
                  </a:solidFill>
                  <a:effectLst/>
                  <a:uLnTx/>
                  <a:uFillTx/>
                  <a:latin typeface="Arial"/>
                </a:rPr>
                <a:t>       </a:t>
              </a:r>
            </a:p>
          </p:txBody>
        </p:sp>
        <p:cxnSp>
          <p:nvCxnSpPr>
            <p:cNvPr id="22" name="Straight Connector 281">
              <a:extLst>
                <a:ext uri="{FF2B5EF4-FFF2-40B4-BE49-F238E27FC236}">
                  <a16:creationId xmlns:a16="http://schemas.microsoft.com/office/drawing/2014/main" id="{CBED943A-9A42-4F36-A48D-6E672171B53C}"/>
                </a:ext>
              </a:extLst>
            </p:cNvPr>
            <p:cNvCxnSpPr>
              <a:cxnSpLocks/>
              <a:stCxn id="21" idx="3"/>
              <a:endCxn id="66" idx="7"/>
            </p:cNvCxnSpPr>
            <p:nvPr/>
          </p:nvCxnSpPr>
          <p:spPr bwMode="auto">
            <a:xfrm flipH="1">
              <a:off x="5222938" y="3674227"/>
              <a:ext cx="526075" cy="167959"/>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23" name="Straight Connector 281">
              <a:extLst>
                <a:ext uri="{FF2B5EF4-FFF2-40B4-BE49-F238E27FC236}">
                  <a16:creationId xmlns:a16="http://schemas.microsoft.com/office/drawing/2014/main" id="{15317A78-8C8C-416C-BAE3-DC2FB45E0B79}"/>
                </a:ext>
              </a:extLst>
            </p:cNvPr>
            <p:cNvCxnSpPr>
              <a:cxnSpLocks/>
              <a:stCxn id="21" idx="5"/>
              <a:endCxn id="100" idx="1"/>
            </p:cNvCxnSpPr>
            <p:nvPr/>
          </p:nvCxnSpPr>
          <p:spPr bwMode="auto">
            <a:xfrm>
              <a:off x="5927203" y="3674227"/>
              <a:ext cx="290222" cy="382196"/>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24" name="Straight Connector 281">
              <a:extLst>
                <a:ext uri="{FF2B5EF4-FFF2-40B4-BE49-F238E27FC236}">
                  <a16:creationId xmlns:a16="http://schemas.microsoft.com/office/drawing/2014/main" id="{4AC273F2-5DA9-4011-B2CC-AC1AF2470DB6}"/>
                </a:ext>
              </a:extLst>
            </p:cNvPr>
            <p:cNvCxnSpPr>
              <a:cxnSpLocks/>
              <a:stCxn id="79" idx="3"/>
              <a:endCxn id="21" idx="0"/>
            </p:cNvCxnSpPr>
            <p:nvPr/>
          </p:nvCxnSpPr>
          <p:spPr bwMode="auto">
            <a:xfrm flipH="1">
              <a:off x="5838108" y="3071975"/>
              <a:ext cx="635131" cy="387157"/>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25" name="Straight Connector 281">
              <a:extLst>
                <a:ext uri="{FF2B5EF4-FFF2-40B4-BE49-F238E27FC236}">
                  <a16:creationId xmlns:a16="http://schemas.microsoft.com/office/drawing/2014/main" id="{4B29D703-64F6-4739-A202-A86CE04F00CE}"/>
                </a:ext>
              </a:extLst>
            </p:cNvPr>
            <p:cNvCxnSpPr>
              <a:cxnSpLocks/>
              <a:stCxn id="11" idx="1"/>
              <a:endCxn id="100" idx="6"/>
            </p:cNvCxnSpPr>
            <p:nvPr/>
          </p:nvCxnSpPr>
          <p:spPr bwMode="auto">
            <a:xfrm flipH="1">
              <a:off x="6798639" y="4180932"/>
              <a:ext cx="668178" cy="116238"/>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26" name="Straight Connector 281">
              <a:extLst>
                <a:ext uri="{FF2B5EF4-FFF2-40B4-BE49-F238E27FC236}">
                  <a16:creationId xmlns:a16="http://schemas.microsoft.com/office/drawing/2014/main" id="{FA3764EC-CFA2-436C-B061-29B9958B8E27}"/>
                </a:ext>
              </a:extLst>
            </p:cNvPr>
            <p:cNvCxnSpPr>
              <a:cxnSpLocks/>
              <a:stCxn id="48" idx="0"/>
              <a:endCxn id="9" idx="2"/>
            </p:cNvCxnSpPr>
            <p:nvPr/>
          </p:nvCxnSpPr>
          <p:spPr bwMode="auto">
            <a:xfrm flipH="1" flipV="1">
              <a:off x="5016900" y="1841118"/>
              <a:ext cx="404822" cy="542354"/>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27" name="Straight Connector 281">
              <a:extLst>
                <a:ext uri="{FF2B5EF4-FFF2-40B4-BE49-F238E27FC236}">
                  <a16:creationId xmlns:a16="http://schemas.microsoft.com/office/drawing/2014/main" id="{F2E492A6-D52F-4503-B5A3-75D4001A04F1}"/>
                </a:ext>
              </a:extLst>
            </p:cNvPr>
            <p:cNvCxnSpPr>
              <a:cxnSpLocks/>
              <a:stCxn id="18" idx="7"/>
              <a:endCxn id="61" idx="3"/>
            </p:cNvCxnSpPr>
            <p:nvPr/>
          </p:nvCxnSpPr>
          <p:spPr bwMode="auto">
            <a:xfrm flipV="1">
              <a:off x="5980617" y="1547565"/>
              <a:ext cx="197531" cy="463057"/>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28" name="Straight Connector 281">
              <a:extLst>
                <a:ext uri="{FF2B5EF4-FFF2-40B4-BE49-F238E27FC236}">
                  <a16:creationId xmlns:a16="http://schemas.microsoft.com/office/drawing/2014/main" id="{86001CA7-EF1F-4381-A5E4-7FFB98D2E8AB}"/>
                </a:ext>
              </a:extLst>
            </p:cNvPr>
            <p:cNvCxnSpPr>
              <a:cxnSpLocks/>
              <a:stCxn id="18" idx="3"/>
              <a:endCxn id="48" idx="7"/>
            </p:cNvCxnSpPr>
            <p:nvPr/>
          </p:nvCxnSpPr>
          <p:spPr bwMode="auto">
            <a:xfrm flipH="1">
              <a:off x="5664825" y="2188812"/>
              <a:ext cx="137602" cy="295357"/>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29" name="Straight Connector 281">
              <a:extLst>
                <a:ext uri="{FF2B5EF4-FFF2-40B4-BE49-F238E27FC236}">
                  <a16:creationId xmlns:a16="http://schemas.microsoft.com/office/drawing/2014/main" id="{EA8B7C6E-723F-4BE6-BAF2-96EB1048D05F}"/>
                </a:ext>
              </a:extLst>
            </p:cNvPr>
            <p:cNvCxnSpPr>
              <a:cxnSpLocks/>
              <a:stCxn id="79" idx="1"/>
              <a:endCxn id="18" idx="5"/>
            </p:cNvCxnSpPr>
            <p:nvPr/>
          </p:nvCxnSpPr>
          <p:spPr bwMode="auto">
            <a:xfrm flipH="1" flipV="1">
              <a:off x="5980617" y="2188812"/>
              <a:ext cx="492622" cy="396957"/>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30" name="Straight Connector 281">
              <a:extLst>
                <a:ext uri="{FF2B5EF4-FFF2-40B4-BE49-F238E27FC236}">
                  <a16:creationId xmlns:a16="http://schemas.microsoft.com/office/drawing/2014/main" id="{1BDAE10F-265E-445D-BA52-5B156A65F035}"/>
                </a:ext>
              </a:extLst>
            </p:cNvPr>
            <p:cNvCxnSpPr>
              <a:cxnSpLocks/>
              <a:stCxn id="61" idx="2"/>
              <a:endCxn id="9" idx="3"/>
            </p:cNvCxnSpPr>
            <p:nvPr/>
          </p:nvCxnSpPr>
          <p:spPr bwMode="auto">
            <a:xfrm flipH="1">
              <a:off x="5360700" y="1306819"/>
              <a:ext cx="717727" cy="190499"/>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31" name="Straight Connector 281">
              <a:extLst>
                <a:ext uri="{FF2B5EF4-FFF2-40B4-BE49-F238E27FC236}">
                  <a16:creationId xmlns:a16="http://schemas.microsoft.com/office/drawing/2014/main" id="{25C78950-D0AC-491D-8796-5DD3FD4B0884}"/>
                </a:ext>
              </a:extLst>
            </p:cNvPr>
            <p:cNvCxnSpPr>
              <a:cxnSpLocks/>
              <a:stCxn id="18" idx="1"/>
            </p:cNvCxnSpPr>
            <p:nvPr/>
          </p:nvCxnSpPr>
          <p:spPr bwMode="auto">
            <a:xfrm flipH="1" flipV="1">
              <a:off x="5291331" y="1655704"/>
              <a:ext cx="511096" cy="354918"/>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32" name="Straight Connector 281">
              <a:extLst>
                <a:ext uri="{FF2B5EF4-FFF2-40B4-BE49-F238E27FC236}">
                  <a16:creationId xmlns:a16="http://schemas.microsoft.com/office/drawing/2014/main" id="{C6D50F37-DDBE-4D76-B344-4B540BE2A192}"/>
                </a:ext>
              </a:extLst>
            </p:cNvPr>
            <p:cNvCxnSpPr>
              <a:cxnSpLocks/>
              <a:stCxn id="19" idx="0"/>
              <a:endCxn id="79" idx="5"/>
            </p:cNvCxnSpPr>
            <p:nvPr/>
          </p:nvCxnSpPr>
          <p:spPr bwMode="auto">
            <a:xfrm flipH="1" flipV="1">
              <a:off x="6959445" y="3071975"/>
              <a:ext cx="173283" cy="513157"/>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33" name="Straight Connector 281">
              <a:extLst>
                <a:ext uri="{FF2B5EF4-FFF2-40B4-BE49-F238E27FC236}">
                  <a16:creationId xmlns:a16="http://schemas.microsoft.com/office/drawing/2014/main" id="{1816D78A-6295-4268-93E8-7A17E22194AA}"/>
                </a:ext>
              </a:extLst>
            </p:cNvPr>
            <p:cNvCxnSpPr>
              <a:cxnSpLocks/>
              <a:stCxn id="19" idx="6"/>
            </p:cNvCxnSpPr>
            <p:nvPr/>
          </p:nvCxnSpPr>
          <p:spPr bwMode="auto">
            <a:xfrm flipV="1">
              <a:off x="7258728" y="3022884"/>
              <a:ext cx="551889" cy="688248"/>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34" name="Straight Connector 281">
              <a:extLst>
                <a:ext uri="{FF2B5EF4-FFF2-40B4-BE49-F238E27FC236}">
                  <a16:creationId xmlns:a16="http://schemas.microsoft.com/office/drawing/2014/main" id="{F3003680-ADDF-42C2-9798-5B4C4C1F52DE}"/>
                </a:ext>
              </a:extLst>
            </p:cNvPr>
            <p:cNvCxnSpPr>
              <a:cxnSpLocks/>
              <a:stCxn id="20" idx="7"/>
              <a:endCxn id="43" idx="4"/>
            </p:cNvCxnSpPr>
            <p:nvPr/>
          </p:nvCxnSpPr>
          <p:spPr bwMode="auto">
            <a:xfrm flipV="1">
              <a:off x="7283064" y="1843302"/>
              <a:ext cx="527553" cy="193106"/>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35" name="Straight Connector 281">
              <a:extLst>
                <a:ext uri="{FF2B5EF4-FFF2-40B4-BE49-F238E27FC236}">
                  <a16:creationId xmlns:a16="http://schemas.microsoft.com/office/drawing/2014/main" id="{5A82778A-BE46-4FF0-9C25-A8618665215A}"/>
                </a:ext>
              </a:extLst>
            </p:cNvPr>
            <p:cNvCxnSpPr>
              <a:cxnSpLocks/>
              <a:stCxn id="11" idx="0"/>
              <a:endCxn id="10" idx="2"/>
            </p:cNvCxnSpPr>
            <p:nvPr/>
          </p:nvCxnSpPr>
          <p:spPr bwMode="auto">
            <a:xfrm flipV="1">
              <a:off x="7810617" y="3221487"/>
              <a:ext cx="269188" cy="615645"/>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36" name="Straight Connector 281">
              <a:extLst>
                <a:ext uri="{FF2B5EF4-FFF2-40B4-BE49-F238E27FC236}">
                  <a16:creationId xmlns:a16="http://schemas.microsoft.com/office/drawing/2014/main" id="{E772A309-55F8-4057-AB80-5B38E9E5D461}"/>
                </a:ext>
              </a:extLst>
            </p:cNvPr>
            <p:cNvCxnSpPr>
              <a:cxnSpLocks/>
              <a:endCxn id="19" idx="5"/>
            </p:cNvCxnSpPr>
            <p:nvPr/>
          </p:nvCxnSpPr>
          <p:spPr bwMode="auto">
            <a:xfrm flipH="1" flipV="1">
              <a:off x="7221823" y="3800227"/>
              <a:ext cx="325017" cy="153143"/>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37" name="Straight Connector 281">
              <a:extLst>
                <a:ext uri="{FF2B5EF4-FFF2-40B4-BE49-F238E27FC236}">
                  <a16:creationId xmlns:a16="http://schemas.microsoft.com/office/drawing/2014/main" id="{E38895B9-A035-48F7-8D81-45C6881CE007}"/>
                </a:ext>
              </a:extLst>
            </p:cNvPr>
            <p:cNvCxnSpPr>
              <a:cxnSpLocks/>
              <a:stCxn id="20" idx="5"/>
            </p:cNvCxnSpPr>
            <p:nvPr/>
          </p:nvCxnSpPr>
          <p:spPr bwMode="auto">
            <a:xfrm>
              <a:off x="7283064" y="2214598"/>
              <a:ext cx="537873" cy="444917"/>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38" name="Straight Connector 281">
              <a:extLst>
                <a:ext uri="{FF2B5EF4-FFF2-40B4-BE49-F238E27FC236}">
                  <a16:creationId xmlns:a16="http://schemas.microsoft.com/office/drawing/2014/main" id="{C3A54B79-EE9E-452C-ADA0-3664CC1D1021}"/>
                </a:ext>
              </a:extLst>
            </p:cNvPr>
            <p:cNvCxnSpPr>
              <a:cxnSpLocks/>
              <a:stCxn id="20" idx="1"/>
              <a:endCxn id="61" idx="5"/>
            </p:cNvCxnSpPr>
            <p:nvPr/>
          </p:nvCxnSpPr>
          <p:spPr bwMode="auto">
            <a:xfrm flipH="1" flipV="1">
              <a:off x="6659641" y="1547565"/>
              <a:ext cx="445233" cy="488843"/>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39" name="Straight Connector 281">
              <a:extLst>
                <a:ext uri="{FF2B5EF4-FFF2-40B4-BE49-F238E27FC236}">
                  <a16:creationId xmlns:a16="http://schemas.microsoft.com/office/drawing/2014/main" id="{E7BBCD5D-2352-49BE-8748-AB4C7FAE1600}"/>
                </a:ext>
              </a:extLst>
            </p:cNvPr>
            <p:cNvCxnSpPr>
              <a:cxnSpLocks/>
              <a:stCxn id="10" idx="0"/>
              <a:endCxn id="43" idx="5"/>
            </p:cNvCxnSpPr>
            <p:nvPr/>
          </p:nvCxnSpPr>
          <p:spPr bwMode="auto">
            <a:xfrm flipH="1" flipV="1">
              <a:off x="8053720" y="1742605"/>
              <a:ext cx="26085" cy="791282"/>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40" name="Straight Connector 281">
              <a:extLst>
                <a:ext uri="{FF2B5EF4-FFF2-40B4-BE49-F238E27FC236}">
                  <a16:creationId xmlns:a16="http://schemas.microsoft.com/office/drawing/2014/main" id="{C838BAB7-35DE-4ED2-B16B-0B1CDBBA6D15}"/>
                </a:ext>
              </a:extLst>
            </p:cNvPr>
            <p:cNvCxnSpPr>
              <a:cxnSpLocks/>
              <a:stCxn id="43" idx="1"/>
              <a:endCxn id="61" idx="6"/>
            </p:cNvCxnSpPr>
            <p:nvPr/>
          </p:nvCxnSpPr>
          <p:spPr bwMode="auto">
            <a:xfrm flipH="1">
              <a:off x="6759362" y="1256399"/>
              <a:ext cx="808152" cy="50420"/>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41" name="Straight Connector 281">
              <a:extLst>
                <a:ext uri="{FF2B5EF4-FFF2-40B4-BE49-F238E27FC236}">
                  <a16:creationId xmlns:a16="http://schemas.microsoft.com/office/drawing/2014/main" id="{FDE60F0B-713E-4838-B952-E1AC216BC80E}"/>
                </a:ext>
              </a:extLst>
            </p:cNvPr>
            <p:cNvCxnSpPr>
              <a:cxnSpLocks/>
              <a:endCxn id="66" idx="1"/>
            </p:cNvCxnSpPr>
            <p:nvPr/>
          </p:nvCxnSpPr>
          <p:spPr bwMode="auto">
            <a:xfrm flipH="1">
              <a:off x="4736732" y="1779093"/>
              <a:ext cx="89104" cy="2063092"/>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cxnSp>
          <p:nvCxnSpPr>
            <p:cNvPr id="42" name="Straight Connector 281">
              <a:extLst>
                <a:ext uri="{FF2B5EF4-FFF2-40B4-BE49-F238E27FC236}">
                  <a16:creationId xmlns:a16="http://schemas.microsoft.com/office/drawing/2014/main" id="{3216EC91-D832-4496-9516-15C54DD96793}"/>
                </a:ext>
              </a:extLst>
            </p:cNvPr>
            <p:cNvCxnSpPr>
              <a:cxnSpLocks/>
              <a:stCxn id="100" idx="2"/>
              <a:endCxn id="66" idx="6"/>
            </p:cNvCxnSpPr>
            <p:nvPr/>
          </p:nvCxnSpPr>
          <p:spPr bwMode="auto">
            <a:xfrm flipH="1" flipV="1">
              <a:off x="5323635" y="4085289"/>
              <a:ext cx="794069" cy="211881"/>
            </a:xfrm>
            <a:prstGeom prst="line">
              <a:avLst/>
            </a:prstGeom>
            <a:solidFill>
              <a:srgbClr val="4472C4"/>
            </a:solidFill>
            <a:ln w="28575" cap="flat" cmpd="sng" algn="ctr">
              <a:solidFill>
                <a:srgbClr val="4472C4">
                  <a:lumMod val="50000"/>
                </a:srgbClr>
              </a:solidFill>
              <a:prstDash val="sysDot"/>
              <a:round/>
              <a:headEnd type="none" w="med" len="med"/>
              <a:tailEnd type="none" w="med" len="med"/>
            </a:ln>
            <a:effectLst/>
          </p:spPr>
        </p:cxnSp>
      </p:grpSp>
    </p:spTree>
    <p:extLst>
      <p:ext uri="{BB962C8B-B14F-4D97-AF65-F5344CB8AC3E}">
        <p14:creationId xmlns:p14="http://schemas.microsoft.com/office/powerpoint/2010/main" val="3303968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3A896-A51F-4B77-8D81-B0C83E47CCF3}"/>
              </a:ext>
            </a:extLst>
          </p:cNvPr>
          <p:cNvSpPr>
            <a:spLocks noGrp="1"/>
          </p:cNvSpPr>
          <p:nvPr>
            <p:ph type="title"/>
          </p:nvPr>
        </p:nvSpPr>
        <p:spPr/>
        <p:txBody>
          <a:bodyPr/>
          <a:lstStyle/>
          <a:p>
            <a:r>
              <a:rPr lang="fi-FI" dirty="0" err="1"/>
              <a:t>Findy</a:t>
            </a:r>
            <a:r>
              <a:rPr lang="fi-FI" dirty="0"/>
              <a:t> status</a:t>
            </a:r>
          </a:p>
        </p:txBody>
      </p:sp>
      <p:graphicFrame>
        <p:nvGraphicFramePr>
          <p:cNvPr id="5" name="Content Placeholder 2">
            <a:extLst>
              <a:ext uri="{FF2B5EF4-FFF2-40B4-BE49-F238E27FC236}">
                <a16:creationId xmlns:a16="http://schemas.microsoft.com/office/drawing/2014/main" id="{0F823522-9E4A-46E5-B744-DFA0B04D07D5}"/>
              </a:ext>
            </a:extLst>
          </p:cNvPr>
          <p:cNvGraphicFramePr>
            <a:graphicFrameLocks noGrp="1"/>
          </p:cNvGraphicFramePr>
          <p:nvPr>
            <p:ph idx="1"/>
            <p:extLst>
              <p:ext uri="{D42A27DB-BD31-4B8C-83A1-F6EECF244321}">
                <p14:modId xmlns:p14="http://schemas.microsoft.com/office/powerpoint/2010/main" val="12923047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5916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F4014-F529-4473-A1AC-FF057BBC5207}"/>
              </a:ext>
            </a:extLst>
          </p:cNvPr>
          <p:cNvSpPr>
            <a:spLocks noGrp="1"/>
          </p:cNvSpPr>
          <p:nvPr>
            <p:ph type="title"/>
          </p:nvPr>
        </p:nvSpPr>
        <p:spPr/>
        <p:txBody>
          <a:bodyPr/>
          <a:lstStyle/>
          <a:p>
            <a:r>
              <a:rPr lang="fi-FI" dirty="0" err="1"/>
              <a:t>Simplified</a:t>
            </a:r>
            <a:r>
              <a:rPr lang="fi-FI" dirty="0"/>
              <a:t> </a:t>
            </a:r>
            <a:r>
              <a:rPr lang="fi-FI" dirty="0" err="1"/>
              <a:t>view</a:t>
            </a:r>
            <a:r>
              <a:rPr lang="fi-FI" dirty="0"/>
              <a:t> into </a:t>
            </a:r>
            <a:r>
              <a:rPr lang="fi-FI" dirty="0" err="1"/>
              <a:t>decentralized</a:t>
            </a:r>
            <a:r>
              <a:rPr lang="fi-FI" dirty="0"/>
              <a:t> </a:t>
            </a:r>
            <a:r>
              <a:rPr lang="fi-FI" dirty="0" err="1"/>
              <a:t>rights</a:t>
            </a:r>
            <a:r>
              <a:rPr lang="fi-FI" dirty="0"/>
              <a:t> management</a:t>
            </a:r>
          </a:p>
        </p:txBody>
      </p:sp>
      <p:pic>
        <p:nvPicPr>
          <p:cNvPr id="4" name="Graphic 3" descr="Building">
            <a:extLst>
              <a:ext uri="{FF2B5EF4-FFF2-40B4-BE49-F238E27FC236}">
                <a16:creationId xmlns:a16="http://schemas.microsoft.com/office/drawing/2014/main" id="{C3B81157-7C30-4894-BEC7-1BA500679550}"/>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152368" y="3808685"/>
            <a:ext cx="914400" cy="914400"/>
          </a:xfrm>
          <a:prstGeom prst="rect">
            <a:avLst/>
          </a:prstGeom>
        </p:spPr>
      </p:pic>
      <p:pic>
        <p:nvPicPr>
          <p:cNvPr id="8" name="Graphic 7" descr="Man">
            <a:extLst>
              <a:ext uri="{FF2B5EF4-FFF2-40B4-BE49-F238E27FC236}">
                <a16:creationId xmlns:a16="http://schemas.microsoft.com/office/drawing/2014/main" id="{EE1CC991-094E-4B50-AA2E-BA7AD9B7FD09}"/>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5158067" y="3808685"/>
            <a:ext cx="914400" cy="914400"/>
          </a:xfrm>
          <a:prstGeom prst="rect">
            <a:avLst/>
          </a:prstGeom>
        </p:spPr>
      </p:pic>
      <p:pic>
        <p:nvPicPr>
          <p:cNvPr id="10" name="Graphic 9" descr="Woman">
            <a:extLst>
              <a:ext uri="{FF2B5EF4-FFF2-40B4-BE49-F238E27FC236}">
                <a16:creationId xmlns:a16="http://schemas.microsoft.com/office/drawing/2014/main" id="{709560E3-3AEF-40F9-8BF7-EAE0F7FA6AC7}"/>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8515782" y="3808685"/>
            <a:ext cx="914400" cy="914400"/>
          </a:xfrm>
          <a:prstGeom prst="rect">
            <a:avLst/>
          </a:prstGeom>
        </p:spPr>
      </p:pic>
      <p:pic>
        <p:nvPicPr>
          <p:cNvPr id="12" name="Graphic 11" descr="Database">
            <a:extLst>
              <a:ext uri="{FF2B5EF4-FFF2-40B4-BE49-F238E27FC236}">
                <a16:creationId xmlns:a16="http://schemas.microsoft.com/office/drawing/2014/main" id="{39F1FA2B-CF4B-4327-B852-DB9003E65EF9}"/>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2673529" y="4488854"/>
            <a:ext cx="574167" cy="574167"/>
          </a:xfrm>
          <a:prstGeom prst="rect">
            <a:avLst/>
          </a:prstGeom>
        </p:spPr>
      </p:pic>
      <p:grpSp>
        <p:nvGrpSpPr>
          <p:cNvPr id="34" name="Group 33">
            <a:extLst>
              <a:ext uri="{FF2B5EF4-FFF2-40B4-BE49-F238E27FC236}">
                <a16:creationId xmlns:a16="http://schemas.microsoft.com/office/drawing/2014/main" id="{72123C20-D2A9-4079-ACDA-259C61EEE523}"/>
              </a:ext>
            </a:extLst>
          </p:cNvPr>
          <p:cNvGrpSpPr/>
          <p:nvPr/>
        </p:nvGrpSpPr>
        <p:grpSpPr>
          <a:xfrm>
            <a:off x="2363701" y="3195707"/>
            <a:ext cx="6820954" cy="501494"/>
            <a:chOff x="2363701" y="3195707"/>
            <a:chExt cx="6820954" cy="501494"/>
          </a:xfrm>
        </p:grpSpPr>
        <p:cxnSp>
          <p:nvCxnSpPr>
            <p:cNvPr id="15" name="Straight Arrow Connector 14">
              <a:extLst>
                <a:ext uri="{FF2B5EF4-FFF2-40B4-BE49-F238E27FC236}">
                  <a16:creationId xmlns:a16="http://schemas.microsoft.com/office/drawing/2014/main" id="{CADBF886-B058-44F0-8AF1-3C3BC5D34227}"/>
                </a:ext>
              </a:extLst>
            </p:cNvPr>
            <p:cNvCxnSpPr>
              <a:cxnSpLocks/>
              <a:stCxn id="20" idx="3"/>
              <a:endCxn id="21" idx="1"/>
            </p:cNvCxnSpPr>
            <p:nvPr/>
          </p:nvCxnSpPr>
          <p:spPr>
            <a:xfrm flipV="1">
              <a:off x="2855435" y="3441574"/>
              <a:ext cx="2513965" cy="976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0D45278-BD77-4565-81DB-6805EEE7A386}"/>
                </a:ext>
              </a:extLst>
            </p:cNvPr>
            <p:cNvCxnSpPr>
              <a:cxnSpLocks/>
              <a:stCxn id="21" idx="3"/>
              <a:endCxn id="26" idx="1"/>
            </p:cNvCxnSpPr>
            <p:nvPr/>
          </p:nvCxnSpPr>
          <p:spPr>
            <a:xfrm>
              <a:off x="5861134" y="3441574"/>
              <a:ext cx="2831787" cy="5256"/>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0" name="Graphic 19" descr="Wallet">
              <a:extLst>
                <a:ext uri="{FF2B5EF4-FFF2-40B4-BE49-F238E27FC236}">
                  <a16:creationId xmlns:a16="http://schemas.microsoft.com/office/drawing/2014/main" id="{AC6A85E4-5CB9-4B56-82C8-CEDBA56A1B51}"/>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2363701" y="3205467"/>
              <a:ext cx="491734" cy="491734"/>
            </a:xfrm>
            <a:prstGeom prst="rect">
              <a:avLst/>
            </a:prstGeom>
          </p:spPr>
        </p:pic>
        <p:pic>
          <p:nvPicPr>
            <p:cNvPr id="21" name="Graphic 20" descr="Wallet">
              <a:extLst>
                <a:ext uri="{FF2B5EF4-FFF2-40B4-BE49-F238E27FC236}">
                  <a16:creationId xmlns:a16="http://schemas.microsoft.com/office/drawing/2014/main" id="{33219CE7-1B1C-48EA-ADCB-5486491FD888}"/>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5369400" y="3195707"/>
              <a:ext cx="491734" cy="491734"/>
            </a:xfrm>
            <a:prstGeom prst="rect">
              <a:avLst/>
            </a:prstGeom>
          </p:spPr>
        </p:pic>
        <p:pic>
          <p:nvPicPr>
            <p:cNvPr id="26" name="Graphic 25" descr="Wallet">
              <a:extLst>
                <a:ext uri="{FF2B5EF4-FFF2-40B4-BE49-F238E27FC236}">
                  <a16:creationId xmlns:a16="http://schemas.microsoft.com/office/drawing/2014/main" id="{37B1B8EB-57BA-420C-9FE2-2859EF041719}"/>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a:off x="8692921" y="3200963"/>
              <a:ext cx="491734" cy="491734"/>
            </a:xfrm>
            <a:prstGeom prst="rect">
              <a:avLst/>
            </a:prstGeom>
          </p:spPr>
        </p:pic>
      </p:grpSp>
      <p:sp>
        <p:nvSpPr>
          <p:cNvPr id="29" name="TextBox 28">
            <a:extLst>
              <a:ext uri="{FF2B5EF4-FFF2-40B4-BE49-F238E27FC236}">
                <a16:creationId xmlns:a16="http://schemas.microsoft.com/office/drawing/2014/main" id="{13C4081C-2C06-4535-926C-CD27E20B6050}"/>
              </a:ext>
            </a:extLst>
          </p:cNvPr>
          <p:cNvSpPr txBox="1"/>
          <p:nvPr/>
        </p:nvSpPr>
        <p:spPr>
          <a:xfrm>
            <a:off x="2126091" y="5017937"/>
            <a:ext cx="1013291" cy="646331"/>
          </a:xfrm>
          <a:prstGeom prst="rect">
            <a:avLst/>
          </a:prstGeom>
          <a:noFill/>
        </p:spPr>
        <p:txBody>
          <a:bodyPr wrap="none" rtlCol="0">
            <a:spAutoFit/>
          </a:bodyPr>
          <a:lstStyle/>
          <a:p>
            <a:pPr algn="ctr"/>
            <a:r>
              <a:rPr lang="fi-FI" dirty="0"/>
              <a:t>Rights </a:t>
            </a:r>
          </a:p>
          <a:p>
            <a:pPr algn="ctr"/>
            <a:r>
              <a:rPr lang="fi-FI" dirty="0" err="1"/>
              <a:t>Registrar</a:t>
            </a:r>
            <a:endParaRPr lang="fi-FI" dirty="0"/>
          </a:p>
        </p:txBody>
      </p:sp>
      <p:sp>
        <p:nvSpPr>
          <p:cNvPr id="30" name="TextBox 29">
            <a:extLst>
              <a:ext uri="{FF2B5EF4-FFF2-40B4-BE49-F238E27FC236}">
                <a16:creationId xmlns:a16="http://schemas.microsoft.com/office/drawing/2014/main" id="{0E3872C7-0586-4214-B0F1-912915C80CCA}"/>
              </a:ext>
            </a:extLst>
          </p:cNvPr>
          <p:cNvSpPr txBox="1"/>
          <p:nvPr/>
        </p:nvSpPr>
        <p:spPr>
          <a:xfrm>
            <a:off x="5254985" y="5017937"/>
            <a:ext cx="819455" cy="646331"/>
          </a:xfrm>
          <a:prstGeom prst="rect">
            <a:avLst/>
          </a:prstGeom>
          <a:noFill/>
        </p:spPr>
        <p:txBody>
          <a:bodyPr wrap="none" rtlCol="0">
            <a:spAutoFit/>
          </a:bodyPr>
          <a:lstStyle/>
          <a:p>
            <a:pPr algn="ctr"/>
            <a:r>
              <a:rPr lang="fi-FI" dirty="0"/>
              <a:t>Rights </a:t>
            </a:r>
          </a:p>
          <a:p>
            <a:pPr algn="ctr"/>
            <a:r>
              <a:rPr lang="fi-FI" dirty="0" err="1"/>
              <a:t>Owner</a:t>
            </a:r>
            <a:endParaRPr lang="fi-FI" dirty="0"/>
          </a:p>
        </p:txBody>
      </p:sp>
      <p:sp>
        <p:nvSpPr>
          <p:cNvPr id="31" name="TextBox 30">
            <a:extLst>
              <a:ext uri="{FF2B5EF4-FFF2-40B4-BE49-F238E27FC236}">
                <a16:creationId xmlns:a16="http://schemas.microsoft.com/office/drawing/2014/main" id="{321E7CC0-9474-48EA-9651-83E9D4CAC262}"/>
              </a:ext>
            </a:extLst>
          </p:cNvPr>
          <p:cNvSpPr txBox="1"/>
          <p:nvPr/>
        </p:nvSpPr>
        <p:spPr>
          <a:xfrm>
            <a:off x="8563254" y="4958629"/>
            <a:ext cx="819455" cy="646331"/>
          </a:xfrm>
          <a:prstGeom prst="rect">
            <a:avLst/>
          </a:prstGeom>
          <a:noFill/>
        </p:spPr>
        <p:txBody>
          <a:bodyPr wrap="none" rtlCol="0">
            <a:spAutoFit/>
          </a:bodyPr>
          <a:lstStyle/>
          <a:p>
            <a:pPr algn="ctr"/>
            <a:r>
              <a:rPr lang="fi-FI" dirty="0"/>
              <a:t>Rights </a:t>
            </a:r>
          </a:p>
          <a:p>
            <a:pPr algn="ctr"/>
            <a:r>
              <a:rPr lang="fi-FI" dirty="0"/>
              <a:t>User</a:t>
            </a:r>
          </a:p>
        </p:txBody>
      </p:sp>
      <p:grpSp>
        <p:nvGrpSpPr>
          <p:cNvPr id="35" name="Group 34">
            <a:extLst>
              <a:ext uri="{FF2B5EF4-FFF2-40B4-BE49-F238E27FC236}">
                <a16:creationId xmlns:a16="http://schemas.microsoft.com/office/drawing/2014/main" id="{696E8829-40FE-4158-A026-DE4FA2232006}"/>
              </a:ext>
            </a:extLst>
          </p:cNvPr>
          <p:cNvGrpSpPr/>
          <p:nvPr/>
        </p:nvGrpSpPr>
        <p:grpSpPr>
          <a:xfrm>
            <a:off x="3400925" y="1957157"/>
            <a:ext cx="1201803" cy="1409156"/>
            <a:chOff x="3400925" y="1957157"/>
            <a:chExt cx="1201803" cy="1409156"/>
          </a:xfrm>
        </p:grpSpPr>
        <p:pic>
          <p:nvPicPr>
            <p:cNvPr id="6" name="Graphic 5" descr="Document">
              <a:extLst>
                <a:ext uri="{FF2B5EF4-FFF2-40B4-BE49-F238E27FC236}">
                  <a16:creationId xmlns:a16="http://schemas.microsoft.com/office/drawing/2014/main" id="{01274D97-BE3E-4135-8A2A-F289A4039BAD}"/>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3752188" y="2802133"/>
              <a:ext cx="564180" cy="564180"/>
            </a:xfrm>
            <a:prstGeom prst="rect">
              <a:avLst/>
            </a:prstGeom>
          </p:spPr>
        </p:pic>
        <p:sp>
          <p:nvSpPr>
            <p:cNvPr id="32" name="TextBox 31">
              <a:extLst>
                <a:ext uri="{FF2B5EF4-FFF2-40B4-BE49-F238E27FC236}">
                  <a16:creationId xmlns:a16="http://schemas.microsoft.com/office/drawing/2014/main" id="{46FB595F-96BA-4731-B78C-4BC99C382143}"/>
                </a:ext>
              </a:extLst>
            </p:cNvPr>
            <p:cNvSpPr txBox="1"/>
            <p:nvPr/>
          </p:nvSpPr>
          <p:spPr>
            <a:xfrm>
              <a:off x="3400925" y="1957157"/>
              <a:ext cx="1201803" cy="923330"/>
            </a:xfrm>
            <a:prstGeom prst="rect">
              <a:avLst/>
            </a:prstGeom>
            <a:noFill/>
          </p:spPr>
          <p:txBody>
            <a:bodyPr wrap="none" rtlCol="0">
              <a:spAutoFit/>
            </a:bodyPr>
            <a:lstStyle/>
            <a:p>
              <a:pPr algn="ctr"/>
              <a:r>
                <a:rPr lang="fi-FI" dirty="0"/>
                <a:t>Rights </a:t>
              </a:r>
            </a:p>
            <a:p>
              <a:pPr algn="ctr"/>
              <a:r>
                <a:rPr lang="fi-FI" dirty="0" err="1"/>
                <a:t>Ownership</a:t>
              </a:r>
              <a:endParaRPr lang="fi-FI" dirty="0"/>
            </a:p>
            <a:p>
              <a:pPr algn="ctr"/>
              <a:r>
                <a:rPr lang="fi-FI" dirty="0" err="1"/>
                <a:t>Claim</a:t>
              </a:r>
              <a:endParaRPr lang="fi-FI" dirty="0"/>
            </a:p>
          </p:txBody>
        </p:sp>
      </p:grpSp>
      <p:grpSp>
        <p:nvGrpSpPr>
          <p:cNvPr id="36" name="Group 35">
            <a:extLst>
              <a:ext uri="{FF2B5EF4-FFF2-40B4-BE49-F238E27FC236}">
                <a16:creationId xmlns:a16="http://schemas.microsoft.com/office/drawing/2014/main" id="{C8F007E6-C6AB-43D1-80B0-25C14EE1ACD4}"/>
              </a:ext>
            </a:extLst>
          </p:cNvPr>
          <p:cNvGrpSpPr/>
          <p:nvPr/>
        </p:nvGrpSpPr>
        <p:grpSpPr>
          <a:xfrm>
            <a:off x="6592469" y="1906350"/>
            <a:ext cx="1207575" cy="1491119"/>
            <a:chOff x="6592469" y="1906350"/>
            <a:chExt cx="1207575" cy="1491119"/>
          </a:xfrm>
        </p:grpSpPr>
        <p:pic>
          <p:nvPicPr>
            <p:cNvPr id="13" name="Graphic 12" descr="Document">
              <a:extLst>
                <a:ext uri="{FF2B5EF4-FFF2-40B4-BE49-F238E27FC236}">
                  <a16:creationId xmlns:a16="http://schemas.microsoft.com/office/drawing/2014/main" id="{721CC5A2-4A64-4FAD-B4DB-83F061FE7593}"/>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a:off x="6914166" y="2833289"/>
              <a:ext cx="564180" cy="564180"/>
            </a:xfrm>
            <a:prstGeom prst="rect">
              <a:avLst/>
            </a:prstGeom>
          </p:spPr>
        </p:pic>
        <p:sp>
          <p:nvSpPr>
            <p:cNvPr id="33" name="TextBox 32">
              <a:extLst>
                <a:ext uri="{FF2B5EF4-FFF2-40B4-BE49-F238E27FC236}">
                  <a16:creationId xmlns:a16="http://schemas.microsoft.com/office/drawing/2014/main" id="{1CB79737-9F3C-459B-BD62-CF81E527B0CE}"/>
                </a:ext>
              </a:extLst>
            </p:cNvPr>
            <p:cNvSpPr txBox="1"/>
            <p:nvPr/>
          </p:nvSpPr>
          <p:spPr>
            <a:xfrm>
              <a:off x="6592469" y="1906350"/>
              <a:ext cx="1207575" cy="923330"/>
            </a:xfrm>
            <a:prstGeom prst="rect">
              <a:avLst/>
            </a:prstGeom>
            <a:noFill/>
          </p:spPr>
          <p:txBody>
            <a:bodyPr wrap="none" rtlCol="0">
              <a:spAutoFit/>
            </a:bodyPr>
            <a:lstStyle/>
            <a:p>
              <a:pPr algn="ctr"/>
              <a:r>
                <a:rPr lang="fi-FI" dirty="0"/>
                <a:t>Rights </a:t>
              </a:r>
            </a:p>
            <a:p>
              <a:pPr algn="ctr"/>
              <a:r>
                <a:rPr lang="fi-FI" dirty="0" err="1"/>
                <a:t>Permission</a:t>
              </a:r>
              <a:endParaRPr lang="fi-FI" dirty="0"/>
            </a:p>
            <a:p>
              <a:pPr algn="ctr"/>
              <a:r>
                <a:rPr lang="fi-FI" dirty="0" err="1"/>
                <a:t>Claim</a:t>
              </a:r>
              <a:endParaRPr lang="fi-FI" dirty="0"/>
            </a:p>
          </p:txBody>
        </p:sp>
      </p:grpSp>
    </p:spTree>
    <p:extLst>
      <p:ext uri="{BB962C8B-B14F-4D97-AF65-F5344CB8AC3E}">
        <p14:creationId xmlns:p14="http://schemas.microsoft.com/office/powerpoint/2010/main" val="5916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02FC27-E3DE-47C5-BE30-7238B12FE7CB}"/>
              </a:ext>
            </a:extLst>
          </p:cNvPr>
          <p:cNvSpPr>
            <a:spLocks noGrp="1"/>
          </p:cNvSpPr>
          <p:nvPr>
            <p:ph type="title"/>
          </p:nvPr>
        </p:nvSpPr>
        <p:spPr>
          <a:xfrm>
            <a:off x="438978" y="275019"/>
            <a:ext cx="11314044" cy="1063188"/>
          </a:xfrm>
        </p:spPr>
        <p:txBody>
          <a:bodyPr>
            <a:normAutofit/>
          </a:bodyPr>
          <a:lstStyle/>
          <a:p>
            <a:r>
              <a:rPr lang="fi-FI" dirty="0" err="1"/>
              <a:t>Re-thinking</a:t>
            </a:r>
            <a:r>
              <a:rPr lang="fi-FI" dirty="0"/>
              <a:t> Digital Services – Case DRM</a:t>
            </a:r>
          </a:p>
        </p:txBody>
      </p:sp>
      <p:sp>
        <p:nvSpPr>
          <p:cNvPr id="3" name="Dian numeron paikkamerkki 2">
            <a:extLst>
              <a:ext uri="{FF2B5EF4-FFF2-40B4-BE49-F238E27FC236}">
                <a16:creationId xmlns:a16="http://schemas.microsoft.com/office/drawing/2014/main" id="{B69450B8-FE05-4D2D-B3FC-0473509A746B}"/>
              </a:ext>
            </a:extLst>
          </p:cNvPr>
          <p:cNvSpPr>
            <a:spLocks noGrp="1"/>
          </p:cNvSpPr>
          <p:nvPr>
            <p:ph type="sldNum" sz="quarter" idx="12"/>
          </p:nvPr>
        </p:nvSpPr>
        <p:spPr/>
        <p:txBody>
          <a:bodyPr/>
          <a:lstStyle/>
          <a:p>
            <a:fld id="{D29E2E8F-D53A-4A87-A201-04EBB1A79F2B}" type="slidenum">
              <a:rPr lang="sv-SE" smtClean="0"/>
              <a:t>7</a:t>
            </a:fld>
            <a:endParaRPr lang="sv-SE"/>
          </a:p>
        </p:txBody>
      </p:sp>
      <p:sp>
        <p:nvSpPr>
          <p:cNvPr id="4" name="Tekstiruutu 3">
            <a:extLst>
              <a:ext uri="{FF2B5EF4-FFF2-40B4-BE49-F238E27FC236}">
                <a16:creationId xmlns:a16="http://schemas.microsoft.com/office/drawing/2014/main" id="{7FFEF9D8-31C3-44DC-8BCE-8DB77A977CCB}"/>
              </a:ext>
            </a:extLst>
          </p:cNvPr>
          <p:cNvSpPr txBox="1"/>
          <p:nvPr/>
        </p:nvSpPr>
        <p:spPr>
          <a:xfrm>
            <a:off x="3582276" y="2723506"/>
            <a:ext cx="4928523" cy="461665"/>
          </a:xfrm>
          <a:prstGeom prst="rect">
            <a:avLst/>
          </a:prstGeom>
          <a:noFill/>
        </p:spPr>
        <p:txBody>
          <a:bodyPr wrap="square" rtlCol="0">
            <a:spAutoFit/>
          </a:bodyPr>
          <a:lstStyle/>
          <a:p>
            <a:pPr algn="ctr"/>
            <a:r>
              <a:rPr lang="fi-FI" sz="2400" dirty="0"/>
              <a:t>Digital </a:t>
            </a:r>
            <a:r>
              <a:rPr lang="fi-FI" sz="2400" dirty="0" err="1"/>
              <a:t>Contracting</a:t>
            </a:r>
            <a:r>
              <a:rPr lang="fi-FI" sz="2400" dirty="0"/>
              <a:t> </a:t>
            </a:r>
          </a:p>
        </p:txBody>
      </p:sp>
      <p:sp>
        <p:nvSpPr>
          <p:cNvPr id="6" name="Tekstiruutu 5">
            <a:extLst>
              <a:ext uri="{FF2B5EF4-FFF2-40B4-BE49-F238E27FC236}">
                <a16:creationId xmlns:a16="http://schemas.microsoft.com/office/drawing/2014/main" id="{1FF8CCAB-1C71-4A9F-A14C-A1FF14198D52}"/>
              </a:ext>
            </a:extLst>
          </p:cNvPr>
          <p:cNvSpPr txBox="1"/>
          <p:nvPr/>
        </p:nvSpPr>
        <p:spPr>
          <a:xfrm>
            <a:off x="3582275" y="1873761"/>
            <a:ext cx="4928523" cy="461665"/>
          </a:xfrm>
          <a:prstGeom prst="rect">
            <a:avLst/>
          </a:prstGeom>
          <a:noFill/>
        </p:spPr>
        <p:txBody>
          <a:bodyPr wrap="square" rtlCol="0">
            <a:spAutoFit/>
          </a:bodyPr>
          <a:lstStyle/>
          <a:p>
            <a:pPr algn="ctr"/>
            <a:r>
              <a:rPr lang="fi-FI" sz="2400" dirty="0"/>
              <a:t>Digital Rights Management </a:t>
            </a:r>
          </a:p>
        </p:txBody>
      </p:sp>
      <p:sp>
        <p:nvSpPr>
          <p:cNvPr id="8" name="Tekstiruutu 7">
            <a:extLst>
              <a:ext uri="{FF2B5EF4-FFF2-40B4-BE49-F238E27FC236}">
                <a16:creationId xmlns:a16="http://schemas.microsoft.com/office/drawing/2014/main" id="{C070B1C8-6646-4DBF-8E7D-88557F73414E}"/>
              </a:ext>
            </a:extLst>
          </p:cNvPr>
          <p:cNvSpPr txBox="1"/>
          <p:nvPr/>
        </p:nvSpPr>
        <p:spPr>
          <a:xfrm>
            <a:off x="3582275" y="3573251"/>
            <a:ext cx="4928523" cy="830997"/>
          </a:xfrm>
          <a:prstGeom prst="rect">
            <a:avLst/>
          </a:prstGeom>
          <a:noFill/>
        </p:spPr>
        <p:txBody>
          <a:bodyPr wrap="square" rtlCol="0">
            <a:spAutoFit/>
          </a:bodyPr>
          <a:lstStyle/>
          <a:p>
            <a:pPr algn="ctr"/>
            <a:r>
              <a:rPr lang="fi-FI" sz="2400" dirty="0"/>
              <a:t>Digital </a:t>
            </a:r>
            <a:r>
              <a:rPr lang="fi-FI" sz="2400" dirty="0" err="1"/>
              <a:t>Self-Sovereign</a:t>
            </a:r>
            <a:r>
              <a:rPr lang="fi-FI" sz="2400" dirty="0"/>
              <a:t> </a:t>
            </a:r>
            <a:r>
              <a:rPr lang="fi-FI" sz="2400" dirty="0" err="1"/>
              <a:t>Parties</a:t>
            </a:r>
            <a:r>
              <a:rPr lang="fi-FI" sz="2400" dirty="0"/>
              <a:t> </a:t>
            </a:r>
          </a:p>
          <a:p>
            <a:pPr algn="ctr"/>
            <a:r>
              <a:rPr lang="fi-FI" sz="2400" dirty="0"/>
              <a:t>and </a:t>
            </a:r>
            <a:r>
              <a:rPr lang="fi-FI" sz="2400" dirty="0" err="1"/>
              <a:t>Verifiable</a:t>
            </a:r>
            <a:r>
              <a:rPr lang="fi-FI" sz="2400" dirty="0"/>
              <a:t> </a:t>
            </a:r>
            <a:r>
              <a:rPr lang="fi-FI" sz="2400" dirty="0" err="1"/>
              <a:t>Facts</a:t>
            </a:r>
            <a:endParaRPr lang="fi-FI" sz="2400" dirty="0"/>
          </a:p>
        </p:txBody>
      </p:sp>
      <p:sp>
        <p:nvSpPr>
          <p:cNvPr id="10" name="Tekstiruutu 9">
            <a:extLst>
              <a:ext uri="{FF2B5EF4-FFF2-40B4-BE49-F238E27FC236}">
                <a16:creationId xmlns:a16="http://schemas.microsoft.com/office/drawing/2014/main" id="{D5D2F1D4-54EC-4144-BC30-108E71C91F7E}"/>
              </a:ext>
            </a:extLst>
          </p:cNvPr>
          <p:cNvSpPr txBox="1"/>
          <p:nvPr/>
        </p:nvSpPr>
        <p:spPr>
          <a:xfrm>
            <a:off x="3582275" y="4797308"/>
            <a:ext cx="4928523" cy="461665"/>
          </a:xfrm>
          <a:prstGeom prst="rect">
            <a:avLst/>
          </a:prstGeom>
          <a:noFill/>
        </p:spPr>
        <p:txBody>
          <a:bodyPr wrap="square" rtlCol="0">
            <a:spAutoFit/>
          </a:bodyPr>
          <a:lstStyle/>
          <a:p>
            <a:pPr algn="ctr"/>
            <a:r>
              <a:rPr lang="fi-FI" sz="2400" b="1" dirty="0"/>
              <a:t>Digital </a:t>
            </a:r>
            <a:r>
              <a:rPr lang="fi-FI" sz="2400" b="1" dirty="0" err="1"/>
              <a:t>Trust</a:t>
            </a:r>
            <a:endParaRPr lang="fi-FI" sz="2400" b="1" dirty="0"/>
          </a:p>
        </p:txBody>
      </p:sp>
      <p:cxnSp>
        <p:nvCxnSpPr>
          <p:cNvPr id="12" name="Suora nuoliyhdysviiva 11">
            <a:extLst>
              <a:ext uri="{FF2B5EF4-FFF2-40B4-BE49-F238E27FC236}">
                <a16:creationId xmlns:a16="http://schemas.microsoft.com/office/drawing/2014/main" id="{B5D85EF6-E0CD-4151-95D7-AA9C6EB777A5}"/>
              </a:ext>
            </a:extLst>
          </p:cNvPr>
          <p:cNvCxnSpPr>
            <a:cxnSpLocks/>
            <a:stCxn id="10" idx="0"/>
          </p:cNvCxnSpPr>
          <p:nvPr/>
        </p:nvCxnSpPr>
        <p:spPr bwMode="auto">
          <a:xfrm flipH="1" flipV="1">
            <a:off x="6046536" y="4472091"/>
            <a:ext cx="1" cy="325217"/>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3" name="Suora nuoliyhdysviiva 12">
            <a:extLst>
              <a:ext uri="{FF2B5EF4-FFF2-40B4-BE49-F238E27FC236}">
                <a16:creationId xmlns:a16="http://schemas.microsoft.com/office/drawing/2014/main" id="{D2A16ECD-DC35-4A39-864D-254577865F7F}"/>
              </a:ext>
            </a:extLst>
          </p:cNvPr>
          <p:cNvCxnSpPr>
            <a:cxnSpLocks/>
            <a:stCxn id="8" idx="0"/>
            <a:endCxn id="4" idx="2"/>
          </p:cNvCxnSpPr>
          <p:nvPr/>
        </p:nvCxnSpPr>
        <p:spPr bwMode="auto">
          <a:xfrm flipV="1">
            <a:off x="6046537" y="3185171"/>
            <a:ext cx="1" cy="38808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6" name="Suora nuoliyhdysviiva 15">
            <a:extLst>
              <a:ext uri="{FF2B5EF4-FFF2-40B4-BE49-F238E27FC236}">
                <a16:creationId xmlns:a16="http://schemas.microsoft.com/office/drawing/2014/main" id="{DA2E34AC-5C0C-4881-BE49-344515B6B9A5}"/>
              </a:ext>
            </a:extLst>
          </p:cNvPr>
          <p:cNvCxnSpPr>
            <a:cxnSpLocks/>
            <a:stCxn id="4" idx="0"/>
            <a:endCxn id="6" idx="2"/>
          </p:cNvCxnSpPr>
          <p:nvPr/>
        </p:nvCxnSpPr>
        <p:spPr bwMode="auto">
          <a:xfrm flipH="1" flipV="1">
            <a:off x="6046537" y="2335426"/>
            <a:ext cx="1" cy="38808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19" name="Suorakulmio: Pyöristetyt kulmat 18">
            <a:extLst>
              <a:ext uri="{FF2B5EF4-FFF2-40B4-BE49-F238E27FC236}">
                <a16:creationId xmlns:a16="http://schemas.microsoft.com/office/drawing/2014/main" id="{96EB2645-DE9D-4B5B-AAB8-47CAD5E5EC46}"/>
              </a:ext>
            </a:extLst>
          </p:cNvPr>
          <p:cNvSpPr/>
          <p:nvPr/>
        </p:nvSpPr>
        <p:spPr bwMode="auto">
          <a:xfrm>
            <a:off x="8472761" y="4575131"/>
            <a:ext cx="3274468" cy="1004671"/>
          </a:xfrm>
          <a:prstGeom prst="roundRect">
            <a:avLst/>
          </a:prstGeom>
          <a:solidFill>
            <a:schemeClr val="accent1"/>
          </a:solidFill>
          <a:ln w="9525" cap="flat" cmpd="sng" algn="ctr">
            <a:solidFill>
              <a:srgbClr val="FFFFFF"/>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algn="ctr" defTabSz="1219170" fontAlgn="base">
              <a:spcBef>
                <a:spcPct val="0"/>
              </a:spcBef>
              <a:spcAft>
                <a:spcPct val="0"/>
              </a:spcAft>
            </a:pPr>
            <a:r>
              <a:rPr lang="fi-FI" sz="2133" b="1" err="1">
                <a:solidFill>
                  <a:srgbClr val="FFFFFF"/>
                </a:solidFill>
                <a:latin typeface="Arial" charset="0"/>
              </a:rPr>
              <a:t>Protocol</a:t>
            </a:r>
            <a:r>
              <a:rPr lang="fi-FI" sz="2133">
                <a:solidFill>
                  <a:srgbClr val="FFFFFF"/>
                </a:solidFill>
                <a:latin typeface="Arial" charset="0"/>
              </a:rPr>
              <a:t> </a:t>
            </a:r>
          </a:p>
          <a:p>
            <a:pPr algn="ctr" defTabSz="1219170" fontAlgn="base">
              <a:spcBef>
                <a:spcPct val="0"/>
              </a:spcBef>
              <a:spcAft>
                <a:spcPct val="0"/>
              </a:spcAft>
            </a:pPr>
            <a:r>
              <a:rPr lang="fi-FI" sz="1600" err="1">
                <a:solidFill>
                  <a:srgbClr val="FFFFFF"/>
                </a:solidFill>
                <a:latin typeface="Arial" charset="0"/>
              </a:rPr>
              <a:t>TrustOverIP</a:t>
            </a:r>
            <a:endParaRPr lang="fi-FI" sz="1600">
              <a:solidFill>
                <a:srgbClr val="FFFFFF"/>
              </a:solidFill>
              <a:latin typeface="Arial" charset="0"/>
            </a:endParaRPr>
          </a:p>
        </p:txBody>
      </p:sp>
      <p:sp>
        <p:nvSpPr>
          <p:cNvPr id="20" name="Suorakulmio: Pyöristetyt kulmat 19">
            <a:extLst>
              <a:ext uri="{FF2B5EF4-FFF2-40B4-BE49-F238E27FC236}">
                <a16:creationId xmlns:a16="http://schemas.microsoft.com/office/drawing/2014/main" id="{BA07E57F-29B3-4866-B80C-CFE0B248C884}"/>
              </a:ext>
            </a:extLst>
          </p:cNvPr>
          <p:cNvSpPr/>
          <p:nvPr/>
        </p:nvSpPr>
        <p:spPr bwMode="auto">
          <a:xfrm>
            <a:off x="8505883" y="3600110"/>
            <a:ext cx="3241343" cy="975628"/>
          </a:xfrm>
          <a:prstGeom prst="roundRect">
            <a:avLst/>
          </a:prstGeom>
          <a:solidFill>
            <a:schemeClr val="accent1"/>
          </a:solidFill>
          <a:ln w="9525" cap="flat" cmpd="sng" algn="ctr">
            <a:solidFill>
              <a:srgbClr val="FFFFFF"/>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algn="ctr" defTabSz="1219170" fontAlgn="base">
              <a:spcBef>
                <a:spcPct val="0"/>
              </a:spcBef>
              <a:spcAft>
                <a:spcPct val="0"/>
              </a:spcAft>
            </a:pPr>
            <a:r>
              <a:rPr lang="fi-FI" sz="2133" b="1" err="1">
                <a:solidFill>
                  <a:srgbClr val="FFFFFF"/>
                </a:solidFill>
                <a:latin typeface="Arial" charset="0"/>
              </a:rPr>
              <a:t>Verifiable</a:t>
            </a:r>
            <a:r>
              <a:rPr lang="fi-FI" sz="2133" b="1">
                <a:solidFill>
                  <a:srgbClr val="FFFFFF"/>
                </a:solidFill>
                <a:latin typeface="Arial" charset="0"/>
              </a:rPr>
              <a:t> data</a:t>
            </a:r>
          </a:p>
          <a:p>
            <a:pPr algn="ctr" defTabSz="1219170" fontAlgn="base">
              <a:spcBef>
                <a:spcPct val="0"/>
              </a:spcBef>
              <a:spcAft>
                <a:spcPct val="0"/>
              </a:spcAft>
            </a:pPr>
            <a:r>
              <a:rPr lang="fi-FI" sz="1600">
                <a:solidFill>
                  <a:srgbClr val="FFFFFF"/>
                </a:solidFill>
                <a:latin typeface="Arial" charset="0"/>
              </a:rPr>
              <a:t>Identity Networks</a:t>
            </a:r>
          </a:p>
        </p:txBody>
      </p:sp>
      <p:sp>
        <p:nvSpPr>
          <p:cNvPr id="21" name="Suorakulmio: Pyöristetyt kulmat 20">
            <a:extLst>
              <a:ext uri="{FF2B5EF4-FFF2-40B4-BE49-F238E27FC236}">
                <a16:creationId xmlns:a16="http://schemas.microsoft.com/office/drawing/2014/main" id="{6913DBC5-61A7-4FA7-8187-6A22FC864748}"/>
              </a:ext>
            </a:extLst>
          </p:cNvPr>
          <p:cNvSpPr/>
          <p:nvPr/>
        </p:nvSpPr>
        <p:spPr bwMode="auto">
          <a:xfrm>
            <a:off x="8531999" y="2613235"/>
            <a:ext cx="3221023" cy="986875"/>
          </a:xfrm>
          <a:prstGeom prst="roundRect">
            <a:avLst/>
          </a:prstGeom>
          <a:solidFill>
            <a:schemeClr val="accent1"/>
          </a:solidFill>
          <a:ln w="9525" cap="flat" cmpd="sng" algn="ctr">
            <a:solidFill>
              <a:srgbClr val="FFFFFF"/>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algn="ctr" defTabSz="1219170" fontAlgn="base">
              <a:spcBef>
                <a:spcPct val="0"/>
              </a:spcBef>
              <a:spcAft>
                <a:spcPct val="0"/>
              </a:spcAft>
            </a:pPr>
            <a:r>
              <a:rPr lang="fi-FI" sz="2133" b="1" dirty="0">
                <a:solidFill>
                  <a:srgbClr val="FFFFFF"/>
                </a:solidFill>
                <a:latin typeface="Arial" charset="0"/>
              </a:rPr>
              <a:t>Digital </a:t>
            </a:r>
            <a:r>
              <a:rPr lang="fi-FI" sz="2133" b="1" dirty="0" err="1">
                <a:solidFill>
                  <a:srgbClr val="FFFFFF"/>
                </a:solidFill>
                <a:latin typeface="Arial" charset="0"/>
              </a:rPr>
              <a:t>Transactions</a:t>
            </a:r>
            <a:endParaRPr lang="fi-FI" sz="2133" b="1" dirty="0">
              <a:solidFill>
                <a:srgbClr val="FFFFFF"/>
              </a:solidFill>
              <a:latin typeface="Arial" charset="0"/>
            </a:endParaRPr>
          </a:p>
          <a:p>
            <a:pPr algn="ctr" defTabSz="1219170" fontAlgn="base">
              <a:spcBef>
                <a:spcPct val="0"/>
              </a:spcBef>
              <a:spcAft>
                <a:spcPct val="0"/>
              </a:spcAft>
            </a:pPr>
            <a:r>
              <a:rPr lang="fi-FI" sz="1600" dirty="0">
                <a:solidFill>
                  <a:srgbClr val="FFFFFF"/>
                </a:solidFill>
                <a:latin typeface="Arial" charset="0"/>
              </a:rPr>
              <a:t>Rights </a:t>
            </a:r>
            <a:r>
              <a:rPr lang="fi-FI" sz="1600" dirty="0" err="1">
                <a:solidFill>
                  <a:srgbClr val="FFFFFF"/>
                </a:solidFill>
                <a:latin typeface="Arial" charset="0"/>
              </a:rPr>
              <a:t>assignment</a:t>
            </a:r>
            <a:endParaRPr lang="fi-FI" sz="1600" dirty="0">
              <a:solidFill>
                <a:srgbClr val="FFFFFF"/>
              </a:solidFill>
              <a:latin typeface="Arial" charset="0"/>
            </a:endParaRPr>
          </a:p>
        </p:txBody>
      </p:sp>
      <p:sp>
        <p:nvSpPr>
          <p:cNvPr id="22" name="Suorakulmio: Pyöristetyt kulmat 21">
            <a:extLst>
              <a:ext uri="{FF2B5EF4-FFF2-40B4-BE49-F238E27FC236}">
                <a16:creationId xmlns:a16="http://schemas.microsoft.com/office/drawing/2014/main" id="{D51A60EC-4485-4D35-8993-9460B999A0DD}"/>
              </a:ext>
            </a:extLst>
          </p:cNvPr>
          <p:cNvSpPr/>
          <p:nvPr/>
        </p:nvSpPr>
        <p:spPr bwMode="auto">
          <a:xfrm>
            <a:off x="8531999" y="1620415"/>
            <a:ext cx="3215229" cy="992820"/>
          </a:xfrm>
          <a:prstGeom prst="roundRect">
            <a:avLst/>
          </a:prstGeom>
          <a:solidFill>
            <a:schemeClr val="accent1"/>
          </a:solidFill>
          <a:ln w="9525" cap="flat" cmpd="sng" algn="ctr">
            <a:solidFill>
              <a:srgbClr val="FFFFFF"/>
            </a:solid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algn="ctr" defTabSz="1219170" fontAlgn="base">
              <a:spcBef>
                <a:spcPct val="0"/>
              </a:spcBef>
              <a:spcAft>
                <a:spcPct val="0"/>
              </a:spcAft>
            </a:pPr>
            <a:r>
              <a:rPr lang="fi-FI" sz="2133" b="1" dirty="0">
                <a:solidFill>
                  <a:srgbClr val="FFFFFF"/>
                </a:solidFill>
                <a:latin typeface="Arial" charset="0"/>
              </a:rPr>
              <a:t>Rights </a:t>
            </a:r>
            <a:r>
              <a:rPr lang="fi-FI" sz="2133" b="1" dirty="0" err="1">
                <a:solidFill>
                  <a:srgbClr val="FFFFFF"/>
                </a:solidFill>
                <a:latin typeface="Arial" charset="0"/>
              </a:rPr>
              <a:t>Mgmt</a:t>
            </a:r>
            <a:r>
              <a:rPr lang="fi-FI" sz="2133" b="1" dirty="0">
                <a:solidFill>
                  <a:srgbClr val="FFFFFF"/>
                </a:solidFill>
                <a:latin typeface="Arial" charset="0"/>
              </a:rPr>
              <a:t> Network</a:t>
            </a:r>
          </a:p>
        </p:txBody>
      </p:sp>
      <p:sp>
        <p:nvSpPr>
          <p:cNvPr id="5" name="Tekstiruutu 4">
            <a:extLst>
              <a:ext uri="{FF2B5EF4-FFF2-40B4-BE49-F238E27FC236}">
                <a16:creationId xmlns:a16="http://schemas.microsoft.com/office/drawing/2014/main" id="{5DAC3622-C1E5-4FD2-888C-36FD9E1FFCB8}"/>
              </a:ext>
            </a:extLst>
          </p:cNvPr>
          <p:cNvSpPr txBox="1"/>
          <p:nvPr/>
        </p:nvSpPr>
        <p:spPr>
          <a:xfrm>
            <a:off x="129265" y="1668570"/>
            <a:ext cx="3465688" cy="707694"/>
          </a:xfrm>
          <a:prstGeom prst="rect">
            <a:avLst/>
          </a:prstGeom>
          <a:noFill/>
        </p:spPr>
        <p:txBody>
          <a:bodyPr wrap="square" rtlCol="0">
            <a:spAutoFit/>
          </a:bodyPr>
          <a:lstStyle/>
          <a:p>
            <a:r>
              <a:rPr lang="fi-FI" sz="1333" dirty="0" err="1"/>
              <a:t>All</a:t>
            </a:r>
            <a:r>
              <a:rPr lang="fi-FI" sz="1333" dirty="0"/>
              <a:t> </a:t>
            </a:r>
            <a:r>
              <a:rPr lang="fi-FI" sz="1333" dirty="0" err="1"/>
              <a:t>services</a:t>
            </a:r>
            <a:r>
              <a:rPr lang="fi-FI" sz="1333" dirty="0"/>
              <a:t> </a:t>
            </a:r>
            <a:r>
              <a:rPr lang="fi-FI" sz="1333" dirty="0" err="1"/>
              <a:t>are</a:t>
            </a:r>
            <a:r>
              <a:rPr lang="fi-FI" sz="1333" dirty="0"/>
              <a:t> </a:t>
            </a:r>
            <a:r>
              <a:rPr lang="fi-FI" sz="1333" dirty="0" err="1"/>
              <a:t>based</a:t>
            </a:r>
            <a:r>
              <a:rPr lang="fi-FI" sz="1333" dirty="0"/>
              <a:t> on </a:t>
            </a:r>
            <a:r>
              <a:rPr lang="fi-FI" sz="1333" dirty="0" err="1"/>
              <a:t>contracts</a:t>
            </a:r>
            <a:r>
              <a:rPr lang="fi-FI" sz="1333" dirty="0"/>
              <a:t> </a:t>
            </a:r>
            <a:r>
              <a:rPr lang="fi-FI" sz="1333" dirty="0" err="1"/>
              <a:t>between</a:t>
            </a:r>
            <a:r>
              <a:rPr lang="fi-FI" sz="1333" dirty="0"/>
              <a:t> </a:t>
            </a:r>
            <a:r>
              <a:rPr lang="fi-FI" sz="1333" dirty="0" err="1"/>
              <a:t>mutually</a:t>
            </a:r>
            <a:r>
              <a:rPr lang="fi-FI" sz="1333" dirty="0"/>
              <a:t> </a:t>
            </a:r>
            <a:r>
              <a:rPr lang="fi-FI" sz="1333" dirty="0" err="1"/>
              <a:t>trusting</a:t>
            </a:r>
            <a:r>
              <a:rPr lang="fi-FI" sz="1333" dirty="0"/>
              <a:t> </a:t>
            </a:r>
            <a:r>
              <a:rPr lang="fi-FI" sz="1333" dirty="0" err="1"/>
              <a:t>parties</a:t>
            </a:r>
            <a:r>
              <a:rPr lang="fi-FI" sz="1333" dirty="0"/>
              <a:t> and on </a:t>
            </a:r>
            <a:r>
              <a:rPr lang="fi-FI" sz="1333" dirty="0" err="1"/>
              <a:t>verifiable</a:t>
            </a:r>
            <a:r>
              <a:rPr lang="fi-FI" sz="1333" dirty="0"/>
              <a:t> </a:t>
            </a:r>
            <a:r>
              <a:rPr lang="fi-FI" sz="1333" dirty="0" err="1"/>
              <a:t>facts</a:t>
            </a:r>
            <a:r>
              <a:rPr lang="fi-FI" sz="1333" dirty="0"/>
              <a:t> </a:t>
            </a:r>
            <a:r>
              <a:rPr lang="fi-FI" sz="1333" dirty="0" err="1"/>
              <a:t>presented</a:t>
            </a:r>
            <a:r>
              <a:rPr lang="fi-FI" sz="1333" dirty="0"/>
              <a:t> </a:t>
            </a:r>
            <a:r>
              <a:rPr lang="fi-FI" sz="1333" dirty="0" err="1"/>
              <a:t>by</a:t>
            </a:r>
            <a:r>
              <a:rPr lang="fi-FI" sz="1333" dirty="0"/>
              <a:t> </a:t>
            </a:r>
            <a:r>
              <a:rPr lang="fi-FI" sz="1333" dirty="0" err="1"/>
              <a:t>those</a:t>
            </a:r>
            <a:r>
              <a:rPr lang="fi-FI" sz="1333" dirty="0"/>
              <a:t> </a:t>
            </a:r>
            <a:r>
              <a:rPr lang="fi-FI" sz="1333" dirty="0" err="1"/>
              <a:t>parties</a:t>
            </a:r>
            <a:r>
              <a:rPr lang="fi-FI" sz="1333" dirty="0"/>
              <a:t>. </a:t>
            </a:r>
          </a:p>
        </p:txBody>
      </p:sp>
      <p:sp>
        <p:nvSpPr>
          <p:cNvPr id="7" name="Tekstiruutu 6">
            <a:extLst>
              <a:ext uri="{FF2B5EF4-FFF2-40B4-BE49-F238E27FC236}">
                <a16:creationId xmlns:a16="http://schemas.microsoft.com/office/drawing/2014/main" id="{9DE58BD4-658B-449F-980C-5464CD4D70E2}"/>
              </a:ext>
            </a:extLst>
          </p:cNvPr>
          <p:cNvSpPr txBox="1"/>
          <p:nvPr/>
        </p:nvSpPr>
        <p:spPr>
          <a:xfrm>
            <a:off x="131993" y="2637214"/>
            <a:ext cx="3465688" cy="707694"/>
          </a:xfrm>
          <a:prstGeom prst="rect">
            <a:avLst/>
          </a:prstGeom>
          <a:noFill/>
        </p:spPr>
        <p:txBody>
          <a:bodyPr wrap="square" rtlCol="0">
            <a:spAutoFit/>
          </a:bodyPr>
          <a:lstStyle/>
          <a:p>
            <a:r>
              <a:rPr lang="fi-FI" sz="1333" dirty="0" err="1"/>
              <a:t>When</a:t>
            </a:r>
            <a:r>
              <a:rPr lang="fi-FI" sz="1333" dirty="0"/>
              <a:t> </a:t>
            </a:r>
            <a:r>
              <a:rPr lang="fi-FI" sz="1333" dirty="0" err="1"/>
              <a:t>services</a:t>
            </a:r>
            <a:r>
              <a:rPr lang="fi-FI" sz="1333" dirty="0"/>
              <a:t> </a:t>
            </a:r>
            <a:r>
              <a:rPr lang="fi-FI" sz="1333" dirty="0" err="1"/>
              <a:t>are</a:t>
            </a:r>
            <a:r>
              <a:rPr lang="fi-FI" sz="1333" dirty="0"/>
              <a:t> </a:t>
            </a:r>
            <a:r>
              <a:rPr lang="fi-FI" sz="1333" dirty="0" err="1"/>
              <a:t>transformed</a:t>
            </a:r>
            <a:r>
              <a:rPr lang="fi-FI" sz="1333" dirty="0"/>
              <a:t> into </a:t>
            </a:r>
            <a:r>
              <a:rPr lang="fi-FI" sz="1333" dirty="0" err="1"/>
              <a:t>digital</a:t>
            </a:r>
            <a:r>
              <a:rPr lang="fi-FI" sz="1333" dirty="0"/>
              <a:t> </a:t>
            </a:r>
            <a:r>
              <a:rPr lang="fi-FI" sz="1333" dirty="0" err="1"/>
              <a:t>decentralized</a:t>
            </a:r>
            <a:r>
              <a:rPr lang="fi-FI" sz="1333" dirty="0"/>
              <a:t> </a:t>
            </a:r>
            <a:r>
              <a:rPr lang="fi-FI" sz="1333" dirty="0" err="1"/>
              <a:t>services</a:t>
            </a:r>
            <a:r>
              <a:rPr lang="fi-FI" sz="1333" dirty="0"/>
              <a:t>, </a:t>
            </a:r>
            <a:r>
              <a:rPr lang="fi-FI" sz="1333" dirty="0" err="1"/>
              <a:t>we</a:t>
            </a:r>
            <a:r>
              <a:rPr lang="fi-FI" sz="1333" dirty="0"/>
              <a:t> </a:t>
            </a:r>
            <a:r>
              <a:rPr lang="fi-FI" sz="1333" dirty="0" err="1"/>
              <a:t>need</a:t>
            </a:r>
            <a:r>
              <a:rPr lang="fi-FI" sz="1333" dirty="0"/>
              <a:t> to </a:t>
            </a:r>
            <a:r>
              <a:rPr lang="fi-FI" sz="1333" dirty="0" err="1"/>
              <a:t>enable</a:t>
            </a:r>
            <a:r>
              <a:rPr lang="fi-FI" sz="1333" dirty="0"/>
              <a:t> </a:t>
            </a:r>
            <a:r>
              <a:rPr lang="fi-FI" sz="1333" dirty="0" err="1"/>
              <a:t>digital</a:t>
            </a:r>
            <a:r>
              <a:rPr lang="fi-FI" sz="1333" dirty="0"/>
              <a:t> </a:t>
            </a:r>
            <a:r>
              <a:rPr lang="fi-FI" sz="1333" dirty="0" err="1"/>
              <a:t>contracting</a:t>
            </a:r>
            <a:r>
              <a:rPr lang="fi-FI" sz="1333" dirty="0"/>
              <a:t>.</a:t>
            </a:r>
          </a:p>
        </p:txBody>
      </p:sp>
      <p:sp>
        <p:nvSpPr>
          <p:cNvPr id="9" name="Tekstiruutu 8">
            <a:extLst>
              <a:ext uri="{FF2B5EF4-FFF2-40B4-BE49-F238E27FC236}">
                <a16:creationId xmlns:a16="http://schemas.microsoft.com/office/drawing/2014/main" id="{8498A00A-B316-4CDA-A4D0-3BAB8E253B3A}"/>
              </a:ext>
            </a:extLst>
          </p:cNvPr>
          <p:cNvSpPr txBox="1"/>
          <p:nvPr/>
        </p:nvSpPr>
        <p:spPr>
          <a:xfrm>
            <a:off x="129265" y="3659249"/>
            <a:ext cx="3465688" cy="707694"/>
          </a:xfrm>
          <a:prstGeom prst="rect">
            <a:avLst/>
          </a:prstGeom>
          <a:noFill/>
        </p:spPr>
        <p:txBody>
          <a:bodyPr wrap="square" rtlCol="0">
            <a:spAutoFit/>
          </a:bodyPr>
          <a:lstStyle/>
          <a:p>
            <a:r>
              <a:rPr lang="fi-FI" sz="1333" dirty="0"/>
              <a:t>To </a:t>
            </a:r>
            <a:r>
              <a:rPr lang="fi-FI" sz="1333" dirty="0" err="1"/>
              <a:t>digitalize</a:t>
            </a:r>
            <a:r>
              <a:rPr lang="fi-FI" sz="1333" dirty="0"/>
              <a:t> </a:t>
            </a:r>
            <a:r>
              <a:rPr lang="fi-FI" sz="1333" dirty="0" err="1"/>
              <a:t>the</a:t>
            </a:r>
            <a:r>
              <a:rPr lang="fi-FI" sz="1333" dirty="0"/>
              <a:t> </a:t>
            </a:r>
            <a:r>
              <a:rPr lang="fi-FI" sz="1333" dirty="0" err="1"/>
              <a:t>contracting</a:t>
            </a:r>
            <a:r>
              <a:rPr lang="fi-FI" sz="1333" dirty="0"/>
              <a:t>, </a:t>
            </a:r>
            <a:r>
              <a:rPr lang="fi-FI" sz="1333" dirty="0" err="1"/>
              <a:t>we</a:t>
            </a:r>
            <a:r>
              <a:rPr lang="fi-FI" sz="1333" dirty="0"/>
              <a:t> </a:t>
            </a:r>
            <a:r>
              <a:rPr lang="fi-FI" sz="1333" dirty="0" err="1"/>
              <a:t>need</a:t>
            </a:r>
            <a:r>
              <a:rPr lang="fi-FI" sz="1333" dirty="0"/>
              <a:t> to </a:t>
            </a:r>
            <a:r>
              <a:rPr lang="fi-FI" sz="1333" dirty="0" err="1"/>
              <a:t>equip</a:t>
            </a:r>
            <a:r>
              <a:rPr lang="fi-FI" sz="1333" dirty="0"/>
              <a:t> </a:t>
            </a:r>
            <a:r>
              <a:rPr lang="fi-FI" sz="1333" dirty="0" err="1"/>
              <a:t>the</a:t>
            </a:r>
            <a:r>
              <a:rPr lang="fi-FI" sz="1333" dirty="0"/>
              <a:t> </a:t>
            </a:r>
            <a:r>
              <a:rPr lang="fi-FI" sz="1333" dirty="0" err="1"/>
              <a:t>parties</a:t>
            </a:r>
            <a:r>
              <a:rPr lang="fi-FI" sz="1333" dirty="0"/>
              <a:t> </a:t>
            </a:r>
            <a:r>
              <a:rPr lang="fi-FI" sz="1333" dirty="0" err="1"/>
              <a:t>with</a:t>
            </a:r>
            <a:r>
              <a:rPr lang="fi-FI" sz="1333" dirty="0"/>
              <a:t> </a:t>
            </a:r>
            <a:r>
              <a:rPr lang="fi-FI" sz="1333" dirty="0" err="1"/>
              <a:t>the</a:t>
            </a:r>
            <a:r>
              <a:rPr lang="fi-FI" sz="1333" dirty="0"/>
              <a:t> </a:t>
            </a:r>
            <a:r>
              <a:rPr lang="fi-FI" sz="1333" dirty="0" err="1"/>
              <a:t>ability</a:t>
            </a:r>
            <a:r>
              <a:rPr lang="fi-FI" sz="1333" dirty="0"/>
              <a:t> to </a:t>
            </a:r>
            <a:r>
              <a:rPr lang="fi-FI" sz="1333" dirty="0" err="1"/>
              <a:t>digitally</a:t>
            </a:r>
            <a:r>
              <a:rPr lang="fi-FI" sz="1333" dirty="0"/>
              <a:t> </a:t>
            </a:r>
            <a:r>
              <a:rPr lang="fi-FI" sz="1333" dirty="0" err="1"/>
              <a:t>share</a:t>
            </a:r>
            <a:r>
              <a:rPr lang="fi-FI" sz="1333" dirty="0"/>
              <a:t> </a:t>
            </a:r>
            <a:r>
              <a:rPr lang="fi-FI" sz="1333" dirty="0" err="1"/>
              <a:t>verifiable</a:t>
            </a:r>
            <a:r>
              <a:rPr lang="fi-FI" sz="1333" dirty="0"/>
              <a:t> </a:t>
            </a:r>
            <a:r>
              <a:rPr lang="fi-FI" sz="1333" dirty="0" err="1"/>
              <a:t>facts</a:t>
            </a:r>
            <a:r>
              <a:rPr lang="fi-FI" sz="1333" dirty="0"/>
              <a:t> </a:t>
            </a:r>
            <a:r>
              <a:rPr lang="fi-FI" sz="1333" dirty="0" err="1"/>
              <a:t>with</a:t>
            </a:r>
            <a:r>
              <a:rPr lang="fi-FI" sz="1333" dirty="0"/>
              <a:t> </a:t>
            </a:r>
            <a:r>
              <a:rPr lang="fi-FI" sz="1333" dirty="0" err="1"/>
              <a:t>each</a:t>
            </a:r>
            <a:r>
              <a:rPr lang="fi-FI" sz="1333" dirty="0"/>
              <a:t> </a:t>
            </a:r>
            <a:r>
              <a:rPr lang="fi-FI" sz="1333" dirty="0" err="1"/>
              <a:t>other</a:t>
            </a:r>
            <a:endParaRPr lang="fi-FI" sz="1333" dirty="0"/>
          </a:p>
        </p:txBody>
      </p:sp>
      <p:sp>
        <p:nvSpPr>
          <p:cNvPr id="11" name="Tekstiruutu 10">
            <a:extLst>
              <a:ext uri="{FF2B5EF4-FFF2-40B4-BE49-F238E27FC236}">
                <a16:creationId xmlns:a16="http://schemas.microsoft.com/office/drawing/2014/main" id="{08ADD335-02FC-4160-B0AA-DC64260FA94E}"/>
              </a:ext>
            </a:extLst>
          </p:cNvPr>
          <p:cNvSpPr txBox="1"/>
          <p:nvPr/>
        </p:nvSpPr>
        <p:spPr>
          <a:xfrm>
            <a:off x="129265" y="4737667"/>
            <a:ext cx="3465688" cy="502573"/>
          </a:xfrm>
          <a:prstGeom prst="rect">
            <a:avLst/>
          </a:prstGeom>
          <a:noFill/>
        </p:spPr>
        <p:txBody>
          <a:bodyPr wrap="square" rtlCol="0">
            <a:spAutoFit/>
          </a:bodyPr>
          <a:lstStyle/>
          <a:p>
            <a:r>
              <a:rPr lang="fi-FI" sz="1333" dirty="0"/>
              <a:t>To </a:t>
            </a:r>
            <a:r>
              <a:rPr lang="fi-FI" sz="1333" dirty="0" err="1"/>
              <a:t>share</a:t>
            </a:r>
            <a:r>
              <a:rPr lang="fi-FI" sz="1333" dirty="0"/>
              <a:t> </a:t>
            </a:r>
            <a:r>
              <a:rPr lang="fi-FI" sz="1333" dirty="0" err="1"/>
              <a:t>the</a:t>
            </a:r>
            <a:r>
              <a:rPr lang="fi-FI" sz="1333" dirty="0"/>
              <a:t> </a:t>
            </a:r>
            <a:r>
              <a:rPr lang="fi-FI" sz="1333" dirty="0" err="1"/>
              <a:t>verifiable</a:t>
            </a:r>
            <a:r>
              <a:rPr lang="fi-FI" sz="1333" dirty="0"/>
              <a:t> </a:t>
            </a:r>
            <a:r>
              <a:rPr lang="fi-FI" sz="1333" dirty="0" err="1"/>
              <a:t>facts</a:t>
            </a:r>
            <a:r>
              <a:rPr lang="fi-FI" sz="1333" dirty="0"/>
              <a:t> </a:t>
            </a:r>
            <a:r>
              <a:rPr lang="fi-FI" sz="1333" dirty="0" err="1"/>
              <a:t>between</a:t>
            </a:r>
            <a:r>
              <a:rPr lang="fi-FI" sz="1333" dirty="0"/>
              <a:t> </a:t>
            </a:r>
            <a:r>
              <a:rPr lang="fi-FI" sz="1333" dirty="0" err="1"/>
              <a:t>the</a:t>
            </a:r>
            <a:r>
              <a:rPr lang="fi-FI" sz="1333" dirty="0"/>
              <a:t> </a:t>
            </a:r>
            <a:r>
              <a:rPr lang="fi-FI" sz="1333" dirty="0" err="1"/>
              <a:t>parties</a:t>
            </a:r>
            <a:r>
              <a:rPr lang="fi-FI" sz="1333" dirty="0"/>
              <a:t>, </a:t>
            </a:r>
            <a:r>
              <a:rPr lang="fi-FI" sz="1333" dirty="0" err="1"/>
              <a:t>we</a:t>
            </a:r>
            <a:r>
              <a:rPr lang="fi-FI" sz="1333" dirty="0"/>
              <a:t> </a:t>
            </a:r>
            <a:r>
              <a:rPr lang="fi-FI" sz="1333" dirty="0" err="1"/>
              <a:t>need</a:t>
            </a:r>
            <a:r>
              <a:rPr lang="fi-FI" sz="1333" dirty="0"/>
              <a:t> a </a:t>
            </a:r>
            <a:r>
              <a:rPr lang="fi-FI" sz="1333" dirty="0" err="1"/>
              <a:t>protocol</a:t>
            </a:r>
            <a:endParaRPr lang="fi-FI" sz="1333" dirty="0"/>
          </a:p>
        </p:txBody>
      </p:sp>
      <p:sp>
        <p:nvSpPr>
          <p:cNvPr id="14" name="Tekstiruutu 13">
            <a:extLst>
              <a:ext uri="{FF2B5EF4-FFF2-40B4-BE49-F238E27FC236}">
                <a16:creationId xmlns:a16="http://schemas.microsoft.com/office/drawing/2014/main" id="{CDD0173F-2CDF-47F8-AB45-FCFE10533D4C}"/>
              </a:ext>
            </a:extLst>
          </p:cNvPr>
          <p:cNvSpPr txBox="1"/>
          <p:nvPr/>
        </p:nvSpPr>
        <p:spPr>
          <a:xfrm>
            <a:off x="1970029" y="5789114"/>
            <a:ext cx="8494772" cy="912814"/>
          </a:xfrm>
          <a:prstGeom prst="rect">
            <a:avLst/>
          </a:prstGeom>
          <a:noFill/>
        </p:spPr>
        <p:txBody>
          <a:bodyPr wrap="square" rtlCol="0">
            <a:spAutoFit/>
          </a:bodyPr>
          <a:lstStyle/>
          <a:p>
            <a:pPr algn="ctr"/>
            <a:r>
              <a:rPr lang="fi-FI" sz="1333" b="1" dirty="0"/>
              <a:t>To </a:t>
            </a:r>
            <a:r>
              <a:rPr lang="fi-FI" sz="1333" b="1" dirty="0" err="1"/>
              <a:t>transform</a:t>
            </a:r>
            <a:r>
              <a:rPr lang="fi-FI" sz="1333" b="1" dirty="0"/>
              <a:t> </a:t>
            </a:r>
            <a:r>
              <a:rPr lang="fi-FI" sz="1333" b="1" dirty="0" err="1"/>
              <a:t>the</a:t>
            </a:r>
            <a:r>
              <a:rPr lang="fi-FI" sz="1333" b="1" dirty="0"/>
              <a:t> </a:t>
            </a:r>
            <a:r>
              <a:rPr lang="fi-FI" sz="1333" b="1" dirty="0" err="1"/>
              <a:t>services</a:t>
            </a:r>
            <a:r>
              <a:rPr lang="fi-FI" sz="1333" b="1" dirty="0"/>
              <a:t> </a:t>
            </a:r>
            <a:r>
              <a:rPr lang="fi-FI" sz="1333" b="1" dirty="0" err="1"/>
              <a:t>from</a:t>
            </a:r>
            <a:r>
              <a:rPr lang="fi-FI" sz="1333" b="1" dirty="0"/>
              <a:t> </a:t>
            </a:r>
            <a:r>
              <a:rPr lang="fi-FI" sz="1333" b="1" dirty="0" err="1"/>
              <a:t>closed</a:t>
            </a:r>
            <a:r>
              <a:rPr lang="fi-FI" sz="1333" b="1" dirty="0"/>
              <a:t> </a:t>
            </a:r>
            <a:r>
              <a:rPr lang="fi-FI" sz="1333" b="1" dirty="0" err="1"/>
              <a:t>systems</a:t>
            </a:r>
            <a:r>
              <a:rPr lang="fi-FI" sz="1333" b="1" dirty="0"/>
              <a:t> into open </a:t>
            </a:r>
            <a:r>
              <a:rPr lang="fi-FI" sz="1333" b="1" dirty="0" err="1">
                <a:solidFill>
                  <a:srgbClr val="FF0000"/>
                </a:solidFill>
              </a:rPr>
              <a:t>networks</a:t>
            </a:r>
            <a:r>
              <a:rPr lang="fi-FI" sz="1333" b="1" dirty="0"/>
              <a:t>, </a:t>
            </a:r>
          </a:p>
          <a:p>
            <a:pPr algn="ctr"/>
            <a:r>
              <a:rPr lang="fi-FI" sz="1333" b="1" dirty="0" err="1"/>
              <a:t>we</a:t>
            </a:r>
            <a:r>
              <a:rPr lang="fi-FI" sz="1333" b="1" dirty="0"/>
              <a:t> </a:t>
            </a:r>
            <a:r>
              <a:rPr lang="fi-FI" sz="1333" b="1" dirty="0" err="1"/>
              <a:t>need</a:t>
            </a:r>
            <a:r>
              <a:rPr lang="fi-FI" sz="1333" b="1" dirty="0"/>
              <a:t> to </a:t>
            </a:r>
            <a:r>
              <a:rPr lang="fi-FI" sz="1333" b="1" dirty="0" err="1"/>
              <a:t>embrace</a:t>
            </a:r>
            <a:r>
              <a:rPr lang="fi-FI" sz="1333" b="1" dirty="0"/>
              <a:t> </a:t>
            </a:r>
            <a:r>
              <a:rPr lang="fi-FI" sz="1333" b="1" dirty="0" err="1"/>
              <a:t>new</a:t>
            </a:r>
            <a:r>
              <a:rPr lang="fi-FI" sz="1333" b="1" dirty="0"/>
              <a:t> </a:t>
            </a:r>
            <a:r>
              <a:rPr lang="fi-FI" sz="1333" b="1" dirty="0" err="1"/>
              <a:t>standard</a:t>
            </a:r>
            <a:r>
              <a:rPr lang="fi-FI" sz="1333" b="1" dirty="0"/>
              <a:t> </a:t>
            </a:r>
            <a:r>
              <a:rPr lang="fi-FI" sz="1333" b="1" dirty="0" err="1">
                <a:solidFill>
                  <a:srgbClr val="FF0000"/>
                </a:solidFill>
              </a:rPr>
              <a:t>protocols</a:t>
            </a:r>
            <a:r>
              <a:rPr lang="fi-FI" sz="1333" b="1" dirty="0"/>
              <a:t> to </a:t>
            </a:r>
          </a:p>
          <a:p>
            <a:pPr algn="ctr"/>
            <a:r>
              <a:rPr lang="fi-FI" sz="1333" b="1" dirty="0" err="1"/>
              <a:t>enable</a:t>
            </a:r>
            <a:r>
              <a:rPr lang="fi-FI" sz="1333" b="1" dirty="0"/>
              <a:t> </a:t>
            </a:r>
            <a:r>
              <a:rPr lang="fi-FI" sz="1333" b="1" dirty="0" err="1"/>
              <a:t>digital</a:t>
            </a:r>
            <a:r>
              <a:rPr lang="fi-FI" sz="1333" b="1" dirty="0"/>
              <a:t> </a:t>
            </a:r>
            <a:r>
              <a:rPr lang="fi-FI" sz="1333" b="1" dirty="0" err="1"/>
              <a:t>trust</a:t>
            </a:r>
            <a:r>
              <a:rPr lang="fi-FI" sz="1333" b="1" dirty="0"/>
              <a:t> and </a:t>
            </a:r>
            <a:r>
              <a:rPr lang="fi-FI" sz="1333" b="1" dirty="0" err="1"/>
              <a:t>fact-based</a:t>
            </a:r>
            <a:r>
              <a:rPr lang="fi-FI" sz="1333" b="1" dirty="0"/>
              <a:t> </a:t>
            </a:r>
            <a:r>
              <a:rPr lang="fi-FI" sz="1333" b="1" dirty="0" err="1">
                <a:solidFill>
                  <a:srgbClr val="FF0000"/>
                </a:solidFill>
              </a:rPr>
              <a:t>communication</a:t>
            </a:r>
            <a:r>
              <a:rPr lang="fi-FI" sz="1333" b="1" dirty="0"/>
              <a:t> </a:t>
            </a:r>
          </a:p>
          <a:p>
            <a:pPr algn="ctr"/>
            <a:r>
              <a:rPr lang="fi-FI" sz="1333" b="1" dirty="0"/>
              <a:t>in </a:t>
            </a:r>
            <a:r>
              <a:rPr lang="fi-FI" sz="1333" b="1" dirty="0" err="1"/>
              <a:t>decentralized</a:t>
            </a:r>
            <a:r>
              <a:rPr lang="fi-FI" sz="1333" b="1" dirty="0"/>
              <a:t> </a:t>
            </a:r>
            <a:r>
              <a:rPr lang="fi-FI" sz="1333" b="1" dirty="0" err="1">
                <a:solidFill>
                  <a:srgbClr val="FF0000"/>
                </a:solidFill>
              </a:rPr>
              <a:t>contracting</a:t>
            </a:r>
            <a:r>
              <a:rPr lang="fi-FI" sz="1333" b="1" dirty="0"/>
              <a:t> </a:t>
            </a:r>
            <a:r>
              <a:rPr lang="fi-FI" sz="1333" b="1" dirty="0" err="1"/>
              <a:t>processes</a:t>
            </a:r>
            <a:r>
              <a:rPr lang="fi-FI" sz="1333" b="1" dirty="0"/>
              <a:t>.</a:t>
            </a:r>
          </a:p>
        </p:txBody>
      </p:sp>
    </p:spTree>
    <p:extLst>
      <p:ext uri="{BB962C8B-B14F-4D97-AF65-F5344CB8AC3E}">
        <p14:creationId xmlns:p14="http://schemas.microsoft.com/office/powerpoint/2010/main" val="73751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9" grpId="0" animBg="1"/>
      <p:bldP spid="20" grpId="0" animBg="1"/>
      <p:bldP spid="21" grpId="0" animBg="1"/>
      <p:bldP spid="22" grpId="0" animBg="1"/>
      <p:bldP spid="5" grpId="0"/>
      <p:bldP spid="7" grpId="0"/>
      <p:bldP spid="9" grpId="0"/>
      <p:bldP spid="11"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BAADB8F-A6DD-4192-8FD6-6C5CB8B31E3E}"/>
              </a:ext>
            </a:extLst>
          </p:cNvPr>
          <p:cNvPicPr>
            <a:picLocks noChangeAspect="1"/>
          </p:cNvPicPr>
          <p:nvPr/>
        </p:nvPicPr>
        <p:blipFill rotWithShape="1">
          <a:blip r:embed="rId2"/>
          <a:srcRect l="19064" t="28443" r="19865" b="4645"/>
          <a:stretch/>
        </p:blipFill>
        <p:spPr>
          <a:xfrm>
            <a:off x="1282955" y="1562296"/>
            <a:ext cx="8849984" cy="5252169"/>
          </a:xfrm>
          <a:prstGeom prst="rect">
            <a:avLst/>
          </a:prstGeom>
        </p:spPr>
      </p:pic>
      <p:sp>
        <p:nvSpPr>
          <p:cNvPr id="5" name="Title 1">
            <a:extLst>
              <a:ext uri="{FF2B5EF4-FFF2-40B4-BE49-F238E27FC236}">
                <a16:creationId xmlns:a16="http://schemas.microsoft.com/office/drawing/2014/main" id="{8BB9FC4B-5BA5-4CEF-9E47-B06CCE8ACB45}"/>
              </a:ext>
            </a:extLst>
          </p:cNvPr>
          <p:cNvSpPr>
            <a:spLocks noGrp="1"/>
          </p:cNvSpPr>
          <p:nvPr>
            <p:ph type="title"/>
          </p:nvPr>
        </p:nvSpPr>
        <p:spPr>
          <a:xfrm>
            <a:off x="739346" y="98854"/>
            <a:ext cx="10515600" cy="1325563"/>
          </a:xfrm>
        </p:spPr>
        <p:txBody>
          <a:bodyPr>
            <a:normAutofit/>
          </a:bodyPr>
          <a:lstStyle/>
          <a:p>
            <a:r>
              <a:rPr lang="fi-FI" dirty="0" err="1"/>
              <a:t>We</a:t>
            </a:r>
            <a:r>
              <a:rPr lang="fi-FI" dirty="0"/>
              <a:t> in Finland </a:t>
            </a:r>
            <a:r>
              <a:rPr lang="fi-FI" dirty="0" err="1"/>
              <a:t>are</a:t>
            </a:r>
            <a:r>
              <a:rPr lang="fi-FI" dirty="0"/>
              <a:t> </a:t>
            </a:r>
            <a:r>
              <a:rPr lang="fi-FI" dirty="0" err="1"/>
              <a:t>not</a:t>
            </a:r>
            <a:r>
              <a:rPr lang="fi-FI" dirty="0"/>
              <a:t> </a:t>
            </a:r>
            <a:r>
              <a:rPr lang="fi-FI" dirty="0" err="1"/>
              <a:t>alone</a:t>
            </a:r>
            <a:r>
              <a:rPr lang="fi-FI" dirty="0"/>
              <a:t> </a:t>
            </a:r>
            <a:r>
              <a:rPr lang="fi-FI" dirty="0" err="1"/>
              <a:t>with</a:t>
            </a:r>
            <a:r>
              <a:rPr lang="fi-FI" dirty="0"/>
              <a:t> SSI</a:t>
            </a:r>
            <a:br>
              <a:rPr lang="fi-FI" dirty="0"/>
            </a:br>
            <a:r>
              <a:rPr lang="fi-FI" dirty="0"/>
              <a:t>(</a:t>
            </a:r>
            <a:r>
              <a:rPr lang="fi-FI" dirty="0" err="1"/>
              <a:t>although</a:t>
            </a:r>
            <a:r>
              <a:rPr lang="fi-FI" dirty="0"/>
              <a:t> </a:t>
            </a:r>
            <a:r>
              <a:rPr lang="fi-FI" dirty="0" err="1"/>
              <a:t>we</a:t>
            </a:r>
            <a:r>
              <a:rPr lang="fi-FI" dirty="0"/>
              <a:t> </a:t>
            </a:r>
            <a:r>
              <a:rPr lang="fi-FI" dirty="0" err="1"/>
              <a:t>were</a:t>
            </a:r>
            <a:r>
              <a:rPr lang="fi-FI" dirty="0"/>
              <a:t> </a:t>
            </a:r>
            <a:r>
              <a:rPr lang="fi-FI" dirty="0" err="1"/>
              <a:t>among</a:t>
            </a:r>
            <a:r>
              <a:rPr lang="fi-FI" dirty="0"/>
              <a:t> </a:t>
            </a:r>
            <a:r>
              <a:rPr lang="fi-FI" dirty="0" err="1"/>
              <a:t>the</a:t>
            </a:r>
            <a:r>
              <a:rPr lang="fi-FI" dirty="0"/>
              <a:t> </a:t>
            </a:r>
            <a:r>
              <a:rPr lang="fi-FI" dirty="0" err="1"/>
              <a:t>first</a:t>
            </a:r>
            <a:r>
              <a:rPr lang="fi-FI" dirty="0"/>
              <a:t> </a:t>
            </a:r>
            <a:r>
              <a:rPr lang="fi-FI" dirty="0" err="1"/>
              <a:t>ones</a:t>
            </a:r>
            <a:r>
              <a:rPr lang="fi-FI" dirty="0"/>
              <a:t>)</a:t>
            </a:r>
          </a:p>
        </p:txBody>
      </p:sp>
      <p:sp>
        <p:nvSpPr>
          <p:cNvPr id="2" name="Oval 1">
            <a:extLst>
              <a:ext uri="{FF2B5EF4-FFF2-40B4-BE49-F238E27FC236}">
                <a16:creationId xmlns:a16="http://schemas.microsoft.com/office/drawing/2014/main" id="{C046E0CD-CBD0-41F2-B3B5-A3CF9A684FEC}"/>
              </a:ext>
            </a:extLst>
          </p:cNvPr>
          <p:cNvSpPr/>
          <p:nvPr/>
        </p:nvSpPr>
        <p:spPr>
          <a:xfrm>
            <a:off x="4419600" y="4819136"/>
            <a:ext cx="5939481" cy="12892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86669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D37D8-D1E8-4805-B8C8-DEEF8762F6A2}"/>
              </a:ext>
            </a:extLst>
          </p:cNvPr>
          <p:cNvSpPr>
            <a:spLocks noGrp="1"/>
          </p:cNvSpPr>
          <p:nvPr>
            <p:ph type="title"/>
          </p:nvPr>
        </p:nvSpPr>
        <p:spPr>
          <a:xfrm>
            <a:off x="788773" y="142704"/>
            <a:ext cx="10515600" cy="1325563"/>
          </a:xfrm>
        </p:spPr>
        <p:txBody>
          <a:bodyPr/>
          <a:lstStyle/>
          <a:p>
            <a:r>
              <a:rPr lang="fi-FI" dirty="0"/>
              <a:t>EU ID </a:t>
            </a:r>
            <a:r>
              <a:rPr lang="fi-FI" dirty="0" err="1"/>
              <a:t>initiative</a:t>
            </a:r>
            <a:r>
              <a:rPr lang="fi-FI" dirty="0"/>
              <a:t> in </a:t>
            </a:r>
            <a:r>
              <a:rPr lang="fi-FI" dirty="0" err="1"/>
              <a:t>nutshell</a:t>
            </a:r>
            <a:endParaRPr lang="fi-FI" dirty="0"/>
          </a:p>
        </p:txBody>
      </p:sp>
      <p:graphicFrame>
        <p:nvGraphicFramePr>
          <p:cNvPr id="5" name="Content Placeholder 2">
            <a:extLst>
              <a:ext uri="{FF2B5EF4-FFF2-40B4-BE49-F238E27FC236}">
                <a16:creationId xmlns:a16="http://schemas.microsoft.com/office/drawing/2014/main" id="{06381084-7832-4A16-B98B-6F96CDDD0E60}"/>
              </a:ext>
            </a:extLst>
          </p:cNvPr>
          <p:cNvGraphicFramePr>
            <a:graphicFrameLocks noGrp="1"/>
          </p:cNvGraphicFramePr>
          <p:nvPr>
            <p:ph idx="1"/>
            <p:extLst>
              <p:ext uri="{D42A27DB-BD31-4B8C-83A1-F6EECF244321}">
                <p14:modId xmlns:p14="http://schemas.microsoft.com/office/powerpoint/2010/main" val="2002680411"/>
              </p:ext>
            </p:extLst>
          </p:nvPr>
        </p:nvGraphicFramePr>
        <p:xfrm>
          <a:off x="788773" y="1542407"/>
          <a:ext cx="10515600" cy="4665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7229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06B96DD50A2F204EA60DA356C1F6D3AF" ma:contentTypeVersion="13" ma:contentTypeDescription="Luo uusi asiakirja." ma:contentTypeScope="" ma:versionID="38ae3479a2f937ccf6cf7843e5341bf2">
  <xsd:schema xmlns:xsd="http://www.w3.org/2001/XMLSchema" xmlns:xs="http://www.w3.org/2001/XMLSchema" xmlns:p="http://schemas.microsoft.com/office/2006/metadata/properties" xmlns:ns3="e0dac95e-ef34-40d3-9d79-1c0738e05cd6" xmlns:ns4="fe4e4a98-8d9d-41c4-8c89-b6bf735b271f" targetNamespace="http://schemas.microsoft.com/office/2006/metadata/properties" ma:root="true" ma:fieldsID="7ec4fa651fe3cdd96c888f5c86802b8e" ns3:_="" ns4:_="">
    <xsd:import namespace="e0dac95e-ef34-40d3-9d79-1c0738e05cd6"/>
    <xsd:import namespace="fe4e4a98-8d9d-41c4-8c89-b6bf735b271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dac95e-ef34-40d3-9d79-1c0738e05c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4e4a98-8d9d-41c4-8c89-b6bf735b271f"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SharingHintHash" ma:index="12"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A85EC9-82E5-41AA-8FE9-B844370345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dac95e-ef34-40d3-9d79-1c0738e05cd6"/>
    <ds:schemaRef ds:uri="fe4e4a98-8d9d-41c4-8c89-b6bf735b27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F4691D-F42F-482E-9C10-DB026E47AB7D}">
  <ds:schemaRefs>
    <ds:schemaRef ds:uri="http://schemas.microsoft.com/sharepoint/v3/contenttype/forms"/>
  </ds:schemaRefs>
</ds:datastoreItem>
</file>

<file path=customXml/itemProps3.xml><?xml version="1.0" encoding="utf-8"?>
<ds:datastoreItem xmlns:ds="http://schemas.openxmlformats.org/officeDocument/2006/customXml" ds:itemID="{78F25738-B8FA-41BB-8282-23748BEC271F}">
  <ds:schemaRefs>
    <ds:schemaRef ds:uri="http://schemas.microsoft.com/office/infopath/2007/PartnerControls"/>
    <ds:schemaRef ds:uri="fe4e4a98-8d9d-41c4-8c89-b6bf735b271f"/>
    <ds:schemaRef ds:uri="http://schemas.microsoft.com/office/2006/documentManagement/types"/>
    <ds:schemaRef ds:uri="http://schemas.microsoft.com/office/2006/metadata/properties"/>
    <ds:schemaRef ds:uri="http://purl.org/dc/terms/"/>
    <ds:schemaRef ds:uri="http://schemas.openxmlformats.org/package/2006/metadata/core-properties"/>
    <ds:schemaRef ds:uri="e0dac95e-ef34-40d3-9d79-1c0738e05cd6"/>
    <ds:schemaRef ds:uri="http://purl.org/dc/dcmitype/"/>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4574</TotalTime>
  <Words>1372</Words>
  <Application>Microsoft Office PowerPoint</Application>
  <PresentationFormat>Laajakuva</PresentationFormat>
  <Paragraphs>137</Paragraphs>
  <Slides>10</Slides>
  <Notes>3</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10</vt:i4>
      </vt:variant>
    </vt:vector>
  </HeadingPairs>
  <TitlesOfParts>
    <vt:vector size="14" baseType="lpstr">
      <vt:lpstr>Arial</vt:lpstr>
      <vt:lpstr>Calibri</vt:lpstr>
      <vt:lpstr>Calibri Light</vt:lpstr>
      <vt:lpstr>Office Theme</vt:lpstr>
      <vt:lpstr>Decentralized Contracting  &amp; Findy</vt:lpstr>
      <vt:lpstr>The Trusted Identity Holder is in the center of the next-generation Digital Services</vt:lpstr>
      <vt:lpstr>Findy network allows the participants of the economy to exchange trusted data with each other</vt:lpstr>
      <vt:lpstr>Findy*) network is a Finnish infrastructure for verifiable data</vt:lpstr>
      <vt:lpstr>Findy status</vt:lpstr>
      <vt:lpstr>Simplified view into decentralized rights management</vt:lpstr>
      <vt:lpstr>Re-thinking Digital Services – Case DRM</vt:lpstr>
      <vt:lpstr>We in Finland are not alone with SSI (although we were among the first ones)</vt:lpstr>
      <vt:lpstr>EU ID initiative in nutshell</vt:lpstr>
      <vt:lpstr>Finland and Germany intensify cooperation to promote digital identity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Trust  &amp; Findy</dc:title>
  <dc:creator>Hotti Timo</dc:creator>
  <cp:lastModifiedBy>Vuopala Anna (OKM)</cp:lastModifiedBy>
  <cp:revision>41</cp:revision>
  <dcterms:created xsi:type="dcterms:W3CDTF">2021-08-27T06:30:07Z</dcterms:created>
  <dcterms:modified xsi:type="dcterms:W3CDTF">2021-10-05T05:48:49Z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0x01010006B96DD50A2F204EA60DA356C1F6D3AF</vt:lpwstr>
  </property>
</Properties>
</file>