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58" r:id="rId4"/>
    <p:sldId id="259" r:id="rId5"/>
    <p:sldId id="257" r:id="rId6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45" d="100"/>
          <a:sy n="45" d="100"/>
        </p:scale>
        <p:origin x="64" y="5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67BEF-285E-4593-A517-E6F15BA66D9C}" type="datetimeFigureOut">
              <a:rPr lang="fi-FI" smtClean="0"/>
              <a:t>7.12.2020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865AB-F87B-4F69-8BF3-E573D9553E8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38285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67BEF-285E-4593-A517-E6F15BA66D9C}" type="datetimeFigureOut">
              <a:rPr lang="fi-FI" smtClean="0"/>
              <a:t>7.12.2020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865AB-F87B-4F69-8BF3-E573D9553E8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43697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67BEF-285E-4593-A517-E6F15BA66D9C}" type="datetimeFigureOut">
              <a:rPr lang="fi-FI" smtClean="0"/>
              <a:t>7.12.2020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865AB-F87B-4F69-8BF3-E573D9553E8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73378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67BEF-285E-4593-A517-E6F15BA66D9C}" type="datetimeFigureOut">
              <a:rPr lang="fi-FI" smtClean="0"/>
              <a:t>7.12.2020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865AB-F87B-4F69-8BF3-E573D9553E8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44844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67BEF-285E-4593-A517-E6F15BA66D9C}" type="datetimeFigureOut">
              <a:rPr lang="fi-FI" smtClean="0"/>
              <a:t>7.12.2020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865AB-F87B-4F69-8BF3-E573D9553E8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73939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67BEF-285E-4593-A517-E6F15BA66D9C}" type="datetimeFigureOut">
              <a:rPr lang="fi-FI" smtClean="0"/>
              <a:t>7.12.2020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865AB-F87B-4F69-8BF3-E573D9553E8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62889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67BEF-285E-4593-A517-E6F15BA66D9C}" type="datetimeFigureOut">
              <a:rPr lang="fi-FI" smtClean="0"/>
              <a:t>7.12.2020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865AB-F87B-4F69-8BF3-E573D9553E8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15206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67BEF-285E-4593-A517-E6F15BA66D9C}" type="datetimeFigureOut">
              <a:rPr lang="fi-FI" smtClean="0"/>
              <a:t>7.12.2020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865AB-F87B-4F69-8BF3-E573D9553E8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41348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67BEF-285E-4593-A517-E6F15BA66D9C}" type="datetimeFigureOut">
              <a:rPr lang="fi-FI" smtClean="0"/>
              <a:t>7.12.2020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865AB-F87B-4F69-8BF3-E573D9553E8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13066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67BEF-285E-4593-A517-E6F15BA66D9C}" type="datetimeFigureOut">
              <a:rPr lang="fi-FI" smtClean="0"/>
              <a:t>7.12.2020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865AB-F87B-4F69-8BF3-E573D9553E8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65486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67BEF-285E-4593-A517-E6F15BA66D9C}" type="datetimeFigureOut">
              <a:rPr lang="fi-FI" smtClean="0"/>
              <a:t>7.12.2020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865AB-F87B-4F69-8BF3-E573D9553E8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69081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67BEF-285E-4593-A517-E6F15BA66D9C}" type="datetimeFigureOut">
              <a:rPr lang="fi-FI" smtClean="0"/>
              <a:t>7.12.2020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4865AB-F87B-4F69-8BF3-E573D9553E8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1203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Mitä on datapohjainen arvonluonti?</a:t>
            </a:r>
            <a:endParaRPr lang="fi-FI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838200" y="2016138"/>
            <a:ext cx="10136108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i-FI" altLang="fi-FI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Digitaaliset välineet kuten</a:t>
            </a:r>
            <a:r>
              <a:rPr kumimoji="0" lang="fi-FI" altLang="fi-FI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ohjelmistot ja sovellukset, applikaatiot ja alustat sekä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fi-FI" altLang="fi-FI" sz="1800" b="1" dirty="0">
                <a:latin typeface="Arial" panose="020B0604020202020204" pitchFamily="34" charset="0"/>
              </a:rPr>
              <a:t>D</a:t>
            </a:r>
            <a:r>
              <a:rPr kumimoji="0" lang="fi-FI" altLang="fi-FI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igitaaliset sisällöt</a:t>
            </a:r>
            <a:r>
              <a:rPr kumimoji="0" lang="fi-FI" altLang="fi-FI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kuten pelit, kuvat, grafiikka, tekstit, musiikki jne.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fi-FI" altLang="fi-FI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altLang="fi-FI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Digitaalisia sisältöjä suojaa pääosin tekijänoikeuslaki.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altLang="fi-FI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Sisällöt ovat usein itsenäisiä teoksia tai kokonaisuuksia joita voidaan sekä myydä että lisensoida.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altLang="fi-FI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Lisenssitulot ovatkin kääntyneet reippaaseen kasvuun Suomessa viime vuosina.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altLang="fi-FI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Applikaatiot ovat portteja erilaisten alustojen käyttämiselle.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altLang="fi-FI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Digitaalinen informaatio voidaan jaotella myös sen liiketoiminnassa tapahtuvan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altLang="fi-FI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käyttötarkoituksen ja -tavan mukaan. Näitä ovat: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altLang="fi-FI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fi-FI" altLang="fi-FI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asiakkaalle syntyvän arvon lisääminen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fi-FI" altLang="fi-FI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liiketoimintaprosessien tehostaminen eli tuottavuuden nostaminen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fi-FI" altLang="fi-FI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asiakkaiden käyttöön myyminen tai lisensoiminen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altLang="fi-FI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4413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b="1" dirty="0" smtClean="0"/>
              <a:t>Arvoverkkojen muutokset ja uudet ansaintamallit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i-F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Digitalisoituminen vaikuttaa ansaintamallien muutokseen erityisesti neljästä syystä:</a:t>
            </a:r>
          </a:p>
          <a:p>
            <a:r>
              <a:rPr lang="fi-F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Digitalisoituminen pienentää tuotteen tai palvelun valmistamisen kustannusta</a:t>
            </a:r>
          </a:p>
          <a:p>
            <a:r>
              <a:rPr lang="fi-F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Osto- ja myyntitapahtuman kustannukset pienenevät</a:t>
            </a:r>
          </a:p>
          <a:p>
            <a:r>
              <a:rPr lang="fi-F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Digitaalisen komponentin muuttuva valmistuskustannus on lähellä nollaa</a:t>
            </a:r>
          </a:p>
          <a:p>
            <a:r>
              <a:rPr lang="fi-F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Monet aiemmin ajattelutyötä sisältävät palvelut voidaan osin tai kokonaan automatisoida</a:t>
            </a:r>
          </a:p>
          <a:p>
            <a:r>
              <a:rPr lang="fi-F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Samalla internet vie tuotteiden ja palveluiden kehittämisen globaaleihin verkostoihin. Uudet kustannusrakenteet ja ansaintamallit muuttavat liiketoiminnan mahdollisuuksia radikaalisti</a:t>
            </a:r>
            <a:r>
              <a:rPr lang="fi-FI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Skaalautumisen tuomien kustannusetujen lisäksi myös uudet tulonjakomallit ovat helposti toteutettavissa. 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3645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326" y="1413164"/>
            <a:ext cx="11290981" cy="5347853"/>
          </a:xfrm>
          <a:prstGeom prst="rect">
            <a:avLst/>
          </a:prstGeom>
        </p:spPr>
      </p:pic>
      <p:sp>
        <p:nvSpPr>
          <p:cNvPr id="6" name="Otsikk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Analogisen sisältötuotannon arvoketju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36651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0333" y="646545"/>
            <a:ext cx="8994796" cy="6095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3242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Monistettavat sisällöt liiketoiminnan lähteenä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i-FI" dirty="0" smtClean="0"/>
              <a:t>Av-sisällöt</a:t>
            </a:r>
          </a:p>
          <a:p>
            <a:r>
              <a:rPr lang="fi-FI" dirty="0" smtClean="0"/>
              <a:t>Musiikki</a:t>
            </a:r>
          </a:p>
          <a:p>
            <a:r>
              <a:rPr lang="fi-FI" dirty="0" smtClean="0"/>
              <a:t>Pelit</a:t>
            </a:r>
          </a:p>
          <a:p>
            <a:r>
              <a:rPr lang="fi-FI" dirty="0" smtClean="0"/>
              <a:t>Kirjallisuus</a:t>
            </a:r>
          </a:p>
          <a:p>
            <a:r>
              <a:rPr lang="fi-FI" dirty="0" smtClean="0"/>
              <a:t>Valokuva</a:t>
            </a:r>
          </a:p>
          <a:p>
            <a:r>
              <a:rPr lang="fi-FI" dirty="0" smtClean="0"/>
              <a:t>Grafiikka</a:t>
            </a:r>
          </a:p>
          <a:p>
            <a:r>
              <a:rPr lang="fi-FI" dirty="0" err="1" smtClean="0"/>
              <a:t>jne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165600" y="1825625"/>
            <a:ext cx="7188200" cy="4351338"/>
          </a:xfrm>
        </p:spPr>
        <p:txBody>
          <a:bodyPr/>
          <a:lstStyle/>
          <a:p>
            <a:r>
              <a:rPr lang="fi-FI" dirty="0" err="1" smtClean="0"/>
              <a:t>Digitalisaatio</a:t>
            </a:r>
            <a:r>
              <a:rPr lang="fi-FI" dirty="0" smtClean="0"/>
              <a:t> muuttaa arvoketjuja</a:t>
            </a:r>
          </a:p>
          <a:p>
            <a:r>
              <a:rPr lang="fi-FI" dirty="0" smtClean="0"/>
              <a:t>Jatkuva muutos jakeluketjuissa on arkipäivää</a:t>
            </a:r>
          </a:p>
          <a:p>
            <a:r>
              <a:rPr lang="fi-FI" dirty="0" smtClean="0"/>
              <a:t>Ansaintamallit muuttuvat</a:t>
            </a:r>
          </a:p>
          <a:p>
            <a:pPr lvl="1"/>
            <a:r>
              <a:rPr lang="fi-FI" dirty="0" smtClean="0"/>
              <a:t>Korvaukset kertakäytöstä / kirjaston käyttöoikeus</a:t>
            </a:r>
          </a:p>
          <a:p>
            <a:endParaRPr lang="fi-FI" dirty="0" smtClean="0"/>
          </a:p>
          <a:p>
            <a:r>
              <a:rPr lang="fi-FI" b="1" dirty="0" smtClean="0"/>
              <a:t>Miten yritykset rakentavat tulonmuodostuksen muuttuvassa arvoketjussa?</a:t>
            </a:r>
          </a:p>
          <a:p>
            <a:pPr marL="0" indent="0">
              <a:buNone/>
            </a:pPr>
            <a:endParaRPr lang="fi-FI" dirty="0" smtClean="0"/>
          </a:p>
          <a:p>
            <a:endParaRPr lang="fi-FI" dirty="0" smtClean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29004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206</Words>
  <Application>Microsoft Office PowerPoint</Application>
  <PresentationFormat>Laajakuva</PresentationFormat>
  <Paragraphs>37</Paragraphs>
  <Slides>5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Office-teema</vt:lpstr>
      <vt:lpstr>Mitä on datapohjainen arvonluonti?</vt:lpstr>
      <vt:lpstr>Arvoverkkojen muutokset ja uudet ansaintamallit</vt:lpstr>
      <vt:lpstr>Analogisen sisältötuotannon arvoketju</vt:lpstr>
      <vt:lpstr>PowerPoint-esitys</vt:lpstr>
      <vt:lpstr>Monistettavat sisällöt liiketoiminnan lähteenä</vt:lpstr>
    </vt:vector>
  </TitlesOfParts>
  <Company>Suomen valtion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Tekijänoikeusinfra</dc:title>
  <dc:creator>Tarjanne Petra (TEM)</dc:creator>
  <cp:lastModifiedBy>Tarjanne Petra (TEM)</cp:lastModifiedBy>
  <cp:revision>5</cp:revision>
  <dcterms:created xsi:type="dcterms:W3CDTF">2020-12-07T07:15:39Z</dcterms:created>
  <dcterms:modified xsi:type="dcterms:W3CDTF">2020-12-07T09:22:15Z</dcterms:modified>
</cp:coreProperties>
</file>