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60" r:id="rId3"/>
    <p:sldId id="259" r:id="rId4"/>
    <p:sldId id="258" r:id="rId5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0000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0909" autoAdjust="0"/>
  </p:normalViewPr>
  <p:slideViewPr>
    <p:cSldViewPr showGuides="1">
      <p:cViewPr varScale="1">
        <p:scale>
          <a:sx n="214" d="100"/>
          <a:sy n="214" d="100"/>
        </p:scale>
        <p:origin x="312" y="17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110" d="100"/>
          <a:sy n="110" d="100"/>
        </p:scale>
        <p:origin x="2208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fi-FI" dirty="0"/>
              <a:t>Kyky käsitellä metatietoja on datan hallinnan peruste</a:t>
            </a:r>
          </a:p>
          <a:p>
            <a:pPr marL="171450" indent="-171450">
              <a:buFontTx/>
              <a:buChar char="-"/>
            </a:pPr>
            <a:r>
              <a:rPr lang="fi-FI" dirty="0"/>
              <a:t>Kyse organisatorisista/teknisistä valmiuksista</a:t>
            </a:r>
          </a:p>
          <a:p>
            <a:pPr marL="171450" indent="-171450">
              <a:buFontTx/>
              <a:buChar char="-"/>
            </a:pPr>
            <a:r>
              <a:rPr lang="fi-FI" dirty="0"/>
              <a:t>Samanlaisia vaatimuksia myös </a:t>
            </a:r>
            <a:r>
              <a:rPr lang="fi-FI" dirty="0" err="1"/>
              <a:t>GDPR’ssä</a:t>
            </a:r>
            <a:r>
              <a:rPr lang="fi-FI" dirty="0"/>
              <a:t> </a:t>
            </a:r>
            <a:r>
              <a:rPr lang="fi-FI" dirty="0" err="1"/>
              <a:t>vert</a:t>
            </a:r>
            <a:r>
              <a:rPr lang="fi-FI" dirty="0"/>
              <a:t>. Käsittelyperuste, tarkoitus, elinkaari</a:t>
            </a:r>
          </a:p>
          <a:p>
            <a:r>
              <a:rPr lang="fi-FI" dirty="0"/>
              <a:t>- Huomioitu sopimuksissa 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2421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27.11.2020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27.11.2020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27.11.2020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27.11.2020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27.11.2020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27.11.2020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27.11.2020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27.11.2020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27.11.2020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27.11.2020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27.11.2020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27.11.2020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27.11.2020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27.11.2020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27.11.2020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27.11.2020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27.11.2020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27.11.2020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27.11.2020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27.11.2020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27.11.2020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27.11.2020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27.11.2020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27.11.2020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27.11.2020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27.11.2020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27.11.2020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27.11.2020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Metatiedot ja rakenteet datan arvon perustana: juristin näkökulma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pPr marL="2821179" lvl="7" indent="0">
              <a:buNone/>
            </a:pPr>
            <a:r>
              <a:rPr lang="fi-FI" sz="1200">
                <a:solidFill>
                  <a:schemeClr val="bg1"/>
                </a:solidFill>
              </a:rPr>
              <a:t>OKM työpaja 1.12.2020</a:t>
            </a:r>
            <a:endParaRPr lang="fi-FI" sz="1200" dirty="0">
              <a:solidFill>
                <a:schemeClr val="bg1"/>
              </a:solidFill>
            </a:endParaRPr>
          </a:p>
          <a:p>
            <a:pPr marL="2821179" lvl="7" indent="0">
              <a:buNone/>
            </a:pPr>
            <a:r>
              <a:rPr lang="fi-FI" sz="1200" dirty="0">
                <a:solidFill>
                  <a:schemeClr val="bg1"/>
                </a:solidFill>
              </a:rPr>
              <a:t>@</a:t>
            </a:r>
            <a:r>
              <a:rPr lang="fi-FI" sz="1200" dirty="0" err="1">
                <a:solidFill>
                  <a:schemeClr val="bg1"/>
                </a:solidFill>
              </a:rPr>
              <a:t>Jussi_M</a:t>
            </a:r>
            <a:endParaRPr lang="fi-FI" sz="1200" dirty="0">
              <a:solidFill>
                <a:schemeClr val="bg1"/>
              </a:solidFill>
            </a:endParaRPr>
          </a:p>
          <a:p>
            <a:pPr marL="2821179" lvl="7" indent="0">
              <a:buNone/>
            </a:pPr>
            <a:r>
              <a:rPr lang="fi-FI" sz="1200" dirty="0">
                <a:solidFill>
                  <a:schemeClr val="bg1"/>
                </a:solidFill>
              </a:rPr>
              <a:t>Jussi Mäkinen / Teknologiateollisuus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9F65-936D-47C1-B476-B10D0AC9DEC4}" type="datetime1">
              <a:rPr lang="fi-FI" smtClean="0"/>
              <a:t>27.11.2020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0173682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828FD944-D719-4E03-894E-44336720C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EA09220-9BDE-44F1-B6D6-26B3592E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B61F-25F5-4BAC-AFD2-7CF6AA8759C3}" type="datetime1">
              <a:rPr lang="fi-FI" smtClean="0"/>
              <a:t>27.11.2020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2058C8B-9236-4BD0-9831-E4EB0E6A9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0995AC8-1995-4F27-ABF9-55FECBF77A3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15D1584-68BC-4107-A760-EFD74511F401}"/>
              </a:ext>
            </a:extLst>
          </p:cNvPr>
          <p:cNvSpPr>
            <a:spLocks noGrp="1"/>
          </p:cNvSpPr>
          <p:nvPr>
            <p:ph idx="19"/>
          </p:nvPr>
        </p:nvSpPr>
        <p:spPr/>
        <p:txBody>
          <a:bodyPr/>
          <a:lstStyle/>
          <a:p>
            <a:pPr marL="21600" indent="0">
              <a:buNone/>
            </a:pPr>
            <a:r>
              <a:rPr lang="fi-FI" dirty="0"/>
              <a:t>Suomi ja EU tarvitsevat pehmeää infrastruktuuria datan hyödyntämiseen</a:t>
            </a:r>
          </a:p>
          <a:p>
            <a:pPr marL="21600" indent="0">
              <a:buNone/>
            </a:pPr>
            <a:r>
              <a:rPr lang="fi-FI" dirty="0"/>
              <a:t>Datan hallinta (</a:t>
            </a:r>
            <a:r>
              <a:rPr lang="fi-FI" dirty="0" err="1"/>
              <a:t>governance</a:t>
            </a:r>
            <a:r>
              <a:rPr lang="fi-FI" dirty="0"/>
              <a:t>)</a:t>
            </a:r>
          </a:p>
          <a:p>
            <a:pPr lvl="1"/>
            <a:r>
              <a:rPr lang="fi-FI" dirty="0"/>
              <a:t>Verkostot, </a:t>
            </a:r>
            <a:r>
              <a:rPr lang="fi-FI" dirty="0" err="1"/>
              <a:t>Rulebookit</a:t>
            </a:r>
            <a:r>
              <a:rPr lang="fi-FI" dirty="0"/>
              <a:t>, operaattorit</a:t>
            </a:r>
          </a:p>
          <a:p>
            <a:pPr marL="75600" indent="0">
              <a:buNone/>
            </a:pPr>
            <a:r>
              <a:rPr lang="fi-FI" dirty="0"/>
              <a:t>Identiteetit</a:t>
            </a:r>
          </a:p>
          <a:p>
            <a:pPr lvl="1"/>
            <a:r>
              <a:rPr lang="fi-FI" dirty="0"/>
              <a:t>Yritysten, asioiden ja ihmisten sähköiset identiteetit</a:t>
            </a:r>
          </a:p>
          <a:p>
            <a:pPr marL="21600" indent="0">
              <a:buNone/>
            </a:pPr>
            <a:r>
              <a:rPr lang="fi-FI" dirty="0"/>
              <a:t>Esimerkkinä reaaliaikatalous:</a:t>
            </a:r>
          </a:p>
          <a:p>
            <a:pPr marL="703082" lvl="1" indent="-285750"/>
            <a:r>
              <a:rPr lang="fi-FI" dirty="0"/>
              <a:t>Standardit, rajapinnat, verkosto, käytännöt viestien välittämiselle ja metadatan käsittelylle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77DA0C6C-DFCA-4856-81D5-6352E7A81FF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i-FI" dirty="0"/>
              <a:t>Investointeja infrastruktuuriin? </a:t>
            </a:r>
          </a:p>
        </p:txBody>
      </p:sp>
    </p:spTree>
    <p:extLst>
      <p:ext uri="{BB962C8B-B14F-4D97-AF65-F5344CB8AC3E}">
        <p14:creationId xmlns:p14="http://schemas.microsoft.com/office/powerpoint/2010/main" val="4257535210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D02C184B-E447-4A0F-A81E-A418EEF88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3E64B4A-7799-48EF-9B94-68DDC6D76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AB61F-25F5-4BAC-AFD2-7CF6AA8759C3}" type="datetime1">
              <a:rPr lang="fi-FI" smtClean="0"/>
              <a:t>27.11.2020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58FAE23-98F6-4F51-B9D2-2F4DBA27A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EBADD85-8519-44AB-9BC2-CBECA2C033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8F1AD6A-E08A-45EC-92F9-DE868E94F90D}"/>
              </a:ext>
            </a:extLst>
          </p:cNvPr>
          <p:cNvSpPr>
            <a:spLocks noGrp="1"/>
          </p:cNvSpPr>
          <p:nvPr>
            <p:ph idx="19"/>
          </p:nvPr>
        </p:nvSpPr>
        <p:spPr/>
        <p:txBody>
          <a:bodyPr/>
          <a:lstStyle/>
          <a:p>
            <a:r>
              <a:rPr lang="fi-FI" dirty="0"/>
              <a:t>Datan hallinnan maturiteetin ilmentymä</a:t>
            </a:r>
          </a:p>
          <a:p>
            <a:r>
              <a:rPr lang="fi-FI"/>
              <a:t>Metatiedot datan arvon </a:t>
            </a:r>
            <a:r>
              <a:rPr lang="fi-FI" dirty="0"/>
              <a:t>keskiössä, arvoa lisäävät: </a:t>
            </a:r>
          </a:p>
          <a:p>
            <a:pPr lvl="1"/>
            <a:r>
              <a:rPr lang="fi-FI" dirty="0"/>
              <a:t>Datan </a:t>
            </a:r>
            <a:r>
              <a:rPr lang="fi-FI" dirty="0" err="1"/>
              <a:t>annotointi</a:t>
            </a:r>
            <a:r>
              <a:rPr lang="fi-FI" dirty="0"/>
              <a:t> </a:t>
            </a:r>
          </a:p>
          <a:p>
            <a:pPr lvl="1"/>
            <a:r>
              <a:rPr lang="fi-FI" dirty="0"/>
              <a:t>Standardit, </a:t>
            </a:r>
            <a:r>
              <a:rPr lang="fi-FI" dirty="0" err="1"/>
              <a:t>yhteentoimivuus</a:t>
            </a:r>
            <a:endParaRPr lang="fi-FI" dirty="0"/>
          </a:p>
          <a:p>
            <a:pPr lvl="1"/>
            <a:r>
              <a:rPr lang="fi-FI" dirty="0"/>
              <a:t>Yhtenäiset arviointikehikot datan kartoitukselle?</a:t>
            </a:r>
          </a:p>
          <a:p>
            <a:r>
              <a:rPr lang="fi-FI" dirty="0"/>
              <a:t>Euroopassa </a:t>
            </a:r>
            <a:r>
              <a:rPr lang="fi-FI" dirty="0" err="1"/>
              <a:t>yhteentoimivuus</a:t>
            </a:r>
            <a:r>
              <a:rPr lang="fi-FI" dirty="0"/>
              <a:t>/standardointityötä mm. </a:t>
            </a:r>
            <a:r>
              <a:rPr lang="fi-FI" dirty="0" err="1"/>
              <a:t>IDSA’n</a:t>
            </a:r>
            <a:r>
              <a:rPr lang="fi-FI" dirty="0"/>
              <a:t> puitteissa</a:t>
            </a:r>
          </a:p>
          <a:p>
            <a:r>
              <a:rPr lang="fi-FI" dirty="0"/>
              <a:t>GAIA-X – rakennusvaiheessa – erityinen arvo pehmeän infran luomisessa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8B275AE5-1E36-4649-8FFC-86E9A6343E0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i-FI" dirty="0"/>
              <a:t>Teollisen datan arvo</a:t>
            </a:r>
          </a:p>
        </p:txBody>
      </p:sp>
    </p:spTree>
    <p:extLst>
      <p:ext uri="{BB962C8B-B14F-4D97-AF65-F5344CB8AC3E}">
        <p14:creationId xmlns:p14="http://schemas.microsoft.com/office/powerpoint/2010/main" val="357138523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9F65-936D-47C1-B476-B10D0AC9DEC4}" type="datetime1">
              <a:rPr lang="fi-FI" smtClean="0"/>
              <a:t>27.11.2020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isällön paikkamerkki 6"/>
          <p:cNvSpPr>
            <a:spLocks noGrp="1"/>
          </p:cNvSpPr>
          <p:nvPr>
            <p:ph idx="19"/>
          </p:nvPr>
        </p:nvSpPr>
        <p:spPr/>
        <p:txBody>
          <a:bodyPr/>
          <a:lstStyle/>
          <a:p>
            <a:pPr marL="21600" indent="0">
              <a:buNone/>
            </a:pPr>
            <a:r>
              <a:rPr lang="fi-FI" dirty="0"/>
              <a:t>Mitä ovat teollisen datan metatiedot? Miten huomioitu sopimuksissa?</a:t>
            </a:r>
          </a:p>
          <a:p>
            <a:pPr lvl="1"/>
            <a:endParaRPr lang="fi-FI" dirty="0"/>
          </a:p>
          <a:p>
            <a:pPr marL="21600" indent="0">
              <a:buNone/>
            </a:pPr>
            <a:r>
              <a:rPr lang="fi-FI" sz="1400" dirty="0"/>
              <a:t>Teknologiateollisuuden ehdot	</a:t>
            </a:r>
          </a:p>
          <a:p>
            <a:pPr lvl="1"/>
            <a:r>
              <a:rPr lang="fi-FI" sz="1200" dirty="0"/>
              <a:t>Alkuperä</a:t>
            </a:r>
          </a:p>
          <a:p>
            <a:pPr lvl="1"/>
            <a:r>
              <a:rPr lang="fi-FI" sz="1200" dirty="0"/>
              <a:t>Käsittelyperuste</a:t>
            </a:r>
          </a:p>
          <a:p>
            <a:pPr lvl="1"/>
            <a:r>
              <a:rPr lang="fi-FI" sz="1200" dirty="0"/>
              <a:t>Käyttöoikeudet</a:t>
            </a:r>
          </a:p>
          <a:p>
            <a:pPr lvl="1"/>
            <a:r>
              <a:rPr lang="fi-FI" sz="1200" dirty="0"/>
              <a:t>Elinkaari</a:t>
            </a:r>
          </a:p>
          <a:p>
            <a:pPr lvl="1"/>
            <a:endParaRPr lang="fi-FI" dirty="0"/>
          </a:p>
          <a:p>
            <a:endParaRPr lang="fi-FI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i-FI" dirty="0"/>
              <a:t>Metatiedot, datan arvo ja sopimukset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5750903A-EE04-4840-8F25-387324926152}"/>
              </a:ext>
            </a:extLst>
          </p:cNvPr>
          <p:cNvSpPr txBox="1"/>
          <p:nvPr/>
        </p:nvSpPr>
        <p:spPr>
          <a:xfrm flipH="1">
            <a:off x="5029200" y="2211709"/>
            <a:ext cx="3214800" cy="20055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400" spc="-40" dirty="0"/>
              <a:t>SITRA </a:t>
            </a:r>
            <a:r>
              <a:rPr lang="fi-FI" sz="1400" spc="-40" dirty="0" err="1"/>
              <a:t>Rulebook</a:t>
            </a:r>
            <a:br>
              <a:rPr lang="fi-FI" spc="-40" dirty="0"/>
            </a:br>
            <a:endParaRPr lang="fi-FI" spc="-40" dirty="0"/>
          </a:p>
          <a:p>
            <a:pPr marL="285750" indent="-285750">
              <a:buFontTx/>
              <a:buChar char="-"/>
            </a:pPr>
            <a:r>
              <a:rPr lang="fi-FI" sz="1200" dirty="0"/>
              <a:t>Alkuperä</a:t>
            </a:r>
          </a:p>
          <a:p>
            <a:pPr marL="285750" indent="-285750">
              <a:buFontTx/>
              <a:buChar char="-"/>
            </a:pPr>
            <a:r>
              <a:rPr lang="fi-FI" sz="1200" dirty="0"/>
              <a:t>Edelleen jakaminen</a:t>
            </a:r>
          </a:p>
          <a:p>
            <a:pPr marL="285750" indent="-285750">
              <a:buFontTx/>
              <a:buChar char="-"/>
            </a:pPr>
            <a:r>
              <a:rPr lang="fi-FI" sz="1200" dirty="0"/>
              <a:t>Käyttöoikeudet</a:t>
            </a:r>
          </a:p>
          <a:p>
            <a:pPr marL="285750" indent="-285750">
              <a:buFontTx/>
              <a:buChar char="-"/>
            </a:pPr>
            <a:r>
              <a:rPr lang="fi-FI" sz="1200" dirty="0"/>
              <a:t>Elinkaari</a:t>
            </a:r>
          </a:p>
          <a:p>
            <a:pPr marL="285750" indent="-285750">
              <a:buFontTx/>
              <a:buChar char="-"/>
            </a:pPr>
            <a:r>
              <a:rPr lang="fi-FI" sz="1200" dirty="0"/>
              <a:t>Toiminnallisessa osassa vahvasti mukana</a:t>
            </a:r>
          </a:p>
          <a:p>
            <a:endParaRPr lang="fi-FI" spc="-40" dirty="0"/>
          </a:p>
          <a:p>
            <a:pPr marL="625682" lvl="1" indent="-285750">
              <a:buFont typeface="Arial" panose="020B0604020202020204" pitchFamily="34" charset="0"/>
              <a:buChar char="•"/>
            </a:pPr>
            <a:endParaRPr lang="fi-FI" spc="-40" dirty="0" err="1"/>
          </a:p>
        </p:txBody>
      </p:sp>
    </p:spTree>
    <p:extLst>
      <p:ext uri="{BB962C8B-B14F-4D97-AF65-F5344CB8AC3E}">
        <p14:creationId xmlns:p14="http://schemas.microsoft.com/office/powerpoint/2010/main" val="3484821146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88</TotalTime>
  <Words>181</Words>
  <Application>Microsoft Office PowerPoint</Application>
  <PresentationFormat>Näytössä katseltava esitys (16:9)</PresentationFormat>
  <Paragraphs>55</Paragraphs>
  <Slides>4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Verdana</vt:lpstr>
      <vt:lpstr>Teknologiateollisuus_masterdia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Mäkinen Jussi</dc:creator>
  <cp:keywords>Teknologiateollisuus_FI</cp:keywords>
  <cp:lastModifiedBy>Mäkinen Jussi</cp:lastModifiedBy>
  <cp:revision>8</cp:revision>
  <cp:lastPrinted>2016-06-09T07:47:11Z</cp:lastPrinted>
  <dcterms:created xsi:type="dcterms:W3CDTF">2020-09-23T06:29:10Z</dcterms:created>
  <dcterms:modified xsi:type="dcterms:W3CDTF">2020-11-27T14:14:16Z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