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7" r:id="rId2"/>
    <p:sldId id="371" r:id="rId3"/>
    <p:sldId id="364" r:id="rId4"/>
    <p:sldId id="375" r:id="rId5"/>
    <p:sldId id="362" r:id="rId6"/>
    <p:sldId id="373" r:id="rId7"/>
    <p:sldId id="378" r:id="rId8"/>
    <p:sldId id="377" r:id="rId9"/>
    <p:sldId id="31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ill - Pre Title Slide examples" id="{BC6A412A-9C4D-0F42-908C-CA042E41F981}">
          <p14:sldIdLst>
            <p14:sldId id="347"/>
            <p14:sldId id="371"/>
            <p14:sldId id="364"/>
            <p14:sldId id="375"/>
            <p14:sldId id="362"/>
            <p14:sldId id="373"/>
            <p14:sldId id="378"/>
            <p14:sldId id="377"/>
            <p14:sldId id="31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E52"/>
    <a:srgbClr val="001761"/>
    <a:srgbClr val="786CB3"/>
    <a:srgbClr val="7472E8"/>
    <a:srgbClr val="02D383"/>
    <a:srgbClr val="59BC7B"/>
    <a:srgbClr val="F5B028"/>
    <a:srgbClr val="D9DAD9"/>
    <a:srgbClr val="2F236B"/>
    <a:srgbClr val="3F80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0"/>
    <p:restoredTop sz="95840"/>
  </p:normalViewPr>
  <p:slideViewPr>
    <p:cSldViewPr snapToGrid="0" snapToObjects="1" showGuides="1">
      <p:cViewPr varScale="1">
        <p:scale>
          <a:sx n="91" d="100"/>
          <a:sy n="91" d="100"/>
        </p:scale>
        <p:origin x="604" y="6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55" d="100"/>
          <a:sy n="155" d="100"/>
        </p:scale>
        <p:origin x="614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077FCA-A423-E04C-B427-50CF62830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5BA57-41BE-9543-869C-EB80DCB3DB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9387-EC17-F349-9295-D9D510049310}" type="datetimeFigureOut">
              <a:rPr lang="en-FI" smtClean="0"/>
              <a:t>10/28/2021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D424AE-2F2A-2949-ADA6-EAD03A616C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FE361-C9E6-C446-A352-0AA124165C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5B452-A22D-754A-BF1F-7CB20B30B8EF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23800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usicFinlan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usicFinland" pitchFamily="2" charset="77"/>
              </a:defRPr>
            </a:lvl1pPr>
          </a:lstStyle>
          <a:p>
            <a:fld id="{4A94A146-2041-C745-8A18-C16833933D5C}" type="datetimeFigureOut">
              <a:rPr lang="en-FI" smtClean="0"/>
              <a:pPr/>
              <a:t>10/28/2021</a:t>
            </a:fld>
            <a:endParaRPr lang="en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usicFinland" pitchFamily="2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usicFinland" pitchFamily="2" charset="77"/>
              </a:defRPr>
            </a:lvl1pPr>
          </a:lstStyle>
          <a:p>
            <a:fld id="{BDCA4AAD-C57E-EF40-9783-7E48D9EB31EB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030215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MusicFinland" pitchFamily="2" charset="77"/>
        <a:ea typeface="+mn-ea"/>
        <a:cs typeface="+mn-cs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MusicFinland" pitchFamily="2" charset="77"/>
        <a:ea typeface="+mn-ea"/>
        <a:cs typeface="+mn-cs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MusicFinland" pitchFamily="2" charset="77"/>
        <a:ea typeface="+mn-ea"/>
        <a:cs typeface="+mn-cs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MusicFinland" pitchFamily="2" charset="77"/>
        <a:ea typeface="+mn-ea"/>
        <a:cs typeface="+mn-cs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MusicFinland" pitchFamily="2" charset="77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39C00586-8838-A14D-8D07-826396AF7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24386"/>
            <a:ext cx="7772400" cy="1494728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F327A7B-C672-5146-9273-07A931522D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17376"/>
            <a:ext cx="6400800" cy="981058"/>
          </a:xfrm>
        </p:spPr>
        <p:txBody>
          <a:bodyPr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MusicFinland Medium" pitchFamily="2" charset="7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21AB4F07-E5F2-D743-941C-DCB410403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961C-EF50-1C4D-BBAF-BBB8C374F96C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39A431B-43C5-D748-905B-8C7BB5AA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ONLY WHEN NECESSARY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4A98EB4-C02C-C442-9ED3-5445EF34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5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0F3E732-F9D7-564C-8651-FF82ABCAD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0" cy="5144400"/>
          </a:xfrm>
          <a:custGeom>
            <a:avLst/>
            <a:gdLst>
              <a:gd name="connsiteX0" fmla="*/ 213646 w 9144000"/>
              <a:gd name="connsiteY0" fmla="*/ 225930 h 5144400"/>
              <a:gd name="connsiteX1" fmla="*/ 213646 w 9144000"/>
              <a:gd name="connsiteY1" fmla="*/ 4917571 h 5144400"/>
              <a:gd name="connsiteX2" fmla="*/ 8930357 w 9144000"/>
              <a:gd name="connsiteY2" fmla="*/ 4917571 h 5144400"/>
              <a:gd name="connsiteX3" fmla="*/ 8930357 w 9144000"/>
              <a:gd name="connsiteY3" fmla="*/ 225930 h 5144400"/>
              <a:gd name="connsiteX4" fmla="*/ 0 w 9144000"/>
              <a:gd name="connsiteY4" fmla="*/ 0 h 5144400"/>
              <a:gd name="connsiteX5" fmla="*/ 9144000 w 9144000"/>
              <a:gd name="connsiteY5" fmla="*/ 0 h 5144400"/>
              <a:gd name="connsiteX6" fmla="*/ 9144000 w 9144000"/>
              <a:gd name="connsiteY6" fmla="*/ 5144400 h 5144400"/>
              <a:gd name="connsiteX7" fmla="*/ 0 w 9144000"/>
              <a:gd name="connsiteY7" fmla="*/ 5144400 h 51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4400">
                <a:moveTo>
                  <a:pt x="213646" y="225930"/>
                </a:moveTo>
                <a:lnTo>
                  <a:pt x="213646" y="4917571"/>
                </a:lnTo>
                <a:lnTo>
                  <a:pt x="8930357" y="4917571"/>
                </a:lnTo>
                <a:lnTo>
                  <a:pt x="8930357" y="22593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4400"/>
                </a:lnTo>
                <a:lnTo>
                  <a:pt x="0" y="514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50810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4BDFB91-2A45-BA45-9449-7E4AAD6CC9F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72000" y="0"/>
            <a:ext cx="4572000" cy="5144400"/>
          </a:xfrm>
        </p:spPr>
        <p:txBody>
          <a:bodyPr/>
          <a:lstStyle/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95200"/>
            <a:ext cx="3661872" cy="867600"/>
          </a:xfrm>
        </p:spPr>
        <p:txBody>
          <a:bodyPr anchor="t">
            <a:noAutofit/>
          </a:bodyPr>
          <a:lstStyle>
            <a:lvl1pPr algn="l">
              <a:defRPr sz="3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60800"/>
            <a:ext cx="3661872" cy="3039288"/>
          </a:xfrm>
        </p:spPr>
        <p:txBody>
          <a:bodyPr>
            <a:normAutofit/>
          </a:bodyPr>
          <a:lstStyle>
            <a:lvl1pPr marL="0" indent="0">
              <a:buNone/>
              <a:defRPr sz="1600" b="0" i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C8B5D842-E24B-6048-AA23-27BF76AAC6E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2F7674-04D2-AB49-A5F3-A57495DD46D7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5E9D4C4-4DA1-A04E-9AAD-513B9CC79EE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47765F0-E8E6-0042-A479-847F39FF7DC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46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048" y="860685"/>
            <a:ext cx="3051717" cy="3186114"/>
          </a:xfrm>
        </p:spPr>
        <p:txBody>
          <a:bodyPr anchor="ctr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MusicFinland Medium" pitchFamily="2" charset="77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4FCF8AA-09B2-2649-AAA6-656058BE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76334A-55CC-AA41-B57F-F5FDDD253763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7DCEE50B-FD78-824A-97D8-969E72AD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E6B3451-F031-B747-8F1C-3CBFE1DA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5143006" cy="5143500"/>
          </a:xfrm>
        </p:spPr>
        <p:txBody>
          <a:bodyPr/>
          <a:lstStyle>
            <a:lvl1pPr marL="0" indent="0">
              <a:buNone/>
              <a:defRPr sz="3200" b="0" i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39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865E73A-7445-E544-9F48-EE93C916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AD47-9CF7-F54B-A21F-4AD95E8F6F63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C1FDD4B-3AF6-BD4B-A0AD-6F0C8EC1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5DEFEF1-3AB4-264E-8F4B-B5B5D1C55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09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5200"/>
            <a:ext cx="2057400" cy="329088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5200"/>
            <a:ext cx="6019800" cy="3290888"/>
          </a:xfrm>
        </p:spPr>
        <p:txBody>
          <a:bodyPr vert="eaVert"/>
          <a:lstStyle>
            <a:lvl1pPr>
              <a:defRPr b="0" i="0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D12A9E20-7E65-1A45-BE99-9E331060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BF37-3B89-EA43-9BDA-4739A5A46415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05677E4-4084-B940-A264-DB97A78AE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7714ABD-DA9E-AA44-89C8-E4F48F98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9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A432F59-DCC3-6C4E-9886-A57ED2AB26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9910" y="-16824"/>
            <a:ext cx="9203821" cy="5177149"/>
          </a:xfrm>
          <a:custGeom>
            <a:avLst/>
            <a:gdLst>
              <a:gd name="connsiteX0" fmla="*/ 6871453 w 9144000"/>
              <a:gd name="connsiteY0" fmla="*/ 2479382 h 5143500"/>
              <a:gd name="connsiteX1" fmla="*/ 6964797 w 9144000"/>
              <a:gd name="connsiteY1" fmla="*/ 2575424 h 5143500"/>
              <a:gd name="connsiteX2" fmla="*/ 6871453 w 9144000"/>
              <a:gd name="connsiteY2" fmla="*/ 2671542 h 5143500"/>
              <a:gd name="connsiteX3" fmla="*/ 6778070 w 9144000"/>
              <a:gd name="connsiteY3" fmla="*/ 2575424 h 5143500"/>
              <a:gd name="connsiteX4" fmla="*/ 6871453 w 9144000"/>
              <a:gd name="connsiteY4" fmla="*/ 2479382 h 5143500"/>
              <a:gd name="connsiteX5" fmla="*/ 5876722 w 9144000"/>
              <a:gd name="connsiteY5" fmla="*/ 2479382 h 5143500"/>
              <a:gd name="connsiteX6" fmla="*/ 5970105 w 9144000"/>
              <a:gd name="connsiteY6" fmla="*/ 2575424 h 5143500"/>
              <a:gd name="connsiteX7" fmla="*/ 5876722 w 9144000"/>
              <a:gd name="connsiteY7" fmla="*/ 2671542 h 5143500"/>
              <a:gd name="connsiteX8" fmla="*/ 5783339 w 9144000"/>
              <a:gd name="connsiteY8" fmla="*/ 2575424 h 5143500"/>
              <a:gd name="connsiteX9" fmla="*/ 5876722 w 9144000"/>
              <a:gd name="connsiteY9" fmla="*/ 2479382 h 5143500"/>
              <a:gd name="connsiteX10" fmla="*/ 2705462 w 9144000"/>
              <a:gd name="connsiteY10" fmla="*/ 2371448 h 5143500"/>
              <a:gd name="connsiteX11" fmla="*/ 2705462 w 9144000"/>
              <a:gd name="connsiteY11" fmla="*/ 2599169 h 5143500"/>
              <a:gd name="connsiteX12" fmla="*/ 2868825 w 9144000"/>
              <a:gd name="connsiteY12" fmla="*/ 2787872 h 5143500"/>
              <a:gd name="connsiteX13" fmla="*/ 2965817 w 9144000"/>
              <a:gd name="connsiteY13" fmla="*/ 2749881 h 5143500"/>
              <a:gd name="connsiteX14" fmla="*/ 2965817 w 9144000"/>
              <a:gd name="connsiteY14" fmla="*/ 2774347 h 5143500"/>
              <a:gd name="connsiteX15" fmla="*/ 3085946 w 9144000"/>
              <a:gd name="connsiteY15" fmla="*/ 2774347 h 5143500"/>
              <a:gd name="connsiteX16" fmla="*/ 3085946 w 9144000"/>
              <a:gd name="connsiteY16" fmla="*/ 2371448 h 5143500"/>
              <a:gd name="connsiteX17" fmla="*/ 2965779 w 9144000"/>
              <a:gd name="connsiteY17" fmla="*/ 2371448 h 5143500"/>
              <a:gd name="connsiteX18" fmla="*/ 2965779 w 9144000"/>
              <a:gd name="connsiteY18" fmla="*/ 2597003 h 5143500"/>
              <a:gd name="connsiteX19" fmla="*/ 2942186 w 9144000"/>
              <a:gd name="connsiteY19" fmla="*/ 2651559 h 5143500"/>
              <a:gd name="connsiteX20" fmla="*/ 2891468 w 9144000"/>
              <a:gd name="connsiteY20" fmla="*/ 2667971 h 5143500"/>
              <a:gd name="connsiteX21" fmla="*/ 2846904 w 9144000"/>
              <a:gd name="connsiteY21" fmla="*/ 2651293 h 5143500"/>
              <a:gd name="connsiteX22" fmla="*/ 2825818 w 9144000"/>
              <a:gd name="connsiteY22" fmla="*/ 2596737 h 5143500"/>
              <a:gd name="connsiteX23" fmla="*/ 2825818 w 9144000"/>
              <a:gd name="connsiteY23" fmla="*/ 2371448 h 5143500"/>
              <a:gd name="connsiteX24" fmla="*/ 4762889 w 9144000"/>
              <a:gd name="connsiteY24" fmla="*/ 2371182 h 5143500"/>
              <a:gd name="connsiteX25" fmla="*/ 4762889 w 9144000"/>
              <a:gd name="connsiteY25" fmla="*/ 2774423 h 5143500"/>
              <a:gd name="connsiteX26" fmla="*/ 4883056 w 9144000"/>
              <a:gd name="connsiteY26" fmla="*/ 2774423 h 5143500"/>
              <a:gd name="connsiteX27" fmla="*/ 4883056 w 9144000"/>
              <a:gd name="connsiteY27" fmla="*/ 2371182 h 5143500"/>
              <a:gd name="connsiteX28" fmla="*/ 3543249 w 9144000"/>
              <a:gd name="connsiteY28" fmla="*/ 2371182 h 5143500"/>
              <a:gd name="connsiteX29" fmla="*/ 3543173 w 9144000"/>
              <a:gd name="connsiteY29" fmla="*/ 2774461 h 5143500"/>
              <a:gd name="connsiteX30" fmla="*/ 3663340 w 9144000"/>
              <a:gd name="connsiteY30" fmla="*/ 2774461 h 5143500"/>
              <a:gd name="connsiteX31" fmla="*/ 3663340 w 9144000"/>
              <a:gd name="connsiteY31" fmla="*/ 2371182 h 5143500"/>
              <a:gd name="connsiteX32" fmla="*/ 3956558 w 9144000"/>
              <a:gd name="connsiteY32" fmla="*/ 2363394 h 5143500"/>
              <a:gd name="connsiteX33" fmla="*/ 3739741 w 9144000"/>
              <a:gd name="connsiteY33" fmla="*/ 2575652 h 5143500"/>
              <a:gd name="connsiteX34" fmla="*/ 3946338 w 9144000"/>
              <a:gd name="connsiteY34" fmla="*/ 2787910 h 5143500"/>
              <a:gd name="connsiteX35" fmla="*/ 4108638 w 9144000"/>
              <a:gd name="connsiteY35" fmla="*/ 2725072 h 5143500"/>
              <a:gd name="connsiteX36" fmla="*/ 4116920 w 9144000"/>
              <a:gd name="connsiteY36" fmla="*/ 2716714 h 5143500"/>
              <a:gd name="connsiteX37" fmla="*/ 4038392 w 9144000"/>
              <a:gd name="connsiteY37" fmla="*/ 2634881 h 5143500"/>
              <a:gd name="connsiteX38" fmla="*/ 4031173 w 9144000"/>
              <a:gd name="connsiteY38" fmla="*/ 2641377 h 5143500"/>
              <a:gd name="connsiteX39" fmla="*/ 3950974 w 9144000"/>
              <a:gd name="connsiteY39" fmla="*/ 2671010 h 5143500"/>
              <a:gd name="connsiteX40" fmla="*/ 3859794 w 9144000"/>
              <a:gd name="connsiteY40" fmla="*/ 2575766 h 5143500"/>
              <a:gd name="connsiteX41" fmla="*/ 3956596 w 9144000"/>
              <a:gd name="connsiteY41" fmla="*/ 2479647 h 5143500"/>
              <a:gd name="connsiteX42" fmla="*/ 4029654 w 9144000"/>
              <a:gd name="connsiteY42" fmla="*/ 2510041 h 5143500"/>
              <a:gd name="connsiteX43" fmla="*/ 4033225 w 9144000"/>
              <a:gd name="connsiteY43" fmla="*/ 2513422 h 5143500"/>
              <a:gd name="connsiteX44" fmla="*/ 4113007 w 9144000"/>
              <a:gd name="connsiteY44" fmla="*/ 2427599 h 5143500"/>
              <a:gd name="connsiteX45" fmla="*/ 4104003 w 9144000"/>
              <a:gd name="connsiteY45" fmla="*/ 2419469 h 5143500"/>
              <a:gd name="connsiteX46" fmla="*/ 3956558 w 9144000"/>
              <a:gd name="connsiteY46" fmla="*/ 2363394 h 5143500"/>
              <a:gd name="connsiteX47" fmla="*/ 6412896 w 9144000"/>
              <a:gd name="connsiteY47" fmla="*/ 2363052 h 5143500"/>
              <a:gd name="connsiteX48" fmla="*/ 6316056 w 9144000"/>
              <a:gd name="connsiteY48" fmla="*/ 2396484 h 5143500"/>
              <a:gd name="connsiteX49" fmla="*/ 6316056 w 9144000"/>
              <a:gd name="connsiteY49" fmla="*/ 2370992 h 5143500"/>
              <a:gd name="connsiteX50" fmla="*/ 6195851 w 9144000"/>
              <a:gd name="connsiteY50" fmla="*/ 2370992 h 5143500"/>
              <a:gd name="connsiteX51" fmla="*/ 6195851 w 9144000"/>
              <a:gd name="connsiteY51" fmla="*/ 2774423 h 5143500"/>
              <a:gd name="connsiteX52" fmla="*/ 6316056 w 9144000"/>
              <a:gd name="connsiteY52" fmla="*/ 2774423 h 5143500"/>
              <a:gd name="connsiteX53" fmla="*/ 6316056 w 9144000"/>
              <a:gd name="connsiteY53" fmla="*/ 2551185 h 5143500"/>
              <a:gd name="connsiteX54" fmla="*/ 6337141 w 9144000"/>
              <a:gd name="connsiteY54" fmla="*/ 2498263 h 5143500"/>
              <a:gd name="connsiteX55" fmla="*/ 6392076 w 9144000"/>
              <a:gd name="connsiteY55" fmla="*/ 2478356 h 5143500"/>
              <a:gd name="connsiteX56" fmla="*/ 6441237 w 9144000"/>
              <a:gd name="connsiteY56" fmla="*/ 2497352 h 5143500"/>
              <a:gd name="connsiteX57" fmla="*/ 6460233 w 9144000"/>
              <a:gd name="connsiteY57" fmla="*/ 2551262 h 5143500"/>
              <a:gd name="connsiteX58" fmla="*/ 6460233 w 9144000"/>
              <a:gd name="connsiteY58" fmla="*/ 2774499 h 5143500"/>
              <a:gd name="connsiteX59" fmla="*/ 6580400 w 9144000"/>
              <a:gd name="connsiteY59" fmla="*/ 2774499 h 5143500"/>
              <a:gd name="connsiteX60" fmla="*/ 6580400 w 9144000"/>
              <a:gd name="connsiteY60" fmla="*/ 2548830 h 5143500"/>
              <a:gd name="connsiteX61" fmla="*/ 6412972 w 9144000"/>
              <a:gd name="connsiteY61" fmla="*/ 2363052 h 5143500"/>
              <a:gd name="connsiteX62" fmla="*/ 5201766 w 9144000"/>
              <a:gd name="connsiteY62" fmla="*/ 2363052 h 5143500"/>
              <a:gd name="connsiteX63" fmla="*/ 5201652 w 9144000"/>
              <a:gd name="connsiteY63" fmla="*/ 2363090 h 5143500"/>
              <a:gd name="connsiteX64" fmla="*/ 5104774 w 9144000"/>
              <a:gd name="connsiteY64" fmla="*/ 2396522 h 5143500"/>
              <a:gd name="connsiteX65" fmla="*/ 5104774 w 9144000"/>
              <a:gd name="connsiteY65" fmla="*/ 2370992 h 5143500"/>
              <a:gd name="connsiteX66" fmla="*/ 4984607 w 9144000"/>
              <a:gd name="connsiteY66" fmla="*/ 2370992 h 5143500"/>
              <a:gd name="connsiteX67" fmla="*/ 4984607 w 9144000"/>
              <a:gd name="connsiteY67" fmla="*/ 2774423 h 5143500"/>
              <a:gd name="connsiteX68" fmla="*/ 5104774 w 9144000"/>
              <a:gd name="connsiteY68" fmla="*/ 2774423 h 5143500"/>
              <a:gd name="connsiteX69" fmla="*/ 5104774 w 9144000"/>
              <a:gd name="connsiteY69" fmla="*/ 2551185 h 5143500"/>
              <a:gd name="connsiteX70" fmla="*/ 5125821 w 9144000"/>
              <a:gd name="connsiteY70" fmla="*/ 2498263 h 5143500"/>
              <a:gd name="connsiteX71" fmla="*/ 5180833 w 9144000"/>
              <a:gd name="connsiteY71" fmla="*/ 2478356 h 5143500"/>
              <a:gd name="connsiteX72" fmla="*/ 5229994 w 9144000"/>
              <a:gd name="connsiteY72" fmla="*/ 2497352 h 5143500"/>
              <a:gd name="connsiteX73" fmla="*/ 5248989 w 9144000"/>
              <a:gd name="connsiteY73" fmla="*/ 2551262 h 5143500"/>
              <a:gd name="connsiteX74" fmla="*/ 5248989 w 9144000"/>
              <a:gd name="connsiteY74" fmla="*/ 2774499 h 5143500"/>
              <a:gd name="connsiteX75" fmla="*/ 5369156 w 9144000"/>
              <a:gd name="connsiteY75" fmla="*/ 2774499 h 5143500"/>
              <a:gd name="connsiteX76" fmla="*/ 5369156 w 9144000"/>
              <a:gd name="connsiteY76" fmla="*/ 2548830 h 5143500"/>
              <a:gd name="connsiteX77" fmla="*/ 5201766 w 9144000"/>
              <a:gd name="connsiteY77" fmla="*/ 2363052 h 5143500"/>
              <a:gd name="connsiteX78" fmla="*/ 5864299 w 9144000"/>
              <a:gd name="connsiteY78" fmla="*/ 2362748 h 5143500"/>
              <a:gd name="connsiteX79" fmla="*/ 5663286 w 9144000"/>
              <a:gd name="connsiteY79" fmla="*/ 2575272 h 5143500"/>
              <a:gd name="connsiteX80" fmla="*/ 5863729 w 9144000"/>
              <a:gd name="connsiteY80" fmla="*/ 2788024 h 5143500"/>
              <a:gd name="connsiteX81" fmla="*/ 5970105 w 9144000"/>
              <a:gd name="connsiteY81" fmla="*/ 2750375 h 5143500"/>
              <a:gd name="connsiteX82" fmla="*/ 5970105 w 9144000"/>
              <a:gd name="connsiteY82" fmla="*/ 2774423 h 5143500"/>
              <a:gd name="connsiteX83" fmla="*/ 6090234 w 9144000"/>
              <a:gd name="connsiteY83" fmla="*/ 2774423 h 5143500"/>
              <a:gd name="connsiteX84" fmla="*/ 6090234 w 9144000"/>
              <a:gd name="connsiteY84" fmla="*/ 2371182 h 5143500"/>
              <a:gd name="connsiteX85" fmla="*/ 5970105 w 9144000"/>
              <a:gd name="connsiteY85" fmla="*/ 2371182 h 5143500"/>
              <a:gd name="connsiteX86" fmla="*/ 5970219 w 9144000"/>
              <a:gd name="connsiteY86" fmla="*/ 2395117 h 5143500"/>
              <a:gd name="connsiteX87" fmla="*/ 5864299 w 9144000"/>
              <a:gd name="connsiteY87" fmla="*/ 2362748 h 5143500"/>
              <a:gd name="connsiteX88" fmla="*/ 3319935 w 9144000"/>
              <a:gd name="connsiteY88" fmla="*/ 2361456 h 5143500"/>
              <a:gd name="connsiteX89" fmla="*/ 3184002 w 9144000"/>
              <a:gd name="connsiteY89" fmla="*/ 2493210 h 5143500"/>
              <a:gd name="connsiteX90" fmla="*/ 3303181 w 9144000"/>
              <a:gd name="connsiteY90" fmla="*/ 2628080 h 5143500"/>
              <a:gd name="connsiteX91" fmla="*/ 3346416 w 9144000"/>
              <a:gd name="connsiteY91" fmla="*/ 2659803 h 5143500"/>
              <a:gd name="connsiteX92" fmla="*/ 3312489 w 9144000"/>
              <a:gd name="connsiteY92" fmla="*/ 2682180 h 5143500"/>
              <a:gd name="connsiteX93" fmla="*/ 3242319 w 9144000"/>
              <a:gd name="connsiteY93" fmla="*/ 2650229 h 5143500"/>
              <a:gd name="connsiteX94" fmla="*/ 3238026 w 9144000"/>
              <a:gd name="connsiteY94" fmla="*/ 2646430 h 5143500"/>
              <a:gd name="connsiteX95" fmla="*/ 3164968 w 9144000"/>
              <a:gd name="connsiteY95" fmla="*/ 2722413 h 5143500"/>
              <a:gd name="connsiteX96" fmla="*/ 3169071 w 9144000"/>
              <a:gd name="connsiteY96" fmla="*/ 2726554 h 5143500"/>
              <a:gd name="connsiteX97" fmla="*/ 3312489 w 9144000"/>
              <a:gd name="connsiteY97" fmla="*/ 2789924 h 5143500"/>
              <a:gd name="connsiteX98" fmla="*/ 3458376 w 9144000"/>
              <a:gd name="connsiteY98" fmla="*/ 2659043 h 5143500"/>
              <a:gd name="connsiteX99" fmla="*/ 3336044 w 9144000"/>
              <a:gd name="connsiteY99" fmla="*/ 2524212 h 5143500"/>
              <a:gd name="connsiteX100" fmla="*/ 3289276 w 9144000"/>
              <a:gd name="connsiteY100" fmla="*/ 2491159 h 5143500"/>
              <a:gd name="connsiteX101" fmla="*/ 3322291 w 9144000"/>
              <a:gd name="connsiteY101" fmla="*/ 2469314 h 5143500"/>
              <a:gd name="connsiteX102" fmla="*/ 3322291 w 9144000"/>
              <a:gd name="connsiteY102" fmla="*/ 2469200 h 5143500"/>
              <a:gd name="connsiteX103" fmla="*/ 3382355 w 9144000"/>
              <a:gd name="connsiteY103" fmla="*/ 2497428 h 5143500"/>
              <a:gd name="connsiteX104" fmla="*/ 3386762 w 9144000"/>
              <a:gd name="connsiteY104" fmla="*/ 2501873 h 5143500"/>
              <a:gd name="connsiteX105" fmla="*/ 3460922 w 9144000"/>
              <a:gd name="connsiteY105" fmla="*/ 2422091 h 5143500"/>
              <a:gd name="connsiteX106" fmla="*/ 3456439 w 9144000"/>
              <a:gd name="connsiteY106" fmla="*/ 2418025 h 5143500"/>
              <a:gd name="connsiteX107" fmla="*/ 3319935 w 9144000"/>
              <a:gd name="connsiteY107" fmla="*/ 2361456 h 5143500"/>
              <a:gd name="connsiteX108" fmla="*/ 4822763 w 9144000"/>
              <a:gd name="connsiteY108" fmla="*/ 2162039 h 5143500"/>
              <a:gd name="connsiteX109" fmla="*/ 4750580 w 9144000"/>
              <a:gd name="connsiteY109" fmla="*/ 2234223 h 5143500"/>
              <a:gd name="connsiteX110" fmla="*/ 4822763 w 9144000"/>
              <a:gd name="connsiteY110" fmla="*/ 2306407 h 5143500"/>
              <a:gd name="connsiteX111" fmla="*/ 4894947 w 9144000"/>
              <a:gd name="connsiteY111" fmla="*/ 2234223 h 5143500"/>
              <a:gd name="connsiteX112" fmla="*/ 4822763 w 9144000"/>
              <a:gd name="connsiteY112" fmla="*/ 2162039 h 5143500"/>
              <a:gd name="connsiteX113" fmla="*/ 3603238 w 9144000"/>
              <a:gd name="connsiteY113" fmla="*/ 2162039 h 5143500"/>
              <a:gd name="connsiteX114" fmla="*/ 3531054 w 9144000"/>
              <a:gd name="connsiteY114" fmla="*/ 2234223 h 5143500"/>
              <a:gd name="connsiteX115" fmla="*/ 3603238 w 9144000"/>
              <a:gd name="connsiteY115" fmla="*/ 2306407 h 5143500"/>
              <a:gd name="connsiteX116" fmla="*/ 3675421 w 9144000"/>
              <a:gd name="connsiteY116" fmla="*/ 2234223 h 5143500"/>
              <a:gd name="connsiteX117" fmla="*/ 3603238 w 9144000"/>
              <a:gd name="connsiteY117" fmla="*/ 2162039 h 5143500"/>
              <a:gd name="connsiteX118" fmla="*/ 6964835 w 9144000"/>
              <a:gd name="connsiteY118" fmla="*/ 2157518 h 5143500"/>
              <a:gd name="connsiteX119" fmla="*/ 6964835 w 9144000"/>
              <a:gd name="connsiteY119" fmla="*/ 2395117 h 5143500"/>
              <a:gd name="connsiteX120" fmla="*/ 6858953 w 9144000"/>
              <a:gd name="connsiteY120" fmla="*/ 2362748 h 5143500"/>
              <a:gd name="connsiteX121" fmla="*/ 6658054 w 9144000"/>
              <a:gd name="connsiteY121" fmla="*/ 2575272 h 5143500"/>
              <a:gd name="connsiteX122" fmla="*/ 6858421 w 9144000"/>
              <a:gd name="connsiteY122" fmla="*/ 2788024 h 5143500"/>
              <a:gd name="connsiteX123" fmla="*/ 6964797 w 9144000"/>
              <a:gd name="connsiteY123" fmla="*/ 2750375 h 5143500"/>
              <a:gd name="connsiteX124" fmla="*/ 6964797 w 9144000"/>
              <a:gd name="connsiteY124" fmla="*/ 2774423 h 5143500"/>
              <a:gd name="connsiteX125" fmla="*/ 7084964 w 9144000"/>
              <a:gd name="connsiteY125" fmla="*/ 2774423 h 5143500"/>
              <a:gd name="connsiteX126" fmla="*/ 7084964 w 9144000"/>
              <a:gd name="connsiteY126" fmla="*/ 2157518 h 5143500"/>
              <a:gd name="connsiteX127" fmla="*/ 4323176 w 9144000"/>
              <a:gd name="connsiteY127" fmla="*/ 2157518 h 5143500"/>
              <a:gd name="connsiteX128" fmla="*/ 4323290 w 9144000"/>
              <a:gd name="connsiteY128" fmla="*/ 2774195 h 5143500"/>
              <a:gd name="connsiteX129" fmla="*/ 4447408 w 9144000"/>
              <a:gd name="connsiteY129" fmla="*/ 2774195 h 5143500"/>
              <a:gd name="connsiteX130" fmla="*/ 4447408 w 9144000"/>
              <a:gd name="connsiteY130" fmla="*/ 2520374 h 5143500"/>
              <a:gd name="connsiteX131" fmla="*/ 4659628 w 9144000"/>
              <a:gd name="connsiteY131" fmla="*/ 2520374 h 5143500"/>
              <a:gd name="connsiteX132" fmla="*/ 4659628 w 9144000"/>
              <a:gd name="connsiteY132" fmla="*/ 2400207 h 5143500"/>
              <a:gd name="connsiteX133" fmla="*/ 4447408 w 9144000"/>
              <a:gd name="connsiteY133" fmla="*/ 2400207 h 5143500"/>
              <a:gd name="connsiteX134" fmla="*/ 4447408 w 9144000"/>
              <a:gd name="connsiteY134" fmla="*/ 2277723 h 5143500"/>
              <a:gd name="connsiteX135" fmla="*/ 4691693 w 9144000"/>
              <a:gd name="connsiteY135" fmla="*/ 2277723 h 5143500"/>
              <a:gd name="connsiteX136" fmla="*/ 4691693 w 9144000"/>
              <a:gd name="connsiteY136" fmla="*/ 2157518 h 5143500"/>
              <a:gd name="connsiteX137" fmla="*/ 2553458 w 9144000"/>
              <a:gd name="connsiteY137" fmla="*/ 2157518 h 5143500"/>
              <a:gd name="connsiteX138" fmla="*/ 2332917 w 9144000"/>
              <a:gd name="connsiteY138" fmla="*/ 2412783 h 5143500"/>
              <a:gd name="connsiteX139" fmla="*/ 2113137 w 9144000"/>
              <a:gd name="connsiteY139" fmla="*/ 2157670 h 5143500"/>
              <a:gd name="connsiteX140" fmla="*/ 2059037 w 9144000"/>
              <a:gd name="connsiteY140" fmla="*/ 2157670 h 5143500"/>
              <a:gd name="connsiteX141" fmla="*/ 2059037 w 9144000"/>
              <a:gd name="connsiteY141" fmla="*/ 2774195 h 5143500"/>
              <a:gd name="connsiteX142" fmla="*/ 2183193 w 9144000"/>
              <a:gd name="connsiteY142" fmla="*/ 2774195 h 5143500"/>
              <a:gd name="connsiteX143" fmla="*/ 2183193 w 9144000"/>
              <a:gd name="connsiteY143" fmla="*/ 2424674 h 5143500"/>
              <a:gd name="connsiteX144" fmla="*/ 2324103 w 9144000"/>
              <a:gd name="connsiteY144" fmla="*/ 2590772 h 5143500"/>
              <a:gd name="connsiteX145" fmla="*/ 2342491 w 9144000"/>
              <a:gd name="connsiteY145" fmla="*/ 2590772 h 5143500"/>
              <a:gd name="connsiteX146" fmla="*/ 2483401 w 9144000"/>
              <a:gd name="connsiteY146" fmla="*/ 2424674 h 5143500"/>
              <a:gd name="connsiteX147" fmla="*/ 2483401 w 9144000"/>
              <a:gd name="connsiteY147" fmla="*/ 2774195 h 5143500"/>
              <a:gd name="connsiteX148" fmla="*/ 2607596 w 9144000"/>
              <a:gd name="connsiteY148" fmla="*/ 2774195 h 5143500"/>
              <a:gd name="connsiteX149" fmla="*/ 2607596 w 9144000"/>
              <a:gd name="connsiteY149" fmla="*/ 2157518 h 5143500"/>
              <a:gd name="connsiteX150" fmla="*/ 5468124 w 9144000"/>
              <a:gd name="connsiteY150" fmla="*/ 2157480 h 5143500"/>
              <a:gd name="connsiteX151" fmla="*/ 5468124 w 9144000"/>
              <a:gd name="connsiteY151" fmla="*/ 2774233 h 5143500"/>
              <a:gd name="connsiteX152" fmla="*/ 5588253 w 9144000"/>
              <a:gd name="connsiteY152" fmla="*/ 2774233 h 5143500"/>
              <a:gd name="connsiteX153" fmla="*/ 5588253 w 9144000"/>
              <a:gd name="connsiteY153" fmla="*/ 2157480 h 5143500"/>
              <a:gd name="connsiteX154" fmla="*/ 0 w 9144000"/>
              <a:gd name="connsiteY154" fmla="*/ 0 h 5143500"/>
              <a:gd name="connsiteX155" fmla="*/ 9144000 w 9144000"/>
              <a:gd name="connsiteY155" fmla="*/ 0 h 5143500"/>
              <a:gd name="connsiteX156" fmla="*/ 9144000 w 9144000"/>
              <a:gd name="connsiteY156" fmla="*/ 5143500 h 5143500"/>
              <a:gd name="connsiteX157" fmla="*/ 0 w 9144000"/>
              <a:gd name="connsiteY15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</a:cxnLst>
            <a:rect l="l" t="t" r="r" b="b"/>
            <a:pathLst>
              <a:path w="9144000" h="5143500">
                <a:moveTo>
                  <a:pt x="6871453" y="2479382"/>
                </a:moveTo>
                <a:cubicBezTo>
                  <a:pt x="6925666" y="2479382"/>
                  <a:pt x="6964797" y="2518893"/>
                  <a:pt x="6964797" y="2575424"/>
                </a:cubicBezTo>
                <a:cubicBezTo>
                  <a:pt x="6964797" y="2632069"/>
                  <a:pt x="6925666" y="2671542"/>
                  <a:pt x="6871453" y="2671542"/>
                </a:cubicBezTo>
                <a:cubicBezTo>
                  <a:pt x="6817239" y="2671542"/>
                  <a:pt x="6778070" y="2631955"/>
                  <a:pt x="6778070" y="2575424"/>
                </a:cubicBezTo>
                <a:cubicBezTo>
                  <a:pt x="6778070" y="2518893"/>
                  <a:pt x="6817239" y="2479382"/>
                  <a:pt x="6871453" y="2479382"/>
                </a:cubicBezTo>
                <a:close/>
                <a:moveTo>
                  <a:pt x="5876722" y="2479382"/>
                </a:moveTo>
                <a:cubicBezTo>
                  <a:pt x="5930974" y="2479382"/>
                  <a:pt x="5970105" y="2518893"/>
                  <a:pt x="5970105" y="2575424"/>
                </a:cubicBezTo>
                <a:cubicBezTo>
                  <a:pt x="5970105" y="2632069"/>
                  <a:pt x="5930936" y="2671542"/>
                  <a:pt x="5876722" y="2671542"/>
                </a:cubicBezTo>
                <a:cubicBezTo>
                  <a:pt x="5822509" y="2671542"/>
                  <a:pt x="5783339" y="2631955"/>
                  <a:pt x="5783339" y="2575424"/>
                </a:cubicBezTo>
                <a:cubicBezTo>
                  <a:pt x="5783339" y="2518893"/>
                  <a:pt x="5822470" y="2479382"/>
                  <a:pt x="5876722" y="2479382"/>
                </a:cubicBezTo>
                <a:close/>
                <a:moveTo>
                  <a:pt x="2705462" y="2371448"/>
                </a:moveTo>
                <a:lnTo>
                  <a:pt x="2705462" y="2599169"/>
                </a:lnTo>
                <a:cubicBezTo>
                  <a:pt x="2705462" y="2711092"/>
                  <a:pt x="2768717" y="2787872"/>
                  <a:pt x="2868825" y="2787872"/>
                </a:cubicBezTo>
                <a:cubicBezTo>
                  <a:pt x="2904910" y="2788544"/>
                  <a:pt x="2939788" y="2774882"/>
                  <a:pt x="2965817" y="2749881"/>
                </a:cubicBezTo>
                <a:lnTo>
                  <a:pt x="2965817" y="2774347"/>
                </a:lnTo>
                <a:lnTo>
                  <a:pt x="3085946" y="2774347"/>
                </a:lnTo>
                <a:lnTo>
                  <a:pt x="3085946" y="2371448"/>
                </a:lnTo>
                <a:lnTo>
                  <a:pt x="2965779" y="2371448"/>
                </a:lnTo>
                <a:lnTo>
                  <a:pt x="2965779" y="2597003"/>
                </a:lnTo>
                <a:cubicBezTo>
                  <a:pt x="2965988" y="2617707"/>
                  <a:pt x="2957415" y="2637531"/>
                  <a:pt x="2942186" y="2651559"/>
                </a:cubicBezTo>
                <a:cubicBezTo>
                  <a:pt x="2929725" y="2661969"/>
                  <a:pt x="2911185" y="2667971"/>
                  <a:pt x="2891468" y="2667971"/>
                </a:cubicBezTo>
                <a:cubicBezTo>
                  <a:pt x="2875013" y="2668396"/>
                  <a:pt x="2859037" y="2662416"/>
                  <a:pt x="2846904" y="2651293"/>
                </a:cubicBezTo>
                <a:cubicBezTo>
                  <a:pt x="2833303" y="2638300"/>
                  <a:pt x="2825818" y="2619000"/>
                  <a:pt x="2825818" y="2596737"/>
                </a:cubicBezTo>
                <a:lnTo>
                  <a:pt x="2825818" y="2371448"/>
                </a:lnTo>
                <a:close/>
                <a:moveTo>
                  <a:pt x="4762889" y="2371182"/>
                </a:moveTo>
                <a:lnTo>
                  <a:pt x="4762889" y="2774423"/>
                </a:lnTo>
                <a:lnTo>
                  <a:pt x="4883056" y="2774423"/>
                </a:lnTo>
                <a:lnTo>
                  <a:pt x="4883056" y="2371182"/>
                </a:lnTo>
                <a:close/>
                <a:moveTo>
                  <a:pt x="3543249" y="2371182"/>
                </a:moveTo>
                <a:lnTo>
                  <a:pt x="3543173" y="2774461"/>
                </a:lnTo>
                <a:lnTo>
                  <a:pt x="3663340" y="2774461"/>
                </a:lnTo>
                <a:lnTo>
                  <a:pt x="3663340" y="2371182"/>
                </a:lnTo>
                <a:close/>
                <a:moveTo>
                  <a:pt x="3956558" y="2363394"/>
                </a:moveTo>
                <a:cubicBezTo>
                  <a:pt x="3837037" y="2363394"/>
                  <a:pt x="3739741" y="2458372"/>
                  <a:pt x="3739741" y="2575652"/>
                </a:cubicBezTo>
                <a:cubicBezTo>
                  <a:pt x="3739741" y="2694641"/>
                  <a:pt x="3830426" y="2787910"/>
                  <a:pt x="3946338" y="2787910"/>
                </a:cubicBezTo>
                <a:cubicBezTo>
                  <a:pt x="4013279" y="2787910"/>
                  <a:pt x="4066391" y="2767319"/>
                  <a:pt x="4108638" y="2725072"/>
                </a:cubicBezTo>
                <a:lnTo>
                  <a:pt x="4116920" y="2716714"/>
                </a:lnTo>
                <a:lnTo>
                  <a:pt x="4038392" y="2634881"/>
                </a:lnTo>
                <a:lnTo>
                  <a:pt x="4031173" y="2641377"/>
                </a:lnTo>
                <a:cubicBezTo>
                  <a:pt x="4008997" y="2660787"/>
                  <a:pt x="3980442" y="2671338"/>
                  <a:pt x="3950974" y="2671010"/>
                </a:cubicBezTo>
                <a:cubicBezTo>
                  <a:pt x="3897292" y="2671010"/>
                  <a:pt x="3859794" y="2631423"/>
                  <a:pt x="3859794" y="2575766"/>
                </a:cubicBezTo>
                <a:cubicBezTo>
                  <a:pt x="3859794" y="2520108"/>
                  <a:pt x="3900521" y="2479647"/>
                  <a:pt x="3956596" y="2479647"/>
                </a:cubicBezTo>
                <a:cubicBezTo>
                  <a:pt x="3983894" y="2480277"/>
                  <a:pt x="4009964" y="2491122"/>
                  <a:pt x="4029654" y="2510041"/>
                </a:cubicBezTo>
                <a:lnTo>
                  <a:pt x="4033225" y="2513422"/>
                </a:lnTo>
                <a:lnTo>
                  <a:pt x="4113007" y="2427599"/>
                </a:lnTo>
                <a:lnTo>
                  <a:pt x="4104003" y="2419469"/>
                </a:lnTo>
                <a:cubicBezTo>
                  <a:pt x="4063604" y="2382985"/>
                  <a:pt x="4010992" y="2362976"/>
                  <a:pt x="3956558" y="2363394"/>
                </a:cubicBezTo>
                <a:close/>
                <a:moveTo>
                  <a:pt x="6412896" y="2363052"/>
                </a:moveTo>
                <a:cubicBezTo>
                  <a:pt x="6377699" y="2362527"/>
                  <a:pt x="6343432" y="2374357"/>
                  <a:pt x="6316056" y="2396484"/>
                </a:cubicBezTo>
                <a:lnTo>
                  <a:pt x="6316056" y="2370992"/>
                </a:lnTo>
                <a:lnTo>
                  <a:pt x="6195851" y="2370992"/>
                </a:lnTo>
                <a:lnTo>
                  <a:pt x="6195851" y="2774423"/>
                </a:lnTo>
                <a:lnTo>
                  <a:pt x="6316056" y="2774423"/>
                </a:lnTo>
                <a:lnTo>
                  <a:pt x="6316056" y="2551185"/>
                </a:lnTo>
                <a:cubicBezTo>
                  <a:pt x="6315598" y="2531412"/>
                  <a:pt x="6323211" y="2512305"/>
                  <a:pt x="6337141" y="2498263"/>
                </a:cubicBezTo>
                <a:cubicBezTo>
                  <a:pt x="6350818" y="2485270"/>
                  <a:pt x="6369889" y="2478356"/>
                  <a:pt x="6392076" y="2478356"/>
                </a:cubicBezTo>
                <a:cubicBezTo>
                  <a:pt x="6412022" y="2478356"/>
                  <a:pt x="6429802" y="2485194"/>
                  <a:pt x="6441237" y="2497352"/>
                </a:cubicBezTo>
                <a:cubicBezTo>
                  <a:pt x="6453623" y="2509623"/>
                  <a:pt x="6460233" y="2528315"/>
                  <a:pt x="6460233" y="2551262"/>
                </a:cubicBezTo>
                <a:lnTo>
                  <a:pt x="6460233" y="2774499"/>
                </a:lnTo>
                <a:lnTo>
                  <a:pt x="6580400" y="2774499"/>
                </a:lnTo>
                <a:lnTo>
                  <a:pt x="6580400" y="2548830"/>
                </a:lnTo>
                <a:cubicBezTo>
                  <a:pt x="6580400" y="2437667"/>
                  <a:pt x="6513155" y="2363052"/>
                  <a:pt x="6412972" y="2363052"/>
                </a:cubicBezTo>
                <a:close/>
                <a:moveTo>
                  <a:pt x="5201766" y="2363052"/>
                </a:moveTo>
                <a:lnTo>
                  <a:pt x="5201652" y="2363090"/>
                </a:lnTo>
                <a:cubicBezTo>
                  <a:pt x="5166441" y="2362549"/>
                  <a:pt x="5132157" y="2374381"/>
                  <a:pt x="5104774" y="2396522"/>
                </a:cubicBezTo>
                <a:lnTo>
                  <a:pt x="5104774" y="2370992"/>
                </a:lnTo>
                <a:lnTo>
                  <a:pt x="4984607" y="2370992"/>
                </a:lnTo>
                <a:lnTo>
                  <a:pt x="4984607" y="2774423"/>
                </a:lnTo>
                <a:lnTo>
                  <a:pt x="5104774" y="2774423"/>
                </a:lnTo>
                <a:lnTo>
                  <a:pt x="5104774" y="2551185"/>
                </a:lnTo>
                <a:cubicBezTo>
                  <a:pt x="5104324" y="2531421"/>
                  <a:pt x="5111920" y="2512321"/>
                  <a:pt x="5125821" y="2498263"/>
                </a:cubicBezTo>
                <a:cubicBezTo>
                  <a:pt x="5139574" y="2485270"/>
                  <a:pt x="5158608" y="2478356"/>
                  <a:pt x="5180833" y="2478356"/>
                </a:cubicBezTo>
                <a:cubicBezTo>
                  <a:pt x="5200740" y="2478356"/>
                  <a:pt x="5218520" y="2485194"/>
                  <a:pt x="5229994" y="2497352"/>
                </a:cubicBezTo>
                <a:cubicBezTo>
                  <a:pt x="5242303" y="2509623"/>
                  <a:pt x="5248989" y="2528315"/>
                  <a:pt x="5248989" y="2551262"/>
                </a:cubicBezTo>
                <a:lnTo>
                  <a:pt x="5248989" y="2774499"/>
                </a:lnTo>
                <a:lnTo>
                  <a:pt x="5369156" y="2774499"/>
                </a:lnTo>
                <a:lnTo>
                  <a:pt x="5369156" y="2548830"/>
                </a:lnTo>
                <a:cubicBezTo>
                  <a:pt x="5369156" y="2437667"/>
                  <a:pt x="5301874" y="2363052"/>
                  <a:pt x="5201766" y="2363052"/>
                </a:cubicBezTo>
                <a:close/>
                <a:moveTo>
                  <a:pt x="5864299" y="2362748"/>
                </a:moveTo>
                <a:cubicBezTo>
                  <a:pt x="5749793" y="2362748"/>
                  <a:pt x="5663286" y="2456245"/>
                  <a:pt x="5663286" y="2575272"/>
                </a:cubicBezTo>
                <a:cubicBezTo>
                  <a:pt x="5663286" y="2696465"/>
                  <a:pt x="5745006" y="2788024"/>
                  <a:pt x="5863729" y="2788024"/>
                </a:cubicBezTo>
                <a:cubicBezTo>
                  <a:pt x="5911712" y="2788024"/>
                  <a:pt x="5952857" y="2766483"/>
                  <a:pt x="5970105" y="2750375"/>
                </a:cubicBezTo>
                <a:lnTo>
                  <a:pt x="5970105" y="2774423"/>
                </a:lnTo>
                <a:lnTo>
                  <a:pt x="6090234" y="2774423"/>
                </a:lnTo>
                <a:lnTo>
                  <a:pt x="6090234" y="2371182"/>
                </a:lnTo>
                <a:lnTo>
                  <a:pt x="5970105" y="2371182"/>
                </a:lnTo>
                <a:lnTo>
                  <a:pt x="5970219" y="2395117"/>
                </a:lnTo>
                <a:cubicBezTo>
                  <a:pt x="5949514" y="2378742"/>
                  <a:pt x="5912130" y="2362748"/>
                  <a:pt x="5864299" y="2362748"/>
                </a:cubicBezTo>
                <a:close/>
                <a:moveTo>
                  <a:pt x="3319935" y="2361456"/>
                </a:moveTo>
                <a:cubicBezTo>
                  <a:pt x="3262948" y="2361456"/>
                  <a:pt x="3184002" y="2407046"/>
                  <a:pt x="3184002" y="2493210"/>
                </a:cubicBezTo>
                <a:cubicBezTo>
                  <a:pt x="3184002" y="2579375"/>
                  <a:pt x="3267279" y="2616113"/>
                  <a:pt x="3303181" y="2628080"/>
                </a:cubicBezTo>
                <a:cubicBezTo>
                  <a:pt x="3339083" y="2640048"/>
                  <a:pt x="3346416" y="2645480"/>
                  <a:pt x="3346416" y="2659803"/>
                </a:cubicBezTo>
                <a:cubicBezTo>
                  <a:pt x="3346416" y="2671922"/>
                  <a:pt x="3332472" y="2682180"/>
                  <a:pt x="3312489" y="2682180"/>
                </a:cubicBezTo>
                <a:cubicBezTo>
                  <a:pt x="3283805" y="2682180"/>
                  <a:pt x="3265000" y="2670479"/>
                  <a:pt x="3242319" y="2650229"/>
                </a:cubicBezTo>
                <a:lnTo>
                  <a:pt x="3238026" y="2646430"/>
                </a:lnTo>
                <a:lnTo>
                  <a:pt x="3164968" y="2722413"/>
                </a:lnTo>
                <a:lnTo>
                  <a:pt x="3169071" y="2726554"/>
                </a:lnTo>
                <a:cubicBezTo>
                  <a:pt x="3208241" y="2765685"/>
                  <a:pt x="3245814" y="2789924"/>
                  <a:pt x="3312489" y="2789924"/>
                </a:cubicBezTo>
                <a:cubicBezTo>
                  <a:pt x="3373655" y="2789924"/>
                  <a:pt x="3458376" y="2744334"/>
                  <a:pt x="3458376" y="2659043"/>
                </a:cubicBezTo>
                <a:cubicBezTo>
                  <a:pt x="3458376" y="2597839"/>
                  <a:pt x="3418865" y="2552401"/>
                  <a:pt x="3336044" y="2524212"/>
                </a:cubicBezTo>
                <a:cubicBezTo>
                  <a:pt x="3296533" y="2510801"/>
                  <a:pt x="3289276" y="2505216"/>
                  <a:pt x="3289276" y="2491159"/>
                </a:cubicBezTo>
                <a:cubicBezTo>
                  <a:pt x="3289276" y="2477102"/>
                  <a:pt x="3304853" y="2469314"/>
                  <a:pt x="3322291" y="2469314"/>
                </a:cubicBezTo>
                <a:lnTo>
                  <a:pt x="3322291" y="2469200"/>
                </a:lnTo>
                <a:cubicBezTo>
                  <a:pt x="3345086" y="2469200"/>
                  <a:pt x="3363398" y="2478432"/>
                  <a:pt x="3382355" y="2497428"/>
                </a:cubicBezTo>
                <a:lnTo>
                  <a:pt x="3386762" y="2501873"/>
                </a:lnTo>
                <a:lnTo>
                  <a:pt x="3460922" y="2422091"/>
                </a:lnTo>
                <a:lnTo>
                  <a:pt x="3456439" y="2418025"/>
                </a:lnTo>
                <a:cubicBezTo>
                  <a:pt x="3412976" y="2378362"/>
                  <a:pt x="3372098" y="2361456"/>
                  <a:pt x="3319935" y="2361456"/>
                </a:cubicBezTo>
                <a:close/>
                <a:moveTo>
                  <a:pt x="4822763" y="2162039"/>
                </a:moveTo>
                <a:cubicBezTo>
                  <a:pt x="4782897" y="2162039"/>
                  <a:pt x="4750580" y="2194357"/>
                  <a:pt x="4750580" y="2234223"/>
                </a:cubicBezTo>
                <a:cubicBezTo>
                  <a:pt x="4750580" y="2274089"/>
                  <a:pt x="4782897" y="2306407"/>
                  <a:pt x="4822763" y="2306407"/>
                </a:cubicBezTo>
                <a:cubicBezTo>
                  <a:pt x="4862629" y="2306407"/>
                  <a:pt x="4894947" y="2274089"/>
                  <a:pt x="4894947" y="2234223"/>
                </a:cubicBezTo>
                <a:cubicBezTo>
                  <a:pt x="4894947" y="2194357"/>
                  <a:pt x="4862629" y="2162039"/>
                  <a:pt x="4822763" y="2162039"/>
                </a:cubicBezTo>
                <a:close/>
                <a:moveTo>
                  <a:pt x="3603238" y="2162039"/>
                </a:moveTo>
                <a:cubicBezTo>
                  <a:pt x="3563372" y="2162039"/>
                  <a:pt x="3531054" y="2194357"/>
                  <a:pt x="3531054" y="2234223"/>
                </a:cubicBezTo>
                <a:cubicBezTo>
                  <a:pt x="3531054" y="2274089"/>
                  <a:pt x="3563372" y="2306407"/>
                  <a:pt x="3603238" y="2306407"/>
                </a:cubicBezTo>
                <a:cubicBezTo>
                  <a:pt x="3643104" y="2306407"/>
                  <a:pt x="3675421" y="2274089"/>
                  <a:pt x="3675421" y="2234223"/>
                </a:cubicBezTo>
                <a:cubicBezTo>
                  <a:pt x="3675421" y="2194357"/>
                  <a:pt x="3643104" y="2162039"/>
                  <a:pt x="3603238" y="2162039"/>
                </a:cubicBezTo>
                <a:close/>
                <a:moveTo>
                  <a:pt x="6964835" y="2157518"/>
                </a:moveTo>
                <a:lnTo>
                  <a:pt x="6964835" y="2395117"/>
                </a:lnTo>
                <a:cubicBezTo>
                  <a:pt x="6944168" y="2378742"/>
                  <a:pt x="6906785" y="2362748"/>
                  <a:pt x="6858953" y="2362748"/>
                </a:cubicBezTo>
                <a:cubicBezTo>
                  <a:pt x="6744447" y="2362748"/>
                  <a:pt x="6658054" y="2456245"/>
                  <a:pt x="6658054" y="2575272"/>
                </a:cubicBezTo>
                <a:cubicBezTo>
                  <a:pt x="6658054" y="2696465"/>
                  <a:pt x="6739698" y="2788024"/>
                  <a:pt x="6858421" y="2788024"/>
                </a:cubicBezTo>
                <a:cubicBezTo>
                  <a:pt x="6906443" y="2788024"/>
                  <a:pt x="6947588" y="2766483"/>
                  <a:pt x="6964797" y="2750375"/>
                </a:cubicBezTo>
                <a:lnTo>
                  <a:pt x="6964797" y="2774423"/>
                </a:lnTo>
                <a:lnTo>
                  <a:pt x="7084964" y="2774423"/>
                </a:lnTo>
                <a:lnTo>
                  <a:pt x="7084964" y="2157518"/>
                </a:lnTo>
                <a:close/>
                <a:moveTo>
                  <a:pt x="4323176" y="2157518"/>
                </a:moveTo>
                <a:lnTo>
                  <a:pt x="4323290" y="2774195"/>
                </a:lnTo>
                <a:lnTo>
                  <a:pt x="4447408" y="2774195"/>
                </a:lnTo>
                <a:lnTo>
                  <a:pt x="4447408" y="2520374"/>
                </a:lnTo>
                <a:lnTo>
                  <a:pt x="4659628" y="2520374"/>
                </a:lnTo>
                <a:lnTo>
                  <a:pt x="4659628" y="2400207"/>
                </a:lnTo>
                <a:lnTo>
                  <a:pt x="4447408" y="2400207"/>
                </a:lnTo>
                <a:lnTo>
                  <a:pt x="4447408" y="2277723"/>
                </a:lnTo>
                <a:lnTo>
                  <a:pt x="4691693" y="2277723"/>
                </a:lnTo>
                <a:lnTo>
                  <a:pt x="4691693" y="2157518"/>
                </a:lnTo>
                <a:close/>
                <a:moveTo>
                  <a:pt x="2553458" y="2157518"/>
                </a:moveTo>
                <a:lnTo>
                  <a:pt x="2332917" y="2412783"/>
                </a:lnTo>
                <a:lnTo>
                  <a:pt x="2113137" y="2157670"/>
                </a:lnTo>
                <a:lnTo>
                  <a:pt x="2059037" y="2157670"/>
                </a:lnTo>
                <a:lnTo>
                  <a:pt x="2059037" y="2774195"/>
                </a:lnTo>
                <a:lnTo>
                  <a:pt x="2183193" y="2774195"/>
                </a:lnTo>
                <a:lnTo>
                  <a:pt x="2183193" y="2424674"/>
                </a:lnTo>
                <a:lnTo>
                  <a:pt x="2324103" y="2590772"/>
                </a:lnTo>
                <a:lnTo>
                  <a:pt x="2342491" y="2590772"/>
                </a:lnTo>
                <a:lnTo>
                  <a:pt x="2483401" y="2424674"/>
                </a:lnTo>
                <a:lnTo>
                  <a:pt x="2483401" y="2774195"/>
                </a:lnTo>
                <a:lnTo>
                  <a:pt x="2607596" y="2774195"/>
                </a:lnTo>
                <a:lnTo>
                  <a:pt x="2607596" y="2157518"/>
                </a:lnTo>
                <a:close/>
                <a:moveTo>
                  <a:pt x="5468124" y="2157480"/>
                </a:moveTo>
                <a:lnTo>
                  <a:pt x="5468124" y="2774233"/>
                </a:lnTo>
                <a:lnTo>
                  <a:pt x="5588253" y="2774233"/>
                </a:lnTo>
                <a:lnTo>
                  <a:pt x="5588253" y="215748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7553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C3B1425-58B6-5140-9E45-5BB38AF309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0" cy="5144400"/>
          </a:xfrm>
          <a:custGeom>
            <a:avLst/>
            <a:gdLst>
              <a:gd name="connsiteX0" fmla="*/ 213646 w 9144000"/>
              <a:gd name="connsiteY0" fmla="*/ 225930 h 5144400"/>
              <a:gd name="connsiteX1" fmla="*/ 213646 w 9144000"/>
              <a:gd name="connsiteY1" fmla="*/ 4917571 h 5144400"/>
              <a:gd name="connsiteX2" fmla="*/ 8930357 w 9144000"/>
              <a:gd name="connsiteY2" fmla="*/ 4917571 h 5144400"/>
              <a:gd name="connsiteX3" fmla="*/ 8930357 w 9144000"/>
              <a:gd name="connsiteY3" fmla="*/ 225930 h 5144400"/>
              <a:gd name="connsiteX4" fmla="*/ 0 w 9144000"/>
              <a:gd name="connsiteY4" fmla="*/ 0 h 5144400"/>
              <a:gd name="connsiteX5" fmla="*/ 9144000 w 9144000"/>
              <a:gd name="connsiteY5" fmla="*/ 0 h 5144400"/>
              <a:gd name="connsiteX6" fmla="*/ 9144000 w 9144000"/>
              <a:gd name="connsiteY6" fmla="*/ 5144400 h 5144400"/>
              <a:gd name="connsiteX7" fmla="*/ 0 w 9144000"/>
              <a:gd name="connsiteY7" fmla="*/ 5144400 h 51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4400">
                <a:moveTo>
                  <a:pt x="213646" y="225930"/>
                </a:moveTo>
                <a:lnTo>
                  <a:pt x="213646" y="4917571"/>
                </a:lnTo>
                <a:lnTo>
                  <a:pt x="8930357" y="4917571"/>
                </a:lnTo>
                <a:lnTo>
                  <a:pt x="8930357" y="22593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4400"/>
                </a:lnTo>
                <a:lnTo>
                  <a:pt x="0" y="514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6652901" cy="1067599"/>
          </a:xfr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6423"/>
            <a:ext cx="6652901" cy="2978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 b="0" i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D7C7DEC0-4C51-6949-9F21-0CB5152C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353C2-54BB-C04A-B332-FF7231C96719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9077178E-9D99-F447-BBC8-E46CF644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FBB8AFC-7B31-024B-BECD-BDE87FCB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77BC66F-ECD9-5E4F-975F-A6BF8284EE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0" cy="5144400"/>
          </a:xfrm>
          <a:custGeom>
            <a:avLst/>
            <a:gdLst>
              <a:gd name="connsiteX0" fmla="*/ 213646 w 9144000"/>
              <a:gd name="connsiteY0" fmla="*/ 225930 h 5144400"/>
              <a:gd name="connsiteX1" fmla="*/ 213646 w 9144000"/>
              <a:gd name="connsiteY1" fmla="*/ 4917571 h 5144400"/>
              <a:gd name="connsiteX2" fmla="*/ 8930357 w 9144000"/>
              <a:gd name="connsiteY2" fmla="*/ 4917571 h 5144400"/>
              <a:gd name="connsiteX3" fmla="*/ 8930357 w 9144000"/>
              <a:gd name="connsiteY3" fmla="*/ 225930 h 5144400"/>
              <a:gd name="connsiteX4" fmla="*/ 0 w 9144000"/>
              <a:gd name="connsiteY4" fmla="*/ 0 h 5144400"/>
              <a:gd name="connsiteX5" fmla="*/ 9144000 w 9144000"/>
              <a:gd name="connsiteY5" fmla="*/ 0 h 5144400"/>
              <a:gd name="connsiteX6" fmla="*/ 9144000 w 9144000"/>
              <a:gd name="connsiteY6" fmla="*/ 5144400 h 5144400"/>
              <a:gd name="connsiteX7" fmla="*/ 0 w 9144000"/>
              <a:gd name="connsiteY7" fmla="*/ 5144400 h 51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4400">
                <a:moveTo>
                  <a:pt x="213646" y="225930"/>
                </a:moveTo>
                <a:lnTo>
                  <a:pt x="213646" y="4917571"/>
                </a:lnTo>
                <a:lnTo>
                  <a:pt x="8930357" y="4917571"/>
                </a:lnTo>
                <a:lnTo>
                  <a:pt x="8930357" y="22593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4400"/>
                </a:lnTo>
                <a:lnTo>
                  <a:pt x="0" y="514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759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buFontTx/>
              <a:buNone/>
              <a:defRPr b="0" i="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FF20F8-C0FD-C843-BD4E-165A5161A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6468" y="4640400"/>
            <a:ext cx="30517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kern="600" spc="150" baseline="0">
                <a:solidFill>
                  <a:schemeClr val="tx1">
                    <a:tint val="75000"/>
                  </a:schemeClr>
                </a:solidFill>
                <a:latin typeface="MusicFinland-Medium"/>
                <a:cs typeface="MusicFinland-Medium"/>
              </a:defRPr>
            </a:lvl1pPr>
          </a:lstStyle>
          <a:p>
            <a:fld id="{FD40EDD2-25DD-7C48-AE18-8BB21A72CA87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00E617F-86EC-6943-9A82-18B608AD61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4640400"/>
            <a:ext cx="4114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kern="600" spc="150" baseline="0">
                <a:solidFill>
                  <a:schemeClr val="tx1">
                    <a:tint val="75000"/>
                  </a:schemeClr>
                </a:solidFill>
                <a:latin typeface="MusicFinland-Medium"/>
                <a:cs typeface="MusicFinland-Medium"/>
              </a:defRPr>
            </a:lvl1pPr>
          </a:lstStyle>
          <a:p>
            <a:r>
              <a:rPr lang="en-US" dirty="0"/>
              <a:t>FOOTER ONLY WHEN NECESSARY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F97D83-9219-6947-B9ED-364A1AAFF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8184" y="4640400"/>
            <a:ext cx="43861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kern="600" spc="150" baseline="0">
                <a:solidFill>
                  <a:schemeClr val="tx1">
                    <a:tint val="75000"/>
                  </a:schemeClr>
                </a:solidFill>
                <a:latin typeface="MusicFinland-Medium"/>
                <a:cs typeface="MusicFinland-Medium"/>
              </a:defRPr>
            </a:lvl1pPr>
          </a:lstStyle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9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4600" y="444381"/>
            <a:ext cx="6994800" cy="3882351"/>
          </a:xfrm>
        </p:spPr>
        <p:txBody>
          <a:bodyPr anchor="ctr">
            <a:normAutofit/>
          </a:bodyPr>
          <a:lstStyle>
            <a:lvl1pPr algn="ctr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5D5EC543-68E5-2E41-80A1-77014B01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D6141-3D33-6B41-BFED-542E52738D3F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39A01FF-C56D-874C-8081-2E72C0E56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113C574-A158-AF4D-825A-9DE60F60A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1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BD35CB8-2380-2A43-A725-E5478C5DE4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0" cy="5144400"/>
          </a:xfrm>
          <a:custGeom>
            <a:avLst/>
            <a:gdLst>
              <a:gd name="connsiteX0" fmla="*/ 213646 w 9144000"/>
              <a:gd name="connsiteY0" fmla="*/ 225930 h 5144400"/>
              <a:gd name="connsiteX1" fmla="*/ 213646 w 9144000"/>
              <a:gd name="connsiteY1" fmla="*/ 4917571 h 5144400"/>
              <a:gd name="connsiteX2" fmla="*/ 8930357 w 9144000"/>
              <a:gd name="connsiteY2" fmla="*/ 4917571 h 5144400"/>
              <a:gd name="connsiteX3" fmla="*/ 8930357 w 9144000"/>
              <a:gd name="connsiteY3" fmla="*/ 225930 h 5144400"/>
              <a:gd name="connsiteX4" fmla="*/ 0 w 9144000"/>
              <a:gd name="connsiteY4" fmla="*/ 0 h 5144400"/>
              <a:gd name="connsiteX5" fmla="*/ 9144000 w 9144000"/>
              <a:gd name="connsiteY5" fmla="*/ 0 h 5144400"/>
              <a:gd name="connsiteX6" fmla="*/ 9144000 w 9144000"/>
              <a:gd name="connsiteY6" fmla="*/ 5144400 h 5144400"/>
              <a:gd name="connsiteX7" fmla="*/ 0 w 9144000"/>
              <a:gd name="connsiteY7" fmla="*/ 5144400 h 51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4400">
                <a:moveTo>
                  <a:pt x="213646" y="225930"/>
                </a:moveTo>
                <a:lnTo>
                  <a:pt x="213646" y="4917571"/>
                </a:lnTo>
                <a:lnTo>
                  <a:pt x="8930357" y="4917571"/>
                </a:lnTo>
                <a:lnTo>
                  <a:pt x="8930357" y="22593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4400"/>
                </a:lnTo>
                <a:lnTo>
                  <a:pt x="0" y="514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4633" y="444381"/>
            <a:ext cx="6994800" cy="3882351"/>
          </a:xfrm>
        </p:spPr>
        <p:txBody>
          <a:bodyPr anchor="ctr">
            <a:normAutofit/>
          </a:bodyPr>
          <a:lstStyle>
            <a:lvl1pPr algn="ctr">
              <a:defRPr sz="4400" b="0" cap="none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2FA813-A265-D242-8076-E9C90201B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B45EDB9-37CC-6D46-9F42-1A3D52D815C4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50D976-9A1D-B742-B8DC-3335D427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404042-3052-F04E-8687-85D804422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6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1843DE0-7E5C-1540-931A-0617C17432C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0" cy="5144400"/>
          </a:xfrm>
          <a:custGeom>
            <a:avLst/>
            <a:gdLst>
              <a:gd name="connsiteX0" fmla="*/ 213646 w 9144000"/>
              <a:gd name="connsiteY0" fmla="*/ 225930 h 5144400"/>
              <a:gd name="connsiteX1" fmla="*/ 213646 w 9144000"/>
              <a:gd name="connsiteY1" fmla="*/ 4917571 h 5144400"/>
              <a:gd name="connsiteX2" fmla="*/ 8930357 w 9144000"/>
              <a:gd name="connsiteY2" fmla="*/ 4917571 h 5144400"/>
              <a:gd name="connsiteX3" fmla="*/ 8930357 w 9144000"/>
              <a:gd name="connsiteY3" fmla="*/ 225930 h 5144400"/>
              <a:gd name="connsiteX4" fmla="*/ 0 w 9144000"/>
              <a:gd name="connsiteY4" fmla="*/ 0 h 5144400"/>
              <a:gd name="connsiteX5" fmla="*/ 9144000 w 9144000"/>
              <a:gd name="connsiteY5" fmla="*/ 0 h 5144400"/>
              <a:gd name="connsiteX6" fmla="*/ 9144000 w 9144000"/>
              <a:gd name="connsiteY6" fmla="*/ 5144400 h 5144400"/>
              <a:gd name="connsiteX7" fmla="*/ 0 w 9144000"/>
              <a:gd name="connsiteY7" fmla="*/ 5144400 h 51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4400">
                <a:moveTo>
                  <a:pt x="213646" y="225930"/>
                </a:moveTo>
                <a:lnTo>
                  <a:pt x="213646" y="4917571"/>
                </a:lnTo>
                <a:lnTo>
                  <a:pt x="8930357" y="4917571"/>
                </a:lnTo>
                <a:lnTo>
                  <a:pt x="8930357" y="22593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4400"/>
                </a:lnTo>
                <a:lnTo>
                  <a:pt x="0" y="514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599" cy="85725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60799"/>
            <a:ext cx="4038600" cy="3151149"/>
          </a:xfrm>
        </p:spPr>
        <p:txBody>
          <a:bodyPr>
            <a:noAutofit/>
          </a:bodyPr>
          <a:lstStyle>
            <a:lvl1pPr>
              <a:defRPr sz="2800" b="0" i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1029"/>
            <a:ext cx="4038600" cy="3151149"/>
          </a:xfrm>
        </p:spPr>
        <p:txBody>
          <a:bodyPr>
            <a:noAutofit/>
          </a:bodyPr>
          <a:lstStyle>
            <a:lvl1pPr>
              <a:defRPr sz="2800" b="0" i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3E71613-0601-0F49-B4E1-BC8E3981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A3F77-55E6-5D4B-AAAC-F4ED32AC05EA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48F1CCA-C671-4343-860D-ACCCC2196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C477EBB-69BB-F145-A725-4A594DE3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6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272A2F8-83A7-D145-B78B-E18532D444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0" cy="5144400"/>
          </a:xfrm>
          <a:custGeom>
            <a:avLst/>
            <a:gdLst>
              <a:gd name="connsiteX0" fmla="*/ 213646 w 9144000"/>
              <a:gd name="connsiteY0" fmla="*/ 225930 h 5144400"/>
              <a:gd name="connsiteX1" fmla="*/ 213646 w 9144000"/>
              <a:gd name="connsiteY1" fmla="*/ 4917571 h 5144400"/>
              <a:gd name="connsiteX2" fmla="*/ 8930357 w 9144000"/>
              <a:gd name="connsiteY2" fmla="*/ 4917571 h 5144400"/>
              <a:gd name="connsiteX3" fmla="*/ 8930357 w 9144000"/>
              <a:gd name="connsiteY3" fmla="*/ 225930 h 5144400"/>
              <a:gd name="connsiteX4" fmla="*/ 0 w 9144000"/>
              <a:gd name="connsiteY4" fmla="*/ 0 h 5144400"/>
              <a:gd name="connsiteX5" fmla="*/ 9144000 w 9144000"/>
              <a:gd name="connsiteY5" fmla="*/ 0 h 5144400"/>
              <a:gd name="connsiteX6" fmla="*/ 9144000 w 9144000"/>
              <a:gd name="connsiteY6" fmla="*/ 5144400 h 5144400"/>
              <a:gd name="connsiteX7" fmla="*/ 0 w 9144000"/>
              <a:gd name="connsiteY7" fmla="*/ 5144400 h 51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4400">
                <a:moveTo>
                  <a:pt x="213646" y="225930"/>
                </a:moveTo>
                <a:lnTo>
                  <a:pt x="213646" y="4917571"/>
                </a:lnTo>
                <a:lnTo>
                  <a:pt x="8930357" y="4917571"/>
                </a:lnTo>
                <a:lnTo>
                  <a:pt x="8930357" y="22593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4400"/>
                </a:lnTo>
                <a:lnTo>
                  <a:pt x="0" y="514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599" cy="857250"/>
          </a:xfrm>
        </p:spPr>
        <p:txBody>
          <a:bodyPr lIns="90000"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7892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>
                <a:latin typeface="MusicFinland Medium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7713"/>
            <a:ext cx="4040188" cy="2727195"/>
          </a:xfrm>
        </p:spPr>
        <p:txBody>
          <a:bodyPr>
            <a:normAutofit/>
          </a:bodyPr>
          <a:lstStyle>
            <a:lvl1pPr>
              <a:defRPr sz="1200" b="0" i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47892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0" i="0">
                <a:latin typeface="MusicFinland Medium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27713"/>
            <a:ext cx="4041775" cy="2727195"/>
          </a:xfrm>
        </p:spPr>
        <p:txBody>
          <a:bodyPr>
            <a:normAutofit/>
          </a:bodyPr>
          <a:lstStyle>
            <a:lvl1pPr>
              <a:defRPr sz="1200" b="0" i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6F0E6944-CFA0-E440-999E-67AB5714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CD3F-AC86-AE4F-B6FB-449048ADD087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F7420C73-FA2F-F84C-B5F1-E62B30E1F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0D1C807-E5EC-A44D-8A53-021D4EBAC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E75C839-C030-6345-A8FC-8C27F3EF44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0" cy="5144400"/>
          </a:xfrm>
          <a:custGeom>
            <a:avLst/>
            <a:gdLst>
              <a:gd name="connsiteX0" fmla="*/ 213646 w 9144000"/>
              <a:gd name="connsiteY0" fmla="*/ 225930 h 5144400"/>
              <a:gd name="connsiteX1" fmla="*/ 213646 w 9144000"/>
              <a:gd name="connsiteY1" fmla="*/ 4917571 h 5144400"/>
              <a:gd name="connsiteX2" fmla="*/ 8930357 w 9144000"/>
              <a:gd name="connsiteY2" fmla="*/ 4917571 h 5144400"/>
              <a:gd name="connsiteX3" fmla="*/ 8930357 w 9144000"/>
              <a:gd name="connsiteY3" fmla="*/ 225930 h 5144400"/>
              <a:gd name="connsiteX4" fmla="*/ 0 w 9144000"/>
              <a:gd name="connsiteY4" fmla="*/ 0 h 5144400"/>
              <a:gd name="connsiteX5" fmla="*/ 9144000 w 9144000"/>
              <a:gd name="connsiteY5" fmla="*/ 0 h 5144400"/>
              <a:gd name="connsiteX6" fmla="*/ 9144000 w 9144000"/>
              <a:gd name="connsiteY6" fmla="*/ 5144400 h 5144400"/>
              <a:gd name="connsiteX7" fmla="*/ 0 w 9144000"/>
              <a:gd name="connsiteY7" fmla="*/ 5144400 h 51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5144400">
                <a:moveTo>
                  <a:pt x="213646" y="225930"/>
                </a:moveTo>
                <a:lnTo>
                  <a:pt x="213646" y="4917571"/>
                </a:lnTo>
                <a:lnTo>
                  <a:pt x="8930357" y="4917571"/>
                </a:lnTo>
                <a:lnTo>
                  <a:pt x="8930357" y="225930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4400"/>
                </a:lnTo>
                <a:lnTo>
                  <a:pt x="0" y="5144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fi-FI"/>
              <a:t>Lisää kuva napsauttamalla kuvaketta</a:t>
            </a:r>
            <a:endParaRPr lang="en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51E073D-7776-B742-BE3B-FE47CA10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9EED-B4F0-384A-B904-3ADB8FF14867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85D9B3D-C22D-2B47-AE4C-BF4483310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ONLY WHEN NECESSARY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7C452A-6883-A042-8E71-C0856963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0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457200"/>
            <a:ext cx="8229600" cy="10675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6423"/>
            <a:ext cx="8229600" cy="297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Master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6468" y="4640400"/>
            <a:ext cx="3051717" cy="273844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r">
              <a:defRPr sz="700" b="0" i="0" kern="600" spc="150" baseline="0">
                <a:solidFill>
                  <a:schemeClr val="bg1">
                    <a:lumMod val="50000"/>
                  </a:schemeClr>
                </a:solidFill>
                <a:latin typeface="MusicFinland Medium" pitchFamily="2" charset="77"/>
                <a:cs typeface="MusicFinland Medium" pitchFamily="2" charset="77"/>
              </a:defRPr>
            </a:lvl1pPr>
          </a:lstStyle>
          <a:p>
            <a:fld id="{0EAD6141-3D33-6B41-BFED-542E52738D3F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40400"/>
            <a:ext cx="3918247" cy="273844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700" b="0" i="0" kern="600" spc="150" baseline="0">
                <a:solidFill>
                  <a:schemeClr val="bg1">
                    <a:lumMod val="50000"/>
                  </a:schemeClr>
                </a:solidFill>
                <a:latin typeface="MusicFinland Medium" pitchFamily="2" charset="77"/>
                <a:cs typeface="MusicFinland Medium" pitchFamily="2" charset="77"/>
              </a:defRPr>
            </a:lvl1pPr>
          </a:lstStyle>
          <a:p>
            <a:r>
              <a:rPr lang="en-US"/>
              <a:t>FOOTER ONLY WHEN NECESSARY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184" y="4640400"/>
            <a:ext cx="438615" cy="273844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r">
              <a:defRPr sz="700" b="0" i="0" kern="600" spc="150" baseline="0">
                <a:solidFill>
                  <a:schemeClr val="bg1">
                    <a:lumMod val="50000"/>
                  </a:schemeClr>
                </a:solidFill>
                <a:latin typeface="MusicFinland Medium" pitchFamily="2" charset="77"/>
                <a:cs typeface="MusicFinland Medium" pitchFamily="2" charset="77"/>
              </a:defRPr>
            </a:lvl1pPr>
          </a:lstStyle>
          <a:p>
            <a:fld id="{0FC5C6F2-CE6F-8048-B30B-04F5D784CD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7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000" b="0" i="0" kern="1200">
          <a:solidFill>
            <a:schemeClr val="tx1"/>
          </a:solidFill>
          <a:latin typeface="MusicFinland-Medium"/>
          <a:ea typeface="+mj-ea"/>
          <a:cs typeface="MusicFinland-Medium"/>
        </a:defRPr>
      </a:lvl1pPr>
    </p:titleStyle>
    <p:bodyStyle>
      <a:lvl1pPr marL="342900" indent="-342900" algn="l" defTabSz="457200" rtl="0" eaLnBrk="1" latinLnBrk="0" hangingPunct="1">
        <a:lnSpc>
          <a:spcPct val="110000"/>
        </a:lnSpc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MusicFinland Medium" pitchFamily="2" charset="77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lnSpc>
          <a:spcPct val="110000"/>
        </a:lnSpc>
        <a:spcBef>
          <a:spcPct val="20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usicFinland Medium" pitchFamily="2" charset="77"/>
          <a:ea typeface="+mn-ea"/>
          <a:cs typeface="MusicFinland-Medium"/>
        </a:defRPr>
      </a:lvl2pPr>
      <a:lvl3pPr marL="1200150" indent="-285750" algn="l" defTabSz="457200" rtl="0" eaLnBrk="1" latinLnBrk="0" hangingPunct="1">
        <a:lnSpc>
          <a:spcPct val="110000"/>
        </a:lnSpc>
        <a:spcBef>
          <a:spcPct val="20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usicFinland Medium" pitchFamily="2" charset="77"/>
          <a:ea typeface="+mn-ea"/>
          <a:cs typeface="MusicFinland-Medium"/>
        </a:defRPr>
      </a:lvl3pPr>
      <a:lvl4pPr marL="1543050" indent="-171450" algn="l" defTabSz="457200" rtl="0" eaLnBrk="1" latinLnBrk="0" hangingPunct="1">
        <a:lnSpc>
          <a:spcPct val="110000"/>
        </a:lnSpc>
        <a:spcBef>
          <a:spcPct val="20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usicFinland Medium" pitchFamily="2" charset="77"/>
          <a:ea typeface="+mn-ea"/>
          <a:cs typeface="MusicFinland-Medium"/>
        </a:defRPr>
      </a:lvl4pPr>
      <a:lvl5pPr marL="2000250" indent="-171450" algn="l" defTabSz="457200" rtl="0" eaLnBrk="1" latinLnBrk="0" hangingPunct="1">
        <a:lnSpc>
          <a:spcPct val="110000"/>
        </a:lnSpc>
        <a:spcBef>
          <a:spcPct val="20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usicFinland Medium" pitchFamily="2" charset="77"/>
          <a:ea typeface="+mn-ea"/>
          <a:cs typeface="MusicFinland-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DC685841-25D1-5F4B-A4CA-137DFCA22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833" y="609481"/>
            <a:ext cx="8678334" cy="4534019"/>
          </a:xfrm>
        </p:spPr>
        <p:txBody>
          <a:bodyPr>
            <a:normAutofit/>
          </a:bodyPr>
          <a:lstStyle/>
          <a:p>
            <a:r>
              <a:rPr lang="fi-FI" dirty="0"/>
              <a:t>Käytännöt luovilla aloilla – otetaanko tunnisteet ja metadata huomioon, kehitetäänkö osaamista?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sz="1400" dirty="0"/>
              <a:t>5.10.2021</a:t>
            </a:r>
            <a:br>
              <a:rPr lang="fi-FI" sz="1400" dirty="0"/>
            </a:br>
            <a:r>
              <a:rPr lang="fi-FI" sz="1400" dirty="0"/>
              <a:t>Turo Pekari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4F69D-4896-3E48-9E18-56A643A34D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6468" y="4640400"/>
            <a:ext cx="3051717" cy="273844"/>
          </a:xfrm>
        </p:spPr>
        <p:txBody>
          <a:bodyPr/>
          <a:lstStyle/>
          <a:p>
            <a:fld id="{7F6B0B0F-96E9-7944-BE5B-A75597D27DF7}" type="datetime1">
              <a:rPr lang="fi-FI" smtClean="0"/>
              <a:t>28.10.2021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832D73-783A-894D-AD43-8783619A7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8184" y="4640400"/>
            <a:ext cx="438615" cy="273844"/>
          </a:xfrm>
        </p:spPr>
        <p:txBody>
          <a:bodyPr/>
          <a:lstStyle/>
          <a:p>
            <a:fld id="{0FC5C6F2-CE6F-8048-B30B-04F5D784CD6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6833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56F98-A38D-BC44-B827-EB20A03B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599" y="229256"/>
            <a:ext cx="6934867" cy="537752"/>
          </a:xfrm>
        </p:spPr>
        <p:txBody>
          <a:bodyPr>
            <a:normAutofit fontScale="90000"/>
          </a:bodyPr>
          <a:lstStyle/>
          <a:p>
            <a:r>
              <a:rPr lang="fi-FI" dirty="0"/>
              <a:t>AV-ala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44281F-EF66-464C-AD81-CFBFF506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6141-3D33-6B41-BFED-542E52738D3F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17685C2-C345-1849-A385-A0163DC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E4D02C4-2F5D-E34E-A9CE-5EE3331328A9}"/>
              </a:ext>
            </a:extLst>
          </p:cNvPr>
          <p:cNvSpPr txBox="1"/>
          <p:nvPr/>
        </p:nvSpPr>
        <p:spPr>
          <a:xfrm>
            <a:off x="218208" y="927874"/>
            <a:ext cx="877339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- APFI metadataprojekti 1.6.2020-30.6.2021</a:t>
            </a:r>
          </a:p>
          <a:p>
            <a:pPr fontAlgn="base"/>
            <a:r>
              <a:rPr lang="fi-FI" sz="1400" dirty="0">
                <a:solidFill>
                  <a:schemeClr val="bg1"/>
                </a:solidFill>
              </a:rPr>
              <a:t>- Selvitys </a:t>
            </a:r>
            <a:r>
              <a:rPr lang="fi-FI" sz="1400" dirty="0" err="1">
                <a:solidFill>
                  <a:schemeClr val="bg1"/>
                </a:solidFill>
              </a:rPr>
              <a:t>tekijänoikeusjärjestelmän</a:t>
            </a:r>
            <a:r>
              <a:rPr lang="fi-FI" sz="1400" dirty="0">
                <a:solidFill>
                  <a:schemeClr val="bg1"/>
                </a:solidFill>
              </a:rPr>
              <a:t> kannalta keskeisen metadatan </a:t>
            </a:r>
            <a:r>
              <a:rPr lang="fi-FI" sz="1400" dirty="0" err="1">
                <a:solidFill>
                  <a:schemeClr val="bg1"/>
                </a:solidFill>
              </a:rPr>
              <a:t>yhteiskäytön</a:t>
            </a:r>
            <a:r>
              <a:rPr lang="fi-FI" sz="1400" dirty="0">
                <a:solidFill>
                  <a:schemeClr val="bg1"/>
                </a:solidFill>
              </a:rPr>
              <a:t> parantamisesta AV-alalla.</a:t>
            </a:r>
          </a:p>
          <a:p>
            <a:pPr fontAlgn="base"/>
            <a:r>
              <a:rPr lang="fi-FI" sz="1400" dirty="0">
                <a:solidFill>
                  <a:schemeClr val="bg1"/>
                </a:solidFill>
              </a:rPr>
              <a:t>- </a:t>
            </a:r>
            <a:r>
              <a:rPr lang="fi-FI" sz="1400" dirty="0" err="1">
                <a:solidFill>
                  <a:schemeClr val="bg1"/>
                </a:solidFill>
              </a:rPr>
              <a:t>Selvityksessa</a:t>
            </a:r>
            <a:r>
              <a:rPr lang="fi-FI" sz="1400" dirty="0">
                <a:solidFill>
                  <a:schemeClr val="bg1"/>
                </a:solidFill>
              </a:rPr>
              <a:t>̈ </a:t>
            </a:r>
            <a:r>
              <a:rPr lang="fi-FI" sz="1400" dirty="0" err="1">
                <a:solidFill>
                  <a:schemeClr val="bg1"/>
                </a:solidFill>
              </a:rPr>
              <a:t>käydään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läpi</a:t>
            </a:r>
            <a:r>
              <a:rPr lang="fi-FI" sz="1400" dirty="0">
                <a:solidFill>
                  <a:schemeClr val="bg1"/>
                </a:solidFill>
              </a:rPr>
              <a:t> koko AV-alan arvoketju ja analysoidaan teosten </a:t>
            </a:r>
            <a:r>
              <a:rPr lang="fi-FI" sz="1400" dirty="0" err="1">
                <a:solidFill>
                  <a:schemeClr val="bg1"/>
                </a:solidFill>
              </a:rPr>
              <a:t>tekijänoikeusjärjestelmän</a:t>
            </a:r>
            <a:r>
              <a:rPr lang="fi-FI" sz="1400" dirty="0">
                <a:solidFill>
                  <a:schemeClr val="bg1"/>
                </a:solidFill>
              </a:rPr>
              <a:t> kannalta keskeisen metadatan synty, tallentaminen, siirtyminen organisaatioiden </a:t>
            </a:r>
            <a:r>
              <a:rPr lang="fi-FI" sz="1400" dirty="0" err="1">
                <a:solidFill>
                  <a:schemeClr val="bg1"/>
                </a:solidFill>
              </a:rPr>
              <a:t>välilla</a:t>
            </a:r>
            <a:r>
              <a:rPr lang="fi-FI" sz="1400" dirty="0">
                <a:solidFill>
                  <a:schemeClr val="bg1"/>
                </a:solidFill>
              </a:rPr>
              <a:t>̈ ja </a:t>
            </a:r>
            <a:r>
              <a:rPr lang="fi-FI" sz="1400" dirty="0" err="1">
                <a:solidFill>
                  <a:schemeClr val="bg1"/>
                </a:solidFill>
              </a:rPr>
              <a:t>hyödyntäminen</a:t>
            </a:r>
            <a:r>
              <a:rPr lang="fi-FI" sz="1400" dirty="0">
                <a:solidFill>
                  <a:schemeClr val="bg1"/>
                </a:solidFill>
              </a:rPr>
              <a:t>. 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https://apfi.fi/av-alan_metadataselvitys_2021/</a:t>
            </a:r>
          </a:p>
          <a:p>
            <a:endParaRPr lang="fi-FI" sz="1400" dirty="0" smtClean="0">
              <a:solidFill>
                <a:schemeClr val="bg1"/>
              </a:solidFill>
            </a:endParaRPr>
          </a:p>
          <a:p>
            <a:r>
              <a:rPr lang="fi-FI" sz="1400" dirty="0" smtClean="0">
                <a:solidFill>
                  <a:schemeClr val="bg1"/>
                </a:solidFill>
              </a:rPr>
              <a:t>Tutkittavat </a:t>
            </a:r>
            <a:r>
              <a:rPr lang="fi-FI" sz="1400" dirty="0">
                <a:solidFill>
                  <a:schemeClr val="bg1"/>
                </a:solidFill>
              </a:rPr>
              <a:t>ratkaisut: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Tuottaja on keskeisin tiedon tuottaja</a:t>
            </a:r>
          </a:p>
          <a:p>
            <a:r>
              <a:rPr lang="fi-FI" sz="1400" dirty="0">
                <a:solidFill>
                  <a:schemeClr val="bg1"/>
                </a:solidFill>
              </a:rPr>
              <a:t>- Portaali, jonka kautta Tuottaja voi </a:t>
            </a:r>
            <a:r>
              <a:rPr lang="fi-FI" sz="1400" dirty="0" err="1">
                <a:solidFill>
                  <a:schemeClr val="bg1"/>
                </a:solidFill>
              </a:rPr>
              <a:t>tehda</a:t>
            </a:r>
            <a:r>
              <a:rPr lang="fi-FI" sz="1400" dirty="0">
                <a:solidFill>
                  <a:schemeClr val="bg1"/>
                </a:solidFill>
              </a:rPr>
              <a:t>̈ kaiken (valitun) kommunikaation </a:t>
            </a:r>
            <a:r>
              <a:rPr lang="fi-FI" sz="1400" dirty="0" smtClean="0">
                <a:solidFill>
                  <a:schemeClr val="bg1"/>
                </a:solidFill>
              </a:rPr>
              <a:t>kanavalle/tekijänoikeusjärjestölle</a:t>
            </a: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 Demo </a:t>
            </a:r>
            <a:r>
              <a:rPr lang="fi-FI" sz="1400" dirty="0" err="1">
                <a:solidFill>
                  <a:schemeClr val="bg1"/>
                </a:solidFill>
              </a:rPr>
              <a:t>https</a:t>
            </a:r>
            <a:r>
              <a:rPr lang="fi-FI" sz="1400" dirty="0">
                <a:solidFill>
                  <a:schemeClr val="bg1"/>
                </a:solidFill>
              </a:rPr>
              <a:t>://data-</a:t>
            </a:r>
            <a:r>
              <a:rPr lang="fi-FI" sz="1400" dirty="0" err="1">
                <a:solidFill>
                  <a:schemeClr val="bg1"/>
                </a:solidFill>
              </a:rPr>
              <a:t>alpha.vercel.app</a:t>
            </a:r>
            <a:endParaRPr lang="fi-FI" sz="14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ID teoksille</a:t>
            </a:r>
          </a:p>
          <a:p>
            <a:r>
              <a:rPr lang="fi-FI" sz="1400" dirty="0">
                <a:solidFill>
                  <a:schemeClr val="bg1"/>
                </a:solidFill>
              </a:rPr>
              <a:t>- </a:t>
            </a:r>
            <a:r>
              <a:rPr lang="fi-FI" sz="1400" dirty="0" err="1">
                <a:solidFill>
                  <a:schemeClr val="bg1"/>
                </a:solidFill>
              </a:rPr>
              <a:t>Tälla</a:t>
            </a:r>
            <a:r>
              <a:rPr lang="fi-FI" sz="1400" dirty="0">
                <a:solidFill>
                  <a:schemeClr val="bg1"/>
                </a:solidFill>
              </a:rPr>
              <a:t>̈ </a:t>
            </a:r>
            <a:r>
              <a:rPr lang="fi-FI" sz="1400" dirty="0" err="1">
                <a:solidFill>
                  <a:schemeClr val="bg1"/>
                </a:solidFill>
              </a:rPr>
              <a:t>hetkella</a:t>
            </a:r>
            <a:r>
              <a:rPr lang="fi-FI" sz="1400" dirty="0">
                <a:solidFill>
                  <a:schemeClr val="bg1"/>
                </a:solidFill>
              </a:rPr>
              <a:t>̈ jokaisella </a:t>
            </a:r>
            <a:r>
              <a:rPr lang="fi-FI" sz="1400" dirty="0" err="1">
                <a:solidFill>
                  <a:schemeClr val="bg1"/>
                </a:solidFill>
              </a:rPr>
              <a:t>lähetysyhtiölla</a:t>
            </a:r>
            <a:r>
              <a:rPr lang="fi-FI" sz="1400" dirty="0">
                <a:solidFill>
                  <a:schemeClr val="bg1"/>
                </a:solidFill>
              </a:rPr>
              <a:t>̈ </a:t>
            </a:r>
            <a:r>
              <a:rPr lang="fi-FI" sz="1400" dirty="0" smtClean="0">
                <a:solidFill>
                  <a:schemeClr val="bg1"/>
                </a:solidFill>
              </a:rPr>
              <a:t>on joka </a:t>
            </a:r>
            <a:r>
              <a:rPr lang="fi-FI" sz="1400" dirty="0">
                <a:solidFill>
                  <a:schemeClr val="bg1"/>
                </a:solidFill>
              </a:rPr>
              <a:t>teokselle uniikki ID, joka tulee kanavilta </a:t>
            </a:r>
            <a:r>
              <a:rPr lang="fi-FI" sz="1400" dirty="0" err="1">
                <a:solidFill>
                  <a:schemeClr val="bg1"/>
                </a:solidFill>
              </a:rPr>
              <a:t>lähetystietojen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yhteydessa</a:t>
            </a:r>
            <a:r>
              <a:rPr lang="fi-FI" sz="1400" dirty="0">
                <a:solidFill>
                  <a:schemeClr val="bg1"/>
                </a:solidFill>
              </a:rPr>
              <a:t>̈</a:t>
            </a:r>
          </a:p>
          <a:p>
            <a:r>
              <a:rPr lang="fi-FI" sz="1400" dirty="0">
                <a:solidFill>
                  <a:schemeClr val="bg1"/>
                </a:solidFill>
              </a:rPr>
              <a:t>- Toimisi Suomessa, jos kanavat olisivat mukana hankkeessa</a:t>
            </a:r>
          </a:p>
          <a:p>
            <a:pPr marL="171450" indent="-171450">
              <a:buFontTx/>
              <a:buChar char="-"/>
            </a:pP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- Seuraavassa vaiheessa päätös portaalin </a:t>
            </a:r>
            <a:r>
              <a:rPr lang="fi-FI" sz="1400" dirty="0" smtClean="0">
                <a:solidFill>
                  <a:schemeClr val="bg1"/>
                </a:solidFill>
              </a:rPr>
              <a:t>kehittämisestä; Mukana </a:t>
            </a:r>
            <a:r>
              <a:rPr lang="fi-FI" sz="1400" dirty="0" err="1" smtClean="0">
                <a:solidFill>
                  <a:schemeClr val="bg1"/>
                </a:solidFill>
              </a:rPr>
              <a:t>APFIn</a:t>
            </a:r>
            <a:r>
              <a:rPr lang="fi-FI" sz="1400" dirty="0" smtClean="0">
                <a:solidFill>
                  <a:schemeClr val="bg1"/>
                </a:solidFill>
              </a:rPr>
              <a:t> lisäksi Teosto ja Kopiosto</a:t>
            </a:r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/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/>
            </a:r>
            <a:br>
              <a:rPr lang="fi-FI" sz="1400" dirty="0">
                <a:solidFill>
                  <a:schemeClr val="bg1"/>
                </a:solidFill>
              </a:rPr>
            </a:br>
            <a:endParaRPr lang="fi-FI" sz="1400" dirty="0">
              <a:solidFill>
                <a:schemeClr val="bg1"/>
              </a:solidFill>
            </a:endParaRPr>
          </a:p>
          <a:p>
            <a:r>
              <a:rPr lang="fi-FI" sz="1600" dirty="0"/>
              <a:t/>
            </a:r>
            <a:br>
              <a:rPr lang="fi-FI" sz="1600" dirty="0"/>
            </a:br>
            <a:r>
              <a:rPr lang="fi-FI" sz="1600" dirty="0"/>
              <a:t/>
            </a:r>
            <a:br>
              <a:rPr lang="fi-FI" sz="1600" dirty="0"/>
            </a:br>
            <a:endParaRPr lang="fi-FI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3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56F98-A38D-BC44-B827-EB20A03B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599" y="355197"/>
            <a:ext cx="6934867" cy="406803"/>
          </a:xfrm>
        </p:spPr>
        <p:txBody>
          <a:bodyPr>
            <a:normAutofit fontScale="90000"/>
          </a:bodyPr>
          <a:lstStyle/>
          <a:p>
            <a:r>
              <a:rPr lang="fi-FI" dirty="0"/>
              <a:t>Kirjallisuus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44281F-EF66-464C-AD81-CFBFF506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6141-3D33-6B41-BFED-542E52738D3F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17685C2-C345-1849-A385-A0163DC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E4D02C4-2F5D-E34E-A9CE-5EE3331328A9}"/>
              </a:ext>
            </a:extLst>
          </p:cNvPr>
          <p:cNvSpPr txBox="1"/>
          <p:nvPr/>
        </p:nvSpPr>
        <p:spPr>
          <a:xfrm>
            <a:off x="287867" y="1224080"/>
            <a:ext cx="8179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- </a:t>
            </a:r>
            <a:r>
              <a:rPr lang="fi-FI" dirty="0" err="1">
                <a:solidFill>
                  <a:schemeClr val="bg1"/>
                </a:solidFill>
              </a:rPr>
              <a:t>Biblio-api</a:t>
            </a:r>
            <a:r>
              <a:rPr lang="fi-FI" dirty="0">
                <a:solidFill>
                  <a:schemeClr val="bg1"/>
                </a:solidFill>
              </a:rPr>
              <a:t>, joka tulee olemaan Sanaston rajapinta bibliografisen tietojen hallintaan. Rajapinnassa tullaan säilyttämään ajankohtaista, lähinnä </a:t>
            </a:r>
            <a:r>
              <a:rPr lang="fi-FI" dirty="0" err="1">
                <a:solidFill>
                  <a:schemeClr val="bg1"/>
                </a:solidFill>
              </a:rPr>
              <a:t>Finnasta</a:t>
            </a:r>
            <a:r>
              <a:rPr lang="fi-FI" dirty="0">
                <a:solidFill>
                  <a:schemeClr val="bg1"/>
                </a:solidFill>
              </a:rPr>
              <a:t> tulleita metatietoja teoksista ja tekijöistä, joihin on yhdistetty mm. Sanaston asiakkaiden ilmoittamia tarkennuksia tekijöiden rooleista ja lukumääristä. </a:t>
            </a:r>
          </a:p>
          <a:p>
            <a:r>
              <a:rPr lang="fi-FI" dirty="0">
                <a:solidFill>
                  <a:schemeClr val="bg1"/>
                </a:solidFill>
              </a:rPr>
              <a:t> 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- Sanasto </a:t>
            </a:r>
            <a:r>
              <a:rPr lang="fi-FI" dirty="0">
                <a:solidFill>
                  <a:schemeClr val="bg1"/>
                </a:solidFill>
              </a:rPr>
              <a:t>selvittää myös </a:t>
            </a:r>
            <a:r>
              <a:rPr lang="fi-FI" dirty="0" err="1">
                <a:solidFill>
                  <a:schemeClr val="bg1"/>
                </a:solidFill>
              </a:rPr>
              <a:t>ISNI:n</a:t>
            </a:r>
            <a:r>
              <a:rPr lang="fi-FI" dirty="0">
                <a:solidFill>
                  <a:schemeClr val="bg1"/>
                </a:solidFill>
              </a:rPr>
              <a:t> hyödyntämistä toiminnassaan. Tekijänimien osalta Sanastolla on tarve kyetä identifioimaan tekijänimien ja niiden ISNI-tunnisteiden takana olevat tekijät (yhden </a:t>
            </a:r>
            <a:r>
              <a:rPr lang="fi-FI" dirty="0" err="1">
                <a:solidFill>
                  <a:schemeClr val="bg1"/>
                </a:solidFill>
              </a:rPr>
              <a:t>ISNI:n</a:t>
            </a:r>
            <a:r>
              <a:rPr lang="fi-FI" dirty="0">
                <a:solidFill>
                  <a:schemeClr val="bg1"/>
                </a:solidFill>
              </a:rPr>
              <a:t> takaa voi löytyä useampi tekijä</a:t>
            </a:r>
            <a:r>
              <a:rPr lang="fi-FI" dirty="0" smtClean="0">
                <a:solidFill>
                  <a:schemeClr val="bg1"/>
                </a:solidFill>
              </a:rPr>
              <a:t>).</a:t>
            </a:r>
          </a:p>
          <a:p>
            <a:r>
              <a:rPr lang="fi-FI" dirty="0" smtClean="0">
                <a:solidFill>
                  <a:schemeClr val="bg1"/>
                </a:solidFill>
              </a:rPr>
              <a:t>- ISNI-hankkeessa on mukana </a:t>
            </a:r>
            <a:r>
              <a:rPr lang="fi-FI" smtClean="0">
                <a:solidFill>
                  <a:schemeClr val="bg1"/>
                </a:solidFill>
              </a:rPr>
              <a:t>myös Kopiosto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 </a:t>
            </a:r>
          </a:p>
          <a:p>
            <a:r>
              <a:rPr lang="fi-FI" dirty="0"/>
              <a:t/>
            </a:r>
            <a:br>
              <a:rPr lang="fi-FI" dirty="0"/>
            </a:b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3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56F98-A38D-BC44-B827-EB20A03B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065" y="229256"/>
            <a:ext cx="6934867" cy="537752"/>
          </a:xfrm>
        </p:spPr>
        <p:txBody>
          <a:bodyPr>
            <a:normAutofit fontScale="90000"/>
          </a:bodyPr>
          <a:lstStyle/>
          <a:p>
            <a:r>
              <a:rPr lang="fi-FI" dirty="0"/>
              <a:t>Kuvataide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44281F-EF66-464C-AD81-CFBFF506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6141-3D33-6B41-BFED-542E52738D3F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17685C2-C345-1849-A385-A0163DC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E4D02C4-2F5D-E34E-A9CE-5EE3331328A9}"/>
              </a:ext>
            </a:extLst>
          </p:cNvPr>
          <p:cNvSpPr txBox="1"/>
          <p:nvPr/>
        </p:nvSpPr>
        <p:spPr>
          <a:xfrm>
            <a:off x="486499" y="1162525"/>
            <a:ext cx="7874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Kuvasto:  Kuvaston strategian yksi avainvalinta on tilitykseen liittyvän tiedonhallinnan uudistaminen. Kehitysprojektissa mm. kirkastetaan tekijätiedon hallintaan liittyviä käytäntöjä. 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 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- Keskustelut ISNI-tunnisteen käyttöönotosta.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 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- Tekijänoikeusinfran kehittäminen palvelee myös Kuvaston ja museoiden tiedonhallinnan ja -kulun sujuvoittamista. Infran parantamisella tähdätään museoiden kokoelmissa olevien teosten ja tekijöiden tietojen sujuvampaan ja luotettavampaan hallintaan museoiden ja Kuvaston välillä. 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 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AIR: Kansainvälisesti CISAC kehittää automaattisen kuvan tunnistustyökalua (AIR)joka lisää visuaalisten teosten käytön tunnistamisen tehokkuutta verkossa ja se on kehitetty erityisesti kuvataidetta ja valokuvausta varten.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- AIR on jo käytössä osalla visuaalisen alan taiteen tekijänoikeusyhdistyksistä, ja </a:t>
            </a:r>
            <a:r>
              <a:rPr lang="fi-FI" sz="1400" dirty="0" err="1">
                <a:solidFill>
                  <a:schemeClr val="bg1"/>
                </a:solidFill>
              </a:rPr>
              <a:t>CISACin</a:t>
            </a:r>
            <a:r>
              <a:rPr lang="fi-FI" sz="1400" dirty="0">
                <a:solidFill>
                  <a:schemeClr val="bg1"/>
                </a:solidFill>
              </a:rPr>
              <a:t> tavoite on saattaa tekijänoikeusjärjestöjä asteittain AIR-hankkeen piiriin. Kuvasto ei toistaiseksi vielä hyödynnä AIR-teknologiaa.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 </a:t>
            </a:r>
            <a:br>
              <a:rPr lang="fi-FI" sz="1400" dirty="0">
                <a:solidFill>
                  <a:schemeClr val="bg1"/>
                </a:solidFill>
              </a:rPr>
            </a:b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8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56F98-A38D-BC44-B827-EB20A03B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066" y="128991"/>
            <a:ext cx="6934867" cy="537752"/>
          </a:xfrm>
        </p:spPr>
        <p:txBody>
          <a:bodyPr>
            <a:normAutofit fontScale="90000"/>
          </a:bodyPr>
          <a:lstStyle/>
          <a:p>
            <a:r>
              <a:rPr lang="fi-FI" dirty="0"/>
              <a:t>Musiikkiala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44281F-EF66-464C-AD81-CFBFF506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6141-3D33-6B41-BFED-542E52738D3F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17685C2-C345-1849-A385-A0163DC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E4D02C4-2F5D-E34E-A9CE-5EE3331328A9}"/>
              </a:ext>
            </a:extLst>
          </p:cNvPr>
          <p:cNvSpPr txBox="1"/>
          <p:nvPr/>
        </p:nvSpPr>
        <p:spPr>
          <a:xfrm>
            <a:off x="243249" y="1130077"/>
            <a:ext cx="84435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Teosto: </a:t>
            </a:r>
          </a:p>
          <a:p>
            <a:r>
              <a:rPr lang="fi-FI" sz="1400" dirty="0">
                <a:solidFill>
                  <a:schemeClr val="bg1"/>
                </a:solidFill>
              </a:rPr>
              <a:t>- Laajan raportointi- ja tilitysjärjestelmien uudistushankkeen suunnittelu ja käynnistäminen. </a:t>
            </a:r>
          </a:p>
          <a:p>
            <a:r>
              <a:rPr lang="fi-FI" sz="1400" dirty="0">
                <a:solidFill>
                  <a:schemeClr val="bg1"/>
                </a:solidFill>
              </a:rPr>
              <a:t>- Hanke on suunniteltu toteutettavan usean tekijänoikeusjärjestön yhteistyönä ja olemme siis rakentamassa data-alustaa, jonka suunnittelussa pyritään ottamaan huomioon metadataan ja datan hyödyntämiseen liittyvät tulevaisuuden tarpeet (mm. modulaarisuus ja muunneltavuus, rajapinnat, analytiikkakyvykkyydet, prosessien automatisointi, datan laatu). </a:t>
            </a:r>
          </a:p>
          <a:p>
            <a:r>
              <a:rPr lang="fi-FI" sz="1400" dirty="0">
                <a:solidFill>
                  <a:schemeClr val="bg1"/>
                </a:solidFill>
              </a:rPr>
              <a:t>- Hankkeen tavoiteltu käynnistäminen tapahtuisi ensi vuoden alussa.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r>
              <a:rPr lang="fi-FI" sz="1400" dirty="0" err="1">
                <a:solidFill>
                  <a:schemeClr val="bg1"/>
                </a:solidFill>
              </a:rPr>
              <a:t>Gramex</a:t>
            </a:r>
            <a:r>
              <a:rPr lang="fi-FI" sz="1400" dirty="0">
                <a:solidFill>
                  <a:schemeClr val="bg1"/>
                </a:solidFill>
              </a:rPr>
              <a:t>: </a:t>
            </a:r>
          </a:p>
          <a:p>
            <a:r>
              <a:rPr lang="fi-FI" sz="1400" dirty="0">
                <a:solidFill>
                  <a:schemeClr val="bg1"/>
                </a:solidFill>
              </a:rPr>
              <a:t>- Apollo, </a:t>
            </a:r>
            <a:r>
              <a:rPr lang="fi-FI" sz="1400" dirty="0" err="1">
                <a:solidFill>
                  <a:schemeClr val="bg1"/>
                </a:solidFill>
              </a:rPr>
              <a:t>Gramexin</a:t>
            </a:r>
            <a:r>
              <a:rPr lang="fi-FI" sz="1400" dirty="0">
                <a:solidFill>
                  <a:schemeClr val="bg1"/>
                </a:solidFill>
              </a:rPr>
              <a:t> ja ulkomaisen IT-toimittajan kanssa </a:t>
            </a:r>
            <a:r>
              <a:rPr lang="fi-FI" sz="1400" dirty="0" err="1">
                <a:solidFill>
                  <a:schemeClr val="bg1"/>
                </a:solidFill>
              </a:rPr>
              <a:t>yhteistyössa</a:t>
            </a:r>
            <a:r>
              <a:rPr lang="fi-FI" sz="1400" dirty="0">
                <a:solidFill>
                  <a:schemeClr val="bg1"/>
                </a:solidFill>
              </a:rPr>
              <a:t>̈ kehitetyn moderneja toimintoja (esim. itseoppivuus) </a:t>
            </a:r>
            <a:r>
              <a:rPr lang="fi-FI" sz="1400" dirty="0" err="1">
                <a:solidFill>
                  <a:schemeClr val="bg1"/>
                </a:solidFill>
              </a:rPr>
              <a:t>hyödyntävän</a:t>
            </a:r>
            <a:r>
              <a:rPr lang="fi-FI" sz="1400" dirty="0">
                <a:solidFill>
                  <a:schemeClr val="bg1"/>
                </a:solidFill>
              </a:rPr>
              <a:t> tilitysten ja </a:t>
            </a:r>
            <a:r>
              <a:rPr lang="fi-FI" sz="1400" dirty="0" err="1">
                <a:solidFill>
                  <a:schemeClr val="bg1"/>
                </a:solidFill>
              </a:rPr>
              <a:t>asiakkuuksien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hallintajärjestelmän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kansainvälinen</a:t>
            </a:r>
            <a:r>
              <a:rPr lang="fi-FI" sz="1400" dirty="0">
                <a:solidFill>
                  <a:schemeClr val="bg1"/>
                </a:solidFill>
              </a:rPr>
              <a:t> toimitus- ja kehitysprojekti.</a:t>
            </a:r>
            <a:br>
              <a:rPr lang="fi-FI" sz="1400" dirty="0">
                <a:solidFill>
                  <a:schemeClr val="bg1"/>
                </a:solidFill>
              </a:rPr>
            </a:br>
            <a:r>
              <a:rPr lang="fi-FI" sz="1400" dirty="0">
                <a:solidFill>
                  <a:schemeClr val="bg1"/>
                </a:solidFill>
              </a:rPr>
              <a:t>- </a:t>
            </a:r>
            <a:r>
              <a:rPr lang="fi-FI" sz="1400" dirty="0" err="1">
                <a:solidFill>
                  <a:schemeClr val="bg1"/>
                </a:solidFill>
              </a:rPr>
              <a:t>Rdx-hub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Kansainvälinen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äänitteiden</a:t>
            </a:r>
            <a:r>
              <a:rPr lang="fi-FI" sz="1400" dirty="0">
                <a:solidFill>
                  <a:schemeClr val="bg1"/>
                </a:solidFill>
              </a:rPr>
              <a:t> metadatatietojen hallinnointiin ja siirtoon </a:t>
            </a:r>
            <a:r>
              <a:rPr lang="fi-FI" sz="1400" dirty="0" err="1">
                <a:solidFill>
                  <a:schemeClr val="bg1"/>
                </a:solidFill>
              </a:rPr>
              <a:t>äänitetuottajien</a:t>
            </a:r>
            <a:r>
              <a:rPr lang="fi-FI" sz="1400" dirty="0">
                <a:solidFill>
                  <a:schemeClr val="bg1"/>
                </a:solidFill>
              </a:rPr>
              <a:t> ja </a:t>
            </a:r>
            <a:r>
              <a:rPr lang="fi-FI" sz="1400" dirty="0" err="1">
                <a:solidFill>
                  <a:schemeClr val="bg1"/>
                </a:solidFill>
              </a:rPr>
              <a:t>Gramex-järjestöjen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välilla</a:t>
            </a:r>
            <a:r>
              <a:rPr lang="fi-FI" sz="1400" dirty="0">
                <a:solidFill>
                  <a:schemeClr val="bg1"/>
                </a:solidFill>
              </a:rPr>
              <a:t>̈ </a:t>
            </a:r>
            <a:r>
              <a:rPr lang="fi-FI" sz="1400" dirty="0" err="1">
                <a:solidFill>
                  <a:schemeClr val="bg1"/>
                </a:solidFill>
              </a:rPr>
              <a:t>keskittyvän</a:t>
            </a:r>
            <a:r>
              <a:rPr lang="fi-FI" sz="1400" dirty="0">
                <a:solidFill>
                  <a:schemeClr val="bg1"/>
                </a:solidFill>
              </a:rPr>
              <a:t> metadata-</a:t>
            </a:r>
            <a:r>
              <a:rPr lang="fi-FI" sz="1400" dirty="0" err="1">
                <a:solidFill>
                  <a:schemeClr val="bg1"/>
                </a:solidFill>
              </a:rPr>
              <a:t>hubin</a:t>
            </a:r>
            <a:r>
              <a:rPr lang="fi-FI" sz="1400" dirty="0">
                <a:solidFill>
                  <a:schemeClr val="bg1"/>
                </a:solidFill>
              </a:rPr>
              <a:t>, </a:t>
            </a:r>
            <a:r>
              <a:rPr lang="fi-FI" sz="1400" dirty="0" err="1">
                <a:solidFill>
                  <a:schemeClr val="bg1"/>
                </a:solidFill>
              </a:rPr>
              <a:t>järjestelmän</a:t>
            </a:r>
            <a:r>
              <a:rPr lang="fi-FI" sz="1400" dirty="0">
                <a:solidFill>
                  <a:schemeClr val="bg1"/>
                </a:solidFill>
              </a:rPr>
              <a:t> ja palvelun rakennus- ja kehitysprojekti.</a:t>
            </a:r>
          </a:p>
          <a:p>
            <a:r>
              <a:rPr lang="fi-FI" sz="1400" dirty="0">
                <a:solidFill>
                  <a:schemeClr val="bg1"/>
                </a:solidFill>
              </a:rPr>
              <a:t>- Yhteistyötä kansalliskirjaston kanssa ISNI-käyttöön liittyen</a:t>
            </a:r>
          </a:p>
          <a:p>
            <a:endParaRPr lang="fi-FI" sz="14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1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56F98-A38D-BC44-B827-EB20A03B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066" y="128991"/>
            <a:ext cx="6934867" cy="537752"/>
          </a:xfrm>
        </p:spPr>
        <p:txBody>
          <a:bodyPr>
            <a:normAutofit fontScale="90000"/>
          </a:bodyPr>
          <a:lstStyle/>
          <a:p>
            <a:r>
              <a:rPr lang="fi-FI" dirty="0"/>
              <a:t>Musiikkiala – </a:t>
            </a:r>
            <a:r>
              <a:rPr lang="fi-FI" dirty="0" err="1"/>
              <a:t>kv</a:t>
            </a:r>
            <a:r>
              <a:rPr lang="fi-FI" dirty="0"/>
              <a:t>-kehitystä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44281F-EF66-464C-AD81-CFBFF506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6141-3D33-6B41-BFED-542E52738D3F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17685C2-C345-1849-A385-A0163DC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E4D02C4-2F5D-E34E-A9CE-5EE3331328A9}"/>
              </a:ext>
            </a:extLst>
          </p:cNvPr>
          <p:cNvSpPr txBox="1"/>
          <p:nvPr/>
        </p:nvSpPr>
        <p:spPr>
          <a:xfrm>
            <a:off x="457201" y="751179"/>
            <a:ext cx="7874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solidFill>
                  <a:schemeClr val="bg1"/>
                </a:solidFill>
              </a:rPr>
              <a:t>ETHTURIN (ITA)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err="1">
                <a:solidFill>
                  <a:schemeClr val="bg1"/>
                </a:solidFill>
              </a:rPr>
              <a:t>early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proof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concept</a:t>
            </a:r>
            <a:r>
              <a:rPr lang="fi-FI" sz="1200" dirty="0">
                <a:solidFill>
                  <a:schemeClr val="bg1"/>
                </a:solidFill>
              </a:rPr>
              <a:t> of on-</a:t>
            </a:r>
            <a:r>
              <a:rPr lang="fi-FI" sz="1200" dirty="0" err="1">
                <a:solidFill>
                  <a:schemeClr val="bg1"/>
                </a:solidFill>
              </a:rPr>
              <a:t>chain</a:t>
            </a:r>
            <a:r>
              <a:rPr lang="fi-FI" sz="1200" dirty="0">
                <a:solidFill>
                  <a:schemeClr val="bg1"/>
                </a:solidFill>
              </a:rPr>
              <a:t> CMO (2021)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bg1"/>
              </a:solidFill>
            </a:endParaRPr>
          </a:p>
          <a:p>
            <a:r>
              <a:rPr lang="fi-FI" sz="1200" dirty="0">
                <a:solidFill>
                  <a:schemeClr val="bg1"/>
                </a:solidFill>
              </a:rPr>
              <a:t>United Masters (US)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reaaliaikaiset tilitykset ja ennakot (</a:t>
            </a:r>
            <a:r>
              <a:rPr lang="fi-FI" sz="1200" dirty="0" err="1">
                <a:solidFill>
                  <a:schemeClr val="bg1"/>
                </a:solidFill>
              </a:rPr>
              <a:t>beatBread</a:t>
            </a:r>
            <a:r>
              <a:rPr lang="fi-FI" sz="1200" dirty="0">
                <a:solidFill>
                  <a:schemeClr val="bg1"/>
                </a:solidFill>
              </a:rPr>
              <a:t> &amp; </a:t>
            </a:r>
            <a:r>
              <a:rPr lang="fi-FI" sz="1200" dirty="0" err="1">
                <a:solidFill>
                  <a:schemeClr val="bg1"/>
                </a:solidFill>
              </a:rPr>
              <a:t>Paperchain</a:t>
            </a:r>
            <a:r>
              <a:rPr lang="fi-FI" sz="1200" dirty="0">
                <a:solidFill>
                  <a:schemeClr val="bg1"/>
                </a:solidFill>
              </a:rPr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 err="1">
                <a:solidFill>
                  <a:schemeClr val="bg1"/>
                </a:solidFill>
              </a:rPr>
              <a:t>credit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cards</a:t>
            </a:r>
            <a:r>
              <a:rPr lang="fi-FI" sz="1200" dirty="0">
                <a:solidFill>
                  <a:schemeClr val="bg1"/>
                </a:solidFill>
              </a:rPr>
              <a:t>/</a:t>
            </a:r>
            <a:r>
              <a:rPr lang="fi-FI" sz="1200" dirty="0" err="1">
                <a:solidFill>
                  <a:schemeClr val="bg1"/>
                </a:solidFill>
              </a:rPr>
              <a:t>virtual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wallets</a:t>
            </a:r>
            <a:r>
              <a:rPr lang="fi-FI" sz="1200" dirty="0">
                <a:solidFill>
                  <a:schemeClr val="bg1"/>
                </a:solidFill>
              </a:rPr>
              <a:t> (2022)</a:t>
            </a:r>
          </a:p>
          <a:p>
            <a:pPr marL="285750" indent="-285750">
              <a:buFontTx/>
              <a:buChar char="-"/>
            </a:pPr>
            <a:endParaRPr lang="fi-FI" sz="1200" dirty="0">
              <a:solidFill>
                <a:schemeClr val="bg1"/>
              </a:solidFill>
            </a:endParaRPr>
          </a:p>
          <a:p>
            <a:r>
              <a:rPr lang="fi-FI" sz="1200" dirty="0" err="1">
                <a:solidFill>
                  <a:schemeClr val="bg1"/>
                </a:solidFill>
              </a:rPr>
              <a:t>Revelator</a:t>
            </a:r>
            <a:r>
              <a:rPr lang="fi-FI" sz="1200" dirty="0">
                <a:solidFill>
                  <a:schemeClr val="bg1"/>
                </a:solidFill>
              </a:rPr>
              <a:t>/</a:t>
            </a:r>
            <a:r>
              <a:rPr lang="fi-FI" sz="1200" dirty="0" err="1">
                <a:solidFill>
                  <a:schemeClr val="bg1"/>
                </a:solidFill>
              </a:rPr>
              <a:t>Family</a:t>
            </a:r>
            <a:r>
              <a:rPr lang="fi-FI" sz="1200" dirty="0">
                <a:solidFill>
                  <a:schemeClr val="bg1"/>
                </a:solidFill>
              </a:rPr>
              <a:t> in Music (ISR/FIN)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virtuaalinen lompakko, teostieto, reaaliaikaiset tilitykset, </a:t>
            </a:r>
            <a:r>
              <a:rPr lang="fi-FI" sz="1200" dirty="0" err="1">
                <a:solidFill>
                  <a:schemeClr val="bg1"/>
                </a:solidFill>
              </a:rPr>
              <a:t>tokenisoitu</a:t>
            </a:r>
            <a:r>
              <a:rPr lang="fi-FI" sz="1200" dirty="0">
                <a:solidFill>
                  <a:schemeClr val="bg1"/>
                </a:solidFill>
              </a:rPr>
              <a:t> tekijä-id (2022)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bg1"/>
              </a:solidFill>
            </a:endParaRPr>
          </a:p>
          <a:p>
            <a:r>
              <a:rPr lang="fi-FI" sz="1200" dirty="0">
                <a:solidFill>
                  <a:schemeClr val="bg1"/>
                </a:solidFill>
              </a:rPr>
              <a:t>Session (UK)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metadatan luominen teoksen/äänitteen syntyvaiheessa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>
                <a:solidFill>
                  <a:schemeClr val="bg1"/>
                </a:solidFill>
              </a:rPr>
              <a:t>teos/äänitetietojen yhdistäminen, metadatan kulku rajapintoja hyödyntäen eri osa puolille (2022)</a:t>
            </a:r>
          </a:p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1200" dirty="0" err="1">
                <a:solidFill>
                  <a:schemeClr val="bg1"/>
                </a:solidFill>
              </a:rPr>
              <a:t>Digiciti</a:t>
            </a:r>
            <a:r>
              <a:rPr lang="fi-FI" sz="1200" dirty="0">
                <a:solidFill>
                  <a:schemeClr val="bg1"/>
                </a:solidFill>
              </a:rPr>
              <a:t> Networks/</a:t>
            </a:r>
            <a:r>
              <a:rPr lang="fi-FI" sz="1200" dirty="0" err="1">
                <a:solidFill>
                  <a:schemeClr val="bg1"/>
                </a:solidFill>
              </a:rPr>
              <a:t>DisTri</a:t>
            </a:r>
            <a:r>
              <a:rPr lang="fi-FI" sz="1200" dirty="0">
                <a:solidFill>
                  <a:schemeClr val="bg1"/>
                </a:solidFill>
              </a:rPr>
              <a:t> (Viro) (2022-)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b="1" dirty="0">
                <a:solidFill>
                  <a:schemeClr val="bg1"/>
                </a:solidFill>
              </a:rPr>
              <a:t>White </a:t>
            </a:r>
            <a:r>
              <a:rPr lang="fi-FI" sz="1200" b="1" dirty="0" err="1">
                <a:solidFill>
                  <a:schemeClr val="bg1"/>
                </a:solidFill>
              </a:rPr>
              <a:t>paper</a:t>
            </a:r>
            <a:r>
              <a:rPr lang="fi-FI" sz="1200" b="1" dirty="0">
                <a:solidFill>
                  <a:schemeClr val="bg1"/>
                </a:solidFill>
              </a:rPr>
              <a:t> </a:t>
            </a:r>
            <a:r>
              <a:rPr lang="fi-FI" sz="1200" dirty="0">
                <a:solidFill>
                  <a:schemeClr val="bg1"/>
                </a:solidFill>
              </a:rPr>
              <a:t>on a </a:t>
            </a:r>
            <a:r>
              <a:rPr lang="fi-FI" sz="1200" dirty="0" err="1">
                <a:solidFill>
                  <a:schemeClr val="bg1"/>
                </a:solidFill>
              </a:rPr>
              <a:t>real-world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pilot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covering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declaration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attribution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verification</a:t>
            </a:r>
            <a:r>
              <a:rPr lang="fi-FI" sz="1200" dirty="0">
                <a:solidFill>
                  <a:schemeClr val="bg1"/>
                </a:solidFill>
              </a:rPr>
              <a:t>, and </a:t>
            </a:r>
            <a:r>
              <a:rPr lang="fi-FI" sz="1200" dirty="0" err="1">
                <a:solidFill>
                  <a:schemeClr val="bg1"/>
                </a:solidFill>
              </a:rPr>
              <a:t>query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rights</a:t>
            </a:r>
            <a:r>
              <a:rPr lang="fi-FI" sz="1200" dirty="0">
                <a:solidFill>
                  <a:schemeClr val="bg1"/>
                </a:solidFill>
              </a:rPr>
              <a:t> management </a:t>
            </a:r>
            <a:r>
              <a:rPr lang="fi-FI" sz="1200" dirty="0" err="1">
                <a:solidFill>
                  <a:schemeClr val="bg1"/>
                </a:solidFill>
              </a:rPr>
              <a:t>information</a:t>
            </a:r>
            <a:r>
              <a:rPr lang="fi-FI" sz="1200" dirty="0">
                <a:solidFill>
                  <a:schemeClr val="bg1"/>
                </a:solidFill>
              </a:rPr>
              <a:t>, and </a:t>
            </a:r>
            <a:r>
              <a:rPr lang="fi-FI" sz="1200" dirty="0" err="1">
                <a:solidFill>
                  <a:schemeClr val="bg1"/>
                </a:solidFill>
              </a:rPr>
              <a:t>aspects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tokenisation</a:t>
            </a:r>
            <a:r>
              <a:rPr lang="fi-FI" sz="1200" dirty="0">
                <a:solidFill>
                  <a:schemeClr val="bg1"/>
                </a:solidFill>
              </a:rPr>
              <a:t> and </a:t>
            </a:r>
            <a:r>
              <a:rPr lang="fi-FI" sz="1200" dirty="0" err="1">
                <a:solidFill>
                  <a:schemeClr val="bg1"/>
                </a:solidFill>
              </a:rPr>
              <a:t>standardisation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b="1" dirty="0">
                <a:solidFill>
                  <a:schemeClr val="bg1"/>
                </a:solidFill>
              </a:rPr>
              <a:t>White </a:t>
            </a:r>
            <a:r>
              <a:rPr lang="fi-FI" sz="1200" b="1" dirty="0" err="1">
                <a:solidFill>
                  <a:schemeClr val="bg1"/>
                </a:solidFill>
              </a:rPr>
              <a:t>paper</a:t>
            </a:r>
            <a:r>
              <a:rPr lang="fi-FI" sz="1200" b="1" dirty="0">
                <a:solidFill>
                  <a:schemeClr val="bg1"/>
                </a:solidFill>
              </a:rPr>
              <a:t> </a:t>
            </a:r>
            <a:r>
              <a:rPr lang="fi-FI" sz="1200" dirty="0">
                <a:solidFill>
                  <a:schemeClr val="bg1"/>
                </a:solidFill>
              </a:rPr>
              <a:t>on </a:t>
            </a:r>
            <a:r>
              <a:rPr lang="fi-FI" sz="1200" dirty="0" err="1">
                <a:solidFill>
                  <a:schemeClr val="bg1"/>
                </a:solidFill>
              </a:rPr>
              <a:t>incentivisation</a:t>
            </a:r>
            <a:r>
              <a:rPr lang="fi-FI" sz="1200" dirty="0">
                <a:solidFill>
                  <a:schemeClr val="bg1"/>
                </a:solidFill>
              </a:rPr>
              <a:t>, operating </a:t>
            </a:r>
            <a:r>
              <a:rPr lang="fi-FI" sz="1200" dirty="0" err="1">
                <a:solidFill>
                  <a:schemeClr val="bg1"/>
                </a:solidFill>
              </a:rPr>
              <a:t>model</a:t>
            </a:r>
            <a:r>
              <a:rPr lang="fi-FI" sz="1200" dirty="0">
                <a:solidFill>
                  <a:schemeClr val="bg1"/>
                </a:solidFill>
              </a:rPr>
              <a:t>, and </a:t>
            </a:r>
            <a:r>
              <a:rPr lang="fi-FI" sz="1200" dirty="0" err="1">
                <a:solidFill>
                  <a:schemeClr val="bg1"/>
                </a:solidFill>
              </a:rPr>
              <a:t>roles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the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public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sector</a:t>
            </a:r>
            <a:r>
              <a:rPr lang="fi-FI" sz="1200" dirty="0">
                <a:solidFill>
                  <a:schemeClr val="bg1"/>
                </a:solidFill>
              </a:rPr>
              <a:t> (</a:t>
            </a:r>
            <a:r>
              <a:rPr lang="fi-FI" sz="1200" dirty="0" err="1">
                <a:solidFill>
                  <a:schemeClr val="bg1"/>
                </a:solidFill>
              </a:rPr>
              <a:t>honest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broker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change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agent</a:t>
            </a:r>
            <a:r>
              <a:rPr lang="fi-FI" sz="1200" dirty="0">
                <a:solidFill>
                  <a:schemeClr val="bg1"/>
                </a:solidFill>
              </a:rPr>
              <a:t>, </a:t>
            </a:r>
            <a:r>
              <a:rPr lang="fi-FI" sz="1200" dirty="0" err="1">
                <a:solidFill>
                  <a:schemeClr val="bg1"/>
                </a:solidFill>
              </a:rPr>
              <a:t>or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legislator</a:t>
            </a:r>
            <a:r>
              <a:rPr lang="fi-FI" sz="1200" dirty="0">
                <a:solidFill>
                  <a:schemeClr val="bg1"/>
                </a:solidFill>
              </a:rPr>
              <a:t>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b="1" dirty="0">
                <a:solidFill>
                  <a:schemeClr val="bg1"/>
                </a:solidFill>
              </a:rPr>
              <a:t>Report </a:t>
            </a:r>
            <a:r>
              <a:rPr lang="fi-FI" sz="1200" dirty="0" err="1">
                <a:solidFill>
                  <a:schemeClr val="bg1"/>
                </a:solidFill>
              </a:rPr>
              <a:t>covering</a:t>
            </a:r>
            <a:r>
              <a:rPr lang="fi-FI" sz="1200" dirty="0">
                <a:solidFill>
                  <a:schemeClr val="bg1"/>
                </a:solidFill>
              </a:rPr>
              <a:t> a </a:t>
            </a:r>
            <a:r>
              <a:rPr lang="fi-FI" sz="1200" dirty="0" err="1">
                <a:solidFill>
                  <a:schemeClr val="bg1"/>
                </a:solidFill>
              </a:rPr>
              <a:t>development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roadmap</a:t>
            </a:r>
            <a:r>
              <a:rPr lang="fi-FI" sz="1200" dirty="0">
                <a:solidFill>
                  <a:schemeClr val="bg1"/>
                </a:solidFill>
              </a:rPr>
              <a:t>, as </a:t>
            </a:r>
            <a:r>
              <a:rPr lang="fi-FI" sz="1200" dirty="0" err="1">
                <a:solidFill>
                  <a:schemeClr val="bg1"/>
                </a:solidFill>
              </a:rPr>
              <a:t>well</a:t>
            </a:r>
            <a:r>
              <a:rPr lang="fi-FI" sz="1200" dirty="0">
                <a:solidFill>
                  <a:schemeClr val="bg1"/>
                </a:solidFill>
              </a:rPr>
              <a:t> as </a:t>
            </a:r>
            <a:r>
              <a:rPr lang="fi-FI" sz="1200" dirty="0" err="1">
                <a:solidFill>
                  <a:schemeClr val="bg1"/>
                </a:solidFill>
              </a:rPr>
              <a:t>models</a:t>
            </a:r>
            <a:r>
              <a:rPr lang="fi-FI" sz="1200" dirty="0">
                <a:solidFill>
                  <a:schemeClr val="bg1"/>
                </a:solidFill>
              </a:rPr>
              <a:t> of </a:t>
            </a:r>
            <a:r>
              <a:rPr lang="fi-FI" sz="1200" dirty="0" err="1">
                <a:solidFill>
                  <a:schemeClr val="bg1"/>
                </a:solidFill>
              </a:rPr>
              <a:t>funding</a:t>
            </a:r>
            <a:r>
              <a:rPr lang="fi-FI" sz="1200" dirty="0">
                <a:solidFill>
                  <a:schemeClr val="bg1"/>
                </a:solidFill>
              </a:rPr>
              <a:t>, business, and market </a:t>
            </a:r>
            <a:r>
              <a:rPr lang="fi-FI" sz="1200" dirty="0" err="1">
                <a:solidFill>
                  <a:schemeClr val="bg1"/>
                </a:solidFill>
              </a:rPr>
              <a:t>creation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</a:p>
          <a:p>
            <a:endParaRPr lang="fi-FI" sz="1200" dirty="0">
              <a:solidFill>
                <a:schemeClr val="bg1"/>
              </a:solidFill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4600" y="444381"/>
            <a:ext cx="6994800" cy="56076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Yleisradion arkisto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6141-3D33-6B41-BFED-542E52738D3F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ONLY WHEN NECESSARY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E4D02C4-2F5D-E34E-A9CE-5EE3331328A9}"/>
              </a:ext>
            </a:extLst>
          </p:cNvPr>
          <p:cNvSpPr txBox="1"/>
          <p:nvPr/>
        </p:nvSpPr>
        <p:spPr>
          <a:xfrm>
            <a:off x="520023" y="1067037"/>
            <a:ext cx="7874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>
              <a:solidFill>
                <a:schemeClr val="bg1"/>
              </a:solidFill>
            </a:endParaRPr>
          </a:p>
          <a:p>
            <a:r>
              <a:rPr lang="fi-FI" sz="1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- Radio- </a:t>
            </a:r>
            <a:r>
              <a:rPr lang="fi-FI" sz="1200" b="1" dirty="0">
                <a:solidFill>
                  <a:schemeClr val="bg1"/>
                </a:solidFill>
                <a:latin typeface="Arial" panose="020B0604020202020204" pitchFamily="34" charset="0"/>
              </a:rPr>
              <a:t>ja tv-ohjelmat: </a:t>
            </a:r>
            <a:r>
              <a:rPr lang="fi-FI" sz="1200" dirty="0">
                <a:solidFill>
                  <a:schemeClr val="bg1"/>
                </a:solidFill>
                <a:latin typeface="Arial" panose="020B0604020202020204" pitchFamily="34" charset="0"/>
              </a:rPr>
              <a:t>Arkistotietokantaan kirjataan ohjelman tekoon osallistuneista tekijät, joille on syntynyt tekijänoikeus (mm. dramaturgi, ohjaaja, toimittaja, säveltäjä).</a:t>
            </a:r>
            <a:endParaRPr lang="fi-FI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fi-FI" sz="1200" dirty="0">
                <a:solidFill>
                  <a:schemeClr val="bg1"/>
                </a:solidFill>
                <a:latin typeface="Arial" panose="020B0604020202020204" pitchFamily="34" charset="0"/>
              </a:rPr>
              <a:t>Esiintyjistä kirjataan esim. musiikki- ja draamaohjelmien sekä näytelmäelokuvien esiintyvät näyttelijät, muusikot ja muut taiteilijat.</a:t>
            </a:r>
          </a:p>
          <a:p>
            <a:r>
              <a:rPr lang="fi-FI" sz="1200" dirty="0">
                <a:highlight>
                  <a:srgbClr val="FFFFFF"/>
                </a:highlight>
                <a:latin typeface="Arial" panose="020B0604020202020204" pitchFamily="34" charset="0"/>
              </a:rPr>
              <a:t>Ylen oman toiminnan tarpeiden vuoksi kirjataan myös muita kuin tekijänoikeudellisia tekijöitä. </a:t>
            </a:r>
          </a:p>
          <a:p>
            <a:r>
              <a:rPr lang="fi-FI" sz="1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	Valokuvat</a:t>
            </a:r>
            <a:endParaRPr lang="fi-FI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Kuvaaja</a:t>
            </a:r>
            <a:endParaRPr lang="fi-FI" sz="1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fi-FI" sz="12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	Musiikki</a:t>
            </a:r>
            <a:endParaRPr lang="fi-FI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Musiikista </a:t>
            </a:r>
            <a:r>
              <a:rPr lang="fi-FI" sz="1200" dirty="0">
                <a:solidFill>
                  <a:schemeClr val="bg1"/>
                </a:solidFill>
                <a:latin typeface="Arial" panose="020B0604020202020204" pitchFamily="34" charset="0"/>
              </a:rPr>
              <a:t>tallennetaan arkiston musiikkijärjestelmään teosten tekijä- tai alkuperätiedot sekä tekijöiden roolit. Lisäksi tallennetaan teosten esittäjät ja heidän roolinsa sekä muuta Ylen toiminnan tarpeiden vaatimaa metatietoa</a:t>
            </a:r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. Standardeja ei ole käytössä.</a:t>
            </a:r>
            <a:endParaRPr lang="fi-FI" sz="1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fi-FI" sz="1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Jokaisella </a:t>
            </a:r>
            <a:r>
              <a:rPr lang="fi-FI" sz="1200" dirty="0">
                <a:solidFill>
                  <a:schemeClr val="bg1"/>
                </a:solidFill>
                <a:latin typeface="Arial" panose="020B0604020202020204" pitchFamily="34" charset="0"/>
              </a:rPr>
              <a:t>arkistojärjestelmän tietokantaobjektilla on oma uniikki id-tunniste, jonka lisäksi mm. ohjelmista kirjataan eri kieliset nimet, genret, sisältöluokitukset. </a:t>
            </a:r>
          </a:p>
          <a:p>
            <a:pPr marL="628650" lvl="1" indent="-171450">
              <a:buFontTx/>
              <a:buChar char="-"/>
            </a:pPr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Arkistotietokannoissa </a:t>
            </a:r>
            <a:r>
              <a:rPr lang="fi-FI" sz="1200" dirty="0">
                <a:solidFill>
                  <a:schemeClr val="bg1"/>
                </a:solidFill>
                <a:latin typeface="Arial" panose="020B0604020202020204" pitchFamily="34" charset="0"/>
              </a:rPr>
              <a:t>/ -järjestelmissä ei ole käytössä tunnistetta tekijän tunnistamiseksi.	</a:t>
            </a:r>
            <a:endParaRPr lang="fi-FI" sz="12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fi-FI" sz="1200" dirty="0">
                <a:solidFill>
                  <a:schemeClr val="bg1"/>
                </a:solidFill>
                <a:latin typeface="Arial" panose="020B0604020202020204" pitchFamily="34" charset="0"/>
              </a:rPr>
              <a:t>Metatietoa käytetään Ylen sisällä </a:t>
            </a:r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ohjelmasisältöjen ml. kuvien </a:t>
            </a:r>
            <a:r>
              <a:rPr lang="fi-FI" sz="1200" dirty="0">
                <a:solidFill>
                  <a:schemeClr val="bg1"/>
                </a:solidFill>
                <a:latin typeface="Arial" panose="020B0604020202020204" pitchFamily="34" charset="0"/>
              </a:rPr>
              <a:t>löytämiseen (jälleenkäyttö), varmistamaan sisältöjen asianmukainen käyttö (mm. </a:t>
            </a:r>
            <a:r>
              <a:rPr lang="fi-FI" sz="1200" dirty="0" err="1">
                <a:solidFill>
                  <a:schemeClr val="bg1"/>
                </a:solidFill>
                <a:latin typeface="Arial" panose="020B0604020202020204" pitchFamily="34" charset="0"/>
              </a:rPr>
              <a:t>tekijyydet</a:t>
            </a:r>
            <a:r>
              <a:rPr lang="fi-FI" sz="1200" dirty="0">
                <a:solidFill>
                  <a:schemeClr val="bg1"/>
                </a:solidFill>
                <a:latin typeface="Arial" panose="020B0604020202020204" pitchFamily="34" charset="0"/>
              </a:rPr>
              <a:t>, tuotantomalli, käyttöoikeudet) sekä tv-ohjelmien osalta tekijätietojen raportointiin Kopiostolle</a:t>
            </a:r>
            <a:r>
              <a:rPr lang="fi-FI" sz="1200" dirty="0" smtClean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  <a:endParaRPr lang="fi-FI" sz="12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fi-FI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200" dirty="0">
              <a:solidFill>
                <a:schemeClr val="bg1"/>
              </a:solidFill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56F98-A38D-BC44-B827-EB20A03B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32" y="229256"/>
            <a:ext cx="6934867" cy="537752"/>
          </a:xfrm>
        </p:spPr>
        <p:txBody>
          <a:bodyPr>
            <a:normAutofit fontScale="90000"/>
          </a:bodyPr>
          <a:lstStyle/>
          <a:p>
            <a:r>
              <a:rPr lang="fi-FI" dirty="0"/>
              <a:t>Havaintoja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044281F-EF66-464C-AD81-CFBFF506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6141-3D33-6B41-BFED-542E52738D3F}" type="datetime1">
              <a:rPr lang="fi-FI" smtClean="0"/>
              <a:pPr/>
              <a:t>28.10.2021</a:t>
            </a:fld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17685C2-C345-1849-A385-A0163DC0C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C6F2-CE6F-8048-B30B-04F5D784CD6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EE4D02C4-2F5D-E34E-A9CE-5EE3331328A9}"/>
              </a:ext>
            </a:extLst>
          </p:cNvPr>
          <p:cNvSpPr txBox="1"/>
          <p:nvPr/>
        </p:nvSpPr>
        <p:spPr>
          <a:xfrm>
            <a:off x="374184" y="1155978"/>
            <a:ext cx="787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Tiedon jakaminen edelleen erittäin tärkeää luovien alojen toimijoiden välillä.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Rahoitus on edelleen avainkysymys.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Suljetut ja </a:t>
            </a:r>
            <a:r>
              <a:rPr lang="fi-FI" sz="1600" dirty="0" smtClean="0">
                <a:solidFill>
                  <a:schemeClr val="bg1"/>
                </a:solidFill>
              </a:rPr>
              <a:t>avoimet </a:t>
            </a:r>
            <a:r>
              <a:rPr lang="fi-FI" sz="1600" dirty="0" err="1">
                <a:solidFill>
                  <a:schemeClr val="bg1"/>
                </a:solidFill>
              </a:rPr>
              <a:t>ID:t</a:t>
            </a:r>
            <a:r>
              <a:rPr lang="fi-FI" sz="1600" dirty="0">
                <a:solidFill>
                  <a:schemeClr val="bg1"/>
                </a:solidFill>
              </a:rPr>
              <a:t> ja niiden yhdistämisen haasteet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Musiikkialalla esimerkkinä ISNI, BOWI </a:t>
            </a:r>
            <a:r>
              <a:rPr lang="fi-FI" sz="1600" dirty="0" err="1">
                <a:solidFill>
                  <a:schemeClr val="bg1"/>
                </a:solidFill>
              </a:rPr>
              <a:t>vs</a:t>
            </a:r>
            <a:r>
              <a:rPr lang="fi-FI" sz="1600" dirty="0">
                <a:solidFill>
                  <a:schemeClr val="bg1"/>
                </a:solidFill>
              </a:rPr>
              <a:t> IPI, IPN, ISRC, ISWC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Toimialarajat ylittävään yhteistyöhön haastavaa löytää </a:t>
            </a:r>
            <a:r>
              <a:rPr lang="fi-FI" sz="1600" dirty="0" err="1">
                <a:solidFill>
                  <a:schemeClr val="bg1"/>
                </a:solidFill>
              </a:rPr>
              <a:t>intensiivejä</a:t>
            </a:r>
            <a:r>
              <a:rPr lang="fi-FI" sz="1600" dirty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>
                <a:solidFill>
                  <a:schemeClr val="bg1"/>
                </a:solidFill>
              </a:rPr>
              <a:t>Dataverkostoja samankaltaisten toimijoiden välillä, ei arvoketjun eri osapuolten kanssa.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 err="1">
                <a:solidFill>
                  <a:schemeClr val="bg1"/>
                </a:solidFill>
              </a:rPr>
              <a:t>Fintech</a:t>
            </a:r>
            <a:r>
              <a:rPr lang="fi-FI" sz="1600" dirty="0">
                <a:solidFill>
                  <a:schemeClr val="bg1"/>
                </a:solidFill>
              </a:rPr>
              <a:t>-maailman kehitys näyttää suuntaa mm. lohkoketjujen hyödyntämiseen, joka vielä kaukana horisontissa luovien alojen perinteisillä toimijoilla.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0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Background pattern&#10;&#10;Description automatically generated">
            <a:extLst>
              <a:ext uri="{FF2B5EF4-FFF2-40B4-BE49-F238E27FC236}">
                <a16:creationId xmlns:a16="http://schemas.microsoft.com/office/drawing/2014/main" id="{69396E51-BD28-1B4B-890E-3F30337311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58219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F">
      <a:dk1>
        <a:srgbClr val="000000"/>
      </a:dk1>
      <a:lt1>
        <a:srgbClr val="FFFFFF"/>
      </a:lt1>
      <a:dk2>
        <a:srgbClr val="1A1A47"/>
      </a:dk2>
      <a:lt2>
        <a:srgbClr val="FEFFFE"/>
      </a:lt2>
      <a:accent1>
        <a:srgbClr val="E3515C"/>
      </a:accent1>
      <a:accent2>
        <a:srgbClr val="1A1A47"/>
      </a:accent2>
      <a:accent3>
        <a:srgbClr val="3B8050"/>
      </a:accent3>
      <a:accent4>
        <a:srgbClr val="A6968C"/>
      </a:accent4>
      <a:accent5>
        <a:srgbClr val="D8CDCC"/>
      </a:accent5>
      <a:accent6>
        <a:srgbClr val="EAE6E1"/>
      </a:accent6>
      <a:hlink>
        <a:srgbClr val="000006"/>
      </a:hlink>
      <a:folHlink>
        <a:srgbClr val="A696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0"/>
            </a:srgbClr>
          </a:outerShdw>
        </a:effectLst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10409_MusicFinland_Template" id="{5E91DD39-C3B1-7649-AB07-0CDDE6BEC382}" vid="{D4CE1C58-1D2D-B641-9D28-D4CA9A24AB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11055</TotalTime>
  <Words>961</Words>
  <Application>Microsoft Office PowerPoint</Application>
  <PresentationFormat>Näytössä katseltava esitys (16:9)</PresentationFormat>
  <Paragraphs>106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MusicFinland</vt:lpstr>
      <vt:lpstr>MusicFinland Medium</vt:lpstr>
      <vt:lpstr>MusicFinland-Medium</vt:lpstr>
      <vt:lpstr>Office-teema</vt:lpstr>
      <vt:lpstr>Käytännöt luovilla aloilla – otetaanko tunnisteet ja metadata huomioon, kehitetäänkö osaamista?  5.10.2021 Turo Pekari</vt:lpstr>
      <vt:lpstr>AV-ala</vt:lpstr>
      <vt:lpstr>Kirjallisuus</vt:lpstr>
      <vt:lpstr>Kuvataide</vt:lpstr>
      <vt:lpstr>Musiikkiala</vt:lpstr>
      <vt:lpstr>Musiikkiala – kv-kehitystä</vt:lpstr>
      <vt:lpstr>Yleisradion arkisto</vt:lpstr>
      <vt:lpstr>Havaintoja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Turo Pekari</dc:creator>
  <cp:lastModifiedBy>Vuopala Anna (OKM)</cp:lastModifiedBy>
  <cp:revision>20</cp:revision>
  <dcterms:created xsi:type="dcterms:W3CDTF">2021-09-27T08:05:36Z</dcterms:created>
  <dcterms:modified xsi:type="dcterms:W3CDTF">2021-10-28T07:28:30Z</dcterms:modified>
</cp:coreProperties>
</file>