
<file path=[Content_Types].xml><?xml version="1.0" encoding="utf-8"?>
<Types xmlns="http://schemas.openxmlformats.org/package/2006/content-types">
  <Default Extension="tmp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2" r:id="rId4"/>
  </p:sldMasterIdLst>
  <p:sldIdLst>
    <p:sldId id="256" r:id="rId5"/>
    <p:sldId id="257" r:id="rId6"/>
    <p:sldId id="261" r:id="rId7"/>
    <p:sldId id="270" r:id="rId8"/>
    <p:sldId id="267" r:id="rId9"/>
    <p:sldId id="271" r:id="rId10"/>
  </p:sldIdLst>
  <p:sldSz cx="9144000" cy="5143500" type="screen16x9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4" pos="5647" userDrawn="1">
          <p15:clr>
            <a:srgbClr val="A4A3A4"/>
          </p15:clr>
        </p15:guide>
        <p15:guide id="7" pos="227" userDrawn="1">
          <p15:clr>
            <a:srgbClr val="A4A3A4"/>
          </p15:clr>
        </p15:guide>
        <p15:guide id="10" pos="5533" userDrawn="1">
          <p15:clr>
            <a:srgbClr val="A4A3A4"/>
          </p15:clr>
        </p15:guide>
        <p15:guide id="12" pos="42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6271"/>
  </p:normalViewPr>
  <p:slideViewPr>
    <p:cSldViewPr snapToGrid="0" snapToObjects="1" showGuides="1">
      <p:cViewPr varScale="1">
        <p:scale>
          <a:sx n="154" d="100"/>
          <a:sy n="154" d="100"/>
        </p:scale>
        <p:origin x="168" y="378"/>
      </p:cViewPr>
      <p:guideLst>
        <p:guide orient="horz" pos="1620"/>
        <p:guide pos="2880"/>
        <p:guide pos="5647"/>
        <p:guide pos="227"/>
        <p:guide pos="5533"/>
        <p:guide pos="4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 bwMode="white">
          <a:xfrm>
            <a:off x="557214" y="841772"/>
            <a:ext cx="5672142" cy="17907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 bwMode="white">
          <a:xfrm>
            <a:off x="557214" y="2701531"/>
            <a:ext cx="5672142" cy="124182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23572" y="4567240"/>
            <a:ext cx="1963245" cy="135000"/>
          </a:xfrm>
        </p:spPr>
        <p:txBody>
          <a:bodyPr/>
          <a:lstStyle/>
          <a:p>
            <a:fld id="{3B2940CA-764F-3445-83AB-AF87E7909C2F}" type="datetimeFigureOut">
              <a:rPr lang="fi-FI" smtClean="0"/>
              <a:t>10.4.2019</a:t>
            </a:fld>
            <a:endParaRPr lang="fi-FI" dirty="0"/>
          </a:p>
        </p:txBody>
      </p:sp>
      <p:sp>
        <p:nvSpPr>
          <p:cNvPr id="1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6823572" y="4706543"/>
            <a:ext cx="1963245" cy="135000"/>
          </a:xfrm>
        </p:spPr>
        <p:txBody>
          <a:bodyPr/>
          <a:lstStyle/>
          <a:p>
            <a:endParaRPr lang="fi-FI"/>
          </a:p>
        </p:txBody>
      </p:sp>
      <p:sp>
        <p:nvSpPr>
          <p:cNvPr id="2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7879561" y="4845846"/>
            <a:ext cx="907257" cy="135000"/>
          </a:xfrm>
        </p:spPr>
        <p:txBody>
          <a:bodyPr/>
          <a:lstStyle/>
          <a:p>
            <a:fld id="{5A3ADEFC-2778-6B49-9C82-2158FE27C40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6379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40CA-764F-3445-83AB-AF87E7909C2F}" type="datetimeFigureOut">
              <a:rPr lang="fi-FI" smtClean="0"/>
              <a:t>10.4.2019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ADEFC-2778-6B49-9C82-2158FE27C40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9950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 bwMode="white">
          <a:xfrm>
            <a:off x="557214" y="841772"/>
            <a:ext cx="5672142" cy="17907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 bwMode="white">
          <a:xfrm>
            <a:off x="557214" y="2701531"/>
            <a:ext cx="5672142" cy="124182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23572" y="4567240"/>
            <a:ext cx="1963245" cy="135000"/>
          </a:xfrm>
        </p:spPr>
        <p:txBody>
          <a:bodyPr/>
          <a:lstStyle/>
          <a:p>
            <a:fld id="{3B2940CA-764F-3445-83AB-AF87E7909C2F}" type="datetimeFigureOut">
              <a:rPr lang="fi-FI" smtClean="0"/>
              <a:t>10.4.2019</a:t>
            </a:fld>
            <a:endParaRPr lang="fi-FI" dirty="0"/>
          </a:p>
        </p:txBody>
      </p:sp>
      <p:sp>
        <p:nvSpPr>
          <p:cNvPr id="1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6823572" y="4706543"/>
            <a:ext cx="1963245" cy="135000"/>
          </a:xfrm>
        </p:spPr>
        <p:txBody>
          <a:bodyPr/>
          <a:lstStyle/>
          <a:p>
            <a:endParaRPr lang="fi-FI"/>
          </a:p>
        </p:txBody>
      </p:sp>
      <p:sp>
        <p:nvSpPr>
          <p:cNvPr id="2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7879561" y="4845846"/>
            <a:ext cx="907257" cy="135000"/>
          </a:xfrm>
        </p:spPr>
        <p:txBody>
          <a:bodyPr/>
          <a:lstStyle/>
          <a:p>
            <a:fld id="{5A3ADEFC-2778-6B49-9C82-2158FE27C40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0204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 bwMode="white">
          <a:xfrm>
            <a:off x="557214" y="841772"/>
            <a:ext cx="5672142" cy="17907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 bwMode="white">
          <a:xfrm>
            <a:off x="557214" y="2701531"/>
            <a:ext cx="5672142" cy="124182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23572" y="4567240"/>
            <a:ext cx="1963245" cy="135000"/>
          </a:xfrm>
        </p:spPr>
        <p:txBody>
          <a:bodyPr/>
          <a:lstStyle/>
          <a:p>
            <a:fld id="{3B2940CA-764F-3445-83AB-AF87E7909C2F}" type="datetimeFigureOut">
              <a:rPr lang="fi-FI" smtClean="0"/>
              <a:t>10.4.2019</a:t>
            </a:fld>
            <a:endParaRPr lang="fi-FI" dirty="0"/>
          </a:p>
        </p:txBody>
      </p:sp>
      <p:sp>
        <p:nvSpPr>
          <p:cNvPr id="1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6823572" y="4706543"/>
            <a:ext cx="1963245" cy="135000"/>
          </a:xfrm>
        </p:spPr>
        <p:txBody>
          <a:bodyPr/>
          <a:lstStyle/>
          <a:p>
            <a:endParaRPr lang="fi-FI"/>
          </a:p>
        </p:txBody>
      </p:sp>
      <p:sp>
        <p:nvSpPr>
          <p:cNvPr id="2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7879561" y="4845846"/>
            <a:ext cx="907257" cy="135000"/>
          </a:xfrm>
        </p:spPr>
        <p:txBody>
          <a:bodyPr/>
          <a:lstStyle/>
          <a:p>
            <a:fld id="{5A3ADEFC-2778-6B49-9C82-2158FE27C40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533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 bwMode="white">
          <a:xfrm>
            <a:off x="557214" y="841772"/>
            <a:ext cx="5672142" cy="17907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 bwMode="white">
          <a:xfrm>
            <a:off x="557214" y="2701531"/>
            <a:ext cx="5672142" cy="124182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8" name="Päivämäärän paikkamerkki 3"/>
          <p:cNvSpPr>
            <a:spLocks noGrp="1"/>
          </p:cNvSpPr>
          <p:nvPr>
            <p:ph type="dt" sz="half" idx="10"/>
          </p:nvPr>
        </p:nvSpPr>
        <p:spPr bwMode="white">
          <a:xfrm>
            <a:off x="6823572" y="4567240"/>
            <a:ext cx="1963245" cy="135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2940CA-764F-3445-83AB-AF87E7909C2F}" type="datetimeFigureOut">
              <a:rPr lang="fi-FI" smtClean="0"/>
              <a:pPr/>
              <a:t>10.4.2019</a:t>
            </a:fld>
            <a:endParaRPr lang="fi-FI" dirty="0"/>
          </a:p>
        </p:txBody>
      </p:sp>
      <p:sp>
        <p:nvSpPr>
          <p:cNvPr id="19" name="Alatunnisteen paikkamerkki 4"/>
          <p:cNvSpPr>
            <a:spLocks noGrp="1"/>
          </p:cNvSpPr>
          <p:nvPr>
            <p:ph type="ftr" sz="quarter" idx="11"/>
          </p:nvPr>
        </p:nvSpPr>
        <p:spPr bwMode="white">
          <a:xfrm>
            <a:off x="6823572" y="4706543"/>
            <a:ext cx="1963245" cy="135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20" name="Dian numeron paikkamerkki 5"/>
          <p:cNvSpPr>
            <a:spLocks noGrp="1"/>
          </p:cNvSpPr>
          <p:nvPr>
            <p:ph type="sldNum" sz="quarter" idx="12"/>
          </p:nvPr>
        </p:nvSpPr>
        <p:spPr bwMode="white">
          <a:xfrm>
            <a:off x="7879561" y="4845846"/>
            <a:ext cx="907257" cy="135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3ADEFC-2778-6B49-9C82-2158FE27C40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8657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40CA-764F-3445-83AB-AF87E7909C2F}" type="datetimeFigureOut">
              <a:rPr lang="fi-FI" smtClean="0"/>
              <a:t>10.4.2019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ADEFC-2778-6B49-9C82-2158FE27C40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9627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40CA-764F-3445-83AB-AF87E7909C2F}" type="datetimeFigureOut">
              <a:rPr lang="fi-FI" smtClean="0"/>
              <a:t>10.4.2019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ADEFC-2778-6B49-9C82-2158FE27C40E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1"/>
          <p:cNvSpPr>
            <a:spLocks noGrp="1"/>
          </p:cNvSpPr>
          <p:nvPr>
            <p:ph type="ctrTitle"/>
          </p:nvPr>
        </p:nvSpPr>
        <p:spPr>
          <a:xfrm>
            <a:off x="564356" y="841772"/>
            <a:ext cx="8222464" cy="17907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3300">
                <a:solidFill>
                  <a:srgbClr val="0000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8" name="Alaotsikko 2"/>
          <p:cNvSpPr>
            <a:spLocks noGrp="1"/>
          </p:cNvSpPr>
          <p:nvPr>
            <p:ph type="subTitle" idx="1"/>
          </p:nvPr>
        </p:nvSpPr>
        <p:spPr>
          <a:xfrm>
            <a:off x="564356" y="2701531"/>
            <a:ext cx="8222464" cy="1241822"/>
          </a:xfrm>
        </p:spPr>
        <p:txBody>
          <a:bodyPr/>
          <a:lstStyle>
            <a:lvl1pPr marL="0" indent="0" algn="l">
              <a:buNone/>
              <a:defRPr sz="1800">
                <a:solidFill>
                  <a:srgbClr val="0000FF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779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57190" y="918664"/>
            <a:ext cx="4138613" cy="38486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5" y="918664"/>
            <a:ext cx="4138613" cy="38486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40CA-764F-3445-83AB-AF87E7909C2F}" type="datetimeFigureOut">
              <a:rPr lang="fi-FI" smtClean="0"/>
              <a:t>10.4.2019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ADEFC-2778-6B49-9C82-2158FE27C40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14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57193" y="133949"/>
            <a:ext cx="8429625" cy="78283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50844" y="916782"/>
            <a:ext cx="4148137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50844" y="1561508"/>
            <a:ext cx="4148137" cy="3232546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050"/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29150" y="916782"/>
            <a:ext cx="4157662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29150" y="1561508"/>
            <a:ext cx="4157662" cy="3232546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050"/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40CA-764F-3445-83AB-AF87E7909C2F}" type="datetimeFigureOut">
              <a:rPr lang="fi-FI" smtClean="0"/>
              <a:t>10.4.2019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ADEFC-2778-6B49-9C82-2158FE27C40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1257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940CA-764F-3445-83AB-AF87E7909C2F}" type="datetimeFigureOut">
              <a:rPr lang="fi-FI" smtClean="0"/>
              <a:t>10.4.2019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ADEFC-2778-6B49-9C82-2158FE27C40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223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357193" y="177800"/>
            <a:ext cx="8429625" cy="72819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50843" y="916783"/>
            <a:ext cx="8435975" cy="372665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512652" y="4717258"/>
            <a:ext cx="1963245" cy="26312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50" b="0" i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3B2940CA-764F-3445-83AB-AF87E7909C2F}" type="datetimeFigureOut">
              <a:rPr lang="fi-FI" smtClean="0"/>
              <a:pPr/>
              <a:t>10.4.2019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668113" y="4717258"/>
            <a:ext cx="1963245" cy="26312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50" b="0" i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7879561" y="4717258"/>
            <a:ext cx="907257" cy="26312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50" b="0" i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5A3ADEFC-2778-6B49-9C82-2158FE27C40E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51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25" y="4677679"/>
            <a:ext cx="1879200" cy="396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6666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0" r:id="rId2"/>
    <p:sldLayoutId id="2147483681" r:id="rId3"/>
    <p:sldLayoutId id="2147483682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</p:sldLayoutIdLst>
  <p:txStyles>
    <p:titleStyle>
      <a:lvl1pPr algn="l" defTabSz="685783" rtl="0" eaLnBrk="1" latinLnBrk="0" hangingPunct="1">
        <a:lnSpc>
          <a:spcPct val="85000"/>
        </a:lnSpc>
        <a:spcBef>
          <a:spcPct val="0"/>
        </a:spcBef>
        <a:buNone/>
        <a:defRPr sz="2700" b="0" i="0" kern="1200" spc="-75" baseline="0">
          <a:solidFill>
            <a:srgbClr val="0000FF"/>
          </a:solidFill>
          <a:latin typeface="Arial" charset="0"/>
          <a:ea typeface="Arial" charset="0"/>
          <a:cs typeface="Arial" charset="0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b="0" i="0" kern="1200">
          <a:solidFill>
            <a:schemeClr val="tx1">
              <a:lumMod val="75000"/>
              <a:lumOff val="25000"/>
            </a:schemeClr>
          </a:solidFill>
          <a:latin typeface="Arial" charset="0"/>
          <a:ea typeface="Arial" charset="0"/>
          <a:cs typeface="Arial" charset="0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b="0" i="0" kern="1200">
          <a:solidFill>
            <a:schemeClr val="tx1">
              <a:lumMod val="75000"/>
              <a:lumOff val="25000"/>
            </a:schemeClr>
          </a:solidFill>
          <a:latin typeface="Arial" charset="0"/>
          <a:ea typeface="Arial" charset="0"/>
          <a:cs typeface="Arial" charset="0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b="0" i="0" kern="1200">
          <a:solidFill>
            <a:schemeClr val="tx1">
              <a:lumMod val="75000"/>
              <a:lumOff val="25000"/>
            </a:schemeClr>
          </a:solidFill>
          <a:latin typeface="Arial" charset="0"/>
          <a:ea typeface="Arial" charset="0"/>
          <a:cs typeface="Arial" charset="0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b="0" i="0" kern="1200">
          <a:solidFill>
            <a:schemeClr val="tx1">
              <a:lumMod val="75000"/>
              <a:lumOff val="25000"/>
            </a:schemeClr>
          </a:solidFill>
          <a:latin typeface="Arial" charset="0"/>
          <a:ea typeface="Arial" charset="0"/>
          <a:cs typeface="Arial" charset="0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b="0" i="0" kern="1200">
          <a:solidFill>
            <a:schemeClr val="tx1">
              <a:lumMod val="75000"/>
              <a:lumOff val="25000"/>
            </a:schemeClr>
          </a:solidFill>
          <a:latin typeface="Arial" charset="0"/>
          <a:ea typeface="Arial" charset="0"/>
          <a:cs typeface="Arial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221" userDrawn="1">
          <p15:clr>
            <a:srgbClr val="F26B43"/>
          </p15:clr>
        </p15:guide>
        <p15:guide id="4" pos="5535" userDrawn="1">
          <p15:clr>
            <a:srgbClr val="F26B43"/>
          </p15:clr>
        </p15:guide>
        <p15:guide id="5" orient="horz" pos="578" userDrawn="1">
          <p15:clr>
            <a:srgbClr val="F26B43"/>
          </p15:clr>
        </p15:guide>
        <p15:guide id="6" orient="horz" pos="3126" userDrawn="1">
          <p15:clr>
            <a:srgbClr val="F26B43"/>
          </p15:clr>
        </p15:guide>
        <p15:guide id="7" orient="horz" userDrawn="1">
          <p15:clr>
            <a:srgbClr val="F26B43"/>
          </p15:clr>
        </p15:guide>
        <p15:guide id="8" orient="horz" pos="3011" userDrawn="1">
          <p15:clr>
            <a:srgbClr val="F26B43"/>
          </p15:clr>
        </p15:guide>
        <p15:guide id="9" orient="horz" pos="226" userDrawn="1">
          <p15:clr>
            <a:srgbClr val="F26B43"/>
          </p15:clr>
        </p15:guide>
        <p15:guide id="10" userDrawn="1">
          <p15:clr>
            <a:srgbClr val="F26B43"/>
          </p15:clr>
        </p15:guide>
        <p15:guide id="11" pos="113" userDrawn="1">
          <p15:clr>
            <a:srgbClr val="F26B43"/>
          </p15:clr>
        </p15:guide>
        <p15:guide id="12" pos="5647" userDrawn="1">
          <p15:clr>
            <a:srgbClr val="F26B43"/>
          </p15:clr>
        </p15:guide>
        <p15:guide id="13" orient="horz" pos="112" userDrawn="1">
          <p15:clr>
            <a:srgbClr val="F26B43"/>
          </p15:clr>
        </p15:guide>
        <p15:guide id="14" pos="35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Työryhmä datan vapaasta liikkuvuudesta (</a:t>
            </a:r>
            <a:r>
              <a:rPr lang="fi-FI" dirty="0"/>
              <a:t>4</a:t>
            </a:r>
            <a:r>
              <a:rPr lang="fi-FI" dirty="0" smtClean="0"/>
              <a:t>. kokous)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10.4.2019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4519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Esityslista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dirty="0"/>
              <a:t>1. Kokouksen avaus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dirty="0"/>
              <a:t>2. Edellisen kokouksen pöytäkirjan hyväksyminen</a:t>
            </a:r>
          </a:p>
          <a:p>
            <a:pPr marL="0" indent="0">
              <a:buNone/>
            </a:pPr>
            <a:r>
              <a:rPr lang="fi-FI" dirty="0"/>
              <a:t> </a:t>
            </a:r>
          </a:p>
          <a:p>
            <a:pPr marL="0" indent="0">
              <a:buNone/>
            </a:pPr>
            <a:r>
              <a:rPr lang="fi-FI" dirty="0"/>
              <a:t>3. Sektorikohtaisen kartoituksen esittely  ja rajoitusten vaikutusten arviointi</a:t>
            </a:r>
          </a:p>
          <a:p>
            <a:pPr marL="0" indent="0">
              <a:buNone/>
            </a:pPr>
            <a:r>
              <a:rPr lang="fi-FI" dirty="0"/>
              <a:t>- loput ministeriöt</a:t>
            </a:r>
          </a:p>
          <a:p>
            <a:pPr marL="0" indent="0">
              <a:buNone/>
            </a:pPr>
            <a:r>
              <a:rPr lang="fi-FI" dirty="0"/>
              <a:t> </a:t>
            </a:r>
          </a:p>
          <a:p>
            <a:pPr marL="0" indent="0">
              <a:buNone/>
            </a:pPr>
            <a:r>
              <a:rPr lang="fi-FI" dirty="0"/>
              <a:t>4. Selvitysluonnoksen läpikäynti</a:t>
            </a:r>
          </a:p>
          <a:p>
            <a:pPr marL="0" indent="0">
              <a:buNone/>
            </a:pPr>
            <a:r>
              <a:rPr lang="fi-FI" dirty="0"/>
              <a:t> </a:t>
            </a:r>
          </a:p>
          <a:p>
            <a:pPr marL="0" indent="0">
              <a:buNone/>
            </a:pPr>
            <a:r>
              <a:rPr lang="fi-FI" dirty="0"/>
              <a:t>5. Muut asiat</a:t>
            </a:r>
          </a:p>
          <a:p>
            <a:pPr marL="0" indent="0">
              <a:buNone/>
            </a:pPr>
            <a:r>
              <a:rPr lang="fi-FI" dirty="0"/>
              <a:t> </a:t>
            </a:r>
          </a:p>
          <a:p>
            <a:pPr marL="0" indent="0">
              <a:buNone/>
            </a:pPr>
            <a:r>
              <a:rPr lang="fi-FI" dirty="0"/>
              <a:t>6. Kokouksen päättäminen</a:t>
            </a:r>
          </a:p>
          <a:p>
            <a:pPr marL="0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417920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Toimeksianto 1 + 2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dirty="0" smtClean="0"/>
              <a:t>Kootkaa listaus hallinnonalanne mahdollisista datan sijaintirajoituksista (jatkoa edellisestä kerrasta) </a:t>
            </a:r>
            <a:r>
              <a:rPr lang="fi-FI" u="sng" dirty="0" smtClean="0"/>
              <a:t>ja</a:t>
            </a:r>
            <a:r>
              <a:rPr lang="fi-FI" dirty="0" smtClean="0"/>
              <a:t> niiden vaikutuksista (koskee vain niitä, joilta on löytynyt sijaintirajoituksia).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Taulukon sarakkeet 1-4</a:t>
            </a: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Poikkeuksista sijaintirajoitusten kieltoon on ainoastaan otettu yleinen turvallisuus.</a:t>
            </a:r>
          </a:p>
          <a:p>
            <a:pPr lvl="1"/>
            <a:r>
              <a:rPr lang="fi-FI" dirty="0"/>
              <a:t>Jäsenvaltioilla paljon harkintavaltaa, mikä syy on yleistä turvallisuutta.</a:t>
            </a:r>
          </a:p>
          <a:p>
            <a:pPr lvl="1"/>
            <a:r>
              <a:rPr lang="fi-FI" dirty="0"/>
              <a:t>MUTTA: Usein jää kiinni </a:t>
            </a:r>
            <a:r>
              <a:rPr lang="fi-FI" dirty="0">
                <a:solidFill>
                  <a:srgbClr val="0000FF"/>
                </a:solidFill>
              </a:rPr>
              <a:t>suhteellisuusperiaatteen</a:t>
            </a:r>
            <a:r>
              <a:rPr lang="fi-FI" dirty="0"/>
              <a:t> noudattamisesta. Yleiseen turvallisuuteen vedottaessa on pystyttävä näyttämään täsmällisiä seikkoja, joiden rikkomisista aiheutuisi yhteiskunnan perustavanlaatuista etua uhkaavaa todellista ja riittävän vakavaa vaaraa. Tämän lisäksi oikeuskäytännön mukaan jäsenvaltion on esitettävä toteuttamansa rajoittavan toimenpiteen </a:t>
            </a:r>
            <a:r>
              <a:rPr lang="fi-FI" dirty="0">
                <a:solidFill>
                  <a:srgbClr val="0000FF"/>
                </a:solidFill>
              </a:rPr>
              <a:t>sopivuutta ja oikeasuhteisuutta koskeva analyysi </a:t>
            </a:r>
            <a:r>
              <a:rPr lang="fi-FI" dirty="0"/>
              <a:t>sekä </a:t>
            </a:r>
            <a:r>
              <a:rPr lang="fi-FI" dirty="0">
                <a:solidFill>
                  <a:srgbClr val="0000FF"/>
                </a:solidFill>
              </a:rPr>
              <a:t>täsmällisiä tietoja</a:t>
            </a:r>
            <a:r>
              <a:rPr lang="fi-FI" dirty="0"/>
              <a:t>, joilla sen väitteitä voidaan tukea. </a:t>
            </a:r>
          </a:p>
          <a:p>
            <a:pPr marL="0" indent="0">
              <a:buNone/>
            </a:pPr>
            <a:endParaRPr lang="fi-FI" dirty="0"/>
          </a:p>
        </p:txBody>
      </p:sp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869429"/>
              </p:ext>
            </p:extLst>
          </p:nvPr>
        </p:nvGraphicFramePr>
        <p:xfrm>
          <a:off x="304800" y="2119820"/>
          <a:ext cx="841621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242">
                  <a:extLst>
                    <a:ext uri="{9D8B030D-6E8A-4147-A177-3AD203B41FA5}">
                      <a16:colId xmlns:a16="http://schemas.microsoft.com/office/drawing/2014/main" val="2093115519"/>
                    </a:ext>
                  </a:extLst>
                </a:gridCol>
                <a:gridCol w="1184366">
                  <a:extLst>
                    <a:ext uri="{9D8B030D-6E8A-4147-A177-3AD203B41FA5}">
                      <a16:colId xmlns:a16="http://schemas.microsoft.com/office/drawing/2014/main" val="1391193531"/>
                    </a:ext>
                  </a:extLst>
                </a:gridCol>
                <a:gridCol w="1635968">
                  <a:extLst>
                    <a:ext uri="{9D8B030D-6E8A-4147-A177-3AD203B41FA5}">
                      <a16:colId xmlns:a16="http://schemas.microsoft.com/office/drawing/2014/main" val="2142889047"/>
                    </a:ext>
                  </a:extLst>
                </a:gridCol>
                <a:gridCol w="2229392">
                  <a:extLst>
                    <a:ext uri="{9D8B030D-6E8A-4147-A177-3AD203B41FA5}">
                      <a16:colId xmlns:a16="http://schemas.microsoft.com/office/drawing/2014/main" val="3904132775"/>
                    </a:ext>
                  </a:extLst>
                </a:gridCol>
                <a:gridCol w="1683242">
                  <a:extLst>
                    <a:ext uri="{9D8B030D-6E8A-4147-A177-3AD203B41FA5}">
                      <a16:colId xmlns:a16="http://schemas.microsoft.com/office/drawing/2014/main" val="29859595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1. Instrumentti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2. Vastuutaho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3. Sisältö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4. Rajoitus ja perusteltavuus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5. Toimenpide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599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8222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691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TEM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Ei sijaintirajoituksia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33411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VM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2776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Selvitysluonnoksen</a:t>
            </a:r>
            <a:r>
              <a:rPr lang="en-GB" dirty="0" smtClean="0"/>
              <a:t> </a:t>
            </a:r>
            <a:r>
              <a:rPr lang="en-GB" dirty="0" err="1" smtClean="0"/>
              <a:t>läpikäynti</a:t>
            </a:r>
            <a:endParaRPr lang="en-GB" dirty="0"/>
          </a:p>
        </p:txBody>
      </p:sp>
      <p:pic>
        <p:nvPicPr>
          <p:cNvPr id="4" name="Sisällön paikkamerkki 3" descr="Selvitys muiden kuin henkilötietojen vapaan liikkuvuuden esteistä Suomessa.docx - Word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87" t="24282" r="32864" b="5399"/>
          <a:stretch/>
        </p:blipFill>
        <p:spPr>
          <a:xfrm>
            <a:off x="415559" y="959796"/>
            <a:ext cx="3910519" cy="2619983"/>
          </a:xfrm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5" name="Tekstiruutu 4"/>
          <p:cNvSpPr txBox="1"/>
          <p:nvPr/>
        </p:nvSpPr>
        <p:spPr>
          <a:xfrm>
            <a:off x="285857" y="3891064"/>
            <a:ext cx="5849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Käydään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luonnos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läpi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sivu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sivulta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54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VM suomi laaja">
  <a:themeElements>
    <a:clrScheme name="LVM">
      <a:dk1>
        <a:sysClr val="windowText" lastClr="000000"/>
      </a:dk1>
      <a:lt1>
        <a:sysClr val="window" lastClr="FFFFFF"/>
      </a:lt1>
      <a:dk2>
        <a:srgbClr val="0000FF"/>
      </a:dk2>
      <a:lt2>
        <a:srgbClr val="E7E6E6"/>
      </a:lt2>
      <a:accent1>
        <a:srgbClr val="0000FF"/>
      </a:accent1>
      <a:accent2>
        <a:srgbClr val="A51890"/>
      </a:accent2>
      <a:accent3>
        <a:srgbClr val="CE0037"/>
      </a:accent3>
      <a:accent4>
        <a:srgbClr val="ED8B00"/>
      </a:accent4>
      <a:accent5>
        <a:srgbClr val="97D700"/>
      </a:accent5>
      <a:accent6>
        <a:srgbClr val="00A499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4" id="{891E0BBD-7B93-3749-8B40-1A73C4C5C93A}" vid="{9D1FCBF5-BDC7-3646-BD30-35A7B719348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C273FBDB1AAC448BDBB3CA1302F22C6" ma:contentTypeVersion="3" ma:contentTypeDescription="Luo uusi asiakirja." ma:contentTypeScope="" ma:versionID="3b25b787659ae01c678066d46fcd949b">
  <xsd:schema xmlns:xsd="http://www.w3.org/2001/XMLSchema" xmlns:xs="http://www.w3.org/2001/XMLSchema" xmlns:p="http://schemas.microsoft.com/office/2006/metadata/properties" xmlns:ns2="ebb82943-49da-4504-a2f3-a33fb2eb95f1" targetNamespace="http://schemas.microsoft.com/office/2006/metadata/properties" ma:root="true" ma:fieldsID="643c11cf4c13186185f95add12dbb6b8" ns2:_="">
    <xsd:import namespace="ebb82943-49da-4504-a2f3-a33fb2eb95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82943-49da-4504-a2f3-a33fb2eb95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CD35FA-8195-41D4-80B6-1617AB2850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b82943-49da-4504-a2f3-a33fb2eb95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9C85797-52DE-49CC-8697-AD59CD2F71C2}">
  <ds:schemaRefs>
    <ds:schemaRef ds:uri="ebb82943-49da-4504-a2f3-a33fb2eb95f1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B0AF460D-8716-48C9-8C03-1BA0FEFA85F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LVM_pp-pohja_laajakuva_suomi</Template>
  <TotalTime>0</TotalTime>
  <Words>155</Words>
  <Application>Microsoft Office PowerPoint</Application>
  <PresentationFormat>Näytössä katseltava esitys (16:9)</PresentationFormat>
  <Paragraphs>35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9" baseType="lpstr">
      <vt:lpstr>Arial</vt:lpstr>
      <vt:lpstr>Wingdings</vt:lpstr>
      <vt:lpstr>LVM suomi laaja</vt:lpstr>
      <vt:lpstr>Työryhmä datan vapaasta liikkuvuudesta (4. kokous)</vt:lpstr>
      <vt:lpstr>Esityslista</vt:lpstr>
      <vt:lpstr>Toimeksianto 1 + 2</vt:lpstr>
      <vt:lpstr>TEM</vt:lpstr>
      <vt:lpstr>VM</vt:lpstr>
      <vt:lpstr>Selvitysluonnoksen läpikäynti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2019-01-11T07:49:52Z</dcterms:created>
  <dcterms:modified xsi:type="dcterms:W3CDTF">2019-04-10T11:39:50Z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0x010100FC273FBDB1AAC448BDBB3CA1302F22C6</vt:lpwstr>
  </property>
</Properties>
</file>