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2" r:id="rId4"/>
  </p:sldMasterIdLst>
  <p:sldIdLst>
    <p:sldId id="256" r:id="rId5"/>
    <p:sldId id="257" r:id="rId6"/>
    <p:sldId id="277" r:id="rId7"/>
    <p:sldId id="261" r:id="rId8"/>
    <p:sldId id="264" r:id="rId9"/>
    <p:sldId id="262" r:id="rId10"/>
    <p:sldId id="275" r:id="rId11"/>
    <p:sldId id="276" r:id="rId12"/>
    <p:sldId id="270" r:id="rId13"/>
    <p:sldId id="267" r:id="rId14"/>
    <p:sldId id="268" r:id="rId15"/>
  </p:sldIdLst>
  <p:sldSz cx="9144000" cy="5143500" type="screen16x9"/>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guide id="4" pos="5647" userDrawn="1">
          <p15:clr>
            <a:srgbClr val="A4A3A4"/>
          </p15:clr>
        </p15:guide>
        <p15:guide id="7" pos="227" userDrawn="1">
          <p15:clr>
            <a:srgbClr val="A4A3A4"/>
          </p15:clr>
        </p15:guide>
        <p15:guide id="10" pos="5533" userDrawn="1">
          <p15:clr>
            <a:srgbClr val="A4A3A4"/>
          </p15:clr>
        </p15:guide>
        <p15:guide id="12" pos="42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6271"/>
  </p:normalViewPr>
  <p:slideViewPr>
    <p:cSldViewPr snapToGrid="0" snapToObjects="1" showGuides="1">
      <p:cViewPr varScale="1">
        <p:scale>
          <a:sx n="154" d="100"/>
          <a:sy n="154" d="100"/>
        </p:scale>
        <p:origin x="168" y="378"/>
      </p:cViewPr>
      <p:guideLst>
        <p:guide orient="horz" pos="1620"/>
        <p:guide pos="2880"/>
        <p:guide pos="5647"/>
        <p:guide pos="227"/>
        <p:guide pos="5533"/>
        <p:guide pos="42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chemeClr val="bg1"/>
        </a:solidFill>
        <a:effectLst/>
      </p:bgPr>
    </p:bg>
    <p:spTree>
      <p:nvGrpSpPr>
        <p:cNvPr id="1" name=""/>
        <p:cNvGrpSpPr/>
        <p:nvPr/>
      </p:nvGrpSpPr>
      <p:grpSpPr>
        <a:xfrm>
          <a:off x="0" y="0"/>
          <a:ext cx="0" cy="0"/>
          <a:chOff x="0" y="0"/>
          <a:chExt cx="0" cy="0"/>
        </a:xfrm>
      </p:grpSpPr>
      <p:pic>
        <p:nvPicPr>
          <p:cNvPr id="21" name="Kuva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Otsikko 1"/>
          <p:cNvSpPr>
            <a:spLocks noGrp="1"/>
          </p:cNvSpPr>
          <p:nvPr>
            <p:ph type="ctrTitle"/>
          </p:nvPr>
        </p:nvSpPr>
        <p:spPr bwMode="white">
          <a:xfrm>
            <a:off x="557214" y="841772"/>
            <a:ext cx="5672142" cy="1790700"/>
          </a:xfrm>
        </p:spPr>
        <p:txBody>
          <a:bodyPr anchor="b">
            <a:normAutofit/>
          </a:bodyPr>
          <a:lstStyle>
            <a:lvl1pPr algn="l">
              <a:lnSpc>
                <a:spcPct val="85000"/>
              </a:lnSpc>
              <a:defRPr sz="3300">
                <a:solidFill>
                  <a:schemeClr val="bg1"/>
                </a:solidFill>
              </a:defRPr>
            </a:lvl1pPr>
          </a:lstStyle>
          <a:p>
            <a:r>
              <a:rPr lang="fi-FI" smtClean="0"/>
              <a:t>Muokkaa perustyyl. napsautt.</a:t>
            </a:r>
            <a:endParaRPr lang="fi-FI" dirty="0"/>
          </a:p>
        </p:txBody>
      </p:sp>
      <p:sp>
        <p:nvSpPr>
          <p:cNvPr id="3" name="Alaotsikko 2"/>
          <p:cNvSpPr>
            <a:spLocks noGrp="1"/>
          </p:cNvSpPr>
          <p:nvPr>
            <p:ph type="subTitle" idx="1"/>
          </p:nvPr>
        </p:nvSpPr>
        <p:spPr bwMode="white">
          <a:xfrm>
            <a:off x="557214" y="2701531"/>
            <a:ext cx="5672142" cy="1241822"/>
          </a:xfrm>
        </p:spPr>
        <p:txBody>
          <a:bodyPr/>
          <a:lstStyle>
            <a:lvl1pPr marL="0" indent="0" algn="l">
              <a:buNone/>
              <a:defRPr sz="1800">
                <a:solidFill>
                  <a:schemeClr val="bg1"/>
                </a:solidFill>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fi-FI" smtClean="0"/>
              <a:t>Muokkaa alaotsikon perustyyliä napsautt.</a:t>
            </a:r>
            <a:endParaRPr lang="fi-FI" dirty="0"/>
          </a:p>
        </p:txBody>
      </p:sp>
      <p:sp>
        <p:nvSpPr>
          <p:cNvPr id="18" name="Päivämäärän paikkamerkki 3"/>
          <p:cNvSpPr>
            <a:spLocks noGrp="1"/>
          </p:cNvSpPr>
          <p:nvPr>
            <p:ph type="dt" sz="half" idx="10"/>
          </p:nvPr>
        </p:nvSpPr>
        <p:spPr>
          <a:xfrm>
            <a:off x="6823572" y="4567240"/>
            <a:ext cx="1963245" cy="135000"/>
          </a:xfrm>
        </p:spPr>
        <p:txBody>
          <a:bodyPr/>
          <a:lstStyle/>
          <a:p>
            <a:fld id="{3B2940CA-764F-3445-83AB-AF87E7909C2F}" type="datetimeFigureOut">
              <a:rPr lang="fi-FI" smtClean="0"/>
              <a:t>27.3.2019</a:t>
            </a:fld>
            <a:endParaRPr lang="fi-FI" dirty="0"/>
          </a:p>
        </p:txBody>
      </p:sp>
      <p:sp>
        <p:nvSpPr>
          <p:cNvPr id="19" name="Alatunnisteen paikkamerkki 4"/>
          <p:cNvSpPr>
            <a:spLocks noGrp="1"/>
          </p:cNvSpPr>
          <p:nvPr>
            <p:ph type="ftr" sz="quarter" idx="11"/>
          </p:nvPr>
        </p:nvSpPr>
        <p:spPr>
          <a:xfrm>
            <a:off x="6823572" y="4706543"/>
            <a:ext cx="1963245" cy="135000"/>
          </a:xfrm>
        </p:spPr>
        <p:txBody>
          <a:bodyPr/>
          <a:lstStyle/>
          <a:p>
            <a:endParaRPr lang="fi-FI"/>
          </a:p>
        </p:txBody>
      </p:sp>
      <p:sp>
        <p:nvSpPr>
          <p:cNvPr id="20" name="Dian numeron paikkamerkki 5"/>
          <p:cNvSpPr>
            <a:spLocks noGrp="1"/>
          </p:cNvSpPr>
          <p:nvPr>
            <p:ph type="sldNum" sz="quarter" idx="12"/>
          </p:nvPr>
        </p:nvSpPr>
        <p:spPr>
          <a:xfrm>
            <a:off x="7879561" y="4845846"/>
            <a:ext cx="907257" cy="135000"/>
          </a:xfrm>
        </p:spPr>
        <p:txBody>
          <a:bodyPr/>
          <a:lstStyle/>
          <a:p>
            <a:fld id="{5A3ADEFC-2778-6B49-9C82-2158FE27C40E}" type="slidenum">
              <a:rPr lang="fi-FI" smtClean="0"/>
              <a:t>‹#›</a:t>
            </a:fld>
            <a:endParaRPr lang="fi-FI"/>
          </a:p>
        </p:txBody>
      </p:sp>
    </p:spTree>
    <p:extLst>
      <p:ext uri="{BB962C8B-B14F-4D97-AF65-F5344CB8AC3E}">
        <p14:creationId xmlns:p14="http://schemas.microsoft.com/office/powerpoint/2010/main" val="946379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3B2940CA-764F-3445-83AB-AF87E7909C2F}" type="datetimeFigureOut">
              <a:rPr lang="fi-FI" smtClean="0"/>
              <a:t>27.3.2019</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5A3ADEFC-2778-6B49-9C82-2158FE27C40E}" type="slidenum">
              <a:rPr lang="fi-FI" smtClean="0"/>
              <a:t>‹#›</a:t>
            </a:fld>
            <a:endParaRPr lang="fi-FI"/>
          </a:p>
        </p:txBody>
      </p:sp>
    </p:spTree>
    <p:extLst>
      <p:ext uri="{BB962C8B-B14F-4D97-AF65-F5344CB8AC3E}">
        <p14:creationId xmlns:p14="http://schemas.microsoft.com/office/powerpoint/2010/main" val="1019950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tsikkodia">
    <p:bg>
      <p:bgPr>
        <a:solidFill>
          <a:schemeClr val="bg1"/>
        </a:solidFill>
        <a:effectLst/>
      </p:bgPr>
    </p:bg>
    <p:spTree>
      <p:nvGrpSpPr>
        <p:cNvPr id="1" name=""/>
        <p:cNvGrpSpPr/>
        <p:nvPr/>
      </p:nvGrpSpPr>
      <p:grpSpPr>
        <a:xfrm>
          <a:off x="0" y="0"/>
          <a:ext cx="0" cy="0"/>
          <a:chOff x="0" y="0"/>
          <a:chExt cx="0" cy="0"/>
        </a:xfrm>
      </p:grpSpPr>
      <p:pic>
        <p:nvPicPr>
          <p:cNvPr id="21" name="Kuva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Otsikko 1"/>
          <p:cNvSpPr>
            <a:spLocks noGrp="1"/>
          </p:cNvSpPr>
          <p:nvPr>
            <p:ph type="ctrTitle"/>
          </p:nvPr>
        </p:nvSpPr>
        <p:spPr bwMode="white">
          <a:xfrm>
            <a:off x="557214" y="841772"/>
            <a:ext cx="5672142" cy="1790700"/>
          </a:xfrm>
        </p:spPr>
        <p:txBody>
          <a:bodyPr anchor="b">
            <a:normAutofit/>
          </a:bodyPr>
          <a:lstStyle>
            <a:lvl1pPr algn="l">
              <a:lnSpc>
                <a:spcPct val="85000"/>
              </a:lnSpc>
              <a:defRPr sz="3300">
                <a:solidFill>
                  <a:schemeClr val="bg1"/>
                </a:solidFill>
              </a:defRPr>
            </a:lvl1pPr>
          </a:lstStyle>
          <a:p>
            <a:r>
              <a:rPr lang="fi-FI" smtClean="0"/>
              <a:t>Muokkaa perustyyl. napsautt.</a:t>
            </a:r>
            <a:endParaRPr lang="fi-FI" dirty="0"/>
          </a:p>
        </p:txBody>
      </p:sp>
      <p:sp>
        <p:nvSpPr>
          <p:cNvPr id="3" name="Alaotsikko 2"/>
          <p:cNvSpPr>
            <a:spLocks noGrp="1"/>
          </p:cNvSpPr>
          <p:nvPr>
            <p:ph type="subTitle" idx="1"/>
          </p:nvPr>
        </p:nvSpPr>
        <p:spPr bwMode="white">
          <a:xfrm>
            <a:off x="557214" y="2701531"/>
            <a:ext cx="5672142" cy="1241822"/>
          </a:xfrm>
        </p:spPr>
        <p:txBody>
          <a:bodyPr/>
          <a:lstStyle>
            <a:lvl1pPr marL="0" indent="0" algn="l">
              <a:buNone/>
              <a:defRPr sz="1800">
                <a:solidFill>
                  <a:schemeClr val="bg1"/>
                </a:solidFill>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fi-FI" smtClean="0"/>
              <a:t>Muokkaa alaotsikon perustyyliä napsautt.</a:t>
            </a:r>
            <a:endParaRPr lang="fi-FI" dirty="0"/>
          </a:p>
        </p:txBody>
      </p:sp>
      <p:sp>
        <p:nvSpPr>
          <p:cNvPr id="18" name="Päivämäärän paikkamerkki 3"/>
          <p:cNvSpPr>
            <a:spLocks noGrp="1"/>
          </p:cNvSpPr>
          <p:nvPr>
            <p:ph type="dt" sz="half" idx="10"/>
          </p:nvPr>
        </p:nvSpPr>
        <p:spPr>
          <a:xfrm>
            <a:off x="6823572" y="4567240"/>
            <a:ext cx="1963245" cy="135000"/>
          </a:xfrm>
        </p:spPr>
        <p:txBody>
          <a:bodyPr/>
          <a:lstStyle/>
          <a:p>
            <a:fld id="{3B2940CA-764F-3445-83AB-AF87E7909C2F}" type="datetimeFigureOut">
              <a:rPr lang="fi-FI" smtClean="0"/>
              <a:t>27.3.2019</a:t>
            </a:fld>
            <a:endParaRPr lang="fi-FI" dirty="0"/>
          </a:p>
        </p:txBody>
      </p:sp>
      <p:sp>
        <p:nvSpPr>
          <p:cNvPr id="19" name="Alatunnisteen paikkamerkki 4"/>
          <p:cNvSpPr>
            <a:spLocks noGrp="1"/>
          </p:cNvSpPr>
          <p:nvPr>
            <p:ph type="ftr" sz="quarter" idx="11"/>
          </p:nvPr>
        </p:nvSpPr>
        <p:spPr>
          <a:xfrm>
            <a:off x="6823572" y="4706543"/>
            <a:ext cx="1963245" cy="135000"/>
          </a:xfrm>
        </p:spPr>
        <p:txBody>
          <a:bodyPr/>
          <a:lstStyle/>
          <a:p>
            <a:endParaRPr lang="fi-FI"/>
          </a:p>
        </p:txBody>
      </p:sp>
      <p:sp>
        <p:nvSpPr>
          <p:cNvPr id="20" name="Dian numeron paikkamerkki 5"/>
          <p:cNvSpPr>
            <a:spLocks noGrp="1"/>
          </p:cNvSpPr>
          <p:nvPr>
            <p:ph type="sldNum" sz="quarter" idx="12"/>
          </p:nvPr>
        </p:nvSpPr>
        <p:spPr>
          <a:xfrm>
            <a:off x="7879561" y="4845846"/>
            <a:ext cx="907257" cy="135000"/>
          </a:xfrm>
        </p:spPr>
        <p:txBody>
          <a:bodyPr/>
          <a:lstStyle/>
          <a:p>
            <a:fld id="{5A3ADEFC-2778-6B49-9C82-2158FE27C40E}" type="slidenum">
              <a:rPr lang="fi-FI" smtClean="0"/>
              <a:t>‹#›</a:t>
            </a:fld>
            <a:endParaRPr lang="fi-FI"/>
          </a:p>
        </p:txBody>
      </p:sp>
    </p:spTree>
    <p:extLst>
      <p:ext uri="{BB962C8B-B14F-4D97-AF65-F5344CB8AC3E}">
        <p14:creationId xmlns:p14="http://schemas.microsoft.com/office/powerpoint/2010/main" val="1880204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Otsikkodia">
    <p:bg>
      <p:bgPr>
        <a:solidFill>
          <a:schemeClr val="bg1"/>
        </a:solidFill>
        <a:effectLst/>
      </p:bgPr>
    </p:bg>
    <p:spTree>
      <p:nvGrpSpPr>
        <p:cNvPr id="1" name=""/>
        <p:cNvGrpSpPr/>
        <p:nvPr/>
      </p:nvGrpSpPr>
      <p:grpSpPr>
        <a:xfrm>
          <a:off x="0" y="0"/>
          <a:ext cx="0" cy="0"/>
          <a:chOff x="0" y="0"/>
          <a:chExt cx="0" cy="0"/>
        </a:xfrm>
      </p:grpSpPr>
      <p:pic>
        <p:nvPicPr>
          <p:cNvPr id="21" name="Kuva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Otsikko 1"/>
          <p:cNvSpPr>
            <a:spLocks noGrp="1"/>
          </p:cNvSpPr>
          <p:nvPr>
            <p:ph type="ctrTitle"/>
          </p:nvPr>
        </p:nvSpPr>
        <p:spPr bwMode="white">
          <a:xfrm>
            <a:off x="557214" y="841772"/>
            <a:ext cx="5672142" cy="1790700"/>
          </a:xfrm>
        </p:spPr>
        <p:txBody>
          <a:bodyPr anchor="b">
            <a:normAutofit/>
          </a:bodyPr>
          <a:lstStyle>
            <a:lvl1pPr algn="l">
              <a:lnSpc>
                <a:spcPct val="85000"/>
              </a:lnSpc>
              <a:defRPr sz="3300">
                <a:solidFill>
                  <a:schemeClr val="bg1"/>
                </a:solidFill>
              </a:defRPr>
            </a:lvl1pPr>
          </a:lstStyle>
          <a:p>
            <a:r>
              <a:rPr lang="fi-FI" smtClean="0"/>
              <a:t>Muokkaa perustyyl. napsautt.</a:t>
            </a:r>
            <a:endParaRPr lang="fi-FI" dirty="0"/>
          </a:p>
        </p:txBody>
      </p:sp>
      <p:sp>
        <p:nvSpPr>
          <p:cNvPr id="3" name="Alaotsikko 2"/>
          <p:cNvSpPr>
            <a:spLocks noGrp="1"/>
          </p:cNvSpPr>
          <p:nvPr>
            <p:ph type="subTitle" idx="1"/>
          </p:nvPr>
        </p:nvSpPr>
        <p:spPr bwMode="white">
          <a:xfrm>
            <a:off x="557214" y="2701531"/>
            <a:ext cx="5672142" cy="1241822"/>
          </a:xfrm>
        </p:spPr>
        <p:txBody>
          <a:bodyPr/>
          <a:lstStyle>
            <a:lvl1pPr marL="0" indent="0" algn="l">
              <a:buNone/>
              <a:defRPr sz="1800">
                <a:solidFill>
                  <a:schemeClr val="bg1"/>
                </a:solidFill>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fi-FI" smtClean="0"/>
              <a:t>Muokkaa alaotsikon perustyyliä napsautt.</a:t>
            </a:r>
            <a:endParaRPr lang="fi-FI" dirty="0"/>
          </a:p>
        </p:txBody>
      </p:sp>
      <p:sp>
        <p:nvSpPr>
          <p:cNvPr id="18" name="Päivämäärän paikkamerkki 3"/>
          <p:cNvSpPr>
            <a:spLocks noGrp="1"/>
          </p:cNvSpPr>
          <p:nvPr>
            <p:ph type="dt" sz="half" idx="10"/>
          </p:nvPr>
        </p:nvSpPr>
        <p:spPr>
          <a:xfrm>
            <a:off x="6823572" y="4567240"/>
            <a:ext cx="1963245" cy="135000"/>
          </a:xfrm>
        </p:spPr>
        <p:txBody>
          <a:bodyPr/>
          <a:lstStyle/>
          <a:p>
            <a:fld id="{3B2940CA-764F-3445-83AB-AF87E7909C2F}" type="datetimeFigureOut">
              <a:rPr lang="fi-FI" smtClean="0"/>
              <a:t>27.3.2019</a:t>
            </a:fld>
            <a:endParaRPr lang="fi-FI" dirty="0"/>
          </a:p>
        </p:txBody>
      </p:sp>
      <p:sp>
        <p:nvSpPr>
          <p:cNvPr id="19" name="Alatunnisteen paikkamerkki 4"/>
          <p:cNvSpPr>
            <a:spLocks noGrp="1"/>
          </p:cNvSpPr>
          <p:nvPr>
            <p:ph type="ftr" sz="quarter" idx="11"/>
          </p:nvPr>
        </p:nvSpPr>
        <p:spPr>
          <a:xfrm>
            <a:off x="6823572" y="4706543"/>
            <a:ext cx="1963245" cy="135000"/>
          </a:xfrm>
        </p:spPr>
        <p:txBody>
          <a:bodyPr/>
          <a:lstStyle/>
          <a:p>
            <a:endParaRPr lang="fi-FI"/>
          </a:p>
        </p:txBody>
      </p:sp>
      <p:sp>
        <p:nvSpPr>
          <p:cNvPr id="20" name="Dian numeron paikkamerkki 5"/>
          <p:cNvSpPr>
            <a:spLocks noGrp="1"/>
          </p:cNvSpPr>
          <p:nvPr>
            <p:ph type="sldNum" sz="quarter" idx="12"/>
          </p:nvPr>
        </p:nvSpPr>
        <p:spPr>
          <a:xfrm>
            <a:off x="7879561" y="4845846"/>
            <a:ext cx="907257" cy="135000"/>
          </a:xfrm>
        </p:spPr>
        <p:txBody>
          <a:bodyPr/>
          <a:lstStyle/>
          <a:p>
            <a:fld id="{5A3ADEFC-2778-6B49-9C82-2158FE27C40E}" type="slidenum">
              <a:rPr lang="fi-FI" smtClean="0"/>
              <a:t>‹#›</a:t>
            </a:fld>
            <a:endParaRPr lang="fi-FI"/>
          </a:p>
        </p:txBody>
      </p:sp>
    </p:spTree>
    <p:extLst>
      <p:ext uri="{BB962C8B-B14F-4D97-AF65-F5344CB8AC3E}">
        <p14:creationId xmlns:p14="http://schemas.microsoft.com/office/powerpoint/2010/main" val="157533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Otsikkodia">
    <p:bg>
      <p:bgPr>
        <a:solidFill>
          <a:schemeClr val="bg1"/>
        </a:solidFill>
        <a:effectLst/>
      </p:bgPr>
    </p:bg>
    <p:spTree>
      <p:nvGrpSpPr>
        <p:cNvPr id="1" name=""/>
        <p:cNvGrpSpPr/>
        <p:nvPr/>
      </p:nvGrpSpPr>
      <p:grpSpPr>
        <a:xfrm>
          <a:off x="0" y="0"/>
          <a:ext cx="0" cy="0"/>
          <a:chOff x="0" y="0"/>
          <a:chExt cx="0" cy="0"/>
        </a:xfrm>
      </p:grpSpPr>
      <p:pic>
        <p:nvPicPr>
          <p:cNvPr id="21" name="Kuva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Otsikko 1"/>
          <p:cNvSpPr>
            <a:spLocks noGrp="1"/>
          </p:cNvSpPr>
          <p:nvPr>
            <p:ph type="ctrTitle"/>
          </p:nvPr>
        </p:nvSpPr>
        <p:spPr bwMode="white">
          <a:xfrm>
            <a:off x="557214" y="841772"/>
            <a:ext cx="5672142" cy="1790700"/>
          </a:xfrm>
        </p:spPr>
        <p:txBody>
          <a:bodyPr anchor="b">
            <a:normAutofit/>
          </a:bodyPr>
          <a:lstStyle>
            <a:lvl1pPr algn="l">
              <a:lnSpc>
                <a:spcPct val="85000"/>
              </a:lnSpc>
              <a:defRPr sz="3300">
                <a:solidFill>
                  <a:schemeClr val="bg1"/>
                </a:solidFill>
              </a:defRPr>
            </a:lvl1pPr>
          </a:lstStyle>
          <a:p>
            <a:r>
              <a:rPr lang="fi-FI" smtClean="0"/>
              <a:t>Muokkaa perustyyl. napsautt.</a:t>
            </a:r>
            <a:endParaRPr lang="fi-FI" dirty="0"/>
          </a:p>
        </p:txBody>
      </p:sp>
      <p:sp>
        <p:nvSpPr>
          <p:cNvPr id="3" name="Alaotsikko 2"/>
          <p:cNvSpPr>
            <a:spLocks noGrp="1"/>
          </p:cNvSpPr>
          <p:nvPr>
            <p:ph type="subTitle" idx="1"/>
          </p:nvPr>
        </p:nvSpPr>
        <p:spPr bwMode="white">
          <a:xfrm>
            <a:off x="557214" y="2701531"/>
            <a:ext cx="5672142" cy="1241822"/>
          </a:xfrm>
        </p:spPr>
        <p:txBody>
          <a:bodyPr/>
          <a:lstStyle>
            <a:lvl1pPr marL="0" indent="0" algn="l">
              <a:buNone/>
              <a:defRPr sz="1800">
                <a:solidFill>
                  <a:schemeClr val="bg1"/>
                </a:solidFill>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fi-FI" smtClean="0"/>
              <a:t>Muokkaa alaotsikon perustyyliä napsautt.</a:t>
            </a:r>
            <a:endParaRPr lang="fi-FI" dirty="0"/>
          </a:p>
        </p:txBody>
      </p:sp>
      <p:sp>
        <p:nvSpPr>
          <p:cNvPr id="18" name="Päivämäärän paikkamerkki 3"/>
          <p:cNvSpPr>
            <a:spLocks noGrp="1"/>
          </p:cNvSpPr>
          <p:nvPr>
            <p:ph type="dt" sz="half" idx="10"/>
          </p:nvPr>
        </p:nvSpPr>
        <p:spPr bwMode="white">
          <a:xfrm>
            <a:off x="6823572" y="4567240"/>
            <a:ext cx="1963245" cy="135000"/>
          </a:xfrm>
        </p:spPr>
        <p:txBody>
          <a:bodyPr/>
          <a:lstStyle>
            <a:lvl1pPr>
              <a:defRPr>
                <a:solidFill>
                  <a:schemeClr val="bg1"/>
                </a:solidFill>
              </a:defRPr>
            </a:lvl1pPr>
          </a:lstStyle>
          <a:p>
            <a:fld id="{3B2940CA-764F-3445-83AB-AF87E7909C2F}" type="datetimeFigureOut">
              <a:rPr lang="fi-FI" smtClean="0"/>
              <a:pPr/>
              <a:t>27.3.2019</a:t>
            </a:fld>
            <a:endParaRPr lang="fi-FI" dirty="0"/>
          </a:p>
        </p:txBody>
      </p:sp>
      <p:sp>
        <p:nvSpPr>
          <p:cNvPr id="19" name="Alatunnisteen paikkamerkki 4"/>
          <p:cNvSpPr>
            <a:spLocks noGrp="1"/>
          </p:cNvSpPr>
          <p:nvPr>
            <p:ph type="ftr" sz="quarter" idx="11"/>
          </p:nvPr>
        </p:nvSpPr>
        <p:spPr bwMode="white">
          <a:xfrm>
            <a:off x="6823572" y="4706543"/>
            <a:ext cx="1963245" cy="135000"/>
          </a:xfrm>
        </p:spPr>
        <p:txBody>
          <a:bodyPr/>
          <a:lstStyle>
            <a:lvl1pPr>
              <a:defRPr>
                <a:solidFill>
                  <a:schemeClr val="bg1"/>
                </a:solidFill>
              </a:defRPr>
            </a:lvl1pPr>
          </a:lstStyle>
          <a:p>
            <a:endParaRPr lang="fi-FI"/>
          </a:p>
        </p:txBody>
      </p:sp>
      <p:sp>
        <p:nvSpPr>
          <p:cNvPr id="20" name="Dian numeron paikkamerkki 5"/>
          <p:cNvSpPr>
            <a:spLocks noGrp="1"/>
          </p:cNvSpPr>
          <p:nvPr>
            <p:ph type="sldNum" sz="quarter" idx="12"/>
          </p:nvPr>
        </p:nvSpPr>
        <p:spPr bwMode="white">
          <a:xfrm>
            <a:off x="7879561" y="4845846"/>
            <a:ext cx="907257" cy="135000"/>
          </a:xfrm>
        </p:spPr>
        <p:txBody>
          <a:bodyPr/>
          <a:lstStyle>
            <a:lvl1pPr>
              <a:defRPr>
                <a:solidFill>
                  <a:schemeClr val="bg1"/>
                </a:solidFill>
              </a:defRPr>
            </a:lvl1pPr>
          </a:lstStyle>
          <a:p>
            <a:fld id="{5A3ADEFC-2778-6B49-9C82-2158FE27C40E}" type="slidenum">
              <a:rPr lang="fi-FI" smtClean="0"/>
              <a:pPr/>
              <a:t>‹#›</a:t>
            </a:fld>
            <a:endParaRPr lang="fi-FI"/>
          </a:p>
        </p:txBody>
      </p:sp>
    </p:spTree>
    <p:extLst>
      <p:ext uri="{BB962C8B-B14F-4D97-AF65-F5344CB8AC3E}">
        <p14:creationId xmlns:p14="http://schemas.microsoft.com/office/powerpoint/2010/main" val="1428657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3B2940CA-764F-3445-83AB-AF87E7909C2F}" type="datetimeFigureOut">
              <a:rPr lang="fi-FI" smtClean="0"/>
              <a:t>27.3.2019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A3ADEFC-2778-6B49-9C82-2158FE27C40E}" type="slidenum">
              <a:rPr lang="fi-FI" smtClean="0"/>
              <a:t>‹#›</a:t>
            </a:fld>
            <a:endParaRPr lang="fi-FI"/>
          </a:p>
        </p:txBody>
      </p:sp>
    </p:spTree>
    <p:extLst>
      <p:ext uri="{BB962C8B-B14F-4D97-AF65-F5344CB8AC3E}">
        <p14:creationId xmlns:p14="http://schemas.microsoft.com/office/powerpoint/2010/main" val="1529627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san ylätunniste">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fld id="{3B2940CA-764F-3445-83AB-AF87E7909C2F}" type="datetimeFigureOut">
              <a:rPr lang="fi-FI" smtClean="0"/>
              <a:t>27.3.2019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A3ADEFC-2778-6B49-9C82-2158FE27C40E}" type="slidenum">
              <a:rPr lang="fi-FI" smtClean="0"/>
              <a:t>‹#›</a:t>
            </a:fld>
            <a:endParaRPr lang="fi-FI"/>
          </a:p>
        </p:txBody>
      </p:sp>
      <p:sp>
        <p:nvSpPr>
          <p:cNvPr id="7" name="Otsikko 1"/>
          <p:cNvSpPr>
            <a:spLocks noGrp="1"/>
          </p:cNvSpPr>
          <p:nvPr>
            <p:ph type="ctrTitle"/>
          </p:nvPr>
        </p:nvSpPr>
        <p:spPr>
          <a:xfrm>
            <a:off x="564356" y="841772"/>
            <a:ext cx="8222464" cy="1790700"/>
          </a:xfrm>
        </p:spPr>
        <p:txBody>
          <a:bodyPr anchor="b">
            <a:normAutofit/>
          </a:bodyPr>
          <a:lstStyle>
            <a:lvl1pPr algn="l">
              <a:lnSpc>
                <a:spcPct val="85000"/>
              </a:lnSpc>
              <a:defRPr sz="3300">
                <a:solidFill>
                  <a:srgbClr val="0000FF"/>
                </a:solidFill>
              </a:defRPr>
            </a:lvl1pPr>
          </a:lstStyle>
          <a:p>
            <a:r>
              <a:rPr lang="fi-FI" smtClean="0"/>
              <a:t>Muokkaa perustyyl. napsautt.</a:t>
            </a:r>
            <a:endParaRPr lang="fi-FI" dirty="0"/>
          </a:p>
        </p:txBody>
      </p:sp>
      <p:sp>
        <p:nvSpPr>
          <p:cNvPr id="8" name="Alaotsikko 2"/>
          <p:cNvSpPr>
            <a:spLocks noGrp="1"/>
          </p:cNvSpPr>
          <p:nvPr>
            <p:ph type="subTitle" idx="1"/>
          </p:nvPr>
        </p:nvSpPr>
        <p:spPr>
          <a:xfrm>
            <a:off x="564356" y="2701531"/>
            <a:ext cx="8222464" cy="1241822"/>
          </a:xfrm>
        </p:spPr>
        <p:txBody>
          <a:bodyPr/>
          <a:lstStyle>
            <a:lvl1pPr marL="0" indent="0" algn="l">
              <a:buNone/>
              <a:defRPr sz="1800">
                <a:solidFill>
                  <a:srgbClr val="0000FF"/>
                </a:solidFill>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fi-FI" smtClean="0"/>
              <a:t>Muokkaa alaotsikon perustyyliä napsautt.</a:t>
            </a:r>
            <a:endParaRPr lang="fi-FI" dirty="0"/>
          </a:p>
        </p:txBody>
      </p:sp>
    </p:spTree>
    <p:extLst>
      <p:ext uri="{BB962C8B-B14F-4D97-AF65-F5344CB8AC3E}">
        <p14:creationId xmlns:p14="http://schemas.microsoft.com/office/powerpoint/2010/main" val="917797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357190" y="918664"/>
            <a:ext cx="4138613" cy="384860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Sisällön paikkamerkki 3"/>
          <p:cNvSpPr>
            <a:spLocks noGrp="1"/>
          </p:cNvSpPr>
          <p:nvPr>
            <p:ph sz="half" idx="2"/>
          </p:nvPr>
        </p:nvSpPr>
        <p:spPr>
          <a:xfrm>
            <a:off x="4648205" y="918664"/>
            <a:ext cx="4138613" cy="384860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3B2940CA-764F-3445-83AB-AF87E7909C2F}" type="datetimeFigureOut">
              <a:rPr lang="fi-FI" smtClean="0"/>
              <a:t>27.3.2019</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5A3ADEFC-2778-6B49-9C82-2158FE27C40E}" type="slidenum">
              <a:rPr lang="fi-FI" smtClean="0"/>
              <a:t>‹#›</a:t>
            </a:fld>
            <a:endParaRPr lang="fi-FI"/>
          </a:p>
        </p:txBody>
      </p:sp>
    </p:spTree>
    <p:extLst>
      <p:ext uri="{BB962C8B-B14F-4D97-AF65-F5344CB8AC3E}">
        <p14:creationId xmlns:p14="http://schemas.microsoft.com/office/powerpoint/2010/main" val="39814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357193" y="133949"/>
            <a:ext cx="8429625" cy="782837"/>
          </a:xfrm>
        </p:spPr>
        <p:txBody>
          <a:bodyPr/>
          <a:lstStyle/>
          <a:p>
            <a:r>
              <a:rPr lang="fi-FI" smtClean="0"/>
              <a:t>Muokkaa perustyyl. napsautt.</a:t>
            </a:r>
            <a:endParaRPr lang="fi-FI" dirty="0"/>
          </a:p>
        </p:txBody>
      </p:sp>
      <p:sp>
        <p:nvSpPr>
          <p:cNvPr id="3" name="Tekstin paikkamerkki 2"/>
          <p:cNvSpPr>
            <a:spLocks noGrp="1"/>
          </p:cNvSpPr>
          <p:nvPr>
            <p:ph type="body" idx="1"/>
          </p:nvPr>
        </p:nvSpPr>
        <p:spPr>
          <a:xfrm>
            <a:off x="350844" y="916782"/>
            <a:ext cx="4148137" cy="617934"/>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fi-FI" smtClean="0"/>
              <a:t>Muokkaa tekstin perustyylejä</a:t>
            </a:r>
          </a:p>
        </p:txBody>
      </p:sp>
      <p:sp>
        <p:nvSpPr>
          <p:cNvPr id="4" name="Sisällön paikkamerkki 3"/>
          <p:cNvSpPr>
            <a:spLocks noGrp="1"/>
          </p:cNvSpPr>
          <p:nvPr>
            <p:ph sz="half" idx="2"/>
          </p:nvPr>
        </p:nvSpPr>
        <p:spPr>
          <a:xfrm>
            <a:off x="350844" y="1561508"/>
            <a:ext cx="4148137" cy="3232546"/>
          </a:xfrm>
        </p:spPr>
        <p:txBody>
          <a:bodyPr/>
          <a:lstStyle>
            <a:lvl1pPr>
              <a:defRPr sz="1650"/>
            </a:lvl1pPr>
            <a:lvl2pPr>
              <a:defRPr sz="1500"/>
            </a:lvl2pPr>
            <a:lvl3pPr>
              <a:defRPr sz="1350"/>
            </a:lvl3pPr>
            <a:lvl4pPr>
              <a:defRPr sz="1200"/>
            </a:lvl4pPr>
            <a:lvl5pPr>
              <a:defRPr sz="1050"/>
            </a:lvl5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Tekstin paikkamerkki 4"/>
          <p:cNvSpPr>
            <a:spLocks noGrp="1"/>
          </p:cNvSpPr>
          <p:nvPr>
            <p:ph type="body" sz="quarter" idx="3"/>
          </p:nvPr>
        </p:nvSpPr>
        <p:spPr>
          <a:xfrm>
            <a:off x="4629150" y="916782"/>
            <a:ext cx="4157662" cy="617934"/>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fi-FI" smtClean="0"/>
              <a:t>Muokkaa tekstin perustyylejä</a:t>
            </a:r>
          </a:p>
        </p:txBody>
      </p:sp>
      <p:sp>
        <p:nvSpPr>
          <p:cNvPr id="6" name="Sisällön paikkamerkki 5"/>
          <p:cNvSpPr>
            <a:spLocks noGrp="1"/>
          </p:cNvSpPr>
          <p:nvPr>
            <p:ph sz="quarter" idx="4"/>
          </p:nvPr>
        </p:nvSpPr>
        <p:spPr>
          <a:xfrm>
            <a:off x="4629150" y="1561508"/>
            <a:ext cx="4157662" cy="3232546"/>
          </a:xfrm>
        </p:spPr>
        <p:txBody>
          <a:bodyPr/>
          <a:lstStyle>
            <a:lvl1pPr>
              <a:defRPr sz="1650"/>
            </a:lvl1pPr>
            <a:lvl2pPr>
              <a:defRPr sz="1500"/>
            </a:lvl2pPr>
            <a:lvl3pPr>
              <a:defRPr sz="1350"/>
            </a:lvl3pPr>
            <a:lvl4pPr>
              <a:defRPr sz="1200"/>
            </a:lvl4pPr>
            <a:lvl5pPr>
              <a:defRPr sz="1050"/>
            </a:lvl5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7" name="Päivämäärän paikkamerkki 6"/>
          <p:cNvSpPr>
            <a:spLocks noGrp="1"/>
          </p:cNvSpPr>
          <p:nvPr>
            <p:ph type="dt" sz="half" idx="10"/>
          </p:nvPr>
        </p:nvSpPr>
        <p:spPr/>
        <p:txBody>
          <a:bodyPr/>
          <a:lstStyle/>
          <a:p>
            <a:fld id="{3B2940CA-764F-3445-83AB-AF87E7909C2F}" type="datetimeFigureOut">
              <a:rPr lang="fi-FI" smtClean="0"/>
              <a:t>27.3.2019</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5A3ADEFC-2778-6B49-9C82-2158FE27C40E}" type="slidenum">
              <a:rPr lang="fi-FI" smtClean="0"/>
              <a:t>‹#›</a:t>
            </a:fld>
            <a:endParaRPr lang="fi-FI"/>
          </a:p>
        </p:txBody>
      </p:sp>
    </p:spTree>
    <p:extLst>
      <p:ext uri="{BB962C8B-B14F-4D97-AF65-F5344CB8AC3E}">
        <p14:creationId xmlns:p14="http://schemas.microsoft.com/office/powerpoint/2010/main" val="1301257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3B2940CA-764F-3445-83AB-AF87E7909C2F}" type="datetimeFigureOut">
              <a:rPr lang="fi-FI" smtClean="0"/>
              <a:t>27.3.2019</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5A3ADEFC-2778-6B49-9C82-2158FE27C40E}" type="slidenum">
              <a:rPr lang="fi-FI" smtClean="0"/>
              <a:t>‹#›</a:t>
            </a:fld>
            <a:endParaRPr lang="fi-FI"/>
          </a:p>
        </p:txBody>
      </p:sp>
    </p:spTree>
    <p:extLst>
      <p:ext uri="{BB962C8B-B14F-4D97-AF65-F5344CB8AC3E}">
        <p14:creationId xmlns:p14="http://schemas.microsoft.com/office/powerpoint/2010/main" val="255223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357193" y="177800"/>
            <a:ext cx="8429625" cy="728198"/>
          </a:xfrm>
          <a:prstGeom prst="rect">
            <a:avLst/>
          </a:prstGeom>
        </p:spPr>
        <p:txBody>
          <a:bodyPr vert="horz" lIns="0" tIns="0" rIns="0" bIns="0" rtlCol="0" anchor="ctr">
            <a:normAutofit/>
          </a:bodyPr>
          <a:lstStyle/>
          <a:p>
            <a:r>
              <a:rPr lang="fi-FI" dirty="0" smtClean="0"/>
              <a:t>Muokkaa perustyylejä naps.</a:t>
            </a:r>
            <a:endParaRPr lang="fi-FI" dirty="0"/>
          </a:p>
        </p:txBody>
      </p:sp>
      <p:sp>
        <p:nvSpPr>
          <p:cNvPr id="3" name="Tekstin paikkamerkki 2"/>
          <p:cNvSpPr>
            <a:spLocks noGrp="1"/>
          </p:cNvSpPr>
          <p:nvPr>
            <p:ph type="body" idx="1"/>
          </p:nvPr>
        </p:nvSpPr>
        <p:spPr>
          <a:xfrm>
            <a:off x="350843" y="916783"/>
            <a:ext cx="8435975" cy="3726655"/>
          </a:xfrm>
          <a:prstGeom prst="rect">
            <a:avLst/>
          </a:prstGeom>
        </p:spPr>
        <p:txBody>
          <a:bodyPr vert="horz" lIns="0" tIns="0" rIns="0" bIns="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2"/>
          </p:nvPr>
        </p:nvSpPr>
        <p:spPr>
          <a:xfrm>
            <a:off x="2512652" y="4717258"/>
            <a:ext cx="1963245" cy="263129"/>
          </a:xfrm>
          <a:prstGeom prst="rect">
            <a:avLst/>
          </a:prstGeom>
        </p:spPr>
        <p:txBody>
          <a:bodyPr vert="horz" lIns="0" tIns="0" rIns="0" bIns="0" rtlCol="0" anchor="b" anchorCtr="0"/>
          <a:lstStyle>
            <a:lvl1pPr algn="r">
              <a:defRPr sz="750" b="0" i="0">
                <a:solidFill>
                  <a:srgbClr val="0000FF"/>
                </a:solidFill>
                <a:latin typeface="Arial" charset="0"/>
                <a:ea typeface="Arial" charset="0"/>
                <a:cs typeface="Arial" charset="0"/>
              </a:defRPr>
            </a:lvl1pPr>
          </a:lstStyle>
          <a:p>
            <a:fld id="{3B2940CA-764F-3445-83AB-AF87E7909C2F}" type="datetimeFigureOut">
              <a:rPr lang="fi-FI" smtClean="0"/>
              <a:pPr/>
              <a:t>27.3.2019</a:t>
            </a:fld>
            <a:endParaRPr lang="fi-FI" dirty="0"/>
          </a:p>
        </p:txBody>
      </p:sp>
      <p:sp>
        <p:nvSpPr>
          <p:cNvPr id="5" name="Alatunnisteen paikkamerkki 4"/>
          <p:cNvSpPr>
            <a:spLocks noGrp="1"/>
          </p:cNvSpPr>
          <p:nvPr>
            <p:ph type="ftr" sz="quarter" idx="3"/>
          </p:nvPr>
        </p:nvSpPr>
        <p:spPr>
          <a:xfrm>
            <a:off x="4668113" y="4717258"/>
            <a:ext cx="1963245" cy="263129"/>
          </a:xfrm>
          <a:prstGeom prst="rect">
            <a:avLst/>
          </a:prstGeom>
        </p:spPr>
        <p:txBody>
          <a:bodyPr vert="horz" lIns="0" tIns="0" rIns="0" bIns="0" rtlCol="0" anchor="b" anchorCtr="0"/>
          <a:lstStyle>
            <a:lvl1pPr algn="r">
              <a:defRPr sz="750" b="0" i="0">
                <a:solidFill>
                  <a:srgbClr val="0000FF"/>
                </a:solidFill>
                <a:latin typeface="Arial" charset="0"/>
                <a:ea typeface="Arial" charset="0"/>
                <a:cs typeface="Arial" charset="0"/>
              </a:defRPr>
            </a:lvl1pPr>
          </a:lstStyle>
          <a:p>
            <a:endParaRPr lang="fi-FI" dirty="0"/>
          </a:p>
        </p:txBody>
      </p:sp>
      <p:sp>
        <p:nvSpPr>
          <p:cNvPr id="6" name="Dian numeron paikkamerkki 5"/>
          <p:cNvSpPr>
            <a:spLocks noGrp="1"/>
          </p:cNvSpPr>
          <p:nvPr>
            <p:ph type="sldNum" sz="quarter" idx="4"/>
          </p:nvPr>
        </p:nvSpPr>
        <p:spPr>
          <a:xfrm>
            <a:off x="7879561" y="4717258"/>
            <a:ext cx="907257" cy="263129"/>
          </a:xfrm>
          <a:prstGeom prst="rect">
            <a:avLst/>
          </a:prstGeom>
        </p:spPr>
        <p:txBody>
          <a:bodyPr vert="horz" lIns="0" tIns="0" rIns="0" bIns="0" rtlCol="0" anchor="b" anchorCtr="0"/>
          <a:lstStyle>
            <a:lvl1pPr algn="r">
              <a:defRPr sz="750" b="0" i="0">
                <a:solidFill>
                  <a:srgbClr val="0000FF"/>
                </a:solidFill>
                <a:latin typeface="Arial" charset="0"/>
                <a:ea typeface="Arial" charset="0"/>
                <a:cs typeface="Arial" charset="0"/>
              </a:defRPr>
            </a:lvl1pPr>
          </a:lstStyle>
          <a:p>
            <a:fld id="{5A3ADEFC-2778-6B49-9C82-2158FE27C40E}" type="slidenum">
              <a:rPr lang="fi-FI" smtClean="0"/>
              <a:pPr/>
              <a:t>‹#›</a:t>
            </a:fld>
            <a:endParaRPr lang="fi-FI" dirty="0"/>
          </a:p>
        </p:txBody>
      </p:sp>
      <p:pic>
        <p:nvPicPr>
          <p:cNvPr id="51" name="Picture 2"/>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246625" y="4677679"/>
            <a:ext cx="1879200" cy="396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6666538"/>
      </p:ext>
    </p:extLst>
  </p:cSld>
  <p:clrMap bg1="lt1" tx1="dk1" bg2="lt2" tx2="dk2" accent1="accent1" accent2="accent2" accent3="accent3" accent4="accent4" accent5="accent5" accent6="accent6" hlink="hlink" folHlink="folHlink"/>
  <p:sldLayoutIdLst>
    <p:sldLayoutId id="2147483673" r:id="rId1"/>
    <p:sldLayoutId id="2147483680" r:id="rId2"/>
    <p:sldLayoutId id="2147483681" r:id="rId3"/>
    <p:sldLayoutId id="2147483682" r:id="rId4"/>
    <p:sldLayoutId id="2147483674" r:id="rId5"/>
    <p:sldLayoutId id="2147483675" r:id="rId6"/>
    <p:sldLayoutId id="2147483676" r:id="rId7"/>
    <p:sldLayoutId id="2147483677" r:id="rId8"/>
    <p:sldLayoutId id="2147483678" r:id="rId9"/>
    <p:sldLayoutId id="2147483679" r:id="rId10"/>
  </p:sldLayoutIdLst>
  <p:txStyles>
    <p:titleStyle>
      <a:lvl1pPr algn="l" defTabSz="685783" rtl="0" eaLnBrk="1" latinLnBrk="0" hangingPunct="1">
        <a:lnSpc>
          <a:spcPct val="85000"/>
        </a:lnSpc>
        <a:spcBef>
          <a:spcPct val="0"/>
        </a:spcBef>
        <a:buNone/>
        <a:defRPr sz="2700" b="0" i="0" kern="1200" spc="-75" baseline="0">
          <a:solidFill>
            <a:srgbClr val="0000FF"/>
          </a:solidFill>
          <a:latin typeface="Arial" charset="0"/>
          <a:ea typeface="Arial" charset="0"/>
          <a:cs typeface="Arial" charset="0"/>
        </a:defRPr>
      </a:lvl1pPr>
    </p:titleStyle>
    <p:bodyStyle>
      <a:lvl1pPr marL="171446" indent="-171446" algn="l" defTabSz="685783" rtl="0" eaLnBrk="1" latinLnBrk="0" hangingPunct="1">
        <a:lnSpc>
          <a:spcPct val="90000"/>
        </a:lnSpc>
        <a:spcBef>
          <a:spcPts val="750"/>
        </a:spcBef>
        <a:buFont typeface="Arial"/>
        <a:buChar char="•"/>
        <a:defRPr sz="2100" b="0" i="0" kern="1200">
          <a:solidFill>
            <a:schemeClr val="tx1">
              <a:lumMod val="75000"/>
              <a:lumOff val="25000"/>
            </a:schemeClr>
          </a:solidFill>
          <a:latin typeface="Arial" charset="0"/>
          <a:ea typeface="Arial" charset="0"/>
          <a:cs typeface="Arial" charset="0"/>
        </a:defRPr>
      </a:lvl1pPr>
      <a:lvl2pPr marL="514337" indent="-171446" algn="l" defTabSz="685783" rtl="0" eaLnBrk="1" latinLnBrk="0" hangingPunct="1">
        <a:lnSpc>
          <a:spcPct val="90000"/>
        </a:lnSpc>
        <a:spcBef>
          <a:spcPts val="375"/>
        </a:spcBef>
        <a:buFont typeface="Arial"/>
        <a:buChar char="•"/>
        <a:defRPr sz="1800" b="0" i="0" kern="1200">
          <a:solidFill>
            <a:schemeClr val="tx1">
              <a:lumMod val="75000"/>
              <a:lumOff val="25000"/>
            </a:schemeClr>
          </a:solidFill>
          <a:latin typeface="Arial" charset="0"/>
          <a:ea typeface="Arial" charset="0"/>
          <a:cs typeface="Arial" charset="0"/>
        </a:defRPr>
      </a:lvl2pPr>
      <a:lvl3pPr marL="857228" indent="-171446" algn="l" defTabSz="685783" rtl="0" eaLnBrk="1" latinLnBrk="0" hangingPunct="1">
        <a:lnSpc>
          <a:spcPct val="90000"/>
        </a:lnSpc>
        <a:spcBef>
          <a:spcPts val="375"/>
        </a:spcBef>
        <a:buFont typeface="Arial"/>
        <a:buChar char="•"/>
        <a:defRPr sz="1500" b="0" i="0" kern="1200">
          <a:solidFill>
            <a:schemeClr val="tx1">
              <a:lumMod val="75000"/>
              <a:lumOff val="25000"/>
            </a:schemeClr>
          </a:solidFill>
          <a:latin typeface="Arial" charset="0"/>
          <a:ea typeface="Arial" charset="0"/>
          <a:cs typeface="Arial" charset="0"/>
        </a:defRPr>
      </a:lvl3pPr>
      <a:lvl4pPr marL="1200120" indent="-171446" algn="l" defTabSz="685783" rtl="0" eaLnBrk="1" latinLnBrk="0" hangingPunct="1">
        <a:lnSpc>
          <a:spcPct val="90000"/>
        </a:lnSpc>
        <a:spcBef>
          <a:spcPts val="375"/>
        </a:spcBef>
        <a:buFont typeface="Arial"/>
        <a:buChar char="•"/>
        <a:defRPr sz="1350" b="0" i="0" kern="1200">
          <a:solidFill>
            <a:schemeClr val="tx1">
              <a:lumMod val="75000"/>
              <a:lumOff val="25000"/>
            </a:schemeClr>
          </a:solidFill>
          <a:latin typeface="Arial" charset="0"/>
          <a:ea typeface="Arial" charset="0"/>
          <a:cs typeface="Arial" charset="0"/>
        </a:defRPr>
      </a:lvl4pPr>
      <a:lvl5pPr marL="1543012" indent="-171446" algn="l" defTabSz="685783" rtl="0" eaLnBrk="1" latinLnBrk="0" hangingPunct="1">
        <a:lnSpc>
          <a:spcPct val="90000"/>
        </a:lnSpc>
        <a:spcBef>
          <a:spcPts val="375"/>
        </a:spcBef>
        <a:buFont typeface="Arial"/>
        <a:buChar char="•"/>
        <a:defRPr sz="1350" b="0" i="0" kern="1200">
          <a:solidFill>
            <a:schemeClr val="tx1">
              <a:lumMod val="75000"/>
              <a:lumOff val="25000"/>
            </a:schemeClr>
          </a:solidFill>
          <a:latin typeface="Arial" charset="0"/>
          <a:ea typeface="Arial" charset="0"/>
          <a:cs typeface="Arial"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fi-FI"/>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userDrawn="1">
          <p15:clr>
            <a:srgbClr val="F26B43"/>
          </p15:clr>
        </p15:guide>
        <p15:guide id="2" pos="2880" userDrawn="1">
          <p15:clr>
            <a:srgbClr val="F26B43"/>
          </p15:clr>
        </p15:guide>
        <p15:guide id="3" pos="221" userDrawn="1">
          <p15:clr>
            <a:srgbClr val="F26B43"/>
          </p15:clr>
        </p15:guide>
        <p15:guide id="4" pos="5535" userDrawn="1">
          <p15:clr>
            <a:srgbClr val="F26B43"/>
          </p15:clr>
        </p15:guide>
        <p15:guide id="5" orient="horz" pos="578" userDrawn="1">
          <p15:clr>
            <a:srgbClr val="F26B43"/>
          </p15:clr>
        </p15:guide>
        <p15:guide id="6" orient="horz" pos="3126" userDrawn="1">
          <p15:clr>
            <a:srgbClr val="F26B43"/>
          </p15:clr>
        </p15:guide>
        <p15:guide id="7" orient="horz" userDrawn="1">
          <p15:clr>
            <a:srgbClr val="F26B43"/>
          </p15:clr>
        </p15:guide>
        <p15:guide id="8" orient="horz" pos="3011" userDrawn="1">
          <p15:clr>
            <a:srgbClr val="F26B43"/>
          </p15:clr>
        </p15:guide>
        <p15:guide id="9" orient="horz" pos="226" userDrawn="1">
          <p15:clr>
            <a:srgbClr val="F26B43"/>
          </p15:clr>
        </p15:guide>
        <p15:guide id="10" userDrawn="1">
          <p15:clr>
            <a:srgbClr val="F26B43"/>
          </p15:clr>
        </p15:guide>
        <p15:guide id="11" pos="113" userDrawn="1">
          <p15:clr>
            <a:srgbClr val="F26B43"/>
          </p15:clr>
        </p15:guide>
        <p15:guide id="12" pos="5647" userDrawn="1">
          <p15:clr>
            <a:srgbClr val="F26B43"/>
          </p15:clr>
        </p15:guide>
        <p15:guide id="13" orient="horz" pos="112" userDrawn="1">
          <p15:clr>
            <a:srgbClr val="F26B43"/>
          </p15:clr>
        </p15:guide>
        <p15:guide id="14" pos="351"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Työryhmä datan vapaasta liikkuvuudesta (</a:t>
            </a:r>
            <a:r>
              <a:rPr lang="fi-FI" dirty="0"/>
              <a:t>3</a:t>
            </a:r>
            <a:r>
              <a:rPr lang="fi-FI" dirty="0" smtClean="0"/>
              <a:t>. kokous)</a:t>
            </a:r>
            <a:endParaRPr lang="fi-FI" dirty="0"/>
          </a:p>
        </p:txBody>
      </p:sp>
      <p:sp>
        <p:nvSpPr>
          <p:cNvPr id="3" name="Alaotsikko 2"/>
          <p:cNvSpPr>
            <a:spLocks noGrp="1"/>
          </p:cNvSpPr>
          <p:nvPr>
            <p:ph type="subTitle" idx="1"/>
          </p:nvPr>
        </p:nvSpPr>
        <p:spPr/>
        <p:txBody>
          <a:bodyPr/>
          <a:lstStyle/>
          <a:p>
            <a:r>
              <a:rPr lang="fi-FI" dirty="0" smtClean="0"/>
              <a:t>28.3.2019</a:t>
            </a:r>
          </a:p>
          <a:p>
            <a:endParaRPr lang="fi-FI" dirty="0"/>
          </a:p>
        </p:txBody>
      </p:sp>
    </p:spTree>
    <p:extLst>
      <p:ext uri="{BB962C8B-B14F-4D97-AF65-F5344CB8AC3E}">
        <p14:creationId xmlns:p14="http://schemas.microsoft.com/office/powerpoint/2010/main" val="1445193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VM</a:t>
            </a:r>
            <a:endParaRPr lang="fi-FI" dirty="0"/>
          </a:p>
        </p:txBody>
      </p:sp>
      <p:sp>
        <p:nvSpPr>
          <p:cNvPr id="3" name="Sisällön paikkamerkki 2"/>
          <p:cNvSpPr>
            <a:spLocks noGrp="1"/>
          </p:cNvSpPr>
          <p:nvPr>
            <p:ph idx="1"/>
          </p:nvPr>
        </p:nvSpPr>
        <p:spPr/>
        <p:txBody>
          <a:bodyPr/>
          <a:lstStyle/>
          <a:p>
            <a:endParaRPr lang="fi-FI" dirty="0" smtClean="0"/>
          </a:p>
        </p:txBody>
      </p:sp>
    </p:spTree>
    <p:extLst>
      <p:ext uri="{BB962C8B-B14F-4D97-AF65-F5344CB8AC3E}">
        <p14:creationId xmlns:p14="http://schemas.microsoft.com/office/powerpoint/2010/main" val="3277628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YM</a:t>
            </a:r>
            <a:endParaRPr lang="fi-FI" dirty="0"/>
          </a:p>
        </p:txBody>
      </p:sp>
      <p:sp>
        <p:nvSpPr>
          <p:cNvPr id="3" name="Sisällön paikkamerkki 2"/>
          <p:cNvSpPr>
            <a:spLocks noGrp="1"/>
          </p:cNvSpPr>
          <p:nvPr>
            <p:ph idx="1"/>
          </p:nvPr>
        </p:nvSpPr>
        <p:spPr/>
        <p:txBody>
          <a:bodyPr/>
          <a:lstStyle/>
          <a:p>
            <a:r>
              <a:rPr lang="fi-FI" dirty="0" smtClean="0"/>
              <a:t>YM ei osallistukaan työryhmään </a:t>
            </a:r>
            <a:r>
              <a:rPr lang="fi-FI" dirty="0" smtClean="0">
                <a:sym typeface="Wingdings" panose="05000000000000000000" pitchFamily="2" charset="2"/>
              </a:rPr>
              <a:t> työryhmässä ei käsitellä sen asioita</a:t>
            </a:r>
            <a:endParaRPr lang="fi-FI" dirty="0" smtClean="0"/>
          </a:p>
        </p:txBody>
      </p:sp>
    </p:spTree>
    <p:extLst>
      <p:ext uri="{BB962C8B-B14F-4D97-AF65-F5344CB8AC3E}">
        <p14:creationId xmlns:p14="http://schemas.microsoft.com/office/powerpoint/2010/main" val="423552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Esityslista</a:t>
            </a:r>
            <a:endParaRPr lang="fi-FI" dirty="0"/>
          </a:p>
        </p:txBody>
      </p:sp>
      <p:sp>
        <p:nvSpPr>
          <p:cNvPr id="3" name="Sisällön paikkamerkki 2"/>
          <p:cNvSpPr>
            <a:spLocks noGrp="1"/>
          </p:cNvSpPr>
          <p:nvPr>
            <p:ph idx="1"/>
          </p:nvPr>
        </p:nvSpPr>
        <p:spPr/>
        <p:txBody>
          <a:bodyPr>
            <a:normAutofit fontScale="47500" lnSpcReduction="20000"/>
          </a:bodyPr>
          <a:lstStyle/>
          <a:p>
            <a:pPr marL="0" indent="0">
              <a:buNone/>
            </a:pPr>
            <a:r>
              <a:rPr lang="fi-FI" dirty="0"/>
              <a:t>1. Kokouksen avaus</a:t>
            </a:r>
          </a:p>
          <a:p>
            <a:endParaRPr lang="fi-FI" dirty="0"/>
          </a:p>
          <a:p>
            <a:pPr marL="0" indent="0">
              <a:buNone/>
            </a:pPr>
            <a:r>
              <a:rPr lang="fi-FI" dirty="0"/>
              <a:t>2. Edellisen kokouksen pöytäkirjan hyväksyminen</a:t>
            </a:r>
          </a:p>
          <a:p>
            <a:endParaRPr lang="fi-FI" dirty="0"/>
          </a:p>
          <a:p>
            <a:pPr marL="0" indent="0">
              <a:buNone/>
            </a:pPr>
            <a:r>
              <a:rPr lang="fi-FI" dirty="0"/>
              <a:t>3. Kansallisen turvallisuuden soveltamisalarajaus</a:t>
            </a:r>
          </a:p>
          <a:p>
            <a:endParaRPr lang="fi-FI" dirty="0"/>
          </a:p>
          <a:p>
            <a:pPr marL="0" indent="0">
              <a:buNone/>
            </a:pPr>
            <a:r>
              <a:rPr lang="fi-FI" dirty="0"/>
              <a:t>4. Sektorikohtaisen kartoituksen esittely (jatkoa viime kerrasta)</a:t>
            </a:r>
          </a:p>
          <a:p>
            <a:pPr marL="0" indent="0">
              <a:buNone/>
            </a:pPr>
            <a:r>
              <a:rPr lang="fi-FI" dirty="0"/>
              <a:t>- loput ministeriöt</a:t>
            </a:r>
          </a:p>
          <a:p>
            <a:pPr marL="0" indent="0">
              <a:buNone/>
            </a:pPr>
            <a:r>
              <a:rPr lang="fi-FI" dirty="0"/>
              <a:t>- asiantuntijakuulemisen lausuntoyhteenveto</a:t>
            </a:r>
          </a:p>
          <a:p>
            <a:endParaRPr lang="fi-FI" dirty="0"/>
          </a:p>
          <a:p>
            <a:pPr marL="0" indent="0">
              <a:buNone/>
            </a:pPr>
            <a:r>
              <a:rPr lang="fi-FI" dirty="0"/>
              <a:t>5. Löydettyjen rajoitusten vaikutusten arviointi</a:t>
            </a:r>
          </a:p>
          <a:p>
            <a:endParaRPr lang="fi-FI" dirty="0"/>
          </a:p>
          <a:p>
            <a:pPr marL="0" indent="0">
              <a:buNone/>
            </a:pPr>
            <a:r>
              <a:rPr lang="fi-FI" dirty="0"/>
              <a:t>6. Muut asiat</a:t>
            </a:r>
          </a:p>
          <a:p>
            <a:pPr marL="0" indent="0">
              <a:buNone/>
            </a:pPr>
            <a:r>
              <a:rPr lang="fi-FI" dirty="0"/>
              <a:t>- Komission keskustelutilaisuus 4.4.2019</a:t>
            </a:r>
          </a:p>
          <a:p>
            <a:pPr marL="0" indent="0">
              <a:buNone/>
            </a:pPr>
            <a:r>
              <a:rPr lang="fi-FI" dirty="0"/>
              <a:t>- </a:t>
            </a:r>
            <a:r>
              <a:rPr lang="fi-FI" dirty="0" err="1"/>
              <a:t>TEM:n</a:t>
            </a:r>
            <a:r>
              <a:rPr lang="fi-FI" dirty="0"/>
              <a:t> asiantuntijan kuuleminen </a:t>
            </a:r>
            <a:r>
              <a:rPr lang="fi-FI" dirty="0" err="1"/>
              <a:t>notifiointimenettelystä</a:t>
            </a:r>
            <a:endParaRPr lang="fi-FI" dirty="0"/>
          </a:p>
          <a:p>
            <a:endParaRPr lang="fi-FI" dirty="0"/>
          </a:p>
          <a:p>
            <a:pPr marL="0" indent="0">
              <a:buNone/>
            </a:pPr>
            <a:r>
              <a:rPr lang="fi-FI" dirty="0"/>
              <a:t>7. Kokouksen päättäminen</a:t>
            </a:r>
          </a:p>
          <a:p>
            <a:pPr marL="0" indent="0">
              <a:buNone/>
            </a:pPr>
            <a:endParaRPr lang="fi-FI" dirty="0" smtClean="0"/>
          </a:p>
        </p:txBody>
      </p:sp>
    </p:spTree>
    <p:extLst>
      <p:ext uri="{BB962C8B-B14F-4D97-AF65-F5344CB8AC3E}">
        <p14:creationId xmlns:p14="http://schemas.microsoft.com/office/powerpoint/2010/main" val="4179206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GB" dirty="0" err="1" smtClean="0"/>
              <a:t>Kansallinen</a:t>
            </a:r>
            <a:r>
              <a:rPr lang="en-GB" dirty="0" smtClean="0"/>
              <a:t> </a:t>
            </a:r>
            <a:r>
              <a:rPr lang="en-GB" dirty="0" err="1" smtClean="0"/>
              <a:t>turvallisuus</a:t>
            </a:r>
            <a:endParaRPr lang="en-GB" dirty="0"/>
          </a:p>
        </p:txBody>
      </p:sp>
      <p:sp>
        <p:nvSpPr>
          <p:cNvPr id="3" name="Sisällön paikkamerkki 2"/>
          <p:cNvSpPr>
            <a:spLocks noGrp="1"/>
          </p:cNvSpPr>
          <p:nvPr>
            <p:ph idx="1"/>
          </p:nvPr>
        </p:nvSpPr>
        <p:spPr/>
        <p:txBody>
          <a:bodyPr>
            <a:normAutofit fontScale="92500" lnSpcReduction="20000"/>
          </a:bodyPr>
          <a:lstStyle/>
          <a:p>
            <a:r>
              <a:rPr lang="en-GB" dirty="0" err="1" smtClean="0"/>
              <a:t>Taustalla</a:t>
            </a:r>
            <a:r>
              <a:rPr lang="en-GB" dirty="0" smtClean="0"/>
              <a:t> </a:t>
            </a:r>
            <a:r>
              <a:rPr lang="en-GB" dirty="0" err="1" smtClean="0"/>
              <a:t>EU:n</a:t>
            </a:r>
            <a:r>
              <a:rPr lang="en-GB" dirty="0" smtClean="0"/>
              <a:t> </a:t>
            </a:r>
            <a:r>
              <a:rPr lang="en-GB" dirty="0" err="1" smtClean="0"/>
              <a:t>annetun</a:t>
            </a:r>
            <a:r>
              <a:rPr lang="en-GB" dirty="0" smtClean="0"/>
              <a:t> </a:t>
            </a:r>
            <a:r>
              <a:rPr lang="en-GB" dirty="0" err="1" smtClean="0"/>
              <a:t>toimivallan</a:t>
            </a:r>
            <a:r>
              <a:rPr lang="en-GB" dirty="0" smtClean="0"/>
              <a:t> </a:t>
            </a:r>
            <a:r>
              <a:rPr lang="en-GB" dirty="0" err="1" smtClean="0"/>
              <a:t>periaate</a:t>
            </a:r>
            <a:r>
              <a:rPr lang="en-GB" dirty="0" smtClean="0"/>
              <a:t> </a:t>
            </a:r>
            <a:r>
              <a:rPr lang="en-GB" dirty="0" smtClean="0">
                <a:sym typeface="Wingdings" panose="05000000000000000000" pitchFamily="2" charset="2"/>
              </a:rPr>
              <a:t> </a:t>
            </a:r>
            <a:r>
              <a:rPr lang="en-GB" dirty="0" err="1" smtClean="0">
                <a:sym typeface="Wingdings" panose="05000000000000000000" pitchFamily="2" charset="2"/>
              </a:rPr>
              <a:t>kansallinen</a:t>
            </a:r>
            <a:r>
              <a:rPr lang="en-GB" dirty="0" smtClean="0">
                <a:sym typeface="Wingdings" panose="05000000000000000000" pitchFamily="2" charset="2"/>
              </a:rPr>
              <a:t> </a:t>
            </a:r>
            <a:r>
              <a:rPr lang="en-GB" dirty="0" err="1" smtClean="0">
                <a:sym typeface="Wingdings" panose="05000000000000000000" pitchFamily="2" charset="2"/>
              </a:rPr>
              <a:t>turvallisuus</a:t>
            </a:r>
            <a:r>
              <a:rPr lang="en-GB" dirty="0" smtClean="0">
                <a:sym typeface="Wingdings" panose="05000000000000000000" pitchFamily="2" charset="2"/>
              </a:rPr>
              <a:t> </a:t>
            </a:r>
            <a:r>
              <a:rPr lang="en-GB" dirty="0" err="1" smtClean="0">
                <a:sym typeface="Wingdings" panose="05000000000000000000" pitchFamily="2" charset="2"/>
              </a:rPr>
              <a:t>yksinomaan</a:t>
            </a:r>
            <a:r>
              <a:rPr lang="en-GB" dirty="0" smtClean="0">
                <a:sym typeface="Wingdings" panose="05000000000000000000" pitchFamily="2" charset="2"/>
              </a:rPr>
              <a:t> </a:t>
            </a:r>
            <a:r>
              <a:rPr lang="en-GB" dirty="0" err="1" smtClean="0">
                <a:sym typeface="Wingdings" panose="05000000000000000000" pitchFamily="2" charset="2"/>
              </a:rPr>
              <a:t>jäsenvaltioin</a:t>
            </a:r>
            <a:r>
              <a:rPr lang="en-GB" dirty="0" smtClean="0">
                <a:sym typeface="Wingdings" panose="05000000000000000000" pitchFamily="2" charset="2"/>
              </a:rPr>
              <a:t> </a:t>
            </a:r>
            <a:r>
              <a:rPr lang="en-GB" dirty="0" err="1" smtClean="0">
                <a:sym typeface="Wingdings" panose="05000000000000000000" pitchFamily="2" charset="2"/>
              </a:rPr>
              <a:t>toimivallassa</a:t>
            </a:r>
            <a:endParaRPr lang="en-GB" dirty="0" smtClean="0">
              <a:sym typeface="Wingdings" panose="05000000000000000000" pitchFamily="2" charset="2"/>
            </a:endParaRPr>
          </a:p>
          <a:p>
            <a:r>
              <a:rPr lang="en-GB" dirty="0" err="1" smtClean="0">
                <a:sym typeface="Wingdings" panose="05000000000000000000" pitchFamily="2" charset="2"/>
              </a:rPr>
              <a:t>Käsitteelle</a:t>
            </a:r>
            <a:r>
              <a:rPr lang="en-GB" dirty="0" smtClean="0">
                <a:sym typeface="Wingdings" panose="05000000000000000000" pitchFamily="2" charset="2"/>
              </a:rPr>
              <a:t> </a:t>
            </a:r>
            <a:r>
              <a:rPr lang="en-GB" dirty="0" err="1" smtClean="0">
                <a:sym typeface="Wingdings" panose="05000000000000000000" pitchFamily="2" charset="2"/>
              </a:rPr>
              <a:t>ei</a:t>
            </a:r>
            <a:r>
              <a:rPr lang="en-GB" dirty="0" smtClean="0">
                <a:sym typeface="Wingdings" panose="05000000000000000000" pitchFamily="2" charset="2"/>
              </a:rPr>
              <a:t> ole </a:t>
            </a:r>
            <a:r>
              <a:rPr lang="en-GB" dirty="0" err="1" smtClean="0">
                <a:sym typeface="Wingdings" panose="05000000000000000000" pitchFamily="2" charset="2"/>
              </a:rPr>
              <a:t>yhtenäistä</a:t>
            </a:r>
            <a:r>
              <a:rPr lang="en-GB" dirty="0" smtClean="0">
                <a:sym typeface="Wingdings" panose="05000000000000000000" pitchFamily="2" charset="2"/>
              </a:rPr>
              <a:t> </a:t>
            </a:r>
            <a:r>
              <a:rPr lang="en-GB" dirty="0" err="1" smtClean="0">
                <a:sym typeface="Wingdings" panose="05000000000000000000" pitchFamily="2" charset="2"/>
              </a:rPr>
              <a:t>määritelmää</a:t>
            </a:r>
            <a:endParaRPr lang="en-GB" dirty="0" smtClean="0">
              <a:sym typeface="Wingdings" panose="05000000000000000000" pitchFamily="2" charset="2"/>
            </a:endParaRPr>
          </a:p>
          <a:p>
            <a:endParaRPr lang="en-GB" dirty="0" smtClean="0">
              <a:sym typeface="Wingdings" panose="05000000000000000000" pitchFamily="2" charset="2"/>
            </a:endParaRPr>
          </a:p>
          <a:p>
            <a:r>
              <a:rPr lang="en-GB" dirty="0" err="1" smtClean="0">
                <a:sym typeface="Wingdings" panose="05000000000000000000" pitchFamily="2" charset="2"/>
              </a:rPr>
              <a:t>Tässä</a:t>
            </a:r>
            <a:r>
              <a:rPr lang="en-GB" dirty="0" smtClean="0">
                <a:sym typeface="Wingdings" panose="05000000000000000000" pitchFamily="2" charset="2"/>
              </a:rPr>
              <a:t> </a:t>
            </a:r>
            <a:r>
              <a:rPr lang="en-GB" dirty="0" err="1" smtClean="0">
                <a:sym typeface="Wingdings" panose="05000000000000000000" pitchFamily="2" charset="2"/>
              </a:rPr>
              <a:t>yhteydessä</a:t>
            </a:r>
            <a:r>
              <a:rPr lang="en-GB" dirty="0" smtClean="0">
                <a:sym typeface="Wingdings" panose="05000000000000000000" pitchFamily="2" charset="2"/>
              </a:rPr>
              <a:t> </a:t>
            </a:r>
            <a:r>
              <a:rPr lang="en-GB" dirty="0" err="1" smtClean="0">
                <a:sym typeface="Wingdings" panose="05000000000000000000" pitchFamily="2" charset="2"/>
              </a:rPr>
              <a:t>kansallisen</a:t>
            </a:r>
            <a:r>
              <a:rPr lang="en-GB" dirty="0" smtClean="0">
                <a:sym typeface="Wingdings" panose="05000000000000000000" pitchFamily="2" charset="2"/>
              </a:rPr>
              <a:t> </a:t>
            </a:r>
            <a:r>
              <a:rPr lang="en-GB" dirty="0" err="1" smtClean="0">
                <a:sym typeface="Wingdings" panose="05000000000000000000" pitchFamily="2" charset="2"/>
              </a:rPr>
              <a:t>turvallisuuden</a:t>
            </a:r>
            <a:r>
              <a:rPr lang="en-GB" dirty="0" smtClean="0">
                <a:sym typeface="Wingdings" panose="05000000000000000000" pitchFamily="2" charset="2"/>
              </a:rPr>
              <a:t> </a:t>
            </a:r>
            <a:r>
              <a:rPr lang="en-GB" dirty="0" err="1" smtClean="0">
                <a:sym typeface="Wingdings" panose="05000000000000000000" pitchFamily="2" charset="2"/>
              </a:rPr>
              <a:t>alaan</a:t>
            </a:r>
            <a:r>
              <a:rPr lang="en-GB" dirty="0" smtClean="0">
                <a:sym typeface="Wingdings" panose="05000000000000000000" pitchFamily="2" charset="2"/>
              </a:rPr>
              <a:t> </a:t>
            </a:r>
            <a:r>
              <a:rPr lang="en-GB" dirty="0" err="1" smtClean="0">
                <a:sym typeface="Wingdings" panose="05000000000000000000" pitchFamily="2" charset="2"/>
              </a:rPr>
              <a:t>voisi</a:t>
            </a:r>
            <a:r>
              <a:rPr lang="en-GB" dirty="0" smtClean="0">
                <a:sym typeface="Wingdings" panose="05000000000000000000" pitchFamily="2" charset="2"/>
              </a:rPr>
              <a:t> </a:t>
            </a:r>
            <a:r>
              <a:rPr lang="en-GB" dirty="0" err="1" smtClean="0">
                <a:sym typeface="Wingdings" panose="05000000000000000000" pitchFamily="2" charset="2"/>
              </a:rPr>
              <a:t>kuulua</a:t>
            </a:r>
            <a:r>
              <a:rPr lang="en-GB" dirty="0" smtClean="0">
                <a:sym typeface="Wingdings" panose="05000000000000000000" pitchFamily="2" charset="2"/>
              </a:rPr>
              <a:t> </a:t>
            </a:r>
            <a:r>
              <a:rPr lang="en-GB" dirty="0" err="1" smtClean="0">
                <a:sym typeface="Wingdings" panose="05000000000000000000" pitchFamily="2" charset="2"/>
              </a:rPr>
              <a:t>esimerkiksi</a:t>
            </a:r>
            <a:r>
              <a:rPr lang="en-GB" dirty="0" smtClean="0">
                <a:sym typeface="Wingdings" panose="05000000000000000000" pitchFamily="2" charset="2"/>
              </a:rPr>
              <a:t>:</a:t>
            </a:r>
          </a:p>
          <a:p>
            <a:pPr lvl="1"/>
            <a:r>
              <a:rPr lang="en-GB" dirty="0" err="1" smtClean="0">
                <a:sym typeface="Wingdings" panose="05000000000000000000" pitchFamily="2" charset="2"/>
              </a:rPr>
              <a:t>Sotilaallinen</a:t>
            </a:r>
            <a:r>
              <a:rPr lang="en-GB" dirty="0" smtClean="0">
                <a:sym typeface="Wingdings" panose="05000000000000000000" pitchFamily="2" charset="2"/>
              </a:rPr>
              <a:t> </a:t>
            </a:r>
            <a:r>
              <a:rPr lang="en-GB" dirty="0" err="1" smtClean="0">
                <a:sym typeface="Wingdings" panose="05000000000000000000" pitchFamily="2" charset="2"/>
              </a:rPr>
              <a:t>ja</a:t>
            </a:r>
            <a:r>
              <a:rPr lang="en-GB" dirty="0" smtClean="0">
                <a:sym typeface="Wingdings" panose="05000000000000000000" pitchFamily="2" charset="2"/>
              </a:rPr>
              <a:t> </a:t>
            </a:r>
            <a:r>
              <a:rPr lang="en-GB" dirty="0" err="1" smtClean="0">
                <a:sym typeface="Wingdings" panose="05000000000000000000" pitchFamily="2" charset="2"/>
              </a:rPr>
              <a:t>maanpuolustuksellinen</a:t>
            </a:r>
            <a:r>
              <a:rPr lang="en-GB" dirty="0" smtClean="0">
                <a:sym typeface="Wingdings" panose="05000000000000000000" pitchFamily="2" charset="2"/>
              </a:rPr>
              <a:t> </a:t>
            </a:r>
            <a:r>
              <a:rPr lang="en-GB" dirty="0" err="1" smtClean="0">
                <a:sym typeface="Wingdings" panose="05000000000000000000" pitchFamily="2" charset="2"/>
              </a:rPr>
              <a:t>aineisto</a:t>
            </a:r>
            <a:r>
              <a:rPr lang="en-GB" dirty="0" smtClean="0">
                <a:sym typeface="Wingdings" panose="05000000000000000000" pitchFamily="2" charset="2"/>
              </a:rPr>
              <a:t>, </a:t>
            </a:r>
            <a:r>
              <a:rPr lang="en-GB" dirty="0" err="1" smtClean="0">
                <a:sym typeface="Wingdings" panose="05000000000000000000" pitchFamily="2" charset="2"/>
              </a:rPr>
              <a:t>hätätilasuunnitelmat</a:t>
            </a:r>
            <a:r>
              <a:rPr lang="en-GB" dirty="0" smtClean="0">
                <a:sym typeface="Wingdings" panose="05000000000000000000" pitchFamily="2" charset="2"/>
              </a:rPr>
              <a:t> </a:t>
            </a:r>
            <a:r>
              <a:rPr lang="en-GB" dirty="0" err="1" smtClean="0">
                <a:sym typeface="Wingdings" panose="05000000000000000000" pitchFamily="2" charset="2"/>
              </a:rPr>
              <a:t>yms</a:t>
            </a:r>
            <a:r>
              <a:rPr lang="en-GB" dirty="0" smtClean="0">
                <a:sym typeface="Wingdings" panose="05000000000000000000" pitchFamily="2" charset="2"/>
              </a:rPr>
              <a:t>. (</a:t>
            </a:r>
            <a:r>
              <a:rPr lang="en-GB" dirty="0" err="1" smtClean="0">
                <a:sym typeface="Wingdings" panose="05000000000000000000" pitchFamily="2" charset="2"/>
              </a:rPr>
              <a:t>valmius</a:t>
            </a:r>
            <a:r>
              <a:rPr lang="en-GB" dirty="0" smtClean="0">
                <a:sym typeface="Wingdings" panose="05000000000000000000" pitchFamily="2" charset="2"/>
              </a:rPr>
              <a:t>- </a:t>
            </a:r>
            <a:r>
              <a:rPr lang="en-GB" dirty="0" err="1" smtClean="0">
                <a:sym typeface="Wingdings" panose="05000000000000000000" pitchFamily="2" charset="2"/>
              </a:rPr>
              <a:t>ja</a:t>
            </a:r>
            <a:r>
              <a:rPr lang="en-GB" dirty="0" smtClean="0">
                <a:sym typeface="Wingdings" panose="05000000000000000000" pitchFamily="2" charset="2"/>
              </a:rPr>
              <a:t> </a:t>
            </a:r>
            <a:r>
              <a:rPr lang="en-GB" dirty="0" err="1" smtClean="0">
                <a:sym typeface="Wingdings" panose="05000000000000000000" pitchFamily="2" charset="2"/>
              </a:rPr>
              <a:t>varautumistoimet</a:t>
            </a:r>
            <a:r>
              <a:rPr lang="en-GB" dirty="0" smtClean="0">
                <a:sym typeface="Wingdings" panose="05000000000000000000" pitchFamily="2" charset="2"/>
              </a:rPr>
              <a:t>)</a:t>
            </a:r>
          </a:p>
          <a:p>
            <a:pPr lvl="1"/>
            <a:r>
              <a:rPr lang="en-GB" dirty="0" err="1" smtClean="0">
                <a:sym typeface="Wingdings" panose="05000000000000000000" pitchFamily="2" charset="2"/>
              </a:rPr>
              <a:t>Tiedustelutoimet</a:t>
            </a:r>
            <a:endParaRPr lang="en-GB" dirty="0" smtClean="0">
              <a:sym typeface="Wingdings" panose="05000000000000000000" pitchFamily="2" charset="2"/>
            </a:endParaRPr>
          </a:p>
          <a:p>
            <a:pPr lvl="1"/>
            <a:r>
              <a:rPr lang="en-GB" dirty="0" err="1" smtClean="0">
                <a:sym typeface="Wingdings" panose="05000000000000000000" pitchFamily="2" charset="2"/>
              </a:rPr>
              <a:t>Yhteiskunnan</a:t>
            </a:r>
            <a:r>
              <a:rPr lang="en-GB" dirty="0" smtClean="0">
                <a:sym typeface="Wingdings" panose="05000000000000000000" pitchFamily="2" charset="2"/>
              </a:rPr>
              <a:t> </a:t>
            </a:r>
            <a:r>
              <a:rPr lang="en-GB" dirty="0" err="1" smtClean="0">
                <a:sym typeface="Wingdings" panose="05000000000000000000" pitchFamily="2" charset="2"/>
              </a:rPr>
              <a:t>perustoiminnot</a:t>
            </a:r>
            <a:r>
              <a:rPr lang="en-GB" dirty="0" smtClean="0">
                <a:sym typeface="Wingdings" panose="05000000000000000000" pitchFamily="2" charset="2"/>
              </a:rPr>
              <a:t>, </a:t>
            </a:r>
            <a:r>
              <a:rPr lang="fi-FI" dirty="0"/>
              <a:t>joiden häirintä tai lamauttaminen saattaisi viime kädessä johtaa ihmisten hengen tai terveyden vakavaan </a:t>
            </a:r>
            <a:r>
              <a:rPr lang="fi-FI" dirty="0" smtClean="0"/>
              <a:t>vaarantumiseen </a:t>
            </a:r>
          </a:p>
          <a:p>
            <a:pPr lvl="2"/>
            <a:r>
              <a:rPr lang="fi-FI" dirty="0" smtClean="0"/>
              <a:t>sähkö-</a:t>
            </a:r>
            <a:r>
              <a:rPr lang="fi-FI" dirty="0"/>
              <a:t>, viestintä- ja </a:t>
            </a:r>
            <a:r>
              <a:rPr lang="fi-FI" dirty="0" smtClean="0"/>
              <a:t>liikenneverkot</a:t>
            </a:r>
          </a:p>
          <a:p>
            <a:pPr lvl="2"/>
            <a:r>
              <a:rPr lang="fi-FI" dirty="0" smtClean="0"/>
              <a:t>elintarvike- </a:t>
            </a:r>
            <a:r>
              <a:rPr lang="fi-FI" dirty="0"/>
              <a:t>ja </a:t>
            </a:r>
            <a:r>
              <a:rPr lang="fi-FI" dirty="0" smtClean="0"/>
              <a:t>lääkehuolto</a:t>
            </a:r>
          </a:p>
          <a:p>
            <a:pPr lvl="2"/>
            <a:r>
              <a:rPr lang="fi-FI" dirty="0" smtClean="0"/>
              <a:t>kansallinen huoltovarmuus (huoltovarmuuspäätöksessä mainittu esim. finanssi- ja terveystiedot)</a:t>
            </a:r>
          </a:p>
          <a:p>
            <a:pPr lvl="2"/>
            <a:r>
              <a:rPr lang="fi-FI" dirty="0" smtClean="0"/>
              <a:t>ylinten valtioelinten kriittinen toiminta </a:t>
            </a:r>
          </a:p>
          <a:p>
            <a:pPr marL="342891" lvl="1" indent="0">
              <a:buNone/>
            </a:pPr>
            <a:r>
              <a:rPr lang="fi-FI" dirty="0" smtClean="0">
                <a:sym typeface="Wingdings" panose="05000000000000000000" pitchFamily="2" charset="2"/>
              </a:rPr>
              <a:t> Siltä osin kuin oikeasti merkityksellistä kansallisen turvallisuuden kannalta</a:t>
            </a:r>
            <a:endParaRPr lang="en-GB" dirty="0"/>
          </a:p>
        </p:txBody>
      </p:sp>
    </p:spTree>
    <p:extLst>
      <p:ext uri="{BB962C8B-B14F-4D97-AF65-F5344CB8AC3E}">
        <p14:creationId xmlns:p14="http://schemas.microsoft.com/office/powerpoint/2010/main" val="1263129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Toimeksianto 1 + 2</a:t>
            </a:r>
            <a:endParaRPr lang="fi-FI" dirty="0"/>
          </a:p>
        </p:txBody>
      </p:sp>
      <p:sp>
        <p:nvSpPr>
          <p:cNvPr id="3" name="Sisällön paikkamerkki 2"/>
          <p:cNvSpPr>
            <a:spLocks noGrp="1"/>
          </p:cNvSpPr>
          <p:nvPr>
            <p:ph idx="1"/>
          </p:nvPr>
        </p:nvSpPr>
        <p:spPr/>
        <p:txBody>
          <a:bodyPr>
            <a:normAutofit fontScale="85000" lnSpcReduction="20000"/>
          </a:bodyPr>
          <a:lstStyle/>
          <a:p>
            <a:pPr marL="0" indent="0">
              <a:buNone/>
            </a:pPr>
            <a:r>
              <a:rPr lang="fi-FI" dirty="0" smtClean="0"/>
              <a:t>Kootkaa listaus hallinnonalanne mahdollisista datan sijaintirajoituksista (jatkoa edellisestä kerrasta) </a:t>
            </a:r>
            <a:r>
              <a:rPr lang="fi-FI" u="sng" dirty="0" smtClean="0"/>
              <a:t>ja</a:t>
            </a:r>
            <a:r>
              <a:rPr lang="fi-FI" dirty="0" smtClean="0"/>
              <a:t> niiden vaikutuksista (koskee vain niitä, joilta on löytynyt sijaintirajoituksia).</a:t>
            </a:r>
          </a:p>
          <a:p>
            <a:pPr marL="0" indent="0">
              <a:buNone/>
            </a:pPr>
            <a:endParaRPr lang="fi-FI" dirty="0"/>
          </a:p>
          <a:p>
            <a:pPr marL="0" indent="0">
              <a:buNone/>
            </a:pPr>
            <a:r>
              <a:rPr lang="fi-FI" dirty="0" smtClean="0"/>
              <a:t>Taulukon sarakkeet 1-4</a:t>
            </a:r>
            <a:endParaRPr lang="fi-FI" dirty="0"/>
          </a:p>
          <a:p>
            <a:pPr marL="0" indent="0">
              <a:buNone/>
            </a:pPr>
            <a:endParaRPr lang="fi-FI" dirty="0" smtClean="0"/>
          </a:p>
          <a:p>
            <a:pPr marL="0" indent="0">
              <a:buNone/>
            </a:pPr>
            <a:endParaRPr lang="fi-FI" dirty="0" smtClean="0"/>
          </a:p>
          <a:p>
            <a:pPr marL="0" indent="0">
              <a:buNone/>
            </a:pPr>
            <a:endParaRPr lang="fi-FI" dirty="0"/>
          </a:p>
          <a:p>
            <a:pPr marL="0" indent="0">
              <a:buNone/>
            </a:pPr>
            <a:r>
              <a:rPr lang="fi-FI" dirty="0"/>
              <a:t>Poikkeuksista sijaintirajoitusten kieltoon on ainoastaan otettu yleinen turvallisuus.</a:t>
            </a:r>
          </a:p>
          <a:p>
            <a:pPr lvl="1"/>
            <a:r>
              <a:rPr lang="fi-FI" dirty="0"/>
              <a:t>Jäsenvaltioilla paljon harkintavaltaa, mikä syy on yleistä turvallisuutta.</a:t>
            </a:r>
          </a:p>
          <a:p>
            <a:pPr lvl="1"/>
            <a:r>
              <a:rPr lang="fi-FI" dirty="0"/>
              <a:t>MUTTA: Usein jää kiinni </a:t>
            </a:r>
            <a:r>
              <a:rPr lang="fi-FI" dirty="0">
                <a:solidFill>
                  <a:srgbClr val="0000FF"/>
                </a:solidFill>
              </a:rPr>
              <a:t>suhteellisuusperiaatteen</a:t>
            </a:r>
            <a:r>
              <a:rPr lang="fi-FI" dirty="0"/>
              <a:t> noudattamisesta. Yleiseen turvallisuuteen vedottaessa on pystyttävä näyttämään täsmällisiä seikkoja, joiden rikkomisista aiheutuisi yhteiskunnan perustavanlaatuista etua uhkaavaa todellista ja riittävän vakavaa vaaraa. Tämän lisäksi oikeuskäytännön mukaan jäsenvaltion on esitettävä toteuttamansa rajoittavan toimenpiteen </a:t>
            </a:r>
            <a:r>
              <a:rPr lang="fi-FI" dirty="0">
                <a:solidFill>
                  <a:srgbClr val="0000FF"/>
                </a:solidFill>
              </a:rPr>
              <a:t>sopivuutta ja oikeasuhteisuutta koskeva analyysi </a:t>
            </a:r>
            <a:r>
              <a:rPr lang="fi-FI" dirty="0"/>
              <a:t>sekä </a:t>
            </a:r>
            <a:r>
              <a:rPr lang="fi-FI" dirty="0">
                <a:solidFill>
                  <a:srgbClr val="0000FF"/>
                </a:solidFill>
              </a:rPr>
              <a:t>täsmällisiä tietoja</a:t>
            </a:r>
            <a:r>
              <a:rPr lang="fi-FI" dirty="0"/>
              <a:t>, joilla sen väitteitä voidaan tukea. </a:t>
            </a:r>
          </a:p>
          <a:p>
            <a:pPr marL="0" indent="0">
              <a:buNone/>
            </a:pPr>
            <a:endParaRPr lang="fi-FI" dirty="0"/>
          </a:p>
        </p:txBody>
      </p:sp>
      <p:graphicFrame>
        <p:nvGraphicFramePr>
          <p:cNvPr id="4" name="Taulukko 3"/>
          <p:cNvGraphicFramePr>
            <a:graphicFrameLocks noGrp="1"/>
          </p:cNvGraphicFramePr>
          <p:nvPr>
            <p:extLst>
              <p:ext uri="{D42A27DB-BD31-4B8C-83A1-F6EECF244321}">
                <p14:modId xmlns:p14="http://schemas.microsoft.com/office/powerpoint/2010/main" val="2618301966"/>
              </p:ext>
            </p:extLst>
          </p:nvPr>
        </p:nvGraphicFramePr>
        <p:xfrm>
          <a:off x="304800" y="1990118"/>
          <a:ext cx="8416210" cy="741680"/>
        </p:xfrm>
        <a:graphic>
          <a:graphicData uri="http://schemas.openxmlformats.org/drawingml/2006/table">
            <a:tbl>
              <a:tblPr firstRow="1" bandRow="1">
                <a:tableStyleId>{5C22544A-7EE6-4342-B048-85BDC9FD1C3A}</a:tableStyleId>
              </a:tblPr>
              <a:tblGrid>
                <a:gridCol w="1683242">
                  <a:extLst>
                    <a:ext uri="{9D8B030D-6E8A-4147-A177-3AD203B41FA5}">
                      <a16:colId xmlns:a16="http://schemas.microsoft.com/office/drawing/2014/main" val="2093115519"/>
                    </a:ext>
                  </a:extLst>
                </a:gridCol>
                <a:gridCol w="1184366">
                  <a:extLst>
                    <a:ext uri="{9D8B030D-6E8A-4147-A177-3AD203B41FA5}">
                      <a16:colId xmlns:a16="http://schemas.microsoft.com/office/drawing/2014/main" val="1391193531"/>
                    </a:ext>
                  </a:extLst>
                </a:gridCol>
                <a:gridCol w="1635968">
                  <a:extLst>
                    <a:ext uri="{9D8B030D-6E8A-4147-A177-3AD203B41FA5}">
                      <a16:colId xmlns:a16="http://schemas.microsoft.com/office/drawing/2014/main" val="2142889047"/>
                    </a:ext>
                  </a:extLst>
                </a:gridCol>
                <a:gridCol w="2229392">
                  <a:extLst>
                    <a:ext uri="{9D8B030D-6E8A-4147-A177-3AD203B41FA5}">
                      <a16:colId xmlns:a16="http://schemas.microsoft.com/office/drawing/2014/main" val="3904132775"/>
                    </a:ext>
                  </a:extLst>
                </a:gridCol>
                <a:gridCol w="1683242">
                  <a:extLst>
                    <a:ext uri="{9D8B030D-6E8A-4147-A177-3AD203B41FA5}">
                      <a16:colId xmlns:a16="http://schemas.microsoft.com/office/drawing/2014/main" val="2985959592"/>
                    </a:ext>
                  </a:extLst>
                </a:gridCol>
              </a:tblGrid>
              <a:tr h="370840">
                <a:tc>
                  <a:txBody>
                    <a:bodyPr/>
                    <a:lstStyle/>
                    <a:p>
                      <a:r>
                        <a:rPr lang="fi-FI" dirty="0" smtClean="0"/>
                        <a:t>1. Instrumentti</a:t>
                      </a:r>
                      <a:endParaRPr lang="fi-FI" dirty="0"/>
                    </a:p>
                  </a:txBody>
                  <a:tcPr/>
                </a:tc>
                <a:tc>
                  <a:txBody>
                    <a:bodyPr/>
                    <a:lstStyle/>
                    <a:p>
                      <a:r>
                        <a:rPr lang="fi-FI" dirty="0" smtClean="0"/>
                        <a:t>2. Vastuutaho</a:t>
                      </a:r>
                      <a:endParaRPr lang="fi-FI" dirty="0"/>
                    </a:p>
                  </a:txBody>
                  <a:tcPr/>
                </a:tc>
                <a:tc>
                  <a:txBody>
                    <a:bodyPr/>
                    <a:lstStyle/>
                    <a:p>
                      <a:r>
                        <a:rPr lang="fi-FI" dirty="0" smtClean="0"/>
                        <a:t>3. Sisältö</a:t>
                      </a:r>
                      <a:endParaRPr lang="fi-FI" dirty="0"/>
                    </a:p>
                  </a:txBody>
                  <a:tcPr/>
                </a:tc>
                <a:tc>
                  <a:txBody>
                    <a:bodyPr/>
                    <a:lstStyle/>
                    <a:p>
                      <a:r>
                        <a:rPr lang="fi-FI" dirty="0" smtClean="0"/>
                        <a:t>4. Rajoitus ja perusteltavuus</a:t>
                      </a:r>
                      <a:endParaRPr lang="fi-FI" dirty="0"/>
                    </a:p>
                  </a:txBody>
                  <a:tcPr/>
                </a:tc>
                <a:tc>
                  <a:txBody>
                    <a:bodyPr/>
                    <a:lstStyle/>
                    <a:p>
                      <a:r>
                        <a:rPr lang="fi-FI" dirty="0" smtClean="0"/>
                        <a:t>5. Toimenpide</a:t>
                      </a:r>
                      <a:endParaRPr lang="fi-FI" dirty="0"/>
                    </a:p>
                  </a:txBody>
                  <a:tcPr/>
                </a:tc>
                <a:extLst>
                  <a:ext uri="{0D108BD9-81ED-4DB2-BD59-A6C34878D82A}">
                    <a16:rowId xmlns:a16="http://schemas.microsoft.com/office/drawing/2014/main" val="2190599329"/>
                  </a:ext>
                </a:extLst>
              </a:tr>
              <a:tr h="370840">
                <a:tc>
                  <a:txBody>
                    <a:bodyPr/>
                    <a:lstStyle/>
                    <a:p>
                      <a:endParaRPr lang="fi-FI" dirty="0"/>
                    </a:p>
                  </a:txBody>
                  <a:tcPr/>
                </a:tc>
                <a:tc>
                  <a:txBody>
                    <a:bodyPr/>
                    <a:lstStyle/>
                    <a:p>
                      <a:endParaRPr lang="fi-FI"/>
                    </a:p>
                  </a:txBody>
                  <a:tcPr/>
                </a:tc>
                <a:tc>
                  <a:txBody>
                    <a:bodyPr/>
                    <a:lstStyle/>
                    <a:p>
                      <a:endParaRPr lang="fi-FI"/>
                    </a:p>
                  </a:txBody>
                  <a:tcPr/>
                </a:tc>
                <a:tc>
                  <a:txBody>
                    <a:bodyPr/>
                    <a:lstStyle/>
                    <a:p>
                      <a:endParaRPr lang="fi-FI"/>
                    </a:p>
                  </a:txBody>
                  <a:tcPr/>
                </a:tc>
                <a:tc>
                  <a:txBody>
                    <a:bodyPr/>
                    <a:lstStyle/>
                    <a:p>
                      <a:endParaRPr lang="fi-FI" dirty="0"/>
                    </a:p>
                  </a:txBody>
                  <a:tcPr/>
                </a:tc>
                <a:extLst>
                  <a:ext uri="{0D108BD9-81ED-4DB2-BD59-A6C34878D82A}">
                    <a16:rowId xmlns:a16="http://schemas.microsoft.com/office/drawing/2014/main" val="2128222073"/>
                  </a:ext>
                </a:extLst>
              </a:tr>
            </a:tbl>
          </a:graphicData>
        </a:graphic>
      </p:graphicFrame>
    </p:spTree>
    <p:extLst>
      <p:ext uri="{BB962C8B-B14F-4D97-AF65-F5344CB8AC3E}">
        <p14:creationId xmlns:p14="http://schemas.microsoft.com/office/powerpoint/2010/main" val="7369168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normAutofit/>
          </a:bodyPr>
          <a:lstStyle/>
          <a:p>
            <a:r>
              <a:rPr lang="fi-FI" dirty="0" smtClean="0"/>
              <a:t>Ei omia tiedonhallinnan ohjeita (noudatetaan VM:n)</a:t>
            </a:r>
          </a:p>
          <a:p>
            <a:r>
              <a:rPr lang="fi-FI" dirty="0" smtClean="0"/>
              <a:t>Ei sijaintirajoituksia</a:t>
            </a:r>
          </a:p>
          <a:p>
            <a:pPr lvl="1"/>
            <a:r>
              <a:rPr lang="fi-FI" dirty="0" smtClean="0"/>
              <a:t>Yksi kansallisen turvallisuuden alalta (viestintäpalvelulaki 283 §)</a:t>
            </a:r>
            <a:endParaRPr lang="fi-FI" dirty="0"/>
          </a:p>
        </p:txBody>
      </p:sp>
      <p:sp>
        <p:nvSpPr>
          <p:cNvPr id="4" name="Otsikko 1"/>
          <p:cNvSpPr>
            <a:spLocks noGrp="1"/>
          </p:cNvSpPr>
          <p:nvPr>
            <p:ph type="title"/>
          </p:nvPr>
        </p:nvSpPr>
        <p:spPr>
          <a:xfrm>
            <a:off x="357193" y="177800"/>
            <a:ext cx="8429625" cy="728198"/>
          </a:xfrm>
        </p:spPr>
        <p:txBody>
          <a:bodyPr/>
          <a:lstStyle/>
          <a:p>
            <a:r>
              <a:rPr lang="fi-FI" dirty="0" smtClean="0"/>
              <a:t>LVM</a:t>
            </a:r>
            <a:endParaRPr lang="fi-FI" dirty="0"/>
          </a:p>
        </p:txBody>
      </p:sp>
    </p:spTree>
    <p:extLst>
      <p:ext uri="{BB962C8B-B14F-4D97-AF65-F5344CB8AC3E}">
        <p14:creationId xmlns:p14="http://schemas.microsoft.com/office/powerpoint/2010/main" val="2911939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SM</a:t>
            </a:r>
            <a:endParaRPr lang="fi-FI" dirty="0"/>
          </a:p>
        </p:txBody>
      </p:sp>
      <p:sp>
        <p:nvSpPr>
          <p:cNvPr id="3" name="Sisällön paikkamerkki 2"/>
          <p:cNvSpPr>
            <a:spLocks noGrp="1"/>
          </p:cNvSpPr>
          <p:nvPr>
            <p:ph idx="1"/>
          </p:nvPr>
        </p:nvSpPr>
        <p:spPr/>
        <p:txBody>
          <a:bodyPr>
            <a:normAutofit/>
          </a:bodyPr>
          <a:lstStyle/>
          <a:p>
            <a:pPr marL="342891" lvl="1" indent="0">
              <a:buNone/>
            </a:pPr>
            <a:r>
              <a:rPr lang="fi-FI" dirty="0" smtClean="0"/>
              <a:t>Kolme sijaintirajoitusta, mutta voidaan perustella yleisellä turvallisuudella</a:t>
            </a:r>
          </a:p>
        </p:txBody>
      </p:sp>
      <p:graphicFrame>
        <p:nvGraphicFramePr>
          <p:cNvPr id="5" name="Taulukko 4"/>
          <p:cNvGraphicFramePr>
            <a:graphicFrameLocks noGrp="1"/>
          </p:cNvGraphicFramePr>
          <p:nvPr>
            <p:extLst>
              <p:ext uri="{D42A27DB-BD31-4B8C-83A1-F6EECF244321}">
                <p14:modId xmlns:p14="http://schemas.microsoft.com/office/powerpoint/2010/main" val="3503602771"/>
              </p:ext>
            </p:extLst>
          </p:nvPr>
        </p:nvGraphicFramePr>
        <p:xfrm>
          <a:off x="304800" y="1467604"/>
          <a:ext cx="8416210" cy="3556000"/>
        </p:xfrm>
        <a:graphic>
          <a:graphicData uri="http://schemas.openxmlformats.org/drawingml/2006/table">
            <a:tbl>
              <a:tblPr firstRow="1" bandRow="1">
                <a:tableStyleId>{5C22544A-7EE6-4342-B048-85BDC9FD1C3A}</a:tableStyleId>
              </a:tblPr>
              <a:tblGrid>
                <a:gridCol w="1683242">
                  <a:extLst>
                    <a:ext uri="{9D8B030D-6E8A-4147-A177-3AD203B41FA5}">
                      <a16:colId xmlns:a16="http://schemas.microsoft.com/office/drawing/2014/main" val="2093115519"/>
                    </a:ext>
                  </a:extLst>
                </a:gridCol>
                <a:gridCol w="1184366">
                  <a:extLst>
                    <a:ext uri="{9D8B030D-6E8A-4147-A177-3AD203B41FA5}">
                      <a16:colId xmlns:a16="http://schemas.microsoft.com/office/drawing/2014/main" val="1391193531"/>
                    </a:ext>
                  </a:extLst>
                </a:gridCol>
                <a:gridCol w="1635968">
                  <a:extLst>
                    <a:ext uri="{9D8B030D-6E8A-4147-A177-3AD203B41FA5}">
                      <a16:colId xmlns:a16="http://schemas.microsoft.com/office/drawing/2014/main" val="2142889047"/>
                    </a:ext>
                  </a:extLst>
                </a:gridCol>
                <a:gridCol w="2229392">
                  <a:extLst>
                    <a:ext uri="{9D8B030D-6E8A-4147-A177-3AD203B41FA5}">
                      <a16:colId xmlns:a16="http://schemas.microsoft.com/office/drawing/2014/main" val="3904132775"/>
                    </a:ext>
                  </a:extLst>
                </a:gridCol>
                <a:gridCol w="1683242">
                  <a:extLst>
                    <a:ext uri="{9D8B030D-6E8A-4147-A177-3AD203B41FA5}">
                      <a16:colId xmlns:a16="http://schemas.microsoft.com/office/drawing/2014/main" val="2985959592"/>
                    </a:ext>
                  </a:extLst>
                </a:gridCol>
              </a:tblGrid>
              <a:tr h="370840">
                <a:tc>
                  <a:txBody>
                    <a:bodyPr/>
                    <a:lstStyle/>
                    <a:p>
                      <a:r>
                        <a:rPr lang="fi-FI" dirty="0" smtClean="0"/>
                        <a:t>1. Instrumentti</a:t>
                      </a:r>
                      <a:endParaRPr lang="fi-FI" dirty="0"/>
                    </a:p>
                  </a:txBody>
                  <a:tcPr/>
                </a:tc>
                <a:tc>
                  <a:txBody>
                    <a:bodyPr/>
                    <a:lstStyle/>
                    <a:p>
                      <a:r>
                        <a:rPr lang="fi-FI" dirty="0" smtClean="0"/>
                        <a:t>2. Vastuutaho</a:t>
                      </a:r>
                      <a:endParaRPr lang="fi-FI" dirty="0"/>
                    </a:p>
                  </a:txBody>
                  <a:tcPr/>
                </a:tc>
                <a:tc>
                  <a:txBody>
                    <a:bodyPr/>
                    <a:lstStyle/>
                    <a:p>
                      <a:r>
                        <a:rPr lang="fi-FI" dirty="0" smtClean="0"/>
                        <a:t>3. Sisältö</a:t>
                      </a:r>
                      <a:endParaRPr lang="fi-FI" dirty="0"/>
                    </a:p>
                  </a:txBody>
                  <a:tcPr/>
                </a:tc>
                <a:tc>
                  <a:txBody>
                    <a:bodyPr/>
                    <a:lstStyle/>
                    <a:p>
                      <a:r>
                        <a:rPr lang="fi-FI" dirty="0" smtClean="0"/>
                        <a:t>4. Rajoitus ja perusteltavuus</a:t>
                      </a:r>
                      <a:endParaRPr lang="fi-FI" dirty="0"/>
                    </a:p>
                  </a:txBody>
                  <a:tcPr/>
                </a:tc>
                <a:tc>
                  <a:txBody>
                    <a:bodyPr/>
                    <a:lstStyle/>
                    <a:p>
                      <a:r>
                        <a:rPr lang="fi-FI" dirty="0" smtClean="0"/>
                        <a:t>5. Toimenpide</a:t>
                      </a:r>
                      <a:endParaRPr lang="fi-FI" dirty="0"/>
                    </a:p>
                  </a:txBody>
                  <a:tcPr/>
                </a:tc>
                <a:extLst>
                  <a:ext uri="{0D108BD9-81ED-4DB2-BD59-A6C34878D82A}">
                    <a16:rowId xmlns:a16="http://schemas.microsoft.com/office/drawing/2014/main" val="2190599329"/>
                  </a:ext>
                </a:extLst>
              </a:tr>
              <a:tr h="370840">
                <a:tc>
                  <a:txBody>
                    <a:bodyPr/>
                    <a:lstStyle/>
                    <a:p>
                      <a:r>
                        <a:rPr lang="fi-FI" dirty="0" smtClean="0"/>
                        <a:t>Passilaki (671/2006)</a:t>
                      </a:r>
                      <a:endParaRPr lang="fi-FI" dirty="0"/>
                    </a:p>
                  </a:txBody>
                  <a:tcPr/>
                </a:tc>
                <a:tc>
                  <a:txBody>
                    <a:bodyPr/>
                    <a:lstStyle/>
                    <a:p>
                      <a:r>
                        <a:rPr lang="fi-FI" dirty="0" smtClean="0"/>
                        <a:t>SM/Poliisi</a:t>
                      </a:r>
                      <a:endParaRPr lang="fi-FI" dirty="0"/>
                    </a:p>
                  </a:txBody>
                  <a:tcPr/>
                </a:tc>
                <a:tc>
                  <a:txBody>
                    <a:bodyPr/>
                    <a:lstStyle/>
                    <a:p>
                      <a:r>
                        <a:rPr lang="fi-FI" dirty="0" smtClean="0"/>
                        <a:t>Passilain 35 §:n mukaan palveluntuottajan tulee suorittaa passin yksilöinti ja passin toimittamista edeltävä laadun ja oikeasisältöisyyden tarkastaminen Suomessa.</a:t>
                      </a:r>
                    </a:p>
                    <a:p>
                      <a:endParaRPr lang="fi-FI" dirty="0" smtClean="0"/>
                    </a:p>
                    <a:p>
                      <a:r>
                        <a:rPr lang="fi-FI" dirty="0" smtClean="0"/>
                        <a:t>Rajoitus arvioitu </a:t>
                      </a:r>
                      <a:r>
                        <a:rPr lang="fi-FI" dirty="0" err="1" smtClean="0"/>
                        <a:t>HaV</a:t>
                      </a:r>
                      <a:r>
                        <a:rPr lang="fi-FI" dirty="0" smtClean="0"/>
                        <a:t> ja </a:t>
                      </a:r>
                      <a:r>
                        <a:rPr lang="fi-FI" dirty="0" err="1" smtClean="0"/>
                        <a:t>PeV</a:t>
                      </a:r>
                      <a:endParaRPr lang="fi-FI" dirty="0"/>
                    </a:p>
                  </a:txBody>
                  <a:tcPr/>
                </a:tc>
                <a:tc>
                  <a:txBody>
                    <a:bodyPr/>
                    <a:lstStyle/>
                    <a:p>
                      <a:r>
                        <a:rPr lang="fi-FI" sz="700" kern="1200" dirty="0" smtClean="0">
                          <a:solidFill>
                            <a:schemeClr val="dk1"/>
                          </a:solidFill>
                          <a:effectLst/>
                          <a:latin typeface="+mn-lt"/>
                          <a:ea typeface="+mn-ea"/>
                          <a:cs typeface="+mn-cs"/>
                        </a:rPr>
                        <a:t>Hallintovaliokunta katsoo, että EU-oikeuden mukaiset edellytykset vedota yleiseen järjestykseen ja turvallisuuteen täyttyvät. Passilain 29 §:n mukainen passirekisteri on huomattavan laaja, sisäisen turvallisuuden kannalta merkittävä tietokanta, joka sisältää Suomen kansalaisten henkilöllisyyttä koskevia tietoja valokuvineen ja sormenjälkitietoineen ja johon voidaan katsoa kohdistuvan erityisen korkeita tietoturvavaatimuksia. Tietojen luonne on myös yksittäisessä tapauksessa hyvin merkityksellinen ja siten erityisen suojan tarpeessa. Nämä ovat valiokunnan mielestä sellaisia turvallisuuteen liittyviä syitä, että järjestelyissä tarvitaan normaalia korkeampaa luotettavuutta. Tämän vuoksi valiokunnan mielestä esimerkiksi yrityksestä ennen palveluntuottamista koskevan sopimuksen solmimista tehty luotettavuusarviointi ja säädetty velvollisuus huolehtia asianmukaisesti asiakirjaturvallisuudesta ja tietosuojasta eivät yksin riitä, vaan on tärkeää, että passin ja sen sirun yksilöinti ja siihen liittyvä passin laadun ja oikeasisältöisyyden tarkastaminen tapahtuu Suomessa ja että yksilöintitietoja ei siirretä Suomen rajojen ulkopuolelle. Näistä syistä on paikallaan, että asiasta varmistutaan säännösperusteisesti. Kuten edellä on todettu, tällainen rajaus sisältyy nykyiseen passivalmistajan kanssa tehtyyn sopimukseen. Saadun selvityksen mukaan myös esimerkiksi Ruotsissa ja Ranskassa on edellytetty, että yksilöinti tapahtuu kotimaassa.</a:t>
                      </a:r>
                      <a:endParaRPr lang="fi-FI" sz="700" dirty="0"/>
                    </a:p>
                  </a:txBody>
                  <a:tcPr/>
                </a:tc>
                <a:tc>
                  <a:txBody>
                    <a:bodyPr/>
                    <a:lstStyle/>
                    <a:p>
                      <a:endParaRPr lang="fi-FI" dirty="0"/>
                    </a:p>
                  </a:txBody>
                  <a:tcPr/>
                </a:tc>
                <a:extLst>
                  <a:ext uri="{0D108BD9-81ED-4DB2-BD59-A6C34878D82A}">
                    <a16:rowId xmlns:a16="http://schemas.microsoft.com/office/drawing/2014/main" val="2128222073"/>
                  </a:ext>
                </a:extLst>
              </a:tr>
            </a:tbl>
          </a:graphicData>
        </a:graphic>
      </p:graphicFrame>
    </p:spTree>
    <p:extLst>
      <p:ext uri="{BB962C8B-B14F-4D97-AF65-F5344CB8AC3E}">
        <p14:creationId xmlns:p14="http://schemas.microsoft.com/office/powerpoint/2010/main" val="3384050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SM</a:t>
            </a:r>
            <a:endParaRPr lang="fi-FI" dirty="0"/>
          </a:p>
        </p:txBody>
      </p:sp>
      <p:sp>
        <p:nvSpPr>
          <p:cNvPr id="3" name="Sisällön paikkamerkki 2"/>
          <p:cNvSpPr>
            <a:spLocks noGrp="1"/>
          </p:cNvSpPr>
          <p:nvPr>
            <p:ph idx="1"/>
          </p:nvPr>
        </p:nvSpPr>
        <p:spPr/>
        <p:txBody>
          <a:bodyPr>
            <a:normAutofit/>
          </a:bodyPr>
          <a:lstStyle/>
          <a:p>
            <a:pPr marL="342891" lvl="1" indent="0">
              <a:buNone/>
            </a:pPr>
            <a:endParaRPr lang="fi-FI" dirty="0" smtClean="0"/>
          </a:p>
        </p:txBody>
      </p:sp>
      <p:graphicFrame>
        <p:nvGraphicFramePr>
          <p:cNvPr id="5" name="Taulukko 4"/>
          <p:cNvGraphicFramePr>
            <a:graphicFrameLocks noGrp="1"/>
          </p:cNvGraphicFramePr>
          <p:nvPr>
            <p:extLst>
              <p:ext uri="{D42A27DB-BD31-4B8C-83A1-F6EECF244321}">
                <p14:modId xmlns:p14="http://schemas.microsoft.com/office/powerpoint/2010/main" val="3526817708"/>
              </p:ext>
            </p:extLst>
          </p:nvPr>
        </p:nvGraphicFramePr>
        <p:xfrm>
          <a:off x="304800" y="905998"/>
          <a:ext cx="8416210" cy="3474720"/>
        </p:xfrm>
        <a:graphic>
          <a:graphicData uri="http://schemas.openxmlformats.org/drawingml/2006/table">
            <a:tbl>
              <a:tblPr firstRow="1" bandRow="1">
                <a:tableStyleId>{5C22544A-7EE6-4342-B048-85BDC9FD1C3A}</a:tableStyleId>
              </a:tblPr>
              <a:tblGrid>
                <a:gridCol w="1683242">
                  <a:extLst>
                    <a:ext uri="{9D8B030D-6E8A-4147-A177-3AD203B41FA5}">
                      <a16:colId xmlns:a16="http://schemas.microsoft.com/office/drawing/2014/main" val="2093115519"/>
                    </a:ext>
                  </a:extLst>
                </a:gridCol>
                <a:gridCol w="1184366">
                  <a:extLst>
                    <a:ext uri="{9D8B030D-6E8A-4147-A177-3AD203B41FA5}">
                      <a16:colId xmlns:a16="http://schemas.microsoft.com/office/drawing/2014/main" val="1391193531"/>
                    </a:ext>
                  </a:extLst>
                </a:gridCol>
                <a:gridCol w="2350863">
                  <a:extLst>
                    <a:ext uri="{9D8B030D-6E8A-4147-A177-3AD203B41FA5}">
                      <a16:colId xmlns:a16="http://schemas.microsoft.com/office/drawing/2014/main" val="2142889047"/>
                    </a:ext>
                  </a:extLst>
                </a:gridCol>
                <a:gridCol w="1514497">
                  <a:extLst>
                    <a:ext uri="{9D8B030D-6E8A-4147-A177-3AD203B41FA5}">
                      <a16:colId xmlns:a16="http://schemas.microsoft.com/office/drawing/2014/main" val="3904132775"/>
                    </a:ext>
                  </a:extLst>
                </a:gridCol>
                <a:gridCol w="1683242">
                  <a:extLst>
                    <a:ext uri="{9D8B030D-6E8A-4147-A177-3AD203B41FA5}">
                      <a16:colId xmlns:a16="http://schemas.microsoft.com/office/drawing/2014/main" val="2985959592"/>
                    </a:ext>
                  </a:extLst>
                </a:gridCol>
              </a:tblGrid>
              <a:tr h="370840">
                <a:tc>
                  <a:txBody>
                    <a:bodyPr/>
                    <a:lstStyle/>
                    <a:p>
                      <a:r>
                        <a:rPr lang="fi-FI" dirty="0" smtClean="0"/>
                        <a:t>1. Instrumentti</a:t>
                      </a:r>
                      <a:endParaRPr lang="fi-FI" dirty="0"/>
                    </a:p>
                  </a:txBody>
                  <a:tcPr/>
                </a:tc>
                <a:tc>
                  <a:txBody>
                    <a:bodyPr/>
                    <a:lstStyle/>
                    <a:p>
                      <a:r>
                        <a:rPr lang="fi-FI" dirty="0" smtClean="0"/>
                        <a:t>2. Vastuutaho</a:t>
                      </a:r>
                      <a:endParaRPr lang="fi-FI" dirty="0"/>
                    </a:p>
                  </a:txBody>
                  <a:tcPr/>
                </a:tc>
                <a:tc>
                  <a:txBody>
                    <a:bodyPr/>
                    <a:lstStyle/>
                    <a:p>
                      <a:r>
                        <a:rPr lang="fi-FI" dirty="0" smtClean="0"/>
                        <a:t>3. Sisältö</a:t>
                      </a:r>
                      <a:endParaRPr lang="fi-FI" dirty="0"/>
                    </a:p>
                  </a:txBody>
                  <a:tcPr/>
                </a:tc>
                <a:tc>
                  <a:txBody>
                    <a:bodyPr/>
                    <a:lstStyle/>
                    <a:p>
                      <a:r>
                        <a:rPr lang="fi-FI" dirty="0" smtClean="0"/>
                        <a:t>4. Rajoitus ja perusteltavuus</a:t>
                      </a:r>
                      <a:endParaRPr lang="fi-FI" dirty="0"/>
                    </a:p>
                  </a:txBody>
                  <a:tcPr/>
                </a:tc>
                <a:tc>
                  <a:txBody>
                    <a:bodyPr/>
                    <a:lstStyle/>
                    <a:p>
                      <a:r>
                        <a:rPr lang="fi-FI" dirty="0" smtClean="0"/>
                        <a:t>5. Toimenpide</a:t>
                      </a:r>
                      <a:endParaRPr lang="fi-FI" dirty="0"/>
                    </a:p>
                  </a:txBody>
                  <a:tcPr/>
                </a:tc>
                <a:extLst>
                  <a:ext uri="{0D108BD9-81ED-4DB2-BD59-A6C34878D82A}">
                    <a16:rowId xmlns:a16="http://schemas.microsoft.com/office/drawing/2014/main" val="2190599329"/>
                  </a:ext>
                </a:extLst>
              </a:tr>
              <a:tr h="370840">
                <a:tc>
                  <a:txBody>
                    <a:bodyPr/>
                    <a:lstStyle/>
                    <a:p>
                      <a:r>
                        <a:rPr lang="fi-FI" dirty="0" smtClean="0"/>
                        <a:t>Henkilökorttilaki (663/2006)</a:t>
                      </a:r>
                      <a:endParaRPr lang="fi-FI" dirty="0"/>
                    </a:p>
                  </a:txBody>
                  <a:tcPr/>
                </a:tc>
                <a:tc>
                  <a:txBody>
                    <a:bodyPr/>
                    <a:lstStyle/>
                    <a:p>
                      <a:r>
                        <a:rPr lang="fi-FI" dirty="0" smtClean="0"/>
                        <a:t>SM/Poliisi</a:t>
                      </a:r>
                      <a:endParaRPr lang="fi-FI" dirty="0"/>
                    </a:p>
                  </a:txBody>
                  <a:tcPr/>
                </a:tc>
                <a:tc>
                  <a:txBody>
                    <a:bodyPr/>
                    <a:lstStyle/>
                    <a:p>
                      <a:r>
                        <a:rPr lang="fi-FI" dirty="0" smtClean="0"/>
                        <a:t>Henkilökorttilain 22 §:n mukaan palveluntuottajan tulee suorittaa passin yksilöinti ja passin toimittamista edeltävä laadun ja oikeasisältöisyyden tarkastaminen Suomessa. Henkilökortit ovat passin tapaan henkilöllisyyttä osoittavia asiakirjoja ja Suomen kansalaiselle myönnettävä henkilökortti on myös matkustusasiakirja EU-maissa.</a:t>
                      </a:r>
                      <a:endParaRPr lang="fi-FI" dirty="0"/>
                    </a:p>
                  </a:txBody>
                  <a:tcPr/>
                </a:tc>
                <a:tc>
                  <a:txBody>
                    <a:bodyPr/>
                    <a:lstStyle/>
                    <a:p>
                      <a:r>
                        <a:rPr lang="fi-FI" dirty="0" smtClean="0"/>
                        <a:t>Sama kuin passilaissa</a:t>
                      </a:r>
                      <a:endParaRPr lang="fi-FI" dirty="0"/>
                    </a:p>
                  </a:txBody>
                  <a:tcPr/>
                </a:tc>
                <a:tc>
                  <a:txBody>
                    <a:bodyPr/>
                    <a:lstStyle/>
                    <a:p>
                      <a:endParaRPr lang="fi-FI" dirty="0"/>
                    </a:p>
                  </a:txBody>
                  <a:tcPr/>
                </a:tc>
                <a:extLst>
                  <a:ext uri="{0D108BD9-81ED-4DB2-BD59-A6C34878D82A}">
                    <a16:rowId xmlns:a16="http://schemas.microsoft.com/office/drawing/2014/main" val="2128222073"/>
                  </a:ext>
                </a:extLst>
              </a:tr>
            </a:tbl>
          </a:graphicData>
        </a:graphic>
      </p:graphicFrame>
    </p:spTree>
    <p:extLst>
      <p:ext uri="{BB962C8B-B14F-4D97-AF65-F5344CB8AC3E}">
        <p14:creationId xmlns:p14="http://schemas.microsoft.com/office/powerpoint/2010/main" val="27556692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SM</a:t>
            </a:r>
            <a:endParaRPr lang="fi-FI" dirty="0"/>
          </a:p>
        </p:txBody>
      </p:sp>
      <p:sp>
        <p:nvSpPr>
          <p:cNvPr id="3" name="Sisällön paikkamerkki 2"/>
          <p:cNvSpPr>
            <a:spLocks noGrp="1"/>
          </p:cNvSpPr>
          <p:nvPr>
            <p:ph idx="1"/>
          </p:nvPr>
        </p:nvSpPr>
        <p:spPr/>
        <p:txBody>
          <a:bodyPr>
            <a:normAutofit/>
          </a:bodyPr>
          <a:lstStyle/>
          <a:p>
            <a:pPr marL="342891" lvl="1" indent="0">
              <a:buNone/>
            </a:pPr>
            <a:endParaRPr lang="fi-FI" dirty="0" smtClean="0"/>
          </a:p>
        </p:txBody>
      </p:sp>
      <p:graphicFrame>
        <p:nvGraphicFramePr>
          <p:cNvPr id="5" name="Taulukko 4"/>
          <p:cNvGraphicFramePr>
            <a:graphicFrameLocks noGrp="1"/>
          </p:cNvGraphicFramePr>
          <p:nvPr>
            <p:extLst>
              <p:ext uri="{D42A27DB-BD31-4B8C-83A1-F6EECF244321}">
                <p14:modId xmlns:p14="http://schemas.microsoft.com/office/powerpoint/2010/main" val="1384517733"/>
              </p:ext>
            </p:extLst>
          </p:nvPr>
        </p:nvGraphicFramePr>
        <p:xfrm>
          <a:off x="304800" y="730184"/>
          <a:ext cx="8416210" cy="3947160"/>
        </p:xfrm>
        <a:graphic>
          <a:graphicData uri="http://schemas.openxmlformats.org/drawingml/2006/table">
            <a:tbl>
              <a:tblPr firstRow="1" bandRow="1">
                <a:tableStyleId>{5C22544A-7EE6-4342-B048-85BDC9FD1C3A}</a:tableStyleId>
              </a:tblPr>
              <a:tblGrid>
                <a:gridCol w="1683242">
                  <a:extLst>
                    <a:ext uri="{9D8B030D-6E8A-4147-A177-3AD203B41FA5}">
                      <a16:colId xmlns:a16="http://schemas.microsoft.com/office/drawing/2014/main" val="2093115519"/>
                    </a:ext>
                  </a:extLst>
                </a:gridCol>
                <a:gridCol w="1184366">
                  <a:extLst>
                    <a:ext uri="{9D8B030D-6E8A-4147-A177-3AD203B41FA5}">
                      <a16:colId xmlns:a16="http://schemas.microsoft.com/office/drawing/2014/main" val="1391193531"/>
                    </a:ext>
                  </a:extLst>
                </a:gridCol>
                <a:gridCol w="2358237">
                  <a:extLst>
                    <a:ext uri="{9D8B030D-6E8A-4147-A177-3AD203B41FA5}">
                      <a16:colId xmlns:a16="http://schemas.microsoft.com/office/drawing/2014/main" val="2142889047"/>
                    </a:ext>
                  </a:extLst>
                </a:gridCol>
                <a:gridCol w="1507123">
                  <a:extLst>
                    <a:ext uri="{9D8B030D-6E8A-4147-A177-3AD203B41FA5}">
                      <a16:colId xmlns:a16="http://schemas.microsoft.com/office/drawing/2014/main" val="3904132775"/>
                    </a:ext>
                  </a:extLst>
                </a:gridCol>
                <a:gridCol w="1683242">
                  <a:extLst>
                    <a:ext uri="{9D8B030D-6E8A-4147-A177-3AD203B41FA5}">
                      <a16:colId xmlns:a16="http://schemas.microsoft.com/office/drawing/2014/main" val="2985959592"/>
                    </a:ext>
                  </a:extLst>
                </a:gridCol>
              </a:tblGrid>
              <a:tr h="370840">
                <a:tc>
                  <a:txBody>
                    <a:bodyPr/>
                    <a:lstStyle/>
                    <a:p>
                      <a:r>
                        <a:rPr lang="fi-FI" dirty="0" smtClean="0"/>
                        <a:t>1. Instrumentti</a:t>
                      </a:r>
                      <a:endParaRPr lang="fi-FI" dirty="0"/>
                    </a:p>
                  </a:txBody>
                  <a:tcPr/>
                </a:tc>
                <a:tc>
                  <a:txBody>
                    <a:bodyPr/>
                    <a:lstStyle/>
                    <a:p>
                      <a:r>
                        <a:rPr lang="fi-FI" dirty="0" smtClean="0"/>
                        <a:t>2. Vastuutaho</a:t>
                      </a:r>
                      <a:endParaRPr lang="fi-FI" dirty="0"/>
                    </a:p>
                  </a:txBody>
                  <a:tcPr/>
                </a:tc>
                <a:tc>
                  <a:txBody>
                    <a:bodyPr/>
                    <a:lstStyle/>
                    <a:p>
                      <a:r>
                        <a:rPr lang="fi-FI" dirty="0" smtClean="0"/>
                        <a:t>3. Sisältö</a:t>
                      </a:r>
                      <a:endParaRPr lang="fi-FI" dirty="0"/>
                    </a:p>
                  </a:txBody>
                  <a:tcPr/>
                </a:tc>
                <a:tc>
                  <a:txBody>
                    <a:bodyPr/>
                    <a:lstStyle/>
                    <a:p>
                      <a:r>
                        <a:rPr lang="fi-FI" dirty="0" smtClean="0"/>
                        <a:t>4. Rajoitus ja perusteltavuus</a:t>
                      </a:r>
                      <a:endParaRPr lang="fi-FI" dirty="0"/>
                    </a:p>
                  </a:txBody>
                  <a:tcPr/>
                </a:tc>
                <a:tc>
                  <a:txBody>
                    <a:bodyPr/>
                    <a:lstStyle/>
                    <a:p>
                      <a:r>
                        <a:rPr lang="fi-FI" dirty="0" smtClean="0"/>
                        <a:t>5. Toimenpide</a:t>
                      </a:r>
                      <a:endParaRPr lang="fi-FI" dirty="0"/>
                    </a:p>
                  </a:txBody>
                  <a:tcPr/>
                </a:tc>
                <a:extLst>
                  <a:ext uri="{0D108BD9-81ED-4DB2-BD59-A6C34878D82A}">
                    <a16:rowId xmlns:a16="http://schemas.microsoft.com/office/drawing/2014/main" val="2190599329"/>
                  </a:ext>
                </a:extLst>
              </a:tr>
              <a:tr h="370840">
                <a:tc>
                  <a:txBody>
                    <a:bodyPr/>
                    <a:lstStyle/>
                    <a:p>
                      <a:r>
                        <a:rPr lang="fi-FI" dirty="0" smtClean="0"/>
                        <a:t>Ulkomaalaislaki 301/2004</a:t>
                      </a:r>
                      <a:endParaRPr lang="fi-FI" dirty="0"/>
                    </a:p>
                  </a:txBody>
                  <a:tcPr/>
                </a:tc>
                <a:tc>
                  <a:txBody>
                    <a:bodyPr/>
                    <a:lstStyle/>
                    <a:p>
                      <a:r>
                        <a:rPr lang="fi-FI" dirty="0" smtClean="0"/>
                        <a:t>SM/</a:t>
                      </a:r>
                      <a:r>
                        <a:rPr lang="fi-FI" dirty="0" err="1" smtClean="0"/>
                        <a:t>Maaahanmuuttovirasto</a:t>
                      </a:r>
                      <a:endParaRPr lang="fi-FI" dirty="0"/>
                    </a:p>
                  </a:txBody>
                  <a:tcPr/>
                </a:tc>
                <a:tc>
                  <a:txBody>
                    <a:bodyPr/>
                    <a:lstStyle/>
                    <a:p>
                      <a:r>
                        <a:rPr lang="fi-FI" sz="1100" dirty="0" smtClean="0"/>
                        <a:t>Ulkomaalaislupia koskeva yksilöinti ja oikeasisältöisyyden tarkistaminen tapahtuu Suomessa, eikä niitä siirretä Suomen rajojen ulkopuolelle.</a:t>
                      </a:r>
                    </a:p>
                    <a:p>
                      <a:endParaRPr lang="fi-FI" sz="1100" dirty="0" smtClean="0"/>
                    </a:p>
                    <a:p>
                      <a:r>
                        <a:rPr lang="fi-FI" sz="1100" dirty="0" smtClean="0"/>
                        <a:t>Ulkomaalaiselle myönnettävät muukalaispassi ja pakolaisen matkustusasiakirja ovat matkustusasiakirjoja ja niitä voi rajoitetusti käyttää myös tunnistamisasiakirjoina. Oleskelulupakortti ja oleskelukortti osoittavat haltijansa oleskeluoikeuden Suomessa. Kaikki edellä mainitut asiakirjat henkilökortteja lukuun ottamatta sisältävät teknisen osan (siru), jolle on tallennettu asiakirjan haltijan sormenjälkitiedot. Sormenjälkitiedot on tallennettu näissä tapauksissa myös rekisteriin.</a:t>
                      </a:r>
                      <a:endParaRPr lang="fi-FI" sz="1100" dirty="0"/>
                    </a:p>
                  </a:txBody>
                  <a:tcPr/>
                </a:tc>
                <a:tc>
                  <a:txBody>
                    <a:bodyPr/>
                    <a:lstStyle/>
                    <a:p>
                      <a:r>
                        <a:rPr lang="fi-FI" dirty="0" smtClean="0"/>
                        <a:t>Sama kuin</a:t>
                      </a:r>
                      <a:r>
                        <a:rPr lang="fi-FI" baseline="0" dirty="0" smtClean="0"/>
                        <a:t> passilaissa</a:t>
                      </a:r>
                      <a:endParaRPr lang="fi-FI" dirty="0"/>
                    </a:p>
                  </a:txBody>
                  <a:tcPr/>
                </a:tc>
                <a:tc>
                  <a:txBody>
                    <a:bodyPr/>
                    <a:lstStyle/>
                    <a:p>
                      <a:endParaRPr lang="fi-FI" dirty="0"/>
                    </a:p>
                  </a:txBody>
                  <a:tcPr/>
                </a:tc>
                <a:extLst>
                  <a:ext uri="{0D108BD9-81ED-4DB2-BD59-A6C34878D82A}">
                    <a16:rowId xmlns:a16="http://schemas.microsoft.com/office/drawing/2014/main" val="2128222073"/>
                  </a:ext>
                </a:extLst>
              </a:tr>
            </a:tbl>
          </a:graphicData>
        </a:graphic>
      </p:graphicFrame>
    </p:spTree>
    <p:extLst>
      <p:ext uri="{BB962C8B-B14F-4D97-AF65-F5344CB8AC3E}">
        <p14:creationId xmlns:p14="http://schemas.microsoft.com/office/powerpoint/2010/main" val="14431534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TEM</a:t>
            </a:r>
            <a:endParaRPr lang="fi-FI" dirty="0"/>
          </a:p>
        </p:txBody>
      </p:sp>
      <p:sp>
        <p:nvSpPr>
          <p:cNvPr id="3" name="Sisällön paikkamerkki 2"/>
          <p:cNvSpPr>
            <a:spLocks noGrp="1"/>
          </p:cNvSpPr>
          <p:nvPr>
            <p:ph idx="1"/>
          </p:nvPr>
        </p:nvSpPr>
        <p:spPr/>
        <p:txBody>
          <a:bodyPr/>
          <a:lstStyle/>
          <a:p>
            <a:endParaRPr lang="fi-FI" dirty="0" smtClean="0"/>
          </a:p>
        </p:txBody>
      </p:sp>
    </p:spTree>
    <p:extLst>
      <p:ext uri="{BB962C8B-B14F-4D97-AF65-F5344CB8AC3E}">
        <p14:creationId xmlns:p14="http://schemas.microsoft.com/office/powerpoint/2010/main" val="3334111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LVM suomi laaja">
  <a:themeElements>
    <a:clrScheme name="LVM">
      <a:dk1>
        <a:sysClr val="windowText" lastClr="000000"/>
      </a:dk1>
      <a:lt1>
        <a:sysClr val="window" lastClr="FFFFFF"/>
      </a:lt1>
      <a:dk2>
        <a:srgbClr val="0000FF"/>
      </a:dk2>
      <a:lt2>
        <a:srgbClr val="E7E6E6"/>
      </a:lt2>
      <a:accent1>
        <a:srgbClr val="0000FF"/>
      </a:accent1>
      <a:accent2>
        <a:srgbClr val="A51890"/>
      </a:accent2>
      <a:accent3>
        <a:srgbClr val="CE0037"/>
      </a:accent3>
      <a:accent4>
        <a:srgbClr val="ED8B00"/>
      </a:accent4>
      <a:accent5>
        <a:srgbClr val="97D700"/>
      </a:accent5>
      <a:accent6>
        <a:srgbClr val="00A499"/>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sitys4" id="{891E0BBD-7B93-3749-8B40-1A73C4C5C93A}" vid="{9D1FCBF5-BDC7-3646-BD30-35A7B719348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FC273FBDB1AAC448BDBB3CA1302F22C6" ma:contentTypeVersion="3" ma:contentTypeDescription="Luo uusi asiakirja." ma:contentTypeScope="" ma:versionID="3b25b787659ae01c678066d46fcd949b">
  <xsd:schema xmlns:xsd="http://www.w3.org/2001/XMLSchema" xmlns:xs="http://www.w3.org/2001/XMLSchema" xmlns:p="http://schemas.microsoft.com/office/2006/metadata/properties" xmlns:ns2="ebb82943-49da-4504-a2f3-a33fb2eb95f1" targetNamespace="http://schemas.microsoft.com/office/2006/metadata/properties" ma:root="true" ma:fieldsID="643c11cf4c13186185f95add12dbb6b8" ns2:_="">
    <xsd:import namespace="ebb82943-49da-4504-a2f3-a33fb2eb95f1"/>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b82943-49da-4504-a2f3-a33fb2eb95f1" elementFormDefault="qualified">
    <xsd:import namespace="http://schemas.microsoft.com/office/2006/documentManagement/types"/>
    <xsd:import namespace="http://schemas.microsoft.com/office/infopath/2007/PartnerControls"/>
    <xsd:element name="SharedWithUsers" ma:index="8" nillable="true" ma:displayName="Jaettu"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BCD35FA-8195-41D4-80B6-1617AB2850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b82943-49da-4504-a2f3-a33fb2eb95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0AF460D-8716-48C9-8C03-1BA0FEFA85FA}">
  <ds:schemaRefs>
    <ds:schemaRef ds:uri="http://schemas.microsoft.com/sharepoint/v3/contenttype/forms"/>
  </ds:schemaRefs>
</ds:datastoreItem>
</file>

<file path=customXml/itemProps3.xml><?xml version="1.0" encoding="utf-8"?>
<ds:datastoreItem xmlns:ds="http://schemas.openxmlformats.org/officeDocument/2006/customXml" ds:itemID="{F9C85797-52DE-49CC-8697-AD59CD2F71C2}">
  <ds:schemaRefs>
    <ds:schemaRef ds:uri="http://purl.org/dc/terms/"/>
    <ds:schemaRef ds:uri="http://schemas.microsoft.com/office/2006/documentManagement/types"/>
    <ds:schemaRef ds:uri="http://purl.org/dc/dcmitype/"/>
    <ds:schemaRef ds:uri="http://schemas.microsoft.com/office/infopath/2007/PartnerControls"/>
    <ds:schemaRef ds:uri="ebb82943-49da-4504-a2f3-a33fb2eb95f1"/>
    <ds:schemaRef ds:uri="http://purl.org/dc/elements/1.1/"/>
    <ds:schemaRef ds:uri="http://schemas.microsoft.com/office/2006/metadata/properti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LVM_pp-pohja_laajakuva_suomi</Template>
  <TotalTime>0</TotalTime>
  <Words>693</Words>
  <Application>Microsoft Office PowerPoint</Application>
  <PresentationFormat>Näytössä katseltava esitys (16:9)</PresentationFormat>
  <Paragraphs>91</Paragraphs>
  <Slides>11</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11</vt:i4>
      </vt:variant>
    </vt:vector>
  </HeadingPairs>
  <TitlesOfParts>
    <vt:vector size="15" baseType="lpstr">
      <vt:lpstr>Arial</vt:lpstr>
      <vt:lpstr>Calibri</vt:lpstr>
      <vt:lpstr>Wingdings</vt:lpstr>
      <vt:lpstr>LVM suomi laaja</vt:lpstr>
      <vt:lpstr>Työryhmä datan vapaasta liikkuvuudesta (3. kokous)</vt:lpstr>
      <vt:lpstr>Esityslista</vt:lpstr>
      <vt:lpstr>Kansallinen turvallisuus</vt:lpstr>
      <vt:lpstr>Toimeksianto 1 + 2</vt:lpstr>
      <vt:lpstr>LVM</vt:lpstr>
      <vt:lpstr>SM</vt:lpstr>
      <vt:lpstr>SM</vt:lpstr>
      <vt:lpstr>SM</vt:lpstr>
      <vt:lpstr>TEM</vt:lpstr>
      <vt:lpstr>VM</vt:lpstr>
      <vt:lpstr>YM</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2019-01-11T07:49:52Z</dcterms:created>
  <dcterms:modified xsi:type="dcterms:W3CDTF">2019-03-27T08:57:49Z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0x010100FC273FBDB1AAC448BDBB3CA1302F22C6</vt:lpwstr>
  </property>
</Properties>
</file>