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2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19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6110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3" cy="6858000"/>
          </a:xfrm>
          <a:prstGeom prst="rect">
            <a:avLst/>
          </a:prstGeom>
        </p:spPr>
      </p:pic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/>
            </a:lvl1pPr>
            <a:lvl2pPr>
              <a:defRPr sz="2200"/>
            </a:lvl2pPr>
          </a:lstStyle>
          <a:p>
            <a:pPr marL="266700" lvl="0" indent="-266700">
              <a:spcBef>
                <a:spcPts val="0"/>
              </a:spcBef>
              <a:spcAft>
                <a:spcPts val="600"/>
              </a:spcAft>
            </a:pPr>
            <a:r>
              <a:rPr lang="fi-FI" dirty="0">
                <a:latin typeface="Cambria" panose="02040503050406030204" pitchFamily="18" charset="0"/>
              </a:rPr>
              <a:t>Muokkaa tekstisisältöä </a:t>
            </a:r>
            <a:r>
              <a:rPr lang="fi-FI" dirty="0" err="1">
                <a:latin typeface="Cambria" panose="02040503050406030204" pitchFamily="18" charset="0"/>
              </a:rPr>
              <a:t>napsautt</a:t>
            </a:r>
            <a:r>
              <a:rPr lang="fi-FI" dirty="0"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  <a:ea typeface="Cambria Math" panose="02040503050406030204" pitchFamily="18" charset="0"/>
              </a:defRPr>
            </a:lvl1pPr>
          </a:lstStyle>
          <a:p>
            <a:r>
              <a:rPr lang="fi-FI" dirty="0"/>
              <a:t>Muokkaa 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967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9" name="nimi"/>
          <p:cNvSpPr>
            <a:spLocks noGrp="1"/>
          </p:cNvSpPr>
          <p:nvPr>
            <p:ph type="body" sz="quarter" idx="13" hasCustomPrompt="1"/>
          </p:nvPr>
        </p:nvSpPr>
        <p:spPr>
          <a:xfrm>
            <a:off x="8541892" y="155928"/>
            <a:ext cx="2811908" cy="418047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400" baseline="0">
                <a:solidFill>
                  <a:schemeClr val="tx1"/>
                </a:solidFill>
              </a:defRPr>
            </a:lvl1pPr>
            <a:lvl2pPr algn="r">
              <a:defRPr sz="1400"/>
            </a:lvl2pPr>
            <a:lvl3pPr algn="r">
              <a:defRPr sz="1400"/>
            </a:lvl3pPr>
            <a:lvl4pPr algn="r">
              <a:defRPr sz="1400"/>
            </a:lvl4pPr>
            <a:lvl5pPr algn="r">
              <a:defRPr sz="1400"/>
            </a:lvl5pPr>
          </a:lstStyle>
          <a:p>
            <a:pPr lvl="0"/>
            <a:r>
              <a:rPr lang="fi-FI" dirty="0"/>
              <a:t>Etunimi Sukunimi</a:t>
            </a:r>
          </a:p>
        </p:txBody>
      </p:sp>
      <p:sp>
        <p:nvSpPr>
          <p:cNvPr id="14" name="tilaisuuden nimi"/>
          <p:cNvSpPr>
            <a:spLocks noGrp="1"/>
          </p:cNvSpPr>
          <p:nvPr>
            <p:ph type="body" sz="quarter" idx="15" hasCustomPrompt="1"/>
          </p:nvPr>
        </p:nvSpPr>
        <p:spPr>
          <a:xfrm>
            <a:off x="4690046" y="151707"/>
            <a:ext cx="2811908" cy="418046"/>
          </a:xfrm>
        </p:spPr>
        <p:txBody>
          <a:bodyPr anchor="ctr" anchorCtr="0"/>
          <a:lstStyle>
            <a:lvl1pPr marL="0" indent="0" algn="ctr">
              <a:buNone/>
              <a:defRPr sz="1400" baseline="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Tilaisuuden nimi</a:t>
            </a:r>
          </a:p>
        </p:txBody>
      </p:sp>
      <p:sp>
        <p:nvSpPr>
          <p:cNvPr id="11" name="päivämäärä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55041"/>
            <a:ext cx="2811908" cy="41804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dirty="0"/>
              <a:t>Päivämäärä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108" y="5734879"/>
            <a:ext cx="4937488" cy="6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905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Yhteystiedo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 userDrawn="1"/>
        </p:nvSpPr>
        <p:spPr>
          <a:xfrm>
            <a:off x="6890919" y="1417711"/>
            <a:ext cx="45073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600" dirty="0">
                <a:solidFill>
                  <a:schemeClr val="tx1"/>
                </a:solidFill>
                <a:latin typeface="+mn-lt"/>
              </a:rPr>
              <a:t>www.oikeusministerio.fi</a:t>
            </a:r>
          </a:p>
          <a:p>
            <a:pPr algn="r"/>
            <a:endParaRPr lang="fi-FI" sz="1600" dirty="0">
              <a:solidFill>
                <a:schemeClr val="tx1"/>
              </a:solidFill>
            </a:endParaRPr>
          </a:p>
          <a:p>
            <a:pPr algn="r"/>
            <a:r>
              <a:rPr lang="fi-FI" sz="1600" dirty="0">
                <a:solidFill>
                  <a:schemeClr val="tx1"/>
                </a:solidFill>
                <a:latin typeface="+mn-lt"/>
              </a:rPr>
              <a:t>Facebook: </a:t>
            </a:r>
            <a:r>
              <a:rPr lang="fi-FI" sz="1600" dirty="0">
                <a:solidFill>
                  <a:schemeClr val="tx1"/>
                </a:solidFill>
              </a:rPr>
              <a:t>facebook.com/</a:t>
            </a:r>
            <a:r>
              <a:rPr lang="fi-FI" sz="1600" dirty="0" err="1">
                <a:solidFill>
                  <a:schemeClr val="tx1"/>
                </a:solidFill>
              </a:rPr>
              <a:t>oikeusministerio</a:t>
            </a:r>
            <a:r>
              <a:rPr lang="fi-FI" sz="1600" dirty="0">
                <a:solidFill>
                  <a:schemeClr val="tx1"/>
                </a:solidFill>
              </a:rPr>
              <a:t/>
            </a:r>
            <a:br>
              <a:rPr lang="fi-FI" sz="1600" dirty="0">
                <a:solidFill>
                  <a:schemeClr val="tx1"/>
                </a:solidFill>
              </a:rPr>
            </a:br>
            <a:r>
              <a:rPr lang="fi-FI" sz="1600" dirty="0">
                <a:solidFill>
                  <a:schemeClr val="tx1"/>
                </a:solidFill>
                <a:latin typeface="+mn-lt"/>
              </a:rPr>
              <a:t>Twitter: </a:t>
            </a:r>
            <a:r>
              <a:rPr lang="fi-FI" sz="1600" dirty="0">
                <a:solidFill>
                  <a:schemeClr val="tx1"/>
                </a:solidFill>
              </a:rPr>
              <a:t>twitter.com/</a:t>
            </a:r>
            <a:r>
              <a:rPr lang="fi-FI" sz="1600" dirty="0" err="1">
                <a:solidFill>
                  <a:schemeClr val="tx1"/>
                </a:solidFill>
              </a:rPr>
              <a:t>oikeusmin</a:t>
            </a:r>
            <a:r>
              <a:rPr lang="fi-FI" sz="1600" dirty="0">
                <a:solidFill>
                  <a:schemeClr val="tx1"/>
                </a:solidFill>
              </a:rPr>
              <a:t>   @</a:t>
            </a:r>
            <a:r>
              <a:rPr lang="fi-FI" sz="1600" dirty="0" err="1">
                <a:solidFill>
                  <a:schemeClr val="tx1"/>
                </a:solidFill>
              </a:rPr>
              <a:t>oikeusmin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</a:p>
          <a:p>
            <a:pPr algn="r"/>
            <a:endParaRPr lang="fi-FI" sz="1600" dirty="0">
              <a:solidFill>
                <a:schemeClr val="tx1"/>
              </a:solidFill>
            </a:endParaRPr>
          </a:p>
          <a:p>
            <a:pPr algn="r"/>
            <a:r>
              <a:rPr lang="fi-FI" sz="1600" dirty="0">
                <a:solidFill>
                  <a:schemeClr val="tx1"/>
                </a:solidFill>
                <a:latin typeface="+mn-lt"/>
              </a:rPr>
              <a:t>Käyntiosoite: </a:t>
            </a:r>
            <a:r>
              <a:rPr lang="fi-FI" sz="1600" dirty="0">
                <a:solidFill>
                  <a:schemeClr val="tx1"/>
                </a:solidFill>
              </a:rPr>
              <a:t>Eteläesplanadi 10, Helsinki</a:t>
            </a:r>
            <a:br>
              <a:rPr lang="fi-FI" sz="1600" dirty="0">
                <a:solidFill>
                  <a:schemeClr val="tx1"/>
                </a:solidFill>
              </a:rPr>
            </a:br>
            <a:r>
              <a:rPr lang="fi-FI" sz="1600" dirty="0">
                <a:solidFill>
                  <a:schemeClr val="tx1"/>
                </a:solidFill>
                <a:latin typeface="+mn-lt"/>
              </a:rPr>
              <a:t>Postiosoite: </a:t>
            </a:r>
            <a:r>
              <a:rPr lang="fi-FI" sz="1600" dirty="0">
                <a:solidFill>
                  <a:schemeClr val="tx1"/>
                </a:solidFill>
              </a:rPr>
              <a:t>PL 25, 00023 Valtioneuvosto</a:t>
            </a:r>
          </a:p>
          <a:p>
            <a:pPr algn="r"/>
            <a:endParaRPr lang="fi-FI" sz="1600" dirty="0">
              <a:solidFill>
                <a:schemeClr val="tx1"/>
              </a:solidFill>
            </a:endParaRPr>
          </a:p>
          <a:p>
            <a:pPr algn="r"/>
            <a:r>
              <a:rPr lang="fi-FI" sz="1600" dirty="0">
                <a:solidFill>
                  <a:schemeClr val="tx1"/>
                </a:solidFill>
                <a:latin typeface="+mn-lt"/>
              </a:rPr>
              <a:t>Vaihde: </a:t>
            </a:r>
            <a:r>
              <a:rPr lang="fi-FI" sz="1600" dirty="0">
                <a:solidFill>
                  <a:schemeClr val="tx1"/>
                </a:solidFill>
              </a:rPr>
              <a:t>029 516 001</a:t>
            </a:r>
          </a:p>
          <a:p>
            <a:pPr algn="r"/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6" name="Tekstiruutu 5"/>
          <p:cNvSpPr txBox="1"/>
          <p:nvPr userDrawn="1"/>
        </p:nvSpPr>
        <p:spPr>
          <a:xfrm>
            <a:off x="8663039" y="730181"/>
            <a:ext cx="273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OIKEUSMINISTERIÖ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0" hasCustomPrompt="1"/>
          </p:nvPr>
        </p:nvSpPr>
        <p:spPr>
          <a:xfrm>
            <a:off x="913632" y="1417711"/>
            <a:ext cx="3511550" cy="2800767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Lisää yhteystiedot ja kiitos halutessasi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1" hasCustomPrompt="1"/>
          </p:nvPr>
        </p:nvSpPr>
        <p:spPr>
          <a:xfrm>
            <a:off x="913632" y="762272"/>
            <a:ext cx="3511550" cy="38810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pPr lvl="0"/>
            <a:r>
              <a:rPr lang="fi-FI" dirty="0"/>
              <a:t>OTA YHTEYTTÄ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108" y="5734879"/>
            <a:ext cx="4937488" cy="6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40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1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25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26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51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277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033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166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03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4BC5-44F1-4600-A347-38D9453E3137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A943-2881-415E-997D-00F99670CA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878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535237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Demokratiaan ja vaaleihin liittyvät hallitusohjelma ja EU-hankkeet</a:t>
            </a:r>
            <a:endParaRPr lang="fi-FI" b="1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Niklas Wilhelmsson</a:t>
            </a:r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15.2.2024</a:t>
            </a:r>
            <a:endParaRPr lang="fi-FI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>
                <a:cs typeface="Calibri"/>
              </a:rPr>
              <a:t>Parlamentaarisen työryhmän kokous</a:t>
            </a:r>
            <a:endParaRPr lang="fi-FI" dirty="0">
              <a:cs typeface="Calibri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2542414" y="4842225"/>
            <a:ext cx="2058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/>
              <a:t>Niklas Wilhelmsson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2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38200" y="1304515"/>
            <a:ext cx="10515600" cy="542074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i-FI" b="1" dirty="0" smtClean="0"/>
              <a:t>Vaalijärjestelmän </a:t>
            </a:r>
            <a:r>
              <a:rPr lang="fi-FI" b="1" dirty="0"/>
              <a:t>suhteellisuuden parantaminen</a:t>
            </a:r>
            <a:r>
              <a:rPr lang="fi-FI" dirty="0"/>
              <a:t>, parlamentaarinen työryhmä ja lainvalmistelu. Aikataulu: 2023-2025</a:t>
            </a:r>
          </a:p>
          <a:p>
            <a:pPr lvl="0"/>
            <a:r>
              <a:rPr lang="fi-FI" b="1" dirty="0"/>
              <a:t>Sähköinen ehdokasasettelu</a:t>
            </a:r>
            <a:r>
              <a:rPr lang="fi-FI" dirty="0"/>
              <a:t> (asetaehdokkaat.fi) ja vaaleihin liittyvät </a:t>
            </a:r>
            <a:r>
              <a:rPr lang="fi-FI" dirty="0" smtClean="0"/>
              <a:t>lomakkeet. </a:t>
            </a:r>
            <a:r>
              <a:rPr lang="fi-FI" dirty="0"/>
              <a:t>Valmistellaan HE 2023-2024, jonka jälkeen tehdään IT-järjestelmän hankinta</a:t>
            </a:r>
          </a:p>
          <a:p>
            <a:pPr lvl="0"/>
            <a:r>
              <a:rPr lang="fi-FI" b="1" dirty="0" smtClean="0"/>
              <a:t>Vaali- ja puoluerahoituslain ja puoluelakiin sekä vaalilakiin liittyvät muutokset</a:t>
            </a:r>
            <a:r>
              <a:rPr lang="fi-FI" dirty="0" smtClean="0"/>
              <a:t>, 2023-2024. HE annetaan viikolla 21.</a:t>
            </a:r>
          </a:p>
          <a:p>
            <a:pPr lvl="0"/>
            <a:r>
              <a:rPr lang="fi-FI" b="1" dirty="0" smtClean="0"/>
              <a:t>Vaalikäytäntöjen kehittäminen ja äänestysaktiivisuuden edistäminen</a:t>
            </a:r>
            <a:r>
              <a:rPr lang="fi-FI" dirty="0" smtClean="0"/>
              <a:t>, parlamentaarinen työryhmä 2024-2025</a:t>
            </a:r>
          </a:p>
          <a:p>
            <a:pPr lvl="0"/>
            <a:r>
              <a:rPr lang="fi-FI" dirty="0" smtClean="0"/>
              <a:t>Poikkihallinnollinen </a:t>
            </a:r>
            <a:r>
              <a:rPr lang="fi-FI" b="1" dirty="0" smtClean="0"/>
              <a:t>skenaariotyö vaalien toimittamisesta erilaisissa kriisi- ja poikkeusoloissa</a:t>
            </a:r>
            <a:r>
              <a:rPr lang="fi-FI" dirty="0" smtClean="0"/>
              <a:t>, virkamiestyöryhmä 2024-2025</a:t>
            </a:r>
          </a:p>
          <a:p>
            <a:pPr lvl="0"/>
            <a:r>
              <a:rPr lang="fi-FI" b="1" dirty="0"/>
              <a:t>Demokratiaohjelma</a:t>
            </a:r>
            <a:r>
              <a:rPr lang="fi-FI" dirty="0"/>
              <a:t>, toimeenpanosuunnitelman laadinta 2024 (VNP), toimeenpano 2024-2027</a:t>
            </a:r>
          </a:p>
          <a:p>
            <a:pPr lvl="0"/>
            <a:r>
              <a:rPr lang="fi-FI" b="1" dirty="0"/>
              <a:t>Kansalaisyhteiskuntastrategia</a:t>
            </a:r>
            <a:r>
              <a:rPr lang="fi-FI" dirty="0"/>
              <a:t>, strategian laadinta 2024 (VNP). Toimeenpanosuunnitelma 2025-2027</a:t>
            </a:r>
          </a:p>
          <a:p>
            <a:pPr lvl="0"/>
            <a:r>
              <a:rPr lang="fi-FI" b="1" dirty="0"/>
              <a:t>Käsitellään parlamentaarisesti kansalaisaloitejärjestelmän ja muiden aloite- ja kuulemisjärjestelmien kehittämiseen liittyvät kysymykset</a:t>
            </a:r>
            <a:r>
              <a:rPr lang="fi-FI" dirty="0"/>
              <a:t>. Virkamiestyöryhmä ja parlamentaarinen ohjausryhmä, 2024-2025 jonka jälkeen mahdollinen </a:t>
            </a:r>
            <a:r>
              <a:rPr lang="fi-FI" dirty="0" smtClean="0"/>
              <a:t>lainvalmistelu</a:t>
            </a:r>
          </a:p>
          <a:p>
            <a:pPr lvl="0"/>
            <a:r>
              <a:rPr lang="fi-FI" dirty="0" smtClean="0"/>
              <a:t>Seurataan </a:t>
            </a:r>
            <a:r>
              <a:rPr lang="fi-FI" b="1" dirty="0"/>
              <a:t>avoimuusrekisterin toimivuutta ja tehdään lainsäädännön arviointi </a:t>
            </a:r>
            <a:r>
              <a:rPr lang="fi-FI" dirty="0"/>
              <a:t>hallituskauden loppupuolella. Virkavalmistelu, selvitys ja arviomuistio 2026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Hallitusohjelmahankkeet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063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38199" y="1560155"/>
            <a:ext cx="10626213" cy="4565343"/>
          </a:xfrm>
        </p:spPr>
        <p:txBody>
          <a:bodyPr>
            <a:normAutofit/>
          </a:bodyPr>
          <a:lstStyle/>
          <a:p>
            <a:r>
              <a:rPr lang="fi-FI" dirty="0" smtClean="0"/>
              <a:t>”Hallitus </a:t>
            </a:r>
            <a:r>
              <a:rPr lang="fi-FI" dirty="0"/>
              <a:t>käynnistää laajan selvitystyön liittyen eri tasoilla tehtävän päätöksenteon mahdolliseen päällekkäisyyteen ja jääviyskysymyksiin sekä kunnan ja hyvinvointialueen työntekijöiden osallistumiseen kunta- ja aluehallitusten ja niiden alaisten lautakuntien työhön. Selvitys valmistuu keväällä 2025. Lainsäädäntöä muutetaan siten, että Helsingistä hyvinvointialueelle muuttavan kelpoisuus aluevaaleissa määräytyy määräpäivien osalta samalla tavalla kuin muualta </a:t>
            </a:r>
            <a:r>
              <a:rPr lang="fi-FI" dirty="0" smtClean="0"/>
              <a:t>muuttavien”</a:t>
            </a:r>
            <a:endParaRPr lang="fi-FI" b="1" dirty="0" smtClean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Hallitusohjelmahankkeet</a:t>
            </a:r>
          </a:p>
        </p:txBody>
      </p:sp>
    </p:spTree>
    <p:extLst>
      <p:ext uri="{BB962C8B-B14F-4D97-AF65-F5344CB8AC3E}">
        <p14:creationId xmlns:p14="http://schemas.microsoft.com/office/powerpoint/2010/main" val="16154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38200" y="1307690"/>
            <a:ext cx="10515600" cy="4869273"/>
          </a:xfrm>
        </p:spPr>
        <p:txBody>
          <a:bodyPr>
            <a:normAutofit lnSpcReduction="10000"/>
          </a:bodyPr>
          <a:lstStyle/>
          <a:p>
            <a:pPr lvl="0"/>
            <a:r>
              <a:rPr lang="fi-FI" dirty="0"/>
              <a:t>Vaalitietojärjestelmän (VAT) uudistaminen</a:t>
            </a:r>
          </a:p>
          <a:p>
            <a:pPr lvl="0"/>
            <a:r>
              <a:rPr lang="fi-FI" dirty="0" smtClean="0"/>
              <a:t>Lausuntopalvelun uudistaminen</a:t>
            </a:r>
            <a:r>
              <a:rPr lang="fi-FI" dirty="0"/>
              <a:t> </a:t>
            </a:r>
          </a:p>
          <a:p>
            <a:pPr lvl="0"/>
            <a:r>
              <a:rPr lang="fi-FI" dirty="0"/>
              <a:t>Hyvinvointialuealoite.fi-palvelun kehittäminen </a:t>
            </a:r>
            <a:r>
              <a:rPr lang="fi-FI" dirty="0" smtClean="0"/>
              <a:t>muiden </a:t>
            </a:r>
            <a:r>
              <a:rPr lang="fi-FI" dirty="0"/>
              <a:t>aloitepalvelujen siirtoprojekti, sekä muiden palvelujen kehittämistehtävät</a:t>
            </a:r>
          </a:p>
          <a:p>
            <a:pPr marL="0" indent="0">
              <a:buNone/>
            </a:pPr>
            <a:r>
              <a:rPr lang="fi-FI" b="1" dirty="0" smtClean="0"/>
              <a:t>EU-lakihankkeet</a:t>
            </a:r>
            <a:endParaRPr lang="fi-FI" dirty="0"/>
          </a:p>
          <a:p>
            <a:pPr lvl="0"/>
            <a:r>
              <a:rPr lang="fi-FI" dirty="0"/>
              <a:t>EU:n puolueasetus</a:t>
            </a:r>
          </a:p>
          <a:p>
            <a:pPr lvl="0"/>
            <a:r>
              <a:rPr lang="fi-FI" dirty="0"/>
              <a:t>Euroopan unionin </a:t>
            </a:r>
            <a:r>
              <a:rPr lang="fi-FI" dirty="0" smtClean="0"/>
              <a:t>vaalisäädös</a:t>
            </a:r>
          </a:p>
          <a:p>
            <a:pPr lvl="0"/>
            <a:r>
              <a:rPr lang="fi-FI" dirty="0" smtClean="0"/>
              <a:t>Liikkuvia äänestäjiä koskevat direktiiviehdotukset</a:t>
            </a:r>
            <a:endParaRPr lang="fi-FI" dirty="0"/>
          </a:p>
          <a:p>
            <a:pPr lvl="0"/>
            <a:r>
              <a:rPr lang="fi-FI" dirty="0"/>
              <a:t>Poliittisen mainonnan avoimuutta koskeva asetus</a:t>
            </a:r>
          </a:p>
          <a:p>
            <a:pPr lvl="0"/>
            <a:r>
              <a:rPr lang="fi-FI" dirty="0"/>
              <a:t>Demokratian puolustuspaketti</a:t>
            </a:r>
          </a:p>
          <a:p>
            <a:pPr marL="0" lv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Muut menossa olevat hankkeet 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157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 smtClean="0"/>
              <a:t>YHTEYSTIEDOT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565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238</Words>
  <Application>Microsoft Office PowerPoint</Application>
  <PresentationFormat>Laajakuva</PresentationFormat>
  <Paragraphs>28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Cambria Math</vt:lpstr>
      <vt:lpstr>Office-teema</vt:lpstr>
      <vt:lpstr>Demokratiaan ja vaaleihin liittyvät hallitusohjelma ja EU-hankkeet</vt:lpstr>
      <vt:lpstr>Hallitusohjelmahankkeet  </vt:lpstr>
      <vt:lpstr>Hallitusohjelmahankkeet</vt:lpstr>
      <vt:lpstr>Muut menossa olevat hankkeet  </vt:lpstr>
      <vt:lpstr>PowerPoint-esitys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Demokratia- ja vaalit</dc:title>
  <dc:creator>Wilhelmsson Niklas (OM)</dc:creator>
  <cp:lastModifiedBy>Oula-Antti Labba</cp:lastModifiedBy>
  <cp:revision>5</cp:revision>
  <dcterms:created xsi:type="dcterms:W3CDTF">2024-01-30T12:24:03Z</dcterms:created>
  <dcterms:modified xsi:type="dcterms:W3CDTF">2024-02-08T14:50:26Z</dcterms:modified>
</cp:coreProperties>
</file>