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2" r:id="rId2"/>
  </p:sldMasterIdLst>
  <p:notesMasterIdLst>
    <p:notesMasterId r:id="rId12"/>
  </p:notesMasterIdLst>
  <p:sldIdLst>
    <p:sldId id="266" r:id="rId3"/>
    <p:sldId id="313" r:id="rId4"/>
    <p:sldId id="318" r:id="rId5"/>
    <p:sldId id="302" r:id="rId6"/>
    <p:sldId id="311" r:id="rId7"/>
    <p:sldId id="307" r:id="rId8"/>
    <p:sldId id="315" r:id="rId9"/>
    <p:sldId id="316" r:id="rId10"/>
    <p:sldId id="317" r:id="rId1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69"/>
    <p:restoredTop sz="90335" autoAdjust="0"/>
  </p:normalViewPr>
  <p:slideViewPr>
    <p:cSldViewPr snapToGrid="0" snapToObjects="1" showGuides="1">
      <p:cViewPr varScale="1">
        <p:scale>
          <a:sx n="82" d="100"/>
          <a:sy n="82" d="100"/>
        </p:scale>
        <p:origin x="4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59774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76073"/>
            <a:ext cx="6858000" cy="67529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6" descr="Työ- ja elinkeinoministeriö&#10;Arbets- och näringsministeri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602" y="3928500"/>
            <a:ext cx="1596951" cy="81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3" y="591312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3" y="579120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223" y="1383506"/>
            <a:ext cx="4212763" cy="318611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5" y="1383506"/>
            <a:ext cx="4212764" cy="318611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EF57-6F2E-4B2D-B310-8C06E0E815D2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3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olme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223" y="1383506"/>
            <a:ext cx="2754560" cy="318611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1813" y="1383506"/>
            <a:ext cx="2700375" cy="318611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9540-6E90-4A3E-AFDD-B42A320AAE0F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6138218" y="1383506"/>
            <a:ext cx="2754561" cy="318611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4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224" y="1383506"/>
            <a:ext cx="5400674" cy="318611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7A1A-5BD4-4049-BB91-F66DC5E92C70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030203" y="1383506"/>
            <a:ext cx="2862575" cy="2538413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75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053485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4736" y="1383506"/>
            <a:ext cx="5400674" cy="318611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A08-C94B-4901-BAFC-846280E158EF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51223" y="1383506"/>
            <a:ext cx="2862575" cy="2538413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75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01924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223" y="1383506"/>
            <a:ext cx="4212762" cy="24765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223" y="1631156"/>
            <a:ext cx="4212762" cy="293846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0015" y="1383506"/>
            <a:ext cx="4212764" cy="24765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0015" y="1631156"/>
            <a:ext cx="4212764" cy="293846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412C-54FB-49A1-A84C-04E3FB8F0622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36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lme Vertail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223" y="1383506"/>
            <a:ext cx="2862262" cy="24765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223" y="1631156"/>
            <a:ext cx="2862262" cy="293846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21813" y="1383506"/>
            <a:ext cx="2700375" cy="24765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21813" y="1631156"/>
            <a:ext cx="2700375" cy="293846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A050-BCAD-4E9D-94C7-37802BDFA93D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38218" y="1383506"/>
            <a:ext cx="2754561" cy="24765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6138218" y="1631156"/>
            <a:ext cx="2754561" cy="2938463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19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E17-FA68-4058-A4A2-47BBABCE2A7D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10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340-7879-4011-B99A-C29CCA57A384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81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/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70461C1-291D-4467-B554-92A985BCAC8D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122CED2-5A27-49BC-82D9-4279B6D76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3470"/>
            <a:ext cx="9144000" cy="250031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51223" y="1383507"/>
            <a:ext cx="8641556" cy="864199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251223" y="2409727"/>
            <a:ext cx="8641556" cy="9181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300"/>
              </a:spcBef>
              <a:buFontTx/>
              <a:buNone/>
              <a:defRPr/>
            </a:lvl1pPr>
          </a:lstStyle>
          <a:p>
            <a:pPr lvl="0"/>
            <a:r>
              <a:rPr lang="fi-FI" noProof="0" dirty="0"/>
              <a:t>Yhteystiedot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724" y="3597893"/>
            <a:ext cx="1042552" cy="86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5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203017" cy="74693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4398"/>
            <a:ext cx="7886700" cy="333552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12.9.2022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3868340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3868340" cy="276441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144398"/>
            <a:ext cx="3887391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08661"/>
            <a:ext cx="3887391" cy="287126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8301-0B2F-DD49-84BB-AA91E35A26A2}" type="datetime1">
              <a:rPr lang="fi-FI" smtClean="0"/>
              <a:t>12.9.2022</a:t>
            </a:fld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7885508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7885508" cy="276441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5DFD-2799-7041-80D0-99A07D09A2CA}" type="datetime1">
              <a:rPr lang="fi-FI" smtClean="0"/>
              <a:t>12.9.2022</a:t>
            </a:fld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pos="385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18D1-828F-624F-B233-BF7AD71CC7E8}" type="datetime1">
              <a:rPr lang="fi-FI" smtClean="0"/>
              <a:t>12.9.2022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096" y="446728"/>
            <a:ext cx="2834250" cy="4254545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116932" y="1134665"/>
            <a:ext cx="4910137" cy="2692401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4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767" y="2463735"/>
            <a:ext cx="6480572" cy="756105"/>
          </a:xfrm>
        </p:spPr>
        <p:txBody>
          <a:bodyPr tIns="0" bIns="0" anchor="t" anchorCtr="0"/>
          <a:lstStyle>
            <a:lvl1pPr>
              <a:defRPr sz="225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766" y="3381862"/>
            <a:ext cx="6480572" cy="378053"/>
          </a:xfrm>
        </p:spPr>
        <p:txBody>
          <a:bodyPr tIns="0" bIns="0"/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776D7F7-6F89-47AF-8CC5-7477494C43FE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122CED2-5A27-49BC-82D9-4279B6D76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4072"/>
            <a:ext cx="9144000" cy="249428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521494" y="2544747"/>
            <a:ext cx="0" cy="1188132"/>
          </a:xfrm>
          <a:prstGeom prst="line">
            <a:avLst/>
          </a:prstGeom>
          <a:ln w="254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593" y="519522"/>
            <a:ext cx="1565913" cy="12927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214" y="4542969"/>
            <a:ext cx="1185293" cy="16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0025" indent="-200025">
              <a:defRPr sz="1200"/>
            </a:lvl1pPr>
            <a:lvl2pPr marL="404813" indent="-204788">
              <a:buFont typeface="Arial" panose="020B0604020202020204" pitchFamily="34" charset="0"/>
              <a:buChar char="–"/>
              <a:defRPr sz="1050"/>
            </a:lvl2pPr>
            <a:lvl3pPr marL="604838" indent="-200025">
              <a:defRPr sz="900"/>
            </a:lvl3pPr>
            <a:lvl4pPr marL="803672" indent="-198835">
              <a:buFont typeface="Arial" panose="020B0604020202020204" pitchFamily="34" charset="0"/>
              <a:buChar char="–"/>
              <a:defRPr sz="900"/>
            </a:lvl4pPr>
            <a:lvl5pPr marL="1009650" indent="-205979">
              <a:buFont typeface="Arial" panose="020B0604020202020204" pitchFamily="34" charset="0"/>
              <a:buChar char="•"/>
              <a:defRPr sz="900"/>
            </a:lvl5pPr>
            <a:lvl6pPr marL="1209675" indent="-200025">
              <a:defRPr sz="900"/>
            </a:lvl6pPr>
            <a:lvl7pPr marL="1209675" indent="-200025">
              <a:defRPr sz="900"/>
            </a:lvl7pPr>
            <a:lvl8pPr marL="1408510" indent="-198835">
              <a:defRPr sz="900"/>
            </a:lvl8pPr>
            <a:lvl9pPr marL="1408509" indent="0">
              <a:buFont typeface="Arial" panose="020B0604020202020204" pitchFamily="34" charset="0"/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7776-74A9-4A28-8E81-9CA60883E1F3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617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766" y="2139690"/>
            <a:ext cx="6480571" cy="864120"/>
          </a:xfrm>
        </p:spPr>
        <p:txBody>
          <a:bodyPr anchor="t"/>
          <a:lstStyle>
            <a:lvl1pPr algn="l">
              <a:defRPr sz="2250" b="0" cap="none" baseline="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4CE6C17-2D0D-4DEF-862F-217C8AFFE13A}" type="datetime1">
              <a:rPr lang="fi-FI" smtClean="0"/>
              <a:t>12.9.2022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ja esittäjän nimi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122CED2-5A27-49BC-82D9-4279B6D76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1766" y="1869672"/>
            <a:ext cx="6480572" cy="0"/>
          </a:xfrm>
          <a:prstGeom prst="line">
            <a:avLst/>
          </a:prstGeom>
          <a:ln w="254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4073"/>
            <a:ext cx="9144000" cy="24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6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783500"/>
            <a:ext cx="9144000" cy="360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886700" cy="74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4398"/>
            <a:ext cx="7886700" cy="3335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86212"/>
            <a:ext cx="3080611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Työ- ja elinkeinoministeriö </a:t>
            </a:r>
            <a:r>
              <a:rPr lang="bg-BG" dirty="0"/>
              <a:t>•</a:t>
            </a:r>
            <a:r>
              <a:rPr lang="fi-FI" dirty="0"/>
              <a:t> </a:t>
            </a:r>
            <a:r>
              <a:rPr lang="fi-FI" dirty="0" err="1"/>
              <a:t>www.tem.fi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3" y="4886212"/>
            <a:ext cx="703447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3F2DB349-D844-F140-BD48-943C54C28848}" type="datetime1">
              <a:rPr lang="fi-FI" smtClean="0"/>
              <a:t>12.9.2022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2" y="4886212"/>
            <a:ext cx="538239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2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223" y="357187"/>
            <a:ext cx="7345198" cy="7023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223" y="1383506"/>
            <a:ext cx="8641556" cy="3186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223" y="4786314"/>
            <a:ext cx="1134335" cy="10715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600">
                <a:solidFill>
                  <a:schemeClr val="accent1"/>
                </a:solidFill>
              </a:defRPr>
            </a:lvl1pPr>
          </a:lstStyle>
          <a:p>
            <a:fld id="{4E9E354F-D17F-4029-8EB4-698D21090EBA}" type="datetime1">
              <a:rPr lang="fi-FI" noProof="0" smtClean="0"/>
              <a:t>12.9.2022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5558" y="4786314"/>
            <a:ext cx="7182998" cy="10715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600">
                <a:solidFill>
                  <a:schemeClr val="accent1"/>
                </a:solidFill>
              </a:defRPr>
            </a:lvl1pPr>
          </a:lstStyle>
          <a:p>
            <a:r>
              <a:rPr lang="fi-FI" noProof="0"/>
              <a:t>Esityksen ja esittäjän nimi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555" y="4786314"/>
            <a:ext cx="324224" cy="10715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7122CED2-5A27-49BC-82D9-4279B6D76913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9023"/>
            <a:ext cx="9144000" cy="114477"/>
          </a:xfrm>
          <a:prstGeom prst="rect">
            <a:avLst/>
          </a:prstGeom>
        </p:spPr>
      </p:pic>
      <p:sp>
        <p:nvSpPr>
          <p:cNvPr id="17" name="(c)" hidden="1"/>
          <p:cNvSpPr txBox="1"/>
          <p:nvPr userDrawn="1"/>
        </p:nvSpPr>
        <p:spPr>
          <a:xfrm>
            <a:off x="8887296" y="5168847"/>
            <a:ext cx="251672" cy="230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15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150" baseline="0" dirty="0">
                <a:solidFill>
                  <a:schemeClr val="bg1"/>
                </a:solidFill>
                <a:latin typeface="+mn-lt"/>
              </a:rPr>
              <a:t>  energiavirasto</a:t>
            </a:r>
            <a:endParaRPr lang="en-GB" sz="15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8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000"/>
            <a:ext cx="45196" cy="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22" y="276495"/>
            <a:ext cx="915857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195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00025" indent="-200025" algn="l" defTabSz="685800" rtl="0" eaLnBrk="1" latinLnBrk="0" hangingPunct="1">
        <a:lnSpc>
          <a:spcPct val="120000"/>
        </a:lnSpc>
        <a:spcBef>
          <a:spcPts val="600"/>
        </a:spcBef>
        <a:buClr>
          <a:schemeClr val="accent5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404813" indent="-204788" algn="l" defTabSz="685800" rtl="0" eaLnBrk="1" latinLnBrk="0" hangingPunct="1">
        <a:lnSpc>
          <a:spcPct val="12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050" kern="1200">
          <a:solidFill>
            <a:schemeClr val="tx2"/>
          </a:solidFill>
          <a:latin typeface="+mn-lt"/>
          <a:ea typeface="+mn-ea"/>
          <a:cs typeface="+mn-cs"/>
        </a:defRPr>
      </a:lvl2pPr>
      <a:lvl3pPr marL="604838" indent="-200025" algn="l" defTabSz="685800" rtl="0" eaLnBrk="1" latinLnBrk="0" hangingPunct="1">
        <a:lnSpc>
          <a:spcPct val="12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chemeClr val="tx2"/>
          </a:solidFill>
          <a:latin typeface="+mn-lt"/>
          <a:ea typeface="+mn-ea"/>
          <a:cs typeface="+mn-cs"/>
        </a:defRPr>
      </a:lvl3pPr>
      <a:lvl4pPr marL="803672" indent="-198835" algn="l" defTabSz="685800" rtl="0" eaLnBrk="1" latinLnBrk="0" hangingPunct="1">
        <a:lnSpc>
          <a:spcPct val="12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–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009650" indent="-205979" algn="l" defTabSz="685800" rtl="0" eaLnBrk="1" latinLnBrk="0" hangingPunct="1">
        <a:lnSpc>
          <a:spcPct val="12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•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009650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8510" indent="-19883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4488" indent="-205979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614488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06027" y="270933"/>
            <a:ext cx="7531946" cy="2557245"/>
          </a:xfrm>
        </p:spPr>
        <p:txBody>
          <a:bodyPr>
            <a:noAutofit/>
          </a:bodyPr>
          <a:lstStyle/>
          <a:p>
            <a:r>
              <a:rPr lang="fi-FI" sz="3200" dirty="0"/>
              <a:t>Kansallisen ja EU:n energiamarkkinoiden tilannekuva</a:t>
            </a:r>
            <a:endParaRPr lang="en-GB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2923005"/>
            <a:ext cx="6858000" cy="675291"/>
          </a:xfrm>
        </p:spPr>
        <p:txBody>
          <a:bodyPr>
            <a:noAutofit/>
          </a:bodyPr>
          <a:lstStyle/>
          <a:p>
            <a:r>
              <a:rPr lang="fi-FI" dirty="0" smtClean="0"/>
              <a:t>Ilmastopolitiikan pyöreä pöytä 15.9.2022, Säätytalo</a:t>
            </a:r>
          </a:p>
          <a:p>
            <a:r>
              <a:rPr lang="fi-FI" dirty="0" smtClean="0"/>
              <a:t>Teollisuusneuvos Petteri Kuuva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7216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684077" cy="74693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Miksi sähkön hinta on tukkumarkkinoilla korkealla?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144398"/>
            <a:ext cx="7886700" cy="3559628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Sähkön tarjonta on niukkaa kysyntään nähden</a:t>
            </a:r>
          </a:p>
          <a:p>
            <a:pPr lvl="1"/>
            <a:r>
              <a:rPr lang="fi-FI" dirty="0" smtClean="0"/>
              <a:t>Tarjontaa ei juurikaan voida lisätä lyhyellä aikavälillä (paitsi OL3 ja 1800 MW tuulivoimaa)</a:t>
            </a:r>
          </a:p>
          <a:p>
            <a:pPr lvl="1"/>
            <a:r>
              <a:rPr lang="fi-FI" dirty="0" smtClean="0"/>
              <a:t>Kysyntää voidaan leikata sähköä säästämällä, kysynnän leikkaaminen tärkeää huippuaikoina</a:t>
            </a:r>
          </a:p>
          <a:p>
            <a:r>
              <a:rPr lang="fi-FI" dirty="0" smtClean="0"/>
              <a:t>Miksi tarjonta on niukkaa?</a:t>
            </a:r>
          </a:p>
          <a:p>
            <a:pPr lvl="1"/>
            <a:r>
              <a:rPr lang="fi-FI" dirty="0" smtClean="0"/>
              <a:t>Suomessa: Venäjän sähkön tuonnin (1300 MW) loppuminen 14.5.2022, kesällä ydinvoimalaitosten vuosihuollot (LO2 7.8. alkaen, LO1 sen jälkeen, yhteensä 53 vrk)</a:t>
            </a:r>
          </a:p>
          <a:p>
            <a:pPr lvl="1"/>
            <a:r>
              <a:rPr lang="fi-FI" dirty="0" smtClean="0"/>
              <a:t>Pohjoismaissa: Norjan vesialtaiden alhainen taso etelässä</a:t>
            </a:r>
          </a:p>
          <a:p>
            <a:pPr lvl="1"/>
            <a:r>
              <a:rPr lang="fi-FI" dirty="0" smtClean="0"/>
              <a:t>Euroopassa: Ranskan </a:t>
            </a:r>
            <a:r>
              <a:rPr lang="fi-FI" dirty="0"/>
              <a:t>ydinvoiman seisokit </a:t>
            </a:r>
            <a:r>
              <a:rPr lang="fi-FI" dirty="0" smtClean="0"/>
              <a:t>(kuivuuden</a:t>
            </a:r>
            <a:r>
              <a:rPr lang="fi-FI" dirty="0"/>
              <a:t>, huoltojen ja eräiden reaktorien korroosio-ongelmien vuoksi maan 56 reaktorista 32 on suljettuna tällä </a:t>
            </a:r>
            <a:r>
              <a:rPr lang="fi-FI" dirty="0" smtClean="0"/>
              <a:t>hetkellä), Saksan ydinvoimaloiden sulkeminen (3 viimeistä on määrä sulkea vuoden lopussa, mahdollinen jatko)</a:t>
            </a:r>
          </a:p>
          <a:p>
            <a:pPr lvl="1"/>
            <a:r>
              <a:rPr lang="fi-FI" dirty="0" smtClean="0"/>
              <a:t>Sähkön hinta määräytyy tunneittain kalleimman tarvittavan voimalaitoksen rajakustannusten mukaan (kuten kaikissa muissakin hyödykkeissä)</a:t>
            </a:r>
          </a:p>
          <a:p>
            <a:pPr lvl="2"/>
            <a:r>
              <a:rPr lang="fi-FI" dirty="0" smtClean="0"/>
              <a:t>Kaasu on ennätyksellisen kallista (200 euro/MWh) ja päästöoikeuksien hinnat korkealla (9.9. 66 euro/tCO2, 19.8. 97 euro/tCO2): </a:t>
            </a:r>
            <a:r>
              <a:rPr lang="fi-FI" dirty="0" err="1" smtClean="0"/>
              <a:t>Kaasukombilauhdelaitoksen</a:t>
            </a:r>
            <a:r>
              <a:rPr lang="fi-FI" dirty="0" smtClean="0"/>
              <a:t> (</a:t>
            </a:r>
            <a:r>
              <a:rPr lang="el-GR" dirty="0" smtClean="0"/>
              <a:t>ξ</a:t>
            </a:r>
            <a:r>
              <a:rPr lang="fi-FI" dirty="0" smtClean="0"/>
              <a:t>=50 %, kaasun päästökerroin 0,2 tCO2/MWh, kaasu 200 euroa/MWh, päästöoikeus 66 euroa/tCO2) muuttuvat kustannukset 426 euroa/MWh.</a:t>
            </a:r>
          </a:p>
          <a:p>
            <a:pPr lvl="1"/>
            <a:r>
              <a:rPr lang="fi-FI" dirty="0" smtClean="0"/>
              <a:t>Tuulivoiman määrä vaikuttaa merkittävästi sähkön hintaan</a:t>
            </a:r>
          </a:p>
          <a:p>
            <a:r>
              <a:rPr lang="fi-FI" dirty="0" smtClean="0"/>
              <a:t>EU:n yhteisillä markkinoilla hinta tasaantuu siirtoyhteyksien mahdollistamissa rajoissa</a:t>
            </a:r>
          </a:p>
          <a:p>
            <a:pPr lvl="1"/>
            <a:r>
              <a:rPr lang="fi-FI" dirty="0" smtClean="0"/>
              <a:t>Norjan vesivoima ohjautuu </a:t>
            </a:r>
            <a:r>
              <a:rPr lang="fi-FI" dirty="0" err="1" smtClean="0"/>
              <a:t>Keski</a:t>
            </a:r>
            <a:r>
              <a:rPr lang="fi-FI" dirty="0" smtClean="0"/>
              <a:t>-Eurooppaan, hinta nousee myös Suomessa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12.9.2022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455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684077" cy="746936"/>
          </a:xfrm>
        </p:spPr>
        <p:txBody>
          <a:bodyPr>
            <a:normAutofit/>
          </a:bodyPr>
          <a:lstStyle/>
          <a:p>
            <a:r>
              <a:rPr lang="fi-FI" dirty="0" smtClean="0"/>
              <a:t>Sähkön pohjoismaisen spot-hinnan kehitys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12.9.2022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880" y="987224"/>
            <a:ext cx="5618108" cy="3759811"/>
          </a:xfrm>
          <a:prstGeom prst="rect">
            <a:avLst/>
          </a:prstGeom>
        </p:spPr>
      </p:pic>
      <p:sp>
        <p:nvSpPr>
          <p:cNvPr id="9" name="Tekstiruutu 8"/>
          <p:cNvSpPr txBox="1"/>
          <p:nvPr/>
        </p:nvSpPr>
        <p:spPr>
          <a:xfrm>
            <a:off x="6103509" y="4445877"/>
            <a:ext cx="22525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000" dirty="0" smtClean="0"/>
              <a:t>Lähde: Energimarknadsinspektionen</a:t>
            </a:r>
          </a:p>
        </p:txBody>
      </p:sp>
    </p:spTree>
    <p:extLst>
      <p:ext uri="{BB962C8B-B14F-4D97-AF65-F5344CB8AC3E}">
        <p14:creationId xmlns:p14="http://schemas.microsoft.com/office/powerpoint/2010/main" val="116630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Sähkön johdannaismarkkinat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4</a:t>
            </a:fld>
            <a:endParaRPr lang="fi-FI" noProof="0" dirty="0"/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>
          <a:xfrm>
            <a:off x="610620" y="1144398"/>
            <a:ext cx="8153332" cy="3597587"/>
          </a:xfrm>
          <a:prstGeom prst="rect">
            <a:avLst/>
          </a:prstGeom>
        </p:spPr>
        <p:txBody>
          <a:bodyPr vert="horz" lIns="0" tIns="34290" rIns="0" bIns="34290" rtlCol="0">
            <a:normAutofit lnSpcReduction="10000"/>
          </a:bodyPr>
          <a:lstStyle>
            <a:lvl1pPr marL="312738" indent="-3127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2275" indent="-320675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1538" indent="-3127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i-FI" sz="1400" dirty="0"/>
              <a:t>Sekä sähkön käyttäjillä ja tuottajilla on tarve ennustettavaan sähkön hintakehitykseen. Hintakehitystä voi varmistaa joko fyysisesti (kahdenväliset sopimukset, voimalaitosomistukset) tai johdannaismarkkinoilla. Johdannaismarkkinasuojaukset ovat puhtaasti </a:t>
            </a:r>
            <a:r>
              <a:rPr lang="fi-FI" sz="1400" dirty="0" smtClean="0"/>
              <a:t>finanssituotteita.</a:t>
            </a:r>
          </a:p>
          <a:p>
            <a:pPr>
              <a:spcBef>
                <a:spcPts val="0"/>
              </a:spcBef>
            </a:pPr>
            <a:r>
              <a:rPr lang="fi-FI" sz="1400" dirty="0" smtClean="0"/>
              <a:t>Suomalaiset </a:t>
            </a:r>
            <a:r>
              <a:rPr lang="fi-FI" sz="1400" dirty="0"/>
              <a:t>sähköntuottajat suojaavat tyypillisesti noin 70-80 % sähköntuotannostaan etukäteen</a:t>
            </a:r>
            <a:r>
              <a:rPr lang="fi-FI" sz="14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fi-FI" sz="1400" dirty="0" smtClean="0"/>
              <a:t>Sähköntuotantoaan </a:t>
            </a:r>
            <a:r>
              <a:rPr lang="fi-FI" sz="1400" dirty="0"/>
              <a:t>johdannaistuotteilla suojaavien sähköntuottajien vakuusvaateet ja johdannaiskaupan selvitykseen tarvittava käyttöpääomamäärä </a:t>
            </a:r>
            <a:r>
              <a:rPr lang="fi-FI" sz="1400" dirty="0" err="1"/>
              <a:t>Nasdaq</a:t>
            </a:r>
            <a:r>
              <a:rPr lang="fi-FI" sz="1400" dirty="0"/>
              <a:t> </a:t>
            </a:r>
            <a:r>
              <a:rPr lang="fi-FI" sz="1400" dirty="0" err="1"/>
              <a:t>Commodities</a:t>
            </a:r>
            <a:r>
              <a:rPr lang="fi-FI" sz="1400" dirty="0"/>
              <a:t> -pörssissä on noussut nopeasti poikkeuksellisen korkealle tasolle. Vakuuksiin on sitoutunut suomalaisilla toimijoilla yli 2 miljardia euroa alkuvuotta enemmän, selvitykseen karkeasti 5—8 miljardia enemmän. Vaateet on täytettävä hyvin lyhyessä ajassa, muutoin yhtiö määritellään maksukyvyttömäksi</a:t>
            </a:r>
          </a:p>
          <a:p>
            <a:pPr>
              <a:spcBef>
                <a:spcPts val="0"/>
              </a:spcBef>
            </a:pPr>
            <a:r>
              <a:rPr lang="fi-FI" sz="1400" dirty="0"/>
              <a:t>Vaateiden edelleen kasvaessa on uhkana että markkinaehtoinen rahoitus tyrehtyy ja sähköntuottajat ajautuvat likviditeettikriisiin. Tämä voi pahimmillaan johtaa sähköntuottajien konkurssiaaltoon.</a:t>
            </a:r>
          </a:p>
          <a:p>
            <a:pPr>
              <a:spcBef>
                <a:spcPts val="0"/>
              </a:spcBef>
            </a:pPr>
            <a:r>
              <a:rPr lang="fi-FI" sz="1400" dirty="0"/>
              <a:t>Johdannaismarkkinat ovat erittäin epälikvidit ja </a:t>
            </a:r>
            <a:r>
              <a:rPr lang="fi-FI" sz="1400" dirty="0" err="1"/>
              <a:t>volatiilit</a:t>
            </a:r>
            <a:r>
              <a:rPr lang="fi-FI" sz="1400" dirty="0"/>
              <a:t>. Toimijat ovat myös siirtyneet merkittävässä määrin kahdenvälisiin sopimuksiin, mikä voi osaltaan aiheuttaa systeemiriskiä markkinaan, jos vastapuoliriskit realisoituvat.</a:t>
            </a:r>
          </a:p>
          <a:p>
            <a:endParaRPr lang="fi-FI" sz="1200" dirty="0" smtClean="0"/>
          </a:p>
          <a:p>
            <a:endParaRPr lang="fi-FI" sz="1200" dirty="0"/>
          </a:p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33186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49" y="10008"/>
            <a:ext cx="8143391" cy="746936"/>
          </a:xfrm>
        </p:spPr>
        <p:txBody>
          <a:bodyPr>
            <a:normAutofit fontScale="90000"/>
          </a:bodyPr>
          <a:lstStyle/>
          <a:p>
            <a:r>
              <a:rPr lang="fi-FI" sz="2200" dirty="0"/>
              <a:t>Sähköjohdannaisten hinnat ovat kymmenkertaistuneet vuodessa</a:t>
            </a:r>
            <a:br>
              <a:rPr lang="fi-FI" sz="2200" dirty="0"/>
            </a:br>
            <a:r>
              <a:rPr lang="fi-FI" sz="1300" dirty="0"/>
              <a:t>Tammi–maaliskuun 2023 ja huhti–kesäkuun 2023 Pohjoismaiden sähköntoimituksen hinta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12.9.2022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883" y="661778"/>
            <a:ext cx="6792697" cy="40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0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7C190FE-0B3E-4548-9396-0795CFBB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Sähkömarkkinoiden tilanne – vähittäismarkkinat Suomessa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50DD1C40-F2A6-4126-9C19-F4865A330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223" y="1221600"/>
            <a:ext cx="4212763" cy="3348019"/>
          </a:xfrm>
        </p:spPr>
        <p:txBody>
          <a:bodyPr/>
          <a:lstStyle/>
          <a:p>
            <a:r>
              <a:rPr lang="fi-FI" sz="900" dirty="0"/>
              <a:t>Tukkumarkkinan epävarmuus heijastuu vähittäishintoihin</a:t>
            </a:r>
          </a:p>
          <a:p>
            <a:pPr lvl="1"/>
            <a:r>
              <a:rPr lang="fi-FI" sz="750" dirty="0"/>
              <a:t>Uusien määräaikaisten sopimusten hinnat korkeat tai niiden tarjoaminen asiakkaille lopetettu toistaiseksi</a:t>
            </a:r>
          </a:p>
          <a:p>
            <a:pPr lvl="1"/>
            <a:r>
              <a:rPr lang="fi-FI" sz="750" dirty="0"/>
              <a:t>Pörssisähkösopimuksissa kuluttajat kantavat hintavaihteluriskin (joillakin myyjillä tämä ainoa vaihtoehto uusiin sopimuksiin)</a:t>
            </a:r>
          </a:p>
          <a:p>
            <a:pPr lvl="1"/>
            <a:r>
              <a:rPr lang="fi-FI" sz="750" dirty="0"/>
              <a:t>Toistaiseksi voimassa oleviin sopimuksiin tulossa isoja hintakorotuksia lokakuussa usealla myyjällä (uusi taso n. 25-50 </a:t>
            </a:r>
            <a:r>
              <a:rPr lang="fi-FI" sz="750" dirty="0" err="1"/>
              <a:t>snt</a:t>
            </a:r>
            <a:r>
              <a:rPr lang="fi-FI" sz="750" dirty="0"/>
              <a:t>/kWh)</a:t>
            </a:r>
          </a:p>
          <a:p>
            <a:r>
              <a:rPr lang="fi-FI" sz="900" dirty="0"/>
              <a:t>Isolla osalla (54% 2021 lopussa) ollut määräaikainen sähkösopimus</a:t>
            </a:r>
          </a:p>
          <a:p>
            <a:pPr lvl="1"/>
            <a:r>
              <a:rPr lang="fi-FI" sz="750" dirty="0"/>
              <a:t>Sopimuksen ollessa katkolla hinta voi nousta moninkertaisesti</a:t>
            </a:r>
          </a:p>
          <a:p>
            <a:pPr lvl="1"/>
            <a:r>
              <a:rPr lang="fi-FI" sz="750" dirty="0"/>
              <a:t>Samaan aikaan monella vanha sähkösopimus katkolla vasta 2023-&gt;</a:t>
            </a:r>
          </a:p>
          <a:p>
            <a:r>
              <a:rPr lang="fi-FI" sz="900" dirty="0"/>
              <a:t>Etsitään edullisia sopimuksia – asiakaspalvelut ruuhkautuneet</a:t>
            </a:r>
          </a:p>
          <a:p>
            <a:pPr lvl="1"/>
            <a:r>
              <a:rPr lang="fi-FI" sz="750" dirty="0"/>
              <a:t>Voi olla isoja hintaeroja asuinpaikan / yhtiön </a:t>
            </a:r>
            <a:r>
              <a:rPr lang="fi-FI" sz="750" dirty="0" smtClean="0"/>
              <a:t>mukaan</a:t>
            </a:r>
            <a:endParaRPr lang="fi-FI" sz="750" dirty="0"/>
          </a:p>
          <a:p>
            <a:r>
              <a:rPr lang="fi-FI" sz="900" dirty="0"/>
              <a:t>Talvella monilla kuluttajilla (erit. sähkölämmittäjät) ja yrityksillä tulee olemaan vaikeuksia kasvavien sähkölaskujen kanssa</a:t>
            </a:r>
          </a:p>
          <a:p>
            <a:r>
              <a:rPr lang="fi-FI" sz="900" dirty="0"/>
              <a:t>Joutuvatko jotkut myyjät lopettamaan toiminnan talousvaikeuksissa tai hallitsemattomien riskien takia?</a:t>
            </a:r>
          </a:p>
          <a:p>
            <a:pPr lvl="1"/>
            <a:r>
              <a:rPr lang="fi-FI" sz="750" dirty="0"/>
              <a:t>Asiakkaat joutuisivat nopeasti etsimään uuden myyjän tilalle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CC8F1B43-710E-4BE4-A8C9-4566729DA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>
                <a:solidFill>
                  <a:srgbClr val="BC2359"/>
                </a:solidFill>
                <a:latin typeface="Verdana"/>
              </a:rPr>
              <a:pPr/>
              <a:t>6</a:t>
            </a:fld>
            <a:endParaRPr lang="en-US" dirty="0">
              <a:solidFill>
                <a:srgbClr val="BC2359"/>
              </a:solidFill>
              <a:latin typeface="Verdana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60FACE7B-286E-4108-BABF-96EB3968381F}"/>
              </a:ext>
            </a:extLst>
          </p:cNvPr>
          <p:cNvSpPr txBox="1"/>
          <p:nvPr/>
        </p:nvSpPr>
        <p:spPr>
          <a:xfrm>
            <a:off x="4734019" y="4515966"/>
            <a:ext cx="4050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75" dirty="0">
                <a:solidFill>
                  <a:srgbClr val="555555"/>
                </a:solidFill>
                <a:latin typeface="Verdana"/>
              </a:rPr>
              <a:t>*1.9.2022 uusien määräaikaisten ja toistaiseksi voimassa olevien sopimusten tarjonta poikkeuksellisen vähäistä. Toimitusvelvollisuuden piirissä tarjotut uudet sopimukset ovat suurelta osin pörssisähkösopimuksia, joten vertailukelpoista tilastotietoa ei ole voitu laskea. </a:t>
            </a:r>
          </a:p>
        </p:txBody>
      </p:sp>
      <p:pic>
        <p:nvPicPr>
          <p:cNvPr id="12" name="Sisällön paikkamerkki 11">
            <a:extLst>
              <a:ext uri="{FF2B5EF4-FFF2-40B4-BE49-F238E27FC236}">
                <a16:creationId xmlns:a16="http://schemas.microsoft.com/office/drawing/2014/main" id="{925886E8-C115-4CDA-9803-5C4DC92F39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80975" y="1385369"/>
            <a:ext cx="4211177" cy="318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3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Komission ehdotukset toimiksi 1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7</a:t>
            </a:fld>
            <a:endParaRPr lang="fi-FI" noProof="0" dirty="0"/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>
          <a:xfrm>
            <a:off x="610620" y="1144398"/>
            <a:ext cx="8153332" cy="3597587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>
            <a:lvl1pPr marL="312738" indent="-3127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2275" indent="-320675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1538" indent="-3127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i-FI" sz="1500" dirty="0" smtClean="0"/>
              <a:t>Sähkön kulutuksen alentaminen ja kulutushuippujen leikkaaminen</a:t>
            </a:r>
          </a:p>
          <a:p>
            <a:pPr lvl="1">
              <a:spcBef>
                <a:spcPts val="0"/>
              </a:spcBef>
            </a:pPr>
            <a:r>
              <a:rPr lang="fi-FI" sz="1200" b="1" dirty="0" smtClean="0"/>
              <a:t>(Vapaaehtoinen) sähkön käytön vähentäminen 10 % kuukausitasolla referenssijaksoon (11/2017-3/2018):</a:t>
            </a:r>
            <a:r>
              <a:rPr lang="fi-FI" sz="1200" dirty="0" smtClean="0"/>
              <a:t> 11/2017-1/2018 hieman keskiarvoa lämpimämpiä, 2-3/2018 huomattavasti kylmempää, referenssijakso keskiarvona hiukan normaalia kylmempi.</a:t>
            </a:r>
          </a:p>
          <a:p>
            <a:pPr lvl="1">
              <a:spcBef>
                <a:spcPts val="0"/>
              </a:spcBef>
            </a:pPr>
            <a:r>
              <a:rPr lang="fi-FI" sz="1200" b="1" dirty="0" smtClean="0"/>
              <a:t>(Pakollinen) huippukulutustuntien sähkön käytön vähentämien vähintään 5 % </a:t>
            </a:r>
            <a:r>
              <a:rPr lang="fi-FI" sz="1200" dirty="0" smtClean="0"/>
              <a:t>(jos kuukauden ka. </a:t>
            </a:r>
            <a:r>
              <a:rPr lang="fi-FI" sz="1200" dirty="0"/>
              <a:t>h</a:t>
            </a:r>
            <a:r>
              <a:rPr lang="fi-FI" sz="1200" dirty="0" smtClean="0"/>
              <a:t>inta yli 200 euro/MWh): mahdollisuutena huutokaupat kysynnän vähentämisestä. Lämmin vs. kylmä talvi 5 % ero tehontarpeessa. Miten todennetaan lisäisyys joustoissa?</a:t>
            </a:r>
          </a:p>
          <a:p>
            <a:pPr>
              <a:spcBef>
                <a:spcPts val="0"/>
              </a:spcBef>
            </a:pPr>
            <a:r>
              <a:rPr lang="fi-FI" sz="1500" dirty="0" smtClean="0"/>
              <a:t>Inframarginaalituottajien (eivät aseta hintaa) voittojen pakollinen leikkaaminen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Jäsenvaltioiden on leikattava tuotot, jotka ylittävät 200 euroa/MWh. Tuotoilla tuettaisiin haavoittuvia kotitalouksia ja yrityksiä.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Vastaa </a:t>
            </a:r>
            <a:r>
              <a:rPr lang="fi-FI" sz="1200" dirty="0" err="1" smtClean="0"/>
              <a:t>windfall</a:t>
            </a:r>
            <a:r>
              <a:rPr lang="fi-FI" sz="1200" dirty="0" smtClean="0"/>
              <a:t>-veroa, mutta komissio välttää määrittelyä veroksi (vaatii yksimielisyyttä)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Ei alenna sähkön tukkuhintaa, mahdolliset vaikutukset tuleviin investointeihin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Haasteena johdannaisilla suojattu tuotanto, PPA-sopimuksilla myyty sähkö (tyypillistä suurissa tuulivoimahankkeissa) ja </a:t>
            </a:r>
            <a:r>
              <a:rPr lang="fi-FI" sz="1200" dirty="0" err="1" smtClean="0"/>
              <a:t>Mankala</a:t>
            </a:r>
            <a:r>
              <a:rPr lang="fi-FI" sz="1200" dirty="0" smtClean="0"/>
              <a:t>-sähkö  </a:t>
            </a:r>
          </a:p>
          <a:p>
            <a:pPr>
              <a:spcBef>
                <a:spcPts val="0"/>
              </a:spcBef>
            </a:pPr>
            <a:r>
              <a:rPr lang="fi-FI" sz="1500" dirty="0" smtClean="0"/>
              <a:t>Fossiilisten energialähteiden solidaarisuusmaksu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Vastaava maksu fossiilisten polttoaineiden (öljy, kaasu ja hiili) yrityksille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87552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Komission ehdotukset toimiksi 2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8</a:t>
            </a:fld>
            <a:endParaRPr lang="fi-FI" noProof="0" dirty="0"/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>
          <a:xfrm>
            <a:off x="610620" y="1144398"/>
            <a:ext cx="8153332" cy="3597587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>
            <a:lvl1pPr marL="312738" indent="-3127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2275" indent="-320675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1538" indent="-3127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i-FI" sz="1500" dirty="0" smtClean="0"/>
              <a:t>Johdannaismarkkinoiden likviditeetti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Komissio keskustelee rahoitussektorin regulaattoreiden kanssa, voitaisiinko vakuuksiksi hyväksyä myös muuta kuin käteinen. Suomi tukee tällaisia toimia.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Jäsenvaltioiden laina- ja takuuohjelmien valtiontukisäännöt</a:t>
            </a:r>
            <a:endParaRPr lang="fi-FI" sz="1200" dirty="0"/>
          </a:p>
          <a:p>
            <a:pPr>
              <a:spcBef>
                <a:spcPts val="0"/>
              </a:spcBef>
            </a:pPr>
            <a:r>
              <a:rPr lang="fi-FI" sz="1500" dirty="0" smtClean="0"/>
              <a:t>Venäläisen kaasun hintakatto</a:t>
            </a:r>
          </a:p>
          <a:p>
            <a:pPr lvl="1">
              <a:spcBef>
                <a:spcPts val="0"/>
              </a:spcBef>
            </a:pPr>
            <a:r>
              <a:rPr lang="fi-FI" sz="1200" dirty="0"/>
              <a:t>Venäjä on uhannut lopettaa loputkin toimitukset, jos hintakatto </a:t>
            </a:r>
            <a:r>
              <a:rPr lang="fi-FI" sz="1200" dirty="0" smtClean="0"/>
              <a:t>asetetaan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Haasteellinen jäsenvaltioilla, jotka tuovat edelleen kaasua Venäjältä</a:t>
            </a:r>
            <a:endParaRPr lang="fi-FI" sz="900" dirty="0"/>
          </a:p>
        </p:txBody>
      </p:sp>
    </p:spTree>
    <p:extLst>
      <p:ext uri="{BB962C8B-B14F-4D97-AF65-F5344CB8AC3E}">
        <p14:creationId xmlns:p14="http://schemas.microsoft.com/office/powerpoint/2010/main" val="315964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esillä olleita ehdotuksia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9</a:t>
            </a:fld>
            <a:endParaRPr lang="fi-FI" noProof="0" dirty="0"/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>
          <a:xfrm>
            <a:off x="610620" y="1144398"/>
            <a:ext cx="8153332" cy="3597587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>
            <a:lvl1pPr marL="312738" indent="-3127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2275" indent="-320675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1538" indent="-3127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i-FI" sz="1500" dirty="0" smtClean="0"/>
              <a:t>Hintakatto kaikelle kaasulle eli kaasumarkkinoiden ja sähkömarkkinoiden yhteyden katkaisu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Espanjalla ja Portugalissa asetettu sähköntuotantoon käytetylle kaasulle hintakatto 40 euro/MWh, markkinahinnan ja hintakaton ero katetaan tuella. Sähkön hinta on laskenut, tuettua sähköä viedään maksimikapasiteetilla Ranskaan. </a:t>
            </a:r>
            <a:r>
              <a:rPr lang="fi-FI" sz="1200" dirty="0" err="1" smtClean="0"/>
              <a:t>Iberian</a:t>
            </a:r>
            <a:r>
              <a:rPr lang="fi-FI" sz="1200" dirty="0" smtClean="0"/>
              <a:t> niemimaalla runsaasti LNG-terminaalikapasiteettia ja sähkönsiirtoyhteydet Ranskaan vähäiset.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Voitaisiin toteuttaa koko EU:ssa: alentaisi sähkön tukkuhintaa kaikkialla, voisi pahentaa sähköpulaa ja kaasupulaa</a:t>
            </a:r>
          </a:p>
          <a:p>
            <a:pPr>
              <a:spcBef>
                <a:spcPts val="0"/>
              </a:spcBef>
            </a:pPr>
            <a:r>
              <a:rPr lang="fi-FI" sz="1500" dirty="0" smtClean="0"/>
              <a:t>Tukkumarkkinoiden tekninen hintakatto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Tukkumarkkinoiden tarjousten teknisen enimmäishinnan jäädyttäminen/alentaminen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Suomi tukee teknisen enimmäishinnan alentamista siten, että tarjonta/kysyntäjousto ei merkittävästi alenisi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Alhainen enimmäishinta johtaisi sähköpulaan</a:t>
            </a:r>
            <a:endParaRPr lang="fi-FI" sz="1200" dirty="0"/>
          </a:p>
          <a:p>
            <a:pPr>
              <a:spcBef>
                <a:spcPts val="0"/>
              </a:spcBef>
            </a:pPr>
            <a:r>
              <a:rPr lang="fi-FI" sz="1500" dirty="0" smtClean="0"/>
              <a:t>Vähittäismarkkinoiden hintakatto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Maksimihinta vähittäismyynnille: johtaisi toimitusvelvollisten myyjien tappioihin ja mahdollisiin konkursseihin</a:t>
            </a:r>
          </a:p>
          <a:p>
            <a:pPr lvl="1">
              <a:spcBef>
                <a:spcPts val="0"/>
              </a:spcBef>
            </a:pPr>
            <a:r>
              <a:rPr lang="fi-FI" sz="1200" dirty="0" smtClean="0"/>
              <a:t>Norjan malli: x % tuki tietyn hinnan jälkeen, vähittäismyyjä antaisi tuen asiakkaille ja saisi tuen valtiolta. Edellyttää mittavia tietojärjestelmämuutoksia 60 vähittäismyyjän järjestelmiin. Ei toteutettavissa ainakaan ennen talvikautta. Ei voida sitoa Suomessa spot-hintaan, kuten Norjassa (kaikki spot-kauppaa)</a:t>
            </a:r>
          </a:p>
        </p:txBody>
      </p:sp>
    </p:spTree>
    <p:extLst>
      <p:ext uri="{BB962C8B-B14F-4D97-AF65-F5344CB8AC3E}">
        <p14:creationId xmlns:p14="http://schemas.microsoft.com/office/powerpoint/2010/main" val="166096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">
  <a:themeElements>
    <a:clrScheme name="TEM 2021 01">
      <a:dk1>
        <a:srgbClr val="000000"/>
      </a:dk1>
      <a:lt1>
        <a:srgbClr val="FFFFFF"/>
      </a:lt1>
      <a:dk2>
        <a:srgbClr val="201E5B"/>
      </a:dk2>
      <a:lt2>
        <a:srgbClr val="DDBF8C"/>
      </a:lt2>
      <a:accent1>
        <a:srgbClr val="554596"/>
      </a:accent1>
      <a:accent2>
        <a:srgbClr val="008B3B"/>
      </a:accent2>
      <a:accent3>
        <a:srgbClr val="4565AD"/>
      </a:accent3>
      <a:accent4>
        <a:srgbClr val="E5231B"/>
      </a:accent4>
      <a:accent5>
        <a:srgbClr val="B63E8F"/>
      </a:accent5>
      <a:accent6>
        <a:srgbClr val="894997"/>
      </a:accent6>
      <a:hlink>
        <a:srgbClr val="0066CF"/>
      </a:hlink>
      <a:folHlink>
        <a:srgbClr val="485C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65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_DB01_laaja__FI_V____RGB.potx" id="{3FA3402B-2EFC-473D-AB43-9B110CE0CE1F}" vid="{EB4504F2-DA96-4563-B70F-974AD9BA3603}"/>
    </a:ext>
  </a:extLst>
</a:theme>
</file>

<file path=ppt/theme/theme2.xml><?xml version="1.0" encoding="utf-8"?>
<a:theme xmlns:a="http://schemas.openxmlformats.org/drawingml/2006/main" name="Energiavirasto">
  <a:themeElements>
    <a:clrScheme name="energiavirasto">
      <a:dk1>
        <a:sysClr val="windowText" lastClr="000000"/>
      </a:dk1>
      <a:lt1>
        <a:sysClr val="window" lastClr="FFFFFF"/>
      </a:lt1>
      <a:dk2>
        <a:srgbClr val="555555"/>
      </a:dk2>
      <a:lt2>
        <a:srgbClr val="E1E1E1"/>
      </a:lt2>
      <a:accent1>
        <a:srgbClr val="BC2359"/>
      </a:accent1>
      <a:accent2>
        <a:srgbClr val="FBBA00"/>
      </a:accent2>
      <a:accent3>
        <a:srgbClr val="F1901D"/>
      </a:accent3>
      <a:accent4>
        <a:srgbClr val="EC7404"/>
      </a:accent4>
      <a:accent5>
        <a:srgbClr val="E55726"/>
      </a:accent5>
      <a:accent6>
        <a:srgbClr val="919191"/>
      </a:accent6>
      <a:hlink>
        <a:srgbClr val="BC2359"/>
      </a:hlink>
      <a:folHlink>
        <a:srgbClr val="EC7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AE5AFDB7-032F-4AB0-A9B1-F20864601369}" vid="{59326EAA-EE7B-4F1B-9DC2-425999529F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PP_TEM_laajakuva_FI_pohja_RGB</Template>
  <TotalTime>9199</TotalTime>
  <Words>914</Words>
  <Application>Microsoft Office PowerPoint</Application>
  <PresentationFormat>Näytössä katseltava esitys (16:9)</PresentationFormat>
  <Paragraphs>83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TEM</vt:lpstr>
      <vt:lpstr>Energiavirasto</vt:lpstr>
      <vt:lpstr>Kansallisen ja EU:n energiamarkkinoiden tilannekuva</vt:lpstr>
      <vt:lpstr>Miksi sähkön hinta on tukkumarkkinoilla korkealla?</vt:lpstr>
      <vt:lpstr>Sähkön pohjoismaisen spot-hinnan kehitys</vt:lpstr>
      <vt:lpstr>Sähkön johdannaismarkkinat</vt:lpstr>
      <vt:lpstr>Sähköjohdannaisten hinnat ovat kymmenkertaistuneet vuodessa Tammi–maaliskuun 2023 ja huhti–kesäkuun 2023 Pohjoismaiden sähköntoimituksen hinta</vt:lpstr>
      <vt:lpstr>Sähkömarkkinoiden tilanne – vähittäismarkkinat Suomessa</vt:lpstr>
      <vt:lpstr>Komission ehdotukset toimiksi 1</vt:lpstr>
      <vt:lpstr>Komission ehdotukset toimiksi 2</vt:lpstr>
      <vt:lpstr>Muita esillä olleita ehdotuksia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Pahkala Tatu (TEM)</dc:creator>
  <cp:lastModifiedBy>Kuuva Petteri (TEM)</cp:lastModifiedBy>
  <cp:revision>90</cp:revision>
  <dcterms:created xsi:type="dcterms:W3CDTF">2021-11-05T11:39:45Z</dcterms:created>
  <dcterms:modified xsi:type="dcterms:W3CDTF">2022-09-12T12:23:23Z</dcterms:modified>
</cp:coreProperties>
</file>