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4"/>
  </p:notesMasterIdLst>
  <p:sldIdLst>
    <p:sldId id="300" r:id="rId8"/>
    <p:sldId id="324" r:id="rId9"/>
    <p:sldId id="325" r:id="rId10"/>
    <p:sldId id="326" r:id="rId11"/>
    <p:sldId id="327" r:id="rId12"/>
    <p:sldId id="310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E5BF3E0D-5D1C-435D-A42A-EBF230CEA758}">
          <p14:sldIdLst>
            <p14:sldId id="300"/>
            <p14:sldId id="324"/>
            <p14:sldId id="325"/>
            <p14:sldId id="326"/>
            <p14:sldId id="327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474"/>
    <a:srgbClr val="F6F3E5"/>
    <a:srgbClr val="C66E4E"/>
    <a:srgbClr val="2C5234"/>
    <a:srgbClr val="236192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8.4.2022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400" dirty="0" smtClean="0"/>
              <a:t>Ilmastolain kuntavelvoitteen valmistelu</a:t>
            </a:r>
            <a:r>
              <a:rPr lang="fi-FI" sz="5400" dirty="0" smtClean="0"/>
              <a:t/>
            </a:r>
            <a:br>
              <a:rPr lang="fi-FI" sz="5400" dirty="0" smtClean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600" dirty="0" smtClean="0"/>
              <a:t>Ilmastopolitiikan pyöreä pöytä 20.4.2022</a:t>
            </a:r>
            <a:endParaRPr lang="fi-FI" sz="2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sz="1600" dirty="0" smtClean="0"/>
              <a:t>Outi </a:t>
            </a:r>
            <a:r>
              <a:rPr lang="fi-FI" sz="1600" dirty="0"/>
              <a:t>Kumpuvaara</a:t>
            </a:r>
          </a:p>
          <a:p>
            <a:r>
              <a:rPr lang="fi-FI" sz="1600" dirty="0"/>
              <a:t>Hallitussihteeri</a:t>
            </a:r>
          </a:p>
          <a:p>
            <a:r>
              <a:rPr lang="fi-FI" sz="1600" dirty="0"/>
              <a:t>Ympäristöministeriö / ilmastoyksikkö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69EC-135D-470D-AF34-2A7FC831DBD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596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 ilmastolaista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2030877"/>
            <a:ext cx="10406984" cy="3715698"/>
          </a:xfrm>
        </p:spPr>
        <p:txBody>
          <a:bodyPr/>
          <a:lstStyle/>
          <a:p>
            <a:r>
              <a:rPr lang="fi-FI" sz="2200" dirty="0" smtClean="0"/>
              <a:t>Hallituksen esitys uudeksi ilmastolaiksi (HE 27/2022 vp) annettiin eduskunnalle maaliskuussa 2022</a:t>
            </a:r>
          </a:p>
          <a:p>
            <a:pPr lvl="1"/>
            <a:r>
              <a:rPr lang="fi-FI" sz="2000" dirty="0" smtClean="0"/>
              <a:t>Esitykseen sisältyy mm. Suomen uudet ilmastotavoitteet kuten hiilineutraaliustavoite 2035 ja 60 % päästövähennystavoite vuodelle 2030 (verrattuna vuoteen 1990)</a:t>
            </a:r>
          </a:p>
          <a:p>
            <a:pPr lvl="1"/>
            <a:r>
              <a:rPr lang="fi-FI" sz="2000" dirty="0" smtClean="0"/>
              <a:t>Velvoittaisi valtion viranomaisia</a:t>
            </a:r>
            <a:endParaRPr lang="fi-FI" sz="1800" dirty="0" smtClean="0"/>
          </a:p>
          <a:p>
            <a:pPr lvl="1"/>
            <a:r>
              <a:rPr lang="fi-FI" sz="2000" dirty="0" smtClean="0"/>
              <a:t>Lain on tarkoitus tulla voimaan 1.7.2022</a:t>
            </a:r>
          </a:p>
          <a:p>
            <a:r>
              <a:rPr lang="fi-FI" sz="2200" dirty="0" smtClean="0"/>
              <a:t>Budjettiriihessä syyskuussa 2021 linjattiin, että ”</a:t>
            </a:r>
            <a:r>
              <a:rPr lang="fi-FI" sz="2200" i="1" dirty="0"/>
              <a:t>lisätään lainsäädäntöön velvoite laatia ilmastosuunnitelmat kunta-, seutu- tai maakuntatasolla</a:t>
            </a:r>
            <a:r>
              <a:rPr lang="fi-FI" sz="2200" dirty="0" smtClean="0"/>
              <a:t>”</a:t>
            </a:r>
          </a:p>
          <a:p>
            <a:pPr lvl="1"/>
            <a:r>
              <a:rPr lang="fi-FI" sz="2000" dirty="0"/>
              <a:t>V</a:t>
            </a:r>
            <a:r>
              <a:rPr lang="fi-FI" sz="2000" dirty="0" smtClean="0"/>
              <a:t>almistellaan ilmastolain </a:t>
            </a:r>
            <a:r>
              <a:rPr lang="fi-FI" sz="2000" dirty="0"/>
              <a:t>muuttamista koskeva hallituksen esitys, joka on tarkoitus antaa syksyllä </a:t>
            </a:r>
            <a:r>
              <a:rPr lang="fi-FI" sz="2000" dirty="0" smtClean="0"/>
              <a:t>2022</a:t>
            </a:r>
            <a:endParaRPr lang="fi-FI" sz="20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301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</a:t>
            </a:r>
            <a:r>
              <a:rPr lang="fi-FI" dirty="0" smtClean="0"/>
              <a:t>almistelun tilanne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1957752"/>
            <a:ext cx="10406984" cy="3715698"/>
          </a:xfrm>
        </p:spPr>
        <p:txBody>
          <a:bodyPr/>
          <a:lstStyle/>
          <a:p>
            <a:r>
              <a:rPr lang="fi-FI" sz="2200" dirty="0" smtClean="0"/>
              <a:t>Kuntien/alueiden ilmastosuunnitelman laatimisvelvoitetta koskevaa esitystä valmistellaan ympäristöministeriössä virkatyönä</a:t>
            </a:r>
          </a:p>
          <a:p>
            <a:r>
              <a:rPr lang="fi-FI" sz="2200" dirty="0" smtClean="0"/>
              <a:t>Helmikuussa 2022 järjestettiin kuulemistilaisuus kunnille ja maakunnille. Tilaisuuden </a:t>
            </a:r>
            <a:r>
              <a:rPr lang="fi-FI" sz="2200" dirty="0"/>
              <a:t>jälkeen </a:t>
            </a:r>
            <a:r>
              <a:rPr lang="fi-FI" sz="2200" dirty="0" smtClean="0"/>
              <a:t>oli </a:t>
            </a:r>
            <a:r>
              <a:rPr lang="fi-FI" sz="2200" dirty="0"/>
              <a:t>myös mahdollisuus osallistua kirjalliseen kuulemiseen. </a:t>
            </a:r>
            <a:endParaRPr lang="fi-FI" sz="2200" dirty="0" smtClean="0"/>
          </a:p>
          <a:p>
            <a:r>
              <a:rPr lang="fi-FI" sz="2200" dirty="0" smtClean="0"/>
              <a:t>Valmistelun yhteydessä tarkastellaan myös tarvetta säätää kuntien yleisestä edistämisvelvoitteesta</a:t>
            </a:r>
          </a:p>
          <a:p>
            <a:pPr lvl="1"/>
            <a:r>
              <a:rPr lang="fi-FI" sz="2000" dirty="0" smtClean="0"/>
              <a:t>Ehdotus </a:t>
            </a:r>
            <a:r>
              <a:rPr lang="fi-FI" sz="2000" dirty="0" smtClean="0"/>
              <a:t>oli mukana kokonaisuudistuksen lausuntokierroksella kesällä 2021, mutta se siirtyi jatkovalmisteluun ja arvioidaan nyt osana kuntakokonaisuutta</a:t>
            </a:r>
          </a:p>
          <a:p>
            <a:r>
              <a:rPr lang="fi-FI" sz="2200" dirty="0"/>
              <a:t>Tavoitteena on saada ilmastolain muuttamista koskeva esitys lausuntokierrokselle </a:t>
            </a:r>
            <a:r>
              <a:rPr lang="fi-FI" sz="2200" dirty="0" smtClean="0"/>
              <a:t>kesällä</a:t>
            </a:r>
          </a:p>
          <a:p>
            <a:r>
              <a:rPr lang="fi-FI" sz="2200" dirty="0" smtClean="0"/>
              <a:t>Hallituksen </a:t>
            </a:r>
            <a:r>
              <a:rPr lang="fi-FI" sz="2200" dirty="0"/>
              <a:t>esitys </a:t>
            </a:r>
            <a:r>
              <a:rPr lang="fi-FI" sz="2200" dirty="0" smtClean="0"/>
              <a:t>on tarkoitus antaa eduskunnalle </a:t>
            </a:r>
            <a:r>
              <a:rPr lang="fi-FI" sz="2200" dirty="0"/>
              <a:t>syksyllä </a:t>
            </a:r>
            <a:r>
              <a:rPr lang="fi-FI" sz="2200" dirty="0" smtClean="0"/>
              <a:t>2022</a:t>
            </a:r>
            <a:endParaRPr lang="fi-FI" sz="2200" dirty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326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ympäristökeskuksen selvitys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2030877"/>
            <a:ext cx="10406984" cy="3715698"/>
          </a:xfrm>
        </p:spPr>
        <p:txBody>
          <a:bodyPr/>
          <a:lstStyle/>
          <a:p>
            <a:r>
              <a:rPr lang="fi-FI" sz="2200" dirty="0"/>
              <a:t>Ympäristöministeriö </a:t>
            </a:r>
            <a:r>
              <a:rPr lang="fi-FI" sz="2200" dirty="0" smtClean="0"/>
              <a:t>tilasi valmistelutyön tueksi selvityksen Suomen ympäristökeskukselta</a:t>
            </a:r>
          </a:p>
          <a:p>
            <a:r>
              <a:rPr lang="fi-FI" sz="2200" dirty="0" smtClean="0"/>
              <a:t>”Kunnan ilmastosuunnitelman toteuttamisvaihtoehdot ilmastolaissa” (Ympäristöministeriön julkaisuja 2022:5) valmistui helmikuussa 2022</a:t>
            </a:r>
          </a:p>
          <a:p>
            <a:r>
              <a:rPr lang="fi-FI" sz="2200" dirty="0" smtClean="0"/>
              <a:t>Selvityksessä arvioitiin eri tapoja toteuttaa kunnille velvoite laatia ilmastosuunnitelma</a:t>
            </a:r>
          </a:p>
          <a:p>
            <a:r>
              <a:rPr lang="fi-FI" sz="2200" dirty="0" smtClean="0"/>
              <a:t>Selvityksessä käytiin läpi muun muassa ilmastosuunnitelmien nykytilaa Suomessa ja muissa maissa, esiteltiin erilaisia vaihtoehtoja suunnitelman sisältövaatimuksiksi ja arvioitiin vaikutuksia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621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Keskeisiä kysymyksiä valmistelussa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2151716"/>
            <a:ext cx="10406984" cy="3715698"/>
          </a:xfrm>
        </p:spPr>
        <p:txBody>
          <a:bodyPr/>
          <a:lstStyle/>
          <a:p>
            <a:pPr marL="0" indent="0">
              <a:buNone/>
            </a:pPr>
            <a:r>
              <a:rPr lang="fi-FI" sz="2200" dirty="0"/>
              <a:t>Uuden </a:t>
            </a:r>
            <a:r>
              <a:rPr lang="fi-FI" sz="2200" dirty="0" smtClean="0"/>
              <a:t>kuntien/alueiden ilmastosuunnitelmia koskevan velvoitteen </a:t>
            </a:r>
            <a:r>
              <a:rPr lang="fi-FI" sz="2200" dirty="0"/>
              <a:t>valmistelussa keskeisiä kysymyksiä ovat muun </a:t>
            </a:r>
            <a:r>
              <a:rPr lang="fi-FI" sz="2200" dirty="0" smtClean="0"/>
              <a:t>muassa:</a:t>
            </a:r>
          </a:p>
          <a:p>
            <a:r>
              <a:rPr lang="fi-FI" sz="2200" dirty="0" smtClean="0"/>
              <a:t>Suunnitelman </a:t>
            </a:r>
            <a:r>
              <a:rPr lang="fi-FI" sz="2200" dirty="0"/>
              <a:t>laajuus ja </a:t>
            </a:r>
            <a:r>
              <a:rPr lang="fi-FI" sz="2200" dirty="0" smtClean="0"/>
              <a:t>sisältövaatimukset </a:t>
            </a:r>
          </a:p>
          <a:p>
            <a:r>
              <a:rPr lang="fi-FI" sz="2200" dirty="0"/>
              <a:t>S</a:t>
            </a:r>
            <a:r>
              <a:rPr lang="fi-FI" sz="2200" dirty="0" smtClean="0"/>
              <a:t>uunnitelman </a:t>
            </a:r>
            <a:r>
              <a:rPr lang="fi-FI" sz="2200" dirty="0"/>
              <a:t>laatimisen </a:t>
            </a:r>
            <a:r>
              <a:rPr lang="fi-FI" sz="2200" dirty="0" smtClean="0"/>
              <a:t>aikaväli </a:t>
            </a:r>
            <a:endParaRPr lang="fi-FI" sz="2200" dirty="0" smtClean="0"/>
          </a:p>
          <a:p>
            <a:r>
              <a:rPr lang="fi-FI" sz="2200" dirty="0" smtClean="0"/>
              <a:t>Suunnitelman hyväksyminen</a:t>
            </a:r>
            <a:endParaRPr lang="fi-FI" sz="2200" dirty="0" smtClean="0"/>
          </a:p>
          <a:p>
            <a:r>
              <a:rPr lang="fi-FI" sz="2200" dirty="0" smtClean="0"/>
              <a:t>Eri </a:t>
            </a:r>
            <a:r>
              <a:rPr lang="fi-FI" sz="2200" dirty="0" smtClean="0"/>
              <a:t>tilanteissa </a:t>
            </a:r>
            <a:r>
              <a:rPr lang="fi-FI" sz="2200" dirty="0" smtClean="0"/>
              <a:t>olevien kuntien huomioon ottaminen – osa kunnista on jo laatinut ilmastosuunnitelman</a:t>
            </a:r>
          </a:p>
          <a:p>
            <a:r>
              <a:rPr lang="fi-FI" sz="2200" dirty="0" smtClean="0"/>
              <a:t>Eri toimijoiden roolit</a:t>
            </a:r>
          </a:p>
          <a:p>
            <a:r>
              <a:rPr lang="fi-FI" sz="2200" dirty="0" smtClean="0"/>
              <a:t>Velvoitteen rahoitus </a:t>
            </a:r>
            <a:endParaRPr lang="fi-FI" sz="22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68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 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9266022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38379a60-7531-4de4-83b3-4f5e4640b8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2556</TotalTime>
  <Words>270</Words>
  <Application>Microsoft Office PowerPoint</Application>
  <PresentationFormat>Laajakuva</PresentationFormat>
  <Paragraphs>45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Ilmastolain kuntavelvoitteen valmistelu  Ilmastopolitiikan pyöreä pöytä 20.4.2022</vt:lpstr>
      <vt:lpstr>Taustaa ilmastolaista</vt:lpstr>
      <vt:lpstr>Valmistelun tilanne</vt:lpstr>
      <vt:lpstr>Suomen ympäristökeskuksen selvitys</vt:lpstr>
      <vt:lpstr>Keskeisiä kysymyksiä valmistelussa</vt:lpstr>
      <vt:lpstr>Kiitos!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Kumpuvaara Outi (YM)</cp:lastModifiedBy>
  <cp:revision>139</cp:revision>
  <dcterms:created xsi:type="dcterms:W3CDTF">2020-04-29T05:33:44Z</dcterms:created>
  <dcterms:modified xsi:type="dcterms:W3CDTF">2022-04-08T12:07:55Z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