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  <p:sldMasterId id="2147483719" r:id="rId8"/>
  </p:sldMasterIdLst>
  <p:notesMasterIdLst>
    <p:notesMasterId r:id="rId18"/>
  </p:notesMasterIdLst>
  <p:sldIdLst>
    <p:sldId id="259" r:id="rId9"/>
    <p:sldId id="286" r:id="rId10"/>
    <p:sldId id="289" r:id="rId11"/>
    <p:sldId id="290" r:id="rId12"/>
    <p:sldId id="291" r:id="rId13"/>
    <p:sldId id="293" r:id="rId14"/>
    <p:sldId id="292" r:id="rId15"/>
    <p:sldId id="294" r:id="rId16"/>
    <p:sldId id="268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CB2"/>
    <a:srgbClr val="D5C887"/>
    <a:srgbClr val="F6F3E5"/>
    <a:srgbClr val="BF9474"/>
    <a:srgbClr val="C66E4E"/>
    <a:srgbClr val="2C5234"/>
    <a:srgbClr val="236192"/>
    <a:srgbClr val="FF585D"/>
    <a:srgbClr val="B9D3DC"/>
    <a:srgbClr val="8F9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372" autoAdjust="0"/>
  </p:normalViewPr>
  <p:slideViewPr>
    <p:cSldViewPr snapToGrid="0" showGuides="1">
      <p:cViewPr varScale="1">
        <p:scale>
          <a:sx n="61" d="100"/>
          <a:sy n="61" d="100"/>
        </p:scale>
        <p:origin x="88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23.2.2022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2CA85-B453-45E3-A748-B564E6B8D27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5414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Epävarmuus: LULUCF-jousto 0,4 Mt</a:t>
            </a:r>
            <a:r>
              <a:rPr lang="fi-FI" baseline="0" dirty="0" smtClean="0"/>
              <a:t> ja</a:t>
            </a:r>
            <a:r>
              <a:rPr lang="fi-FI" dirty="0" smtClean="0"/>
              <a:t> </a:t>
            </a:r>
            <a:r>
              <a:rPr lang="fi-FI" dirty="0" err="1" smtClean="0"/>
              <a:t>poikkisektoraaliset</a:t>
            </a:r>
            <a:r>
              <a:rPr lang="fi-FI" baseline="0" dirty="0" smtClean="0"/>
              <a:t> 0,4 Mt. Lisäksi paneelin arvion mukaan liikenteen EU-päästökaupan vaikutus on yliarvioitu n. 0,1 Mt.</a:t>
            </a:r>
            <a:br>
              <a:rPr lang="fi-FI" baseline="0" dirty="0" smtClean="0"/>
            </a:br>
            <a:r>
              <a:rPr lang="fi-FI" baseline="0" dirty="0" smtClean="0"/>
              <a:t>Epävarmuus siis 0,8-0,9 Mt + tarvittavat lisätoimet 0,1-0,2 Mt </a:t>
            </a:r>
            <a:r>
              <a:rPr lang="fi-FI" baseline="0" dirty="0" smtClean="0">
                <a:sym typeface="Wingdings" panose="05000000000000000000" pitchFamily="2" charset="2"/>
              </a:rPr>
              <a:t> toimia vahvistettava yht. n. 1,0 Mt.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750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2CA85-B453-45E3-A748-B564E6B8D27E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718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10534649" y="5200652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rgbClr val="80D3CF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8" y="1881330"/>
            <a:ext cx="10991561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8" y="313787"/>
            <a:ext cx="10991561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583499" y="6497452"/>
            <a:ext cx="3648405" cy="258163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577047" y="6497452"/>
            <a:ext cx="911424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3"/>
            <a:ext cx="538948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10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8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8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670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167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658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153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3584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975595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5286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47603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70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6026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089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3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23.2.2022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26" Type="http://schemas.openxmlformats.org/officeDocument/2006/relationships/slideLayout" Target="../slideLayouts/slideLayout48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5" Type="http://schemas.openxmlformats.org/officeDocument/2006/relationships/slideLayout" Target="../slideLayouts/slideLayout47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29" Type="http://schemas.openxmlformats.org/officeDocument/2006/relationships/slideLayout" Target="../slideLayouts/slideLayout51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45.xml"/><Relationship Id="rId28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Relationship Id="rId27" Type="http://schemas.openxmlformats.org/officeDocument/2006/relationships/slideLayout" Target="../slideLayouts/slideLayout49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  <p:sldLayoutId id="214748373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409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BB3A80-760B-4942-B0C4-CCF6F7E7F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576992"/>
            <a:ext cx="7797433" cy="2979507"/>
          </a:xfrm>
        </p:spPr>
        <p:txBody>
          <a:bodyPr/>
          <a:lstStyle/>
          <a:p>
            <a:r>
              <a:rPr lang="fi-FI" sz="5400" dirty="0" smtClean="0"/>
              <a:t>KAISU suunnitelman lausuntoyhteenveto ja muut arviot</a:t>
            </a:r>
            <a:endParaRPr lang="fi-FI" sz="36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8A847C2-E55B-4DB3-AC08-29B448E9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556499"/>
            <a:ext cx="6935057" cy="1249419"/>
          </a:xfrm>
        </p:spPr>
        <p:txBody>
          <a:bodyPr/>
          <a:lstStyle/>
          <a:p>
            <a:r>
              <a:rPr lang="fi-FI" sz="1600" dirty="0" smtClean="0"/>
              <a:t>Ilmastopolitiikan pyöreä pöytä </a:t>
            </a:r>
            <a:r>
              <a:rPr lang="fi-FI" sz="1600" dirty="0" smtClean="0"/>
              <a:t>13. </a:t>
            </a:r>
            <a:r>
              <a:rPr lang="fi-FI" sz="1600" smtClean="0"/>
              <a:t>kokous 28.2.2022</a:t>
            </a:r>
            <a:endParaRPr lang="fi-FI" sz="1600" dirty="0" smtClean="0"/>
          </a:p>
          <a:p>
            <a:r>
              <a:rPr lang="fi-FI" sz="1600" dirty="0" smtClean="0"/>
              <a:t>Magnus Cederlöf, </a:t>
            </a:r>
            <a:r>
              <a:rPr lang="fi-FI" sz="1600" dirty="0"/>
              <a:t>y</a:t>
            </a:r>
            <a:r>
              <a:rPr lang="fi-FI" sz="1600" dirty="0" smtClean="0"/>
              <a:t>mpäristöministeriö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06AF15-7D87-4EA1-8E96-18EF465D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26A7-7B13-408A-98A5-0AA9F8D9A213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64EC4-9471-4A1A-860F-71F90CC66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E8A847C2-E55B-4DB3-AC08-29B448E91A9A}"/>
              </a:ext>
            </a:extLst>
          </p:cNvPr>
          <p:cNvSpPr txBox="1">
            <a:spLocks/>
          </p:cNvSpPr>
          <p:nvPr/>
        </p:nvSpPr>
        <p:spPr>
          <a:xfrm>
            <a:off x="1224647" y="3797109"/>
            <a:ext cx="6935057" cy="7593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800" kern="1200" spc="-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20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8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10162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Kaisun yleinen lausuntomenettely 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Yhteensä saatiin 210 lausuntoa, joista noin 1/3 yksityishenkilöiltä</a:t>
            </a:r>
          </a:p>
          <a:p>
            <a:r>
              <a:rPr lang="fi-FI" dirty="0" smtClean="0"/>
              <a:t>Erityisesti otettiin kantaa liikenteen ja maatalouden toimiin, mutta myös esim. kulutukseen.</a:t>
            </a:r>
          </a:p>
          <a:p>
            <a:r>
              <a:rPr lang="fi-FI" dirty="0" smtClean="0"/>
              <a:t>Valtaosa lausunnonantajista haluaa kunnianhimoisempia päästövähennystoimia.</a:t>
            </a:r>
          </a:p>
          <a:p>
            <a:r>
              <a:rPr lang="fi-FI" dirty="0" smtClean="0"/>
              <a:t>Vuoden 2030 päästövähennystavoitetta pidetään haastavana, mutta kannatettavana.</a:t>
            </a:r>
          </a:p>
          <a:p>
            <a:r>
              <a:rPr lang="fi-FI" dirty="0" smtClean="0"/>
              <a:t>Pidetään hyvänä sitä, että päästövähennystoimia esitetään laajasti ja monipuolisesti.</a:t>
            </a:r>
          </a:p>
          <a:p>
            <a:r>
              <a:rPr lang="fi-FI" dirty="0" smtClean="0"/>
              <a:t>Ongelmallista on kuitenkin toimenpiteiden epävarmuus, puskuria tulisi olla enemmän.</a:t>
            </a:r>
          </a:p>
          <a:p>
            <a:r>
              <a:rPr lang="fi-FI" dirty="0" smtClean="0"/>
              <a:t>Taloudelliset ohjauskeinot herättävät näkemyksiä puolesta ja vastaan, tuet saavat ensisijaisesti kannatusta.</a:t>
            </a:r>
          </a:p>
          <a:p>
            <a:r>
              <a:rPr lang="fi-FI" dirty="0" smtClean="0"/>
              <a:t>Toimien sosiaalisiin vaikutuksiin tulee kiinnittää huomiota.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69EC-135D-470D-AF34-2A7FC831DBDD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745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SYKE:n</a:t>
            </a:r>
            <a:r>
              <a:rPr lang="fi-FI" dirty="0" smtClean="0"/>
              <a:t> lausunto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Myös </a:t>
            </a:r>
            <a:r>
              <a:rPr lang="fi-FI" dirty="0" err="1" smtClean="0"/>
              <a:t>SYKE:n</a:t>
            </a:r>
            <a:r>
              <a:rPr lang="fi-FI" dirty="0" smtClean="0"/>
              <a:t> mielestä tarvitaan </a:t>
            </a:r>
            <a:r>
              <a:rPr lang="fi-FI" dirty="0" err="1" smtClean="0"/>
              <a:t>väh</a:t>
            </a:r>
            <a:r>
              <a:rPr lang="fi-FI" dirty="0" smtClean="0"/>
              <a:t>. 1 Mt lisää päästövähennystoimia, koska esitettyihin </a:t>
            </a:r>
            <a:r>
              <a:rPr lang="fi-FI" dirty="0"/>
              <a:t>sektorikohtaisiin ja lisätoimenpiteisiin liittyy </a:t>
            </a:r>
            <a:r>
              <a:rPr lang="fi-FI" dirty="0" smtClean="0"/>
              <a:t>epävarmuustekijöitä.</a:t>
            </a:r>
          </a:p>
          <a:p>
            <a:r>
              <a:rPr lang="fi-FI" dirty="0" smtClean="0"/>
              <a:t>LULUCF-joustoon sekä poikkisektoritoimiin liittyy huomattavaa epävarmuutta.</a:t>
            </a:r>
          </a:p>
          <a:p>
            <a:r>
              <a:rPr lang="fi-FI" dirty="0" smtClean="0"/>
              <a:t>SYKE esittää mahdollisia lisätoimia usealla sektorilla, mm. liikenteessä, maataloudessa, jätteenpoltossa ja energiantuotannossa. Niihin liittyviä ohjauskeinoja esitetty varsin yleisellä tasolla.</a:t>
            </a:r>
          </a:p>
          <a:p>
            <a:r>
              <a:rPr lang="fi-FI" dirty="0" smtClean="0"/>
              <a:t>Liikenteessä kansallinen päästökauppa olisi </a:t>
            </a:r>
            <a:r>
              <a:rPr lang="fi-FI" dirty="0" err="1" smtClean="0"/>
              <a:t>SYKE:n</a:t>
            </a:r>
            <a:r>
              <a:rPr lang="fi-FI" dirty="0" smtClean="0"/>
              <a:t> mukaan varteenotettava politiikkatoimi.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205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Luke:n</a:t>
            </a:r>
            <a:r>
              <a:rPr lang="fi-FI" dirty="0" smtClean="0"/>
              <a:t> lausunto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894192" y="1839310"/>
            <a:ext cx="10406984" cy="4185122"/>
          </a:xfrm>
        </p:spPr>
        <p:txBody>
          <a:bodyPr/>
          <a:lstStyle/>
          <a:p>
            <a:r>
              <a:rPr lang="fi-FI" dirty="0" smtClean="0"/>
              <a:t>Luke nostaa esiin LULUCF-joustoon ja uuteen päästökauppaan liittyvät epävarmuudet. Tämän epävarmuuden kattamiseksi tarvitaan lisätoimia suunnitelmaan.</a:t>
            </a:r>
          </a:p>
          <a:p>
            <a:r>
              <a:rPr lang="fi-FI" dirty="0" smtClean="0"/>
              <a:t>Luke keskittyy maatalouden toimiin ja niiden tehostamismahdollisuuksiin. Erityisesti nousevat esille (ei tyhjentävä luettelo):</a:t>
            </a:r>
          </a:p>
          <a:p>
            <a:pPr lvl="1"/>
            <a:r>
              <a:rPr lang="fi-FI" dirty="0" smtClean="0"/>
              <a:t>Pellonraivauksen voimakkaampi rajoittaminen</a:t>
            </a:r>
          </a:p>
          <a:p>
            <a:pPr lvl="1"/>
            <a:r>
              <a:rPr lang="fi-FI" dirty="0" smtClean="0"/>
              <a:t>Metsityksen edistäminen</a:t>
            </a:r>
          </a:p>
          <a:p>
            <a:pPr lvl="1"/>
            <a:r>
              <a:rPr lang="fi-FI" dirty="0" smtClean="0"/>
              <a:t>Kosteikkoviljelyn laajentaminen</a:t>
            </a:r>
          </a:p>
          <a:p>
            <a:pPr lvl="1"/>
            <a:r>
              <a:rPr lang="fi-FI" dirty="0" smtClean="0"/>
              <a:t>Tilusjärjestelyt turvemailla</a:t>
            </a:r>
          </a:p>
          <a:p>
            <a:pPr lvl="1"/>
            <a:r>
              <a:rPr lang="fi-FI" dirty="0" smtClean="0"/>
              <a:t>Biokaasulaitosten tukeminen</a:t>
            </a:r>
          </a:p>
          <a:p>
            <a:r>
              <a:rPr lang="fi-FI" dirty="0" smtClean="0"/>
              <a:t>Esitettyjen toimien päästövähennysvaikutuksia ei ole arvioitu. Toimet olisivat joka tapauksessa lisäisiä verrattuna Kaisuun sisältyviin toimiin.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970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Ilmatieteen laitoksen lausunto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Toimiin liittyvää epävarmuutta tulisi arvioida tavoitteen saavuttamisen kannalta.</a:t>
            </a:r>
          </a:p>
          <a:p>
            <a:r>
              <a:rPr lang="fi-FI" dirty="0" smtClean="0"/>
              <a:t>Lisätoimia tulisi määritellä valmiiksi ja ottaa tarpeen mukaan käyttöön.</a:t>
            </a:r>
          </a:p>
          <a:p>
            <a:r>
              <a:rPr lang="fi-FI" dirty="0" smtClean="0"/>
              <a:t>Liikenne ja maatalous voisivat vielä tarjota mahdollisuuksia lisätoimiin.</a:t>
            </a:r>
          </a:p>
          <a:p>
            <a:r>
              <a:rPr lang="fi-FI" dirty="0" smtClean="0"/>
              <a:t>Päästölaskennan kehittäminen on tarpeen erityisesti maatalouden osalta, jotta muutokset näkyvät inventaariossa.</a:t>
            </a:r>
          </a:p>
          <a:p>
            <a:r>
              <a:rPr lang="fi-FI" dirty="0" smtClean="0"/>
              <a:t>Lämmityksen sisällyttäminen päästökauppaan on kannatettavaa. Muuten ei kantoja ohjauskeinoista.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412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9432236" y="3926670"/>
            <a:ext cx="1371600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joista epävarmoja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11651975" y="2692881"/>
            <a:ext cx="354495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08689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894192" y="591831"/>
            <a:ext cx="10751707" cy="1197308"/>
          </a:xfrm>
        </p:spPr>
        <p:txBody>
          <a:bodyPr/>
          <a:lstStyle/>
          <a:p>
            <a:r>
              <a:rPr lang="fi-FI" dirty="0"/>
              <a:t>Yhteenveto </a:t>
            </a:r>
            <a:br>
              <a:rPr lang="fi-FI" dirty="0"/>
            </a:br>
            <a:endParaRPr lang="fi-FI" sz="2400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849111" y="2277252"/>
            <a:ext cx="10406984" cy="4353287"/>
          </a:xfrm>
        </p:spPr>
        <p:txBody>
          <a:bodyPr/>
          <a:lstStyle/>
          <a:p>
            <a:r>
              <a:rPr lang="fi-FI" sz="2400" dirty="0" smtClean="0"/>
              <a:t>Ensisijaista olisi puuttuvien, 0,1-0,2 Mt vastaavien lisätoimien määrittäminen, jotta koko 5,6 </a:t>
            </a:r>
            <a:r>
              <a:rPr lang="fi-FI" sz="2400" dirty="0" err="1" smtClean="0"/>
              <a:t>Mt:n</a:t>
            </a:r>
            <a:r>
              <a:rPr lang="fi-FI" sz="2400" dirty="0" smtClean="0"/>
              <a:t> päästövähennystarve vuoteen 2030 olisi katettu</a:t>
            </a:r>
            <a:r>
              <a:rPr lang="fi-FI" dirty="0" smtClean="0"/>
              <a:t>. </a:t>
            </a:r>
          </a:p>
          <a:p>
            <a:pPr lvl="2"/>
            <a:r>
              <a:rPr lang="fi-FI" dirty="0" smtClean="0"/>
              <a:t>Mahdollisia lisätoimia on tunnistettu usealla sektorilla. Esim. </a:t>
            </a:r>
            <a:r>
              <a:rPr lang="fi-FI" dirty="0" smtClean="0">
                <a:solidFill>
                  <a:schemeClr val="tx1"/>
                </a:solidFill>
              </a:rPr>
              <a:t>Luke on esittänyt runsaasti maatalouden toimia, </a:t>
            </a:r>
            <a:r>
              <a:rPr lang="fi-FI" dirty="0" smtClean="0"/>
              <a:t>joita ei ole vielä laskettu sisään Kaisun päästövähennyksiin. Minimivaatimus </a:t>
            </a:r>
            <a:r>
              <a:rPr lang="fi-FI" dirty="0"/>
              <a:t>K</a:t>
            </a:r>
            <a:r>
              <a:rPr lang="fi-FI" dirty="0" smtClean="0"/>
              <a:t>aisun riittävyyden varmistamiseksi tässä tilanteessa voisi tarkoittaa esim. 0,2 </a:t>
            </a:r>
            <a:r>
              <a:rPr lang="fi-FI" dirty="0" err="1" smtClean="0"/>
              <a:t>Mt:n</a:t>
            </a:r>
            <a:r>
              <a:rPr lang="fi-FI" dirty="0" smtClean="0"/>
              <a:t> edestä lisätoimia maataloussektorilla. </a:t>
            </a:r>
          </a:p>
          <a:p>
            <a:r>
              <a:rPr lang="fi-FI" sz="2400" dirty="0" smtClean="0"/>
              <a:t>Liikenteen päästöjen vähintään puolittuminen tulee varmistaa </a:t>
            </a:r>
            <a:r>
              <a:rPr lang="fi-FI" sz="2400" dirty="0" err="1" smtClean="0"/>
              <a:t>FLT:n</a:t>
            </a:r>
            <a:r>
              <a:rPr lang="fi-FI" sz="2400" dirty="0" smtClean="0"/>
              <a:t> toimien riittävällä resursoinnilla, huomioiden pullonkaulaksi tunnistettu kiinteistöjen latauspisteet sekä jakeluvelvoitteen nosto.  </a:t>
            </a:r>
          </a:p>
          <a:p>
            <a:r>
              <a:rPr lang="fi-FI" sz="2400" dirty="0" smtClean="0"/>
              <a:t>LULUCF-jouston epävarmuutta voidaan vähentää vahvalla </a:t>
            </a:r>
            <a:r>
              <a:rPr lang="fi-FI" sz="2400" dirty="0" err="1" smtClean="0"/>
              <a:t>Misu</a:t>
            </a:r>
            <a:r>
              <a:rPr lang="fi-FI" sz="2400" dirty="0" smtClean="0"/>
              <a:t>-ohjelmalla.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1057958" y="1294532"/>
            <a:ext cx="1019813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400" i="1" dirty="0"/>
              <a:t>Tutkimuslaitosten viesti on selkeä: Kaisua on vielä syytä vahvistaa päästövähennystavoitteen saavuttamisen </a:t>
            </a:r>
            <a:r>
              <a:rPr lang="fi-FI" sz="2400" i="1" dirty="0" smtClean="0"/>
              <a:t>varmistamiseksi.</a:t>
            </a:r>
            <a:endParaRPr lang="fi-FI" sz="2400" i="1" dirty="0"/>
          </a:p>
        </p:txBody>
      </p:sp>
    </p:spTree>
    <p:extLst>
      <p:ext uri="{BB962C8B-B14F-4D97-AF65-F5344CB8AC3E}">
        <p14:creationId xmlns:p14="http://schemas.microsoft.com/office/powerpoint/2010/main" val="1775311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4192" y="669992"/>
            <a:ext cx="10406984" cy="1197308"/>
          </a:xfrm>
        </p:spPr>
        <p:txBody>
          <a:bodyPr/>
          <a:lstStyle/>
          <a:p>
            <a:r>
              <a:rPr lang="fi-FI" dirty="0" smtClean="0"/>
              <a:t>Yhteenveto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1783218"/>
            <a:ext cx="10406984" cy="3715698"/>
          </a:xfrm>
        </p:spPr>
        <p:txBody>
          <a:bodyPr/>
          <a:lstStyle/>
          <a:p>
            <a:r>
              <a:rPr lang="fi-FI" sz="2400" dirty="0" err="1" smtClean="0"/>
              <a:t>Poikkisektoraalisia</a:t>
            </a:r>
            <a:r>
              <a:rPr lang="fi-FI" sz="2400" dirty="0" smtClean="0"/>
              <a:t>, kuntien ja kuluttajien toimia ja toimeenpanoa vahvistetaan: mm. kunnan ilmastosuunnitelmavelvoite </a:t>
            </a:r>
            <a:r>
              <a:rPr lang="fi-FI" sz="2400" dirty="0" smtClean="0">
                <a:solidFill>
                  <a:schemeClr val="tx1"/>
                </a:solidFill>
              </a:rPr>
              <a:t>ja kulutuksen päästöihin kohdistuvien ohjauskeinojen jatkokehittäminen</a:t>
            </a:r>
            <a:r>
              <a:rPr lang="fi-FI" sz="2400" dirty="0" smtClean="0"/>
              <a:t>.</a:t>
            </a:r>
          </a:p>
          <a:p>
            <a:r>
              <a:rPr lang="fi-FI" sz="2400" dirty="0" smtClean="0"/>
              <a:t>Osa </a:t>
            </a:r>
            <a:r>
              <a:rPr lang="fi-FI" sz="2400" dirty="0"/>
              <a:t>suunnitelmaan liittyvästä epävarmuudesta johtuu EU-lainsäädännön keskeneräisyydestä (Fitfor55-paketti). Tämän osalta epävarmuus jatkunee ensi vuoteen </a:t>
            </a:r>
            <a:r>
              <a:rPr lang="fi-FI" sz="2400" dirty="0" smtClean="0"/>
              <a:t>asti. Tarkistuspiste vuoden 2022 loppu/vuoden 2023 alku.</a:t>
            </a:r>
          </a:p>
          <a:p>
            <a:r>
              <a:rPr lang="fi-FI" sz="2400" dirty="0" smtClean="0"/>
              <a:t>Vuoden </a:t>
            </a:r>
            <a:r>
              <a:rPr lang="fi-FI" sz="2400" dirty="0"/>
              <a:t>2023 ilmastovuosikertomuksen </a:t>
            </a:r>
            <a:r>
              <a:rPr lang="fi-FI" sz="2400" dirty="0" smtClean="0"/>
              <a:t>yhteydessä, syyskuussa 2023, </a:t>
            </a:r>
            <a:r>
              <a:rPr lang="fi-FI" sz="2400" dirty="0"/>
              <a:t>olisi mahdollista ottaa tarkemmin kantaa lisätoimien tarpeeseen paremman tietopohjan perusteella. Tämä voisi tarkoittaa nyt eduskuntaan annettavan Kaisu-suunnitelman päivittämistä.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23.2.2022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086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0559EF-B8C9-4A33-A9EE-DE96F8C4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745" y="905177"/>
            <a:ext cx="4472534" cy="1143012"/>
          </a:xfrm>
        </p:spPr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F8B374DB-49A7-472A-AF03-B1E9523CA5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3745" y="2570607"/>
            <a:ext cx="4472534" cy="1557337"/>
          </a:xfrm>
        </p:spPr>
        <p:txBody>
          <a:bodyPr/>
          <a:lstStyle/>
          <a:p>
            <a:endParaRPr lang="fi-FI" dirty="0" smtClean="0"/>
          </a:p>
          <a:p>
            <a:pPr>
              <a:spcBef>
                <a:spcPts val="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9008594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pohja.pptx" id="{3D03E633-EEC3-4729-9E50-43DFE84EA4F4}" vid="{3778D50E-FDB7-41A9-96C4-64E5FDC6AEE2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pohja.pptx" id="{3D03E633-EEC3-4729-9E50-43DFE84EA4F4}" vid="{E420A538-482C-4D2C-9DBB-4F028081D72D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pohja.pptx" id="{3D03E633-EEC3-4729-9E50-43DFE84EA4F4}" vid="{68058DEB-5EC7-415C-9025-00C3C81B4486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pohja.pptx" id="{3D03E633-EEC3-4729-9E50-43DFE84EA4F4}" vid="{2BECF803-416F-4667-B83B-E1109AD7925E}"/>
    </a:ext>
  </a:extLst>
</a:theme>
</file>

<file path=ppt/theme/theme5.xml><?xml version="1.0" encoding="utf-8"?>
<a:theme xmlns:a="http://schemas.openxmlformats.org/drawingml/2006/main" name="1_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EC0BF5199B4040B474C2324380DEC7" ma:contentTypeVersion="1" ma:contentTypeDescription="Luo uusi asiakirja." ma:contentTypeScope="" ma:versionID="7a81dbb76d0ad8cf5e0c1cc8331ebb35">
  <xsd:schema xmlns:xsd="http://www.w3.org/2001/XMLSchema" xmlns:xs="http://www.w3.org/2001/XMLSchema" xmlns:p="http://schemas.microsoft.com/office/2006/metadata/properties" xmlns:ns2="38379a60-7531-4de4-83b3-4f5e4640b8f1" targetNamespace="http://schemas.microsoft.com/office/2006/metadata/properties" ma:root="true" ma:fieldsID="0812b9743c787cd05e36d507bc13430c" ns2:_="">
    <xsd:import namespace="38379a60-7531-4de4-83b3-4f5e4640b8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79a60-7531-4de4-83b3-4f5e4640b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C186D4-CACF-45AB-826B-1D5844513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79a60-7531-4de4-83b3-4f5e4640b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664E83-9FAD-4292-A31F-F4D20426DD08}">
  <ds:schemaRefs>
    <ds:schemaRef ds:uri="38379a60-7531-4de4-83b3-4f5e4640b8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YM_esitypohja</Template>
  <TotalTime>10874</TotalTime>
  <Words>529</Words>
  <Application>Microsoft Office PowerPoint</Application>
  <PresentationFormat>Laajakuva</PresentationFormat>
  <Paragraphs>66</Paragraphs>
  <Slides>9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9</vt:i4>
      </vt:variant>
    </vt:vector>
  </HeadingPairs>
  <TitlesOfParts>
    <vt:vector size="17" baseType="lpstr">
      <vt:lpstr>Arial</vt:lpstr>
      <vt:lpstr>Calibri</vt:lpstr>
      <vt:lpstr>Wingdings</vt:lpstr>
      <vt:lpstr>YM - otsikkosivut</vt:lpstr>
      <vt:lpstr>YM - sisältösivut</vt:lpstr>
      <vt:lpstr>YM - kuvalliset sisältösivut</vt:lpstr>
      <vt:lpstr>YM - nostot ja välisivut</vt:lpstr>
      <vt:lpstr>1_YM - sisältösivut</vt:lpstr>
      <vt:lpstr>KAISU suunnitelman lausuntoyhteenveto ja muut arviot</vt:lpstr>
      <vt:lpstr>Kaisun yleinen lausuntomenettely </vt:lpstr>
      <vt:lpstr>SYKE:n lausunto</vt:lpstr>
      <vt:lpstr>Luke:n lausunto</vt:lpstr>
      <vt:lpstr>Ilmatieteen laitoksen lausunto</vt:lpstr>
      <vt:lpstr>PowerPoint-esitys</vt:lpstr>
      <vt:lpstr>Yhteenveto  </vt:lpstr>
      <vt:lpstr>Yhteenveto</vt:lpstr>
      <vt:lpstr>Kiitos!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Lounasheimo Johannes (YM)</dc:creator>
  <cp:lastModifiedBy>Alatalo Heidi (YM)</cp:lastModifiedBy>
  <cp:revision>121</cp:revision>
  <dcterms:created xsi:type="dcterms:W3CDTF">2021-11-11T06:40:38Z</dcterms:created>
  <dcterms:modified xsi:type="dcterms:W3CDTF">2022-02-23T14:23:10Z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0x010100EDEC0BF5199B4040B474C2324380DEC7</vt:lpwstr>
  </property>
</Properties>
</file>