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9" r:id="rId6"/>
    <p:sldId id="260" r:id="rId7"/>
    <p:sldId id="262" r:id="rId8"/>
    <p:sldId id="261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orient="horz" pos="1162" userDrawn="1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393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aver, Sally H" initials="WSH" lastIdx="1" clrIdx="0">
    <p:extLst>
      <p:ext uri="{19B8F6BF-5375-455C-9EA6-DF929625EA0E}">
        <p15:presenceInfo xmlns:p15="http://schemas.microsoft.com/office/powerpoint/2012/main" userId="S::sweaver@ad.helsinki.fi::563b0d44-005b-4e83-8b18-cb1d8d295605" providerId="AD"/>
      </p:ext>
    </p:extLst>
  </p:cmAuthor>
  <p:cmAuthor id="2" name="Ollikainen, Markku M O" initials="OMMO" lastIdx="0" clrIdx="1">
    <p:extLst>
      <p:ext uri="{19B8F6BF-5375-455C-9EA6-DF929625EA0E}">
        <p15:presenceInfo xmlns:p15="http://schemas.microsoft.com/office/powerpoint/2012/main" userId="S-1-5-21-16020293-282541685-632688529-78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orient="horz" pos="1298"/>
        <p:guide orient="horz" pos="1162"/>
        <p:guide orient="horz" pos="436"/>
        <p:guide orient="horz" pos="3838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inkifi.sharepoint.com/sites/ilmastopaneeli/Shared%20Documents/Lausunnot/Muut%20lausuntoihin%20liittyv&#228;t%20dokkarit/Ilmastotoimien%20arviointi%202022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inkifi.sharepoint.com/sites/ilmastopaneeli/Shared%20Documents/Lausunnot/Muut%20lausuntoihin%20liittyv&#228;t%20dokkarit/Ilmastotoimien%20arviointi%202022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inkifi.sharepoint.com/sites/ilmastopaneeli/Shared%20Documents/Lausunnot/Muut%20lausuntoihin%20liittyv&#228;t%20dokkarit/Ilmastotoimien%20arviointi%202022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helsinkifi.sharepoint.com/sites/ilmastopaneeli/Shared%20Documents/Lausunnot/Muut%20lausuntoihin%20liittyv&#228;t%20dokkarit/Ilmastotoimien%20arviointi%202022%20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tilastot!$AE$1:$AG$1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2020*</c:v>
                </c:pt>
              </c:strCache>
            </c:strRef>
          </c:cat>
          <c:val>
            <c:numRef>
              <c:f>tilastot!$AE$2:$AG$2</c:f>
              <c:numCache>
                <c:formatCode>0.0" Mt"</c:formatCode>
                <c:ptCount val="3"/>
                <c:pt idx="0">
                  <c:v>56.171999999999997</c:v>
                </c:pt>
                <c:pt idx="1">
                  <c:v>52.832999999999998</c:v>
                </c:pt>
                <c:pt idx="2">
                  <c:v>48.094000000000001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C-4BA4-933A-E7BC4BB97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040259087"/>
        <c:axId val="2105940527"/>
      </c:barChart>
      <c:catAx>
        <c:axId val="204025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2105940527"/>
        <c:crosses val="autoZero"/>
        <c:auto val="1"/>
        <c:lblAlgn val="ctr"/>
        <c:lblOffset val="100"/>
        <c:noMultiLvlLbl val="0"/>
      </c:catAx>
      <c:valAx>
        <c:axId val="2105940527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2040259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esitys!$D$6</c:f>
              <c:strCache>
                <c:ptCount val="1"/>
                <c:pt idx="0">
                  <c:v>Jäljelle jäävät päästöt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esitys!$E$2:$H$2</c:f>
              <c:strCache>
                <c:ptCount val="4"/>
                <c:pt idx="0">
                  <c:v>Liikenne</c:v>
                </c:pt>
                <c:pt idx="1">
                  <c:v>Maatalous</c:v>
                </c:pt>
                <c:pt idx="2">
                  <c:v>Erillislämmitys</c:v>
                </c:pt>
                <c:pt idx="3">
                  <c:v>Teollisuus &amp; muu energia</c:v>
                </c:pt>
              </c:strCache>
            </c:strRef>
          </c:cat>
          <c:val>
            <c:numRef>
              <c:f>esitys!$E$6:$H$6</c:f>
              <c:numCache>
                <c:formatCode>General</c:formatCode>
                <c:ptCount val="4"/>
                <c:pt idx="0">
                  <c:v>5.7</c:v>
                </c:pt>
                <c:pt idx="1">
                  <c:v>5.4</c:v>
                </c:pt>
                <c:pt idx="2">
                  <c:v>0.3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42-4D75-98B4-9A69BA4F44E9}"/>
            </c:ext>
          </c:extLst>
        </c:ser>
        <c:ser>
          <c:idx val="2"/>
          <c:order val="1"/>
          <c:tx>
            <c:strRef>
              <c:f>esitys!$D$5</c:f>
              <c:strCache>
                <c:ptCount val="1"/>
                <c:pt idx="0">
                  <c:v>Lisäpotentiaali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esitys!$E$2:$H$2</c:f>
              <c:strCache>
                <c:ptCount val="4"/>
                <c:pt idx="0">
                  <c:v>Liikenne</c:v>
                </c:pt>
                <c:pt idx="1">
                  <c:v>Maatalous</c:v>
                </c:pt>
                <c:pt idx="2">
                  <c:v>Erillislämmitys</c:v>
                </c:pt>
                <c:pt idx="3">
                  <c:v>Teollisuus &amp; muu energia</c:v>
                </c:pt>
              </c:strCache>
            </c:strRef>
          </c:cat>
          <c:val>
            <c:numRef>
              <c:f>esitys!$E$5:$H$5</c:f>
              <c:numCache>
                <c:formatCode>General</c:formatCode>
                <c:ptCount val="4"/>
                <c:pt idx="0">
                  <c:v>0.54999999999999982</c:v>
                </c:pt>
                <c:pt idx="1">
                  <c:v>0.39999999999999947</c:v>
                </c:pt>
                <c:pt idx="2">
                  <c:v>0.39999999999999997</c:v>
                </c:pt>
                <c:pt idx="3">
                  <c:v>0.59999999999999987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42-4D75-98B4-9A69BA4F44E9}"/>
            </c:ext>
          </c:extLst>
        </c:ser>
        <c:ser>
          <c:idx val="1"/>
          <c:order val="2"/>
          <c:tx>
            <c:strRef>
              <c:f>esitys!$D$4</c:f>
              <c:strCache>
                <c:ptCount val="1"/>
                <c:pt idx="0">
                  <c:v>KAISU-vähennys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esitys!$E$2:$H$2</c:f>
              <c:strCache>
                <c:ptCount val="4"/>
                <c:pt idx="0">
                  <c:v>Liikenne</c:v>
                </c:pt>
                <c:pt idx="1">
                  <c:v>Maatalous</c:v>
                </c:pt>
                <c:pt idx="2">
                  <c:v>Erillislämmitys</c:v>
                </c:pt>
                <c:pt idx="3">
                  <c:v>Teollisuus &amp; muu energia</c:v>
                </c:pt>
              </c:strCache>
            </c:strRef>
          </c:cat>
          <c:val>
            <c:numRef>
              <c:f>esitys!$E$4:$H$4</c:f>
              <c:numCache>
                <c:formatCode>General</c:formatCode>
                <c:ptCount val="4"/>
                <c:pt idx="0">
                  <c:v>1.3</c:v>
                </c:pt>
                <c:pt idx="1">
                  <c:v>0.4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42-4D75-98B4-9A69BA4F44E9}"/>
            </c:ext>
          </c:extLst>
        </c:ser>
        <c:ser>
          <c:idx val="0"/>
          <c:order val="3"/>
          <c:tx>
            <c:strRef>
              <c:f>esitys!$D$3</c:f>
              <c:strCache>
                <c:ptCount val="1"/>
                <c:pt idx="0">
                  <c:v>Nykytoimet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esitys!$E$2:$H$2</c:f>
              <c:strCache>
                <c:ptCount val="4"/>
                <c:pt idx="0">
                  <c:v>Liikenne</c:v>
                </c:pt>
                <c:pt idx="1">
                  <c:v>Maatalous</c:v>
                </c:pt>
                <c:pt idx="2">
                  <c:v>Erillislämmitys</c:v>
                </c:pt>
                <c:pt idx="3">
                  <c:v>Teollisuus &amp; muu energia</c:v>
                </c:pt>
              </c:strCache>
            </c:strRef>
          </c:cat>
          <c:val>
            <c:numRef>
              <c:f>esitys!$E$3:$H$3</c:f>
              <c:numCache>
                <c:formatCode>General</c:formatCode>
                <c:ptCount val="4"/>
                <c:pt idx="0">
                  <c:v>2.8500000000000005</c:v>
                </c:pt>
                <c:pt idx="1">
                  <c:v>0.29999999999999982</c:v>
                </c:pt>
                <c:pt idx="2" formatCode="0.0">
                  <c:v>0.89800000000000013</c:v>
                </c:pt>
                <c:pt idx="3" formatCode="0.0">
                  <c:v>3.5019999999999998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42-4D75-98B4-9A69BA4F4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2109935"/>
        <c:axId val="175739519"/>
      </c:barChart>
      <c:catAx>
        <c:axId val="1952109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175739519"/>
        <c:crosses val="autoZero"/>
        <c:auto val="1"/>
        <c:lblAlgn val="ctr"/>
        <c:lblOffset val="100"/>
        <c:noMultiLvlLbl val="0"/>
      </c:catAx>
      <c:valAx>
        <c:axId val="17573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Mt CO2-ekv.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195210993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534208820182149E-2"/>
          <c:y val="0.89481337560077723"/>
          <c:w val="0.94684707844137106"/>
          <c:h val="7.9212598425196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'uusi ets esd'!$C$4</c:f>
              <c:strCache>
                <c:ptCount val="1"/>
                <c:pt idx="0">
                  <c:v>ESD, tavoitteet 2030 (50 %) ja 2040 (70 %)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D4-4FDE-8B60-6BC7BB8C7A4E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D4-4FDE-8B60-6BC7BB8C7A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'uusi ets esd'!$D$2:$W$2</c:f>
              <c:strCache>
                <c:ptCount val="20"/>
                <c:pt idx="0">
                  <c:v>Lähtötaso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strCache>
            </c:strRef>
          </c:cat>
          <c:val>
            <c:numRef>
              <c:f>'uusi ets esd'!$D$4:$W$4</c:f>
              <c:numCache>
                <c:formatCode>0" Mt"</c:formatCode>
                <c:ptCount val="20"/>
                <c:pt idx="0">
                  <c:v>28.4</c:v>
                </c:pt>
                <c:pt idx="1">
                  <c:v>27.258996444444442</c:v>
                </c:pt>
                <c:pt idx="2" formatCode="0.0">
                  <c:v>26.001621888888888</c:v>
                </c:pt>
                <c:pt idx="3" formatCode="0.0">
                  <c:v>24.744247333333334</c:v>
                </c:pt>
                <c:pt idx="4" formatCode="0.0">
                  <c:v>23.48687277777778</c:v>
                </c:pt>
                <c:pt idx="5" formatCode="0.0">
                  <c:v>22.229498222222226</c:v>
                </c:pt>
                <c:pt idx="6" formatCode="0.0">
                  <c:v>20.972123666666672</c:v>
                </c:pt>
                <c:pt idx="7" formatCode="0.0">
                  <c:v>19.714749111111118</c:v>
                </c:pt>
                <c:pt idx="8" formatCode="0.0">
                  <c:v>18.457374555555564</c:v>
                </c:pt>
                <c:pt idx="9" formatCode="0.0">
                  <c:v>17.2</c:v>
                </c:pt>
                <c:pt idx="10" formatCode="0.0">
                  <c:v>16.512</c:v>
                </c:pt>
                <c:pt idx="11" formatCode="0.0">
                  <c:v>15.824</c:v>
                </c:pt>
                <c:pt idx="12" formatCode="0.0">
                  <c:v>15.135999999999999</c:v>
                </c:pt>
                <c:pt idx="13" formatCode="0.0">
                  <c:v>14.447999999999999</c:v>
                </c:pt>
                <c:pt idx="14">
                  <c:v>13.759999999999998</c:v>
                </c:pt>
                <c:pt idx="15" formatCode="0.0">
                  <c:v>13.071999999999997</c:v>
                </c:pt>
                <c:pt idx="16" formatCode="0.0">
                  <c:v>12.383999999999997</c:v>
                </c:pt>
                <c:pt idx="17" formatCode="0.0">
                  <c:v>11.695999999999996</c:v>
                </c:pt>
                <c:pt idx="18" formatCode="0.0">
                  <c:v>11.007999999999996</c:v>
                </c:pt>
                <c:pt idx="19" formatCode="0.0">
                  <c:v>10.319999999999999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D4-4FDE-8B60-6BC7BB8C7A4E}"/>
            </c:ext>
          </c:extLst>
        </c:ser>
        <c:ser>
          <c:idx val="0"/>
          <c:order val="1"/>
          <c:tx>
            <c:strRef>
              <c:f>'uusi ets esd'!$C$3</c:f>
              <c:strCache>
                <c:ptCount val="1"/>
                <c:pt idx="0">
                  <c:v>ETS HIISI WAM-h ja SSAB:n päätös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D4-4FDE-8B60-6BC7BB8C7A4E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D4-4FDE-8B60-6BC7BB8C7A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'uusi ets esd'!$D$2:$W$2</c:f>
              <c:strCache>
                <c:ptCount val="20"/>
                <c:pt idx="0">
                  <c:v>Lähtötaso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strCache>
            </c:strRef>
          </c:cat>
          <c:val>
            <c:numRef>
              <c:f>'uusi ets esd'!$D$3:$W$3</c:f>
              <c:numCache>
                <c:formatCode>0" Mt"</c:formatCode>
                <c:ptCount val="20"/>
                <c:pt idx="0">
                  <c:v>19.600000000000001</c:v>
                </c:pt>
                <c:pt idx="1">
                  <c:v>19.600000000000001</c:v>
                </c:pt>
                <c:pt idx="2" formatCode="0.0">
                  <c:v>16.866666666666667</c:v>
                </c:pt>
                <c:pt idx="3" formatCode="0.0">
                  <c:v>14.133333333333333</c:v>
                </c:pt>
                <c:pt idx="4" formatCode="0.0">
                  <c:v>11.4</c:v>
                </c:pt>
                <c:pt idx="5" formatCode="0.0">
                  <c:v>10.96057182</c:v>
                </c:pt>
                <c:pt idx="6" formatCode="0.0">
                  <c:v>10.52114364</c:v>
                </c:pt>
                <c:pt idx="7" formatCode="0.0">
                  <c:v>10.08171546</c:v>
                </c:pt>
                <c:pt idx="8" formatCode="0.0">
                  <c:v>9.6422872799999997</c:v>
                </c:pt>
                <c:pt idx="9" formatCode="0.0">
                  <c:v>9.2028590999999995</c:v>
                </c:pt>
                <c:pt idx="10" formatCode="0.0">
                  <c:v>8.9066875539999995</c:v>
                </c:pt>
                <c:pt idx="11" formatCode="0.0">
                  <c:v>8.6105160079999994</c:v>
                </c:pt>
                <c:pt idx="12" formatCode="0.0">
                  <c:v>8.3143444619999993</c:v>
                </c:pt>
                <c:pt idx="13" formatCode="0.0">
                  <c:v>8.0181729159999993</c:v>
                </c:pt>
                <c:pt idx="14">
                  <c:v>7.722001370000001</c:v>
                </c:pt>
                <c:pt idx="15" formatCode="0.0">
                  <c:v>7.3776010960000011</c:v>
                </c:pt>
                <c:pt idx="16" formatCode="0.0">
                  <c:v>7.0332008220000013</c:v>
                </c:pt>
                <c:pt idx="17" formatCode="0.0">
                  <c:v>6.6888005480000015</c:v>
                </c:pt>
                <c:pt idx="18" formatCode="0.0">
                  <c:v>6.3444002740000016</c:v>
                </c:pt>
                <c:pt idx="19" formatCode="0.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D4-4FDE-8B60-6BC7BB8C7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37394159"/>
        <c:axId val="676536735"/>
      </c:barChart>
      <c:lineChart>
        <c:grouping val="standard"/>
        <c:varyColors val="0"/>
        <c:ser>
          <c:idx val="2"/>
          <c:order val="2"/>
          <c:tx>
            <c:strRef>
              <c:f>'uusi ets esd'!$C$5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6022738665893489E-2"/>
                  <c:y val="-1.24151539407194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906121542050886E-2"/>
                      <c:h val="4.31886942862167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BD4-4FDE-8B60-6BC7BB8C7A4E}"/>
                </c:ext>
              </c:extLst>
            </c:dLbl>
            <c:dLbl>
              <c:idx val="14"/>
              <c:layout>
                <c:manualLayout>
                  <c:x val="-3.1427324312527281E-2"/>
                  <c:y val="-2.9651593773165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D4-4FDE-8B60-6BC7BB8C7A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'uusi ets esd'!$D$5:$W$5</c:f>
              <c:numCache>
                <c:formatCode>0" Mt"</c:formatCode>
                <c:ptCount val="20"/>
                <c:pt idx="0">
                  <c:v>48</c:v>
                </c:pt>
                <c:pt idx="1">
                  <c:v>46.858996444444443</c:v>
                </c:pt>
                <c:pt idx="2" formatCode="0.0">
                  <c:v>42.868288555555552</c:v>
                </c:pt>
                <c:pt idx="3" formatCode="0.0">
                  <c:v>38.877580666666667</c:v>
                </c:pt>
                <c:pt idx="4" formatCode="0.0">
                  <c:v>34.886872777777782</c:v>
                </c:pt>
                <c:pt idx="5" formatCode="0.0">
                  <c:v>33.190070042222224</c:v>
                </c:pt>
                <c:pt idx="6" formatCode="0.0">
                  <c:v>31.493267306666674</c:v>
                </c:pt>
                <c:pt idx="7" formatCode="0.0">
                  <c:v>29.796464571111116</c:v>
                </c:pt>
                <c:pt idx="8" formatCode="0.0">
                  <c:v>28.099661835555565</c:v>
                </c:pt>
                <c:pt idx="9" formatCode="0.0">
                  <c:v>26.402859100000001</c:v>
                </c:pt>
                <c:pt idx="10" formatCode="0.0">
                  <c:v>25.418687554000002</c:v>
                </c:pt>
                <c:pt idx="11" formatCode="0.0">
                  <c:v>24.434516007999999</c:v>
                </c:pt>
                <c:pt idx="12" formatCode="0.0">
                  <c:v>23.450344461999997</c:v>
                </c:pt>
                <c:pt idx="13" formatCode="0.0">
                  <c:v>22.466172915999998</c:v>
                </c:pt>
                <c:pt idx="14">
                  <c:v>21.382001369999998</c:v>
                </c:pt>
                <c:pt idx="15" formatCode="0.0">
                  <c:v>20.449601095999999</c:v>
                </c:pt>
                <c:pt idx="16" formatCode="0.0">
                  <c:v>19.417200821999998</c:v>
                </c:pt>
                <c:pt idx="17" formatCode="0.0">
                  <c:v>18.384800547999998</c:v>
                </c:pt>
                <c:pt idx="18" formatCode="0.0">
                  <c:v>17.352400273999997</c:v>
                </c:pt>
                <c:pt idx="19" formatCode="0.0">
                  <c:v>16.32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BD4-4FDE-8B60-6BC7BB8C7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394159"/>
        <c:axId val="676536735"/>
      </c:lineChart>
      <c:catAx>
        <c:axId val="33739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676536735"/>
        <c:crosses val="autoZero"/>
        <c:auto val="1"/>
        <c:lblAlgn val="ctr"/>
        <c:lblOffset val="100"/>
        <c:noMultiLvlLbl val="0"/>
      </c:catAx>
      <c:valAx>
        <c:axId val="676536735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Mt CO2-ekv.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337394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2445708024587"/>
          <c:y val="4.048582995951417E-2"/>
          <c:w val="0.5971623533763355"/>
          <c:h val="0.9337504600662494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LULUCF!$B$8</c:f>
              <c:strCache>
                <c:ptCount val="1"/>
                <c:pt idx="0">
                  <c:v>Ruohikkoalueet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LULUCF!$C$8:$AV$8</c:f>
              <c:numCache>
                <c:formatCode>0.0</c:formatCode>
                <c:ptCount val="46"/>
                <c:pt idx="0">
                  <c:v>1.02</c:v>
                </c:pt>
                <c:pt idx="1">
                  <c:v>0.999</c:v>
                </c:pt>
                <c:pt idx="2">
                  <c:v>0.96599999999999997</c:v>
                </c:pt>
                <c:pt idx="3">
                  <c:v>0.95499999999999996</c:v>
                </c:pt>
                <c:pt idx="4">
                  <c:v>0.92600000000000005</c:v>
                </c:pt>
                <c:pt idx="5">
                  <c:v>0.90600000000000003</c:v>
                </c:pt>
                <c:pt idx="6">
                  <c:v>0.88200000000000001</c:v>
                </c:pt>
                <c:pt idx="7">
                  <c:v>0.88800000000000001</c:v>
                </c:pt>
                <c:pt idx="8">
                  <c:v>0.86099999999999999</c:v>
                </c:pt>
                <c:pt idx="9">
                  <c:v>0.84899999999999998</c:v>
                </c:pt>
                <c:pt idx="10">
                  <c:v>0.83899999999999997</c:v>
                </c:pt>
                <c:pt idx="11">
                  <c:v>0.85599999999999998</c:v>
                </c:pt>
                <c:pt idx="12">
                  <c:v>0.83499999999999996</c:v>
                </c:pt>
                <c:pt idx="13">
                  <c:v>0.83099999999999996</c:v>
                </c:pt>
                <c:pt idx="14">
                  <c:v>0.88300000000000001</c:v>
                </c:pt>
                <c:pt idx="15">
                  <c:v>0.91100000000000003</c:v>
                </c:pt>
                <c:pt idx="16">
                  <c:v>0.92</c:v>
                </c:pt>
                <c:pt idx="17">
                  <c:v>0.91800000000000004</c:v>
                </c:pt>
                <c:pt idx="18">
                  <c:v>0.90800000000000003</c:v>
                </c:pt>
                <c:pt idx="19">
                  <c:v>0.85799999999999998</c:v>
                </c:pt>
                <c:pt idx="20">
                  <c:v>0.82099999999999995</c:v>
                </c:pt>
                <c:pt idx="21">
                  <c:v>0.76400000000000001</c:v>
                </c:pt>
                <c:pt idx="22">
                  <c:v>0.76100000000000001</c:v>
                </c:pt>
                <c:pt idx="23">
                  <c:v>0.76100000000000001</c:v>
                </c:pt>
                <c:pt idx="24">
                  <c:v>0.746</c:v>
                </c:pt>
                <c:pt idx="25">
                  <c:v>0.75900000000000001</c:v>
                </c:pt>
                <c:pt idx="26">
                  <c:v>0.76600000000000001</c:v>
                </c:pt>
                <c:pt idx="27">
                  <c:v>0.76300000000000001</c:v>
                </c:pt>
                <c:pt idx="28">
                  <c:v>0.76900000000000002</c:v>
                </c:pt>
                <c:pt idx="29">
                  <c:v>0.78100000000000003</c:v>
                </c:pt>
                <c:pt idx="30">
                  <c:v>0.76800000000000002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5-4556-93A3-F01021A918F7}"/>
            </c:ext>
          </c:extLst>
        </c:ser>
        <c:ser>
          <c:idx val="3"/>
          <c:order val="3"/>
          <c:tx>
            <c:strRef>
              <c:f>LULUCF!$B$9</c:f>
              <c:strCache>
                <c:ptCount val="1"/>
                <c:pt idx="0">
                  <c:v>Kosteikot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LULUCF!$C$9:$AV$9</c:f>
              <c:numCache>
                <c:formatCode>0.0</c:formatCode>
                <c:ptCount val="46"/>
                <c:pt idx="0">
                  <c:v>1.4510000000000001</c:v>
                </c:pt>
                <c:pt idx="1">
                  <c:v>1.43</c:v>
                </c:pt>
                <c:pt idx="2">
                  <c:v>1.6160000000000001</c:v>
                </c:pt>
                <c:pt idx="3">
                  <c:v>1.5629999999999999</c:v>
                </c:pt>
                <c:pt idx="4">
                  <c:v>1.7769999999999999</c:v>
                </c:pt>
                <c:pt idx="5">
                  <c:v>1.647</c:v>
                </c:pt>
                <c:pt idx="6">
                  <c:v>1.6990000000000001</c:v>
                </c:pt>
                <c:pt idx="7">
                  <c:v>1.7749999999999999</c:v>
                </c:pt>
                <c:pt idx="8">
                  <c:v>1.5820000000000001</c:v>
                </c:pt>
                <c:pt idx="9">
                  <c:v>1.99</c:v>
                </c:pt>
                <c:pt idx="10">
                  <c:v>1.796</c:v>
                </c:pt>
                <c:pt idx="11">
                  <c:v>2.008</c:v>
                </c:pt>
                <c:pt idx="12">
                  <c:v>2.044</c:v>
                </c:pt>
                <c:pt idx="13">
                  <c:v>1.9630000000000001</c:v>
                </c:pt>
                <c:pt idx="14">
                  <c:v>1.885</c:v>
                </c:pt>
                <c:pt idx="15">
                  <c:v>2.105</c:v>
                </c:pt>
                <c:pt idx="16">
                  <c:v>2.3730000000000002</c:v>
                </c:pt>
                <c:pt idx="17">
                  <c:v>2.0619999999999998</c:v>
                </c:pt>
                <c:pt idx="18">
                  <c:v>2.2069999999999999</c:v>
                </c:pt>
                <c:pt idx="19">
                  <c:v>2.3330000000000002</c:v>
                </c:pt>
                <c:pt idx="20">
                  <c:v>2.3250000000000002</c:v>
                </c:pt>
                <c:pt idx="21">
                  <c:v>2.254</c:v>
                </c:pt>
                <c:pt idx="22">
                  <c:v>2.113</c:v>
                </c:pt>
                <c:pt idx="23">
                  <c:v>2.3279999999999998</c:v>
                </c:pt>
                <c:pt idx="24">
                  <c:v>2.206</c:v>
                </c:pt>
                <c:pt idx="25">
                  <c:v>2.145</c:v>
                </c:pt>
                <c:pt idx="26">
                  <c:v>2.1619999999999999</c:v>
                </c:pt>
                <c:pt idx="27">
                  <c:v>2.1619999999999999</c:v>
                </c:pt>
                <c:pt idx="28">
                  <c:v>2.2919999999999998</c:v>
                </c:pt>
                <c:pt idx="29">
                  <c:v>2.198</c:v>
                </c:pt>
                <c:pt idx="30">
                  <c:v>2.2050000000000001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5-4556-93A3-F01021A918F7}"/>
            </c:ext>
          </c:extLst>
        </c:ser>
        <c:ser>
          <c:idx val="4"/>
          <c:order val="4"/>
          <c:tx>
            <c:strRef>
              <c:f>LULUCF!$B$10</c:f>
              <c:strCache>
                <c:ptCount val="1"/>
                <c:pt idx="0">
                  <c:v>Rakennetut alueet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LULUCF!$C$10:$AV$10</c:f>
              <c:numCache>
                <c:formatCode>0.0</c:formatCode>
                <c:ptCount val="46"/>
                <c:pt idx="0">
                  <c:v>0.84699999999999998</c:v>
                </c:pt>
                <c:pt idx="1">
                  <c:v>0.88300000000000001</c:v>
                </c:pt>
                <c:pt idx="2">
                  <c:v>0.92200000000000004</c:v>
                </c:pt>
                <c:pt idx="3">
                  <c:v>0.98499999999999999</c:v>
                </c:pt>
                <c:pt idx="4">
                  <c:v>1.042</c:v>
                </c:pt>
                <c:pt idx="5">
                  <c:v>1.05</c:v>
                </c:pt>
                <c:pt idx="6">
                  <c:v>1.1180000000000001</c:v>
                </c:pt>
                <c:pt idx="7">
                  <c:v>1.222</c:v>
                </c:pt>
                <c:pt idx="8">
                  <c:v>1.2749999999999999</c:v>
                </c:pt>
                <c:pt idx="9">
                  <c:v>1.2749999999999999</c:v>
                </c:pt>
                <c:pt idx="10">
                  <c:v>1.2969999999999999</c:v>
                </c:pt>
                <c:pt idx="11">
                  <c:v>1.468</c:v>
                </c:pt>
                <c:pt idx="12">
                  <c:v>1.44</c:v>
                </c:pt>
                <c:pt idx="13">
                  <c:v>1.4850000000000001</c:v>
                </c:pt>
                <c:pt idx="14">
                  <c:v>1.6240000000000001</c:v>
                </c:pt>
                <c:pt idx="15">
                  <c:v>1.635</c:v>
                </c:pt>
                <c:pt idx="16">
                  <c:v>1.522</c:v>
                </c:pt>
                <c:pt idx="17">
                  <c:v>1.623</c:v>
                </c:pt>
                <c:pt idx="18">
                  <c:v>1.6319999999999999</c:v>
                </c:pt>
                <c:pt idx="19">
                  <c:v>1.593</c:v>
                </c:pt>
                <c:pt idx="20">
                  <c:v>1.6890000000000001</c:v>
                </c:pt>
                <c:pt idx="21">
                  <c:v>1.7589999999999999</c:v>
                </c:pt>
                <c:pt idx="22">
                  <c:v>1.633</c:v>
                </c:pt>
                <c:pt idx="23">
                  <c:v>1.546</c:v>
                </c:pt>
                <c:pt idx="24">
                  <c:v>1.5029999999999999</c:v>
                </c:pt>
                <c:pt idx="25">
                  <c:v>1.292</c:v>
                </c:pt>
                <c:pt idx="26">
                  <c:v>1.1000000000000001</c:v>
                </c:pt>
                <c:pt idx="27">
                  <c:v>0.98099999999999998</c:v>
                </c:pt>
                <c:pt idx="28">
                  <c:v>0.86699999999999999</c:v>
                </c:pt>
                <c:pt idx="29">
                  <c:v>0.78600000000000003</c:v>
                </c:pt>
                <c:pt idx="30">
                  <c:v>0.73299999999999998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15-4556-93A3-F01021A918F7}"/>
            </c:ext>
          </c:extLst>
        </c:ser>
        <c:ser>
          <c:idx val="5"/>
          <c:order val="5"/>
          <c:tx>
            <c:strRef>
              <c:f>LULUCF!$B$11</c:f>
              <c:strCache>
                <c:ptCount val="1"/>
                <c:pt idx="0">
                  <c:v>Puutuotteet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LULUCF!$C$11:$AV$11</c:f>
              <c:numCache>
                <c:formatCode>0.0</c:formatCode>
                <c:ptCount val="46"/>
                <c:pt idx="0">
                  <c:v>-2.952</c:v>
                </c:pt>
                <c:pt idx="1">
                  <c:v>-1.0880000000000001</c:v>
                </c:pt>
                <c:pt idx="2">
                  <c:v>-1.496</c:v>
                </c:pt>
                <c:pt idx="3">
                  <c:v>-3.847</c:v>
                </c:pt>
                <c:pt idx="4">
                  <c:v>-5.43</c:v>
                </c:pt>
                <c:pt idx="5">
                  <c:v>-4.9039999999999999</c:v>
                </c:pt>
                <c:pt idx="6">
                  <c:v>-4.1150000000000002</c:v>
                </c:pt>
                <c:pt idx="7">
                  <c:v>-6.7809999999999997</c:v>
                </c:pt>
                <c:pt idx="8">
                  <c:v>-6.7270000000000003</c:v>
                </c:pt>
                <c:pt idx="9">
                  <c:v>-6.484</c:v>
                </c:pt>
                <c:pt idx="10">
                  <c:v>-6.6070000000000002</c:v>
                </c:pt>
                <c:pt idx="11">
                  <c:v>-4.2039999999999997</c:v>
                </c:pt>
                <c:pt idx="12">
                  <c:v>-4.55</c:v>
                </c:pt>
                <c:pt idx="13">
                  <c:v>-5.0979999999999999</c:v>
                </c:pt>
                <c:pt idx="14">
                  <c:v>-5.4009999999999998</c:v>
                </c:pt>
                <c:pt idx="15">
                  <c:v>-1.9710000000000001</c:v>
                </c:pt>
                <c:pt idx="16">
                  <c:v>-4.7629999999999999</c:v>
                </c:pt>
                <c:pt idx="17">
                  <c:v>-5.61</c:v>
                </c:pt>
                <c:pt idx="18">
                  <c:v>-1.7849999999999999</c:v>
                </c:pt>
                <c:pt idx="19">
                  <c:v>1.6459999999999999</c:v>
                </c:pt>
                <c:pt idx="20">
                  <c:v>-2.1949999999999998</c:v>
                </c:pt>
                <c:pt idx="21">
                  <c:v>-2.1709999999999998</c:v>
                </c:pt>
                <c:pt idx="22">
                  <c:v>-1.675</c:v>
                </c:pt>
                <c:pt idx="23">
                  <c:v>-2.367</c:v>
                </c:pt>
                <c:pt idx="24">
                  <c:v>-3.0270000000000001</c:v>
                </c:pt>
                <c:pt idx="25">
                  <c:v>-2.9089999999999998</c:v>
                </c:pt>
                <c:pt idx="26">
                  <c:v>-3.8180000000000001</c:v>
                </c:pt>
                <c:pt idx="27">
                  <c:v>-4.4980000000000002</c:v>
                </c:pt>
                <c:pt idx="28">
                  <c:v>-4.5819999999999999</c:v>
                </c:pt>
                <c:pt idx="29">
                  <c:v>-3.3809999999999998</c:v>
                </c:pt>
                <c:pt idx="30">
                  <c:v>-1.2969999999999999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15-4556-93A3-F01021A918F7}"/>
            </c:ext>
          </c:extLst>
        </c:ser>
        <c:ser>
          <c:idx val="6"/>
          <c:order val="6"/>
          <c:tx>
            <c:strRef>
              <c:f>LULUCF!$B$12</c:f>
              <c:strCache>
                <c:ptCount val="1"/>
                <c:pt idx="0">
                  <c:v>Epäsuorat N2O päästöt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LULUCF!$C$12:$AV$12</c:f>
              <c:numCache>
                <c:formatCode>0.0</c:formatCode>
                <c:ptCount val="46"/>
                <c:pt idx="0">
                  <c:v>2E-3</c:v>
                </c:pt>
                <c:pt idx="1">
                  <c:v>2E-3</c:v>
                </c:pt>
                <c:pt idx="2">
                  <c:v>1E-3</c:v>
                </c:pt>
                <c:pt idx="3">
                  <c:v>1E-3</c:v>
                </c:pt>
                <c:pt idx="4">
                  <c:v>1E-3</c:v>
                </c:pt>
                <c:pt idx="5">
                  <c:v>1E-3</c:v>
                </c:pt>
                <c:pt idx="6">
                  <c:v>1E-3</c:v>
                </c:pt>
                <c:pt idx="7">
                  <c:v>1E-3</c:v>
                </c:pt>
                <c:pt idx="8">
                  <c:v>1E-3</c:v>
                </c:pt>
                <c:pt idx="9">
                  <c:v>1E-3</c:v>
                </c:pt>
                <c:pt idx="10">
                  <c:v>1E-3</c:v>
                </c:pt>
                <c:pt idx="11">
                  <c:v>2E-3</c:v>
                </c:pt>
                <c:pt idx="12">
                  <c:v>2E-3</c:v>
                </c:pt>
                <c:pt idx="13">
                  <c:v>2E-3</c:v>
                </c:pt>
                <c:pt idx="14">
                  <c:v>2E-3</c:v>
                </c:pt>
                <c:pt idx="15">
                  <c:v>2E-3</c:v>
                </c:pt>
                <c:pt idx="16">
                  <c:v>2E-3</c:v>
                </c:pt>
                <c:pt idx="17">
                  <c:v>2E-3</c:v>
                </c:pt>
                <c:pt idx="18">
                  <c:v>2E-3</c:v>
                </c:pt>
                <c:pt idx="19">
                  <c:v>2E-3</c:v>
                </c:pt>
                <c:pt idx="20">
                  <c:v>2E-3</c:v>
                </c:pt>
                <c:pt idx="21">
                  <c:v>2E-3</c:v>
                </c:pt>
                <c:pt idx="22">
                  <c:v>2E-3</c:v>
                </c:pt>
                <c:pt idx="23">
                  <c:v>2E-3</c:v>
                </c:pt>
                <c:pt idx="24">
                  <c:v>2E-3</c:v>
                </c:pt>
                <c:pt idx="25">
                  <c:v>2E-3</c:v>
                </c:pt>
                <c:pt idx="26">
                  <c:v>2E-3</c:v>
                </c:pt>
                <c:pt idx="27">
                  <c:v>2E-3</c:v>
                </c:pt>
                <c:pt idx="28">
                  <c:v>2E-3</c:v>
                </c:pt>
                <c:pt idx="29">
                  <c:v>2E-3</c:v>
                </c:pt>
                <c:pt idx="3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15-4556-93A3-F01021A918F7}"/>
            </c:ext>
          </c:extLst>
        </c:ser>
        <c:ser>
          <c:idx val="7"/>
          <c:order val="7"/>
          <c:tx>
            <c:strRef>
              <c:f>LULUCF!$B$13</c:f>
              <c:strCache>
                <c:ptCount val="1"/>
                <c:pt idx="0">
                  <c:v>Metsämaa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LULUCF!$C$13:$AV$13</c:f>
              <c:numCache>
                <c:formatCode>0.0</c:formatCode>
                <c:ptCount val="46"/>
                <c:pt idx="0">
                  <c:v>-19.204000000000001</c:v>
                </c:pt>
                <c:pt idx="1">
                  <c:v>-33.664000000000001</c:v>
                </c:pt>
                <c:pt idx="2">
                  <c:v>-27.567</c:v>
                </c:pt>
                <c:pt idx="3">
                  <c:v>-25.567</c:v>
                </c:pt>
                <c:pt idx="4">
                  <c:v>-17.702999999999999</c:v>
                </c:pt>
                <c:pt idx="5">
                  <c:v>-17.54</c:v>
                </c:pt>
                <c:pt idx="6">
                  <c:v>-26.459</c:v>
                </c:pt>
                <c:pt idx="7">
                  <c:v>-19.991</c:v>
                </c:pt>
                <c:pt idx="8">
                  <c:v>-18.547999999999998</c:v>
                </c:pt>
                <c:pt idx="9">
                  <c:v>-20.068999999999999</c:v>
                </c:pt>
                <c:pt idx="10">
                  <c:v>-19.811</c:v>
                </c:pt>
                <c:pt idx="11">
                  <c:v>-23.920999999999999</c:v>
                </c:pt>
                <c:pt idx="12">
                  <c:v>-24.73</c:v>
                </c:pt>
                <c:pt idx="13">
                  <c:v>-25.277000000000001</c:v>
                </c:pt>
                <c:pt idx="14">
                  <c:v>-26.437000000000001</c:v>
                </c:pt>
                <c:pt idx="15">
                  <c:v>-30.667999999999999</c:v>
                </c:pt>
                <c:pt idx="16">
                  <c:v>-33.593000000000004</c:v>
                </c:pt>
                <c:pt idx="17">
                  <c:v>-23.138000000000002</c:v>
                </c:pt>
                <c:pt idx="18">
                  <c:v>-30.463000000000001</c:v>
                </c:pt>
                <c:pt idx="19">
                  <c:v>-47.161999999999999</c:v>
                </c:pt>
                <c:pt idx="20">
                  <c:v>-31.969000000000001</c:v>
                </c:pt>
                <c:pt idx="21">
                  <c:v>-32.097000000000001</c:v>
                </c:pt>
                <c:pt idx="22">
                  <c:v>-35.161000000000001</c:v>
                </c:pt>
                <c:pt idx="23">
                  <c:v>-28.047000000000001</c:v>
                </c:pt>
                <c:pt idx="24">
                  <c:v>-29.7</c:v>
                </c:pt>
                <c:pt idx="25">
                  <c:v>-27.428999999999998</c:v>
                </c:pt>
                <c:pt idx="26">
                  <c:v>-25.757999999999999</c:v>
                </c:pt>
                <c:pt idx="27">
                  <c:v>-23.31</c:v>
                </c:pt>
                <c:pt idx="28">
                  <c:v>-14.555</c:v>
                </c:pt>
                <c:pt idx="29">
                  <c:v>-21.887</c:v>
                </c:pt>
                <c:pt idx="30">
                  <c:v>-27.763000000000002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15-4556-93A3-F01021A918F7}"/>
            </c:ext>
          </c:extLst>
        </c:ser>
        <c:ser>
          <c:idx val="8"/>
          <c:order val="8"/>
          <c:tx>
            <c:strRef>
              <c:f>LULUCF!$B$14</c:f>
              <c:strCache>
                <c:ptCount val="1"/>
                <c:pt idx="0">
                  <c:v>Viljelysmaa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LULUCF!$C$14:$AV$14</c:f>
              <c:numCache>
                <c:formatCode>General</c:formatCode>
                <c:ptCount val="46"/>
                <c:pt idx="0">
                  <c:v>5.3959999999999999</c:v>
                </c:pt>
                <c:pt idx="1">
                  <c:v>5.1219999999999999</c:v>
                </c:pt>
                <c:pt idx="2">
                  <c:v>5.117</c:v>
                </c:pt>
                <c:pt idx="3">
                  <c:v>5.42</c:v>
                </c:pt>
                <c:pt idx="4">
                  <c:v>5.6470000000000002</c:v>
                </c:pt>
                <c:pt idx="5">
                  <c:v>5.6459999999999999</c:v>
                </c:pt>
                <c:pt idx="6">
                  <c:v>6.5720000000000001</c:v>
                </c:pt>
                <c:pt idx="7">
                  <c:v>7.2770000000000001</c:v>
                </c:pt>
                <c:pt idx="8">
                  <c:v>7.1580000000000004</c:v>
                </c:pt>
                <c:pt idx="9">
                  <c:v>7.2889999999999997</c:v>
                </c:pt>
                <c:pt idx="10">
                  <c:v>7.4359999999999999</c:v>
                </c:pt>
                <c:pt idx="11">
                  <c:v>7.1890000000000001</c:v>
                </c:pt>
                <c:pt idx="12">
                  <c:v>7.101</c:v>
                </c:pt>
                <c:pt idx="13">
                  <c:v>7.3630000000000004</c:v>
                </c:pt>
                <c:pt idx="14">
                  <c:v>7.6150000000000002</c:v>
                </c:pt>
                <c:pt idx="15">
                  <c:v>7.4930000000000003</c:v>
                </c:pt>
                <c:pt idx="16">
                  <c:v>7.6159999999999997</c:v>
                </c:pt>
                <c:pt idx="17">
                  <c:v>7.2380000000000004</c:v>
                </c:pt>
                <c:pt idx="18">
                  <c:v>7.5469999999999997</c:v>
                </c:pt>
                <c:pt idx="19">
                  <c:v>7.431</c:v>
                </c:pt>
                <c:pt idx="20">
                  <c:v>7.617</c:v>
                </c:pt>
                <c:pt idx="21">
                  <c:v>7.5220000000000002</c:v>
                </c:pt>
                <c:pt idx="22">
                  <c:v>7.7370000000000001</c:v>
                </c:pt>
                <c:pt idx="23">
                  <c:v>7.4409999999999998</c:v>
                </c:pt>
                <c:pt idx="24">
                  <c:v>7.41</c:v>
                </c:pt>
                <c:pt idx="25">
                  <c:v>7.3780000000000001</c:v>
                </c:pt>
                <c:pt idx="26">
                  <c:v>7.891</c:v>
                </c:pt>
                <c:pt idx="27">
                  <c:v>7.6449999999999996</c:v>
                </c:pt>
                <c:pt idx="28">
                  <c:v>7.85</c:v>
                </c:pt>
                <c:pt idx="29">
                  <c:v>7.9560000000000004</c:v>
                </c:pt>
                <c:pt idx="30">
                  <c:v>8.1110000000000007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15-4556-93A3-F01021A91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97066447"/>
        <c:axId val="2071270671"/>
      </c:barChart>
      <c:lineChart>
        <c:grouping val="standard"/>
        <c:varyColors val="0"/>
        <c:ser>
          <c:idx val="0"/>
          <c:order val="0"/>
          <c:tx>
            <c:strRef>
              <c:f>LULUCF!$B$5</c:f>
              <c:strCache>
                <c:ptCount val="1"/>
                <c:pt idx="0">
                  <c:v>Nettonielu yhteensä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LULUCF!$C$5:$AV$5</c:f>
              <c:numCache>
                <c:formatCode>0.0</c:formatCode>
                <c:ptCount val="46"/>
                <c:pt idx="0">
                  <c:v>-13.44</c:v>
                </c:pt>
                <c:pt idx="1">
                  <c:v>-26.316000000000006</c:v>
                </c:pt>
                <c:pt idx="2">
                  <c:v>-20.440999999999995</c:v>
                </c:pt>
                <c:pt idx="3">
                  <c:v>-20.490000000000002</c:v>
                </c:pt>
                <c:pt idx="4">
                  <c:v>-13.74</c:v>
                </c:pt>
                <c:pt idx="5">
                  <c:v>-13.193999999999997</c:v>
                </c:pt>
                <c:pt idx="6">
                  <c:v>-20.301999999999996</c:v>
                </c:pt>
                <c:pt idx="7">
                  <c:v>-15.609</c:v>
                </c:pt>
                <c:pt idx="8">
                  <c:v>-14.397999999999996</c:v>
                </c:pt>
                <c:pt idx="9">
                  <c:v>-15.148999999999999</c:v>
                </c:pt>
                <c:pt idx="10">
                  <c:v>-15.049000000000001</c:v>
                </c:pt>
                <c:pt idx="11">
                  <c:v>-16.602</c:v>
                </c:pt>
                <c:pt idx="12">
                  <c:v>-17.858000000000001</c:v>
                </c:pt>
                <c:pt idx="13">
                  <c:v>-18.731000000000002</c:v>
                </c:pt>
                <c:pt idx="14">
                  <c:v>-19.829000000000004</c:v>
                </c:pt>
                <c:pt idx="15">
                  <c:v>-20.492999999999995</c:v>
                </c:pt>
                <c:pt idx="16">
                  <c:v>-25.923000000000005</c:v>
                </c:pt>
                <c:pt idx="17">
                  <c:v>-16.905000000000005</c:v>
                </c:pt>
                <c:pt idx="18">
                  <c:v>-19.951999999999998</c:v>
                </c:pt>
                <c:pt idx="19">
                  <c:v>-33.298999999999999</c:v>
                </c:pt>
                <c:pt idx="20">
                  <c:v>-21.71</c:v>
                </c:pt>
                <c:pt idx="21">
                  <c:v>-21.967000000000002</c:v>
                </c:pt>
                <c:pt idx="22">
                  <c:v>-24.590000000000003</c:v>
                </c:pt>
                <c:pt idx="23">
                  <c:v>-18.336000000000006</c:v>
                </c:pt>
                <c:pt idx="24">
                  <c:v>-20.860000000000003</c:v>
                </c:pt>
                <c:pt idx="25">
                  <c:v>-18.762</c:v>
                </c:pt>
                <c:pt idx="26">
                  <c:v>-17.655000000000001</c:v>
                </c:pt>
                <c:pt idx="27">
                  <c:v>-16.254999999999999</c:v>
                </c:pt>
                <c:pt idx="28">
                  <c:v>-7.3570000000000002</c:v>
                </c:pt>
                <c:pt idx="29">
                  <c:v>-13.545</c:v>
                </c:pt>
                <c:pt idx="30">
                  <c:v>-17.241000000000003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15-4556-93A3-F01021A918F7}"/>
            </c:ext>
          </c:extLst>
        </c:ser>
        <c:ser>
          <c:idx val="1"/>
          <c:order val="1"/>
          <c:tx>
            <c:strRef>
              <c:f>LULUCF!$B$6</c:f>
              <c:strCache>
                <c:ptCount val="1"/>
                <c:pt idx="0">
                  <c:v>Nettonielun tavoitetaso vuoteen 2035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LULUCF!$C$3:$AV$3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  <c:extLst xmlns:c15="http://schemas.microsoft.com/office/drawing/2012/chart"/>
            </c:strRef>
          </c:cat>
          <c:val>
            <c:numRef>
              <c:f>LULUCF!$C$6:$AV$6</c:f>
              <c:numCache>
                <c:formatCode>0.0</c:formatCode>
                <c:ptCount val="46"/>
                <c:pt idx="0">
                  <c:v>-21.4</c:v>
                </c:pt>
                <c:pt idx="1">
                  <c:v>-21.4</c:v>
                </c:pt>
                <c:pt idx="2">
                  <c:v>-21.4</c:v>
                </c:pt>
                <c:pt idx="3">
                  <c:v>-21.4</c:v>
                </c:pt>
                <c:pt idx="4">
                  <c:v>-21.4</c:v>
                </c:pt>
                <c:pt idx="5">
                  <c:v>-21.4</c:v>
                </c:pt>
                <c:pt idx="6">
                  <c:v>-21.4</c:v>
                </c:pt>
                <c:pt idx="7">
                  <c:v>-21.4</c:v>
                </c:pt>
                <c:pt idx="8">
                  <c:v>-21.4</c:v>
                </c:pt>
                <c:pt idx="9">
                  <c:v>-21.4</c:v>
                </c:pt>
                <c:pt idx="10">
                  <c:v>-21.4</c:v>
                </c:pt>
                <c:pt idx="11">
                  <c:v>-21.4</c:v>
                </c:pt>
                <c:pt idx="12">
                  <c:v>-21.4</c:v>
                </c:pt>
                <c:pt idx="13">
                  <c:v>-21.4</c:v>
                </c:pt>
                <c:pt idx="14">
                  <c:v>-21.4</c:v>
                </c:pt>
                <c:pt idx="15">
                  <c:v>-21.4</c:v>
                </c:pt>
                <c:pt idx="16">
                  <c:v>-21.4</c:v>
                </c:pt>
                <c:pt idx="17">
                  <c:v>-21.4</c:v>
                </c:pt>
                <c:pt idx="18">
                  <c:v>-21.4</c:v>
                </c:pt>
                <c:pt idx="19">
                  <c:v>-21.4</c:v>
                </c:pt>
                <c:pt idx="20">
                  <c:v>-21.4</c:v>
                </c:pt>
                <c:pt idx="21">
                  <c:v>-21.4</c:v>
                </c:pt>
                <c:pt idx="22">
                  <c:v>-21.4</c:v>
                </c:pt>
                <c:pt idx="23">
                  <c:v>-21.4</c:v>
                </c:pt>
                <c:pt idx="24">
                  <c:v>-21.4</c:v>
                </c:pt>
                <c:pt idx="25">
                  <c:v>-21.4</c:v>
                </c:pt>
                <c:pt idx="26">
                  <c:v>-21.4</c:v>
                </c:pt>
                <c:pt idx="27">
                  <c:v>-21.4</c:v>
                </c:pt>
                <c:pt idx="28">
                  <c:v>-21.4</c:v>
                </c:pt>
                <c:pt idx="29">
                  <c:v>-21.4</c:v>
                </c:pt>
                <c:pt idx="30">
                  <c:v>-21.4</c:v>
                </c:pt>
                <c:pt idx="31">
                  <c:v>-21.4</c:v>
                </c:pt>
                <c:pt idx="32">
                  <c:v>-21.4</c:v>
                </c:pt>
                <c:pt idx="33">
                  <c:v>-21.4</c:v>
                </c:pt>
                <c:pt idx="34">
                  <c:v>-21.4</c:v>
                </c:pt>
                <c:pt idx="35">
                  <c:v>-21.4</c:v>
                </c:pt>
                <c:pt idx="36">
                  <c:v>-21.4</c:v>
                </c:pt>
                <c:pt idx="37">
                  <c:v>-21.4</c:v>
                </c:pt>
                <c:pt idx="38">
                  <c:v>-21.4</c:v>
                </c:pt>
                <c:pt idx="39">
                  <c:v>-21.4</c:v>
                </c:pt>
                <c:pt idx="40">
                  <c:v>-21.4</c:v>
                </c:pt>
                <c:pt idx="41">
                  <c:v>-21.4</c:v>
                </c:pt>
                <c:pt idx="42">
                  <c:v>-21.4</c:v>
                </c:pt>
                <c:pt idx="43">
                  <c:v>-21.4</c:v>
                </c:pt>
                <c:pt idx="44">
                  <c:v>-21.4</c:v>
                </c:pt>
                <c:pt idx="45">
                  <c:v>-21.4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8-2D15-4556-93A3-F01021A91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066447"/>
        <c:axId val="2071270671"/>
        <c:extLst/>
      </c:lineChart>
      <c:catAx>
        <c:axId val="49706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2071270671"/>
        <c:crosses val="autoZero"/>
        <c:auto val="1"/>
        <c:lblAlgn val="ctr"/>
        <c:lblOffset val="100"/>
        <c:noMultiLvlLbl val="0"/>
      </c:catAx>
      <c:valAx>
        <c:axId val="2071270671"/>
        <c:scaling>
          <c:orientation val="minMax"/>
          <c:max val="15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Mt CO2-ekv.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9706644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3133781499116"/>
          <c:y val="7.4216658307381222E-2"/>
          <c:w val="0.24939169608009054"/>
          <c:h val="0.855277631270721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424AD-0B15-473F-97A2-7007EC13D05C}" type="datetimeFigureOut">
              <a:rPr lang="fi-FI" sz="800" smtClean="0"/>
              <a:t>23.2.2022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AA488-5942-4FC3-A5DF-F0806BB5473E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25586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E88D67A5-5902-449B-8837-722FF4198E37}" type="datetimeFigureOut">
              <a:rPr lang="fi-FI" smtClean="0"/>
              <a:pPr/>
              <a:t>23.2.2022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F34E0806-DFD0-4BAD-B864-E4742D85490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4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2996952"/>
            <a:ext cx="10943167" cy="1080120"/>
          </a:xfrm>
        </p:spPr>
        <p:txBody>
          <a:bodyPr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128449" y="188643"/>
            <a:ext cx="960107" cy="216025"/>
          </a:xfrm>
        </p:spPr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419" y="188643"/>
            <a:ext cx="9504031" cy="216025"/>
          </a:xfrm>
        </p:spPr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8556" y="188643"/>
            <a:ext cx="493845" cy="216025"/>
          </a:xfrm>
        </p:spPr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24419" y="2636912"/>
            <a:ext cx="10943167" cy="360040"/>
          </a:xfrm>
        </p:spPr>
        <p:txBody>
          <a:bodyPr/>
          <a:lstStyle>
            <a:lvl1pPr marL="0" indent="0"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" name="Picture 2" descr="ilmastopaneeli_logo_siniselle-rgb-010816-office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764704"/>
            <a:ext cx="4320000" cy="161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4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38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3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28449" y="188643"/>
            <a:ext cx="960107" cy="216025"/>
          </a:xfrm>
        </p:spPr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419" y="188643"/>
            <a:ext cx="9504031" cy="216025"/>
          </a:xfrm>
        </p:spPr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8556" y="188643"/>
            <a:ext cx="493845" cy="216025"/>
          </a:xfrm>
        </p:spPr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8" descr="ilmastopaneeli_logo_siniselle-rgb-010816-office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764704"/>
            <a:ext cx="4320000" cy="161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0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68" y="908720"/>
            <a:ext cx="10972800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60575"/>
            <a:ext cx="5384800" cy="4032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60575"/>
            <a:ext cx="5384800" cy="4032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816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60575"/>
            <a:ext cx="5386917" cy="432320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2898"/>
            <a:ext cx="5386917" cy="3599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2060575"/>
            <a:ext cx="5389033" cy="432320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92898"/>
            <a:ext cx="5389033" cy="3599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6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28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60575"/>
            <a:ext cx="5384800" cy="4032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92012" y="2060575"/>
            <a:ext cx="5375573" cy="4032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05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2784" y="2060575"/>
            <a:ext cx="5384800" cy="4032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24419" y="2060575"/>
            <a:ext cx="5375573" cy="4032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55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624419" y="908720"/>
            <a:ext cx="10943167" cy="5184104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40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80728"/>
            <a:ext cx="10972800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4865"/>
            <a:ext cx="10972800" cy="3887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28449" y="6453338"/>
            <a:ext cx="960107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419" y="6453338"/>
            <a:ext cx="9504031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556" y="6453338"/>
            <a:ext cx="493845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F76D38DC-9B4C-4F3D-8F03-11A95EC3C396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0430" y="6381328"/>
            <a:ext cx="1075216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lmastopaneeli_logo_valkoiselle-rgb-010816-office.png"/>
          <p:cNvPicPr>
            <a:picLocks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7" y="249311"/>
            <a:ext cx="1677325" cy="66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3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9" r:id="rId8"/>
    <p:sldLayoutId id="2147483660" r:id="rId9"/>
    <p:sldLayoutId id="2147483655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-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71563" indent="-357188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438275" indent="-366713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-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57188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Ilmastotoimien riittävyys: KAISU2 2030 ja hiilineutraalius 2035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28.2.2022</a:t>
            </a:r>
            <a:r>
              <a:rPr lang="fi-FI" dirty="0" smtClean="0"/>
              <a:t>, Ilmastopolitiikan pyöreä pöytä</a:t>
            </a:r>
            <a:endParaRPr lang="fi-FI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4911A0BD-1382-4001-B04F-5E703EF483E9}"/>
              </a:ext>
            </a:extLst>
          </p:cNvPr>
          <p:cNvSpPr txBox="1">
            <a:spLocks/>
          </p:cNvSpPr>
          <p:nvPr/>
        </p:nvSpPr>
        <p:spPr>
          <a:xfrm>
            <a:off x="2018191" y="3681029"/>
            <a:ext cx="8207375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-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15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8275" indent="-36671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57188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4285666" y="3696970"/>
            <a:ext cx="3620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Markku Ollikainen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Ympäristöekonomian professori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Ilmastopaneelin puheenjohtaja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2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00371"/>
            <a:ext cx="10515600" cy="745435"/>
          </a:xfrm>
        </p:spPr>
        <p:txBody>
          <a:bodyPr>
            <a:normAutofit/>
          </a:bodyPr>
          <a:lstStyle/>
          <a:p>
            <a:r>
              <a:rPr lang="fi-FI" sz="3200" dirty="0"/>
              <a:t>Tyylitellyt havainnot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9" y="1150171"/>
            <a:ext cx="10729381" cy="5231157"/>
          </a:xfrm>
        </p:spPr>
        <p:txBody>
          <a:bodyPr>
            <a:normAutofit lnSpcReduction="10000"/>
          </a:bodyPr>
          <a:lstStyle/>
          <a:p>
            <a:r>
              <a:rPr lang="fi-FI" b="1" dirty="0">
                <a:solidFill>
                  <a:srgbClr val="0070C0"/>
                </a:solidFill>
              </a:rPr>
              <a:t>Hallituksen päätösten tarkastelu </a:t>
            </a:r>
            <a:r>
              <a:rPr lang="fi-FI" b="1" dirty="0"/>
              <a:t>(hallituskausi)</a:t>
            </a:r>
          </a:p>
          <a:p>
            <a:pPr lvl="1"/>
            <a:r>
              <a:rPr lang="fi-FI" dirty="0"/>
              <a:t>Ilmastotoimia on edistetty merkittävästi ja laaja-alaisesti</a:t>
            </a:r>
          </a:p>
          <a:p>
            <a:pPr lvl="1"/>
            <a:r>
              <a:rPr lang="fi-FI" dirty="0"/>
              <a:t>Taakanjakosektorin päästövähennystavoitteet nousu 50 prosenttiin (47 % sijaan), oli yllätys – edellyttää toimia 1 Mt enemmän kuin mitä </a:t>
            </a:r>
            <a:r>
              <a:rPr lang="fi-FI" dirty="0" smtClean="0"/>
              <a:t>odotettiin</a:t>
            </a:r>
            <a:endParaRPr lang="fi-FI" dirty="0"/>
          </a:p>
          <a:p>
            <a:pPr lvl="1"/>
            <a:endParaRPr lang="fi-FI" dirty="0"/>
          </a:p>
          <a:p>
            <a:r>
              <a:rPr lang="fi-FI" b="1" dirty="0">
                <a:solidFill>
                  <a:srgbClr val="0070C0"/>
                </a:solidFill>
              </a:rPr>
              <a:t>KAISU 2:n 2030 </a:t>
            </a:r>
            <a:r>
              <a:rPr lang="fi-FI" b="1" dirty="0" smtClean="0">
                <a:solidFill>
                  <a:srgbClr val="0070C0"/>
                </a:solidFill>
              </a:rPr>
              <a:t>(tavoite:</a:t>
            </a:r>
            <a:r>
              <a:rPr lang="fi-FI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17,2 Mt)</a:t>
            </a:r>
            <a:endParaRPr lang="fi-FI" b="1" dirty="0"/>
          </a:p>
          <a:p>
            <a:pPr lvl="1"/>
            <a:r>
              <a:rPr lang="fi-FI" dirty="0"/>
              <a:t>Ei riittävästi </a:t>
            </a:r>
            <a:r>
              <a:rPr lang="fi-FI" dirty="0" smtClean="0"/>
              <a:t>päästövähennystoimia</a:t>
            </a:r>
            <a:endParaRPr lang="fi-FI" dirty="0"/>
          </a:p>
          <a:p>
            <a:pPr lvl="1"/>
            <a:r>
              <a:rPr lang="fi-FI" dirty="0"/>
              <a:t>Ei riittävästi ohjauskeinoja valituille toimille</a:t>
            </a:r>
          </a:p>
          <a:p>
            <a:pPr lvl="1"/>
            <a:r>
              <a:rPr lang="fi-FI" dirty="0"/>
              <a:t>Puskuri epävarmuuteen puuttuu</a:t>
            </a:r>
          </a:p>
          <a:p>
            <a:endParaRPr lang="fi-FI" dirty="0"/>
          </a:p>
          <a:p>
            <a:r>
              <a:rPr lang="fi-FI" b="1" dirty="0">
                <a:solidFill>
                  <a:srgbClr val="0070C0"/>
                </a:solidFill>
              </a:rPr>
              <a:t>Hiilineutraaliustavoite 2035</a:t>
            </a:r>
          </a:p>
          <a:p>
            <a:pPr lvl="1"/>
            <a:r>
              <a:rPr lang="fi-FI" dirty="0"/>
              <a:t>Ollaan hyvin päästöpolulla, kunhan EU:n ilmastopolitiikka jatkuu 2030 jälkeenkin</a:t>
            </a:r>
          </a:p>
          <a:p>
            <a:pPr lvl="1"/>
            <a:r>
              <a:rPr lang="fi-FI" dirty="0"/>
              <a:t>Nielun osalta haasteita: </a:t>
            </a:r>
            <a:r>
              <a:rPr lang="fi-FI" dirty="0" smtClean="0"/>
              <a:t>metsänielun </a:t>
            </a:r>
            <a:r>
              <a:rPr lang="fi-FI" dirty="0"/>
              <a:t>referenssitason saavuttaminen </a:t>
            </a:r>
            <a:r>
              <a:rPr lang="fi-FI" dirty="0" smtClean="0"/>
              <a:t>2021-2025, </a:t>
            </a:r>
            <a:r>
              <a:rPr lang="fi-FI" dirty="0"/>
              <a:t>ja 2026 eteenpäin nettonielun </a:t>
            </a:r>
            <a:r>
              <a:rPr lang="fi-FI" dirty="0" smtClean="0"/>
              <a:t>tavoitteen saavuttaminen ei varmaa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EBF62-E112-4A1B-BBC3-7526FCBA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63F5B-5D01-4028-8133-F56A8538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B16F-4A6F-4D48-B10A-7F9AC297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71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41393"/>
            <a:ext cx="10515600" cy="867327"/>
          </a:xfrm>
        </p:spPr>
        <p:txBody>
          <a:bodyPr>
            <a:normAutofit/>
          </a:bodyPr>
          <a:lstStyle/>
          <a:p>
            <a:r>
              <a:rPr lang="fi-FI" sz="3200" dirty="0"/>
              <a:t>KAISU 2: lähempää arviota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052737"/>
            <a:ext cx="8856984" cy="5400600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/>
              <a:t>Päästökehitys </a:t>
            </a:r>
          </a:p>
          <a:p>
            <a:pPr lvl="1"/>
            <a:r>
              <a:rPr lang="fi-FI" dirty="0"/>
              <a:t>Perusura nykytoimin (KAISU 2): 22,9 Mt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päästövähennystarve </a:t>
            </a:r>
            <a:r>
              <a:rPr lang="fi-FI" dirty="0">
                <a:solidFill>
                  <a:schemeClr val="accent5"/>
                </a:solidFill>
              </a:rPr>
              <a:t>5,7 Mt</a:t>
            </a:r>
          </a:p>
          <a:p>
            <a:pPr lvl="1"/>
            <a:r>
              <a:rPr lang="fi-FI" dirty="0"/>
              <a:t>Perusura nykytoimin (uusi-HIISI): 22,5 Mt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päästövähennystarve </a:t>
            </a:r>
            <a:r>
              <a:rPr lang="fi-FI" dirty="0">
                <a:solidFill>
                  <a:schemeClr val="accent5"/>
                </a:solidFill>
              </a:rPr>
              <a:t>5,3 Mt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KAISU 2:n toimet: toimien vaje noin 1 Mt</a:t>
            </a:r>
          </a:p>
          <a:p>
            <a:pPr lvl="1"/>
            <a:r>
              <a:rPr lang="fi-FI" dirty="0"/>
              <a:t>Kirjattuja päästövähennyksiä 4,0 Mt </a:t>
            </a:r>
            <a:r>
              <a:rPr lang="fi-FI" dirty="0" smtClean="0"/>
              <a:t>(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pääosin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accent5"/>
                </a:solidFill>
              </a:rPr>
              <a:t>OK</a:t>
            </a:r>
            <a:r>
              <a:rPr lang="fi-FI" dirty="0"/>
              <a:t>)	</a:t>
            </a:r>
          </a:p>
          <a:p>
            <a:pPr lvl="1"/>
            <a:r>
              <a:rPr lang="fi-FI" dirty="0" smtClean="0"/>
              <a:t>Joustoja: </a:t>
            </a:r>
            <a:r>
              <a:rPr lang="fi-FI" dirty="0"/>
              <a:t>0,7 + 0,4 = 1,1 Mt (</a:t>
            </a:r>
            <a:r>
              <a:rPr lang="fi-FI" dirty="0">
                <a:solidFill>
                  <a:schemeClr val="accent5"/>
                </a:solidFill>
              </a:rPr>
              <a:t>0,7 Mt </a:t>
            </a:r>
            <a:r>
              <a:rPr lang="fi-FI" dirty="0" smtClean="0">
                <a:solidFill>
                  <a:schemeClr val="accent5"/>
                </a:solidFill>
              </a:rPr>
              <a:t>käytössä</a:t>
            </a:r>
            <a:r>
              <a:rPr lang="fi-FI" dirty="0">
                <a:solidFill>
                  <a:schemeClr val="accent5"/>
                </a:solidFill>
              </a:rPr>
              <a:t>, 0,4 Mt </a:t>
            </a:r>
            <a:r>
              <a:rPr lang="fi-FI" dirty="0" smtClean="0">
                <a:solidFill>
                  <a:schemeClr val="accent5"/>
                </a:solidFill>
              </a:rPr>
              <a:t>ei ehkä saatavissa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 err="1"/>
              <a:t>Poikkisektoraaliset</a:t>
            </a:r>
            <a:r>
              <a:rPr lang="fi-FI" dirty="0"/>
              <a:t> toimet: 0,4 Mt  (</a:t>
            </a:r>
            <a:r>
              <a:rPr lang="fi-FI" dirty="0">
                <a:solidFill>
                  <a:schemeClr val="accent5"/>
                </a:solidFill>
              </a:rPr>
              <a:t>ylioptimistinen, kaksoislaskentaa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EU:n liikenteen ja lämmityksen päästökauppa 0,4 Mt (</a:t>
            </a:r>
            <a:r>
              <a:rPr lang="fi-FI" dirty="0" smtClean="0">
                <a:solidFill>
                  <a:schemeClr val="accent5"/>
                </a:solidFill>
              </a:rPr>
              <a:t>0,2 Mt yliarviota</a:t>
            </a:r>
            <a:r>
              <a:rPr lang="fi-FI" dirty="0" smtClean="0"/>
              <a:t>)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Epävarmuus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Ohjauskeino-/rahoitusepävarmuus</a:t>
            </a:r>
            <a:r>
              <a:rPr lang="fi-FI" dirty="0" smtClean="0"/>
              <a:t>: koskee esimerkiksi fossiilisen </a:t>
            </a:r>
            <a:r>
              <a:rPr lang="fi-FI" dirty="0"/>
              <a:t>liikenteen </a:t>
            </a:r>
            <a:r>
              <a:rPr lang="fi-FI" dirty="0" smtClean="0"/>
              <a:t>tiekarttaa, osaa maatalouden toimenpiteistä</a:t>
            </a:r>
            <a:endParaRPr lang="fi-FI" dirty="0"/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Perus- ja politikkauran epävarmuus</a:t>
            </a:r>
            <a:r>
              <a:rPr lang="fi-FI" dirty="0" smtClean="0"/>
              <a:t>: erityisesti </a:t>
            </a:r>
            <a:r>
              <a:rPr lang="fi-FI" dirty="0"/>
              <a:t>sähköisen henkilöautoliikenteen </a:t>
            </a:r>
            <a:r>
              <a:rPr lang="fi-FI" dirty="0" smtClean="0"/>
              <a:t>kehitys </a:t>
            </a:r>
            <a:r>
              <a:rPr lang="fi-FI" dirty="0"/>
              <a:t>voi olla nopeampaa tai </a:t>
            </a:r>
            <a:r>
              <a:rPr lang="fi-FI" dirty="0" smtClean="0"/>
              <a:t>hitaampaa kuin ennakoitu</a:t>
            </a:r>
            <a:endParaRPr lang="fi-FI" dirty="0"/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Vähennysten ajoituksen epävarmuus</a:t>
            </a:r>
            <a:r>
              <a:rPr lang="fi-FI" dirty="0" smtClean="0"/>
              <a:t>: toimien </a:t>
            </a:r>
            <a:r>
              <a:rPr lang="fi-FI" dirty="0"/>
              <a:t>etupainotteisuus olisi tarpeellinen puskuri </a:t>
            </a:r>
            <a:r>
              <a:rPr lang="fi-FI" dirty="0" smtClean="0"/>
              <a:t>EU:n säännöstössä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2695E-8045-409F-BF85-F7F13380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1499-7C1B-4546-B8BD-F91535DB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3AD1E-4B3F-47D1-B644-47AB358C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655A726-79B7-4579-BB84-4F7AB7371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392728"/>
              </p:ext>
            </p:extLst>
          </p:nvPr>
        </p:nvGraphicFramePr>
        <p:xfrm>
          <a:off x="9120336" y="1052736"/>
          <a:ext cx="318035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51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0"/>
            <a:ext cx="10515600" cy="955192"/>
          </a:xfrm>
        </p:spPr>
        <p:txBody>
          <a:bodyPr>
            <a:normAutofit/>
          </a:bodyPr>
          <a:lstStyle/>
          <a:p>
            <a:r>
              <a:rPr lang="fi-FI" sz="3200" dirty="0"/>
              <a:t>Lisätoimet &amp; suurin vähennyspotentiaali 2030?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052736"/>
            <a:ext cx="7992888" cy="5259479"/>
          </a:xfrm>
        </p:spPr>
        <p:txBody>
          <a:bodyPr>
            <a:normAutofit fontScale="85000" lnSpcReduction="10000"/>
          </a:bodyPr>
          <a:lstStyle/>
          <a:p>
            <a:r>
              <a:rPr lang="fi-FI" b="1" dirty="0"/>
              <a:t>Liikenne: enemmän vähennyksiä</a:t>
            </a:r>
            <a:r>
              <a:rPr lang="fi-FI" dirty="0"/>
              <a:t> (</a:t>
            </a:r>
            <a:r>
              <a:rPr lang="fi-FI" dirty="0">
                <a:solidFill>
                  <a:schemeClr val="accent5"/>
                </a:solidFill>
              </a:rPr>
              <a:t>potentiaali 0,6 Mt</a:t>
            </a:r>
            <a:r>
              <a:rPr lang="fi-FI" dirty="0"/>
              <a:t>)</a:t>
            </a:r>
          </a:p>
          <a:p>
            <a:pPr lvl="1"/>
            <a:r>
              <a:rPr lang="fi-FI" dirty="0">
                <a:solidFill>
                  <a:srgbClr val="0070C0"/>
                </a:solidFill>
              </a:rPr>
              <a:t>Tuet</a:t>
            </a:r>
            <a:r>
              <a:rPr lang="fi-FI" dirty="0"/>
              <a:t> sähköisen liikenteen edistämiseen (hankinta ja latausasemat) ja CO</a:t>
            </a:r>
            <a:r>
              <a:rPr lang="fi-FI" baseline="-25000" dirty="0"/>
              <a:t>2</a:t>
            </a:r>
            <a:r>
              <a:rPr lang="fi-FI" dirty="0"/>
              <a:t>-päästöjen rajoittaminen - </a:t>
            </a:r>
            <a:r>
              <a:rPr lang="fi-FI" dirty="0">
                <a:solidFill>
                  <a:schemeClr val="accent5"/>
                </a:solidFill>
              </a:rPr>
              <a:t>kansallinen päästökauppa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/>
              <a:t>perälautana vuodesta 2026 eteenpäin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Maatalous: budjettiriihen toimet – laajempina ja nopeammin</a:t>
            </a:r>
            <a:r>
              <a:rPr lang="fi-FI" dirty="0"/>
              <a:t> (</a:t>
            </a:r>
            <a:r>
              <a:rPr lang="fi-FI" dirty="0">
                <a:solidFill>
                  <a:schemeClr val="accent5"/>
                </a:solidFill>
              </a:rPr>
              <a:t>potentiaali: 0,4 Mt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Kosteikkoviljelyn pinta-ala 50 000 ha (30 000 ha sijaan)</a:t>
            </a:r>
          </a:p>
          <a:p>
            <a:pPr lvl="1"/>
            <a:r>
              <a:rPr lang="fi-FI" dirty="0"/>
              <a:t>Seosrehu metaanipäästöjen laskemiseksi käyttöön jo 2024 (yksityinen laaja pilotti menossa)</a:t>
            </a:r>
          </a:p>
          <a:p>
            <a:pPr lvl="1"/>
            <a:endParaRPr lang="fi-FI" dirty="0"/>
          </a:p>
          <a:p>
            <a:r>
              <a:rPr lang="fi-FI" b="1" dirty="0"/>
              <a:t>Erillislämmitys: loputkin päästöt pois</a:t>
            </a:r>
            <a:r>
              <a:rPr lang="fi-FI" dirty="0"/>
              <a:t> (</a:t>
            </a:r>
            <a:r>
              <a:rPr lang="fi-FI" dirty="0">
                <a:solidFill>
                  <a:schemeClr val="accent5"/>
                </a:solidFill>
              </a:rPr>
              <a:t>potentiaali: 0,3 – 0,7 Mt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Julkiset rakennukset ja kauppa – ei ole tapahtunut mitään</a:t>
            </a:r>
          </a:p>
          <a:p>
            <a:pPr lvl="1"/>
            <a:r>
              <a:rPr lang="fi-FI" dirty="0"/>
              <a:t>Tukien jatkaminen omakotitalouden lämmitysremonteille</a:t>
            </a:r>
          </a:p>
          <a:p>
            <a:pPr lvl="1"/>
            <a:endParaRPr lang="fi-FI" dirty="0"/>
          </a:p>
          <a:p>
            <a:r>
              <a:rPr lang="fi-FI" b="1" dirty="0"/>
              <a:t>Teollisuus ja energia</a:t>
            </a:r>
            <a:r>
              <a:rPr lang="fi-FI" dirty="0"/>
              <a:t> (</a:t>
            </a:r>
            <a:r>
              <a:rPr lang="fi-FI" dirty="0">
                <a:solidFill>
                  <a:schemeClr val="accent5"/>
                </a:solidFill>
              </a:rPr>
              <a:t>potentiaali 0,6</a:t>
            </a:r>
            <a:r>
              <a:rPr lang="fi-FI" dirty="0"/>
              <a:t>)</a:t>
            </a:r>
          </a:p>
          <a:p>
            <a:pPr lvl="1"/>
            <a:r>
              <a:rPr lang="fi-FI" dirty="0" smtClean="0"/>
              <a:t>Hankalampi toteuttaa, epävarmuutta - energiaverotus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05A85-B09E-4FA4-A3C8-6B324ED0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86F71-BC2A-4FD0-AE3B-DEBC665F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6EDCC-AC59-4486-B17F-81064038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F6683F3-85F6-4CB5-907E-CC956BE4B2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602703"/>
              </p:ext>
            </p:extLst>
          </p:nvPr>
        </p:nvGraphicFramePr>
        <p:xfrm>
          <a:off x="8160365" y="1271655"/>
          <a:ext cx="40077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59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52430"/>
            <a:ext cx="10515600" cy="787814"/>
          </a:xfrm>
        </p:spPr>
        <p:txBody>
          <a:bodyPr>
            <a:normAutofit/>
          </a:bodyPr>
          <a:lstStyle/>
          <a:p>
            <a:r>
              <a:rPr lang="fi-FI" sz="3200" dirty="0"/>
              <a:t>Hiilineutraaliustavoite 2035: päästöuralla ollaan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28048" y="1547329"/>
            <a:ext cx="547382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Päästövähennysten suhteen hyvällä polulla</a:t>
            </a:r>
          </a:p>
          <a:p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Energian tuotanto ja teollisuus </a:t>
            </a:r>
            <a:r>
              <a:rPr lang="fi-FI" sz="2000" dirty="0" smtClean="0"/>
              <a:t>vähentävät </a:t>
            </a:r>
            <a:r>
              <a:rPr lang="fi-FI" sz="2000" dirty="0"/>
              <a:t>päästöjä </a:t>
            </a:r>
            <a:r>
              <a:rPr lang="fi-FI" sz="2000" dirty="0" smtClean="0"/>
              <a:t>vauhdilla (päästökauppa &amp; erityisesti jatkossa liiketoimimahdollisuudet)</a:t>
            </a: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Vuoden 2035 tavoite voidaan saavuttaa parhaassa tapauksessa jopa aiemmin kuin 2035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Tästä huolimatta taakanjakosektorin tavoitteessa on haastetta ja lisätoimien tarvetta EU:n asettaman tavoitteen vuoksi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430D7-E790-4447-91E0-4C8B4496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A15A3-F109-43E6-A907-B259BE60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DB057-47B5-44B5-8F64-6634E893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4CDA806-43C0-447F-8560-291C1E4EB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020081"/>
              </p:ext>
            </p:extLst>
          </p:nvPr>
        </p:nvGraphicFramePr>
        <p:xfrm>
          <a:off x="119336" y="1124744"/>
          <a:ext cx="6192688" cy="496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96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0515600" cy="777875"/>
          </a:xfrm>
        </p:spPr>
        <p:txBody>
          <a:bodyPr>
            <a:normAutofit/>
          </a:bodyPr>
          <a:lstStyle/>
          <a:p>
            <a:r>
              <a:rPr lang="fi-FI" sz="3200" dirty="0"/>
              <a:t>Maankäyttösektorin nettonielu huolettaa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5C4563-832C-42B7-A049-C06B287C7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779973"/>
              </p:ext>
            </p:extLst>
          </p:nvPr>
        </p:nvGraphicFramePr>
        <p:xfrm>
          <a:off x="119336" y="148478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96200" y="1052736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Nettonielun tavoitteiden </a:t>
            </a:r>
            <a:r>
              <a:rPr lang="fi-FI" b="1" dirty="0" smtClean="0"/>
              <a:t>saavuttaminen haasteellista</a:t>
            </a:r>
            <a:endParaRPr lang="fi-FI" b="1" dirty="0"/>
          </a:p>
          <a:p>
            <a:endParaRPr lang="fi-FI" dirty="0"/>
          </a:p>
          <a:p>
            <a:r>
              <a:rPr lang="fi-FI" dirty="0"/>
              <a:t>EU:n Suomelle asettamat </a:t>
            </a:r>
            <a:r>
              <a:rPr lang="fi-FI" dirty="0" smtClean="0"/>
              <a:t>nielutavoite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2021-2025: referenssitaso voi </a:t>
            </a:r>
            <a:r>
              <a:rPr lang="fi-FI" dirty="0" smtClean="0"/>
              <a:t>alittua, jolloin joustoa ei synnyt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2026-2030: jos metsien käyttö jatkuu yhtä intensiivisenä ja tulee uusia investointeja, </a:t>
            </a:r>
            <a:r>
              <a:rPr lang="fi-FI" dirty="0" smtClean="0"/>
              <a:t>-</a:t>
            </a:r>
            <a:r>
              <a:rPr lang="fi-FI" dirty="0"/>
              <a:t>17,8 Mt tavoitteen saavuttaminen </a:t>
            </a:r>
            <a:r>
              <a:rPr lang="fi-FI" dirty="0" smtClean="0"/>
              <a:t>voi olla hankalaa</a:t>
            </a:r>
            <a:endParaRPr lang="fi-FI" dirty="0"/>
          </a:p>
          <a:p>
            <a:endParaRPr lang="fi-FI" dirty="0"/>
          </a:p>
          <a:p>
            <a:r>
              <a:rPr lang="fi-FI" dirty="0"/>
              <a:t>Suomen oma tavoite – 21 Mt tavoite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Vielä </a:t>
            </a:r>
            <a:r>
              <a:rPr lang="fi-FI" dirty="0" smtClean="0"/>
              <a:t>haastavampi kuin EU:n asettama</a:t>
            </a:r>
            <a:endParaRPr lang="fi-FI" dirty="0"/>
          </a:p>
          <a:p>
            <a:endParaRPr lang="fi-FI" dirty="0"/>
          </a:p>
          <a:p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Paine maankäyttösektorin ilmastosuunnitelmaan kasvaa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933D5-CA10-4ACE-9DE1-41E0A894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3A7D1-310D-4A0C-896F-E11EE474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83CFB-4FA8-42A4-BBEF-517013A9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264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936104"/>
          </a:xfrm>
        </p:spPr>
        <p:txBody>
          <a:bodyPr/>
          <a:lstStyle/>
          <a:p>
            <a:r>
              <a:rPr lang="fi-FI" dirty="0"/>
              <a:t>Strategisia ajatuksia: ilmastopolitiikan painopisteet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536504"/>
          </a:xfrm>
        </p:spPr>
        <p:txBody>
          <a:bodyPr/>
          <a:lstStyle/>
          <a:p>
            <a:r>
              <a:rPr lang="fi-FI" b="1" dirty="0"/>
              <a:t>Taakanjakosektorin </a:t>
            </a:r>
            <a:r>
              <a:rPr lang="fi-FI" b="1" dirty="0" smtClean="0"/>
              <a:t>tavoite: päästövähennysten etsintää</a:t>
            </a:r>
            <a:endParaRPr lang="fi-FI" b="1" dirty="0"/>
          </a:p>
          <a:p>
            <a:pPr lvl="1"/>
            <a:r>
              <a:rPr lang="fi-FI" dirty="0"/>
              <a:t>Konkreettisten vähennystoimien etsintää</a:t>
            </a:r>
          </a:p>
          <a:p>
            <a:pPr lvl="1"/>
            <a:r>
              <a:rPr lang="fi-FI" dirty="0"/>
              <a:t>Liikenteen ja liikennejärjestelmän uudistamiseen liittyy </a:t>
            </a:r>
            <a:r>
              <a:rPr lang="fi-FI" dirty="0" smtClean="0"/>
              <a:t>merkittävää innovaatiopotentiaalia</a:t>
            </a:r>
            <a:endParaRPr lang="fi-FI" dirty="0"/>
          </a:p>
          <a:p>
            <a:endParaRPr lang="fi-FI" dirty="0"/>
          </a:p>
          <a:p>
            <a:r>
              <a:rPr lang="fi-FI" b="1" dirty="0" smtClean="0"/>
              <a:t>Hiilineutraaliuspolku: liiketoimintaa ja kilpailukykyä</a:t>
            </a:r>
            <a:endParaRPr lang="fi-FI" b="1" dirty="0"/>
          </a:p>
          <a:p>
            <a:pPr lvl="1"/>
            <a:r>
              <a:rPr lang="fi-FI" dirty="0"/>
              <a:t>Vihreän siirtymän päästötöntä tuotantoa kilpailukykyä vahvistavat toimet </a:t>
            </a:r>
            <a:r>
              <a:rPr lang="fi-FI" dirty="0" smtClean="0"/>
              <a:t>korostuvat</a:t>
            </a:r>
          </a:p>
          <a:p>
            <a:pPr lvl="1"/>
            <a:r>
              <a:rPr lang="fi-FI" dirty="0" smtClean="0"/>
              <a:t>Elinkeinopolitiikka  ja ilmastopolitiikka yhdessä vahvistaen kansallista kilpailukykyä ja Suomen positiivista ilmastovaikutusta maailmalla (kädenjälki)</a:t>
            </a:r>
            <a:endParaRPr lang="fi-FI" dirty="0"/>
          </a:p>
          <a:p>
            <a:pPr lvl="1"/>
            <a:r>
              <a:rPr lang="fi-FI" dirty="0"/>
              <a:t>Paneeli nostaa: vetytalous, </a:t>
            </a:r>
            <a:r>
              <a:rPr lang="fi-FI" dirty="0" err="1"/>
              <a:t>power</a:t>
            </a:r>
            <a:r>
              <a:rPr lang="fi-FI" dirty="0"/>
              <a:t>-to-X-ratkaisut, BECCS, uudet </a:t>
            </a:r>
            <a:r>
              <a:rPr lang="fi-FI" dirty="0" smtClean="0"/>
              <a:t>teolliset ruuantuotantomenetelmät</a:t>
            </a:r>
            <a:r>
              <a:rPr lang="fi-FI" dirty="0"/>
              <a:t> </a:t>
            </a:r>
            <a:r>
              <a:rPr lang="fi-FI" dirty="0" smtClean="0"/>
              <a:t>– kaikissa Suomella paljon mahdollisuuksia</a:t>
            </a:r>
          </a:p>
          <a:p>
            <a:pPr lvl="1"/>
            <a:r>
              <a:rPr lang="fi-FI" dirty="0" smtClean="0"/>
              <a:t>TKI – rahoitus huolestuttaa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4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67522-0973-4294-B4DA-D6353F13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18.2.2022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7509F-9F56-4F08-AA03-200B773C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Markku Ollikainen, ilmastotoimien arviointi</a:t>
            </a:r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DAED6-8608-43FE-BEF5-F291B673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09620"/>
      </p:ext>
    </p:extLst>
  </p:cSld>
  <p:clrMapOvr>
    <a:masterClrMapping/>
  </p:clrMapOvr>
</p:sld>
</file>

<file path=ppt/theme/theme1.xml><?xml version="1.0" encoding="utf-8"?>
<a:theme xmlns:a="http://schemas.openxmlformats.org/drawingml/2006/main" name="ilmastopaneeli_malli PPT">
  <a:themeElements>
    <a:clrScheme name="Ilmastopaneeli">
      <a:dk1>
        <a:srgbClr val="000000"/>
      </a:dk1>
      <a:lt1>
        <a:sysClr val="window" lastClr="FFFFFF"/>
      </a:lt1>
      <a:dk2>
        <a:srgbClr val="0066A1"/>
      </a:dk2>
      <a:lt2>
        <a:srgbClr val="E6E6E6"/>
      </a:lt2>
      <a:accent1>
        <a:srgbClr val="00A9E0"/>
      </a:accent1>
      <a:accent2>
        <a:srgbClr val="0066A1"/>
      </a:accent2>
      <a:accent3>
        <a:srgbClr val="000000"/>
      </a:accent3>
      <a:accent4>
        <a:srgbClr val="828282"/>
      </a:accent4>
      <a:accent5>
        <a:srgbClr val="EE3D96"/>
      </a:accent5>
      <a:accent6>
        <a:srgbClr val="D2BE95"/>
      </a:accent6>
      <a:hlink>
        <a:srgbClr val="0066A1"/>
      </a:hlink>
      <a:folHlink>
        <a:srgbClr val="82828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ipohja 196 9" id="{21413079-E669-4BD3-80EC-E22BDAE881D1}" vid="{1C35114D-6A1B-4604-AA86-C3D6A661FAE6}"/>
    </a:ext>
  </a:extLst>
</a:theme>
</file>

<file path=ppt/theme/theme2.xml><?xml version="1.0" encoding="utf-8"?>
<a:theme xmlns:a="http://schemas.openxmlformats.org/drawingml/2006/main" name="Office Theme">
  <a:themeElements>
    <a:clrScheme name="Ilmastopaneeli">
      <a:dk1>
        <a:srgbClr val="000000"/>
      </a:dk1>
      <a:lt1>
        <a:sysClr val="window" lastClr="FFFFFF"/>
      </a:lt1>
      <a:dk2>
        <a:srgbClr val="0066A1"/>
      </a:dk2>
      <a:lt2>
        <a:srgbClr val="E6E6E6"/>
      </a:lt2>
      <a:accent1>
        <a:srgbClr val="00A9E0"/>
      </a:accent1>
      <a:accent2>
        <a:srgbClr val="0066A1"/>
      </a:accent2>
      <a:accent3>
        <a:srgbClr val="000000"/>
      </a:accent3>
      <a:accent4>
        <a:srgbClr val="828282"/>
      </a:accent4>
      <a:accent5>
        <a:srgbClr val="EE3D96"/>
      </a:accent5>
      <a:accent6>
        <a:srgbClr val="D2BE95"/>
      </a:accent6>
      <a:hlink>
        <a:srgbClr val="0066A1"/>
      </a:hlink>
      <a:folHlink>
        <a:srgbClr val="82828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Ilmastopaneeli">
      <a:dk1>
        <a:srgbClr val="000000"/>
      </a:dk1>
      <a:lt1>
        <a:sysClr val="window" lastClr="FFFFFF"/>
      </a:lt1>
      <a:dk2>
        <a:srgbClr val="0066A1"/>
      </a:dk2>
      <a:lt2>
        <a:srgbClr val="E6E6E6"/>
      </a:lt2>
      <a:accent1>
        <a:srgbClr val="00A9E0"/>
      </a:accent1>
      <a:accent2>
        <a:srgbClr val="0066A1"/>
      </a:accent2>
      <a:accent3>
        <a:srgbClr val="000000"/>
      </a:accent3>
      <a:accent4>
        <a:srgbClr val="828282"/>
      </a:accent4>
      <a:accent5>
        <a:srgbClr val="EE3D96"/>
      </a:accent5>
      <a:accent6>
        <a:srgbClr val="D2BE95"/>
      </a:accent6>
      <a:hlink>
        <a:srgbClr val="0066A1"/>
      </a:hlink>
      <a:folHlink>
        <a:srgbClr val="82828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7BE87284C7F44A63AE55D745B6673" ma:contentTypeVersion="12" ma:contentTypeDescription="Create a new document." ma:contentTypeScope="" ma:versionID="9c947c831ef2bb894b8f074510ec9e52">
  <xsd:schema xmlns:xsd="http://www.w3.org/2001/XMLSchema" xmlns:xs="http://www.w3.org/2001/XMLSchema" xmlns:p="http://schemas.microsoft.com/office/2006/metadata/properties" xmlns:ns2="cfe3a32c-4647-4228-b8d5-99e9aea7cfa1" xmlns:ns3="79863256-33f4-4486-9d99-a3ed21e4d777" targetNamespace="http://schemas.microsoft.com/office/2006/metadata/properties" ma:root="true" ma:fieldsID="4a2d90d50a93f314cbc4f0ff4973df38" ns2:_="" ns3:_="">
    <xsd:import namespace="cfe3a32c-4647-4228-b8d5-99e9aea7cfa1"/>
    <xsd:import namespace="79863256-33f4-4486-9d99-a3ed21e4d7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3a32c-4647-4228-b8d5-99e9aea7c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63256-33f4-4486-9d99-a3ed21e4d7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CDB0-A564-4080-AF59-0917F155F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e3a32c-4647-4228-b8d5-99e9aea7cfa1"/>
    <ds:schemaRef ds:uri="79863256-33f4-4486-9d99-a3ed21e4d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EE32C9-CF92-4CB8-9D34-F208602D56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FF39B4-776B-4715-B7D0-014AD395EA8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fe3a32c-4647-4228-b8d5-99e9aea7cfa1"/>
    <ds:schemaRef ds:uri="http://schemas.microsoft.com/office/2006/documentManagement/types"/>
    <ds:schemaRef ds:uri="http://schemas.microsoft.com/office/infopath/2007/PartnerControls"/>
    <ds:schemaRef ds:uri="79863256-33f4-4486-9d99-a3ed21e4d7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Ilmastotoimien riittävyys (18.2.2022)_ilmastopaneeli</Template>
  <TotalTime>202</TotalTime>
  <Words>575</Words>
  <Application>Microsoft Office PowerPoint</Application>
  <PresentationFormat>Laajakuva</PresentationFormat>
  <Paragraphs>102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Wingdings</vt:lpstr>
      <vt:lpstr>ilmastopaneeli_malli PPT</vt:lpstr>
      <vt:lpstr>Ilmastotoimien riittävyys: KAISU2 2030 ja hiilineutraalius 2035</vt:lpstr>
      <vt:lpstr>Tyylitellyt havainnot</vt:lpstr>
      <vt:lpstr>KAISU 2: lähempää arviota</vt:lpstr>
      <vt:lpstr>Lisätoimet &amp; suurin vähennyspotentiaali 2030?</vt:lpstr>
      <vt:lpstr>Hiilineutraaliustavoite 2035: päästöuralla ollaan</vt:lpstr>
      <vt:lpstr>Maankäyttösektorin nettonielu huolettaa</vt:lpstr>
      <vt:lpstr>Strategisia ajatuksia: ilmastopolitiikan painopisteet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Ilmastotoimien riittävyys: KAISU2 2030 ja hiilineutraalius 2035</dc:title>
  <dc:creator>Weaver, Sally H</dc:creator>
  <cp:lastModifiedBy>Alatalo Heidi (YM)</cp:lastModifiedBy>
  <cp:revision>19</cp:revision>
  <dcterms:created xsi:type="dcterms:W3CDTF">2022-02-17T13:49:07Z</dcterms:created>
  <dcterms:modified xsi:type="dcterms:W3CDTF">2022-02-23T14:26:36Z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0x010100F927BE87284C7F44A63AE55D745B6673</vt:lpwstr>
  </property>
</Properties>
</file>