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4"/>
  </p:notesMasterIdLst>
  <p:sldIdLst>
    <p:sldId id="294" r:id="rId2"/>
    <p:sldId id="295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8" y="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[Book1]Sheet1!$F$7:$F$8</c:f>
              <c:strCache>
                <c:ptCount val="2"/>
                <c:pt idx="0">
                  <c:v>Suomen nykyinen sähkön huippukulutus</c:v>
                </c:pt>
                <c:pt idx="1">
                  <c:v>Fingridin saamien tuuli- ja aurinkovoiman liityntäkyselyiden määrä</c:v>
                </c:pt>
              </c:strCache>
            </c:strRef>
          </c:cat>
          <c:val>
            <c:numRef>
              <c:f>[Book1]Sheet1!$G$7:$G$8</c:f>
              <c:numCache>
                <c:formatCode>General</c:formatCode>
                <c:ptCount val="2"/>
                <c:pt idx="0">
                  <c:v>15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8-44A8-9DD0-AE21B984A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582876432"/>
        <c:axId val="1582875184"/>
      </c:barChart>
      <c:catAx>
        <c:axId val="158287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82875184"/>
        <c:crosses val="autoZero"/>
        <c:auto val="1"/>
        <c:lblAlgn val="ctr"/>
        <c:lblOffset val="100"/>
        <c:noMultiLvlLbl val="0"/>
      </c:catAx>
      <c:valAx>
        <c:axId val="158287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Gigawattia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828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C2FE-FF38-4ECB-8BFF-53BEE2AD9988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6658-3BC9-412F-ADF6-36A2A8177A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87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353056-16F9-49DC-82F7-BCDE5E3D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B9C4085-3161-4F0C-B611-CEC65C7FA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3832" y="1574114"/>
            <a:ext cx="5184000" cy="4040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9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34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51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3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17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4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45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5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97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68FF938F-C8E2-46F0-89B5-8EE70A7CC742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2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7F2A112A-3753-48B0-9B81-6B2184C3296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7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221374"/>
            <a:ext cx="5480050" cy="3456000"/>
          </a:xfrm>
        </p:spPr>
        <p:txBody>
          <a:bodyPr anchor="ctr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104494"/>
            <a:ext cx="5480050" cy="9271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557D503-6ECA-47E3-A051-E61901DBC059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7DC62B2A-7184-46CA-AB71-2911DDB0A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606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6E4AAD7-9231-4C64-8FD3-F82D50A978C7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49E8D4C3-2FDF-454E-88C2-BBE58E09F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84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5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2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A680613-8FC9-4DB1-9565-1B39D7683FC4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52DB364D-7BF2-4545-A569-D64F0DE37A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A15885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611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E17061F-722E-4FDB-A924-F818D2EAADD1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F5CEAFB6-948E-4A9A-8FD7-6E846FD20A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A96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400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54743"/>
            <a:ext cx="10515600" cy="526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52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4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99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99D5067B-AA59-4B55-9318-1587DBA05AB4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B6910F5-0BCE-44F1-80AB-E4D636ADD7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14543720-644D-456A-83FF-5E5BDA23DD84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4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6896B97-EA48-49A1-B4DA-39E2068ABE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C67B93-A48D-4C12-A99B-E95438E6953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D6DBD8D2-385C-4A87-8D56-8025CCCFDED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18C9008-302C-4D5E-B1F9-7C2C9710F5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523BF-4391-41DA-8F83-5AB0888EE3BF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665DF10-0DE4-42AE-B0A1-46D4B3BA164B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5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4B693F4-3ADE-4990-BC8D-9642C3AD4A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E2EA8-524E-494D-AC44-7975977B7A3E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F037182A-D788-4522-9B1B-AEC8AE74A97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0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76A84C7-7293-41B8-A5EF-FD1D46B56A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645D0-8041-4ECC-B882-F842864EFDFA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A9B245C-C3BC-4B0E-BEE5-1C41CB9E2830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8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525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6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7A400D85-3E09-47C6-A9FA-050B74A86C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BEC102-DBE1-46CE-8869-52088B21FFA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BE3DF4FE-EFB5-4725-914C-6521A2542EA3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7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7">
    <p:bg>
      <p:bgPr>
        <a:solidFill>
          <a:srgbClr val="D5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219171B-4CC9-4B9C-9C8C-913BCB46C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E6191-5747-4326-A102-936C60D57422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1DA5194-0C15-4B8A-9FD0-6017B5F11B06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0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8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2D9DADB2-0561-4EBB-B781-717E322CAC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5C3AEF-A39D-4157-85F0-65FD747FAF2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87370BD-13F3-4A48-ADE2-F62B3821942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3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9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DF9B3FF-F08A-46AF-9787-1C98AADAF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18F00-F1FD-4DBE-96EB-C49695FD3A2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332DE217-7F4C-44F2-9E55-AD5F5478987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19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030 395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4FBF202F-80C2-49A4-AE52-309486513A19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DDCB2E-3DC8-4F8A-B6CA-780F8911C84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0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030 395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50172C2E-C538-4B72-A342-F1161A7B383A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2013A-B15F-4BE9-9275-DBB3FDAE4DE2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0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7" name="Tekstiruutu 6">
            <a:hlinkClick r:id="rId2"/>
            <a:extLst>
              <a:ext uri="{FF2B5EF4-FFF2-40B4-BE49-F238E27FC236}">
                <a16:creationId xmlns:a16="http://schemas.microsoft.com/office/drawing/2014/main" id="{390A78D5-5463-4A5C-B4C4-2E11B03FAE29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62D061D-293C-44A8-84D7-144F3F9AB2F6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3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9FDC4D26-30DA-4B2B-B573-6AC744FE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8CBB77B8-E8E4-4BB8-B4CF-28356FE0813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0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2F3AEC0-3CDC-4083-ABC6-8ABD9FC4DE74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D51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89000"/>
            <a:ext cx="633780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  <a:p>
            <a:pPr>
              <a:lnSpc>
                <a:spcPct val="125000"/>
              </a:lnSpc>
            </a:pPr>
            <a:endParaRPr lang="fi-FI" sz="1400" noProof="0" dirty="0">
              <a:solidFill>
                <a:schemeClr val="accent2"/>
              </a:solidFill>
            </a:endParaRPr>
          </a:p>
        </p:txBody>
      </p:sp>
      <p:sp>
        <p:nvSpPr>
          <p:cNvPr id="14" name="Tekstiruutu 13">
            <a:hlinkClick r:id="rId2"/>
            <a:extLst>
              <a:ext uri="{FF2B5EF4-FFF2-40B4-BE49-F238E27FC236}">
                <a16:creationId xmlns:a16="http://schemas.microsoft.com/office/drawing/2014/main" id="{5D467619-83CC-4F44-B5DC-D4BD73E45845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8E657B4D-9CE7-4D4C-941F-75FA67524A7B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3B6A49EB-C433-47AD-93EF-95FEFFD9E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rgbClr val="3E566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522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BA933F95-D0B3-45D5-B7A7-EE510913ECBA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0800"/>
            <a:ext cx="6336000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6D4AD748-AE64-410D-9E72-F9BE7060CE50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0DCA48D-0CE8-41D0-BADA-BD618503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44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rakennus, istuminen, suuri, metalli&#10;&#10;Kuvaus luotu automaattisesti">
            <a:extLst>
              <a:ext uri="{FF2B5EF4-FFF2-40B4-BE49-F238E27FC236}">
                <a16:creationId xmlns:a16="http://schemas.microsoft.com/office/drawing/2014/main" id="{227B0BFC-3DF6-4050-96A6-0D96A8DA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ulko, laiva, vesi, suuri&#10;&#10;Kuvaus luotu automaattisesti">
            <a:extLst>
              <a:ext uri="{FF2B5EF4-FFF2-40B4-BE49-F238E27FC236}">
                <a16:creationId xmlns:a16="http://schemas.microsoft.com/office/drawing/2014/main" id="{A67FD7AC-E255-491E-8E00-61FCA24A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82800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82800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1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476385" y="1584000"/>
            <a:ext cx="3240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76385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983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983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530137" y="1584000"/>
            <a:ext cx="2448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53013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04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48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CA56C2BB-6304-4C81-98A7-96154EF7FB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837" y="1592968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03BA9E4A-2841-4DA4-8156-A182FAFC98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10837" y="1996168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4"/>
          </p:nvPr>
        </p:nvSpPr>
        <p:spPr>
          <a:xfrm>
            <a:off x="838200" y="1558925"/>
            <a:ext cx="7128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8254800" y="1558800"/>
            <a:ext cx="3096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30.8.2022</a:t>
            </a:r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0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382800" y="6185460"/>
            <a:ext cx="18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r>
              <a:rPr lang="en-US"/>
              <a:t>30.8.2022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88340" y="6185460"/>
            <a:ext cx="4689600" cy="214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00" y="618546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3850" indent="-32385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15">
            <a:extLst>
              <a:ext uri="{FF2B5EF4-FFF2-40B4-BE49-F238E27FC236}">
                <a16:creationId xmlns:a16="http://schemas.microsoft.com/office/drawing/2014/main" id="{54DCF187-15DD-38BB-4DB9-E3F862E9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420083" y="740217"/>
            <a:ext cx="3738250" cy="48833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77584E-C395-438B-929D-3142AAC4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6632"/>
            <a:ext cx="7992888" cy="1432917"/>
          </a:xfrm>
        </p:spPr>
        <p:txBody>
          <a:bodyPr/>
          <a:lstStyle/>
          <a:p>
            <a:r>
              <a:rPr lang="fi-FI" sz="2800" dirty="0"/>
              <a:t>Sähkön riittävyydessä useita epävarmuuksia – on varauduttava sähköpulan mahdollisuuteen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05250" y="31003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3905250" y="31003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Group 64">
            <a:extLst>
              <a:ext uri="{FF2B5EF4-FFF2-40B4-BE49-F238E27FC236}">
                <a16:creationId xmlns:a16="http://schemas.microsoft.com/office/drawing/2014/main" id="{7EDEC493-17B6-EBDC-02B8-5B24F2BF2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1484"/>
              </p:ext>
            </p:extLst>
          </p:nvPr>
        </p:nvGraphicFramePr>
        <p:xfrm>
          <a:off x="553689" y="1729535"/>
          <a:ext cx="6616426" cy="3480370"/>
        </p:xfrm>
        <a:graphic>
          <a:graphicData uri="http://schemas.openxmlformats.org/drawingml/2006/table">
            <a:tbl>
              <a:tblPr/>
              <a:tblGrid>
                <a:gridCol w="457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8">
                  <a:extLst>
                    <a:ext uri="{9D8B030D-6E8A-4147-A177-3AD203B41FA5}">
                      <a16:colId xmlns:a16="http://schemas.microsoft.com/office/drawing/2014/main" val="2526195572"/>
                    </a:ext>
                  </a:extLst>
                </a:gridCol>
              </a:tblGrid>
              <a:tr h="349048">
                <a:tc gridSpan="2"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Alustava arvio tehotaseesta Suomessa talvikaudella 2022–2023 (päivitetään tarvittaessa)</a:t>
                      </a:r>
                      <a:endParaRPr kumimoji="0" lang="fi-FI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14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  <a:defRPr/>
                      </a:pPr>
                      <a: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Erittäin kylmänä ja tyynenä talvipäivänä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endParaRPr kumimoji="0" lang="fi-FI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0" anchor="ctr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10608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Kotimainen saatavilla oleva kapasiteetti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12 300 MW*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Tehoreservi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600 MW**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28235"/>
                  </a:ext>
                </a:extLst>
              </a:tr>
              <a:tr h="431591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Arvioitu huippukulutus</a:t>
                      </a:r>
                    </a:p>
                    <a:p>
                      <a:pPr marL="285750" marR="0" lvl="0" indent="-28575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3E5660"/>
                        </a:buClr>
                        <a:buSzTx/>
                        <a:buFontTx/>
                        <a:buChar char="-"/>
                        <a:tabLst>
                          <a:tab pos="827088" algn="l"/>
                        </a:tabLst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E566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Huippukulutuksen keskiarvo vuosilta 2007-2022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  <a:defRPr/>
                      </a:pPr>
                      <a:r>
                        <a:rPr kumimoji="0" lang="fi-FI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15 100 MW***</a:t>
                      </a:r>
                    </a:p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  <a:defRPr/>
                      </a:pPr>
                      <a: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n. 14 000 MW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Kotimaan tehotase, netto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-2 200 MW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214"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Tuontikapasiteetti EU-maista</a:t>
                      </a:r>
                    </a:p>
                    <a:p>
                      <a:pPr marL="285750" marR="0" lvl="0" indent="-28575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-"/>
                        <a:tabLst>
                          <a:tab pos="827088" algn="l"/>
                        </a:tabLst>
                      </a:pPr>
                      <a:r>
                        <a:rPr kumimoji="0" lang="fi-FI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Ruotsista</a:t>
                      </a:r>
                    </a:p>
                    <a:p>
                      <a:pPr marL="285750" marR="0" lvl="0" indent="-28575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-"/>
                        <a:tabLst>
                          <a:tab pos="827088" algn="l"/>
                        </a:tabLst>
                      </a:pPr>
                      <a:r>
                        <a:rPr kumimoji="0" lang="fi-FI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Virosta</a:t>
                      </a:r>
                    </a:p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endParaRPr kumimoji="0" lang="fi-FI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Tuontikapasiteetti Venäjältä (ei käytössä 05/2022 alkaen)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3 400 MW</a:t>
                      </a:r>
                    </a:p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2 400 MW</a:t>
                      </a:r>
                      <a:b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1 000 MW</a:t>
                      </a:r>
                    </a:p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endParaRPr kumimoji="0" lang="fi-FI" sz="105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906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>
                          <a:tab pos="827088" algn="l"/>
                        </a:tabLst>
                      </a:pPr>
                      <a:r>
                        <a:rPr kumimoji="0" lang="fi-FI" sz="105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 MW</a:t>
                      </a:r>
                    </a:p>
                  </a:txBody>
                  <a:tcPr marL="90000" marR="90000" marT="46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449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8E8F28-BCD3-6A02-7ACA-53A2930F80A3}"/>
              </a:ext>
            </a:extLst>
          </p:cNvPr>
          <p:cNvSpPr txBox="1"/>
          <p:nvPr/>
        </p:nvSpPr>
        <p:spPr>
          <a:xfrm>
            <a:off x="7464152" y="5661248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www.fingrid.fi – arvio sähkön riittävyydestä talvella 2022/23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E4D6B-465F-D2C3-5173-1FBBB2580852}"/>
              </a:ext>
            </a:extLst>
          </p:cNvPr>
          <p:cNvSpPr txBox="1"/>
          <p:nvPr/>
        </p:nvSpPr>
        <p:spPr>
          <a:xfrm>
            <a:off x="553689" y="4976542"/>
            <a:ext cx="70567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Sisältää Olkiluoto 3 ydinvoimalaitoksen ja arvion tyynen ajankohdan tuulivoimatuotannosta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Energiaviraston esitys tehoreservikapasiteetista kaudelle 2022-2023, hankinta meneillään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*** Alustava arvio, päivitetään säännöllisesti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3E56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Kuvan nuolet kertovat sähkön siirtokapasiteetin Suomen ja naapurimaiden välillä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3E56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941FDD-CF5D-6D8D-009B-B26ADC38E34B}"/>
              </a:ext>
            </a:extLst>
          </p:cNvPr>
          <p:cNvGrpSpPr/>
          <p:nvPr/>
        </p:nvGrpSpPr>
        <p:grpSpPr>
          <a:xfrm>
            <a:off x="8745050" y="3670240"/>
            <a:ext cx="1088316" cy="524406"/>
            <a:chOff x="8656319" y="3530561"/>
            <a:chExt cx="1088316" cy="524406"/>
          </a:xfrm>
        </p:grpSpPr>
        <p:sp>
          <p:nvSpPr>
            <p:cNvPr id="24" name="Nuoli oikealle 46">
              <a:extLst>
                <a:ext uri="{FF2B5EF4-FFF2-40B4-BE49-F238E27FC236}">
                  <a16:creationId xmlns:a16="http://schemas.microsoft.com/office/drawing/2014/main" id="{D925A586-2D95-4073-3E50-4E6910D9E0FC}"/>
                </a:ext>
              </a:extLst>
            </p:cNvPr>
            <p:cNvSpPr/>
            <p:nvPr/>
          </p:nvSpPr>
          <p:spPr>
            <a:xfrm flipH="1">
              <a:off x="8656319" y="3530561"/>
              <a:ext cx="838348" cy="52440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Nuoli oikealle 46">
              <a:extLst>
                <a:ext uri="{FF2B5EF4-FFF2-40B4-BE49-F238E27FC236}">
                  <a16:creationId xmlns:a16="http://schemas.microsoft.com/office/drawing/2014/main" id="{4D8ED057-8C63-5754-8F10-5001B66269F1}"/>
                </a:ext>
              </a:extLst>
            </p:cNvPr>
            <p:cNvSpPr/>
            <p:nvPr/>
          </p:nvSpPr>
          <p:spPr>
            <a:xfrm>
              <a:off x="8783702" y="3530561"/>
              <a:ext cx="960933" cy="52440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30117-8237-EB8C-3227-CB467B705DBB}"/>
              </a:ext>
            </a:extLst>
          </p:cNvPr>
          <p:cNvGrpSpPr/>
          <p:nvPr/>
        </p:nvGrpSpPr>
        <p:grpSpPr>
          <a:xfrm>
            <a:off x="9940102" y="3932443"/>
            <a:ext cx="470517" cy="918384"/>
            <a:chOff x="9940102" y="3932443"/>
            <a:chExt cx="470517" cy="918384"/>
          </a:xfrm>
        </p:grpSpPr>
        <p:sp>
          <p:nvSpPr>
            <p:cNvPr id="28" name="Ylänuoli 7">
              <a:extLst>
                <a:ext uri="{FF2B5EF4-FFF2-40B4-BE49-F238E27FC236}">
                  <a16:creationId xmlns:a16="http://schemas.microsoft.com/office/drawing/2014/main" id="{45F89A62-1C04-F2B6-A380-8E9B96EA517A}"/>
                </a:ext>
              </a:extLst>
            </p:cNvPr>
            <p:cNvSpPr/>
            <p:nvPr/>
          </p:nvSpPr>
          <p:spPr>
            <a:xfrm flipV="1">
              <a:off x="9940102" y="4058127"/>
              <a:ext cx="470517" cy="79270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Ylänuoli 7">
              <a:extLst>
                <a:ext uri="{FF2B5EF4-FFF2-40B4-BE49-F238E27FC236}">
                  <a16:creationId xmlns:a16="http://schemas.microsoft.com/office/drawing/2014/main" id="{4BF90DEB-F58D-64AB-C4E3-954AA2DB6D3D}"/>
                </a:ext>
              </a:extLst>
            </p:cNvPr>
            <p:cNvSpPr/>
            <p:nvPr/>
          </p:nvSpPr>
          <p:spPr>
            <a:xfrm>
              <a:off x="9940102" y="3932443"/>
              <a:ext cx="470517" cy="79270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5F8D0E-D951-435C-D5C5-5F13670A7AD8}"/>
              </a:ext>
            </a:extLst>
          </p:cNvPr>
          <p:cNvGrpSpPr/>
          <p:nvPr/>
        </p:nvGrpSpPr>
        <p:grpSpPr>
          <a:xfrm>
            <a:off x="9395944" y="1910931"/>
            <a:ext cx="1088316" cy="524406"/>
            <a:chOff x="8656319" y="3530561"/>
            <a:chExt cx="1088316" cy="524406"/>
          </a:xfrm>
        </p:grpSpPr>
        <p:sp>
          <p:nvSpPr>
            <p:cNvPr id="31" name="Nuoli oikealle 46">
              <a:extLst>
                <a:ext uri="{FF2B5EF4-FFF2-40B4-BE49-F238E27FC236}">
                  <a16:creationId xmlns:a16="http://schemas.microsoft.com/office/drawing/2014/main" id="{2D92DD93-12CB-1C06-9639-F291ACEB84A5}"/>
                </a:ext>
              </a:extLst>
            </p:cNvPr>
            <p:cNvSpPr/>
            <p:nvPr/>
          </p:nvSpPr>
          <p:spPr>
            <a:xfrm flipH="1">
              <a:off x="8656319" y="3530561"/>
              <a:ext cx="838348" cy="52440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Nuoli oikealle 46">
              <a:extLst>
                <a:ext uri="{FF2B5EF4-FFF2-40B4-BE49-F238E27FC236}">
                  <a16:creationId xmlns:a16="http://schemas.microsoft.com/office/drawing/2014/main" id="{9F154ADC-578D-3A37-006D-C92A7DF5750E}"/>
                </a:ext>
              </a:extLst>
            </p:cNvPr>
            <p:cNvSpPr/>
            <p:nvPr/>
          </p:nvSpPr>
          <p:spPr>
            <a:xfrm>
              <a:off x="8783702" y="3530561"/>
              <a:ext cx="960933" cy="52440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39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7916A7-53A0-F8B4-FEC7-46A29F29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7249"/>
            <a:ext cx="11305256" cy="1116000"/>
          </a:xfrm>
        </p:spPr>
        <p:txBody>
          <a:bodyPr/>
          <a:lstStyle/>
          <a:p>
            <a:r>
              <a:rPr lang="fi-FI" sz="3600" dirty="0"/>
              <a:t>EU irtautuu Venäjän energiasta – Suomelle iso rooli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55B17-C857-7053-66EE-6E1DABE1E7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2144" y="1340768"/>
            <a:ext cx="4465811" cy="4464000"/>
          </a:xfrm>
        </p:spPr>
        <p:txBody>
          <a:bodyPr/>
          <a:lstStyle/>
          <a:p>
            <a:r>
              <a:rPr lang="fi-FI" sz="1800" dirty="0"/>
              <a:t>EU:n korvattava Venäjän tuontienergia</a:t>
            </a:r>
          </a:p>
          <a:p>
            <a:r>
              <a:rPr lang="fi-FI" sz="1800" dirty="0"/>
              <a:t>Suomella erittäin suuri ja kilpailukykyinen uusiutuvan sähköntuotannon potentiaali</a:t>
            </a:r>
          </a:p>
          <a:p>
            <a:pPr marL="0" indent="0">
              <a:buNone/>
            </a:pPr>
            <a:endParaRPr lang="fi-FI" sz="18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fi-FI" dirty="0" err="1"/>
              <a:t>Luvituksen</a:t>
            </a:r>
            <a:r>
              <a:rPr lang="fi-FI" dirty="0"/>
              <a:t> nopeuttaminen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i-FI" dirty="0"/>
              <a:t>Itä-Suomen tuulivoiman mahdollistaminen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i-FI" dirty="0"/>
              <a:t>Energiavarastojen kehityksen kiihdyttäminen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i-FI" dirty="0"/>
              <a:t>Kunnianhimoisen vetystrategian laatiminen</a:t>
            </a:r>
          </a:p>
          <a:p>
            <a:pPr lvl="1"/>
            <a:endParaRPr lang="fi-FI" sz="1800" dirty="0"/>
          </a:p>
        </p:txBody>
      </p:sp>
      <p:pic>
        <p:nvPicPr>
          <p:cNvPr id="19" name="Chart Placeholder 18" descr="A picture containing grass, outdoor, mountain, nature&#10;&#10;Description automatically generated">
            <a:extLst>
              <a:ext uri="{FF2B5EF4-FFF2-40B4-BE49-F238E27FC236}">
                <a16:creationId xmlns:a16="http://schemas.microsoft.com/office/drawing/2014/main" id="{96E27BF5-657D-29B4-A028-6E9E1E2B2663}"/>
              </a:ext>
            </a:extLst>
          </p:cNvPr>
          <p:cNvPicPr>
            <a:picLocks noGrp="1" noChangeAspect="1"/>
          </p:cNvPicPr>
          <p:nvPr>
            <p:ph type="chart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7058625" cy="470258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8E78B2-9AC9-6F63-C408-97FC2E1C3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487647"/>
              </p:ext>
            </p:extLst>
          </p:nvPr>
        </p:nvGraphicFramePr>
        <p:xfrm>
          <a:off x="143200" y="1606183"/>
          <a:ext cx="6587588" cy="437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104535"/>
      </p:ext>
    </p:extLst>
  </p:cSld>
  <p:clrMapOvr>
    <a:masterClrMapping/>
  </p:clrMapOvr>
</p:sld>
</file>

<file path=ppt/theme/theme1.xml><?xml version="1.0" encoding="utf-8"?>
<a:theme xmlns:a="http://schemas.openxmlformats.org/drawingml/2006/main" name="Fingrid">
  <a:themeElements>
    <a:clrScheme name="Fingrid värit">
      <a:dk1>
        <a:srgbClr val="3E566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F8F43F"/>
      </a:accent4>
      <a:accent5>
        <a:srgbClr val="009A96"/>
      </a:accent5>
      <a:accent6>
        <a:srgbClr val="A15885"/>
      </a:accent6>
      <a:hlink>
        <a:srgbClr val="D5121E"/>
      </a:hlink>
      <a:folHlink>
        <a:srgbClr val="3E5660"/>
      </a:folHlink>
    </a:clrScheme>
    <a:fontScheme name="Fingird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rid esitys 16_9.potx" id="{675C7AD2-BCD1-439D-97A0-C7806EBD8EA5}" vid="{04EDE57E-92DC-4532-B168-E00BE3C3FE7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Fingrid esitysmalli</Template>
  <TotalTime>3927</TotalTime>
  <Words>165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Fingrid</vt:lpstr>
      <vt:lpstr>Sähkön riittävyydessä useita epävarmuuksia – on varauduttava sähköpulan mahdollisuuteen</vt:lpstr>
      <vt:lpstr>EU irtautuu Venäjän energiasta – Suomelle iso rooli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Sähkön riittävyys - tilannekatsaus</dc:title>
  <dc:creator>Rauhala Tuomas</dc:creator>
  <cp:lastModifiedBy>Heikkilä Mikko</cp:lastModifiedBy>
  <cp:revision>18</cp:revision>
  <dcterms:created xsi:type="dcterms:W3CDTF">2022-08-18T05:53:15Z</dcterms:created>
  <dcterms:modified xsi:type="dcterms:W3CDTF">2022-09-08T09:58:28Z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