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2" r:id="rId5"/>
    <p:sldMasterId id="2147483675" r:id="rId6"/>
  </p:sldMasterIdLst>
  <p:notesMasterIdLst>
    <p:notesMasterId r:id="rId26"/>
  </p:notesMasterIdLst>
  <p:handoutMasterIdLst>
    <p:handoutMasterId r:id="rId27"/>
  </p:handoutMasterIdLst>
  <p:sldIdLst>
    <p:sldId id="256" r:id="rId7"/>
    <p:sldId id="359" r:id="rId8"/>
    <p:sldId id="351" r:id="rId9"/>
    <p:sldId id="379" r:id="rId10"/>
    <p:sldId id="373" r:id="rId11"/>
    <p:sldId id="374" r:id="rId12"/>
    <p:sldId id="391" r:id="rId13"/>
    <p:sldId id="353" r:id="rId14"/>
    <p:sldId id="375" r:id="rId15"/>
    <p:sldId id="367" r:id="rId16"/>
    <p:sldId id="381" r:id="rId17"/>
    <p:sldId id="382" r:id="rId18"/>
    <p:sldId id="393" r:id="rId19"/>
    <p:sldId id="394" r:id="rId20"/>
    <p:sldId id="395" r:id="rId21"/>
    <p:sldId id="396" r:id="rId22"/>
    <p:sldId id="397" r:id="rId23"/>
    <p:sldId id="398" r:id="rId24"/>
    <p:sldId id="370" r:id="rId2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8" userDrawn="1">
          <p15:clr>
            <a:srgbClr val="A4A3A4"/>
          </p15:clr>
        </p15:guide>
        <p15:guide id="2" orient="horz" pos="1162" userDrawn="1">
          <p15:clr>
            <a:srgbClr val="A4A3A4"/>
          </p15:clr>
        </p15:guide>
        <p15:guide id="3" orient="horz" pos="436" userDrawn="1">
          <p15:clr>
            <a:srgbClr val="A4A3A4"/>
          </p15:clr>
        </p15:guide>
        <p15:guide id="4" orient="horz" pos="3838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393" userDrawn="1">
          <p15:clr>
            <a:srgbClr val="A4A3A4"/>
          </p15:clr>
        </p15:guide>
        <p15:guide id="7" pos="72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6E228C8-C033-E81B-A797-58EA664712E5}" name="Kivimaa Paula" initials="KP" userId="S::Paula.Kivimaa@env.fi::1d463ef8-1444-49d8-a5e2-b80f63d51d9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91" autoAdjust="0"/>
    <p:restoredTop sz="96291"/>
  </p:normalViewPr>
  <p:slideViewPr>
    <p:cSldViewPr showGuides="1">
      <p:cViewPr varScale="1">
        <p:scale>
          <a:sx n="65" d="100"/>
          <a:sy n="65" d="100"/>
        </p:scale>
        <p:origin x="320" y="40"/>
      </p:cViewPr>
      <p:guideLst>
        <p:guide orient="horz" pos="1298"/>
        <p:guide orient="horz" pos="1162"/>
        <p:guide orient="horz" pos="436"/>
        <p:guide orient="horz" pos="3838"/>
        <p:guide pos="3840"/>
        <p:guide pos="393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376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accent1">
                  <a:lumMod val="40000"/>
                  <a:lumOff val="60000"/>
                </a:schemeClr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A4AD-4331-8622-C60344AFE1E2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A4AD-4331-8622-C60344AFE1E2}"/>
              </c:ext>
            </c:extLst>
          </c:dPt>
          <c:dPt>
            <c:idx val="2"/>
            <c:bubble3D val="0"/>
            <c:explosion val="14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A4AD-4331-8622-C60344AFE1E2}"/>
              </c:ext>
            </c:extLst>
          </c:dPt>
          <c:cat>
            <c:strRef>
              <c:f>Sheet2!$C$4:$C$6</c:f>
              <c:strCache>
                <c:ptCount val="3"/>
                <c:pt idx="0">
                  <c:v>Ruokajärjestelmä</c:v>
                </c:pt>
                <c:pt idx="1">
                  <c:v>Ruokajärjestelmä</c:v>
                </c:pt>
                <c:pt idx="2">
                  <c:v>Muut</c:v>
                </c:pt>
              </c:strCache>
            </c:strRef>
          </c:cat>
          <c:val>
            <c:numRef>
              <c:f>Sheet2!$D$4:$D$6</c:f>
              <c:numCache>
                <c:formatCode>General</c:formatCode>
                <c:ptCount val="3"/>
                <c:pt idx="0">
                  <c:v>8</c:v>
                </c:pt>
                <c:pt idx="1">
                  <c:v>12</c:v>
                </c:pt>
                <c:pt idx="2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4AD-4331-8622-C60344AFE1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424AD-0B15-473F-97A2-7007EC13D05C}" type="datetimeFigureOut">
              <a:rPr lang="fi-FI" sz="800" smtClean="0"/>
              <a:t>30.11.2022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AA488-5942-4FC3-A5DF-F0806BB5473E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255868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E88D67A5-5902-449B-8837-722FF4198E37}" type="datetimeFigureOut">
              <a:rPr lang="fi-FI" smtClean="0"/>
              <a:pPr/>
              <a:t>30.11.2022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F34E0806-DFD0-4BAD-B864-E4742D85490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2647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421" y="2996952"/>
            <a:ext cx="10943167" cy="1080120"/>
          </a:xfrm>
        </p:spPr>
        <p:txBody>
          <a:bodyPr anchor="t" anchorCtr="0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0128449" y="188645"/>
            <a:ext cx="960107" cy="216025"/>
          </a:xfrm>
        </p:spPr>
        <p:txBody>
          <a:bodyPr/>
          <a:lstStyle/>
          <a:p>
            <a:r>
              <a:rPr lang="fi-FI" smtClean="0"/>
              <a:t>8.12.2022</a:t>
            </a:r>
            <a:endParaRPr lang="fi-FI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421" y="188645"/>
            <a:ext cx="9504031" cy="216025"/>
          </a:xfrm>
        </p:spPr>
        <p:txBody>
          <a:bodyPr/>
          <a:lstStyle/>
          <a:p>
            <a:r>
              <a:rPr lang="fi-FI" smtClean="0"/>
              <a:t>Paula Kivimaa</a:t>
            </a:r>
            <a:endParaRPr lang="fi-FI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88556" y="188645"/>
            <a:ext cx="493845" cy="216025"/>
          </a:xfrm>
        </p:spPr>
        <p:txBody>
          <a:bodyPr/>
          <a:lstStyle/>
          <a:p>
            <a:fld id="{F76D38DC-9B4C-4F3D-8F03-11A95EC3C396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24421" y="2636912"/>
            <a:ext cx="10943167" cy="360040"/>
          </a:xfrm>
        </p:spPr>
        <p:txBody>
          <a:bodyPr/>
          <a:lstStyle>
            <a:lvl1pPr marL="0" indent="0"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ilmastopaneeli_logo_siniselle-rgb-010816-offic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764704"/>
            <a:ext cx="4680520" cy="161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46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8.12.2022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Paula Kivimaa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38DC-9B4C-4F3D-8F03-11A95EC3C3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7381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421" y="2996952"/>
            <a:ext cx="10943167" cy="1080120"/>
          </a:xfrm>
        </p:spPr>
        <p:txBody>
          <a:bodyPr anchor="t" anchorCtr="0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0128449" y="188645"/>
            <a:ext cx="960107" cy="216025"/>
          </a:xfrm>
        </p:spPr>
        <p:txBody>
          <a:bodyPr/>
          <a:lstStyle/>
          <a:p>
            <a:r>
              <a:rPr lang="fi-FI" smtClean="0"/>
              <a:t>8.12.2022</a:t>
            </a:r>
            <a:endParaRPr lang="fi-FI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421" y="188645"/>
            <a:ext cx="9504031" cy="216025"/>
          </a:xfrm>
        </p:spPr>
        <p:txBody>
          <a:bodyPr/>
          <a:lstStyle/>
          <a:p>
            <a:r>
              <a:rPr lang="fi-FI" smtClean="0"/>
              <a:t>Paula Kivimaa</a:t>
            </a:r>
            <a:endParaRPr lang="fi-FI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88556" y="188645"/>
            <a:ext cx="493845" cy="216025"/>
          </a:xfrm>
        </p:spPr>
        <p:txBody>
          <a:bodyPr/>
          <a:lstStyle/>
          <a:p>
            <a:fld id="{F76D38DC-9B4C-4F3D-8F03-11A95EC3C396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24421" y="2636912"/>
            <a:ext cx="10943167" cy="360040"/>
          </a:xfrm>
        </p:spPr>
        <p:txBody>
          <a:bodyPr/>
          <a:lstStyle>
            <a:lvl1pPr marL="0" indent="0"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3" name="Picture 2" descr="ilmastopaneeli_logo_siniselle-rgb-010816-offic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693" y="764704"/>
            <a:ext cx="5568619" cy="161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7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8.12.2022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Paula Kivimaa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38DC-9B4C-4F3D-8F03-11A95EC3C3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1062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28449" y="188645"/>
            <a:ext cx="960107" cy="216025"/>
          </a:xfrm>
        </p:spPr>
        <p:txBody>
          <a:bodyPr/>
          <a:lstStyle/>
          <a:p>
            <a:r>
              <a:rPr lang="fi-FI" smtClean="0"/>
              <a:t>8.12.2022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421" y="188645"/>
            <a:ext cx="9504031" cy="216025"/>
          </a:xfrm>
        </p:spPr>
        <p:txBody>
          <a:bodyPr/>
          <a:lstStyle/>
          <a:p>
            <a:r>
              <a:rPr lang="fi-FI" smtClean="0"/>
              <a:t>Paula Kivimaa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88556" y="188645"/>
            <a:ext cx="493845" cy="216025"/>
          </a:xfrm>
        </p:spPr>
        <p:txBody>
          <a:bodyPr/>
          <a:lstStyle/>
          <a:p>
            <a:fld id="{F76D38DC-9B4C-4F3D-8F03-11A95EC3C396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Picture 8" descr="ilmastopaneeli_logo_siniselle-rgb-010816-offic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701" y="764704"/>
            <a:ext cx="5568619" cy="161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75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060575"/>
            <a:ext cx="5384800" cy="40322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060575"/>
            <a:ext cx="5384800" cy="40322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8.12.2022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Paula Kivimaa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38DC-9B4C-4F3D-8F03-11A95EC3C3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1250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60575"/>
            <a:ext cx="5386917" cy="432320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92900"/>
            <a:ext cx="5386917" cy="35999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2060575"/>
            <a:ext cx="5389033" cy="432320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492900"/>
            <a:ext cx="5389033" cy="35999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8.12.2022</a:t>
            </a:r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Paula Kivimaa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38DC-9B4C-4F3D-8F03-11A95EC3C3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9232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8.12.2022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Paula Kivimaa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38DC-9B4C-4F3D-8F03-11A95EC3C3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2098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060575"/>
            <a:ext cx="5384800" cy="40322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8.12.2022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Paula Kivimaa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38DC-9B4C-4F3D-8F03-11A95EC3C39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192012" y="2060575"/>
            <a:ext cx="5375573" cy="403225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456351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2784" y="2060575"/>
            <a:ext cx="5384800" cy="40322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8.12.2022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Paula Kivimaa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38DC-9B4C-4F3D-8F03-11A95EC3C39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24420" y="2060575"/>
            <a:ext cx="5375573" cy="403225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316246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8.12.2022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Paula Kivimaa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38DC-9B4C-4F3D-8F03-11A95EC3C396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624421" y="908720"/>
            <a:ext cx="10943167" cy="5184104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840734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8.12.2022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Paula Kivimaa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38DC-9B4C-4F3D-8F03-11A95EC3C3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3881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8.12.2022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Paula Kivimaa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38DC-9B4C-4F3D-8F03-11A95EC3C3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440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F9DD1E-6941-4A7E-92B3-37FF23EED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BEFFEF2-CD1B-477A-84D5-1FEBC49C20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28C361-BDDA-4762-ACD2-D97E4EA6E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8.12.2022</a:t>
            </a:r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AD5291-1480-47B4-92A1-9A6A3A09B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Paula Kivimaa</a:t>
            </a: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DB5B070-8B60-49B4-8BA4-DE9974773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C7E9-746F-494E-9DEE-0A3A145BAF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1192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422" y="2996952"/>
            <a:ext cx="10943167" cy="1080120"/>
          </a:xfrm>
        </p:spPr>
        <p:txBody>
          <a:bodyPr anchor="t" anchorCtr="0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0128449" y="188647"/>
            <a:ext cx="960107" cy="216025"/>
          </a:xfrm>
        </p:spPr>
        <p:txBody>
          <a:bodyPr/>
          <a:lstStyle/>
          <a:p>
            <a:r>
              <a:rPr lang="fi-FI" smtClean="0"/>
              <a:t>8.12.2022</a:t>
            </a:r>
            <a:endParaRPr lang="fi-FI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422" y="188647"/>
            <a:ext cx="9504031" cy="216025"/>
          </a:xfrm>
        </p:spPr>
        <p:txBody>
          <a:bodyPr/>
          <a:lstStyle/>
          <a:p>
            <a:r>
              <a:rPr lang="fi-FI" smtClean="0"/>
              <a:t>Paula Kivimaa</a:t>
            </a:r>
            <a:endParaRPr lang="fi-FI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88556" y="188647"/>
            <a:ext cx="493845" cy="216025"/>
          </a:xfrm>
        </p:spPr>
        <p:txBody>
          <a:bodyPr/>
          <a:lstStyle/>
          <a:p>
            <a:fld id="{F76D38DC-9B4C-4F3D-8F03-11A95EC3C396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24422" y="2636912"/>
            <a:ext cx="10943167" cy="360040"/>
          </a:xfrm>
        </p:spPr>
        <p:txBody>
          <a:bodyPr/>
          <a:lstStyle>
            <a:lvl1pPr marL="0" indent="0"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ilmastopaneeli_logo_siniselle-rgb-010816-office.pn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764704"/>
            <a:ext cx="4104456" cy="161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038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8.12.2022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Paula Kivimaa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38DC-9B4C-4F3D-8F03-11A95EC3C3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36845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28449" y="188647"/>
            <a:ext cx="960107" cy="216025"/>
          </a:xfrm>
        </p:spPr>
        <p:txBody>
          <a:bodyPr/>
          <a:lstStyle/>
          <a:p>
            <a:r>
              <a:rPr lang="fi-FI" smtClean="0"/>
              <a:t>8.12.2022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422" y="188647"/>
            <a:ext cx="9504031" cy="216025"/>
          </a:xfrm>
        </p:spPr>
        <p:txBody>
          <a:bodyPr/>
          <a:lstStyle/>
          <a:p>
            <a:r>
              <a:rPr lang="fi-FI" smtClean="0"/>
              <a:t>Paula Kivimaa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88556" y="188647"/>
            <a:ext cx="493845" cy="216025"/>
          </a:xfrm>
        </p:spPr>
        <p:txBody>
          <a:bodyPr/>
          <a:lstStyle/>
          <a:p>
            <a:fld id="{F76D38DC-9B4C-4F3D-8F03-11A95EC3C396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Picture 8" descr="ilmastopaneeli_logo_siniselle-rgb-010816-office.pn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764704"/>
            <a:ext cx="4104456" cy="161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974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368" y="908720"/>
            <a:ext cx="10972800" cy="9361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060575"/>
            <a:ext cx="5384800" cy="40322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060575"/>
            <a:ext cx="5384800" cy="40322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8.12.2022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Paula Kivimaa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38DC-9B4C-4F3D-8F03-11A95EC3C3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6706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60575"/>
            <a:ext cx="5386917" cy="432320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92902"/>
            <a:ext cx="5386917" cy="35999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2060575"/>
            <a:ext cx="5389033" cy="432320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492902"/>
            <a:ext cx="5389033" cy="35999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8.12.2022</a:t>
            </a:r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Paula Kivimaa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38DC-9B4C-4F3D-8F03-11A95EC3C3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31876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8.12.2022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Paula Kivimaa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38DC-9B4C-4F3D-8F03-11A95EC3C3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71687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060575"/>
            <a:ext cx="5384800" cy="40322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8.12.2022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Paula Kivimaa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38DC-9B4C-4F3D-8F03-11A95EC3C39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192012" y="2060575"/>
            <a:ext cx="5375573" cy="403225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87996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2784" y="2060575"/>
            <a:ext cx="5384800" cy="40322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8.12.2022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Paula Kivimaa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38DC-9B4C-4F3D-8F03-11A95EC3C39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24420" y="2060575"/>
            <a:ext cx="5375573" cy="403225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5400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28449" y="188645"/>
            <a:ext cx="960107" cy="216025"/>
          </a:xfrm>
        </p:spPr>
        <p:txBody>
          <a:bodyPr/>
          <a:lstStyle/>
          <a:p>
            <a:r>
              <a:rPr lang="fi-FI" smtClean="0"/>
              <a:t>8.12.2022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421" y="188645"/>
            <a:ext cx="9504031" cy="216025"/>
          </a:xfrm>
        </p:spPr>
        <p:txBody>
          <a:bodyPr/>
          <a:lstStyle/>
          <a:p>
            <a:r>
              <a:rPr lang="fi-FI" smtClean="0"/>
              <a:t>Paula Kivimaa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88556" y="188645"/>
            <a:ext cx="493845" cy="216025"/>
          </a:xfrm>
        </p:spPr>
        <p:txBody>
          <a:bodyPr/>
          <a:lstStyle/>
          <a:p>
            <a:fld id="{F76D38DC-9B4C-4F3D-8F03-11A95EC3C396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Picture 8" descr="ilmastopaneeli_logo_siniselle-rgb-010816-offic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764704"/>
            <a:ext cx="4464496" cy="161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9041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8.12.2022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Paula Kivimaa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38DC-9B4C-4F3D-8F03-11A95EC3C396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624422" y="908720"/>
            <a:ext cx="10943167" cy="5184104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8242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8.12.2022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Paula Kivimaa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38DC-9B4C-4F3D-8F03-11A95EC3C3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731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19" y="1196755"/>
            <a:ext cx="5369983" cy="48960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2419" y="1196755"/>
            <a:ext cx="5369983" cy="48960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8.12.2022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Paula Kivimaa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38DC-9B4C-4F3D-8F03-11A95EC3C3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8165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9372" y="1139771"/>
            <a:ext cx="5386917" cy="432320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420" y="1572092"/>
            <a:ext cx="5372099" cy="45207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3565" y="1139771"/>
            <a:ext cx="5389033" cy="432320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23792" y="1572092"/>
            <a:ext cx="5358611" cy="45207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8.12.2022</a:t>
            </a:r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Paula Kivimaa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38DC-9B4C-4F3D-8F03-11A95EC3C3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062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8.12.2022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Paula Kivimaa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38DC-9B4C-4F3D-8F03-11A95EC3C3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5284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5476" y="1083607"/>
            <a:ext cx="5388925" cy="50092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8.12.2022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Paula Kivimaa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38DC-9B4C-4F3D-8F03-11A95EC3C39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178660" y="1083607"/>
            <a:ext cx="5388925" cy="500921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5054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2010" y="1083607"/>
            <a:ext cx="5375575" cy="50092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8.12.2022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Paula Kivimaa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38DC-9B4C-4F3D-8F03-11A95EC3C39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24419" y="1083607"/>
            <a:ext cx="5375575" cy="500921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5855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8.12.2022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Paula Kivimaa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38DC-9B4C-4F3D-8F03-11A95EC3C396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624421" y="908720"/>
            <a:ext cx="10943167" cy="5184104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7402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5475" y="116636"/>
            <a:ext cx="9374832" cy="96697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5476" y="1155615"/>
            <a:ext cx="10976925" cy="4937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28449" y="6453340"/>
            <a:ext cx="960107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8.12.2022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421" y="6453340"/>
            <a:ext cx="9504031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Paula Kivimaa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8556" y="6453340"/>
            <a:ext cx="493845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F76D38DC-9B4C-4F3D-8F03-11A95EC3C396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720432" y="6381328"/>
            <a:ext cx="10752169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ilmastopaneeli_logo_valkoiselle-rgb-010816-office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310" y="249313"/>
            <a:ext cx="1825681" cy="66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3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8" r:id="rId7"/>
    <p:sldLayoutId id="2147483659" r:id="rId8"/>
    <p:sldLayoutId id="2147483660" r:id="rId9"/>
    <p:sldLayoutId id="2147483655" r:id="rId10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14375" indent="-357188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-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071563" indent="-357188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438275" indent="-366713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-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795463" indent="-357188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80728"/>
            <a:ext cx="10972800" cy="9361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04865"/>
            <a:ext cx="10972800" cy="3887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28449" y="6453340"/>
            <a:ext cx="960107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8.12.2022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421" y="6453340"/>
            <a:ext cx="9504031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Paula Kivimaa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8556" y="6453340"/>
            <a:ext cx="493845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F76D38DC-9B4C-4F3D-8F03-11A95EC3C396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720432" y="6381328"/>
            <a:ext cx="10752169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ilmastopaneeli_logo_valkoiselle-rgb-010816-office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733" y="249313"/>
            <a:ext cx="2304256" cy="66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59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14375" indent="-357188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-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071563" indent="-357188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438275" indent="-366713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-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795463" indent="-357188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80728"/>
            <a:ext cx="10972800" cy="9361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04865"/>
            <a:ext cx="10972800" cy="3887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28449" y="6453342"/>
            <a:ext cx="960107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8.12.2022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422" y="6453342"/>
            <a:ext cx="9504031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Paula Kivimaa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8556" y="6453342"/>
            <a:ext cx="493845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F76D38DC-9B4C-4F3D-8F03-11A95EC3C396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>
            <a:off x="720433" y="6381328"/>
            <a:ext cx="10752169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ilmastopaneeli_logo_valkoiselle-rgb-010816-office.png"/>
          <p:cNvPicPr>
            <a:picLocks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249315"/>
            <a:ext cx="1821341" cy="66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2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14375" indent="-357188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-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071563" indent="-357188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438275" indent="-366713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-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795463" indent="-357188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lmastopaneeli.fi/ilmastopolitiikan-oikeudenmukaisuu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92317" y="2492896"/>
            <a:ext cx="8207375" cy="1224136"/>
          </a:xfrm>
        </p:spPr>
        <p:txBody>
          <a:bodyPr/>
          <a:lstStyle/>
          <a:p>
            <a:r>
              <a:rPr lang="fi-FI" dirty="0"/>
              <a:t>Ilmastopolitiikan oikeudenmukaisuus –hanke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Oikeudenmukaisuuden arviointikysymykset ja muita tuloksia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sz="2000" dirty="0"/>
              <a:t>Paula Kivimaa</a:t>
            </a:r>
            <a:br>
              <a:rPr lang="fi-FI" sz="2000" dirty="0"/>
            </a:br>
            <a:r>
              <a:rPr lang="fi-FI" sz="2000" dirty="0"/>
              <a:t>Tutkimusprofessori, Syke</a:t>
            </a:r>
            <a:br>
              <a:rPr lang="fi-FI" sz="2000" dirty="0"/>
            </a:br>
            <a:r>
              <a:rPr lang="fi-FI" sz="2000" dirty="0"/>
              <a:t>Ilmastopaneelin jäsen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161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Johtopäätöksiä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On tärkeää muistaa, että yksi ilmastopolitiikan ominaisuuksista on ilmastonmuutoksesta johtuvan </a:t>
            </a:r>
            <a:r>
              <a:rPr lang="fi-FI" b="1" dirty="0"/>
              <a:t>globaalin ja ylisukupolvisen epäoikeudenmukaisuuden korjaaminen</a:t>
            </a:r>
            <a:r>
              <a:rPr lang="fi-FI" dirty="0"/>
              <a:t>. </a:t>
            </a:r>
          </a:p>
          <a:p>
            <a:endParaRPr lang="fi-FI" dirty="0"/>
          </a:p>
          <a:p>
            <a:r>
              <a:rPr lang="fi-FI" dirty="0"/>
              <a:t>Ilmastopolitiikan oikeudenmukaisuuden arviointi ei ole helppoa sen moniulotteisuuden takia.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Miten huomioidaan oikeudenmukaisuuden edistämisen ristiriidat (ulottuvuuksien tai tasojen välillä) arvioinnissa?</a:t>
            </a:r>
          </a:p>
          <a:p>
            <a:pPr lvl="1"/>
            <a:r>
              <a:rPr lang="fi-FI" dirty="0"/>
              <a:t>Oikeudenmukaisuuteen kytkeytyy arvovalintoja, joka jäävät poliitikkojen ja muiden toimijoiden tehtäväksi</a:t>
            </a:r>
          </a:p>
          <a:p>
            <a:pPr lvl="1"/>
            <a:endParaRPr lang="fi-FI" dirty="0"/>
          </a:p>
          <a:p>
            <a:pPr lvl="1"/>
            <a:endParaRPr lang="fi-FI" dirty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8.12.2022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38DC-9B4C-4F3D-8F03-11A95EC3C396}" type="slidenum">
              <a:rPr lang="fi-FI" smtClean="0"/>
              <a:t>10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Paula Kivimaa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217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Johtopäätöksiä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Yksi erityiskysymys Suomessa on saamelaiskulttuuri, jonka osalta tulee huomioida kulttuurinen konteksti, rajat ylittävät erityiskysymykset sekä kansainvälinen ihmisoikeuskäytäntö.</a:t>
            </a:r>
          </a:p>
          <a:p>
            <a:pPr lvl="1"/>
            <a:r>
              <a:rPr lang="se-NO" dirty="0"/>
              <a:t>Saamelaisyhteisöjen mahdollisuudet osallistua ilmastopolitiikkaan ja luoda omaa, vaikuttavaa saamelaiskulttuuriin perustuvaa ilmastopolitiikkaa</a:t>
            </a:r>
            <a:endParaRPr lang="fi-FI" dirty="0"/>
          </a:p>
          <a:p>
            <a:pPr lvl="1"/>
            <a:endParaRPr lang="fi-FI" dirty="0"/>
          </a:p>
          <a:p>
            <a:r>
              <a:rPr lang="fi-FI" dirty="0"/>
              <a:t>Sopeutumisen suunnittelussa tunnustava oikeudenmukaisuus on huomioitu muita osa-alueita huonommin sekä Suomessa että verrokkitapauksissa</a:t>
            </a:r>
          </a:p>
          <a:p>
            <a:pPr lvl="1"/>
            <a:r>
              <a:rPr lang="fi-FI" dirty="0"/>
              <a:t>Tunnustavan oikeudenmukaisuuden puuttuminen riski jako- ja menettelytapojen oikeudenmukaisuuden aidolle toteutumiselle</a:t>
            </a:r>
          </a:p>
          <a:p>
            <a:pPr lvl="1"/>
            <a:r>
              <a:rPr lang="fi-FI" dirty="0"/>
              <a:t>Erityisen vähän keskusteltu siitä, miten lievitetään sopeutumiseen liittyviä epäoikeudenmukaisuuksia</a:t>
            </a:r>
          </a:p>
          <a:p>
            <a:pPr marL="357187" lvl="1" indent="0">
              <a:buNone/>
            </a:pPr>
            <a:endParaRPr lang="fi-FI" dirty="0"/>
          </a:p>
          <a:p>
            <a:pPr lvl="1"/>
            <a:endParaRPr lang="fi-FI" dirty="0"/>
          </a:p>
          <a:p>
            <a:pPr lvl="1"/>
            <a:endParaRPr lang="fi-FI" dirty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8.12.2022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38DC-9B4C-4F3D-8F03-11A95EC3C396}" type="slidenum">
              <a:rPr lang="fi-FI" smtClean="0"/>
              <a:t>11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Paula Kivimaa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831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8A8D56-A94E-48A5-8F29-4D378E7105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Näkökulmia reilusta ruokamurroksesta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E96CAED-D6A4-4C0B-8B23-49EBFC702C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Minna Kaljonen (SYKE, Just food)</a:t>
            </a:r>
          </a:p>
        </p:txBody>
      </p:sp>
    </p:spTree>
    <p:extLst>
      <p:ext uri="{BB962C8B-B14F-4D97-AF65-F5344CB8AC3E}">
        <p14:creationId xmlns:p14="http://schemas.microsoft.com/office/powerpoint/2010/main" val="224693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E3FDEB-8831-4893-B5C6-A61DC7D2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391" y="408490"/>
            <a:ext cx="9374832" cy="966975"/>
          </a:xfrm>
        </p:spPr>
        <p:txBody>
          <a:bodyPr/>
          <a:lstStyle/>
          <a:p>
            <a:r>
              <a:rPr lang="fi-FI" dirty="0" smtClean="0"/>
              <a:t>Oikeudenmukaisen ilmastopolitiikan haaste ruokasektorilla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06BF269-2ABD-4490-84D2-ADFA8B283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8.12.2022</a:t>
            </a: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40B85CE-DF1B-4776-9575-AB9B57262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38DC-9B4C-4F3D-8F03-11A95EC3C396}" type="slidenum">
              <a:rPr lang="fi-FI" smtClean="0"/>
              <a:t>13</a:t>
            </a:fld>
            <a:endParaRPr lang="fi-FI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B678BE5-D24B-4CAC-9C8A-684C9BD28ED2}"/>
              </a:ext>
            </a:extLst>
          </p:cNvPr>
          <p:cNvSpPr/>
          <p:nvPr/>
        </p:nvSpPr>
        <p:spPr>
          <a:xfrm>
            <a:off x="1919537" y="2296912"/>
            <a:ext cx="3136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Ilmastopäästöt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vuonna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2020*</a:t>
            </a:r>
          </a:p>
        </p:txBody>
      </p:sp>
      <p:graphicFrame>
        <p:nvGraphicFramePr>
          <p:cNvPr id="9" name="Chart 9">
            <a:extLst>
              <a:ext uri="{FF2B5EF4-FFF2-40B4-BE49-F238E27FC236}">
                <a16:creationId xmlns:a16="http://schemas.microsoft.com/office/drawing/2014/main" id="{0B8A0ECC-4838-4EF0-A3CD-C3B2D676110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559496" y="2924944"/>
          <a:ext cx="4088176" cy="276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13">
            <a:extLst>
              <a:ext uri="{FF2B5EF4-FFF2-40B4-BE49-F238E27FC236}">
                <a16:creationId xmlns:a16="http://schemas.microsoft.com/office/drawing/2014/main" id="{A4B9DA5E-2626-4A4F-86C0-DDA36C9D426A}"/>
              </a:ext>
            </a:extLst>
          </p:cNvPr>
          <p:cNvSpPr txBox="1"/>
          <p:nvPr/>
        </p:nvSpPr>
        <p:spPr>
          <a:xfrm>
            <a:off x="3433629" y="3587485"/>
            <a:ext cx="1817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6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Ruokasektori</a:t>
            </a:r>
          </a:p>
        </p:txBody>
      </p:sp>
      <p:grpSp>
        <p:nvGrpSpPr>
          <p:cNvPr id="11" name="Group 15">
            <a:extLst>
              <a:ext uri="{FF2B5EF4-FFF2-40B4-BE49-F238E27FC236}">
                <a16:creationId xmlns:a16="http://schemas.microsoft.com/office/drawing/2014/main" id="{E895BC92-AFB7-4156-B95F-F96BE9704273}"/>
              </a:ext>
            </a:extLst>
          </p:cNvPr>
          <p:cNvGrpSpPr/>
          <p:nvPr/>
        </p:nvGrpSpPr>
        <p:grpSpPr>
          <a:xfrm>
            <a:off x="5725912" y="2635467"/>
            <a:ext cx="4088176" cy="1877968"/>
            <a:chOff x="4110182" y="1533321"/>
            <a:chExt cx="3593970" cy="1562247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5B51E19F-56C2-4A8F-81AB-956BBA39D392}"/>
                </a:ext>
              </a:extLst>
            </p:cNvPr>
            <p:cNvSpPr/>
            <p:nvPr/>
          </p:nvSpPr>
          <p:spPr>
            <a:xfrm>
              <a:off x="4247746" y="1647070"/>
              <a:ext cx="3402830" cy="537671"/>
            </a:xfrm>
            <a:prstGeom prst="rect">
              <a:avLst/>
            </a:prstGeom>
            <a:ln w="6350">
              <a:noFill/>
            </a:ln>
          </p:spPr>
          <p:txBody>
            <a:bodyPr wrap="square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i-FI" dirty="0">
                  <a:solidFill>
                    <a:srgbClr val="54585A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Ruokajärjestelmän kokonaispäästöt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i-FI" dirty="0">
                  <a:solidFill>
                    <a:srgbClr val="54585A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Suomessa arviolta </a:t>
              </a:r>
              <a:r>
                <a:rPr lang="fi-FI" b="1" dirty="0">
                  <a:solidFill>
                    <a:srgbClr val="54585A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18,5 milj. t CO</a:t>
              </a:r>
              <a:r>
                <a:rPr lang="fi-FI" b="1" baseline="-25000" dirty="0">
                  <a:solidFill>
                    <a:srgbClr val="54585A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3" name="Rectangular Callout 14">
              <a:extLst>
                <a:ext uri="{FF2B5EF4-FFF2-40B4-BE49-F238E27FC236}">
                  <a16:creationId xmlns:a16="http://schemas.microsoft.com/office/drawing/2014/main" id="{CD48684C-929C-470F-86FA-2B61EEF2EC08}"/>
                </a:ext>
              </a:extLst>
            </p:cNvPr>
            <p:cNvSpPr/>
            <p:nvPr/>
          </p:nvSpPr>
          <p:spPr>
            <a:xfrm>
              <a:off x="4110182" y="1533321"/>
              <a:ext cx="3593970" cy="1562247"/>
            </a:xfrm>
            <a:prstGeom prst="wedgeRectCallout">
              <a:avLst>
                <a:gd name="adj1" fmla="val -70848"/>
                <a:gd name="adj2" fmla="val -3861"/>
              </a:avLst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i-FI">
                <a:solidFill>
                  <a:prstClr val="white"/>
                </a:solidFill>
                <a:latin typeface="Segoe UI"/>
              </a:endParaRPr>
            </a:p>
          </p:txBody>
        </p:sp>
      </p:grpSp>
      <p:grpSp>
        <p:nvGrpSpPr>
          <p:cNvPr id="14" name="Group 2">
            <a:extLst>
              <a:ext uri="{FF2B5EF4-FFF2-40B4-BE49-F238E27FC236}">
                <a16:creationId xmlns:a16="http://schemas.microsoft.com/office/drawing/2014/main" id="{EBFA94AF-DA9E-4F1E-8012-9107FB87F21C}"/>
              </a:ext>
            </a:extLst>
          </p:cNvPr>
          <p:cNvGrpSpPr/>
          <p:nvPr/>
        </p:nvGrpSpPr>
        <p:grpSpPr>
          <a:xfrm>
            <a:off x="5727437" y="4823003"/>
            <a:ext cx="4095982" cy="954265"/>
            <a:chOff x="4110182" y="1533320"/>
            <a:chExt cx="4095982" cy="1404826"/>
          </a:xfrm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0A5FD43B-FD3D-4CDE-A34F-6F173A96BC52}"/>
                </a:ext>
              </a:extLst>
            </p:cNvPr>
            <p:cNvSpPr/>
            <p:nvPr/>
          </p:nvSpPr>
          <p:spPr>
            <a:xfrm>
              <a:off x="4247745" y="1647070"/>
              <a:ext cx="3949088" cy="1223356"/>
            </a:xfrm>
            <a:prstGeom prst="rect">
              <a:avLst/>
            </a:prstGeom>
            <a:ln w="6350">
              <a:noFill/>
            </a:ln>
          </p:spPr>
          <p:txBody>
            <a:bodyPr wrap="square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i-FI" sz="1600" dirty="0">
                  <a:solidFill>
                    <a:srgbClr val="54585A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Ruokasektorin </a:t>
              </a:r>
              <a:r>
                <a:rPr lang="fi-FI" sz="1600" dirty="0" err="1">
                  <a:solidFill>
                    <a:srgbClr val="54585A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khk</a:t>
              </a:r>
              <a:r>
                <a:rPr lang="fi-FI" sz="1600" dirty="0">
                  <a:solidFill>
                    <a:srgbClr val="54585A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-päästöjen kehitys ollut vakaata 2000-luvulla. Nykyohjauksella ei ole päästy alenevaan päästökehitykseen</a:t>
              </a:r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269EAAE5-19D8-4BCE-AAC4-403F8521FDED}"/>
                </a:ext>
              </a:extLst>
            </p:cNvPr>
            <p:cNvSpPr/>
            <p:nvPr/>
          </p:nvSpPr>
          <p:spPr>
            <a:xfrm>
              <a:off x="4110182" y="1533320"/>
              <a:ext cx="4095982" cy="140482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i-FI">
                <a:solidFill>
                  <a:prstClr val="white"/>
                </a:solidFill>
                <a:latin typeface="Segoe UI"/>
              </a:endParaRPr>
            </a:p>
          </p:txBody>
        </p:sp>
      </p:grpSp>
      <p:sp>
        <p:nvSpPr>
          <p:cNvPr id="17" name="TextBox 10">
            <a:extLst>
              <a:ext uri="{FF2B5EF4-FFF2-40B4-BE49-F238E27FC236}">
                <a16:creationId xmlns:a16="http://schemas.microsoft.com/office/drawing/2014/main" id="{C50413C5-6D1F-4F72-9FE8-D37585FF6AE5}"/>
              </a:ext>
            </a:extLst>
          </p:cNvPr>
          <p:cNvSpPr txBox="1"/>
          <p:nvPr/>
        </p:nvSpPr>
        <p:spPr>
          <a:xfrm>
            <a:off x="2207572" y="4616053"/>
            <a:ext cx="1981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Muut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sektorit</a:t>
            </a:r>
            <a:endParaRPr lang="fi-FI" sz="1600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AC2D7763-8A8B-4D27-961F-0DC09205F75E}"/>
              </a:ext>
            </a:extLst>
          </p:cNvPr>
          <p:cNvSpPr txBox="1"/>
          <p:nvPr/>
        </p:nvSpPr>
        <p:spPr>
          <a:xfrm>
            <a:off x="2975135" y="4954607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72%</a:t>
            </a:r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D8602113-65B5-4DF5-B401-92AF10EF2305}"/>
              </a:ext>
            </a:extLst>
          </p:cNvPr>
          <p:cNvSpPr/>
          <p:nvPr/>
        </p:nvSpPr>
        <p:spPr>
          <a:xfrm>
            <a:off x="5888678" y="3474210"/>
            <a:ext cx="3739877" cy="923330"/>
          </a:xfrm>
          <a:prstGeom prst="rect">
            <a:avLst/>
          </a:prstGeom>
          <a:ln w="6350">
            <a:noFill/>
          </a:ln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dirty="0">
                <a:solidFill>
                  <a:srgbClr val="54585A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Eli noin 28% Suomen kaikista ilmastopäästöistä (ml. maankäytön päästöt)</a:t>
            </a:r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25B30581-C32B-4748-ABED-96EE65B5D844}"/>
              </a:ext>
            </a:extLst>
          </p:cNvPr>
          <p:cNvSpPr txBox="1"/>
          <p:nvPr/>
        </p:nvSpPr>
        <p:spPr>
          <a:xfrm>
            <a:off x="3691078" y="3901714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28%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Minna Kaljonen/Just </a:t>
            </a:r>
            <a:r>
              <a:rPr lang="fi-FI" dirty="0" smtClean="0"/>
              <a:t>food </a:t>
            </a:r>
            <a:r>
              <a:rPr lang="fi-FI" dirty="0" smtClean="0"/>
              <a:t>-hanke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319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340C62-0CF2-4A16-B47D-2969B1FB4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Toimia tarvitaan monella polulla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6080" y="1083607"/>
            <a:ext cx="4751505" cy="5009218"/>
          </a:xfrm>
        </p:spPr>
        <p:txBody>
          <a:bodyPr/>
          <a:lstStyle/>
          <a:p>
            <a:pPr marL="271462" lvl="1" indent="0">
              <a:buNone/>
            </a:pPr>
            <a:r>
              <a:rPr lang="fi-FI" sz="1600" b="1" dirty="0"/>
              <a:t>Päästövähennystoimia suunniteltaessa huomioitava </a:t>
            </a:r>
            <a:r>
              <a:rPr lang="fi-FI" sz="1600" b="1" dirty="0" smtClean="0"/>
              <a:t>jako-oikeudenmukaisuus</a:t>
            </a:r>
            <a:endParaRPr lang="fi-FI" sz="1600" dirty="0"/>
          </a:p>
          <a:p>
            <a:pPr marL="628650" lvl="1">
              <a:buFont typeface="Arial" pitchFamily="34" charset="0"/>
              <a:buChar char="­"/>
            </a:pPr>
            <a:r>
              <a:rPr lang="fi-FI" sz="1600" dirty="0"/>
              <a:t>lihan- ja maidontuotannon voimakaskaan vähentäminen ei leikkaisi päästöjä riittävästi turvepelloilla, mikäli maatalouspolitiikassa ei muutoksia</a:t>
            </a:r>
          </a:p>
          <a:p>
            <a:pPr marL="628650" lvl="1">
              <a:buFont typeface="Arial" pitchFamily="34" charset="0"/>
              <a:buChar char="­"/>
            </a:pPr>
            <a:r>
              <a:rPr lang="fi-FI" sz="1600" dirty="0"/>
              <a:t>riski turvepeltojen käytöstä enenevästi viljantuotantoon alueilla, joilla turvepeltojen osuus peltoalasta on suuri</a:t>
            </a:r>
          </a:p>
          <a:p>
            <a:pPr marL="628650" lvl="1">
              <a:buFont typeface="Arial" pitchFamily="34" charset="0"/>
              <a:buChar char="­"/>
            </a:pPr>
            <a:r>
              <a:rPr lang="fi-FI" sz="1600" dirty="0"/>
              <a:t>pinta-alaperusteiset tuet pitävät turvemaat </a:t>
            </a:r>
            <a:r>
              <a:rPr lang="fi-FI" sz="1600" dirty="0" smtClean="0"/>
              <a:t>viljelyssä</a:t>
            </a:r>
            <a:endParaRPr lang="fi-FI" sz="1600" dirty="0"/>
          </a:p>
          <a:p>
            <a:pPr marL="628650" lvl="1"/>
            <a:r>
              <a:rPr lang="fi-FI" sz="1600" dirty="0"/>
              <a:t>&gt; maaperän päästövähennysten perusteella maksettava päästövähennyspalkkio voisi kannustaa turvemaiden viljelemättä jättämiseen</a:t>
            </a:r>
          </a:p>
          <a:p>
            <a:pPr marL="628650" lvl="1"/>
            <a:r>
              <a:rPr lang="fi-FI" sz="1600" dirty="0"/>
              <a:t>&gt; heikkotuottoisista turvemaista luopuminen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29218B2-D4B8-41A3-B3D6-31F756FFB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8.12.2022</a:t>
            </a: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79FAC21-7FA4-4CF2-A1C6-3BC3ACA24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38DC-9B4C-4F3D-8F03-11A95EC3C396}" type="slidenum">
              <a:rPr lang="fi-FI" smtClean="0"/>
              <a:t>14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37730A5B-5280-452A-9674-525E6682F1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767640"/>
            <a:ext cx="6618610" cy="3888432"/>
          </a:xfrm>
          <a:prstGeom prst="rect">
            <a:avLst/>
          </a:prstGeom>
          <a:noFill/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5A0EB2CD-01A5-4082-8D03-701AB8121B6B}"/>
              </a:ext>
            </a:extLst>
          </p:cNvPr>
          <p:cNvSpPr txBox="1"/>
          <p:nvPr/>
        </p:nvSpPr>
        <p:spPr>
          <a:xfrm>
            <a:off x="407368" y="5910211"/>
            <a:ext cx="68975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tx2"/>
                </a:solidFill>
                <a:ea typeface="Times New Roman" panose="02020603050405020304" pitchFamily="18" charset="0"/>
              </a:rPr>
              <a:t>Kaljonen, M., K. Karttunen, T. Kortetmäki (</a:t>
            </a:r>
            <a:r>
              <a:rPr lang="en-GB" sz="1000" dirty="0" err="1">
                <a:solidFill>
                  <a:schemeClr val="tx2"/>
                </a:solidFill>
                <a:ea typeface="Times New Roman" panose="02020603050405020304" pitchFamily="18" charset="0"/>
              </a:rPr>
              <a:t>toim</a:t>
            </a:r>
            <a:r>
              <a:rPr lang="en-GB" sz="1000" dirty="0">
                <a:solidFill>
                  <a:schemeClr val="tx2"/>
                </a:solidFill>
                <a:ea typeface="Times New Roman" panose="02020603050405020304" pitchFamily="18" charset="0"/>
              </a:rPr>
              <a:t>.) (2022). </a:t>
            </a:r>
            <a:r>
              <a:rPr lang="en-GB" sz="1000" dirty="0" err="1">
                <a:solidFill>
                  <a:schemeClr val="tx2"/>
                </a:solidFill>
                <a:ea typeface="Times New Roman" panose="02020603050405020304" pitchFamily="18" charset="0"/>
              </a:rPr>
              <a:t>Reilu</a:t>
            </a:r>
            <a:r>
              <a:rPr lang="en-GB" sz="1000" dirty="0">
                <a:solidFill>
                  <a:schemeClr val="tx2"/>
                </a:solidFill>
                <a:ea typeface="Times New Roman" panose="02020603050405020304" pitchFamily="18" charset="0"/>
              </a:rPr>
              <a:t> </a:t>
            </a:r>
            <a:r>
              <a:rPr lang="en-GB" sz="1000" dirty="0" err="1">
                <a:solidFill>
                  <a:schemeClr val="tx2"/>
                </a:solidFill>
                <a:ea typeface="Times New Roman" panose="02020603050405020304" pitchFamily="18" charset="0"/>
              </a:rPr>
              <a:t>ruokamurros</a:t>
            </a:r>
            <a:r>
              <a:rPr lang="en-GB" sz="1000" dirty="0">
                <a:solidFill>
                  <a:schemeClr val="tx2"/>
                </a:solidFill>
                <a:ea typeface="Times New Roman" panose="02020603050405020304" pitchFamily="18" charset="0"/>
              </a:rPr>
              <a:t> – </a:t>
            </a:r>
            <a:r>
              <a:rPr lang="en-GB" sz="1000" dirty="0" err="1">
                <a:solidFill>
                  <a:schemeClr val="tx2"/>
                </a:solidFill>
                <a:ea typeface="Times New Roman" panose="02020603050405020304" pitchFamily="18" charset="0"/>
              </a:rPr>
              <a:t>polkuja</a:t>
            </a:r>
            <a:r>
              <a:rPr lang="en-GB" sz="1000" dirty="0">
                <a:solidFill>
                  <a:schemeClr val="tx2"/>
                </a:solidFill>
                <a:ea typeface="Times New Roman" panose="02020603050405020304" pitchFamily="18" charset="0"/>
              </a:rPr>
              <a:t> </a:t>
            </a:r>
            <a:r>
              <a:rPr lang="en-GB" sz="1000" dirty="0" err="1">
                <a:solidFill>
                  <a:schemeClr val="tx2"/>
                </a:solidFill>
                <a:ea typeface="Times New Roman" panose="02020603050405020304" pitchFamily="18" charset="0"/>
              </a:rPr>
              <a:t>kestävään</a:t>
            </a:r>
            <a:r>
              <a:rPr lang="en-GB" sz="1000" dirty="0">
                <a:solidFill>
                  <a:schemeClr val="tx2"/>
                </a:solidFill>
                <a:ea typeface="Times New Roman" panose="02020603050405020304" pitchFamily="18" charset="0"/>
              </a:rPr>
              <a:t> ja </a:t>
            </a:r>
            <a:r>
              <a:rPr lang="en-GB" sz="1000" dirty="0" err="1">
                <a:solidFill>
                  <a:schemeClr val="tx2"/>
                </a:solidFill>
                <a:ea typeface="Times New Roman" panose="02020603050405020304" pitchFamily="18" charset="0"/>
              </a:rPr>
              <a:t>oikeudenmukaiseen</a:t>
            </a:r>
            <a:r>
              <a:rPr lang="en-GB" sz="1000" dirty="0">
                <a:solidFill>
                  <a:schemeClr val="tx2"/>
                </a:solidFill>
                <a:ea typeface="Times New Roman" panose="02020603050405020304" pitchFamily="18" charset="0"/>
              </a:rPr>
              <a:t> </a:t>
            </a:r>
            <a:r>
              <a:rPr lang="en-GB" sz="1000" dirty="0" err="1">
                <a:solidFill>
                  <a:schemeClr val="tx2"/>
                </a:solidFill>
                <a:ea typeface="Times New Roman" panose="02020603050405020304" pitchFamily="18" charset="0"/>
              </a:rPr>
              <a:t>ruokajärjestelmään</a:t>
            </a:r>
            <a:r>
              <a:rPr lang="en-GB" sz="1000" dirty="0">
                <a:solidFill>
                  <a:schemeClr val="tx2"/>
                </a:solidFill>
                <a:ea typeface="Times New Roman" panose="02020603050405020304" pitchFamily="18" charset="0"/>
              </a:rPr>
              <a:t>. Suomen </a:t>
            </a:r>
            <a:r>
              <a:rPr lang="en-GB" sz="1000" dirty="0" err="1">
                <a:solidFill>
                  <a:schemeClr val="tx2"/>
                </a:solidFill>
                <a:ea typeface="Times New Roman" panose="02020603050405020304" pitchFamily="18" charset="0"/>
              </a:rPr>
              <a:t>ympäristökeskuksen</a:t>
            </a:r>
            <a:r>
              <a:rPr lang="en-GB" sz="1000" dirty="0">
                <a:solidFill>
                  <a:schemeClr val="tx2"/>
                </a:solidFill>
                <a:ea typeface="Times New Roman" panose="02020603050405020304" pitchFamily="18" charset="0"/>
              </a:rPr>
              <a:t> </a:t>
            </a:r>
            <a:r>
              <a:rPr lang="en-GB" sz="1000" dirty="0" err="1">
                <a:solidFill>
                  <a:schemeClr val="tx2"/>
                </a:solidFill>
                <a:ea typeface="Times New Roman" panose="02020603050405020304" pitchFamily="18" charset="0"/>
              </a:rPr>
              <a:t>raportteja</a:t>
            </a:r>
            <a:r>
              <a:rPr lang="en-GB" sz="1000" dirty="0">
                <a:solidFill>
                  <a:schemeClr val="tx2"/>
                </a:solidFill>
                <a:ea typeface="Times New Roman" panose="02020603050405020304" pitchFamily="18" charset="0"/>
              </a:rPr>
              <a:t> 38/2022. Suomen </a:t>
            </a:r>
            <a:r>
              <a:rPr lang="en-GB" sz="1000" dirty="0" err="1">
                <a:solidFill>
                  <a:schemeClr val="tx2"/>
                </a:solidFill>
                <a:ea typeface="Times New Roman" panose="02020603050405020304" pitchFamily="18" charset="0"/>
              </a:rPr>
              <a:t>ympäristökeskus</a:t>
            </a:r>
            <a:r>
              <a:rPr lang="en-GB" sz="1000" dirty="0">
                <a:solidFill>
                  <a:schemeClr val="tx2"/>
                </a:solidFill>
                <a:ea typeface="Times New Roman" panose="02020603050405020304" pitchFamily="18" charset="0"/>
              </a:rPr>
              <a:t>, Helsinki</a:t>
            </a:r>
            <a:endParaRPr lang="fi-FI" sz="1000" dirty="0">
              <a:solidFill>
                <a:schemeClr val="tx2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Minna Kaljonen/Just </a:t>
            </a:r>
            <a:r>
              <a:rPr lang="fi-FI" dirty="0" smtClean="0"/>
              <a:t>food </a:t>
            </a:r>
            <a:r>
              <a:rPr lang="fi-FI" dirty="0" smtClean="0"/>
              <a:t>-hanke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187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5A2A70-B405-4D41-AE60-DF90257C5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Turvemaista luopuminen myös sattuu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A0A979-FEC7-4CF5-80AC-50ED12524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0809"/>
            <a:ext cx="8078688" cy="4673760"/>
          </a:xfrm>
        </p:spPr>
        <p:txBody>
          <a:bodyPr/>
          <a:lstStyle/>
          <a:p>
            <a:r>
              <a:rPr lang="fi-FI" dirty="0"/>
              <a:t>Tunnustava oikeudenmukaisuus voi olla jopa tärkeämpää ilmastopolitiikan toteutukselle</a:t>
            </a:r>
          </a:p>
          <a:p>
            <a:r>
              <a:rPr lang="fi-FI" dirty="0"/>
              <a:t>Viljelijöille tärkeää: huoltovarmuus, maanomistajan oikeudet, pelto</a:t>
            </a:r>
          </a:p>
          <a:p>
            <a:endParaRPr lang="fi-FI" dirty="0"/>
          </a:p>
          <a:p>
            <a:r>
              <a:rPr lang="fi-FI" dirty="0"/>
              <a:t>Alueellinen oikeudenmukaisuus ja uudenlaiset menettelytavat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 smtClean="0"/>
              <a:t>Tilusjärjestelyt</a:t>
            </a:r>
            <a:r>
              <a:rPr lang="fi-FI" dirty="0"/>
              <a:t>, sopimusviljely, kannustimet</a:t>
            </a:r>
          </a:p>
          <a:p>
            <a:r>
              <a:rPr lang="fi-FI" dirty="0"/>
              <a:t>Vahva poliittinen visio ja sitovat päästötavoitteet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 smtClean="0"/>
              <a:t>”</a:t>
            </a:r>
            <a:r>
              <a:rPr lang="fi-FI" dirty="0"/>
              <a:t>Hyväksyttävä taso”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D72A0A-B647-45D4-853C-8C6AD6D01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8.12.2022</a:t>
            </a: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10084C2-8749-4044-AD0B-7E80EF521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38DC-9B4C-4F3D-8F03-11A95EC3C396}" type="slidenum">
              <a:rPr lang="fi-FI" smtClean="0"/>
              <a:t>15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2F013D6-973A-4165-9D8F-C68F07C817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6716" y="1214019"/>
            <a:ext cx="3805948" cy="5630873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F055E77C-00F6-420D-B8C8-5C531BE0B14E}"/>
              </a:ext>
            </a:extLst>
          </p:cNvPr>
          <p:cNvSpPr txBox="1"/>
          <p:nvPr/>
        </p:nvSpPr>
        <p:spPr>
          <a:xfrm>
            <a:off x="8266716" y="1055099"/>
            <a:ext cx="27752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400" b="1" dirty="0">
                <a:solidFill>
                  <a:srgbClr val="54585A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Viljellyt turvemaat kunnittain (ha) vuonna 2016 (paksut ja ohuet)</a:t>
            </a:r>
            <a:endParaRPr lang="en-US" sz="1400" b="1" dirty="0">
              <a:solidFill>
                <a:srgbClr val="54585A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Minna Kaljonen/Just </a:t>
            </a:r>
            <a:r>
              <a:rPr lang="fi-FI" dirty="0" smtClean="0"/>
              <a:t>food </a:t>
            </a:r>
            <a:r>
              <a:rPr lang="fi-FI" dirty="0" smtClean="0"/>
              <a:t>-hanke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802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19BD5F-C220-43C3-903E-70127FE4B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475" y="259180"/>
            <a:ext cx="9374832" cy="1009580"/>
          </a:xfrm>
        </p:spPr>
        <p:txBody>
          <a:bodyPr/>
          <a:lstStyle/>
          <a:p>
            <a:r>
              <a:rPr lang="fi-FI" dirty="0"/>
              <a:t>Myös ruokavaliomuutos vaatii tunnustavan oikeudenmukaisuuden huomioimista</a:t>
            </a:r>
          </a:p>
        </p:txBody>
      </p:sp>
      <p:pic>
        <p:nvPicPr>
          <p:cNvPr id="7" name="Sisällön paikkamerkki 6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2E294462-5576-40C3-BED2-8B1386DBA5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1484784"/>
            <a:ext cx="5562611" cy="3742952"/>
          </a:xfr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4605926-270B-44EE-83B4-11DE9BFBF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8.12.2022</a:t>
            </a: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0CA3173-8B50-4548-A6D2-9584FD33B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38DC-9B4C-4F3D-8F03-11A95EC3C396}" type="slidenum">
              <a:rPr lang="fi-FI" smtClean="0"/>
              <a:t>16</a:t>
            </a:fld>
            <a:endParaRPr lang="fi-FI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70E89A95-88B0-4647-8EFC-0388E651E6A0}"/>
              </a:ext>
            </a:extLst>
          </p:cNvPr>
          <p:cNvSpPr txBox="1">
            <a:spLocks/>
          </p:cNvSpPr>
          <p:nvPr/>
        </p:nvSpPr>
        <p:spPr>
          <a:xfrm>
            <a:off x="609600" y="1484784"/>
            <a:ext cx="6062464" cy="5472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7188" indent="-357188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-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71563" indent="-357188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38275" indent="-36671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-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95463" indent="-357188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000" dirty="0"/>
              <a:t>Nuoret naiset kaupungeissa ovat etujoukoissa</a:t>
            </a:r>
          </a:p>
          <a:p>
            <a:r>
              <a:rPr lang="fi-FI" sz="2000" dirty="0"/>
              <a:t>Koko väestötasolla matkaa ravitsemussuositusten mukaiseen syömiseen </a:t>
            </a:r>
          </a:p>
          <a:p>
            <a:r>
              <a:rPr lang="fi-FI" sz="2000" dirty="0"/>
              <a:t>Toimet suunnattava muutoskyvykkyyden tukemiseen koko väestön tasolla</a:t>
            </a:r>
          </a:p>
          <a:p>
            <a:pPr lvl="1"/>
            <a:r>
              <a:rPr lang="fi-FI" sz="1600" dirty="0"/>
              <a:t>Ruokakasvatus, 3. sektori ja alan opetus</a:t>
            </a:r>
          </a:p>
          <a:p>
            <a:pPr lvl="1"/>
            <a:r>
              <a:rPr lang="fi-FI" sz="1600" dirty="0"/>
              <a:t>ympäristönäkökulman integrointi ravitsemussuosituksiin </a:t>
            </a:r>
          </a:p>
          <a:p>
            <a:r>
              <a:rPr lang="fi-FI" sz="2000" dirty="0"/>
              <a:t>Sosiaalipoliittisia toimia arvioitava verotuskeinojen rinnalla. Väestöryhmien ravitsemusta seuraamalla voidaan tunnistaa haavoittuvat ryhmät ja räätälöidä tukitoimia</a:t>
            </a:r>
          </a:p>
          <a:p>
            <a:r>
              <a:rPr lang="fi-FI" sz="2000" dirty="0"/>
              <a:t>Miten tukea erilaisia syömisen tapoja arvostavaa keskustelua kestävästä ruokavaliosta?</a:t>
            </a:r>
          </a:p>
          <a:p>
            <a:endParaRPr lang="fi-FI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Minna Kaljonen/Just </a:t>
            </a:r>
            <a:r>
              <a:rPr lang="fi-FI" dirty="0" smtClean="0"/>
              <a:t>food </a:t>
            </a:r>
            <a:r>
              <a:rPr lang="fi-FI" dirty="0" smtClean="0"/>
              <a:t>-hanke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5586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DE1D53-6FED-4676-B68E-90C36AB2F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476" y="476672"/>
            <a:ext cx="10238928" cy="936104"/>
          </a:xfrm>
        </p:spPr>
        <p:txBody>
          <a:bodyPr/>
          <a:lstStyle/>
          <a:p>
            <a:r>
              <a:rPr lang="fi-FI" dirty="0"/>
              <a:t>Miten tuemme uusia ruokainnovaatioita oikeudenmukaisesti?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0662D5-D712-467A-82E2-F63F540A1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476" y="1844825"/>
            <a:ext cx="10976925" cy="4248002"/>
          </a:xfrm>
        </p:spPr>
        <p:txBody>
          <a:bodyPr/>
          <a:lstStyle/>
          <a:p>
            <a:r>
              <a:rPr lang="fi-FI" dirty="0"/>
              <a:t>Elintarvikelainsäädäntöä ja lupaprosesseja sujuvoittamalla voidaan ruokainnovaatioiden määrää kasvattaa. Erityisesti pienemmät toimijat tarvitsevat tukea ja ohjeistusta. </a:t>
            </a:r>
          </a:p>
          <a:p>
            <a:r>
              <a:rPr lang="fi-FI" dirty="0"/>
              <a:t>Arvoketjuja kehitettävä kokonaisvaltaisesti. Kotimaisen palkokasvituotannon vahvistamiseksi investoitava kasvin jalostukseen ja kasviproteiinijakeita jalostavaan teollisuuteen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Näkökulman laajentaminen yksittäisestä teknologiasta tuotantorakenteen uusiutumiseen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6BEBD2E-8D6B-4845-91D4-FC3067F95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8.12.2022</a:t>
            </a: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40717FE-D101-48D4-9B38-C32A4125A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38DC-9B4C-4F3D-8F03-11A95EC3C396}" type="slidenum">
              <a:rPr lang="fi-FI" smtClean="0"/>
              <a:t>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Minna Kaljonen/Just </a:t>
            </a:r>
            <a:r>
              <a:rPr lang="fi-FI" dirty="0" smtClean="0"/>
              <a:t>food </a:t>
            </a:r>
            <a:r>
              <a:rPr lang="fi-FI" dirty="0" smtClean="0"/>
              <a:t>-hanke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216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31BDF5-46A2-463A-86F7-898FE620A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Oikeudenmukainen ruokamurros	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5BBFDA0-FED8-4E82-92B5-0811CB78D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28801"/>
            <a:ext cx="10972800" cy="4680524"/>
          </a:xfrm>
        </p:spPr>
        <p:txBody>
          <a:bodyPr/>
          <a:lstStyle/>
          <a:p>
            <a:r>
              <a:rPr lang="fi-FI" dirty="0"/>
              <a:t>Jako-oikeudenmukaisuutta voidaan parantaa hyvittävillä keinoilla</a:t>
            </a:r>
          </a:p>
          <a:p>
            <a:pPr lvl="1"/>
            <a:r>
              <a:rPr lang="fi-FI" dirty="0"/>
              <a:t>Esim. päästövähennyspalkkio</a:t>
            </a:r>
          </a:p>
          <a:p>
            <a:r>
              <a:rPr lang="fi-FI" dirty="0"/>
              <a:t>Tunnustava oikeudenmukaisuus tärkeää vaikuttavan ja hyväksyttävän ilmastopolitiikan kannalta</a:t>
            </a:r>
          </a:p>
          <a:p>
            <a:pPr lvl="2"/>
            <a:r>
              <a:rPr lang="fi-FI" dirty="0"/>
              <a:t>Yksittäisten toimenpiteiden suunnittelu</a:t>
            </a:r>
          </a:p>
          <a:p>
            <a:pPr lvl="2"/>
            <a:r>
              <a:rPr lang="fi-FI" dirty="0"/>
              <a:t>Visio ja tavoitteet, joista pidetään kiinni</a:t>
            </a:r>
          </a:p>
          <a:p>
            <a:r>
              <a:rPr lang="fi-FI" dirty="0"/>
              <a:t>Muutoskyvykkyyden tukemiseen enemmän huomiota politiikkakeinojen suunnittelussa ja toimeenpanossa</a:t>
            </a:r>
          </a:p>
          <a:p>
            <a:pPr lvl="2"/>
            <a:r>
              <a:rPr lang="fi-FI" dirty="0"/>
              <a:t>3. sektori ja koulutus</a:t>
            </a:r>
          </a:p>
          <a:p>
            <a:r>
              <a:rPr lang="fi-FI" dirty="0"/>
              <a:t>Innovaatioiden rooli tuotantorakenteen uudistamisessa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04D0854-1AB4-4CB1-83E1-846C61C8E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8.12.2022</a:t>
            </a: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C138484-258A-4B10-BB77-3189DC244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38DC-9B4C-4F3D-8F03-11A95EC3C396}" type="slidenum">
              <a:rPr lang="fi-FI" smtClean="0"/>
              <a:t>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Minna Kaljonen/Just </a:t>
            </a:r>
            <a:r>
              <a:rPr lang="fi-FI" dirty="0" smtClean="0"/>
              <a:t>food </a:t>
            </a:r>
            <a:r>
              <a:rPr lang="fi-FI" dirty="0" smtClean="0"/>
              <a:t>-hanke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373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369013"/>
            <a:ext cx="9374832" cy="792088"/>
          </a:xfrm>
        </p:spPr>
        <p:txBody>
          <a:bodyPr/>
          <a:lstStyle/>
          <a:p>
            <a:r>
              <a:rPr lang="fi-FI" dirty="0" smtClean="0"/>
              <a:t>Ilmastopolitiikan oikeudenmukaisuus –hankkeen julkaisuja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410" y="1196752"/>
            <a:ext cx="10976925" cy="4968082"/>
          </a:xfrm>
        </p:spPr>
        <p:txBody>
          <a:bodyPr/>
          <a:lstStyle/>
          <a:p>
            <a:r>
              <a:rPr lang="fi-FI" sz="1800" dirty="0"/>
              <a:t>Politiikkasuosituksia</a:t>
            </a:r>
          </a:p>
          <a:p>
            <a:r>
              <a:rPr lang="fi-FI" sz="1800" dirty="0"/>
              <a:t>Raportti: Arviointikehikko ilmastotoimien oikeudenmukaisuuden arvioinnin </a:t>
            </a:r>
            <a:r>
              <a:rPr lang="fi-FI" sz="1800" dirty="0" smtClean="0"/>
              <a:t>kehittämiseksi (2023)</a:t>
            </a:r>
            <a:endParaRPr lang="fi-FI" sz="1800" dirty="0"/>
          </a:p>
          <a:p>
            <a:r>
              <a:rPr lang="fi-FI" sz="1800" dirty="0"/>
              <a:t>Sidosryhmien/sektorikohtaisten toimijoiden näkemyksiä kuvaava </a:t>
            </a:r>
            <a:r>
              <a:rPr lang="fi-FI" sz="1800" dirty="0" smtClean="0"/>
              <a:t>liite (2023)</a:t>
            </a:r>
            <a:endParaRPr lang="fi-FI" sz="1800" dirty="0"/>
          </a:p>
          <a:p>
            <a:r>
              <a:rPr lang="fi-FI" sz="1800" dirty="0" smtClean="0"/>
              <a:t>Kansalaiskyselyraportti (2023)</a:t>
            </a:r>
            <a:endParaRPr lang="fi-FI" sz="1800" dirty="0"/>
          </a:p>
          <a:p>
            <a:r>
              <a:rPr lang="fi-FI" sz="1800" dirty="0"/>
              <a:t>Blogitekstejä:</a:t>
            </a:r>
          </a:p>
          <a:p>
            <a:pPr lvl="1"/>
            <a:r>
              <a:rPr lang="fi-FI" sz="1600" dirty="0"/>
              <a:t>Oikeudenmukainen ilmastopolitiikka huomioi tulevien sukupolvien ja haavoittuvimpien oikeudet – meillä ja muualla (30.6.2022)</a:t>
            </a:r>
          </a:p>
          <a:p>
            <a:pPr lvl="1"/>
            <a:r>
              <a:rPr lang="fi-FI" sz="1600" dirty="0"/>
              <a:t>Saamelaisia koskevien oikeudenmukaisuusvaikutusten arviointi otettava osaksi ilmastotoimien suunnittelua (21.9.2022)</a:t>
            </a:r>
          </a:p>
          <a:p>
            <a:pPr lvl="1"/>
            <a:r>
              <a:rPr lang="fi-FI" sz="1600" dirty="0"/>
              <a:t>Epäoikeudenmukaisuuksien tunnustaminen ja hyvittäminen ovat oikeudenmukaisen sopeutumisen haasteita (4.11.2022)</a:t>
            </a:r>
          </a:p>
          <a:p>
            <a:pPr lvl="1"/>
            <a:r>
              <a:rPr lang="fi-FI" sz="1600" dirty="0"/>
              <a:t>Oikeudenmukaisuuskysymyksiä energiantuotannon ja liikenteen ilmastopolitiikassa (tulossa)</a:t>
            </a:r>
          </a:p>
          <a:p>
            <a:r>
              <a:rPr lang="fi-FI" sz="1800" dirty="0"/>
              <a:t>Tieteellisiä </a:t>
            </a:r>
            <a:r>
              <a:rPr lang="fi-FI" sz="1800" dirty="0" smtClean="0"/>
              <a:t>artikkeleita (2022-)</a:t>
            </a:r>
            <a:endParaRPr lang="fi-FI" sz="1800" dirty="0"/>
          </a:p>
          <a:p>
            <a:pPr marL="357187" lvl="1" indent="0">
              <a:buNone/>
            </a:pPr>
            <a:endParaRPr lang="fi-FI" sz="1600" dirty="0"/>
          </a:p>
          <a:p>
            <a:r>
              <a:rPr lang="fi-FI" sz="1800" dirty="0"/>
              <a:t>Ks. Kaikki tulokset: </a:t>
            </a:r>
            <a:r>
              <a:rPr lang="fi-FI" sz="1800" dirty="0">
                <a:hlinkClick r:id="rId2"/>
              </a:rPr>
              <a:t>https://www.ilmastopaneeli.fi/ilmastopolitiikan-oikeudenmukaisuus/</a:t>
            </a:r>
            <a:endParaRPr lang="fi-FI" sz="1800" dirty="0"/>
          </a:p>
          <a:p>
            <a:r>
              <a:rPr lang="fi-FI" sz="1800" dirty="0"/>
              <a:t>Julkistustilaisuuden </a:t>
            </a:r>
            <a:r>
              <a:rPr lang="fi-FI" sz="1800" dirty="0" err="1"/>
              <a:t>save</a:t>
            </a:r>
            <a:r>
              <a:rPr lang="fi-FI" sz="1800" dirty="0"/>
              <a:t> </a:t>
            </a: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dirty="0" err="1"/>
              <a:t>date</a:t>
            </a:r>
            <a:r>
              <a:rPr lang="fi-FI" sz="1800" dirty="0"/>
              <a:t> –kutsut lähdössä pian – alustavasti helmikuun 2023 lopulla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8.12.2022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38DC-9B4C-4F3D-8F03-11A95EC3C396}" type="slidenum">
              <a:rPr lang="fi-FI" smtClean="0"/>
              <a:t>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Paula Kivimaa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6930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475" y="116635"/>
            <a:ext cx="9374832" cy="720079"/>
          </a:xfrm>
        </p:spPr>
        <p:txBody>
          <a:bodyPr/>
          <a:lstStyle/>
          <a:p>
            <a:r>
              <a:rPr lang="fi-FI" dirty="0"/>
              <a:t>Tavoitteet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476" y="836714"/>
            <a:ext cx="10976925" cy="5256115"/>
          </a:xfrm>
        </p:spPr>
        <p:txBody>
          <a:bodyPr/>
          <a:lstStyle/>
          <a:p>
            <a:pPr fontAlgn="base"/>
            <a:r>
              <a:rPr lang="fi-FI" dirty="0"/>
              <a:t>Lisätä ymmärrystä siitä, mitä tarkoitetaan ’oikeudenmukaisuudella’ ilmastopolitiikan kontekstissa </a:t>
            </a:r>
            <a:endParaRPr lang="fi-FI" dirty="0">
              <a:cs typeface="Arial"/>
            </a:endParaRPr>
          </a:p>
          <a:p>
            <a:pPr lvl="1" fontAlgn="base"/>
            <a:r>
              <a:rPr lang="fi-FI" dirty="0" smtClean="0"/>
              <a:t>Osaltaan </a:t>
            </a:r>
            <a:r>
              <a:rPr lang="fi-FI" dirty="0"/>
              <a:t>vastattiin jo keskustelunavauksessa (Kivimaa, P. ym. 2021. Kuinka oikeudenmukaisuus voidaan huomioida ilmastopolitiikassa? Suomen </a:t>
            </a:r>
            <a:r>
              <a:rPr lang="fi-FI" dirty="0" err="1"/>
              <a:t>ilmastopaneelin</a:t>
            </a:r>
            <a:r>
              <a:rPr lang="fi-FI" dirty="0"/>
              <a:t> julkaisuja 2/2021)</a:t>
            </a:r>
          </a:p>
          <a:p>
            <a:pPr fontAlgn="base"/>
            <a:r>
              <a:rPr lang="fi-FI" dirty="0"/>
              <a:t>Tarjota kriteereitä oikeudenmukaisuusvaikutusten arvioimiseen virkahenkilöille, jotka valmistelevat ilmastopolitiikan suunnitelmia/linjauksia/toimeenpanoa </a:t>
            </a:r>
          </a:p>
          <a:p>
            <a:pPr lvl="1" fontAlgn="base"/>
            <a:r>
              <a:rPr lang="fi-FI" dirty="0"/>
              <a:t>Ilmastopolitiikan suunnitteludokumentit (ilmastolain velvoite) &amp; ilmasto- ja </a:t>
            </a:r>
            <a:r>
              <a:rPr lang="fi-FI" dirty="0" smtClean="0"/>
              <a:t>energiastrategia </a:t>
            </a:r>
            <a:r>
              <a:rPr lang="fi-FI" dirty="0"/>
              <a:t>ym. keskeiset strategiset linjaukset</a:t>
            </a:r>
          </a:p>
          <a:p>
            <a:pPr lvl="1" fontAlgn="base"/>
            <a:r>
              <a:rPr lang="fi-FI" dirty="0"/>
              <a:t>Rahoituksesta päättävät tahot</a:t>
            </a:r>
          </a:p>
          <a:p>
            <a:pPr fontAlgn="base"/>
            <a:r>
              <a:rPr lang="fi-FI" dirty="0"/>
              <a:t>Tarjota syötteitä tulevaan hallitusohjelmaan </a:t>
            </a:r>
          </a:p>
          <a:p>
            <a:pPr fontAlgn="base"/>
            <a:r>
              <a:rPr lang="fi-FI" dirty="0"/>
              <a:t>Tarjota välineitä kuntien ja alueiden ilmastotyöhön </a:t>
            </a:r>
            <a:endParaRPr lang="en-US" dirty="0"/>
          </a:p>
          <a:p>
            <a:pPr fontAlgn="base"/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8.12.2022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38DC-9B4C-4F3D-8F03-11A95EC3C396}" type="slidenum">
              <a:rPr lang="fi-FI" smtClean="0"/>
              <a:t>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Paula Kivimaa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126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475" y="96970"/>
            <a:ext cx="9374832" cy="720079"/>
          </a:xfrm>
        </p:spPr>
        <p:txBody>
          <a:bodyPr/>
          <a:lstStyle/>
          <a:p>
            <a:r>
              <a:rPr lang="fi-FI" dirty="0"/>
              <a:t>Oikeudenmukaisuuden ulottuvuudet ja tasot 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8.12.2022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38DC-9B4C-4F3D-8F03-11A95EC3C396}" type="slidenum">
              <a:rPr lang="fi-FI" smtClean="0"/>
              <a:t>3</a:t>
            </a:fld>
            <a:endParaRPr lang="fi-FI"/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F410C19C-0645-42D6-ABC4-EA86E2A92B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66" y="252437"/>
            <a:ext cx="11200106" cy="6605567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Paula Kivimaa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196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9B9B5-7ED4-41F3-BDFD-E5BA9DC51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76672"/>
            <a:ext cx="10972800" cy="936104"/>
          </a:xfrm>
        </p:spPr>
        <p:txBody>
          <a:bodyPr/>
          <a:lstStyle/>
          <a:p>
            <a:r>
              <a:rPr lang="fi-FI" sz="2400" dirty="0"/>
              <a:t>Ilmastopolitiikan oikeudenmukaisuuden arviointikysymykset ja –kriteerit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7E452C6-1788-419D-B31D-F6335F428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8.12.2022</a:t>
            </a: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F1BCF76-8E98-42E7-AD97-C9E212DF6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38DC-9B4C-4F3D-8F03-11A95EC3C396}" type="slidenum">
              <a:rPr lang="fi-FI" smtClean="0"/>
              <a:t>4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1476D7D-BF10-4E65-A20D-C0F1E92222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82" t="46850" r="39810" b="11151"/>
          <a:stretch/>
        </p:blipFill>
        <p:spPr>
          <a:xfrm>
            <a:off x="1055440" y="1562456"/>
            <a:ext cx="9721081" cy="481887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Paula Kivimaa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89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Esimerkkejä arviointikriteereistä/-kysymyksistä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Perus- ja ihmisoikeuksista johdettuja </a:t>
            </a:r>
            <a:r>
              <a:rPr lang="fi-FI" dirty="0" smtClean="0"/>
              <a:t>minimikriteereitä</a:t>
            </a:r>
            <a:endParaRPr lang="fi-FI" dirty="0"/>
          </a:p>
          <a:p>
            <a:pPr lvl="1" fontAlgn="base"/>
            <a:r>
              <a:rPr lang="fi-FI" dirty="0"/>
              <a:t>Suomen ilmastotoimet ovat riittäviä elämän ja terveyden turvaamiseksi. </a:t>
            </a:r>
          </a:p>
          <a:p>
            <a:pPr lvl="1" fontAlgn="base"/>
            <a:r>
              <a:rPr lang="fi-FI" dirty="0"/>
              <a:t>Ilmastotoimet säilyttävät jokaiselle riittävän elintason (ruoka, lämmin asunto, liikkuminen) Suomessa. </a:t>
            </a:r>
            <a:endParaRPr lang="fi-FI" sz="3200" dirty="0"/>
          </a:p>
          <a:p>
            <a:pPr lvl="1"/>
            <a:r>
              <a:rPr lang="fi-FI" dirty="0"/>
              <a:t>Alkuperäiskansoilla on ilmastopolitiikan puitteissa edellytykset kulttuuriensa harjoittamiseen, ylläpitämiseen ja siirtämiseen tuleville sukupolville. </a:t>
            </a:r>
          </a:p>
          <a:p>
            <a:pPr marL="357187" lvl="1" indent="0">
              <a:buNone/>
            </a:pPr>
            <a:endParaRPr lang="fi-FI" dirty="0"/>
          </a:p>
          <a:p>
            <a:r>
              <a:rPr lang="fi-FI" dirty="0"/>
              <a:t>Jako-oikeudenmukaisuus</a:t>
            </a:r>
          </a:p>
          <a:p>
            <a:pPr lvl="1" fontAlgn="base"/>
            <a:r>
              <a:rPr lang="fi-FI" dirty="0"/>
              <a:t>Miten politiikkakeinoyhdistelmän / strategian kustannukset ja hyödyt jakautuvat?</a:t>
            </a:r>
          </a:p>
          <a:p>
            <a:pPr lvl="1" fontAlgn="base"/>
            <a:r>
              <a:rPr lang="fi-FI" dirty="0"/>
              <a:t>Lisääkö vai vähentääkö se mahdollisuuksia tulevien sukupolvien perustarpeiden täyttämiseen ja toimeentuloon? </a:t>
            </a:r>
          </a:p>
          <a:p>
            <a:pPr lvl="1" fontAlgn="base"/>
            <a:r>
              <a:rPr lang="fi-FI" dirty="0"/>
              <a:t>Millaisia suoria vaikutuksia ehdotetuista politiikkakeinoista on esimerkiksi ihmisoikeuksiin, ympäristöön ja turvallisuuteen Suomen ulkopuolella asuville? </a:t>
            </a:r>
            <a:endParaRPr lang="fi-FI" sz="5600" dirty="0"/>
          </a:p>
          <a:p>
            <a:pPr lvl="1"/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8.12.2022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38DC-9B4C-4F3D-8F03-11A95EC3C396}" type="slidenum">
              <a:rPr lang="fi-FI" smtClean="0"/>
              <a:t>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Paula Kivimaa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483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Esimerkkejä arviointikriteereistä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Tunnustava oikeudenmukaisuus</a:t>
            </a:r>
          </a:p>
          <a:p>
            <a:pPr lvl="1"/>
            <a:r>
              <a:rPr lang="fi-FI" dirty="0"/>
              <a:t>Huomioidaanko ja tunnustetaanko se, että ihmiset ovat erilaisessa asemassa suhteessa politiikkayhdistelmien / strategian vaikutuksiin?</a:t>
            </a:r>
          </a:p>
          <a:p>
            <a:pPr lvl="1"/>
            <a:r>
              <a:rPr lang="fi-FI" dirty="0"/>
              <a:t>Luovatko politiikkatoimet uusia tai tietyille ryhmille kasautuvia haavoittuvaisuuksia, mukaan lukien tulevat sukupolvet?</a:t>
            </a:r>
          </a:p>
          <a:p>
            <a:pPr lvl="1"/>
            <a:r>
              <a:rPr lang="fi-FI" dirty="0"/>
              <a:t>Onko varmistettu, että toimet eivät syrji ketään esimerkiksi kansalaisuuden, iän, sukupuolen, vammaisuuden tai sairauden takia?</a:t>
            </a:r>
          </a:p>
          <a:p>
            <a:pPr lvl="1"/>
            <a:endParaRPr lang="fi-FI" dirty="0"/>
          </a:p>
          <a:p>
            <a:r>
              <a:rPr lang="fi-FI" dirty="0"/>
              <a:t>Menettelytapojen oikeudenmukaisuus</a:t>
            </a:r>
          </a:p>
          <a:p>
            <a:pPr lvl="1"/>
            <a:r>
              <a:rPr lang="fi-FI" dirty="0"/>
              <a:t>Miten on edistetty kaikkien yhtäläistä mahdollisuutta osallistua politiikkayhdistelmän / strategian valmisteluun sen eri vaiheissa?</a:t>
            </a:r>
          </a:p>
          <a:p>
            <a:pPr lvl="1"/>
            <a:r>
              <a:rPr lang="fi-FI" dirty="0"/>
              <a:t>Miten nuorien ja tulevien sukupolvien näkökulma (nuoret, lapset, vielä syntymättömät) on otettu valmistelussa huomioon?</a:t>
            </a:r>
          </a:p>
          <a:p>
            <a:pPr lvl="1"/>
            <a:r>
              <a:rPr lang="fi-FI" dirty="0"/>
              <a:t>Miten alkuperäiskansojen edustajia ja näkökulmia on kuultu valmistelussa?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8.12.2022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38DC-9B4C-4F3D-8F03-11A95EC3C396}" type="slidenum">
              <a:rPr lang="fi-FI" smtClean="0"/>
              <a:t>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Paula Kivimaa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619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AD8D30-B7A9-4F4C-B694-00AD50895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Esimerkkinä energiasektoria koskevan politiikan oikeudenmukaisuus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FF2F08-388F-41FE-859F-39318CA20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476" y="1155615"/>
            <a:ext cx="7002693" cy="4937212"/>
          </a:xfrm>
        </p:spPr>
        <p:txBody>
          <a:bodyPr/>
          <a:lstStyle/>
          <a:p>
            <a:r>
              <a:rPr lang="fi-FI" dirty="0"/>
              <a:t>Esimerkkejä</a:t>
            </a:r>
          </a:p>
          <a:p>
            <a:pPr lvl="1"/>
            <a:r>
              <a:rPr lang="fi-FI" b="1" dirty="0"/>
              <a:t>Alueelliset erot, varallisuuserot ja asumismuoto </a:t>
            </a:r>
            <a:r>
              <a:rPr lang="fi-FI" dirty="0"/>
              <a:t>vaikuttavat kuitenkin mahdollisuuksiin omistaa energiantuotantoa (jako-oikeudenmukaisuus)</a:t>
            </a:r>
            <a:endParaRPr lang="fi-FI" b="1" dirty="0"/>
          </a:p>
          <a:p>
            <a:pPr lvl="1"/>
            <a:r>
              <a:rPr lang="fi-FI" b="1" dirty="0"/>
              <a:t>Energiatuet</a:t>
            </a:r>
            <a:r>
              <a:rPr lang="fi-FI" dirty="0"/>
              <a:t> eivät välttämättä saavuta niitä eniten tarvitsemia haavoittuvia ryhmiä (tunnustava oikeudenmukaisuus)</a:t>
            </a:r>
          </a:p>
          <a:p>
            <a:pPr lvl="1"/>
            <a:r>
              <a:rPr lang="fi-FI" b="1" dirty="0"/>
              <a:t>Energiapoliittinen päätöksenteko </a:t>
            </a:r>
            <a:r>
              <a:rPr lang="fi-FI" dirty="0"/>
              <a:t>saatetaan kokea liian teknillis-talouspainotteiseksi tai ulossulkevaksi (menettelytapojen oikeudenmukaisuus)</a:t>
            </a:r>
          </a:p>
          <a:p>
            <a:pPr lvl="1"/>
            <a:r>
              <a:rPr lang="fi-FI" b="1" dirty="0"/>
              <a:t>Kriittisten materiaalien </a:t>
            </a:r>
            <a:r>
              <a:rPr lang="fi-FI" dirty="0"/>
              <a:t>käytön vaikutukset, kaivosalueiden työolot, lapsityövoima, kiertotalouden parempi hyödyntäminen (globaali oikeudenmukaisuus)</a:t>
            </a:r>
          </a:p>
          <a:p>
            <a:pPr lvl="1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D3A2019-6F39-4619-BA8E-E2DAB67E6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8.12.2022</a:t>
            </a: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BB919B3-D01F-42D5-BA5C-D733A51C6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38DC-9B4C-4F3D-8F03-11A95EC3C396}" type="slidenum">
              <a:rPr lang="fi-FI" smtClean="0"/>
              <a:t>7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FFE3BF6-9B6F-46B6-A432-7A66223BF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148" y="1368509"/>
            <a:ext cx="4529721" cy="4511431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8B60CBBF-FC99-4919-8229-04536BFBBE05}"/>
              </a:ext>
            </a:extLst>
          </p:cNvPr>
          <p:cNvSpPr txBox="1"/>
          <p:nvPr/>
        </p:nvSpPr>
        <p:spPr>
          <a:xfrm>
            <a:off x="7248128" y="5912815"/>
            <a:ext cx="4200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tx2"/>
                </a:solidFill>
              </a:rPr>
              <a:t>Ilmastopaneelin raportti 3/2021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Paula Kivimaa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310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7A5602-C5FE-4FF6-A941-560504FAD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60650"/>
            <a:ext cx="9374832" cy="966975"/>
          </a:xfrm>
        </p:spPr>
        <p:txBody>
          <a:bodyPr/>
          <a:lstStyle/>
          <a:p>
            <a:r>
              <a:rPr lang="fi-FI" dirty="0"/>
              <a:t>Asiantuntijasidosryhmien näkemykset: Energiasektori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618CFD8-912A-413D-85B5-A20C56DA8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412778"/>
            <a:ext cx="10513168" cy="468005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i-FI" b="1" dirty="0"/>
              <a:t>Asiantuntijasidosryhmät &amp; työpajateemat:</a:t>
            </a:r>
          </a:p>
          <a:p>
            <a:r>
              <a:rPr lang="fi-FI" dirty="0"/>
              <a:t>Lämmitystapamurros, tuulivoima, sekä energiantuotannon uudet teknologiat: vety ja pienydinvoima.</a:t>
            </a:r>
            <a:endParaRPr lang="fi-FI" b="1" dirty="0"/>
          </a:p>
          <a:p>
            <a:pPr marL="0" indent="0">
              <a:buNone/>
            </a:pPr>
            <a:r>
              <a:rPr lang="fi-FI" b="1" dirty="0"/>
              <a:t>Mitä viestejä selvityksestä nousee?</a:t>
            </a:r>
          </a:p>
          <a:p>
            <a:r>
              <a:rPr lang="fi-FI" b="1" dirty="0"/>
              <a:t>Lämmitystapamurroksessa</a:t>
            </a:r>
            <a:r>
              <a:rPr lang="fi-FI" dirty="0"/>
              <a:t> ratkaisuja on useita, ja asumisen muoto vaikuttaa siihen, mikä tapa on järkevin tai toteuttavissa (jako-oikeudenmukaisuus). </a:t>
            </a:r>
          </a:p>
          <a:p>
            <a:pPr lvl="1"/>
            <a:r>
              <a:rPr lang="fi-FI" dirty="0"/>
              <a:t>Kaikilla ihmisillä tai kotitalouksilla ei ole resursseja ja voimavaroja käsitellä monimutkaista tietoa (tunnustava oikeudenmukaisuus)</a:t>
            </a:r>
          </a:p>
          <a:p>
            <a:r>
              <a:rPr lang="fi-FI" b="1" dirty="0"/>
              <a:t>Tuulivoiman</a:t>
            </a:r>
            <a:r>
              <a:rPr lang="fi-FI" dirty="0"/>
              <a:t> hyödyt ja haitat jakautuvat eri tavoin eri puolella Suomea (jako-oikeudenmukaisuus). </a:t>
            </a:r>
          </a:p>
          <a:p>
            <a:pPr lvl="1"/>
            <a:r>
              <a:rPr lang="fi-FI" dirty="0"/>
              <a:t>Lapissa tuulivoiman oikeudenmukaisuuskysymyksiin kietoutuvat vahvasti alkuperäiskansan oikeudet harjoittaa omaa perinteistä ammattiaan, poronhoitoa. (tunnustava oikeudenmukaisuus) </a:t>
            </a:r>
          </a:p>
          <a:p>
            <a:r>
              <a:rPr lang="fi-FI" b="1" dirty="0"/>
              <a:t>Pienydinvoimaan &amp; vetyyn </a:t>
            </a:r>
            <a:r>
              <a:rPr lang="fi-FI" dirty="0"/>
              <a:t>liittyen esille tuli erilaisten energiamuotojen käsittelyn yhdenvertaisuuden puute, ulkomaiseen pääomaan liittyvät riskit hyötyjen ja haittojen epätasaisesta leviämisestä, 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8.12.2022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38DC-9B4C-4F3D-8F03-11A95EC3C396}" type="slidenum">
              <a:rPr lang="fi-FI" smtClean="0"/>
              <a:t>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Paula Kivimaa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224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7A5602-C5FE-4FF6-A941-560504FAD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60649"/>
            <a:ext cx="9374832" cy="360040"/>
          </a:xfrm>
        </p:spPr>
        <p:txBody>
          <a:bodyPr/>
          <a:lstStyle/>
          <a:p>
            <a:r>
              <a:rPr lang="fi-FI" sz="2000" dirty="0"/>
              <a:t>Esimerkkejä oikeudenmukaisuuskriteereiden hyödyntämisestä energiasektorilla?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823466"/>
              </p:ext>
            </p:extLst>
          </p:nvPr>
        </p:nvGraphicFramePr>
        <p:xfrm>
          <a:off x="839416" y="655806"/>
          <a:ext cx="9878889" cy="5740274"/>
        </p:xfrm>
        <a:graphic>
          <a:graphicData uri="http://schemas.openxmlformats.org/drawingml/2006/table">
            <a:tbl>
              <a:tblPr firstRow="1" firstCol="1" bandRow="1"/>
              <a:tblGrid>
                <a:gridCol w="3245921">
                  <a:extLst>
                    <a:ext uri="{9D8B030D-6E8A-4147-A177-3AD203B41FA5}">
                      <a16:colId xmlns:a16="http://schemas.microsoft.com/office/drawing/2014/main" val="1728229594"/>
                    </a:ext>
                  </a:extLst>
                </a:gridCol>
                <a:gridCol w="3387047">
                  <a:extLst>
                    <a:ext uri="{9D8B030D-6E8A-4147-A177-3AD203B41FA5}">
                      <a16:colId xmlns:a16="http://schemas.microsoft.com/office/drawing/2014/main" val="1032071581"/>
                    </a:ext>
                  </a:extLst>
                </a:gridCol>
                <a:gridCol w="3245921">
                  <a:extLst>
                    <a:ext uri="{9D8B030D-6E8A-4147-A177-3AD203B41FA5}">
                      <a16:colId xmlns:a16="http://schemas.microsoft.com/office/drawing/2014/main" val="3696122023"/>
                    </a:ext>
                  </a:extLst>
                </a:gridCol>
              </a:tblGrid>
              <a:tr h="3783081"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Jako-oikeudenmukaisuus</a:t>
                      </a:r>
                      <a:r>
                        <a:rPr lang="fi-FI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 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 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 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Miten ilmastopolitiikkayhdistelmän hyödyt ja haitat jakautuvat suhteessa:</a:t>
                      </a:r>
                    </a:p>
                    <a:p>
                      <a:pPr marL="285750" indent="-285750"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i-FI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Suomen eri alueille?</a:t>
                      </a:r>
                    </a:p>
                    <a:p>
                      <a:pPr marL="285750" indent="-285750"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i-FI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Kansalaisten välillä tulotasoon, asumismuotoon tai osaamiseen liittyen? </a:t>
                      </a:r>
                    </a:p>
                    <a:p>
                      <a:pPr marL="285750" indent="-285750"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i-FI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Suomen ja muun maailman välillä?</a:t>
                      </a:r>
                    </a:p>
                    <a:p>
                      <a:pPr marL="285750" indent="-285750"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i-FI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Eri teknologioihin suhteutettuna?</a:t>
                      </a:r>
                    </a:p>
                    <a:p>
                      <a:pPr marL="285750" indent="-285750"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fi-FI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indent="0"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i-FI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Mitä hyötyjä ja haittoja kohdistuu saamelaisille? </a:t>
                      </a:r>
                    </a:p>
                    <a:p>
                      <a:pPr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Tunnustava oikeudenmukaisuus</a:t>
                      </a:r>
                      <a:r>
                        <a:rPr lang="fi-FI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 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Ketkä huomioidaan?</a:t>
                      </a:r>
                      <a:r>
                        <a:rPr lang="fi-FI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 </a:t>
                      </a:r>
                    </a:p>
                    <a:p>
                      <a:pPr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Miten </a:t>
                      </a:r>
                      <a:r>
                        <a:rPr lang="fi-FI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politiikkayhdistelmä </a:t>
                      </a:r>
                      <a:r>
                        <a:rPr lang="fi-FI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vaikuttaa:</a:t>
                      </a:r>
                    </a:p>
                    <a:p>
                      <a:pPr marL="285750" indent="-285750"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i-FI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Lapsiin ja nuoriin?</a:t>
                      </a:r>
                    </a:p>
                    <a:p>
                      <a:pPr marL="285750" indent="-285750"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i-FI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Vanhuksiin?</a:t>
                      </a:r>
                    </a:p>
                    <a:p>
                      <a:pPr marL="285750" indent="-285750"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i-FI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Saamelaisten kulttuuriin ja elinkeinoihin?</a:t>
                      </a:r>
                    </a:p>
                    <a:p>
                      <a:pPr marL="285750" indent="-285750"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i-FI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Muihin kulttuurisiin ryhmiin?</a:t>
                      </a:r>
                    </a:p>
                    <a:p>
                      <a:pPr marL="0" indent="0"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fi-FI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 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Menettelytapojen oikeudenmukaisuus</a:t>
                      </a:r>
                      <a:r>
                        <a:rPr lang="fi-FI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 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Miten oikeudenmukaisuus on huomioitu strategiaa suunniteltaessa tai toimeenpannessa?</a:t>
                      </a:r>
                    </a:p>
                    <a:p>
                      <a:pPr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i-FI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i-FI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Onko huomioitu saamelaisten näkemykset ja kulttuuri kaivos- ja tuulivoimakysymyksissä?</a:t>
                      </a:r>
                    </a:p>
                    <a:p>
                      <a:pPr marL="285750" indent="-285750"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fi-FI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i-FI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Onko lämmitystapamurroksen edistämisessä kuultu eri taustoista tulevia ihmisiä (mm. nuoria, vanhuksia, vuokralla asujia)?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3725406"/>
                  </a:ext>
                </a:extLst>
              </a:tr>
              <a:tr h="700748">
                <a:tc grid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Globaali oikeudenmukaisuus:</a:t>
                      </a:r>
                      <a:r>
                        <a:rPr lang="fi-FI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 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Millaisia vaikutuksia politiikkayhdistelmällä on työoloihin muissa maissa tai planetaariseen kestävyyteen (suhteutettuna skenaarioon ei lisäpolitiikkatoimia)?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250104"/>
                  </a:ext>
                </a:extLst>
              </a:tr>
              <a:tr h="700748">
                <a:tc grid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Perus- ja ihmisoikeudet</a:t>
                      </a:r>
                      <a:r>
                        <a:rPr lang="fi-FI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   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Lasten ja nuorten oikeus elämään, terveyteen ja terveelliseen ympäristöön, alkuperäiskansan oikeus kulttuuriin ja toimeentuloon, maanomistajat ja omaisuuden suoja  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232488"/>
                  </a:ext>
                </a:extLst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8.12.2022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38DC-9B4C-4F3D-8F03-11A95EC3C396}" type="slidenum">
              <a:rPr lang="fi-FI" smtClean="0"/>
              <a:t>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Paula Kivimaa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272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lmastopaneeli_malli PPT">
  <a:themeElements>
    <a:clrScheme name="Ilmastopaneeli">
      <a:dk1>
        <a:srgbClr val="000000"/>
      </a:dk1>
      <a:lt1>
        <a:sysClr val="window" lastClr="FFFFFF"/>
      </a:lt1>
      <a:dk2>
        <a:srgbClr val="0066A1"/>
      </a:dk2>
      <a:lt2>
        <a:srgbClr val="E6E6E6"/>
      </a:lt2>
      <a:accent1>
        <a:srgbClr val="00A9E0"/>
      </a:accent1>
      <a:accent2>
        <a:srgbClr val="0066A1"/>
      </a:accent2>
      <a:accent3>
        <a:srgbClr val="000000"/>
      </a:accent3>
      <a:accent4>
        <a:srgbClr val="828282"/>
      </a:accent4>
      <a:accent5>
        <a:srgbClr val="EE3D96"/>
      </a:accent5>
      <a:accent6>
        <a:srgbClr val="D2BE95"/>
      </a:accent6>
      <a:hlink>
        <a:srgbClr val="0066A1"/>
      </a:hlink>
      <a:folHlink>
        <a:srgbClr val="82828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ilmastopaneeli_malli PPT">
  <a:themeElements>
    <a:clrScheme name="Ilmastopaneeli">
      <a:dk1>
        <a:srgbClr val="000000"/>
      </a:dk1>
      <a:lt1>
        <a:sysClr val="window" lastClr="FFFFFF"/>
      </a:lt1>
      <a:dk2>
        <a:srgbClr val="0066A1"/>
      </a:dk2>
      <a:lt2>
        <a:srgbClr val="E6E6E6"/>
      </a:lt2>
      <a:accent1>
        <a:srgbClr val="00A9E0"/>
      </a:accent1>
      <a:accent2>
        <a:srgbClr val="0066A1"/>
      </a:accent2>
      <a:accent3>
        <a:srgbClr val="000000"/>
      </a:accent3>
      <a:accent4>
        <a:srgbClr val="828282"/>
      </a:accent4>
      <a:accent5>
        <a:srgbClr val="EE3D96"/>
      </a:accent5>
      <a:accent6>
        <a:srgbClr val="D2BE95"/>
      </a:accent6>
      <a:hlink>
        <a:srgbClr val="0066A1"/>
      </a:hlink>
      <a:folHlink>
        <a:srgbClr val="82828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ilmastopaneeli_malli PPT">
  <a:themeElements>
    <a:clrScheme name="Ilmastopaneeli">
      <a:dk1>
        <a:srgbClr val="000000"/>
      </a:dk1>
      <a:lt1>
        <a:sysClr val="window" lastClr="FFFFFF"/>
      </a:lt1>
      <a:dk2>
        <a:srgbClr val="0066A1"/>
      </a:dk2>
      <a:lt2>
        <a:srgbClr val="E6E6E6"/>
      </a:lt2>
      <a:accent1>
        <a:srgbClr val="00A9E0"/>
      </a:accent1>
      <a:accent2>
        <a:srgbClr val="0066A1"/>
      </a:accent2>
      <a:accent3>
        <a:srgbClr val="000000"/>
      </a:accent3>
      <a:accent4>
        <a:srgbClr val="828282"/>
      </a:accent4>
      <a:accent5>
        <a:srgbClr val="EE3D96"/>
      </a:accent5>
      <a:accent6>
        <a:srgbClr val="D2BE95"/>
      </a:accent6>
      <a:hlink>
        <a:srgbClr val="0066A1"/>
      </a:hlink>
      <a:folHlink>
        <a:srgbClr val="82828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ipohja 196 9" id="{21413079-E669-4BD3-80EC-E22BDAE881D1}" vid="{1C35114D-6A1B-4604-AA86-C3D6A661FAE6}"/>
    </a:ext>
  </a:extLst>
</a:theme>
</file>

<file path=ppt/theme/theme4.xml><?xml version="1.0" encoding="utf-8"?>
<a:theme xmlns:a="http://schemas.openxmlformats.org/drawingml/2006/main" name="Office Theme">
  <a:themeElements>
    <a:clrScheme name="Ilmastopaneeli">
      <a:dk1>
        <a:srgbClr val="000000"/>
      </a:dk1>
      <a:lt1>
        <a:sysClr val="window" lastClr="FFFFFF"/>
      </a:lt1>
      <a:dk2>
        <a:srgbClr val="0066A1"/>
      </a:dk2>
      <a:lt2>
        <a:srgbClr val="E6E6E6"/>
      </a:lt2>
      <a:accent1>
        <a:srgbClr val="00A9E0"/>
      </a:accent1>
      <a:accent2>
        <a:srgbClr val="0066A1"/>
      </a:accent2>
      <a:accent3>
        <a:srgbClr val="000000"/>
      </a:accent3>
      <a:accent4>
        <a:srgbClr val="828282"/>
      </a:accent4>
      <a:accent5>
        <a:srgbClr val="EE3D96"/>
      </a:accent5>
      <a:accent6>
        <a:srgbClr val="D2BE95"/>
      </a:accent6>
      <a:hlink>
        <a:srgbClr val="0066A1"/>
      </a:hlink>
      <a:folHlink>
        <a:srgbClr val="82828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Ilmastopaneeli">
      <a:dk1>
        <a:srgbClr val="000000"/>
      </a:dk1>
      <a:lt1>
        <a:sysClr val="window" lastClr="FFFFFF"/>
      </a:lt1>
      <a:dk2>
        <a:srgbClr val="0066A1"/>
      </a:dk2>
      <a:lt2>
        <a:srgbClr val="E6E6E6"/>
      </a:lt2>
      <a:accent1>
        <a:srgbClr val="00A9E0"/>
      </a:accent1>
      <a:accent2>
        <a:srgbClr val="0066A1"/>
      </a:accent2>
      <a:accent3>
        <a:srgbClr val="000000"/>
      </a:accent3>
      <a:accent4>
        <a:srgbClr val="828282"/>
      </a:accent4>
      <a:accent5>
        <a:srgbClr val="EE3D96"/>
      </a:accent5>
      <a:accent6>
        <a:srgbClr val="D2BE95"/>
      </a:accent6>
      <a:hlink>
        <a:srgbClr val="0066A1"/>
      </a:hlink>
      <a:folHlink>
        <a:srgbClr val="82828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AD3141893A0B4C9BB0FEBF94963A32" ma:contentTypeVersion="14" ma:contentTypeDescription="Create a new document." ma:contentTypeScope="" ma:versionID="332a3c234a61667de0a0d2641dc0f344">
  <xsd:schema xmlns:xsd="http://www.w3.org/2001/XMLSchema" xmlns:xs="http://www.w3.org/2001/XMLSchema" xmlns:p="http://schemas.microsoft.com/office/2006/metadata/properties" xmlns:ns3="7ef9eef0-79fb-4016-bd57-f7fe1ed1178a" xmlns:ns4="b788076e-30a2-4152-a7c4-f95b601834c9" targetNamespace="http://schemas.microsoft.com/office/2006/metadata/properties" ma:root="true" ma:fieldsID="5c15b94d31129b2eea20d38660a8b332" ns3:_="" ns4:_="">
    <xsd:import namespace="7ef9eef0-79fb-4016-bd57-f7fe1ed1178a"/>
    <xsd:import namespace="b788076e-30a2-4152-a7c4-f95b601834c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f9eef0-79fb-4016-bd57-f7fe1ed117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88076e-30a2-4152-a7c4-f95b601834c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ef9eef0-79fb-4016-bd57-f7fe1ed1178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2EC8C3-54A9-4FFB-AF4F-C5231627F3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f9eef0-79fb-4016-bd57-f7fe1ed1178a"/>
    <ds:schemaRef ds:uri="b788076e-30a2-4152-a7c4-f95b601834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6EA5A2-3D91-4264-A258-0E7562AA12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b788076e-30a2-4152-a7c4-f95b601834c9"/>
    <ds:schemaRef ds:uri="http://purl.org/dc/elements/1.1/"/>
    <ds:schemaRef ds:uri="http://schemas.microsoft.com/office/2006/metadata/properties"/>
    <ds:schemaRef ds:uri="7ef9eef0-79fb-4016-bd57-f7fe1ed1178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7CB8EE5-E736-4EA3-81A2-3D466BDC38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ilmastopaneeli_malli PPT_260916</Template>
  <TotalTime>1990</TotalTime>
  <Words>1332</Words>
  <Application>Microsoft Office PowerPoint</Application>
  <PresentationFormat>Widescreen</PresentationFormat>
  <Paragraphs>215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ＭＳ Ｐゴシック</vt:lpstr>
      <vt:lpstr>Arial</vt:lpstr>
      <vt:lpstr>Calibri</vt:lpstr>
      <vt:lpstr>Segoe UI</vt:lpstr>
      <vt:lpstr>Times New Roman</vt:lpstr>
      <vt:lpstr>Wingdings</vt:lpstr>
      <vt:lpstr>ilmastopaneeli_malli PPT</vt:lpstr>
      <vt:lpstr>1_ilmastopaneeli_malli PPT</vt:lpstr>
      <vt:lpstr>2_ilmastopaneeli_malli PPT</vt:lpstr>
      <vt:lpstr>Ilmastopolitiikan oikeudenmukaisuus –hanke  Oikeudenmukaisuuden arviointikysymykset ja muita tuloksia  Paula Kivimaa Tutkimusprofessori, Syke Ilmastopaneelin jäsen </vt:lpstr>
      <vt:lpstr>Tavoitteet</vt:lpstr>
      <vt:lpstr>Oikeudenmukaisuuden ulottuvuudet ja tasot </vt:lpstr>
      <vt:lpstr>Ilmastopolitiikan oikeudenmukaisuuden arviointikysymykset ja –kriteerit</vt:lpstr>
      <vt:lpstr>Esimerkkejä arviointikriteereistä/-kysymyksistä (1)</vt:lpstr>
      <vt:lpstr>Esimerkkejä arviointikriteereistä (2)</vt:lpstr>
      <vt:lpstr>Esimerkkinä energiasektoria koskevan politiikan oikeudenmukaisuus</vt:lpstr>
      <vt:lpstr>Asiantuntijasidosryhmien näkemykset: Energiasektori</vt:lpstr>
      <vt:lpstr>Esimerkkejä oikeudenmukaisuuskriteereiden hyödyntämisestä energiasektorilla?</vt:lpstr>
      <vt:lpstr>Johtopäätöksiä (1)</vt:lpstr>
      <vt:lpstr>Johtopäätöksiä (2)</vt:lpstr>
      <vt:lpstr>Näkökulmia reilusta ruokamurroksesta</vt:lpstr>
      <vt:lpstr>Oikeudenmukaisen ilmastopolitiikan haaste ruokasektorilla</vt:lpstr>
      <vt:lpstr>Toimia tarvitaan monella polulla</vt:lpstr>
      <vt:lpstr>Turvemaista luopuminen myös sattuu </vt:lpstr>
      <vt:lpstr>Myös ruokavaliomuutos vaatii tunnustavan oikeudenmukaisuuden huomioimista</vt:lpstr>
      <vt:lpstr>Miten tuemme uusia ruokainnovaatioita oikeudenmukaisesti?</vt:lpstr>
      <vt:lpstr>Oikeudenmukainen ruokamurros </vt:lpstr>
      <vt:lpstr>Ilmastopolitiikan oikeudenmukaisuus –hankkeen julkaisuja</vt:lpstr>
    </vt:vector>
  </TitlesOfParts>
  <Manager>Vanto Design</Manager>
  <Company>University of Helsinki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tähän Arial 28 pt</dc:title>
  <dc:subject>Ilmastopaneeli</dc:subject>
  <dc:creator>Marianne Leino</dc:creator>
  <cp:lastModifiedBy>Leino, Marianne E</cp:lastModifiedBy>
  <cp:revision>114</cp:revision>
  <dcterms:created xsi:type="dcterms:W3CDTF">2017-02-01T14:28:23Z</dcterms:created>
  <dcterms:modified xsi:type="dcterms:W3CDTF">2022-11-30T15:04:56Z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0x01010080AD3141893A0B4C9BB0FEBF94963A32</vt:lpwstr>
  </property>
  <property fmtid="{D5CDD505-2E9C-101B-9397-08002B2CF9AE}" pid="3" name="MediaServiceImageTags">
    <vt:lpwstr/>
  </property>
</Properties>
</file>