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sldIdLst>
    <p:sldId id="269" r:id="rId5"/>
    <p:sldId id="270" r:id="rId6"/>
    <p:sldId id="271" r:id="rId7"/>
    <p:sldId id="273" r:id="rId8"/>
    <p:sldId id="274" r:id="rId9"/>
    <p:sldId id="276" r:id="rId10"/>
    <p:sldId id="275" r:id="rId11"/>
    <p:sldId id="277" r:id="rId12"/>
    <p:sldId id="278" r:id="rId13"/>
    <p:sldId id="279" r:id="rId14"/>
    <p:sldId id="280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E62918-3886-440D-709A-DA506CF26DA5}" name="Vieras" initials="Vi" userId="S::urn:spo:anon#41f692a80c258adf6d4d3c03851cf91cf8923b0ea9e5fcbf576e43c0687f2cdf::" providerId="AD"/>
  <p188:author id="{CB9A91B1-49F4-1DB6-E1C5-DD92DB2B9582}" name="Tuuli Sen" initials="TS" userId="S::tuuli.reko@ptt.fi::c60258e4-e32f-4dff-97b8-93cc22ecd54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li-Pekka Ruuskanen" initials="OR" lastIdx="1" clrIdx="0">
    <p:extLst>
      <p:ext uri="{19B8F6BF-5375-455C-9EA6-DF929625EA0E}">
        <p15:presenceInfo xmlns:p15="http://schemas.microsoft.com/office/powerpoint/2012/main" userId="S::olli-pekka.ruuskanen@ptt.fi::51146fd7-06f5-415a-9b66-e255410c9a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46"/>
    <a:srgbClr val="FFC199"/>
    <a:srgbClr val="6DFFB2"/>
    <a:srgbClr val="999999"/>
    <a:srgbClr val="25FF8C"/>
    <a:srgbClr val="BF4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81A92C-5FED-1DE3-1A2D-06011025784A}" v="4" dt="2022-03-17T09:43:04.163"/>
    <p1510:client id="{4464D9A5-9EE8-4617-BAE1-2E78E3670E61}" v="644" dt="2022-03-16T15:22:35.712"/>
    <p1510:client id="{4F26709C-3C61-4D40-B5BF-93CBE30F41E3}" v="3" dt="2022-03-17T07:05:26.392"/>
    <p1510:client id="{518D3A3D-9979-47ED-9765-AA109D3A7DAC}" v="432" dt="2022-03-17T11:29:23.664"/>
    <p1510:client id="{70007BDA-2973-409D-961D-D63C06168A04}" v="227" dt="2022-03-17T10:58:05.799"/>
    <p1510:client id="{76FD4269-5DD6-4140-8FAD-201B31F47451}" v="50" dt="2022-03-17T10:50:13.293"/>
    <p1510:client id="{B4BCD2B2-37B9-FF7A-7FF5-06FDFCC20B23}" v="175" dt="2022-03-16T12:48:45.1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BFBB4-82A3-4B6B-927D-EF545669747E}" type="datetimeFigureOut">
              <a:rPr lang="fi-FI" smtClean="0"/>
              <a:t>17.3.2022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ACEEC-8C79-42E0-9C82-550AB39E550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499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JEET + KUVAPA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C4D789-9B65-4707-8F54-6881AD8F9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B050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OHJEKALVO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3026F8C-B2A6-4370-A6F8-71790800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026E0-4A10-4E0E-9A91-74946FFB89F4}" type="datetime1">
              <a:rPr lang="fi-FI" smtClean="0"/>
              <a:t>17.3.2022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5943B15-2965-4993-A8E3-17B29292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C8C82A9-55DB-41BB-A229-9BA2BF8E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F80-5086-45F4-8BC3-75D0BF506462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CD94B46-57A2-4CDC-841E-8696AA6F2E25}"/>
              </a:ext>
            </a:extLst>
          </p:cNvPr>
          <p:cNvSpPr txBox="1"/>
          <p:nvPr userDrawn="1"/>
        </p:nvSpPr>
        <p:spPr>
          <a:xfrm>
            <a:off x="1371600" y="2311400"/>
            <a:ext cx="9410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>
                <a:latin typeface="Gill Sans MT" panose="020B0502020104020203" pitchFamily="34" charset="0"/>
              </a:rPr>
              <a:t>Valmiit pohjat löydät näin: </a:t>
            </a:r>
            <a:r>
              <a:rPr lang="fi-FI" sz="1800" b="1">
                <a:latin typeface="Gill Sans MT" panose="020B0502020104020203" pitchFamily="34" charset="0"/>
              </a:rPr>
              <a:t>Lisää</a:t>
            </a:r>
            <a:r>
              <a:rPr lang="fi-FI" sz="1800">
                <a:latin typeface="Gill Sans MT" panose="020B0502020104020203" pitchFamily="34" charset="0"/>
              </a:rPr>
              <a:t> &gt; uusi dia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800">
                <a:latin typeface="Gill Sans MT" panose="020B0502020104020203" pitchFamily="34" charset="0"/>
              </a:rPr>
              <a:t>Fontin oletuskokona on koko 20. Käytä min. 17 kokoista fonttia, otsikoissa ja leipätekstissä </a:t>
            </a:r>
            <a:r>
              <a:rPr lang="fi-FI" sz="1800" err="1">
                <a:latin typeface="Gill Sans MT" panose="020B0502020104020203" pitchFamily="34" charset="0"/>
              </a:rPr>
              <a:t>Gil</a:t>
            </a:r>
            <a:r>
              <a:rPr lang="fi-FI" sz="1800">
                <a:latin typeface="Gill Sans MT" panose="020B0502020104020203" pitchFamily="34" charset="0"/>
              </a:rPr>
              <a:t> </a:t>
            </a:r>
            <a:r>
              <a:rPr lang="fi-FI" sz="1800" err="1">
                <a:latin typeface="Gill Sans MT" panose="020B0502020104020203" pitchFamily="34" charset="0"/>
              </a:rPr>
              <a:t>sans</a:t>
            </a:r>
            <a:r>
              <a:rPr lang="fi-FI" sz="1800">
                <a:latin typeface="Gill Sans MT" panose="020B0502020104020203" pitchFamily="34" charset="0"/>
              </a:rPr>
              <a:t>. Tee mieluummin toinen kalvo, kuin täytä yksi kalvo aivan täyteen.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>
                <a:latin typeface="Gill Sans MT" panose="020B0502020104020203" pitchFamily="34" charset="0"/>
              </a:rPr>
              <a:t>Tarvittaessa löydät kuvia täältä: https://unsplash.com/  Käyttäjätunnus palveluun on ptt@ptt.fi ja Pettu2020. Oikeasta ylänurkasta logoamme klikkaamalla pääset profiiliimme, josta löydät valikoidut kuvamme kohdasta ”</a:t>
            </a:r>
            <a:r>
              <a:rPr lang="fi-FI" sz="1800" err="1">
                <a:latin typeface="Gill Sans MT" panose="020B0502020104020203" pitchFamily="34" charset="0"/>
              </a:rPr>
              <a:t>collections</a:t>
            </a:r>
            <a:r>
              <a:rPr lang="fi-FI" sz="1800">
                <a:latin typeface="Gill Sans MT" panose="020B0502020104020203" pitchFamily="34" charset="0"/>
              </a:rPr>
              <a:t>”. Hyvien tapojen mukaista on mainita kuvaajan nimi tai nimimerkki, jos sellainen löytyy.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>
                <a:latin typeface="Gill Sans MT" panose="020B0502020104020203" pitchFamily="34" charset="0"/>
              </a:rPr>
              <a:t>Suosittelemme käyttämään esityksessä PTT:n teemavärejä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>
                <a:latin typeface="Gill Sans MT" panose="020B0502020104020203" pitchFamily="34" charset="0"/>
              </a:rPr>
              <a:t>Jos jokin oleellinen pohja tuntuu puuttuvan, jota usein tarvitset, kerro siitä Juusolle.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i-FI" sz="1800">
              <a:latin typeface="Gill Sans MT" panose="020B05020201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i-FI" sz="180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88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CF4228F-A9BF-496B-AAF9-29536B9F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38E0-1DEC-4D50-B832-F29FB82E6991}" type="datetime1">
              <a:rPr lang="fi-FI" smtClean="0"/>
              <a:t>17.3.2022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9721C26-BD47-4711-A708-3D99F462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24037D5-620A-466C-8FB7-00552E7A9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F80-5086-45F4-8BC3-75D0BF506462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Kuva 4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E3930764-CDE0-4FFC-A568-3B5AB2988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64" y="3027872"/>
            <a:ext cx="1687717" cy="852297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DCCB2A8E-D4E4-4C1A-B542-4AA6E6A9C5D4}"/>
              </a:ext>
            </a:extLst>
          </p:cNvPr>
          <p:cNvSpPr/>
          <p:nvPr userDrawn="1"/>
        </p:nvSpPr>
        <p:spPr>
          <a:xfrm>
            <a:off x="836762" y="552091"/>
            <a:ext cx="7315200" cy="53828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50D2D32-065D-4E9B-8D25-FE3687E9B9BC}"/>
              </a:ext>
            </a:extLst>
          </p:cNvPr>
          <p:cNvSpPr txBox="1"/>
          <p:nvPr userDrawn="1"/>
        </p:nvSpPr>
        <p:spPr>
          <a:xfrm>
            <a:off x="819508" y="3270213"/>
            <a:ext cx="73065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500" b="1" i="1">
                <a:solidFill>
                  <a:schemeClr val="bg1"/>
                </a:solidFill>
                <a:latin typeface="Gill Sans MT" panose="020B0502020104020203" pitchFamily="34" charset="0"/>
              </a:rPr>
              <a:t>Lainausteksti tähän</a:t>
            </a:r>
          </a:p>
        </p:txBody>
      </p:sp>
      <p:pic>
        <p:nvPicPr>
          <p:cNvPr id="10" name="Kuva 9" descr="Sulkeva lainausmerkki">
            <a:extLst>
              <a:ext uri="{FF2B5EF4-FFF2-40B4-BE49-F238E27FC236}">
                <a16:creationId xmlns:a16="http://schemas.microsoft.com/office/drawing/2014/main" id="{BDE9CEFF-D114-4FC3-BE3A-BDFC48A71A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3902" y="14362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56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graaf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3E130CA2-F129-419A-9B69-76A8870CE561}"/>
              </a:ext>
            </a:extLst>
          </p:cNvPr>
          <p:cNvSpPr/>
          <p:nvPr userDrawn="1"/>
        </p:nvSpPr>
        <p:spPr>
          <a:xfrm>
            <a:off x="836762" y="569344"/>
            <a:ext cx="5270739" cy="55640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692352C-FA65-4434-9107-C8E5C4EB7D6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36763" y="595222"/>
            <a:ext cx="5259498" cy="55209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B6FAE3-72D8-48BC-9A30-18996FC6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D987-ADA6-418B-A873-74C3DE3F8181}" type="datetime1">
              <a:rPr lang="fi-FI" smtClean="0"/>
              <a:t>17.3.2022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1D4C4F2-4B8E-47A4-AA6B-BB8A5AF1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C7375A42-6D71-4B09-AEA6-1DA49257E8EB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uva 18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3151067E-6F00-4C3C-9653-B81076ECC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  <p:sp>
        <p:nvSpPr>
          <p:cNvPr id="13" name="Sisällön paikkamerkki 5">
            <a:extLst>
              <a:ext uri="{FF2B5EF4-FFF2-40B4-BE49-F238E27FC236}">
                <a16:creationId xmlns:a16="http://schemas.microsoft.com/office/drawing/2014/main" id="{8703B73C-DE86-4BDA-94F0-88E0F9DA4AB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7480" y="560718"/>
            <a:ext cx="5183188" cy="555541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Tähän tekstiä tai kuvio</a:t>
            </a:r>
          </a:p>
        </p:txBody>
      </p:sp>
    </p:spTree>
    <p:extLst>
      <p:ext uri="{BB962C8B-B14F-4D97-AF65-F5344CB8AC3E}">
        <p14:creationId xmlns:p14="http://schemas.microsoft.com/office/powerpoint/2010/main" val="23810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graafin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692352C-FA65-4434-9107-C8E5C4EB7D6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19511" y="2717320"/>
            <a:ext cx="5259498" cy="13543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00" b="1">
                <a:solidFill>
                  <a:srgbClr val="00B050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B6FAE3-72D8-48BC-9A30-18996FC6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D987-ADA6-418B-A873-74C3DE3F8181}" type="datetime1">
              <a:rPr lang="fi-FI" smtClean="0"/>
              <a:t>17.3.2022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1D4C4F2-4B8E-47A4-AA6B-BB8A5AF1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C7375A42-6D71-4B09-AEA6-1DA49257E8EB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uva 18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3151067E-6F00-4C3C-9653-B81076ECC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  <p:sp>
        <p:nvSpPr>
          <p:cNvPr id="13" name="Sisällön paikkamerkki 5">
            <a:extLst>
              <a:ext uri="{FF2B5EF4-FFF2-40B4-BE49-F238E27FC236}">
                <a16:creationId xmlns:a16="http://schemas.microsoft.com/office/drawing/2014/main" id="{8703B73C-DE86-4BDA-94F0-88E0F9DA4AB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7480" y="560718"/>
            <a:ext cx="5183188" cy="555541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Tähän tekstiä tai kuvio</a:t>
            </a:r>
          </a:p>
        </p:txBody>
      </p:sp>
    </p:spTree>
    <p:extLst>
      <p:ext uri="{BB962C8B-B14F-4D97-AF65-F5344CB8AC3E}">
        <p14:creationId xmlns:p14="http://schemas.microsoft.com/office/powerpoint/2010/main" val="4114243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l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8B70EA-DCC3-4F56-8E25-4B16780B2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12" y="2236123"/>
            <a:ext cx="10515600" cy="1096068"/>
          </a:xfrm>
        </p:spPr>
        <p:txBody>
          <a:bodyPr anchor="b">
            <a:normAutofit/>
          </a:bodyPr>
          <a:lstStyle>
            <a:lvl1pPr algn="l">
              <a:defRPr sz="3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VÄLIKALVO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F14A7B-960E-4302-B8DD-58DC09033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335" y="3517121"/>
            <a:ext cx="1054746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719471F-337C-4A8A-A41D-B7805196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C8C9-8990-4FEC-9983-42E822D75721}" type="datetime1">
              <a:rPr lang="fi-FI" smtClean="0"/>
              <a:t>17.3.2022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845FD18-BA0F-4E92-B22F-B80DE666C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91762F7E-20AC-4223-A499-4A72762EDFA5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22FA7A52-FB5D-45A9-AC1B-A9543BF04F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12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CF4228F-A9BF-496B-AAF9-29536B9F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6831-9B8C-41B5-A6F2-8245BCDDEB50}" type="datetime1">
              <a:rPr lang="fi-FI" smtClean="0"/>
              <a:t>17.3.2022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9721C26-BD47-4711-A708-3D99F462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24037D5-620A-466C-8FB7-00552E7A9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F80-5086-45F4-8BC3-75D0BF5064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930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2DB3A6-A1CE-45C3-BB29-3129DB0860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ESITYKSEN OTSIKKO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B11A208-E831-4519-AFAF-E440C7A610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ill Sans MT" panose="020B05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ja tekijät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FAFF623-C772-45BF-ABEE-0ADE1CE4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ACC8-1D7C-4062-87FC-0E3B7D7FA81C}" type="datetime1">
              <a:rPr lang="fi-FI" smtClean="0"/>
              <a:t>17.3.2022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F276B1-717E-4159-831C-8CE1ECE19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65847B47-7947-4AF6-BE19-E417DA9D7E4F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96089321-D1F0-472E-AFF2-B0FBD1C5D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0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kal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82E3E3-C2D9-458B-BABC-857C8111F1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>
            <a:lvl1pPr>
              <a:defRPr sz="3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757B0E-BFFB-4DC9-8335-C6557F4F30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6826" y="1627218"/>
            <a:ext cx="10515600" cy="455792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>
                <a:latin typeface="Gill Sans MT" panose="020B0502020104020203" pitchFamily="34" charset="0"/>
              </a:defRPr>
            </a:lvl1pPr>
            <a:lvl2pPr>
              <a:defRPr sz="20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2000">
                <a:latin typeface="Gill Sans MT" panose="020B0502020104020203" pitchFamily="34" charset="0"/>
              </a:defRPr>
            </a:lvl4pPr>
            <a:lvl5pPr>
              <a:defRPr sz="20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fi-FI"/>
              <a:t>Tekstiä fontti min. 17 </a:t>
            </a:r>
            <a:r>
              <a:rPr lang="fi-FI" err="1"/>
              <a:t>gil</a:t>
            </a:r>
            <a:r>
              <a:rPr lang="fi-FI"/>
              <a:t> </a:t>
            </a:r>
            <a:r>
              <a:rPr lang="fi-FI" err="1"/>
              <a:t>sans</a:t>
            </a:r>
            <a:r>
              <a:rPr lang="fi-FI"/>
              <a:t>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901A2B-FFE0-47F2-A53C-5A5C914F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D7AA-5745-4BBD-B16D-59B66AF75983}" type="datetime1">
              <a:rPr lang="fi-FI" smtClean="0"/>
              <a:t>17.3.2022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F4199E1-9D87-4D63-9323-2058EE441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15C1C964-ADE1-4D09-8914-798D1A1D6AE5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EA286F1D-9A24-4F37-ACE6-0AC9E5C1C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os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D45708-EFB9-4CAE-93CB-2AB2F77BA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997849"/>
          </a:xfrm>
        </p:spPr>
        <p:txBody>
          <a:bodyPr>
            <a:normAutofit/>
          </a:bodyPr>
          <a:lstStyle>
            <a:lvl1pPr>
              <a:defRPr sz="3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OTSIKKO TARVITTAESSA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692352C-FA65-4434-9107-C8E5C4EB7D6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35435" y="1587261"/>
            <a:ext cx="5183188" cy="459738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Fontti min 17 </a:t>
            </a:r>
            <a:r>
              <a:rPr lang="fi-FI" err="1"/>
              <a:t>Gil</a:t>
            </a:r>
            <a:r>
              <a:rPr lang="fi-FI"/>
              <a:t> </a:t>
            </a:r>
            <a:r>
              <a:rPr lang="fi-FI" err="1"/>
              <a:t>sans</a:t>
            </a:r>
            <a:endParaRPr lang="fi-FI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B6FAE3-72D8-48BC-9A30-18996FC6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D987-ADA6-418B-A873-74C3DE3F8181}" type="datetime1">
              <a:rPr lang="fi-FI" smtClean="0"/>
              <a:t>17.3.2022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1D4C4F2-4B8E-47A4-AA6B-BB8A5AF1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C7375A42-6D71-4B09-AEA6-1DA49257E8EB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uva 18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3151067E-6F00-4C3C-9653-B81076ECC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  <p:sp>
        <p:nvSpPr>
          <p:cNvPr id="13" name="Sisällön paikkamerkki 5">
            <a:extLst>
              <a:ext uri="{FF2B5EF4-FFF2-40B4-BE49-F238E27FC236}">
                <a16:creationId xmlns:a16="http://schemas.microsoft.com/office/drawing/2014/main" id="{8703B73C-DE86-4BDA-94F0-88E0F9DA4AB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7480" y="1578635"/>
            <a:ext cx="5183188" cy="460650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Tähän kuva / kuvio</a:t>
            </a:r>
          </a:p>
        </p:txBody>
      </p:sp>
    </p:spTree>
    <p:extLst>
      <p:ext uri="{BB962C8B-B14F-4D97-AF65-F5344CB8AC3E}">
        <p14:creationId xmlns:p14="http://schemas.microsoft.com/office/powerpoint/2010/main" val="370470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D45708-EFB9-4CAE-93CB-2AB2F77BA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997849"/>
          </a:xfrm>
        </p:spPr>
        <p:txBody>
          <a:bodyPr>
            <a:normAutofit/>
          </a:bodyPr>
          <a:lstStyle>
            <a:lvl1pPr>
              <a:defRPr sz="3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OTSIKKO TARVITTAESSA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9AC2C26-DC52-4C3C-B986-67F12CA5B9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2535" y="1474129"/>
            <a:ext cx="5157787" cy="48014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B050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68F3328-7CAA-47CF-A859-7C72BB18C93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22535" y="2195344"/>
            <a:ext cx="5157787" cy="39897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Gill Sans MT" panose="020B05020201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Tähän taulukko tai tekstiä Fontti min 17 </a:t>
            </a:r>
            <a:r>
              <a:rPr lang="fi-FI" err="1"/>
              <a:t>Gil</a:t>
            </a:r>
            <a:r>
              <a:rPr lang="fi-FI"/>
              <a:t> </a:t>
            </a:r>
            <a:r>
              <a:rPr lang="fi-FI" err="1"/>
              <a:t>sans</a:t>
            </a:r>
            <a:endParaRPr lang="fi-FI"/>
          </a:p>
          <a:p>
            <a:pPr lvl="0"/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4B81C71-2664-4FD6-9A51-253981CD621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54947" y="1474129"/>
            <a:ext cx="5183188" cy="505084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B050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692352C-FA65-4434-9107-C8E5C4EB7D6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54947" y="2195344"/>
            <a:ext cx="5183188" cy="39897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Gill Sans MT" panose="020B05020201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/>
              <a:t>Tähän taulukko tai tekstiä Fontti min 17 </a:t>
            </a:r>
            <a:r>
              <a:rPr lang="fi-FI" err="1"/>
              <a:t>Gil</a:t>
            </a:r>
            <a:r>
              <a:rPr lang="fi-FI"/>
              <a:t> </a:t>
            </a:r>
            <a:r>
              <a:rPr lang="fi-FI" err="1"/>
              <a:t>sans</a:t>
            </a:r>
            <a:endParaRPr lang="fi-FI"/>
          </a:p>
          <a:p>
            <a:pPr lvl="0"/>
            <a:endParaRPr lang="fi-FI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B6FAE3-72D8-48BC-9A30-18996FC6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2BF4-AEEE-447D-BBBF-80DA01E79198}" type="datetime1">
              <a:rPr lang="fi-FI" smtClean="0"/>
              <a:t>17.3.2022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1D4C4F2-4B8E-47A4-AA6B-BB8A5AF1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C7375A42-6D71-4B09-AEA6-1DA49257E8EB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8EB2A23A-C490-4D44-AB58-7C1F677CC5B9}"/>
              </a:ext>
            </a:extLst>
          </p:cNvPr>
          <p:cNvCxnSpPr>
            <a:cxnSpLocks/>
          </p:cNvCxnSpPr>
          <p:nvPr userDrawn="1"/>
        </p:nvCxnSpPr>
        <p:spPr>
          <a:xfrm>
            <a:off x="825104" y="2063898"/>
            <a:ext cx="5159432" cy="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B6C62AD5-7844-43A1-AC59-FA15C9690F27}"/>
              </a:ext>
            </a:extLst>
          </p:cNvPr>
          <p:cNvCxnSpPr>
            <a:cxnSpLocks/>
          </p:cNvCxnSpPr>
          <p:nvPr userDrawn="1"/>
        </p:nvCxnSpPr>
        <p:spPr>
          <a:xfrm>
            <a:off x="6156333" y="2067881"/>
            <a:ext cx="5206538" cy="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uva 18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3151067E-6F00-4C3C-9653-B81076ECC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1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o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D45708-EFB9-4CAE-93CB-2AB2F77BA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997849"/>
          </a:xfrm>
        </p:spPr>
        <p:txBody>
          <a:bodyPr>
            <a:normAutofit/>
          </a:bodyPr>
          <a:lstStyle>
            <a:lvl1pPr>
              <a:defRPr sz="3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OTSIKKO TARVITTAESSA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4B81C71-2664-4FD6-9A51-253981CD621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63575" y="1465502"/>
            <a:ext cx="5183188" cy="505084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B050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692352C-FA65-4434-9107-C8E5C4EB7D6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63575" y="2186717"/>
            <a:ext cx="5183188" cy="40156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Fontti min 17 </a:t>
            </a:r>
            <a:r>
              <a:rPr lang="fi-FI" err="1"/>
              <a:t>Gil</a:t>
            </a:r>
            <a:r>
              <a:rPr lang="fi-FI"/>
              <a:t> </a:t>
            </a:r>
            <a:r>
              <a:rPr lang="fi-FI" err="1"/>
              <a:t>sans</a:t>
            </a:r>
            <a:endParaRPr lang="fi-FI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B6FAE3-72D8-48BC-9A30-18996FC6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D987-ADA6-418B-A873-74C3DE3F8181}" type="datetime1">
              <a:rPr lang="fi-FI" smtClean="0"/>
              <a:t>17.3.2022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1D4C4F2-4B8E-47A4-AA6B-BB8A5AF1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C7375A42-6D71-4B09-AEA6-1DA49257E8EB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B6C62AD5-7844-43A1-AC59-FA15C9690F27}"/>
              </a:ext>
            </a:extLst>
          </p:cNvPr>
          <p:cNvCxnSpPr>
            <a:cxnSpLocks/>
          </p:cNvCxnSpPr>
          <p:nvPr userDrawn="1"/>
        </p:nvCxnSpPr>
        <p:spPr>
          <a:xfrm>
            <a:off x="6164961" y="2059254"/>
            <a:ext cx="5206538" cy="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uva 18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3151067E-6F00-4C3C-9653-B81076ECC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  <p:sp>
        <p:nvSpPr>
          <p:cNvPr id="13" name="Sisällön paikkamerkki 5">
            <a:extLst>
              <a:ext uri="{FF2B5EF4-FFF2-40B4-BE49-F238E27FC236}">
                <a16:creationId xmlns:a16="http://schemas.microsoft.com/office/drawing/2014/main" id="{8703B73C-DE86-4BDA-94F0-88E0F9DA4AB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6875" y="2186717"/>
            <a:ext cx="5183188" cy="40156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Tähän kuva / kuvio</a:t>
            </a:r>
          </a:p>
        </p:txBody>
      </p:sp>
    </p:spTree>
    <p:extLst>
      <p:ext uri="{BB962C8B-B14F-4D97-AF65-F5344CB8AC3E}">
        <p14:creationId xmlns:p14="http://schemas.microsoft.com/office/powerpoint/2010/main" val="39989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D45708-EFB9-4CAE-93CB-2AB2F77BA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997849"/>
          </a:xfrm>
        </p:spPr>
        <p:txBody>
          <a:bodyPr>
            <a:normAutofit/>
          </a:bodyPr>
          <a:lstStyle>
            <a:lvl1pPr>
              <a:defRPr sz="3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OTSIKKO TARVITTAESSA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4B81C71-2664-4FD6-9A51-253981CD621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23823" y="1465503"/>
            <a:ext cx="5183188" cy="505084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B050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692352C-FA65-4434-9107-C8E5C4EB7D6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35435" y="2222053"/>
            <a:ext cx="5183188" cy="39625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Fontti min 17 </a:t>
            </a:r>
            <a:r>
              <a:rPr lang="fi-FI" err="1"/>
              <a:t>Gil</a:t>
            </a:r>
            <a:r>
              <a:rPr lang="fi-FI"/>
              <a:t> </a:t>
            </a:r>
            <a:r>
              <a:rPr lang="fi-FI" err="1"/>
              <a:t>sans</a:t>
            </a:r>
            <a:endParaRPr lang="fi-FI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B6FAE3-72D8-48BC-9A30-18996FC6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D987-ADA6-418B-A873-74C3DE3F8181}" type="datetime1">
              <a:rPr lang="fi-FI" smtClean="0"/>
              <a:t>17.3.2022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1D4C4F2-4B8E-47A4-AA6B-BB8A5AF1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C7375A42-6D71-4B09-AEA6-1DA49257E8EB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B6C62AD5-7844-43A1-AC59-FA15C9690F27}"/>
              </a:ext>
            </a:extLst>
          </p:cNvPr>
          <p:cNvCxnSpPr>
            <a:cxnSpLocks/>
          </p:cNvCxnSpPr>
          <p:nvPr userDrawn="1"/>
        </p:nvCxnSpPr>
        <p:spPr>
          <a:xfrm>
            <a:off x="825209" y="2059255"/>
            <a:ext cx="5206538" cy="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uva 18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3151067E-6F00-4C3C-9653-B81076ECC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  <p:sp>
        <p:nvSpPr>
          <p:cNvPr id="13" name="Sisällön paikkamerkki 5">
            <a:extLst>
              <a:ext uri="{FF2B5EF4-FFF2-40B4-BE49-F238E27FC236}">
                <a16:creationId xmlns:a16="http://schemas.microsoft.com/office/drawing/2014/main" id="{8703B73C-DE86-4BDA-94F0-88E0F9DA4AB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7480" y="2222551"/>
            <a:ext cx="5183188" cy="39625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Tähän kuva / kuvio</a:t>
            </a:r>
          </a:p>
        </p:txBody>
      </p:sp>
    </p:spTree>
    <p:extLst>
      <p:ext uri="{BB962C8B-B14F-4D97-AF65-F5344CB8AC3E}">
        <p14:creationId xmlns:p14="http://schemas.microsoft.com/office/powerpoint/2010/main" val="4012053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ä taulukko, kape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D45708-EFB9-4CAE-93CB-2AB2F77BA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006475"/>
          </a:xfrm>
        </p:spPr>
        <p:txBody>
          <a:bodyPr>
            <a:normAutofit/>
          </a:bodyPr>
          <a:lstStyle>
            <a:lvl1pPr>
              <a:defRPr sz="3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OTSIKKO TARVITTAESSA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68F3328-7CAA-47CF-A859-7C72BB18C93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091828"/>
            <a:ext cx="7333251" cy="408468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Tähän kuva tai taulukko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4B81C71-2664-4FD6-9A51-253981CD621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34716" y="1439624"/>
            <a:ext cx="2946679" cy="505084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B050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692352C-FA65-4434-9107-C8E5C4EB7D6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418136" y="2091828"/>
            <a:ext cx="2937252" cy="408468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Fontti min 17 </a:t>
            </a:r>
            <a:r>
              <a:rPr lang="fi-FI" err="1"/>
              <a:t>Gil</a:t>
            </a:r>
            <a:r>
              <a:rPr lang="fi-FI"/>
              <a:t> </a:t>
            </a:r>
            <a:r>
              <a:rPr lang="fi-FI" err="1"/>
              <a:t>sans</a:t>
            </a:r>
            <a:endParaRPr lang="fi-FI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B6FAE3-72D8-48BC-9A30-18996FC6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FF702-A605-44AE-B515-80BA3EFFD3EC}" type="datetime1">
              <a:rPr lang="fi-FI" smtClean="0"/>
              <a:t>17.3.2022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1D4C4F2-4B8E-47A4-AA6B-BB8A5AF1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C7375A42-6D71-4B09-AEA6-1DA49257E8EB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8EB2A23A-C490-4D44-AB58-7C1F677CC5B9}"/>
              </a:ext>
            </a:extLst>
          </p:cNvPr>
          <p:cNvCxnSpPr>
            <a:cxnSpLocks/>
          </p:cNvCxnSpPr>
          <p:nvPr userDrawn="1"/>
        </p:nvCxnSpPr>
        <p:spPr>
          <a:xfrm>
            <a:off x="833731" y="2008276"/>
            <a:ext cx="7340109" cy="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Kuva 15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3DC66923-7D49-4A6E-B5F3-67900BC766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8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teksti + leveä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D45708-EFB9-4CAE-93CB-2AB2F77BA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997848"/>
          </a:xfrm>
        </p:spPr>
        <p:txBody>
          <a:bodyPr>
            <a:normAutofit/>
          </a:bodyPr>
          <a:lstStyle>
            <a:lvl1pPr>
              <a:defRPr sz="3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OTSIKKO TARVITTAESSA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9AC2C26-DC52-4C3C-B986-67F12CA5B9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452642"/>
            <a:ext cx="2792873" cy="48014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B050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68F3328-7CAA-47CF-A859-7C72BB18C93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2104846"/>
            <a:ext cx="2751310" cy="40802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Fontti min 17 </a:t>
            </a:r>
            <a:r>
              <a:rPr lang="fi-FI" err="1"/>
              <a:t>gil</a:t>
            </a:r>
            <a:r>
              <a:rPr lang="fi-FI"/>
              <a:t> </a:t>
            </a:r>
            <a:r>
              <a:rPr lang="fi-FI" err="1"/>
              <a:t>sans</a:t>
            </a:r>
            <a:endParaRPr lang="fi-FI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692352C-FA65-4434-9107-C8E5C4EB7D6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048298" y="2104846"/>
            <a:ext cx="7307090" cy="40802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fi-FI"/>
              <a:t>Tähän kuva tai taulukko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B6FAE3-72D8-48BC-9A30-18996FC6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5868A-D921-4278-8B2B-A4E9F9E720D1}" type="datetime1">
              <a:rPr lang="fi-FI" smtClean="0"/>
              <a:t>17.3.2022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1D4C4F2-4B8E-47A4-AA6B-BB8A5AF1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C7375A42-6D71-4B09-AEA6-1DA49257E8EB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8EB2A23A-C490-4D44-AB58-7C1F677CC5B9}"/>
              </a:ext>
            </a:extLst>
          </p:cNvPr>
          <p:cNvCxnSpPr>
            <a:cxnSpLocks/>
          </p:cNvCxnSpPr>
          <p:nvPr userDrawn="1"/>
        </p:nvCxnSpPr>
        <p:spPr>
          <a:xfrm>
            <a:off x="833417" y="2014294"/>
            <a:ext cx="2765367" cy="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Kuva 15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3DC66923-7D49-4A6E-B5F3-67900BC766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6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CDEEBCF-2431-46D3-9580-FBA793E40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33E9127-A283-4A77-9C2D-26F510998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79ABE39-3375-4D58-B210-C6AFFC5D9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026E0-4A10-4E0E-9A91-74946FFB89F4}" type="datetime1">
              <a:rPr lang="fi-FI" smtClean="0"/>
              <a:t>17.3.2022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C048758-A140-44A2-A3C4-D026E441C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8EF6526-416A-4E6B-B346-38FCA5074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4F80-5086-45F4-8BC3-75D0BF5064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975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65" r:id="rId4"/>
    <p:sldLayoutId id="2147483653" r:id="rId5"/>
    <p:sldLayoutId id="2147483659" r:id="rId6"/>
    <p:sldLayoutId id="2147483662" r:id="rId7"/>
    <p:sldLayoutId id="2147483656" r:id="rId8"/>
    <p:sldLayoutId id="2147483658" r:id="rId9"/>
    <p:sldLayoutId id="2147483657" r:id="rId10"/>
    <p:sldLayoutId id="2147483663" r:id="rId11"/>
    <p:sldLayoutId id="2147483664" r:id="rId12"/>
    <p:sldLayoutId id="2147483651" r:id="rId13"/>
    <p:sldLayoutId id="2147483655" r:id="rId1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paula.horne@ptt.fi" TargetMode="External"/><Relationship Id="rId2" Type="http://schemas.openxmlformats.org/officeDocument/2006/relationships/hyperlink" Target="mailto:jani.laturi@ptt.fi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lumi&#10;&#10;Kuvaus luotu automaattisesti">
            <a:extLst>
              <a:ext uri="{FF2B5EF4-FFF2-40B4-BE49-F238E27FC236}">
                <a16:creationId xmlns:a16="http://schemas.microsoft.com/office/drawing/2014/main" id="{09AC02E1-33DB-459F-883A-996330CDA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1" b="7141"/>
          <a:stretch/>
        </p:blipFill>
        <p:spPr>
          <a:xfrm>
            <a:off x="856701" y="638176"/>
            <a:ext cx="10508730" cy="5353049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8D01E975-2EF6-451B-8B91-87807AB59FEB}"/>
              </a:ext>
            </a:extLst>
          </p:cNvPr>
          <p:cNvSpPr/>
          <p:nvPr/>
        </p:nvSpPr>
        <p:spPr>
          <a:xfrm>
            <a:off x="857250" y="647700"/>
            <a:ext cx="10506076" cy="5334000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3050653-8864-451D-97D7-0AD3C627D5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4000">
                <a:solidFill>
                  <a:schemeClr val="bg1"/>
                </a:solidFill>
              </a:rPr>
              <a:t>Maankäyttösektorin ilmastosuunnitelman kustannusvaikutusten arviointi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6B9F531-A185-4CBF-8165-D7C6CD6F28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>
              <a:solidFill>
                <a:schemeClr val="bg1"/>
              </a:solidFill>
            </a:endParaRPr>
          </a:p>
          <a:p>
            <a:r>
              <a:rPr lang="fi-FI">
                <a:solidFill>
                  <a:schemeClr val="bg1"/>
                </a:solidFill>
              </a:rPr>
              <a:t>Jani Laturi &amp; Paula Horne</a:t>
            </a:r>
          </a:p>
          <a:p>
            <a:r>
              <a:rPr lang="fi-FI">
                <a:solidFill>
                  <a:schemeClr val="bg1"/>
                </a:solidFill>
              </a:rPr>
              <a:t>Pellervon taloustutkimus PTT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726B6AE-DE8A-4D10-91F7-C0EF63F9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ACC8-1D7C-4062-87FC-0E3B7D7FA81C}" type="datetime1">
              <a:rPr lang="fi-FI" smtClean="0"/>
              <a:t>17.3.2022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229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8E9657-53A9-4593-B458-DA26ACD5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04" y="203200"/>
            <a:ext cx="10515600" cy="1006475"/>
          </a:xfrm>
        </p:spPr>
        <p:txBody>
          <a:bodyPr>
            <a:normAutofit/>
          </a:bodyPr>
          <a:lstStyle/>
          <a:p>
            <a:r>
              <a:rPr lang="fi-FI" sz="2800" dirty="0"/>
              <a:t>Arvio TOP 10 toimenpiteiden ohjaustarpeesta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2393F2-88B8-472D-BCA5-72333D30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D7AA-5745-4BBD-B16D-59B66AF75983}" type="datetime1">
              <a:rPr lang="fi-FI" smtClean="0"/>
              <a:t>17.3.2022</a:t>
            </a:fld>
            <a:endParaRPr lang="fi-FI"/>
          </a:p>
        </p:txBody>
      </p:sp>
      <p:graphicFrame>
        <p:nvGraphicFramePr>
          <p:cNvPr id="8" name="Taulukko 5">
            <a:extLst>
              <a:ext uri="{FF2B5EF4-FFF2-40B4-BE49-F238E27FC236}">
                <a16:creationId xmlns:a16="http://schemas.microsoft.com/office/drawing/2014/main" id="{EFF5EE29-8CE4-4F28-9439-B4A427ACA2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087604"/>
              </p:ext>
            </p:extLst>
          </p:nvPr>
        </p:nvGraphicFramePr>
        <p:xfrm>
          <a:off x="515504" y="975360"/>
          <a:ext cx="11485325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710">
                  <a:extLst>
                    <a:ext uri="{9D8B030D-6E8A-4147-A177-3AD203B41FA5}">
                      <a16:colId xmlns:a16="http://schemas.microsoft.com/office/drawing/2014/main" val="224313387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544974768"/>
                    </a:ext>
                  </a:extLst>
                </a:gridCol>
                <a:gridCol w="5569290">
                  <a:extLst>
                    <a:ext uri="{9D8B030D-6E8A-4147-A177-3AD203B41FA5}">
                      <a16:colId xmlns:a16="http://schemas.microsoft.com/office/drawing/2014/main" val="3156721502"/>
                    </a:ext>
                  </a:extLst>
                </a:gridCol>
              </a:tblGrid>
              <a:tr h="295011">
                <a:tc>
                  <a:txBody>
                    <a:bodyPr/>
                    <a:lstStyle/>
                    <a:p>
                      <a:r>
                        <a:rPr lang="fi-FI" sz="1800" b="1" dirty="0">
                          <a:solidFill>
                            <a:schemeClr val="tx1"/>
                          </a:solidFill>
                        </a:rPr>
                        <a:t>Toimenpide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 b="1" dirty="0">
                          <a:solidFill>
                            <a:schemeClr val="tx1"/>
                          </a:solidFill>
                        </a:rPr>
                        <a:t>Nyk. tuki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 b="1" dirty="0">
                          <a:solidFill>
                            <a:schemeClr val="tx1"/>
                          </a:solidFill>
                        </a:rPr>
                        <a:t>Tarve ohjaukselle, muut kommentit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943534"/>
                  </a:ext>
                </a:extLst>
              </a:tr>
              <a:tr h="295011">
                <a:tc>
                  <a:txBody>
                    <a:bodyPr/>
                    <a:lstStyle/>
                    <a:p>
                      <a:r>
                        <a:rPr lang="fi-FI" sz="1400" dirty="0"/>
                        <a:t>Metsät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045127"/>
                  </a:ext>
                </a:extLst>
              </a:tr>
              <a:tr h="2950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Lisätään turvemetsien tuhkalannoitusta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noProof="0" dirty="0"/>
                        <a:t>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noProof="0" dirty="0"/>
                        <a:t>Tarve informaatio-ohjaukseen. Turpeen polton väheneminen lisää 100% puutuhkan saatavuutta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1039788"/>
                  </a:ext>
                </a:extLst>
              </a:tr>
              <a:tr h="295011">
                <a:tc>
                  <a:txBody>
                    <a:bodyPr/>
                    <a:lstStyle/>
                    <a:p>
                      <a:r>
                        <a:rPr lang="fi-FI" sz="1400" noProof="0" dirty="0"/>
                        <a:t>Lisätään kangasmetsien kasvatuslannoitusta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400" noProof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400" noProof="0" dirty="0"/>
                        <a:t>Lannoitteiden hinnan nousu heikentää kannattavuutta, informaatio-ohjaus</a:t>
                      </a:r>
                      <a:endParaRPr lang="fi-FI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7957290"/>
                  </a:ext>
                </a:extLst>
              </a:tr>
              <a:tr h="501518">
                <a:tc>
                  <a:txBody>
                    <a:bodyPr/>
                    <a:lstStyle/>
                    <a:p>
                      <a:r>
                        <a:rPr lang="fi-FI" sz="1400" noProof="0" dirty="0"/>
                        <a:t>Harvennushakkuiden yhteydessä ei tehdä kunnostusojitusta rehevissä korvissa eikä karuilla rämeillä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noProof="0" dirty="0"/>
                        <a:t>(x)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noProof="0" dirty="0"/>
                        <a:t>Metkassa ei enää tueta kunnostusojituksen toteutusta. Tarve lisätutkimukseen ja informaatio-ohjaukseen (jatkuva </a:t>
                      </a:r>
                      <a:r>
                        <a:rPr lang="fi-FI" sz="1400" noProof="0" dirty="0" err="1"/>
                        <a:t>peit</a:t>
                      </a:r>
                      <a:r>
                        <a:rPr lang="fi-FI" sz="1400" noProof="0" dirty="0"/>
                        <a:t>. kasvatus)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8707974"/>
                  </a:ext>
                </a:extLst>
              </a:tr>
              <a:tr h="295011">
                <a:tc>
                  <a:txBody>
                    <a:bodyPr/>
                    <a:lstStyle/>
                    <a:p>
                      <a:r>
                        <a:rPr lang="fi-FI" sz="1400" noProof="0" dirty="0"/>
                        <a:t>Pidennetään kiertoaikaa kohdennetusti joillakin kohteilla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400" noProof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400" noProof="0" dirty="0"/>
                        <a:t>Talousmetsien luonnonhoidon ja ilmastotoimien synergiahyödyt, huoltovarmuusnäkökulmat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450467"/>
                  </a:ext>
                </a:extLst>
              </a:tr>
              <a:tr h="295011"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chemeClr val="bg1"/>
                          </a:solidFill>
                        </a:rPr>
                        <a:t>Maankäyttö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400" noProof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i-FI" sz="1400" noProof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175419"/>
                  </a:ext>
                </a:extLst>
              </a:tr>
              <a:tr h="295011">
                <a:tc>
                  <a:txBody>
                    <a:bodyPr/>
                    <a:lstStyle/>
                    <a:p>
                      <a:r>
                        <a:rPr lang="fi-FI" sz="1400" noProof="0" dirty="0"/>
                        <a:t>Vähennetään merkittävästi turvepellon raivausta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400" noProof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noProof="0" dirty="0"/>
                        <a:t>Raivausmaksu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3569197"/>
                  </a:ext>
                </a:extLst>
              </a:tr>
              <a:tr h="295011">
                <a:tc>
                  <a:txBody>
                    <a:bodyPr/>
                    <a:lstStyle/>
                    <a:p>
                      <a:r>
                        <a:rPr lang="fi-FI" sz="1400" noProof="0" dirty="0"/>
                        <a:t>Vähennetään kivennäismaapellon raivausta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400" noProof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noProof="0" dirty="0"/>
                        <a:t>Raivausmaksu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491038"/>
                  </a:ext>
                </a:extLst>
              </a:tr>
              <a:tr h="295011">
                <a:tc>
                  <a:txBody>
                    <a:bodyPr/>
                    <a:lstStyle/>
                    <a:p>
                      <a:r>
                        <a:rPr lang="fi-FI" sz="1400" noProof="0" dirty="0"/>
                        <a:t>Lisätään hylätyn kivennäismaan (”joutoalue”) pellon metsitystä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noProof="0" dirty="0"/>
                        <a:t>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noProof="0" dirty="0"/>
                        <a:t>Viime vuonna tukirahoitus käytettiin kokonaisuudessaan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0466748"/>
                  </a:ext>
                </a:extLst>
              </a:tr>
              <a:tr h="295011">
                <a:tc>
                  <a:txBody>
                    <a:bodyPr/>
                    <a:lstStyle/>
                    <a:p>
                      <a:r>
                        <a:rPr lang="fi-FI" sz="1400" noProof="0" dirty="0"/>
                        <a:t>Lisätään turvepellon metsitystä (huonosti tuottavat pellot)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400" noProof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noProof="0" dirty="0"/>
                        <a:t>Huonosti tuottavat pellot myös huonoja huoltovarmuuden kannalta (resurssien kohdentaminen hyville pelloille)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1032929"/>
                  </a:ext>
                </a:extLst>
              </a:tr>
              <a:tr h="501518">
                <a:tc>
                  <a:txBody>
                    <a:bodyPr/>
                    <a:lstStyle/>
                    <a:p>
                      <a:r>
                        <a:rPr lang="fi-FI" sz="1400" noProof="0" dirty="0"/>
                        <a:t>Siirretään/tehdään heikkotuottoisia turvepeltoja ilmastokosteikoksi (vedenpinta -5–10 cm)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400" noProof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noProof="0" dirty="0"/>
                        <a:t>Tarve lisätutkimukseen toimenpiteen toteutuksen ja hyväksyttävyyden osalta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554548"/>
                  </a:ext>
                </a:extLst>
              </a:tr>
              <a:tr h="295011">
                <a:tc>
                  <a:txBody>
                    <a:bodyPr/>
                    <a:lstStyle/>
                    <a:p>
                      <a:r>
                        <a:rPr lang="fi-FI" sz="1400" noProof="0" dirty="0"/>
                        <a:t>Maatalous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400" noProof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i-FI" sz="1400" noProof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359099"/>
                  </a:ext>
                </a:extLst>
              </a:tr>
              <a:tr h="295011">
                <a:tc>
                  <a:txBody>
                    <a:bodyPr/>
                    <a:lstStyle/>
                    <a:p>
                      <a:r>
                        <a:rPr lang="fi-FI" sz="1400" noProof="0" dirty="0"/>
                        <a:t>Lisätään nurmien viljelyä turvepelloilla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400" noProof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noProof="0" dirty="0"/>
                        <a:t>Hehtaarikohtainen vuosittainen hoitopalkkio on esitetty CAP27 -suunnitelmaluonnoksessa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278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542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44DC62-5998-47B7-A3BC-3B0C6D52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97849"/>
          </a:xfrm>
        </p:spPr>
        <p:txBody>
          <a:bodyPr anchor="ctr">
            <a:normAutofit/>
          </a:bodyPr>
          <a:lstStyle/>
          <a:p>
            <a:r>
              <a:rPr lang="fi-FI" dirty="0"/>
              <a:t>Kiitos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0C4161-A859-477E-A7AB-E192FE677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5435" y="1587261"/>
            <a:ext cx="5183188" cy="4597382"/>
          </a:xfrm>
        </p:spPr>
        <p:txBody>
          <a:bodyPr>
            <a:normAutofit/>
          </a:bodyPr>
          <a:lstStyle/>
          <a:p>
            <a:endParaRPr lang="fi-FI" dirty="0"/>
          </a:p>
          <a:p>
            <a:r>
              <a:rPr lang="fi-FI" dirty="0"/>
              <a:t>Lisätietoa: </a:t>
            </a:r>
          </a:p>
          <a:p>
            <a:r>
              <a:rPr lang="fi-FI" dirty="0">
                <a:hlinkClick r:id="rId2"/>
              </a:rPr>
              <a:t>jani.laturi@ptt.fi</a:t>
            </a:r>
            <a:endParaRPr lang="fi-FI" dirty="0"/>
          </a:p>
          <a:p>
            <a:r>
              <a:rPr lang="fi-FI" dirty="0">
                <a:hlinkClick r:id="rId3"/>
              </a:rPr>
              <a:t>paula.horne@ptt.fi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Tutkimusryhmä: Jani Laturi, Laura Aalto, Paula Horne, Pekka Kinnunen, Päivi Kujala &amp; Tuuli Sen</a:t>
            </a:r>
          </a:p>
          <a:p>
            <a:r>
              <a:rPr lang="fi-FI" dirty="0"/>
              <a:t>Pellervon taloustutkimus PTT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50C1FA8-1305-4B4F-BFF6-72504FAB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842D7AA-5745-4BBD-B16D-59B66AF75983}" type="datetime1">
              <a:rPr lang="fi-FI" smtClean="0"/>
              <a:pPr>
                <a:spcAft>
                  <a:spcPts val="600"/>
                </a:spcAft>
              </a:pPr>
              <a:t>17.3.2022</a:t>
            </a:fld>
            <a:endParaRPr lang="fi-FI"/>
          </a:p>
        </p:txBody>
      </p:sp>
      <p:pic>
        <p:nvPicPr>
          <p:cNvPr id="6" name="Kuva 5" descr="Kuva, joka sisältää kohteen puu, ulko, ruoho, kasvi&#10;&#10;Kuvaus luotu automaattisesti">
            <a:extLst>
              <a:ext uri="{FF2B5EF4-FFF2-40B4-BE49-F238E27FC236}">
                <a16:creationId xmlns:a16="http://schemas.microsoft.com/office/drawing/2014/main" id="{4B46FB21-1945-41DD-B2E0-B1ED57844E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0" r="26067" b="1"/>
          <a:stretch/>
        </p:blipFill>
        <p:spPr>
          <a:xfrm>
            <a:off x="6187480" y="1578635"/>
            <a:ext cx="5183188" cy="4606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924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451AEA-F87D-4269-A152-430D0B505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tausta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6D8D4C2-F08E-4139-90D9-790259A1A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D7AA-5745-4BBD-B16D-59B66AF75983}" type="datetime1">
              <a:rPr lang="fi-FI" smtClean="0"/>
              <a:t>17.3.2022</a:t>
            </a:fld>
            <a:endParaRPr lang="fi-FI" dirty="0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3CC01268-D26E-451C-B08E-24731A457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826" y="1627218"/>
            <a:ext cx="5261011" cy="4557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Wingdings" panose="020B0604020202020204" pitchFamily="34" charset="0"/>
              <a:buChar char="q"/>
            </a:pPr>
            <a:r>
              <a:rPr lang="fi-FI" sz="1800" b="1" dirty="0">
                <a:latin typeface="Gill Sans MT"/>
              </a:rPr>
              <a:t>Arvioinnin kohteena yhteensä</a:t>
            </a:r>
            <a:r>
              <a:rPr lang="fi-FI" sz="1800" dirty="0">
                <a:latin typeface="Gill Sans MT"/>
              </a:rPr>
              <a:t> </a:t>
            </a:r>
            <a:r>
              <a:rPr lang="fi-FI" sz="1800" b="1" dirty="0">
                <a:latin typeface="Gill Sans MT"/>
              </a:rPr>
              <a:t>36</a:t>
            </a:r>
            <a:r>
              <a:rPr lang="fi-FI" sz="1800" dirty="0">
                <a:latin typeface="Gill Sans MT"/>
              </a:rPr>
              <a:t> maankäyttösektorin toimenpidettä:</a:t>
            </a:r>
            <a:endParaRPr lang="en-US" dirty="0"/>
          </a:p>
          <a:p>
            <a:pPr lvl="1">
              <a:buFont typeface="Wingdings" panose="020B0604020202020204" pitchFamily="34" charset="0"/>
              <a:buChar char="ü"/>
            </a:pPr>
            <a:r>
              <a:rPr lang="fi-FI" sz="1800" b="1" dirty="0">
                <a:latin typeface="Gill Sans MT"/>
              </a:rPr>
              <a:t>19</a:t>
            </a:r>
            <a:r>
              <a:rPr lang="fi-FI" sz="1800" dirty="0">
                <a:latin typeface="Gill Sans MT"/>
              </a:rPr>
              <a:t> WAM-ilmastotoimenpidettä ja</a:t>
            </a:r>
          </a:p>
          <a:p>
            <a:pPr lvl="1">
              <a:buFont typeface="Wingdings" panose="020B0604020202020204" pitchFamily="34" charset="0"/>
              <a:buChar char="ü"/>
            </a:pPr>
            <a:r>
              <a:rPr lang="fi-FI" sz="1800" b="1" dirty="0">
                <a:latin typeface="Gill Sans MT"/>
              </a:rPr>
              <a:t>7</a:t>
            </a:r>
            <a:r>
              <a:rPr lang="fi-FI" sz="1800" dirty="0">
                <a:latin typeface="Gill Sans MT"/>
              </a:rPr>
              <a:t> hyperhiili-toimenpidettä</a:t>
            </a:r>
          </a:p>
          <a:p>
            <a:endParaRPr lang="fi-FI" sz="1800" dirty="0"/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fi-FI" sz="1800" b="1" dirty="0">
                <a:latin typeface="Gill Sans MT"/>
              </a:rPr>
              <a:t>Arviointikriteereinä:</a:t>
            </a:r>
            <a:endParaRPr lang="fi-FI" sz="1800" b="1" dirty="0"/>
          </a:p>
          <a:p>
            <a:pPr lvl="1">
              <a:buFont typeface="Wingdings" panose="020B0604020202020204" pitchFamily="34" charset="0"/>
              <a:buChar char="ü"/>
            </a:pPr>
            <a:r>
              <a:rPr lang="fi-FI" sz="1800" dirty="0">
                <a:latin typeface="Gill Sans MT"/>
              </a:rPr>
              <a:t>Ilmastovaikuttavuus</a:t>
            </a:r>
            <a:endParaRPr lang="fi-FI" sz="1800" dirty="0"/>
          </a:p>
          <a:p>
            <a:pPr lvl="1">
              <a:buFont typeface="Wingdings" panose="020B0604020202020204" pitchFamily="34" charset="0"/>
              <a:buChar char="ü"/>
            </a:pPr>
            <a:r>
              <a:rPr lang="fi-FI" sz="1800" dirty="0">
                <a:latin typeface="Gill Sans MT"/>
              </a:rPr>
              <a:t>Kustannusvaikuttavuus</a:t>
            </a:r>
            <a:endParaRPr lang="fi-FI" sz="1800" dirty="0"/>
          </a:p>
          <a:p>
            <a:pPr lvl="1">
              <a:buFont typeface="Wingdings" panose="020B0604020202020204" pitchFamily="34" charset="0"/>
              <a:buChar char="ü"/>
            </a:pPr>
            <a:r>
              <a:rPr lang="fi-FI" sz="1800" dirty="0">
                <a:latin typeface="Gill Sans MT"/>
              </a:rPr>
              <a:t>Hyväksyttävyys</a:t>
            </a:r>
            <a:endParaRPr lang="fi-FI" sz="1800" dirty="0"/>
          </a:p>
          <a:p>
            <a:endParaRPr lang="fi-FI" sz="1800" dirty="0">
              <a:latin typeface="Gill Sans MT"/>
            </a:endParaRP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fi-FI" sz="1800" b="1" dirty="0">
                <a:latin typeface="Gill Sans MT"/>
              </a:rPr>
              <a:t>Arvioinnin perusteella</a:t>
            </a:r>
            <a:endParaRPr lang="fi-FI" sz="1800" dirty="0"/>
          </a:p>
          <a:p>
            <a:pPr lvl="1">
              <a:buFont typeface="Wingdings" panose="020B0604020202020204" pitchFamily="34" charset="0"/>
              <a:buChar char="ü"/>
            </a:pPr>
            <a:r>
              <a:rPr lang="fi-FI" sz="1800" dirty="0">
                <a:latin typeface="Gill Sans MT"/>
              </a:rPr>
              <a:t>Käyttökelpoiset ilmastotoimet </a:t>
            </a:r>
            <a:endParaRPr lang="fi-FI" sz="1800" dirty="0"/>
          </a:p>
          <a:p>
            <a:pPr lvl="1">
              <a:buFont typeface="Wingdings" panose="020B0604020202020204" pitchFamily="34" charset="0"/>
              <a:buChar char="ü"/>
            </a:pPr>
            <a:r>
              <a:rPr lang="fi-FI" sz="1800" dirty="0">
                <a:latin typeface="Gill Sans MT"/>
              </a:rPr>
              <a:t>Sopivat ohjauskeinot</a:t>
            </a:r>
            <a:endParaRPr lang="fi-FI" sz="1800" dirty="0"/>
          </a:p>
        </p:txBody>
      </p:sp>
      <p:pic>
        <p:nvPicPr>
          <p:cNvPr id="5" name="Kuva 4" descr="Kuva, joka sisältää kohteen kasvi&#10;&#10;Kuvaus luotu automaattisesti">
            <a:extLst>
              <a:ext uri="{FF2B5EF4-FFF2-40B4-BE49-F238E27FC236}">
                <a16:creationId xmlns:a16="http://schemas.microsoft.com/office/drawing/2014/main" id="{1AC8D139-DEEB-4EB0-86C9-61D4A4AA5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1" r="14671"/>
          <a:stretch/>
        </p:blipFill>
        <p:spPr>
          <a:xfrm>
            <a:off x="6951216" y="1313895"/>
            <a:ext cx="4421080" cy="47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7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98416C-950A-404E-8BA7-521ADC7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ilmastovaikuttavuus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BA922F-8A11-429F-84F6-3535D71B0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534" y="1627218"/>
            <a:ext cx="5057239" cy="4557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Wingdings" panose="020B0604020202020204" pitchFamily="34" charset="0"/>
              <a:buChar char="q"/>
            </a:pPr>
            <a:r>
              <a:rPr lang="fi-FI" sz="1800" b="1"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Arviointikriteeri:</a:t>
            </a:r>
            <a:endParaRPr lang="en-US"/>
          </a:p>
          <a:p>
            <a:pPr lvl="1">
              <a:buFont typeface="Wingdings" panose="020B0604020202020204" pitchFamily="34" charset="0"/>
              <a:buChar char="ü"/>
            </a:pPr>
            <a:r>
              <a:rPr lang="fi-FI" sz="1800" b="1">
                <a:latin typeface="Gill Sans MT"/>
              </a:rPr>
              <a:t>Toimenpiteen potentiaali  </a:t>
            </a:r>
            <a:br>
              <a:rPr lang="fi-FI" sz="1800" b="1">
                <a:latin typeface="Gill Sans MT"/>
              </a:rPr>
            </a:br>
            <a:r>
              <a:rPr lang="fi-FI" sz="1800">
                <a:latin typeface="Gill Sans MT"/>
              </a:rPr>
              <a:t>suhteessa tavoitteeseen (3 milj. t CO2-ekv./v vuonna 2035) </a:t>
            </a:r>
          </a:p>
          <a:p>
            <a:pPr lvl="1">
              <a:buFont typeface="Wingdings" panose="020B0604020202020204" pitchFamily="34" charset="0"/>
              <a:buChar char="ü"/>
            </a:pPr>
            <a:endParaRPr lang="fi-FI" sz="1800">
              <a:latin typeface="Gill Sans MT"/>
            </a:endParaRP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fi-FI" sz="1800" b="1"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Ilmastovaikuttavuus riippuu :</a:t>
            </a:r>
            <a:endParaRPr lang="en-US"/>
          </a:p>
          <a:p>
            <a:pPr marL="800100" lvl="1" indent="-342900">
              <a:buFont typeface="+mj-lt"/>
              <a:buAutoNum type="arabicPeriod"/>
            </a:pPr>
            <a:r>
              <a:rPr lang="fi-FI" sz="1800" b="1">
                <a:latin typeface="Gill Sans MT"/>
              </a:rPr>
              <a:t>Toimenpiteen ilmastovaikutuksesta yksikkötasolla, </a:t>
            </a:r>
            <a:r>
              <a:rPr lang="fi-FI" sz="1800">
                <a:latin typeface="Gill Sans MT"/>
              </a:rPr>
              <a:t>esimerkiksi paljonko toimenpide vähentää vuosittaisia maaperäpäästöjä tai kasvattaa hiilivarastoa per hehtaari.</a:t>
            </a:r>
          </a:p>
          <a:p>
            <a:pPr marL="800100" lvl="1" indent="-342900">
              <a:buFont typeface="+mj-lt"/>
              <a:buAutoNum type="arabicPeriod"/>
            </a:pPr>
            <a:r>
              <a:rPr lang="fi-FI" sz="1800" b="1">
                <a:latin typeface="Gill Sans MT"/>
              </a:rPr>
              <a:t>Toimenpiteen skaalautuvuudesta, </a:t>
            </a:r>
            <a:r>
              <a:rPr lang="fi-FI" sz="1800">
                <a:latin typeface="Gill Sans MT"/>
              </a:rPr>
              <a:t>esimerkiksi kuinka suurella pinta-alalla toimenpidettä on määritelty /voidaan toteutettavan.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>
              <a:latin typeface="+mj-lt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264C0DC-BC28-4EED-B5BC-9E2C059ED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D7AA-5745-4BBD-B16D-59B66AF75983}" type="datetime1">
              <a:rPr lang="fi-FI" smtClean="0"/>
              <a:t>17.3.2022</a:t>
            </a:fld>
            <a:endParaRPr lang="fi-FI"/>
          </a:p>
        </p:txBody>
      </p:sp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FB72E310-B429-4194-9198-9C96D1902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994188"/>
              </p:ext>
            </p:extLst>
          </p:nvPr>
        </p:nvGraphicFramePr>
        <p:xfrm>
          <a:off x="5993780" y="1477536"/>
          <a:ext cx="5559735" cy="4389120"/>
        </p:xfrm>
        <a:graphic>
          <a:graphicData uri="http://schemas.openxmlformats.org/drawingml/2006/table">
            <a:tbl>
              <a:tblPr firstRow="1" firstCol="1" bandRow="1"/>
              <a:tblGrid>
                <a:gridCol w="1814800">
                  <a:extLst>
                    <a:ext uri="{9D8B030D-6E8A-4147-A177-3AD203B41FA5}">
                      <a16:colId xmlns:a16="http://schemas.microsoft.com/office/drawing/2014/main" val="1130096384"/>
                    </a:ext>
                  </a:extLst>
                </a:gridCol>
                <a:gridCol w="1805634">
                  <a:extLst>
                    <a:ext uri="{9D8B030D-6E8A-4147-A177-3AD203B41FA5}">
                      <a16:colId xmlns:a16="http://schemas.microsoft.com/office/drawing/2014/main" val="1725177947"/>
                    </a:ext>
                  </a:extLst>
                </a:gridCol>
                <a:gridCol w="1939301">
                  <a:extLst>
                    <a:ext uri="{9D8B030D-6E8A-4147-A177-3AD203B41FA5}">
                      <a16:colId xmlns:a16="http://schemas.microsoft.com/office/drawing/2014/main" val="496867043"/>
                    </a:ext>
                  </a:extLst>
                </a:gridCol>
              </a:tblGrid>
              <a:tr h="741091">
                <a:tc>
                  <a:txBody>
                    <a:bodyPr/>
                    <a:lstStyle/>
                    <a:p>
                      <a:r>
                        <a:rPr lang="fi-FI" sz="1400" b="1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Ilmastovaikuttavuus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Vaikutus maankäyttö-sektorin nettonieluun vuonna 2035,</a:t>
                      </a:r>
                    </a:p>
                    <a:p>
                      <a:r>
                        <a:rPr lang="fi-FI" sz="1400" b="1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milj. t CO</a:t>
                      </a:r>
                      <a:r>
                        <a:rPr lang="fi-FI" sz="1400" b="1" baseline="-250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2</a:t>
                      </a:r>
                      <a:r>
                        <a:rPr lang="fi-FI" sz="1400" b="1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-ekv.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Tulkinta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6988903"/>
                  </a:ext>
                </a:extLst>
              </a:tr>
              <a:tr h="370546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yli 0,75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Kattaa yli 25 % ilmastotavoitteesta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8817722"/>
                  </a:ext>
                </a:extLst>
              </a:tr>
              <a:tr h="370546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0,3–0,75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Kattaa 10–25 % ilmastotavoitteesta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2768836"/>
                  </a:ext>
                </a:extLst>
              </a:tr>
              <a:tr h="370546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FF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0,05–0,3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Kattaa alle 10 % ilmastotavoitteesta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6854457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Ei vaikutusta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-0,05–0,05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Ei vaikutusta / minimaalinen vaikutus suhteessa ilmastotavoitteeseen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9134854"/>
                  </a:ext>
                </a:extLst>
              </a:tr>
              <a:tr h="370546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huono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4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alle -0,05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Negatiivinen ilmastovaikutus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2230637"/>
                  </a:ext>
                </a:extLst>
              </a:tr>
              <a:tr h="185273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6343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0952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9A5776-7021-43DF-915B-38270625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kustannusvaikuttavuus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2535B5-E3D3-46D8-8603-F06505B43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1676400"/>
            <a:ext cx="4933579" cy="4557922"/>
          </a:xfrm>
        </p:spPr>
        <p:txBody>
          <a:bodyPr>
            <a:noAutofit/>
          </a:bodyPr>
          <a:lstStyle/>
          <a:p>
            <a:pPr marL="285750" indent="-285750">
              <a:buFont typeface="Wingdings" panose="020B0604020202020204" pitchFamily="34" charset="0"/>
              <a:buChar char="q"/>
            </a:pPr>
            <a:r>
              <a:rPr lang="fi-FI" sz="1800" b="1" dirty="0"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Arviointikriteeri:</a:t>
            </a:r>
            <a:endParaRPr lang="en-US" dirty="0"/>
          </a:p>
          <a:p>
            <a:pPr lvl="1">
              <a:buFont typeface="Wingdings" panose="020B0604020202020204" pitchFamily="34" charset="0"/>
              <a:buChar char="ü"/>
            </a:pPr>
            <a:r>
              <a:rPr lang="fi-FI" sz="1800" b="1" dirty="0">
                <a:latin typeface="Gill Sans MT"/>
              </a:rPr>
              <a:t>P</a:t>
            </a:r>
            <a:r>
              <a:rPr lang="fi-FI" sz="1800" b="1" dirty="0"/>
              <a:t>aljonko yhteiskunnalle maksaa ilmastotoimenpiteellä</a:t>
            </a:r>
            <a:r>
              <a:rPr lang="fi-FI" sz="1800" dirty="0"/>
              <a:t> saavutettu päästövähennys tai hiilinielun lisäys </a:t>
            </a:r>
            <a:br>
              <a:rPr lang="fi-FI" sz="1800" dirty="0"/>
            </a:br>
            <a:r>
              <a:rPr lang="fi-FI" sz="1800" dirty="0"/>
              <a:t>(</a:t>
            </a:r>
            <a:r>
              <a:rPr lang="fi-FI" sz="180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€/ t CO</a:t>
            </a:r>
            <a:r>
              <a:rPr lang="fi-FI" sz="1800" baseline="-2500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2</a:t>
            </a:r>
            <a:r>
              <a:rPr lang="fi-FI" sz="180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-ekv.)</a:t>
            </a:r>
            <a:endParaRPr lang="fi-FI" sz="1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sz="1800" dirty="0"/>
              <a:t>Kustannusvaikuttavuus =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dirty="0"/>
              <a:t>Toimenpiteen vaikutus yksityisen </a:t>
            </a:r>
            <a:r>
              <a:rPr lang="fi-FI" sz="1800" b="1" dirty="0"/>
              <a:t>maanomistajan nettotuloihin + julkisen sektorin menoihin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sz="1800" dirty="0"/>
              <a:t>Osa toimista tuottaa yksityiselle sektorille kustannuksia tulonmenetysten muodossa ja osa kasvattaa tuloja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sz="1800" dirty="0"/>
              <a:t>Vaikutukset julkisen sektorin menoihin vaihtelevat riippuen siitä kasvattaako vai laskeeko toimenpiteen toteuttaminen julkisen sektorin menoja verrattuna nykyisiin menoihin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C047AFB-5942-433E-8549-8DC89FA4B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D7AA-5745-4BBD-B16D-59B66AF75983}" type="datetime1">
              <a:rPr lang="fi-FI" smtClean="0"/>
              <a:t>17.3.2022</a:t>
            </a:fld>
            <a:endParaRPr lang="fi-FI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79E2B4BF-98FF-42F7-A2A0-A4E09B92D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230261"/>
              </p:ext>
            </p:extLst>
          </p:nvPr>
        </p:nvGraphicFramePr>
        <p:xfrm>
          <a:off x="5912527" y="1722868"/>
          <a:ext cx="5974673" cy="4264732"/>
        </p:xfrm>
        <a:graphic>
          <a:graphicData uri="http://schemas.openxmlformats.org/drawingml/2006/table">
            <a:tbl>
              <a:tblPr firstRow="1" firstCol="1" bandRow="1"/>
              <a:tblGrid>
                <a:gridCol w="2093801">
                  <a:extLst>
                    <a:ext uri="{9D8B030D-6E8A-4147-A177-3AD203B41FA5}">
                      <a16:colId xmlns:a16="http://schemas.microsoft.com/office/drawing/2014/main" val="4203257808"/>
                    </a:ext>
                  </a:extLst>
                </a:gridCol>
                <a:gridCol w="1405759">
                  <a:extLst>
                    <a:ext uri="{9D8B030D-6E8A-4147-A177-3AD203B41FA5}">
                      <a16:colId xmlns:a16="http://schemas.microsoft.com/office/drawing/2014/main" val="3213011729"/>
                    </a:ext>
                  </a:extLst>
                </a:gridCol>
                <a:gridCol w="2475113">
                  <a:extLst>
                    <a:ext uri="{9D8B030D-6E8A-4147-A177-3AD203B41FA5}">
                      <a16:colId xmlns:a16="http://schemas.microsoft.com/office/drawing/2014/main" val="2260336681"/>
                    </a:ext>
                  </a:extLst>
                </a:gridCol>
              </a:tblGrid>
              <a:tr h="437187">
                <a:tc>
                  <a:txBody>
                    <a:bodyPr/>
                    <a:lstStyle/>
                    <a:p>
                      <a:r>
                        <a:rPr lang="fi-FI" sz="1400" b="1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Kustannusvaikuttavuus</a:t>
                      </a:r>
                      <a:endParaRPr lang="fi-FI" sz="14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 €/ t CO</a:t>
                      </a:r>
                      <a:r>
                        <a:rPr lang="fi-FI" sz="1400" b="1" baseline="-250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2</a:t>
                      </a:r>
                      <a:r>
                        <a:rPr lang="fi-FI" sz="1400" b="1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-ekv.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Ilmastovaikutusten saavuttaminen…</a:t>
                      </a:r>
                      <a:endParaRPr lang="fi-FI" sz="14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9332044"/>
                  </a:ext>
                </a:extLst>
              </a:tr>
              <a:tr h="655781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alle 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Pienentää yhteiskunnan nettokustannuksia / ei vaikuta niihin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0453325"/>
                  </a:ext>
                </a:extLst>
              </a:tr>
              <a:tr h="655781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0–10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Tuottaa pieniä yhteiskunnallisia kustannuksia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5046727"/>
                  </a:ext>
                </a:extLst>
              </a:tr>
              <a:tr h="655781"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Keskiverto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10–50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Tuottaa keskivertoja yhteiskunnallisia kustannuksia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2835048"/>
                  </a:ext>
                </a:extLst>
              </a:tr>
              <a:tr h="655781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50–200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Tuottaa suuria yhteiskunnallisia kustannuksia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0373979"/>
                  </a:ext>
                </a:extLst>
              </a:tr>
              <a:tr h="655781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huono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4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yli 200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Tuottaa erittäin suuria yhteiskunnallisia kustannuksia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9047927"/>
                  </a:ext>
                </a:extLst>
              </a:tr>
              <a:tr h="218593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8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435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20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ED66C0-52A4-435D-8D60-5D8D1154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+mj-lt"/>
              </a:rPr>
              <a:t>hyväksyttävyys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8866F7-18C3-4709-8DE0-D7414991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63" y="1565074"/>
            <a:ext cx="5580607" cy="45579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sz="1800" b="1" dirty="0">
                <a:latin typeface="+mj-lt"/>
              </a:rPr>
              <a:t>Synteesi </a:t>
            </a:r>
            <a:r>
              <a:rPr lang="fi-FI" sz="1800" dirty="0">
                <a:latin typeface="+mj-lt"/>
              </a:rPr>
              <a:t>ilmastotoimenpiteen hyväksyttävyyteen vaikuttavista tekijöistä: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dirty="0">
                <a:latin typeface="+mj-lt"/>
              </a:rPr>
              <a:t>Ilmasto- ja kustannusvaikutusten arvioihin liittyvät </a:t>
            </a:r>
            <a:r>
              <a:rPr lang="fi-FI" sz="1800" b="1" dirty="0">
                <a:latin typeface="+mj-lt"/>
              </a:rPr>
              <a:t>epävarmuudet</a:t>
            </a:r>
            <a:r>
              <a:rPr lang="fi-FI" sz="1800" dirty="0">
                <a:latin typeface="+mj-lt"/>
              </a:rPr>
              <a:t>. Suurempi epävarmuus heikentää hyväksyttävyyttä.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b="1" dirty="0">
                <a:latin typeface="+mj-lt"/>
              </a:rPr>
              <a:t>Hyväksyttävyys maanomistajan </a:t>
            </a:r>
            <a:r>
              <a:rPr lang="fi-FI" sz="1800" dirty="0">
                <a:latin typeface="+mj-lt"/>
              </a:rPr>
              <a:t>näkökulmasta nykyisessä toimintaympäristössä. 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b="1" dirty="0">
                <a:latin typeface="+mj-lt"/>
              </a:rPr>
              <a:t>Ilmastotoimien suorien ruoka- ja puumarkkinavaikutusten</a:t>
            </a:r>
            <a:r>
              <a:rPr lang="fi-FI" sz="1800" dirty="0">
                <a:latin typeface="+mj-lt"/>
              </a:rPr>
              <a:t> merkittävyys (Huoltovarmuus)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b="1" dirty="0">
                <a:latin typeface="+mj-lt"/>
              </a:rPr>
              <a:t>Markkinoiden valmius</a:t>
            </a:r>
            <a:r>
              <a:rPr lang="fi-FI" sz="1800" dirty="0">
                <a:latin typeface="+mj-lt"/>
              </a:rPr>
              <a:t> toimenpiteen toteuttamiselle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sz="1800" dirty="0">
                <a:latin typeface="+mj-lt"/>
              </a:rPr>
              <a:t>Tuottaa tietoa toimenpiteen toteutettavuudesta nykyisessä toimintaympäristössä ja 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sz="1800" dirty="0">
                <a:latin typeface="+mj-lt"/>
              </a:rPr>
              <a:t>Osoittaa, onko poliittisen ohjauksen muutokselle tarvetta, mikäli toimenpide halutaan toteuttaa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EEA0A3-2DCB-4DB2-8D6F-F05DA140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D7AA-5745-4BBD-B16D-59B66AF75983}" type="datetime1">
              <a:rPr lang="fi-FI" smtClean="0">
                <a:latin typeface="+mj-lt"/>
              </a:rPr>
              <a:t>17.3.2022</a:t>
            </a:fld>
            <a:endParaRPr lang="fi-FI">
              <a:latin typeface="+mj-lt"/>
            </a:endParaRPr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F79D6CDC-D6D8-456A-A475-59F896F66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718128"/>
              </p:ext>
            </p:extLst>
          </p:nvPr>
        </p:nvGraphicFramePr>
        <p:xfrm>
          <a:off x="6241002" y="1695450"/>
          <a:ext cx="5117392" cy="4524798"/>
        </p:xfrm>
        <a:graphic>
          <a:graphicData uri="http://schemas.openxmlformats.org/drawingml/2006/table">
            <a:tbl>
              <a:tblPr firstRow="1" firstCol="1" bandRow="1"/>
              <a:tblGrid>
                <a:gridCol w="1988204">
                  <a:extLst>
                    <a:ext uri="{9D8B030D-6E8A-4147-A177-3AD203B41FA5}">
                      <a16:colId xmlns:a16="http://schemas.microsoft.com/office/drawing/2014/main" val="3734459049"/>
                    </a:ext>
                  </a:extLst>
                </a:gridCol>
                <a:gridCol w="3129188">
                  <a:extLst>
                    <a:ext uri="{9D8B030D-6E8A-4147-A177-3AD203B41FA5}">
                      <a16:colId xmlns:a16="http://schemas.microsoft.com/office/drawing/2014/main" val="4191165572"/>
                    </a:ext>
                  </a:extLst>
                </a:gridCol>
              </a:tblGrid>
              <a:tr h="467783">
                <a:tc>
                  <a:txBody>
                    <a:bodyPr/>
                    <a:lstStyle/>
                    <a:p>
                      <a:r>
                        <a:rPr lang="fi-FI" sz="1400" b="1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Hyväksyttävyys</a:t>
                      </a:r>
                      <a:endParaRPr lang="fi-FI" sz="14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  <a:p>
                      <a:endParaRPr lang="fi-FI" sz="14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Tulkinta</a:t>
                      </a:r>
                      <a:endParaRPr lang="fi-FI" sz="14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410735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Ei merkittäviä epävarmuustekijöitä tai toteutettavuutta heikentäviä tekijöitä nykyisessä toimintaympäristössä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0127912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Pieniä epävarmuustekijöitä tai toteutettavuutta heikentäviä tekijöitä nykyisessä toimintaympäristössä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9790665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Keskiverto</a:t>
                      </a:r>
                      <a:endParaRPr lang="fi-FI" sz="180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Joitakin epävarmuustekijöitä tai toteutettavuutta heikentäviä tekijöitä nykyisessä toimintaympäristössä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202873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Merkittäviä epävarmuustekijöitä tai toteutettavuutta heikentäviä tekijöitä toimintaympäristössä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1214205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huono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4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merkittäviä epävarmuustekijöitä tai toteutettavuutta heikentäviä tekijöitä nykyisessä toimintaympäristössä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991603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r>
                        <a:rPr lang="fi-FI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80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2924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203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8ECC75-FDFB-4D0A-B96B-7902F6668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Metsiin kohdistuvat toimenpiteet</a:t>
            </a:r>
          </a:p>
        </p:txBody>
      </p:sp>
      <p:graphicFrame>
        <p:nvGraphicFramePr>
          <p:cNvPr id="5" name="Sisällön paikkamerkki 4">
            <a:extLst>
              <a:ext uri="{FF2B5EF4-FFF2-40B4-BE49-F238E27FC236}">
                <a16:creationId xmlns:a16="http://schemas.microsoft.com/office/drawing/2014/main" id="{F02A2ED8-01AA-4B80-89D3-E58392658A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104177"/>
              </p:ext>
            </p:extLst>
          </p:nvPr>
        </p:nvGraphicFramePr>
        <p:xfrm>
          <a:off x="838200" y="1276535"/>
          <a:ext cx="10458450" cy="4954800"/>
        </p:xfrm>
        <a:graphic>
          <a:graphicData uri="http://schemas.openxmlformats.org/drawingml/2006/table">
            <a:tbl>
              <a:tblPr firstRow="1" firstCol="1" bandRow="1"/>
              <a:tblGrid>
                <a:gridCol w="4772024">
                  <a:extLst>
                    <a:ext uri="{9D8B030D-6E8A-4147-A177-3AD203B41FA5}">
                      <a16:colId xmlns:a16="http://schemas.microsoft.com/office/drawing/2014/main" val="2184235406"/>
                    </a:ext>
                  </a:extLst>
                </a:gridCol>
                <a:gridCol w="1542844">
                  <a:extLst>
                    <a:ext uri="{9D8B030D-6E8A-4147-A177-3AD203B41FA5}">
                      <a16:colId xmlns:a16="http://schemas.microsoft.com/office/drawing/2014/main" val="1245333249"/>
                    </a:ext>
                  </a:extLst>
                </a:gridCol>
                <a:gridCol w="1987283">
                  <a:extLst>
                    <a:ext uri="{9D8B030D-6E8A-4147-A177-3AD203B41FA5}">
                      <a16:colId xmlns:a16="http://schemas.microsoft.com/office/drawing/2014/main" val="2007208700"/>
                    </a:ext>
                  </a:extLst>
                </a:gridCol>
                <a:gridCol w="2156299">
                  <a:extLst>
                    <a:ext uri="{9D8B030D-6E8A-4147-A177-3AD203B41FA5}">
                      <a16:colId xmlns:a16="http://schemas.microsoft.com/office/drawing/2014/main" val="2297142781"/>
                    </a:ext>
                  </a:extLst>
                </a:gridCol>
              </a:tblGrid>
              <a:tr h="338265">
                <a:tc>
                  <a:txBody>
                    <a:bodyPr/>
                    <a:lstStyle/>
                    <a:p>
                      <a:r>
                        <a:rPr lang="fi-FI" sz="1400" b="1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Ilmastotoimi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Ilmasto-vaikuttavuus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Kustannus-vaikuttavuus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Hyväksyttävyys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093301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kangasmetsien kasvatuslannoitusta </a:t>
                      </a:r>
                      <a:r>
                        <a:rPr lang="fi-FI" sz="1400" b="1" kern="12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(TOP10)</a:t>
                      </a:r>
                      <a:endParaRPr lang="fi-FI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235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turvemetsien tuhkalannoitusta </a:t>
                      </a:r>
                      <a:r>
                        <a:rPr lang="fi-FI" sz="1400" b="1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(TOP10)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92654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Harvennushakkuiden yhteydessä ei tehdä kunnostusojitusta rehevissä korvissa eikä karuilla rämeillä </a:t>
                      </a:r>
                      <a:r>
                        <a:rPr lang="fi-FI" sz="1400" b="1" kern="1200" noProof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(TOP10)</a:t>
                      </a:r>
                      <a:endParaRPr lang="fi-FI" sz="1400" b="0" noProof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FF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Keskiverto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027775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Pidennetään kiertoaikaa kohdennetusti joillakin kohteilla </a:t>
                      </a:r>
                      <a:r>
                        <a:rPr lang="fi-FI" sz="1400" b="1" kern="1200" noProof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(TOP10)</a:t>
                      </a:r>
                      <a:endParaRPr lang="fi-FI" sz="1400" b="0" noProof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Positiivinen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FF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Keskiverto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006672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lahopuun hiilivarastoa talousmetsissä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033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pitkäikäisten puutuotteiden käyttöä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42848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fi-FI" sz="1400" b="0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Kasvatusmetsien kasvattaminen tiheämpänä (harvennusvoimakkuuksiin vaikuttaminen)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07914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Tehdään rehevien korpien harvennusalasta 30 % yläharvennustyyppisinä, jonka jälkeen siirtyminen jatkuvapeitteiseen kasvatukseen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40421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Siirrytään maltillisesti jatkuvapeitteiseen metsänkasvatukseen myös muilla kasvupaikoilla kuin rehevissä korvissa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9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Parannetaan metsätuhoriskien arviointia ja hallintaa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b="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13862"/>
                  </a:ext>
                </a:extLst>
              </a:tr>
            </a:tbl>
          </a:graphicData>
        </a:graphic>
      </p:graphicFrame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20F829A-F3D8-4791-9363-4A4629E2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D7AA-5745-4BBD-B16D-59B66AF75983}" type="datetime1">
              <a:rPr lang="fi-FI" smtClean="0"/>
              <a:t>17.3.2022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3890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30D27875-2832-43D9-A14E-1F80D09D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Maankäytön muutokseen kohdistuvat toimenpiteet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228F567-9C17-4637-BA90-AE8DE0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6831-9B8C-41B5-A6F2-8245BCDDEB50}" type="datetime1">
              <a:rPr lang="fi-FI" smtClean="0"/>
              <a:t>17.3.2022</a:t>
            </a:fld>
            <a:endParaRPr lang="fi-FI"/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7BE071D5-D612-4F80-9031-A8647C5D2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782954"/>
              </p:ext>
            </p:extLst>
          </p:nvPr>
        </p:nvGraphicFramePr>
        <p:xfrm>
          <a:off x="893515" y="1598213"/>
          <a:ext cx="10460285" cy="4391720"/>
        </p:xfrm>
        <a:graphic>
          <a:graphicData uri="http://schemas.openxmlformats.org/drawingml/2006/table">
            <a:tbl>
              <a:tblPr firstRow="1" firstCol="1" bandRow="1"/>
              <a:tblGrid>
                <a:gridCol w="4245186">
                  <a:extLst>
                    <a:ext uri="{9D8B030D-6E8A-4147-A177-3AD203B41FA5}">
                      <a16:colId xmlns:a16="http://schemas.microsoft.com/office/drawing/2014/main" val="3872929400"/>
                    </a:ext>
                  </a:extLst>
                </a:gridCol>
                <a:gridCol w="2070789">
                  <a:extLst>
                    <a:ext uri="{9D8B030D-6E8A-4147-A177-3AD203B41FA5}">
                      <a16:colId xmlns:a16="http://schemas.microsoft.com/office/drawing/2014/main" val="3651540558"/>
                    </a:ext>
                  </a:extLst>
                </a:gridCol>
                <a:gridCol w="1987633">
                  <a:extLst>
                    <a:ext uri="{9D8B030D-6E8A-4147-A177-3AD203B41FA5}">
                      <a16:colId xmlns:a16="http://schemas.microsoft.com/office/drawing/2014/main" val="2992633302"/>
                    </a:ext>
                  </a:extLst>
                </a:gridCol>
                <a:gridCol w="2156677">
                  <a:extLst>
                    <a:ext uri="{9D8B030D-6E8A-4147-A177-3AD203B41FA5}">
                      <a16:colId xmlns:a16="http://schemas.microsoft.com/office/drawing/2014/main" val="4160131745"/>
                    </a:ext>
                  </a:extLst>
                </a:gridCol>
              </a:tblGrid>
              <a:tr h="439172">
                <a:tc>
                  <a:txBody>
                    <a:bodyPr/>
                    <a:lstStyle/>
                    <a:p>
                      <a:r>
                        <a:rPr lang="fi-FI" sz="1400" b="1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Ilmastotoimi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Ilmasto-vaikuttavuus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Kustannus-vaikuttavuus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Hyväksyttävyys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062579"/>
                  </a:ext>
                </a:extLst>
              </a:tr>
              <a:tr h="439172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Vähennetään merkittävästi turvepellon raivausta </a:t>
                      </a:r>
                      <a:r>
                        <a:rPr lang="fi-FI" sz="1400" b="1" kern="12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(TOP10)</a:t>
                      </a:r>
                      <a:endParaRPr lang="fi-FI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603324"/>
                  </a:ext>
                </a:extLst>
              </a:tr>
              <a:tr h="439172"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Vähennetään kivennäismaapellon raivausta </a:t>
                      </a:r>
                      <a:r>
                        <a:rPr lang="fi-FI" sz="1400" b="1" kern="1200" noProof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(TOP10)</a:t>
                      </a:r>
                      <a:endParaRPr lang="fi-FI" sz="1400" b="0" noProof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FF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600392"/>
                  </a:ext>
                </a:extLst>
              </a:tr>
              <a:tr h="439172">
                <a:tc>
                  <a:txBody>
                    <a:bodyPr/>
                    <a:lstStyle/>
                    <a:p>
                      <a:r>
                        <a:rPr lang="fi-FI" sz="1400" b="0" noProof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hylätyn kivennäismaan (”joutoalue”) pellon metsitystä </a:t>
                      </a:r>
                      <a:r>
                        <a:rPr lang="fi-FI" sz="1400" b="1" kern="1200" noProof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(TOP10)</a:t>
                      </a:r>
                      <a:endParaRPr lang="fi-FI" sz="1400" b="0" noProof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FF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824"/>
                  </a:ext>
                </a:extLst>
              </a:tr>
              <a:tr h="439172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Siirretään/tehdään heikkotuottoisia turvepeltoja ilmastokosteikoksi (vedenpinta -5–10 cm) </a:t>
                      </a:r>
                      <a:r>
                        <a:rPr lang="fi-FI" sz="1400" b="1" kern="12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(TOP10)</a:t>
                      </a:r>
                      <a:endParaRPr lang="fi-FI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FF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794309"/>
                  </a:ext>
                </a:extLst>
              </a:tr>
              <a:tr h="439172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turvepellon metsitystä (huonosti tuottavat pellot)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FF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787231"/>
                  </a:ext>
                </a:extLst>
              </a:tr>
              <a:tr h="439172">
                <a:tc>
                  <a:txBody>
                    <a:bodyPr/>
                    <a:lstStyle/>
                    <a:p>
                      <a:r>
                        <a:rPr lang="fi-FI" sz="1400" b="0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kivennäismaapellon metsitystä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FF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735228"/>
                  </a:ext>
                </a:extLst>
              </a:tr>
              <a:tr h="439172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hylätyn turvepellon (”joutoalue”) metsitystä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Ei vaikutusta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Avoin, ei voida arvioida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hyvä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3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807620"/>
                  </a:ext>
                </a:extLst>
              </a:tr>
              <a:tr h="439172"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Siirretään heikkotuottoisia turvepeltoja vesiensuojelukosteikoksi (maatalouden kosteikot)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Ei vaikutusta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huono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4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huono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4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756041"/>
                  </a:ext>
                </a:extLst>
              </a:tr>
              <a:tr h="439172">
                <a:tc>
                  <a:txBody>
                    <a:bodyPr/>
                    <a:lstStyle/>
                    <a:p>
                      <a:r>
                        <a:rPr lang="fi-FI" sz="1400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Siirretään kivennäismaapeltoa vesiensuojelukosteikoksi (maatalouden kosteikot)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Ei vaikutusta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huono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4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huono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4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27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556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FEBC058E-3CCD-4220-886C-F5E8E0F7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Maatalouteen kohdistuvat toimenpiteet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3045C5-712B-490E-BB9B-6B82DFED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D7AA-5745-4BBD-B16D-59B66AF75983}" type="datetime1">
              <a:rPr lang="fi-FI" smtClean="0"/>
              <a:t>17.3.2022</a:t>
            </a:fld>
            <a:endParaRPr lang="fi-FI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91046484-0C39-44E6-8810-B48931894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260011"/>
              </p:ext>
            </p:extLst>
          </p:nvPr>
        </p:nvGraphicFramePr>
        <p:xfrm>
          <a:off x="857249" y="1619021"/>
          <a:ext cx="10496551" cy="4663440"/>
        </p:xfrm>
        <a:graphic>
          <a:graphicData uri="http://schemas.openxmlformats.org/drawingml/2006/table">
            <a:tbl>
              <a:tblPr firstRow="1" firstCol="1" bandRow="1"/>
              <a:tblGrid>
                <a:gridCol w="4806535">
                  <a:extLst>
                    <a:ext uri="{9D8B030D-6E8A-4147-A177-3AD203B41FA5}">
                      <a16:colId xmlns:a16="http://schemas.microsoft.com/office/drawing/2014/main" val="3002576409"/>
                    </a:ext>
                  </a:extLst>
                </a:gridCol>
                <a:gridCol w="1684207">
                  <a:extLst>
                    <a:ext uri="{9D8B030D-6E8A-4147-A177-3AD203B41FA5}">
                      <a16:colId xmlns:a16="http://schemas.microsoft.com/office/drawing/2014/main" val="2667540625"/>
                    </a:ext>
                  </a:extLst>
                </a:gridCol>
                <a:gridCol w="2017446">
                  <a:extLst>
                    <a:ext uri="{9D8B030D-6E8A-4147-A177-3AD203B41FA5}">
                      <a16:colId xmlns:a16="http://schemas.microsoft.com/office/drawing/2014/main" val="3669633529"/>
                    </a:ext>
                  </a:extLst>
                </a:gridCol>
                <a:gridCol w="1988363">
                  <a:extLst>
                    <a:ext uri="{9D8B030D-6E8A-4147-A177-3AD203B41FA5}">
                      <a16:colId xmlns:a16="http://schemas.microsoft.com/office/drawing/2014/main" val="251205998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fi-FI" sz="1400" b="1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Ilmastotoimi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Ilmasto-vaikuttavuus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Kustannusvaikuttavuus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Hyväksyttävyys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948098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fi-FI" sz="1400" b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nurmien viljelyä turvepelloilla </a:t>
                      </a:r>
                      <a:r>
                        <a:rPr lang="fi-FI" sz="1400" b="1" kern="12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(TOP10)</a:t>
                      </a:r>
                      <a:endParaRPr lang="fi-FI" sz="1400" b="0" noProof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3599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turvemaan nurmiviljelyä korotetulla vedenpinnalla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Keskiverto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10865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fi-FI" sz="1400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kerääjäkasvien käyttöä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55552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fi-FI" sz="1400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viherlannoitusnurmien viljelyä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FF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6575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fi-FI" sz="1400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biokaasunurmien viljelyä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30914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turvemaan kosteikkoviljelyä (ruokohelpi, järviruoko)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Tyydyttävä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Keskiverto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huono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4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04778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maanparannus- ja saneerauskasveja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Huono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huono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4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60982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Lisätään maltillisesti eloperäisten maanparannusaineiden käyttöä maatalousmaan maaperän hiilivaraston kasvattamiseksi (kuten komposti, biohiili ja maanparannuskuidut)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Ei vaikutusta</a:t>
                      </a: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Erittäin huono</a:t>
                      </a:r>
                      <a:endParaRPr lang="fi-FI" sz="1400" noProof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4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ymbol" panose="05050102010706020507" pitchFamily="18" charset="2"/>
                          <a:cs typeface="Symbol" panose="05050102010706020507" pitchFamily="18" charset="2"/>
                        </a:rPr>
                        <a:t>Hyvä</a:t>
                      </a:r>
                      <a:endParaRPr lang="fi-FI" sz="1400" noProof="0" dirty="0">
                        <a:effectLst/>
                        <a:latin typeface="+mj-lt"/>
                        <a:ea typeface="Symbol" panose="05050102010706020507" pitchFamily="18" charset="2"/>
                        <a:cs typeface="Symbol" panose="05050102010706020507" pitchFamily="18" charset="2"/>
                      </a:endParaRPr>
                    </a:p>
                  </a:txBody>
                  <a:tcPr marL="23938" marR="23938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FF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99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731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030C9C-72E9-4DFF-9EBE-6E3A04F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70" y="362089"/>
            <a:ext cx="10515600" cy="1006475"/>
          </a:xfrm>
        </p:spPr>
        <p:txBody>
          <a:bodyPr/>
          <a:lstStyle/>
          <a:p>
            <a:r>
              <a:rPr lang="fi-FI"/>
              <a:t>johtopäätökset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24AA87-ECC2-4DC5-9C0F-A9798218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866" y="1305517"/>
            <a:ext cx="7998439" cy="45450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sz="1800" dirty="0">
                <a:latin typeface="+mj-lt"/>
              </a:rPr>
              <a:t>Arvioinnin perusteella hyvinä ilmastotoimenpiteinä erottui </a:t>
            </a:r>
            <a:r>
              <a:rPr lang="fi-FI" sz="1800" b="1" dirty="0">
                <a:latin typeface="+mj-lt"/>
              </a:rPr>
              <a:t>kymmenen toimenpidettä, joilla: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dirty="0">
                <a:latin typeface="+mj-lt"/>
              </a:rPr>
              <a:t>Ilmastovaikuttavuus vähintään tyydyttävä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dirty="0">
                <a:latin typeface="+mj-lt"/>
              </a:rPr>
              <a:t>Kustannusvaikuttavuus hyvä tai erittäin hyvä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dirty="0">
                <a:latin typeface="+mj-lt"/>
              </a:rPr>
              <a:t>Hyväksyttävyys vähintään keskiverto </a:t>
            </a:r>
          </a:p>
          <a:p>
            <a:pPr marL="57150" indent="-285750">
              <a:buFont typeface="Wingdings" panose="05000000000000000000" pitchFamily="2" charset="2"/>
              <a:buChar char="q"/>
            </a:pPr>
            <a:r>
              <a:rPr lang="fi-FI" sz="1800" dirty="0">
                <a:latin typeface="+mj-lt"/>
              </a:rPr>
              <a:t>Näillä (TOP 10) toimenpiteillä yhteensä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b="1" dirty="0">
                <a:latin typeface="+mj-lt"/>
              </a:rPr>
              <a:t>5,2 milj. t CO2-ekv./v </a:t>
            </a:r>
            <a:r>
              <a:rPr lang="fi-FI" sz="1800" dirty="0">
                <a:latin typeface="+mj-lt"/>
              </a:rPr>
              <a:t>positiivinen ilmastovaikutus vuonna 2035 </a:t>
            </a:r>
            <a:endParaRPr lang="fi-FI" sz="18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i-FI" sz="1800" b="1" dirty="0">
                <a:latin typeface="+mj-lt"/>
              </a:rPr>
              <a:t>Huomioita</a:t>
            </a:r>
            <a:r>
              <a:rPr lang="fi-FI" sz="1800" dirty="0">
                <a:latin typeface="+mj-lt"/>
              </a:rPr>
              <a:t>: 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dirty="0">
                <a:latin typeface="+mj-lt"/>
              </a:rPr>
              <a:t>Ilmastovaikutuksista arvioitu vain maa- ja metsätalouteen sekä maankäyttöön kohdistuvat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dirty="0">
                <a:latin typeface="+mj-lt"/>
              </a:rPr>
              <a:t>Ei arvioitu toimenpiteiden yhteisvaikutuksia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dirty="0">
                <a:latin typeface="+mj-lt"/>
              </a:rPr>
              <a:t>Ei arvioitu hiilivuotovaikutuksia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dirty="0">
                <a:latin typeface="+mj-lt"/>
              </a:rPr>
              <a:t>Venäjän sotatoimien vaikuttavuutta toimenpiteiden hyväksyttävyyteen esim. huoltovarmuuden kannalta ei ehditty sisällyttää arvioon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dirty="0">
                <a:latin typeface="+mj-lt"/>
              </a:rPr>
              <a:t>Osa toimenpiteistä lisää puun- tai ruuantuotantoa, osa vähentää sitä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800" dirty="0">
                <a:latin typeface="+mj-lt"/>
              </a:rPr>
              <a:t>Hyväksyttävyyteen vaikuttavat maanomistajan omat tavoitteet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fi-FI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+mj-lt"/>
            </a:endParaRPr>
          </a:p>
          <a:p>
            <a:endParaRPr lang="fi-FI" sz="1800" dirty="0">
              <a:latin typeface="+mj-lt"/>
            </a:endParaRPr>
          </a:p>
          <a:p>
            <a:endParaRPr lang="fi-FI" sz="1800" dirty="0">
              <a:latin typeface="+mj-lt"/>
            </a:endParaRPr>
          </a:p>
          <a:p>
            <a:endParaRPr lang="fi-FI" sz="1800" dirty="0">
              <a:latin typeface="+mj-lt"/>
            </a:endParaRPr>
          </a:p>
          <a:p>
            <a:pPr marL="342900" indent="-342900" fontAlgn="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i-FI" sz="1800" dirty="0">
              <a:latin typeface="+mj-lt"/>
            </a:endParaRPr>
          </a:p>
          <a:p>
            <a:pPr marL="342900" indent="-342900" fontAlgn="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i-FI" sz="1800" dirty="0">
              <a:latin typeface="+mj-lt"/>
            </a:endParaRPr>
          </a:p>
          <a:p>
            <a:pPr marL="1028700" lvl="1" indent="-342900" fontAlgn="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i-FI" sz="1800" dirty="0">
              <a:latin typeface="+mj-lt"/>
            </a:endParaRPr>
          </a:p>
          <a:p>
            <a:pPr marL="1028700" lvl="1" indent="-342900" fontAlgn="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fi-FI" sz="1800" dirty="0">
              <a:latin typeface="+mj-lt"/>
            </a:endParaRPr>
          </a:p>
          <a:p>
            <a:pPr marL="1028700" lvl="1" indent="-342900" fontAlgn="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1800" dirty="0">
              <a:latin typeface="+mj-lt"/>
            </a:endParaRPr>
          </a:p>
          <a:p>
            <a:pPr marL="1028700" lvl="1" indent="-342900" fontAlgn="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1800" dirty="0">
              <a:latin typeface="+mj-lt"/>
            </a:endParaRPr>
          </a:p>
          <a:p>
            <a:pPr marL="285750" indent="-285750" fontAlgn="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L="342900" indent="-342900" fontAlgn="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1800" dirty="0">
              <a:latin typeface="+mj-lt"/>
            </a:endParaRPr>
          </a:p>
          <a:p>
            <a:pPr marL="285750" indent="-285750" fontAlgn="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sz="18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 dirty="0">
              <a:latin typeface="+mj-lt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7208D0-30A6-47BC-BB87-4C15D856F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D7AA-5745-4BBD-B16D-59B66AF75983}" type="datetime1">
              <a:rPr lang="fi-FI" smtClean="0"/>
              <a:t>17.3.2022</a:t>
            </a:fld>
            <a:endParaRPr lang="fi-FI" dirty="0"/>
          </a:p>
        </p:txBody>
      </p:sp>
      <p:pic>
        <p:nvPicPr>
          <p:cNvPr id="5" name="Sisällön paikkamerkki 5" descr="Kuva, joka sisältää kohteen ruoho, ulko, kasvi, vihannes&#10;&#10;Kuvaus luotu automaattisesti">
            <a:extLst>
              <a:ext uri="{FF2B5EF4-FFF2-40B4-BE49-F238E27FC236}">
                <a16:creationId xmlns:a16="http://schemas.microsoft.com/office/drawing/2014/main" id="{C0077544-F929-4A64-B73E-67D1B482A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r="31301"/>
          <a:stretch/>
        </p:blipFill>
        <p:spPr>
          <a:xfrm>
            <a:off x="9029700" y="1157459"/>
            <a:ext cx="2702539" cy="484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54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PTT värejä">
      <a:dk1>
        <a:sysClr val="windowText" lastClr="000000"/>
      </a:dk1>
      <a:lt1>
        <a:sysClr val="window" lastClr="FFFFFF"/>
      </a:lt1>
      <a:dk2>
        <a:srgbClr val="555555"/>
      </a:dk2>
      <a:lt2>
        <a:srgbClr val="F6F6F6"/>
      </a:lt2>
      <a:accent1>
        <a:srgbClr val="009346"/>
      </a:accent1>
      <a:accent2>
        <a:srgbClr val="999999"/>
      </a:accent2>
      <a:accent3>
        <a:srgbClr val="00627D"/>
      </a:accent3>
      <a:accent4>
        <a:srgbClr val="FF6600"/>
      </a:accent4>
      <a:accent5>
        <a:srgbClr val="4B36CC"/>
      </a:accent5>
      <a:accent6>
        <a:srgbClr val="C36B0D"/>
      </a:accent6>
      <a:hlink>
        <a:srgbClr val="1FBADB"/>
      </a:hlink>
      <a:folHlink>
        <a:srgbClr val="6DBC88"/>
      </a:folHlink>
    </a:clrScheme>
    <a:fontScheme name="Mukautettu 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62A80763-6ED8-4E92-8F5A-7AFA193B1205}" vid="{D9386627-6111-4DE8-8EB5-5697E82921A6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4937D0FE4248489A4B9C15C112D563" ma:contentTypeVersion="2" ma:contentTypeDescription="Create a new document." ma:contentTypeScope="" ma:versionID="c303b778f2c0231590820c95441f6dbe">
  <xsd:schema xmlns:xsd="http://www.w3.org/2001/XMLSchema" xmlns:xs="http://www.w3.org/2001/XMLSchema" xmlns:p="http://schemas.microsoft.com/office/2006/metadata/properties" xmlns:ns2="d6bc9052-4817-4472-80d4-85a9d5efb093" targetNamespace="http://schemas.microsoft.com/office/2006/metadata/properties" ma:root="true" ma:fieldsID="2a5777f03e3323d5455d3338f8485d85" ns2:_="">
    <xsd:import namespace="d6bc9052-4817-4472-80d4-85a9d5efb0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c9052-4817-4472-80d4-85a9d5efb0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52EEBF-54E3-494F-924B-F805C30BF9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1BA04B-03F1-404D-AE9D-188C00BF5402}">
  <ds:schemaRefs>
    <ds:schemaRef ds:uri="d6bc9052-4817-4472-80d4-85a9d5efb09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8EB0476-5D87-4615-B6B7-822642C6B9FC}">
  <ds:schemaRefs>
    <ds:schemaRef ds:uri="d6bc9052-4817-4472-80d4-85a9d5efb0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Powepoint pohja</Template>
  <TotalTime>82</TotalTime>
  <Words>1049</Words>
  <Application>Microsoft Office PowerPoint</Application>
  <PresentationFormat>Laajakuva</PresentationFormat>
  <Paragraphs>297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6" baseType="lpstr">
      <vt:lpstr>Arial</vt:lpstr>
      <vt:lpstr>Calibri</vt:lpstr>
      <vt:lpstr>Gill Sans MT</vt:lpstr>
      <vt:lpstr>Wingdings</vt:lpstr>
      <vt:lpstr>Office-teema</vt:lpstr>
      <vt:lpstr>Maankäyttösektorin ilmastosuunnitelman kustannusvaikutusten arviointi</vt:lpstr>
      <vt:lpstr>tausta</vt:lpstr>
      <vt:lpstr>ilmastovaikuttavuus</vt:lpstr>
      <vt:lpstr>kustannusvaikuttavuus</vt:lpstr>
      <vt:lpstr>hyväksyttävyys</vt:lpstr>
      <vt:lpstr>Metsiin kohdistuvat toimenpiteet</vt:lpstr>
      <vt:lpstr>Maankäytön muutokseen kohdistuvat toimenpiteet</vt:lpstr>
      <vt:lpstr>Maatalouteen kohdistuvat toimenpiteet</vt:lpstr>
      <vt:lpstr>johtopäätökset</vt:lpstr>
      <vt:lpstr>Arvio TOP 10 toimenpiteiden ohjaustarpeesta</vt:lpstr>
      <vt:lpstr>Kiitos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Maankäyttösektorin ilmastosuunnitelman kustannusvaikutusten arviointi</dc:title>
  <dc:creator>Paula Horne</dc:creator>
  <cp:lastModifiedBy>Paula Horne</cp:lastModifiedBy>
  <cp:revision>10</cp:revision>
  <dcterms:created xsi:type="dcterms:W3CDTF">2022-03-15T06:51:00Z</dcterms:created>
  <dcterms:modified xsi:type="dcterms:W3CDTF">2022-03-17T11:47:01Z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0x010100804937D0FE4248489A4B9C15C112D563</vt:lpwstr>
  </property>
</Properties>
</file>