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320" r:id="rId6"/>
    <p:sldId id="317" r:id="rId7"/>
    <p:sldId id="321" r:id="rId8"/>
    <p:sldId id="318" r:id="rId9"/>
    <p:sldId id="319" r:id="rId10"/>
    <p:sldId id="322" r:id="rId11"/>
    <p:sldId id="323" r:id="rId12"/>
    <p:sldId id="325" r:id="rId13"/>
    <p:sldId id="326" r:id="rId14"/>
  </p:sldIdLst>
  <p:sldSz cx="9144000" cy="5143500" type="screen16x9"/>
  <p:notesSz cx="6858000" cy="9144000"/>
  <p:defaultTextStyle>
    <a:defPPr>
      <a:defRPr lang="fi-FI"/>
    </a:defPPr>
    <a:lvl1pPr marL="0" algn="l" defTabSz="68571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57" algn="l" defTabSz="68571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15" algn="l" defTabSz="68571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573" algn="l" defTabSz="68571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430" algn="l" defTabSz="68571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289" algn="l" defTabSz="68571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144" algn="l" defTabSz="68571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000" algn="l" defTabSz="68571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2857" algn="l" defTabSz="685715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80C4D9"/>
    <a:srgbClr val="365ABD"/>
    <a:srgbClr val="077BC0"/>
    <a:srgbClr val="FFFFFF"/>
    <a:srgbClr val="EBF6F9"/>
    <a:srgbClr val="DCDCDC"/>
    <a:srgbClr val="D7EDF4"/>
    <a:srgbClr val="B6DDE9"/>
    <a:srgbClr val="CC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'31+kokoluokka'!$T$3</c:f>
              <c:strCache>
                <c:ptCount val="1"/>
                <c:pt idx="0">
                  <c:v>yli 50000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'31+kokoluokka'!$S$4:$S$16</c:f>
              <c:strCache>
                <c:ptCount val="13"/>
                <c:pt idx="0">
                  <c:v>Sopeutuminen ei ole tullut esille asiana, joka vaatisi huomiota</c:v>
                </c:pt>
                <c:pt idx="1">
                  <c:v>Sopeutumiselle on asetettu selkeitä tavoitteita</c:v>
                </c:pt>
                <c:pt idx="2">
                  <c:v>On rahoitettu ratkaisuja, jotka pyrkivät lieventämään sään ääri-ilmiöiden vaikutuksia</c:v>
                </c:pt>
                <c:pt idx="3">
                  <c:v>Sopeutumistoimia on toteutettu kunnasamme usealla toimialalla</c:v>
                </c:pt>
                <c:pt idx="4">
                  <c:v>Sopeutumistoimia on suunniteltu läpileikkaavasti kunnan eri toimissa</c:v>
                </c:pt>
                <c:pt idx="5">
                  <c:v>Ilmastonmuutos on aiheuttanut vahinkoja kuntamme alueella</c:v>
                </c:pt>
                <c:pt idx="6">
                  <c:v>Sopeutuminen on tunnistettu kuntastrategiassa tai muussa kunnan toimintaa ohjaavassa asiakirjassa</c:v>
                </c:pt>
                <c:pt idx="7">
                  <c:v>Kuntamme kuuluu verkostoon, jossa sopeutumista käsitellään</c:v>
                </c:pt>
                <c:pt idx="8">
                  <c:v>Käynnissä on hankkeita, jotka parantavat varautumista sään ääri-ilmiöihin</c:v>
                </c:pt>
                <c:pt idx="9">
                  <c:v>Käynnissä on sopeutumiseen liittyviä hankkeita</c:v>
                </c:pt>
                <c:pt idx="10">
                  <c:v>On toteutettu yksittäisiä kohdennettuja sopeutumistoimia</c:v>
                </c:pt>
                <c:pt idx="11">
                  <c:v>Kuntaamme kohdistuvat ilmastonmuutoksen riskit on tunnistettu</c:v>
                </c:pt>
                <c:pt idx="12">
                  <c:v>Sopeutumistyö on alkuvaiheessa</c:v>
                </c:pt>
              </c:strCache>
            </c:strRef>
          </c:cat>
          <c:val>
            <c:numRef>
              <c:f>'31+kokoluokka'!$T$4:$T$16</c:f>
              <c:numCache>
                <c:formatCode>General</c:formatCode>
                <c:ptCount val="13"/>
                <c:pt idx="0" formatCode="0">
                  <c:v>0</c:v>
                </c:pt>
                <c:pt idx="1">
                  <c:v>31</c:v>
                </c:pt>
                <c:pt idx="2">
                  <c:v>19</c:v>
                </c:pt>
                <c:pt idx="3">
                  <c:v>31</c:v>
                </c:pt>
                <c:pt idx="4">
                  <c:v>38</c:v>
                </c:pt>
                <c:pt idx="5">
                  <c:v>31</c:v>
                </c:pt>
                <c:pt idx="6">
                  <c:v>56</c:v>
                </c:pt>
                <c:pt idx="7">
                  <c:v>31</c:v>
                </c:pt>
                <c:pt idx="8">
                  <c:v>44</c:v>
                </c:pt>
                <c:pt idx="9">
                  <c:v>50</c:v>
                </c:pt>
                <c:pt idx="10">
                  <c:v>31</c:v>
                </c:pt>
                <c:pt idx="11">
                  <c:v>75</c:v>
                </c:pt>
                <c:pt idx="12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5A-4578-B651-59A36177302A}"/>
            </c:ext>
          </c:extLst>
        </c:ser>
        <c:ser>
          <c:idx val="1"/>
          <c:order val="1"/>
          <c:tx>
            <c:strRef>
              <c:f>'31+kokoluokka'!$U$3</c:f>
              <c:strCache>
                <c:ptCount val="1"/>
                <c:pt idx="0">
                  <c:v>10000-50000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'31+kokoluokka'!$S$4:$S$16</c:f>
              <c:strCache>
                <c:ptCount val="13"/>
                <c:pt idx="0">
                  <c:v>Sopeutuminen ei ole tullut esille asiana, joka vaatisi huomiota</c:v>
                </c:pt>
                <c:pt idx="1">
                  <c:v>Sopeutumiselle on asetettu selkeitä tavoitteita</c:v>
                </c:pt>
                <c:pt idx="2">
                  <c:v>On rahoitettu ratkaisuja, jotka pyrkivät lieventämään sään ääri-ilmiöiden vaikutuksia</c:v>
                </c:pt>
                <c:pt idx="3">
                  <c:v>Sopeutumistoimia on toteutettu kunnasamme usealla toimialalla</c:v>
                </c:pt>
                <c:pt idx="4">
                  <c:v>Sopeutumistoimia on suunniteltu läpileikkaavasti kunnan eri toimissa</c:v>
                </c:pt>
                <c:pt idx="5">
                  <c:v>Ilmastonmuutos on aiheuttanut vahinkoja kuntamme alueella</c:v>
                </c:pt>
                <c:pt idx="6">
                  <c:v>Sopeutuminen on tunnistettu kuntastrategiassa tai muussa kunnan toimintaa ohjaavassa asiakirjassa</c:v>
                </c:pt>
                <c:pt idx="7">
                  <c:v>Kuntamme kuuluu verkostoon, jossa sopeutumista käsitellään</c:v>
                </c:pt>
                <c:pt idx="8">
                  <c:v>Käynnissä on hankkeita, jotka parantavat varautumista sään ääri-ilmiöihin</c:v>
                </c:pt>
                <c:pt idx="9">
                  <c:v>Käynnissä on sopeutumiseen liittyviä hankkeita</c:v>
                </c:pt>
                <c:pt idx="10">
                  <c:v>On toteutettu yksittäisiä kohdennettuja sopeutumistoimia</c:v>
                </c:pt>
                <c:pt idx="11">
                  <c:v>Kuntaamme kohdistuvat ilmastonmuutoksen riskit on tunnistettu</c:v>
                </c:pt>
                <c:pt idx="12">
                  <c:v>Sopeutumistyö on alkuvaiheessa</c:v>
                </c:pt>
              </c:strCache>
            </c:strRef>
          </c:cat>
          <c:val>
            <c:numRef>
              <c:f>'31+kokoluokka'!$U$4:$U$16</c:f>
              <c:numCache>
                <c:formatCode>General</c:formatCode>
                <c:ptCount val="13"/>
                <c:pt idx="0" formatCode="0">
                  <c:v>2.8571428571428599</c:v>
                </c:pt>
                <c:pt idx="1">
                  <c:v>3</c:v>
                </c:pt>
                <c:pt idx="2">
                  <c:v>9</c:v>
                </c:pt>
                <c:pt idx="3">
                  <c:v>11</c:v>
                </c:pt>
                <c:pt idx="4">
                  <c:v>11</c:v>
                </c:pt>
                <c:pt idx="5">
                  <c:v>17</c:v>
                </c:pt>
                <c:pt idx="6">
                  <c:v>17</c:v>
                </c:pt>
                <c:pt idx="7">
                  <c:v>26</c:v>
                </c:pt>
                <c:pt idx="8">
                  <c:v>29</c:v>
                </c:pt>
                <c:pt idx="9">
                  <c:v>31</c:v>
                </c:pt>
                <c:pt idx="10">
                  <c:v>37</c:v>
                </c:pt>
                <c:pt idx="11">
                  <c:v>43</c:v>
                </c:pt>
                <c:pt idx="12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5A-4578-B651-59A36177302A}"/>
            </c:ext>
          </c:extLst>
        </c:ser>
        <c:ser>
          <c:idx val="2"/>
          <c:order val="2"/>
          <c:tx>
            <c:strRef>
              <c:f>'31+kokoluokka'!$V$3</c:f>
              <c:strCache>
                <c:ptCount val="1"/>
                <c:pt idx="0">
                  <c:v>alle 10000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'31+kokoluokka'!$S$4:$S$16</c:f>
              <c:strCache>
                <c:ptCount val="13"/>
                <c:pt idx="0">
                  <c:v>Sopeutuminen ei ole tullut esille asiana, joka vaatisi huomiota</c:v>
                </c:pt>
                <c:pt idx="1">
                  <c:v>Sopeutumiselle on asetettu selkeitä tavoitteita</c:v>
                </c:pt>
                <c:pt idx="2">
                  <c:v>On rahoitettu ratkaisuja, jotka pyrkivät lieventämään sään ääri-ilmiöiden vaikutuksia</c:v>
                </c:pt>
                <c:pt idx="3">
                  <c:v>Sopeutumistoimia on toteutettu kunnasamme usealla toimialalla</c:v>
                </c:pt>
                <c:pt idx="4">
                  <c:v>Sopeutumistoimia on suunniteltu läpileikkaavasti kunnan eri toimissa</c:v>
                </c:pt>
                <c:pt idx="5">
                  <c:v>Ilmastonmuutos on aiheuttanut vahinkoja kuntamme alueella</c:v>
                </c:pt>
                <c:pt idx="6">
                  <c:v>Sopeutuminen on tunnistettu kuntastrategiassa tai muussa kunnan toimintaa ohjaavassa asiakirjassa</c:v>
                </c:pt>
                <c:pt idx="7">
                  <c:v>Kuntamme kuuluu verkostoon, jossa sopeutumista käsitellään</c:v>
                </c:pt>
                <c:pt idx="8">
                  <c:v>Käynnissä on hankkeita, jotka parantavat varautumista sään ääri-ilmiöihin</c:v>
                </c:pt>
                <c:pt idx="9">
                  <c:v>Käynnissä on sopeutumiseen liittyviä hankkeita</c:v>
                </c:pt>
                <c:pt idx="10">
                  <c:v>On toteutettu yksittäisiä kohdennettuja sopeutumistoimia</c:v>
                </c:pt>
                <c:pt idx="11">
                  <c:v>Kuntaamme kohdistuvat ilmastonmuutoksen riskit on tunnistettu</c:v>
                </c:pt>
                <c:pt idx="12">
                  <c:v>Sopeutumistyö on alkuvaiheessa</c:v>
                </c:pt>
              </c:strCache>
            </c:strRef>
          </c:cat>
          <c:val>
            <c:numRef>
              <c:f>'31+kokoluokka'!$V$4:$V$16</c:f>
              <c:numCache>
                <c:formatCode>General</c:formatCode>
                <c:ptCount val="13"/>
                <c:pt idx="0" formatCode="0">
                  <c:v>31.1111111111111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9</c:v>
                </c:pt>
                <c:pt idx="6">
                  <c:v>9</c:v>
                </c:pt>
                <c:pt idx="7">
                  <c:v>16</c:v>
                </c:pt>
                <c:pt idx="8">
                  <c:v>16</c:v>
                </c:pt>
                <c:pt idx="9">
                  <c:v>18</c:v>
                </c:pt>
                <c:pt idx="10">
                  <c:v>18</c:v>
                </c:pt>
                <c:pt idx="11">
                  <c:v>24</c:v>
                </c:pt>
                <c:pt idx="1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5A-4578-B651-59A36177302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31717960"/>
        <c:axId val="831710416"/>
      </c:barChart>
      <c:catAx>
        <c:axId val="8317179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1710416"/>
        <c:crosses val="autoZero"/>
        <c:auto val="1"/>
        <c:lblAlgn val="ctr"/>
        <c:lblOffset val="100"/>
        <c:noMultiLvlLbl val="0"/>
      </c:catAx>
      <c:valAx>
        <c:axId val="831710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31717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t>6.6.2022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57" algn="l" defTabSz="6857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15" algn="l" defTabSz="6857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73" algn="l" defTabSz="6857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30" algn="l" defTabSz="6857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289" algn="l" defTabSz="6857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144" algn="l" defTabSz="6857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000" algn="l" defTabSz="6857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857" algn="l" defTabSz="68571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33CE14-C27A-42FB-A7CF-16D08FB8F53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1999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otsikko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Otsikko 1"/>
          <p:cNvSpPr>
            <a:spLocks noGrp="1"/>
          </p:cNvSpPr>
          <p:nvPr>
            <p:ph type="ctrTitle" hasCustomPrompt="1"/>
          </p:nvPr>
        </p:nvSpPr>
        <p:spPr>
          <a:xfrm>
            <a:off x="513000" y="1203598"/>
            <a:ext cx="4545055" cy="1656184"/>
          </a:xfrm>
        </p:spPr>
        <p:txBody>
          <a:bodyPr anchor="b" anchorCtr="0">
            <a:noAutofit/>
          </a:bodyPr>
          <a:lstStyle>
            <a:lvl1pPr algn="l">
              <a:defRPr sz="3400" b="1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i-FI"/>
              <a:t>Lisää otsikko napsauttamalla </a:t>
            </a:r>
            <a:r>
              <a:rPr lang="fi-FI" err="1"/>
              <a:t>max</a:t>
            </a:r>
            <a:r>
              <a:rPr lang="fi-FI"/>
              <a:t>. kolme riviä tekstiä</a:t>
            </a:r>
          </a:p>
        </p:txBody>
      </p:sp>
      <p:sp>
        <p:nvSpPr>
          <p:cNvPr id="9" name="Alaotsikko 2"/>
          <p:cNvSpPr>
            <a:spLocks noGrp="1"/>
          </p:cNvSpPr>
          <p:nvPr>
            <p:ph type="subTitle" idx="1"/>
          </p:nvPr>
        </p:nvSpPr>
        <p:spPr>
          <a:xfrm>
            <a:off x="513001" y="3003798"/>
            <a:ext cx="4545054" cy="576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3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494"/>
            <a:ext cx="4928608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1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sivu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51435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lang="fi-FI" sz="1350" b="0" i="0" u="none" strike="noStrike" baseline="0" smtClean="0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kuvaketta.</a:t>
            </a:r>
          </a:p>
        </p:txBody>
      </p:sp>
    </p:spTree>
    <p:extLst>
      <p:ext uri="{BB962C8B-B14F-4D97-AF65-F5344CB8AC3E}">
        <p14:creationId xmlns:p14="http://schemas.microsoft.com/office/powerpoint/2010/main" val="69598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54" y="267494"/>
            <a:ext cx="3713206" cy="477353"/>
          </a:xfrm>
          <a:prstGeom prst="rect">
            <a:avLst/>
          </a:prstGeom>
        </p:spPr>
      </p:pic>
      <p:sp>
        <p:nvSpPr>
          <p:cNvPr id="36" name="Otsikko 1"/>
          <p:cNvSpPr>
            <a:spLocks noGrp="1"/>
          </p:cNvSpPr>
          <p:nvPr>
            <p:ph type="ctrTitle"/>
          </p:nvPr>
        </p:nvSpPr>
        <p:spPr>
          <a:xfrm>
            <a:off x="5058054" y="987574"/>
            <a:ext cx="3713206" cy="1064923"/>
          </a:xfrm>
        </p:spPr>
        <p:txBody>
          <a:bodyPr anchor="b" anchorCtr="0">
            <a:noAutofit/>
          </a:bodyPr>
          <a:lstStyle>
            <a:lvl1pPr algn="l" rtl="0">
              <a:defRPr sz="3000">
                <a:solidFill>
                  <a:srgbClr val="365ABD"/>
                </a:solidFill>
              </a:defRPr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7" name="Alaotsikko 2"/>
          <p:cNvSpPr>
            <a:spLocks noGrp="1"/>
          </p:cNvSpPr>
          <p:nvPr>
            <p:ph type="subTitle" idx="1"/>
          </p:nvPr>
        </p:nvSpPr>
        <p:spPr>
          <a:xfrm>
            <a:off x="5058060" y="2139702"/>
            <a:ext cx="3714034" cy="125159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1200"/>
              </a:spcAft>
              <a:buNone/>
              <a:defRPr sz="1600">
                <a:solidFill>
                  <a:srgbClr val="365ABD"/>
                </a:solidFill>
              </a:defRPr>
            </a:lvl1pPr>
            <a:lvl2pPr marL="3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10" hasCustomPrompt="1"/>
          </p:nvPr>
        </p:nvSpPr>
        <p:spPr>
          <a:xfrm>
            <a:off x="1576943" y="3650319"/>
            <a:ext cx="972000" cy="972000"/>
          </a:xfrm>
        </p:spPr>
        <p:txBody>
          <a:bodyPr wrap="square" anchor="ctr">
            <a:noAutofit/>
          </a:bodyPr>
          <a:lstStyle>
            <a:lvl1pPr marL="0" indent="0" algn="ctr">
              <a:buNone/>
              <a:defRPr sz="1000" b="1">
                <a:solidFill>
                  <a:schemeClr val="tx1"/>
                </a:solidFill>
              </a:defRPr>
            </a:lvl1pPr>
            <a:lvl2pPr marL="342858" indent="0">
              <a:buNone/>
              <a:defRPr/>
            </a:lvl2pPr>
            <a:lvl3pPr marL="603572" indent="0">
              <a:buNone/>
              <a:defRPr/>
            </a:lvl3pPr>
            <a:lvl4pPr marL="740474" indent="0">
              <a:buNone/>
              <a:defRPr/>
            </a:lvl4pPr>
            <a:lvl5pPr marL="876190" indent="0">
              <a:buNone/>
              <a:defRPr/>
            </a:lvl5pPr>
          </a:lstStyle>
          <a:p>
            <a:pPr lvl="0"/>
            <a:r>
              <a:rPr lang="fi-FI"/>
              <a:t>Lisää mahdollisten toimijoiden logot</a:t>
            </a:r>
          </a:p>
        </p:txBody>
      </p:sp>
      <p:sp>
        <p:nvSpPr>
          <p:cNvPr id="11" name="Sisällön paikkamerkki 3"/>
          <p:cNvSpPr>
            <a:spLocks noGrp="1"/>
          </p:cNvSpPr>
          <p:nvPr>
            <p:ph sz="quarter" idx="11" hasCustomPrompt="1"/>
          </p:nvPr>
        </p:nvSpPr>
        <p:spPr>
          <a:xfrm>
            <a:off x="2819707" y="3650319"/>
            <a:ext cx="972000" cy="972000"/>
          </a:xfrm>
        </p:spPr>
        <p:txBody>
          <a:bodyPr wrap="square" anchor="ctr">
            <a:noAutofit/>
          </a:bodyPr>
          <a:lstStyle>
            <a:lvl1pPr marL="0" indent="0" algn="ctr">
              <a:buNone/>
              <a:defRPr sz="1000" b="1">
                <a:solidFill>
                  <a:schemeClr val="tx1"/>
                </a:solidFill>
              </a:defRPr>
            </a:lvl1pPr>
            <a:lvl2pPr marL="342858" indent="0">
              <a:buNone/>
              <a:defRPr/>
            </a:lvl2pPr>
            <a:lvl3pPr marL="603572" indent="0">
              <a:buNone/>
              <a:defRPr/>
            </a:lvl3pPr>
            <a:lvl4pPr marL="740474" indent="0">
              <a:buNone/>
              <a:defRPr/>
            </a:lvl4pPr>
            <a:lvl5pPr marL="876190" indent="0">
              <a:buNone/>
              <a:defRPr/>
            </a:lvl5pPr>
          </a:lstStyle>
          <a:p>
            <a:pPr lvl="0"/>
            <a:r>
              <a:rPr lang="fi-FI"/>
              <a:t>Lisää mahdollisten toimijoiden logot</a:t>
            </a:r>
          </a:p>
        </p:txBody>
      </p:sp>
      <p:sp>
        <p:nvSpPr>
          <p:cNvPr id="12" name="Sisällön paikkamerkki 3"/>
          <p:cNvSpPr>
            <a:spLocks noGrp="1"/>
          </p:cNvSpPr>
          <p:nvPr>
            <p:ph sz="quarter" idx="12" hasCustomPrompt="1"/>
          </p:nvPr>
        </p:nvSpPr>
        <p:spPr>
          <a:xfrm>
            <a:off x="4062471" y="3650319"/>
            <a:ext cx="972000" cy="972000"/>
          </a:xfrm>
        </p:spPr>
        <p:txBody>
          <a:bodyPr wrap="square" anchor="ctr">
            <a:noAutofit/>
          </a:bodyPr>
          <a:lstStyle>
            <a:lvl1pPr marL="0" indent="0" algn="ctr">
              <a:buNone/>
              <a:defRPr sz="1000" b="1">
                <a:solidFill>
                  <a:schemeClr val="tx1"/>
                </a:solidFill>
              </a:defRPr>
            </a:lvl1pPr>
            <a:lvl2pPr marL="342858" indent="0">
              <a:buNone/>
              <a:defRPr/>
            </a:lvl2pPr>
            <a:lvl3pPr marL="603572" indent="0">
              <a:buNone/>
              <a:defRPr/>
            </a:lvl3pPr>
            <a:lvl4pPr marL="740474" indent="0">
              <a:buNone/>
              <a:defRPr/>
            </a:lvl4pPr>
            <a:lvl5pPr marL="876190" indent="0">
              <a:buNone/>
              <a:defRPr/>
            </a:lvl5pPr>
          </a:lstStyle>
          <a:p>
            <a:pPr lvl="0"/>
            <a:r>
              <a:rPr lang="fi-FI"/>
              <a:t>Lisää mahdollisten toimijoiden logot</a:t>
            </a:r>
          </a:p>
        </p:txBody>
      </p:sp>
      <p:sp>
        <p:nvSpPr>
          <p:cNvPr id="13" name="Sisällön paikkamerkki 3"/>
          <p:cNvSpPr>
            <a:spLocks noGrp="1"/>
          </p:cNvSpPr>
          <p:nvPr>
            <p:ph sz="quarter" idx="13" hasCustomPrompt="1"/>
          </p:nvPr>
        </p:nvSpPr>
        <p:spPr>
          <a:xfrm>
            <a:off x="5305235" y="3650319"/>
            <a:ext cx="972000" cy="972000"/>
          </a:xfrm>
        </p:spPr>
        <p:txBody>
          <a:bodyPr wrap="square" anchor="ctr">
            <a:noAutofit/>
          </a:bodyPr>
          <a:lstStyle>
            <a:lvl1pPr marL="0" indent="0" algn="ctr">
              <a:buNone/>
              <a:defRPr sz="1000" b="1">
                <a:solidFill>
                  <a:schemeClr val="tx1"/>
                </a:solidFill>
              </a:defRPr>
            </a:lvl1pPr>
            <a:lvl2pPr marL="342858" indent="0">
              <a:buNone/>
              <a:defRPr/>
            </a:lvl2pPr>
            <a:lvl3pPr marL="603572" indent="0">
              <a:buNone/>
              <a:defRPr/>
            </a:lvl3pPr>
            <a:lvl4pPr marL="740474" indent="0">
              <a:buNone/>
              <a:defRPr/>
            </a:lvl4pPr>
            <a:lvl5pPr marL="876190" indent="0">
              <a:buNone/>
              <a:defRPr/>
            </a:lvl5pPr>
          </a:lstStyle>
          <a:p>
            <a:pPr lvl="0"/>
            <a:r>
              <a:rPr lang="fi-FI"/>
              <a:t>Lisää mahdollisten toimijoiden logot</a:t>
            </a:r>
          </a:p>
        </p:txBody>
      </p:sp>
      <p:sp>
        <p:nvSpPr>
          <p:cNvPr id="14" name="Sisällön paikkamerkki 3"/>
          <p:cNvSpPr>
            <a:spLocks noGrp="1"/>
          </p:cNvSpPr>
          <p:nvPr>
            <p:ph sz="quarter" idx="14" hasCustomPrompt="1"/>
          </p:nvPr>
        </p:nvSpPr>
        <p:spPr>
          <a:xfrm>
            <a:off x="6548000" y="3650319"/>
            <a:ext cx="972000" cy="972000"/>
          </a:xfrm>
        </p:spPr>
        <p:txBody>
          <a:bodyPr wrap="square" anchor="ctr">
            <a:noAutofit/>
          </a:bodyPr>
          <a:lstStyle>
            <a:lvl1pPr marL="0" indent="0" algn="ctr">
              <a:buNone/>
              <a:defRPr sz="1000" b="1">
                <a:solidFill>
                  <a:schemeClr val="tx1"/>
                </a:solidFill>
              </a:defRPr>
            </a:lvl1pPr>
            <a:lvl2pPr marL="342858" indent="0">
              <a:buNone/>
              <a:defRPr/>
            </a:lvl2pPr>
            <a:lvl3pPr marL="603572" indent="0">
              <a:buNone/>
              <a:defRPr/>
            </a:lvl3pPr>
            <a:lvl4pPr marL="740474" indent="0">
              <a:buNone/>
              <a:defRPr/>
            </a:lvl4pPr>
            <a:lvl5pPr marL="876190" indent="0">
              <a:buNone/>
              <a:defRPr/>
            </a:lvl5pPr>
          </a:lstStyle>
          <a:p>
            <a:pPr lvl="0"/>
            <a:r>
              <a:rPr lang="fi-FI"/>
              <a:t>Lisää mahdollisten toimijoiden logot</a:t>
            </a:r>
          </a:p>
        </p:txBody>
      </p:sp>
    </p:spTree>
    <p:extLst>
      <p:ext uri="{BB962C8B-B14F-4D97-AF65-F5344CB8AC3E}">
        <p14:creationId xmlns:p14="http://schemas.microsoft.com/office/powerpoint/2010/main" val="372043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ääotsikk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>
            <p:ph type="ctrTitle" hasCustomPrompt="1"/>
          </p:nvPr>
        </p:nvSpPr>
        <p:spPr>
          <a:xfrm>
            <a:off x="513000" y="1203598"/>
            <a:ext cx="4545055" cy="1656184"/>
          </a:xfrm>
        </p:spPr>
        <p:txBody>
          <a:bodyPr anchor="b" anchorCtr="0">
            <a:noAutofit/>
          </a:bodyPr>
          <a:lstStyle>
            <a:lvl1pPr algn="l">
              <a:defRPr sz="3400" b="1" baseline="0">
                <a:solidFill>
                  <a:srgbClr val="365ABD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fi-FI"/>
              <a:t>Lisää otsikko napsauttamalla </a:t>
            </a:r>
            <a:r>
              <a:rPr lang="fi-FI" err="1"/>
              <a:t>max</a:t>
            </a:r>
            <a:r>
              <a:rPr lang="fi-FI"/>
              <a:t>. kolme riviä tekstiä</a:t>
            </a:r>
          </a:p>
        </p:txBody>
      </p:sp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513001" y="3003798"/>
            <a:ext cx="4545054" cy="576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rgbClr val="365ABD"/>
                </a:solidFill>
              </a:defRPr>
            </a:lvl1pPr>
            <a:lvl2pPr marL="3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7494"/>
            <a:ext cx="4928608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2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Lisää otsikko napsauttamalla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kaksi riviä tekstiä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5" name="Päivämäärän paikkamerkki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6DB53-EF74-4B77-8208-138131FA5002}" type="datetime1">
              <a:rPr lang="fi-FI" smtClean="0"/>
              <a:t>6.6.2022</a:t>
            </a:fld>
            <a:endParaRPr lang="fi-FI"/>
          </a:p>
        </p:txBody>
      </p:sp>
      <p:sp>
        <p:nvSpPr>
          <p:cNvPr id="17" name="Dian numeron paikkamerkki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780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siv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1" name="Kuva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99" y="4442400"/>
            <a:ext cx="3717461" cy="4779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513005" y="2355726"/>
            <a:ext cx="4860000" cy="915677"/>
          </a:xfrm>
        </p:spPr>
        <p:txBody>
          <a:bodyPr anchor="b" anchorCtr="0"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fi-FI"/>
              <a:t>Väliotsikko: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2 riviä tekstiä</a:t>
            </a:r>
          </a:p>
        </p:txBody>
      </p:sp>
      <p:sp>
        <p:nvSpPr>
          <p:cNvPr id="20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513005" y="3380320"/>
            <a:ext cx="4860000" cy="810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3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Lisää tarkentava teksti napsauttamalla: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 3 riviä.</a:t>
            </a:r>
          </a:p>
        </p:txBody>
      </p:sp>
    </p:spTree>
    <p:extLst>
      <p:ext uri="{BB962C8B-B14F-4D97-AF65-F5344CB8AC3E}">
        <p14:creationId xmlns:p14="http://schemas.microsoft.com/office/powerpoint/2010/main" val="254402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siv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6" name="Kuva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99" y="4443958"/>
            <a:ext cx="3717461" cy="4779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ctrTitle" hasCustomPrompt="1"/>
          </p:nvPr>
        </p:nvSpPr>
        <p:spPr>
          <a:xfrm>
            <a:off x="513001" y="2355726"/>
            <a:ext cx="4860000" cy="915300"/>
          </a:xfrm>
        </p:spPr>
        <p:txBody>
          <a:bodyPr anchor="b" anchorCtr="0">
            <a:noAutofit/>
          </a:bodyPr>
          <a:lstStyle>
            <a:lvl1pPr algn="l" rtl="0">
              <a:defRPr sz="3000">
                <a:solidFill>
                  <a:srgbClr val="365ABD"/>
                </a:solidFill>
              </a:defRPr>
            </a:lvl1pPr>
          </a:lstStyle>
          <a:p>
            <a:r>
              <a:rPr lang="fi-FI"/>
              <a:t>Väliotsikko: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2 riviä tekstiä</a:t>
            </a:r>
          </a:p>
        </p:txBody>
      </p:sp>
      <p:sp>
        <p:nvSpPr>
          <p:cNvPr id="17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513005" y="3380325"/>
            <a:ext cx="4860000" cy="809180"/>
          </a:xfrm>
        </p:spPr>
        <p:txBody>
          <a:bodyPr>
            <a:normAutofit/>
          </a:bodyPr>
          <a:lstStyle>
            <a:lvl1pPr marL="0" marR="0" indent="0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5ABD"/>
              </a:buClr>
              <a:buSzTx/>
              <a:buFont typeface="Calibri" panose="020F0502020204030204" pitchFamily="34" charset="0"/>
              <a:buNone/>
              <a:tabLst/>
              <a:defRPr sz="1600">
                <a:solidFill>
                  <a:srgbClr val="365ABD"/>
                </a:solidFill>
              </a:defRPr>
            </a:lvl1pPr>
            <a:lvl2pPr marL="3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6857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65ABD"/>
              </a:buClr>
              <a:buSzTx/>
              <a:buFont typeface="Calibri" panose="020F0502020204030204" pitchFamily="34" charset="0"/>
              <a:buNone/>
              <a:tabLst/>
              <a:defRPr/>
            </a:pPr>
            <a:r>
              <a:rPr lang="fi-FI"/>
              <a:t>Lisää tarkentava teksti napsauttamalla: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 3 riviä.</a:t>
            </a:r>
          </a:p>
        </p:txBody>
      </p:sp>
    </p:spTree>
    <p:extLst>
      <p:ext uri="{BB962C8B-B14F-4D97-AF65-F5344CB8AC3E}">
        <p14:creationId xmlns:p14="http://schemas.microsoft.com/office/powerpoint/2010/main" val="335624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453542" y="951570"/>
            <a:ext cx="8233200" cy="846000"/>
          </a:xfrm>
        </p:spPr>
        <p:txBody>
          <a:bodyPr/>
          <a:lstStyle/>
          <a:p>
            <a:r>
              <a:rPr lang="fi-FI"/>
              <a:t>Lisää otsikko napsauttamalla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kaksi riviä tekstiä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3600" y="1908000"/>
            <a:ext cx="3891592" cy="2707200"/>
          </a:xfrm>
        </p:spPr>
        <p:txBody>
          <a:bodyPr/>
          <a:lstStyle>
            <a:lvl1pPr marL="201191" indent="-201191"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08000"/>
            <a:ext cx="4038600" cy="2707200"/>
          </a:xfrm>
        </p:spPr>
        <p:txBody>
          <a:bodyPr/>
          <a:lstStyle>
            <a:lvl1pPr marL="201191" indent="-201191"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63E1E-4F08-4898-A378-B98D22E38E6F}" type="datetime1">
              <a:rPr lang="fi-FI" smtClean="0"/>
              <a:t>6.6.2022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CF5E5-3D4F-4C60-9B30-819F2474C17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807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 ja sel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>
          <a:xfrm>
            <a:off x="453542" y="951570"/>
            <a:ext cx="8233257" cy="424800"/>
          </a:xfrm>
        </p:spPr>
        <p:txBody>
          <a:bodyPr anchor="t"/>
          <a:lstStyle>
            <a:lvl1pPr>
              <a:defRPr/>
            </a:lvl1pPr>
          </a:lstStyle>
          <a:p>
            <a:r>
              <a:rPr lang="fi-FI"/>
              <a:t>Otsikko, </a:t>
            </a:r>
            <a:r>
              <a:rPr lang="fi-FI" err="1"/>
              <a:t>max</a:t>
            </a:r>
            <a:r>
              <a:rPr lang="fi-FI"/>
              <a:t>. yksi rivi tekstiä</a:t>
            </a:r>
          </a:p>
        </p:txBody>
      </p:sp>
      <p:sp>
        <p:nvSpPr>
          <p:cNvPr id="7" name="Kaavion paikkamerkki 6"/>
          <p:cNvSpPr>
            <a:spLocks noGrp="1"/>
          </p:cNvSpPr>
          <p:nvPr>
            <p:ph type="chart" sz="quarter" idx="13"/>
          </p:nvPr>
        </p:nvSpPr>
        <p:spPr>
          <a:xfrm>
            <a:off x="451006" y="1486800"/>
            <a:ext cx="8235794" cy="255308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500"/>
            </a:lvl1pPr>
          </a:lstStyle>
          <a:p>
            <a:r>
              <a:rPr lang="fi-FI"/>
              <a:t>Lisää kaavio napsauttamalla kuvaketta</a:t>
            </a:r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451006" y="4118263"/>
            <a:ext cx="8235794" cy="50405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fi-FI"/>
              <a:t>Tila esitettävän grafiikan selvennystekstille.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DC152-83B9-4179-8FDD-E859073F9ACD}" type="datetime1">
              <a:rPr lang="fi-FI" smtClean="0"/>
              <a:t>6.6.2022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256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Lisää otsikko napsauttamalla</a:t>
            </a:r>
            <a:br>
              <a:rPr lang="fi-FI"/>
            </a:br>
            <a:r>
              <a:rPr lang="fi-FI" err="1"/>
              <a:t>max</a:t>
            </a:r>
            <a:r>
              <a:rPr lang="fi-FI"/>
              <a:t>. kaksi riviä tekstiä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885A9-CBBE-4D4D-AB0D-186898E2AD1C}" type="datetime1">
              <a:rPr lang="fi-FI" smtClean="0"/>
              <a:t>6.6.2022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4672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57C8-20F0-4A52-8611-0FEED233B7CF}" type="datetime1">
              <a:rPr lang="fi-FI" smtClean="0"/>
              <a:t>6.6.2022</a:t>
            </a:fld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384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3542" y="951570"/>
            <a:ext cx="8233257" cy="846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3542" y="1908000"/>
            <a:ext cx="8233257" cy="270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1006" y="4776020"/>
            <a:ext cx="827112" cy="17199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bg2"/>
                </a:solidFill>
              </a:defRPr>
            </a:lvl1pPr>
          </a:lstStyle>
          <a:p>
            <a:fld id="{6BE55B1D-95D4-4F8F-82E0-802B36E27688}" type="datetime1">
              <a:rPr lang="fi-FI" smtClean="0"/>
              <a:pPr/>
              <a:t>6.6.2022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00889" y="4776020"/>
            <a:ext cx="385912" cy="17199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 b="1">
                <a:solidFill>
                  <a:schemeClr val="bg2"/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8054" y="267494"/>
            <a:ext cx="3713206" cy="47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2" r:id="rId2"/>
    <p:sldLayoutId id="2147483650" r:id="rId3"/>
    <p:sldLayoutId id="2147483670" r:id="rId4"/>
    <p:sldLayoutId id="2147483671" r:id="rId5"/>
    <p:sldLayoutId id="2147483669" r:id="rId6"/>
    <p:sldLayoutId id="2147483666" r:id="rId7"/>
    <p:sldLayoutId id="2147483668" r:id="rId8"/>
    <p:sldLayoutId id="2147483655" r:id="rId9"/>
    <p:sldLayoutId id="2147483673" r:id="rId10"/>
    <p:sldLayoutId id="2147483663" r:id="rId11"/>
  </p:sldLayoutIdLst>
  <p:hf hdr="0" ftr="0"/>
  <p:txStyles>
    <p:titleStyle>
      <a:lvl1pPr algn="l" defTabSz="685715" rtl="0" eaLnBrk="1" latinLnBrk="0" hangingPunct="1">
        <a:lnSpc>
          <a:spcPct val="95000"/>
        </a:lnSpc>
        <a:spcBef>
          <a:spcPct val="0"/>
        </a:spcBef>
        <a:buNone/>
        <a:defRPr sz="2800" b="1" kern="1200">
          <a:solidFill>
            <a:srgbClr val="365ABD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01191" indent="-201191" algn="l" defTabSz="685715" rtl="0" eaLnBrk="1" latinLnBrk="0" hangingPunct="1">
        <a:spcBef>
          <a:spcPts val="1050"/>
        </a:spcBef>
        <a:buClr>
          <a:srgbClr val="365ABD"/>
        </a:buClr>
        <a:buFont typeface="Calibri" panose="020F050202020403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287" indent="-196429" algn="l" defTabSz="685715" rtl="0" eaLnBrk="1" latinLnBrk="0" hangingPunct="1">
        <a:spcBef>
          <a:spcPts val="1050"/>
        </a:spcBef>
        <a:buClr>
          <a:srgbClr val="365ABD"/>
        </a:buClr>
        <a:buFont typeface="Calibri" panose="020F050202020403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40479" indent="-136907" algn="l" defTabSz="685715" rtl="0" eaLnBrk="1" latinLnBrk="0" hangingPunct="1">
        <a:spcBef>
          <a:spcPts val="1050"/>
        </a:spcBef>
        <a:buClr>
          <a:srgbClr val="365ABD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76190" indent="-135716" algn="l" defTabSz="685715" rtl="0" eaLnBrk="1" latinLnBrk="0" hangingPunct="1">
        <a:spcBef>
          <a:spcPts val="1050"/>
        </a:spcBef>
        <a:buClr>
          <a:srgbClr val="365ABD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07144" indent="-130954" algn="l" defTabSz="685715" rtl="0" eaLnBrk="1" latinLnBrk="0" hangingPunct="1">
        <a:spcBef>
          <a:spcPts val="1050"/>
        </a:spcBef>
        <a:buClr>
          <a:srgbClr val="365ABD"/>
        </a:buClr>
        <a:buFont typeface="Calibri" panose="020F050202020403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5" indent="-171430" algn="l" defTabSz="6857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3" indent="-171430" algn="l" defTabSz="6857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0" indent="-171430" algn="l" defTabSz="6857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89" indent="-171430" algn="l" defTabSz="685715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7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5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3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0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4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57" algn="l" defTabSz="68571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3000" y="1357507"/>
            <a:ext cx="5317432" cy="1656184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fi-FI" sz="2800" dirty="0">
                <a:latin typeface="Arial Narrow"/>
              </a:rPr>
              <a:t>Suomen sopeutuminen ilmastonmuutokseen – arvio nykytilasta ja näkymät tulevaisuuteen</a:t>
            </a:r>
            <a:endParaRPr lang="fi-FI" sz="2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13000" y="3212028"/>
            <a:ext cx="4545054" cy="57600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Aft>
                <a:spcPts val="900"/>
              </a:spcAft>
            </a:pPr>
            <a:r>
              <a:rPr lang="fi-FI" dirty="0"/>
              <a:t>8.6.2022    </a:t>
            </a:r>
            <a:r>
              <a:rPr lang="fi-FI" sz="1400" dirty="0"/>
              <a:t>|</a:t>
            </a:r>
            <a:r>
              <a:rPr lang="fi-FI" dirty="0"/>
              <a:t>   Mikael Hildén, SYKE </a:t>
            </a:r>
          </a:p>
          <a:p>
            <a:pPr>
              <a:spcAft>
                <a:spcPts val="900"/>
              </a:spcAft>
            </a:pPr>
            <a:r>
              <a:rPr lang="fi-FI" dirty="0"/>
              <a:t>KOKOSOPU-hanke: SYKE, HY, IL, LUKE, Tyrsky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444525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38F1808-B620-4238-8388-7A0DFCC0F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6AB0F34-E0F7-463C-8EFE-B6DD4B53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873DADF1-F691-47DC-9AFA-2B8A5E7CCF16}"/>
              </a:ext>
            </a:extLst>
          </p:cNvPr>
          <p:cNvSpPr txBox="1"/>
          <p:nvPr/>
        </p:nvSpPr>
        <p:spPr>
          <a:xfrm>
            <a:off x="2907563" y="1910030"/>
            <a:ext cx="316945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4000" dirty="0">
                <a:solidFill>
                  <a:schemeClr val="accent2">
                    <a:lumMod val="50000"/>
                  </a:schemeClr>
                </a:solidFill>
              </a:rPr>
              <a:t>Kiitos !</a:t>
            </a:r>
          </a:p>
          <a:p>
            <a:pPr algn="ctr"/>
            <a:endParaRPr lang="fi-FI" sz="40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fi-FI" sz="2400" dirty="0"/>
              <a:t>mikael.hilden@syke.fi</a:t>
            </a:r>
          </a:p>
        </p:txBody>
      </p:sp>
    </p:spTree>
    <p:extLst>
      <p:ext uri="{BB962C8B-B14F-4D97-AF65-F5344CB8AC3E}">
        <p14:creationId xmlns:p14="http://schemas.microsoft.com/office/powerpoint/2010/main" val="367287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77DEEB7-C924-4131-86EC-662B6251C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Nykytila: tietoisuus ilmastonmuutoksen merkityksestä on kasvanut, mutta nykytilaa ei voi olettaa stabiiliksi (IPCC AR6)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E07135-15CF-4A44-9A9E-9B4C00CE3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Tarve ottaa ilmastonmuutos huomioon näkyy lähes 50 valtionhallinnon asiakirjassa (lait, lakiesitykset, strategiat ja ohjelmat). Myös alue- ja kuntatasolla viitataan sopeutumistarpeisiin.</a:t>
            </a:r>
          </a:p>
          <a:p>
            <a:r>
              <a:rPr lang="fi-FI" dirty="0"/>
              <a:t>Konkreettiset toimet sopeutumiskyvyn vahvistamiseksi ovat kehittyneet eritahtisesti sektoreittain ja alueittain.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A54A12F-BFCE-4E11-8379-544087C7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8.6. 2022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1FC373F-C0B6-48CB-9B4B-863F5EA97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5462B0E3-185F-47EF-AE35-56F0E3B7BFDF}"/>
              </a:ext>
            </a:extLst>
          </p:cNvPr>
          <p:cNvSpPr txBox="1"/>
          <p:nvPr/>
        </p:nvSpPr>
        <p:spPr>
          <a:xfrm>
            <a:off x="3610535" y="4191245"/>
            <a:ext cx="4814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accent2">
                    <a:lumMod val="50000"/>
                  </a:schemeClr>
                </a:solidFill>
              </a:rPr>
              <a:t>”when all is said and done, more is said than done”</a:t>
            </a:r>
          </a:p>
          <a:p>
            <a:r>
              <a:rPr lang="en-US" sz="1600" i="1" dirty="0">
                <a:solidFill>
                  <a:schemeClr val="accent2">
                    <a:lumMod val="50000"/>
                  </a:schemeClr>
                </a:solidFill>
              </a:rPr>
              <a:t>Lou Holtz</a:t>
            </a:r>
            <a:endParaRPr lang="fi-FI" sz="1600" i="1" dirty="0" err="1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71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273735-7DEE-4CF3-AEDD-E4B94DBB4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542" y="622117"/>
            <a:ext cx="8233257" cy="846000"/>
          </a:xfrm>
        </p:spPr>
        <p:txBody>
          <a:bodyPr/>
          <a:lstStyle/>
          <a:p>
            <a:r>
              <a:rPr lang="fi-FI" dirty="0"/>
              <a:t>Sopeutumisen nykytila </a:t>
            </a:r>
            <a:r>
              <a:rPr lang="fi-FI" dirty="0" err="1"/>
              <a:t>vs</a:t>
            </a:r>
            <a:r>
              <a:rPr lang="fi-FI" dirty="0"/>
              <a:t> vuoden 2014 suunnitelman tavoitteet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B384E2-8937-4B8A-B91D-6B83A2F3B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42" y="1613647"/>
            <a:ext cx="8233257" cy="300155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fi-FI" b="1" dirty="0"/>
              <a:t>Tavoite A: Sopeutuminen osana toimialojen suunnittelua ja toimintaa </a:t>
            </a:r>
          </a:p>
          <a:p>
            <a:pPr>
              <a:lnSpc>
                <a:spcPct val="120000"/>
              </a:lnSpc>
            </a:pPr>
            <a:r>
              <a:rPr lang="fi-FI" dirty="0"/>
              <a:t>Sopeutumissuunnitelma on toiminut viitekehyksenä kehittämistyölle.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à"/>
            </a:pPr>
            <a:r>
              <a:rPr lang="fi-FI" i="1" dirty="0"/>
              <a:t>Sopeutumissuunnitelma saa lisää painoarvoa uuden ilmastolain myötä.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à"/>
            </a:pPr>
            <a:r>
              <a:rPr lang="fi-FI" i="1" dirty="0"/>
              <a:t>Alue- ja kuntatason sopeutumistyö hakee vielä muotoaan.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à"/>
            </a:pPr>
            <a:r>
              <a:rPr lang="fi-FI" i="1" dirty="0"/>
              <a:t>Kysymykset oikeudenmukaisesta sopeutumisesta ovat uusia.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à"/>
            </a:pPr>
            <a:r>
              <a:rPr lang="fi-FI" i="1" dirty="0"/>
              <a:t> Voimavarat ovat pienet hallinnon kaikilla tasoilla.</a:t>
            </a:r>
          </a:p>
          <a:p>
            <a:pPr marL="0" indent="0">
              <a:lnSpc>
                <a:spcPct val="120000"/>
              </a:lnSpc>
              <a:buNone/>
            </a:pPr>
            <a:endParaRPr lang="fi-FI" i="1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04903A-437C-4E6E-BA96-44C61387C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C74DADA-772C-456B-A1D9-1FE3A5882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241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1C42E9-8CF3-42B2-A63B-1145C2F9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8F99768-1060-45AB-ADA0-2B5EEF23B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6" name="Kaavio 5">
            <a:extLst>
              <a:ext uri="{FF2B5EF4-FFF2-40B4-BE49-F238E27FC236}">
                <a16:creationId xmlns:a16="http://schemas.microsoft.com/office/drawing/2014/main" id="{FDFD669E-1671-465D-A166-FAB5025031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9636945"/>
              </p:ext>
            </p:extLst>
          </p:nvPr>
        </p:nvGraphicFramePr>
        <p:xfrm>
          <a:off x="2124075" y="718956"/>
          <a:ext cx="4381427" cy="4281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ruutu 6">
            <a:extLst>
              <a:ext uri="{FF2B5EF4-FFF2-40B4-BE49-F238E27FC236}">
                <a16:creationId xmlns:a16="http://schemas.microsoft.com/office/drawing/2014/main" id="{B0604D01-B76E-4754-A38B-5980B51BF195}"/>
              </a:ext>
            </a:extLst>
          </p:cNvPr>
          <p:cNvSpPr txBox="1"/>
          <p:nvPr/>
        </p:nvSpPr>
        <p:spPr>
          <a:xfrm>
            <a:off x="6704259" y="886480"/>
            <a:ext cx="22442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/>
              <a:t>Kuntien sopeutumistyön nykytila asukasluvun mukaan jaoteltuna</a:t>
            </a:r>
          </a:p>
          <a:p>
            <a:r>
              <a:rPr lang="fi-FI" sz="1600" dirty="0"/>
              <a:t>(Kuntaliitto ja KOKOSOPU)</a:t>
            </a:r>
          </a:p>
        </p:txBody>
      </p:sp>
      <p:sp>
        <p:nvSpPr>
          <p:cNvPr id="8" name="Ellipsi 7">
            <a:extLst>
              <a:ext uri="{FF2B5EF4-FFF2-40B4-BE49-F238E27FC236}">
                <a16:creationId xmlns:a16="http://schemas.microsoft.com/office/drawing/2014/main" id="{A5B0111B-8952-4304-A2B2-6DF16F96DB9F}"/>
              </a:ext>
            </a:extLst>
          </p:cNvPr>
          <p:cNvSpPr/>
          <p:nvPr/>
        </p:nvSpPr>
        <p:spPr>
          <a:xfrm>
            <a:off x="2124074" y="767817"/>
            <a:ext cx="4318065" cy="3978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noFill/>
            </a:endParaRPr>
          </a:p>
        </p:txBody>
      </p:sp>
      <p:cxnSp>
        <p:nvCxnSpPr>
          <p:cNvPr id="10" name="Suora nuoliyhdysviiva 9">
            <a:extLst>
              <a:ext uri="{FF2B5EF4-FFF2-40B4-BE49-F238E27FC236}">
                <a16:creationId xmlns:a16="http://schemas.microsoft.com/office/drawing/2014/main" id="{21C2973D-F3A1-4EC1-8362-606CFDD7BCE8}"/>
              </a:ext>
            </a:extLst>
          </p:cNvPr>
          <p:cNvCxnSpPr/>
          <p:nvPr/>
        </p:nvCxnSpPr>
        <p:spPr>
          <a:xfrm>
            <a:off x="1929653" y="1188370"/>
            <a:ext cx="591671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>
            <a:extLst>
              <a:ext uri="{FF2B5EF4-FFF2-40B4-BE49-F238E27FC236}">
                <a16:creationId xmlns:a16="http://schemas.microsoft.com/office/drawing/2014/main" id="{C90EB951-F426-4E06-9D08-3C76976FB996}"/>
              </a:ext>
            </a:extLst>
          </p:cNvPr>
          <p:cNvCxnSpPr/>
          <p:nvPr/>
        </p:nvCxnSpPr>
        <p:spPr>
          <a:xfrm>
            <a:off x="1828239" y="2571750"/>
            <a:ext cx="591671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>
            <a:extLst>
              <a:ext uri="{FF2B5EF4-FFF2-40B4-BE49-F238E27FC236}">
                <a16:creationId xmlns:a16="http://schemas.microsoft.com/office/drawing/2014/main" id="{753ED447-0CD8-42F0-9D90-B29025700169}"/>
              </a:ext>
            </a:extLst>
          </p:cNvPr>
          <p:cNvCxnSpPr/>
          <p:nvPr/>
        </p:nvCxnSpPr>
        <p:spPr>
          <a:xfrm>
            <a:off x="1828239" y="3431788"/>
            <a:ext cx="591671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i 12">
            <a:extLst>
              <a:ext uri="{FF2B5EF4-FFF2-40B4-BE49-F238E27FC236}">
                <a16:creationId xmlns:a16="http://schemas.microsoft.com/office/drawing/2014/main" id="{A92350E7-398E-423F-AE57-0A8997EBC194}"/>
              </a:ext>
            </a:extLst>
          </p:cNvPr>
          <p:cNvSpPr/>
          <p:nvPr/>
        </p:nvSpPr>
        <p:spPr>
          <a:xfrm>
            <a:off x="2124075" y="2743200"/>
            <a:ext cx="4318065" cy="339638"/>
          </a:xfrm>
          <a:prstGeom prst="ellipse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4" name="Suora nuoliyhdysviiva 13">
            <a:extLst>
              <a:ext uri="{FF2B5EF4-FFF2-40B4-BE49-F238E27FC236}">
                <a16:creationId xmlns:a16="http://schemas.microsoft.com/office/drawing/2014/main" id="{3738915F-46C1-483B-B971-FD684E4341E1}"/>
              </a:ext>
            </a:extLst>
          </p:cNvPr>
          <p:cNvCxnSpPr/>
          <p:nvPr/>
        </p:nvCxnSpPr>
        <p:spPr>
          <a:xfrm>
            <a:off x="1828238" y="4276711"/>
            <a:ext cx="591671" cy="0"/>
          </a:xfrm>
          <a:prstGeom prst="straightConnector1">
            <a:avLst/>
          </a:prstGeom>
          <a:ln w="57150">
            <a:solidFill>
              <a:srgbClr val="FF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33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E4FFD4-464B-4B31-8D9C-B886B4A4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Tavoite B: Ilmastoriskien arviointi- ja hallintamenetelmien käyttöönotto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E4123C7-0DD7-4BDB-BDE9-CE85BB79A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fi-FI" dirty="0"/>
              <a:t>Menetelmiä kehitetään eri sektoreilla ja uusia tarkasteluja on tehty sopeutumissuunnitelman kannustamana mm. VNTEAS, SA ja STN rahoituksella.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à"/>
            </a:pPr>
            <a:r>
              <a:rPr lang="fi-FI" i="1" dirty="0">
                <a:sym typeface="Wingdings" panose="05000000000000000000" pitchFamily="2" charset="2"/>
              </a:rPr>
              <a:t>Ilmastoriskit on tiedostettu mm. valtakunnallisessa riskiarvioinnissa, mutta tarkasteluja ei ole vielä toteutettu </a:t>
            </a:r>
            <a:r>
              <a:rPr lang="fi-FI" i="1" dirty="0"/>
              <a:t>johdonmukaisesti kaikilla hallinnonaloilla, eikä kattavaa seurantaa ole.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à"/>
            </a:pPr>
            <a:r>
              <a:rPr lang="fi-FI" i="1" dirty="0"/>
              <a:t>Kuntien ja alueiden tietopohja parantumassa (Ilmastopaneelin SUOMI-hanke; ilmasto-opas.fi)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19580F-655F-4036-BC4E-8BBA8A10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C581B4F-571C-4AD5-BE7F-48E4325C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6224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D3794B-6790-498E-B8AC-7B0C068D0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Tavoite C: Yhteiskunnan sopeutumiskyky, innovatiiviset ratkaisut ja kansalaisten tietoisuus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8F6266-CFCF-4517-A172-2ECC6353D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42" y="1908000"/>
            <a:ext cx="8233257" cy="3040014"/>
          </a:xfrm>
        </p:spPr>
        <p:txBody>
          <a:bodyPr>
            <a:normAutofit/>
          </a:bodyPr>
          <a:lstStyle/>
          <a:p>
            <a:r>
              <a:rPr lang="fi-FI" dirty="0"/>
              <a:t>Kyky sopeutua nykyilmastoon on parantunut, mutta laajemmat rajat ylittävät muutokset tunnetaan vielä puutteellisesti. </a:t>
            </a:r>
          </a:p>
          <a:p>
            <a:r>
              <a:rPr lang="fi-FI" dirty="0"/>
              <a:t>Kokeiluja toteutetaan, innovaatiopotentiaalia on.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fi-FI" i="1" dirty="0">
                <a:sym typeface="Wingdings" panose="05000000000000000000" pitchFamily="2" charset="2"/>
              </a:rPr>
              <a:t>Sopeutumiskyvyn vahvistaminen edellyttää varautumista </a:t>
            </a:r>
            <a:r>
              <a:rPr lang="fi-FI" i="1" dirty="0"/>
              <a:t>ilmastonmuutoksen vaikutuksiin meillä ja muualla sekä näkemään miten muut tekijät ja tapahtumat voivat  vahvistaa ilmastonmuutoksen vaikutuksia (ja päin vastoin)</a:t>
            </a:r>
          </a:p>
          <a:p>
            <a:pPr>
              <a:buFont typeface="Wingdings" panose="05000000000000000000" pitchFamily="2" charset="2"/>
              <a:buChar char="à"/>
            </a:pPr>
            <a:endParaRPr lang="fi-FI" i="1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8A0625-6C38-4F62-9607-DDC5B367C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4BCD5CC-5D6F-4778-A38C-962D3C15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076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B53BE3-7E37-4CC7-A666-0562D6D4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006" y="628841"/>
            <a:ext cx="8233257" cy="846000"/>
          </a:xfrm>
        </p:spPr>
        <p:txBody>
          <a:bodyPr/>
          <a:lstStyle/>
          <a:p>
            <a:r>
              <a:rPr lang="fi-FI" dirty="0" err="1"/>
              <a:t>KOKOSOPUn</a:t>
            </a:r>
            <a:r>
              <a:rPr lang="fi-FI" dirty="0"/>
              <a:t> suosituksia etenemiselle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B4665D-1E07-4B4E-9132-910EC9AD5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006" y="1625612"/>
            <a:ext cx="8233257" cy="2707200"/>
          </a:xfrm>
        </p:spPr>
        <p:txBody>
          <a:bodyPr>
            <a:normAutofit fontScale="92500"/>
          </a:bodyPr>
          <a:lstStyle/>
          <a:p>
            <a:r>
              <a:rPr lang="fi-FI" dirty="0"/>
              <a:t>Ilmastonmuutoksen hallintaa syytä vahvistaa </a:t>
            </a:r>
          </a:p>
          <a:p>
            <a:pPr lvl="1"/>
            <a:r>
              <a:rPr lang="fi-FI" dirty="0"/>
              <a:t>Monet rakenteet periaatteessa olemassa (valtakunnallinen riskiarviointi, valtionhallinnon yhteinen tulevaisuuskatsaus).</a:t>
            </a:r>
          </a:p>
          <a:p>
            <a:pPr lvl="1"/>
            <a:r>
              <a:rPr lang="fi-FI" dirty="0"/>
              <a:t>Alue- ja kuntatason sopeutumissuunnittelun tulee edistää (lainsäädäntö).</a:t>
            </a:r>
          </a:p>
          <a:p>
            <a:pPr lvl="1"/>
            <a:r>
              <a:rPr lang="fi-FI" dirty="0"/>
              <a:t>Julkisen sektorin ja yksityisen sektorin vuorovaikutusta korostettava. </a:t>
            </a:r>
          </a:p>
          <a:p>
            <a:pPr marL="347662" indent="-342900"/>
            <a:r>
              <a:rPr lang="fi-FI" dirty="0"/>
              <a:t>Tiiviimpi vuoropuhelu sopeutumis- ja hillintätoiminnan välillä lisää molempien vaikuttavuutta erityisesti kunnissa.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E1FDE1-D99D-4871-9FA0-D9A15E054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5D627C9-15B1-41F9-B96F-A0CC48529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038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76AE00-1CA0-465A-9B8D-2848D47D4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Tietopohjan vahvistaminen ja tiedon saatavuus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5D85BB-CFBC-4BC7-B587-CBF9CC8A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Ilmastopalveluiden vakiinnuttaminen ja ylläpito (Ilmasto-opas.fi; https://kestavyysloikka.ymparisto.fi/...). </a:t>
            </a:r>
          </a:p>
          <a:p>
            <a:r>
              <a:rPr lang="fi-FI" dirty="0"/>
              <a:t>Sopeutumistoimien seurannan ja arvioinnin toteuttaminen.</a:t>
            </a:r>
          </a:p>
          <a:p>
            <a:r>
              <a:rPr lang="fi-FI" dirty="0"/>
              <a:t>Ketjuuntuvien vaikeasti hallittavien vaikutusten hahmottaminen sekä niiden hallinnan kehittäminen: skenaarioiden ja politiikkakoherenssin merkitys korostuu.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7E0831-8431-4A4C-BAC9-FE80CEE8B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3396C1E-27C3-4E6D-884D-A2AC42E6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7859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0495B3-4AAA-4DDF-98C0-66DDC9787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53" y="728249"/>
            <a:ext cx="8233257" cy="846000"/>
          </a:xfrm>
        </p:spPr>
        <p:txBody>
          <a:bodyPr/>
          <a:lstStyle/>
          <a:p>
            <a:r>
              <a:rPr lang="fi-FI" dirty="0"/>
              <a:t>Pelkillä tavoitteilla ei edetä, mutta kyse ei ole vain rahasta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828BB0-2921-4DF5-A531-92213413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B370D38-C892-41B5-A039-5B957B8D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1DD0D-7089-48C5-B116-A19F892CF1D9}" type="slidenum">
              <a:rPr lang="fi-FI" smtClean="0"/>
              <a:pPr/>
              <a:t>9</a:t>
            </a:fld>
            <a:endParaRPr lang="fi-FI"/>
          </a:p>
        </p:txBody>
      </p: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9F238AAF-AF82-4B2F-9FC0-BA31A23591F5}"/>
              </a:ext>
            </a:extLst>
          </p:cNvPr>
          <p:cNvGrpSpPr/>
          <p:nvPr/>
        </p:nvGrpSpPr>
        <p:grpSpPr>
          <a:xfrm>
            <a:off x="2440642" y="1694160"/>
            <a:ext cx="1889312" cy="2134551"/>
            <a:chOff x="2091018" y="2171530"/>
            <a:chExt cx="1889312" cy="2134551"/>
          </a:xfrm>
        </p:grpSpPr>
        <p:sp>
          <p:nvSpPr>
            <p:cNvPr id="6" name="Tasakylkinen kolmio 5">
              <a:extLst>
                <a:ext uri="{FF2B5EF4-FFF2-40B4-BE49-F238E27FC236}">
                  <a16:creationId xmlns:a16="http://schemas.microsoft.com/office/drawing/2014/main" id="{383A86A7-443B-47D0-B631-ABA250CCACFC}"/>
                </a:ext>
              </a:extLst>
            </p:cNvPr>
            <p:cNvSpPr/>
            <p:nvPr/>
          </p:nvSpPr>
          <p:spPr>
            <a:xfrm>
              <a:off x="2091018" y="2459610"/>
              <a:ext cx="1889312" cy="1701053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7" name="Tasakylkinen kolmio 6">
              <a:extLst>
                <a:ext uri="{FF2B5EF4-FFF2-40B4-BE49-F238E27FC236}">
                  <a16:creationId xmlns:a16="http://schemas.microsoft.com/office/drawing/2014/main" id="{05751898-63E3-4AE1-8A0B-D3CCE8413E5E}"/>
                </a:ext>
              </a:extLst>
            </p:cNvPr>
            <p:cNvSpPr/>
            <p:nvPr/>
          </p:nvSpPr>
          <p:spPr>
            <a:xfrm rot="13958511">
              <a:off x="2224661" y="2804007"/>
              <a:ext cx="2134551" cy="869597"/>
            </a:xfrm>
            <a:prstGeom prst="triangle">
              <a:avLst>
                <a:gd name="adj" fmla="val 29315"/>
              </a:avLst>
            </a:prstGeom>
            <a:noFill/>
            <a:ln w="57150"/>
            <a:scene3d>
              <a:camera prst="isometricOffAxis2Top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9" name="Suora yhdysviiva 8">
              <a:extLst>
                <a:ext uri="{FF2B5EF4-FFF2-40B4-BE49-F238E27FC236}">
                  <a16:creationId xmlns:a16="http://schemas.microsoft.com/office/drawing/2014/main" id="{79C949F6-2C9A-4860-8E30-3518AC639394}"/>
                </a:ext>
              </a:extLst>
            </p:cNvPr>
            <p:cNvCxnSpPr>
              <a:cxnSpLocks/>
              <a:stCxn id="6" idx="2"/>
            </p:cNvCxnSpPr>
            <p:nvPr/>
          </p:nvCxnSpPr>
          <p:spPr>
            <a:xfrm flipV="1">
              <a:off x="2091018" y="3481587"/>
              <a:ext cx="1197418" cy="6790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kstiruutu 13">
            <a:extLst>
              <a:ext uri="{FF2B5EF4-FFF2-40B4-BE49-F238E27FC236}">
                <a16:creationId xmlns:a16="http://schemas.microsoft.com/office/drawing/2014/main" id="{6022AEC0-A655-4855-87F9-5F4A091B55CF}"/>
              </a:ext>
            </a:extLst>
          </p:cNvPr>
          <p:cNvSpPr txBox="1"/>
          <p:nvPr/>
        </p:nvSpPr>
        <p:spPr>
          <a:xfrm>
            <a:off x="1875865" y="3714841"/>
            <a:ext cx="1627094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Resurssit: lisääminen mahdollista suuntaamalla ja synergioita hyödyntämällä.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681583BD-587E-4723-8FE5-3FB662C55AD8}"/>
              </a:ext>
            </a:extLst>
          </p:cNvPr>
          <p:cNvSpPr txBox="1"/>
          <p:nvPr/>
        </p:nvSpPr>
        <p:spPr>
          <a:xfrm>
            <a:off x="3638060" y="2854176"/>
            <a:ext cx="4572000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Koordinointi (erityisesti aluetasolla)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id="{71C41C5C-0A4D-45B7-A52A-6568906F4D0F}"/>
              </a:ext>
            </a:extLst>
          </p:cNvPr>
          <p:cNvSpPr txBox="1"/>
          <p:nvPr/>
        </p:nvSpPr>
        <p:spPr>
          <a:xfrm>
            <a:off x="2528048" y="1745500"/>
            <a:ext cx="2413746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Koulutus ja osaaminen, T&amp;K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B83DF589-1BEA-4442-9FC4-5DD6EEA58188}"/>
              </a:ext>
            </a:extLst>
          </p:cNvPr>
          <p:cNvSpPr txBox="1"/>
          <p:nvPr/>
        </p:nvSpPr>
        <p:spPr>
          <a:xfrm>
            <a:off x="4275433" y="3725442"/>
            <a:ext cx="2480998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dirty="0"/>
              <a:t>Vuoropuhelu, kokeilut, yhteiskehittäminen </a:t>
            </a:r>
          </a:p>
        </p:txBody>
      </p:sp>
      <p:sp>
        <p:nvSpPr>
          <p:cNvPr id="21" name="Ellipsi 20">
            <a:extLst>
              <a:ext uri="{FF2B5EF4-FFF2-40B4-BE49-F238E27FC236}">
                <a16:creationId xmlns:a16="http://schemas.microsoft.com/office/drawing/2014/main" id="{CAC7F4FF-CED7-427D-83EB-67D151248184}"/>
              </a:ext>
            </a:extLst>
          </p:cNvPr>
          <p:cNvSpPr/>
          <p:nvPr/>
        </p:nvSpPr>
        <p:spPr>
          <a:xfrm>
            <a:off x="2424199" y="3569112"/>
            <a:ext cx="207697" cy="19787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566038"/>
      </p:ext>
    </p:extLst>
  </p:cSld>
  <p:clrMapOvr>
    <a:masterClrMapping/>
  </p:clrMapOvr>
</p:sld>
</file>

<file path=ppt/theme/theme1.xml><?xml version="1.0" encoding="utf-8"?>
<a:theme xmlns:a="http://schemas.openxmlformats.org/drawingml/2006/main" name="TEAS_FI-teema">
  <a:themeElements>
    <a:clrScheme name="VNK_kuviovarit_laadullinen_40%">
      <a:dk1>
        <a:srgbClr val="000000"/>
      </a:dk1>
      <a:lt1>
        <a:srgbClr val="FFFFFF"/>
      </a:lt1>
      <a:dk2>
        <a:srgbClr val="365ABD"/>
      </a:dk2>
      <a:lt2>
        <a:srgbClr val="887E99"/>
      </a:lt2>
      <a:accent1>
        <a:srgbClr val="002F6C"/>
      </a:accent1>
      <a:accent2>
        <a:srgbClr val="8EBEFF"/>
      </a:accent2>
      <a:accent3>
        <a:srgbClr val="365ABD"/>
      </a:accent3>
      <a:accent4>
        <a:srgbClr val="7AC699"/>
      </a:accent4>
      <a:accent5>
        <a:srgbClr val="007070"/>
      </a:accent5>
      <a:accent6>
        <a:srgbClr val="66C9C4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N TEAS_pohja_FI_2021_009.pptx" id="{2BBC6D59-1FC1-42CB-BED8-57ABA54FF811}" vid="{6F5FC5C4-1B0D-473C-84F9-CA0881BCFB4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K_kuviovarit_laadullinen">
    <a:dk1>
      <a:srgbClr val="000000"/>
    </a:dk1>
    <a:lt1>
      <a:srgbClr val="FFFFFF"/>
    </a:lt1>
    <a:dk2>
      <a:srgbClr val="365ABD"/>
    </a:dk2>
    <a:lt2>
      <a:srgbClr val="9B9183"/>
    </a:lt2>
    <a:accent1>
      <a:srgbClr val="002F6C"/>
    </a:accent1>
    <a:accent2>
      <a:srgbClr val="4293FF"/>
    </a:accent2>
    <a:accent3>
      <a:srgbClr val="365ABD"/>
    </a:accent3>
    <a:accent4>
      <a:srgbClr val="22A055"/>
    </a:accent4>
    <a:accent5>
      <a:srgbClr val="007070"/>
    </a:accent5>
    <a:accent6>
      <a:srgbClr val="00A59D"/>
    </a:accent6>
    <a:hlink>
      <a:srgbClr val="00A9E0"/>
    </a:hlink>
    <a:folHlink>
      <a:srgbClr val="002F6C"/>
    </a:folHlink>
  </a:clrScheme>
  <a:fontScheme name="VNK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0048AFCCA18C344A6838F4CAFA6A38B" ma:contentTypeVersion="5" ma:contentTypeDescription="Luo uusi asiakirja." ma:contentTypeScope="" ma:versionID="f8e0260cb865ffcdf7d069f057f9779e">
  <xsd:schema xmlns:xsd="http://www.w3.org/2001/XMLSchema" xmlns:xs="http://www.w3.org/2001/XMLSchema" xmlns:p="http://schemas.microsoft.com/office/2006/metadata/properties" xmlns:ns2="532cacda-7484-4e49-b032-c7d19c1fc6b6" targetNamespace="http://schemas.microsoft.com/office/2006/metadata/properties" ma:root="true" ma:fieldsID="89830cde2cd011e5f5f4ebe6a1eab905" ns2:_="">
    <xsd:import namespace="532cacda-7484-4e49-b032-c7d19c1fc6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2cacda-7484-4e49-b032-c7d19c1fc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90BFCC-75F1-450D-84A8-54F3AC98E2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88FC42-D021-4B2B-8E45-465121AAA5D1}">
  <ds:schemaRefs>
    <ds:schemaRef ds:uri="http://purl.org/dc/terms/"/>
    <ds:schemaRef ds:uri="http://www.w3.org/XML/1998/namespace"/>
    <ds:schemaRef ds:uri="532cacda-7484-4e49-b032-c7d19c1fc6b6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3DD51BF-DC71-4DA6-A0F3-ECFD936FD043}">
  <ds:schemaRefs>
    <ds:schemaRef ds:uri="532cacda-7484-4e49-b032-c7d19c1fc6b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VNTEAS_pohja_FI_2021</Template>
  <TotalTime>912</TotalTime>
  <Words>431</Words>
  <Application>Microsoft Office PowerPoint</Application>
  <PresentationFormat>Näytössä katseltava esitys (16:9)</PresentationFormat>
  <Paragraphs>54</Paragraphs>
  <Slides>10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Wingdings</vt:lpstr>
      <vt:lpstr>TEAS_FI-teema</vt:lpstr>
      <vt:lpstr>Suomen sopeutuminen ilmastonmuutokseen – arvio nykytilasta ja näkymät tulevaisuuteen</vt:lpstr>
      <vt:lpstr>Nykytila: tietoisuus ilmastonmuutoksen merkityksestä on kasvanut, mutta nykytilaa ei voi olettaa stabiiliksi (IPCC AR6)</vt:lpstr>
      <vt:lpstr>Sopeutumisen nykytila vs vuoden 2014 suunnitelman tavoitteet</vt:lpstr>
      <vt:lpstr>PowerPoint-esitys</vt:lpstr>
      <vt:lpstr>Tavoite B: Ilmastoriskien arviointi- ja hallintamenetelmien käyttöönotto </vt:lpstr>
      <vt:lpstr>Tavoite C: Yhteiskunnan sopeutumiskyky, innovatiiviset ratkaisut ja kansalaisten tietoisuus </vt:lpstr>
      <vt:lpstr>KOKOSOPUn suosituksia etenemiselle</vt:lpstr>
      <vt:lpstr>Tietopohjan vahvistaminen ja tiedon saatavuus</vt:lpstr>
      <vt:lpstr>Pelkillä tavoitteilla ei edetä, mutta kyse ei ole vain rahasta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Alatarvas Risto (VNK)</dc:creator>
  <cp:lastModifiedBy>Hilden Mikael</cp:lastModifiedBy>
  <cp:revision>27</cp:revision>
  <dcterms:created xsi:type="dcterms:W3CDTF">2021-01-04T08:27:33Z</dcterms:created>
  <dcterms:modified xsi:type="dcterms:W3CDTF">2022-06-06T17:27:08Z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0x01010070048AFCCA18C344A6838F4CAFA6A38B</vt:lpwstr>
  </property>
</Properties>
</file>