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</p:sldMasterIdLst>
  <p:notesMasterIdLst>
    <p:notesMasterId r:id="rId10"/>
  </p:notesMasterIdLst>
  <p:sldIdLst>
    <p:sldId id="365" r:id="rId4"/>
    <p:sldId id="258" r:id="rId5"/>
    <p:sldId id="287" r:id="rId6"/>
    <p:sldId id="300" r:id="rId7"/>
    <p:sldId id="298" r:id="rId8"/>
    <p:sldId id="366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lomatic.local\kdrive\SiteJKL\Projects\FiCom\57767%20S&#228;hk&#246;selvitys\2.%20Initial\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elomatic.local\kdrive\SiteJKL\Projects\FiCom\57767%20S&#228;hk&#246;selvitys\2.%20Initial\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Tabelle1!$A$3</c:f>
              <c:strCache>
                <c:ptCount val="1"/>
                <c:pt idx="0">
                  <c:v>Kokonaissähkönkulutus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name>Trendi (Kokonaissähkönkulutus)</c:nam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Tabelle1!$B$2:$F$2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Tabelle1!$B$3:$F$3</c:f>
              <c:numCache>
                <c:formatCode>General</c:formatCode>
                <c:ptCount val="5"/>
                <c:pt idx="0">
                  <c:v>506.57</c:v>
                </c:pt>
                <c:pt idx="1">
                  <c:v>545.56399999999996</c:v>
                </c:pt>
                <c:pt idx="2">
                  <c:v>582.774</c:v>
                </c:pt>
                <c:pt idx="3">
                  <c:v>605.68899999999996</c:v>
                </c:pt>
                <c:pt idx="4">
                  <c:v>634.79700000000003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A8-43D4-A2B4-F175D237ACC7}"/>
            </c:ext>
          </c:extLst>
        </c:ser>
        <c:ser>
          <c:idx val="2"/>
          <c:order val="1"/>
          <c:tx>
            <c:strRef>
              <c:f>Tabelle1!$A$5</c:f>
              <c:strCache>
                <c:ptCount val="1"/>
                <c:pt idx="0">
                  <c:v>Tukiasemien sähkönkulutus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trendline>
            <c:name>Trendi (Tukiasemien sähkönkulutus)</c:nam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Tabelle1!$B$2:$F$2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Tabelle1!$B$5:$F$5</c:f>
              <c:numCache>
                <c:formatCode>General</c:formatCode>
                <c:ptCount val="5"/>
                <c:pt idx="0">
                  <c:v>306.08</c:v>
                </c:pt>
                <c:pt idx="1">
                  <c:v>333.57400000000001</c:v>
                </c:pt>
                <c:pt idx="2">
                  <c:v>352.89400000000001</c:v>
                </c:pt>
                <c:pt idx="3">
                  <c:v>389.899</c:v>
                </c:pt>
                <c:pt idx="4">
                  <c:v>418.93700000000001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A8-43D4-A2B4-F175D237ACC7}"/>
            </c:ext>
          </c:extLst>
        </c:ser>
        <c:ser>
          <c:idx val="1"/>
          <c:order val="2"/>
          <c:tx>
            <c:v>Datakeskusten sähkönkulutus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trendline>
            <c:name>Trendi (Datakeskusten sähkönkulutus)</c:nam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Tabelle1!$B$2:$F$2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Tabelle1!$B$4:$F$4</c:f>
              <c:numCache>
                <c:formatCode>General</c:formatCode>
                <c:ptCount val="5"/>
                <c:pt idx="0">
                  <c:v>101.02</c:v>
                </c:pt>
                <c:pt idx="1">
                  <c:v>103.19</c:v>
                </c:pt>
                <c:pt idx="2">
                  <c:v>109.11</c:v>
                </c:pt>
                <c:pt idx="3">
                  <c:v>116.76</c:v>
                </c:pt>
                <c:pt idx="4">
                  <c:v>121.58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A8-43D4-A2B4-F175D237A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3470976"/>
        <c:axId val="403472944"/>
      </c:barChart>
      <c:catAx>
        <c:axId val="40347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3472944"/>
        <c:crosses val="autoZero"/>
        <c:auto val="1"/>
        <c:lblAlgn val="ctr"/>
        <c:lblOffset val="100"/>
        <c:noMultiLvlLbl val="0"/>
      </c:catAx>
      <c:valAx>
        <c:axId val="40347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 err="1"/>
                  <a:t>GWh</a:t>
                </a:r>
                <a:endParaRPr lang="fi-FI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347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Siirretyn mobiilidatan määrä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Sheet3!$C$6</c:f>
              <c:strCache>
                <c:ptCount val="1"/>
                <c:pt idx="0">
                  <c:v>Siirretty tieto per kulutettu sähkö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Sheet3!$A$7:$A$11</c:f>
              <c:numCache>
                <c:formatCode>0</c:formatCode>
                <c:ptCount val="5"/>
                <c:pt idx="0" formatCode="General">
                  <c:v>2014</c:v>
                </c:pt>
                <c:pt idx="1">
                  <c:v>2015</c:v>
                </c:pt>
                <c:pt idx="2" formatCode="General">
                  <c:v>2016</c:v>
                </c:pt>
                <c:pt idx="3" formatCode="General">
                  <c:v>2017</c:v>
                </c:pt>
                <c:pt idx="4" formatCode="General">
                  <c:v>2018</c:v>
                </c:pt>
              </c:numCache>
            </c:numRef>
          </c:cat>
          <c:val>
            <c:numRef>
              <c:f>Sheet3!$B$7:$B$11</c:f>
              <c:numCache>
                <c:formatCode>#,##0</c:formatCode>
                <c:ptCount val="5"/>
                <c:pt idx="0">
                  <c:v>315</c:v>
                </c:pt>
                <c:pt idx="1">
                  <c:v>608</c:v>
                </c:pt>
                <c:pt idx="2">
                  <c:v>1022</c:v>
                </c:pt>
                <c:pt idx="3">
                  <c:v>1525</c:v>
                </c:pt>
                <c:pt idx="4">
                  <c:v>1999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1-4641-91A3-F9BB811FC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5301208"/>
        <c:axId val="675300224"/>
      </c:barChart>
      <c:catAx>
        <c:axId val="675301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5300224"/>
        <c:crosses val="autoZero"/>
        <c:auto val="1"/>
        <c:lblAlgn val="ctr"/>
        <c:lblOffset val="100"/>
        <c:noMultiLvlLbl val="0"/>
      </c:catAx>
      <c:valAx>
        <c:axId val="67530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/>
                  <a:t>milj.</a:t>
                </a:r>
                <a:r>
                  <a:rPr lang="fi-FI" baseline="0" dirty="0"/>
                  <a:t> G</a:t>
                </a:r>
                <a:r>
                  <a:rPr lang="fi-FI" dirty="0"/>
                  <a:t>t/a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5301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Siirretyn</a:t>
            </a:r>
            <a:r>
              <a:rPr lang="en-US" baseline="0" dirty="0"/>
              <a:t> </a:t>
            </a:r>
            <a:r>
              <a:rPr lang="en-US" baseline="0" dirty="0" err="1"/>
              <a:t>mobiilidatan</a:t>
            </a:r>
            <a:r>
              <a:rPr lang="en-US" baseline="0" dirty="0"/>
              <a:t> </a:t>
            </a:r>
            <a:r>
              <a:rPr lang="en-US" baseline="0" dirty="0" err="1"/>
              <a:t>ominaissähkönkulutus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Sheet3!$D$6</c:f>
              <c:strCache>
                <c:ptCount val="1"/>
                <c:pt idx="0">
                  <c:v>ominaiskulutus (kWh/Tt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Sheet3!$A$7:$A$11</c:f>
              <c:numCache>
                <c:formatCode>0</c:formatCode>
                <c:ptCount val="5"/>
                <c:pt idx="0" formatCode="General">
                  <c:v>2014</c:v>
                </c:pt>
                <c:pt idx="1">
                  <c:v>2015</c:v>
                </c:pt>
                <c:pt idx="2" formatCode="General">
                  <c:v>2016</c:v>
                </c:pt>
                <c:pt idx="3" formatCode="General">
                  <c:v>2017</c:v>
                </c:pt>
                <c:pt idx="4" formatCode="General">
                  <c:v>2018</c:v>
                </c:pt>
              </c:numCache>
            </c:numRef>
          </c:cat>
          <c:val>
            <c:numRef>
              <c:f>Sheet3!$D$7:$D$11</c:f>
              <c:numCache>
                <c:formatCode>General</c:formatCode>
                <c:ptCount val="5"/>
                <c:pt idx="0">
                  <c:v>1.6081587301587301</c:v>
                </c:pt>
                <c:pt idx="1">
                  <c:v>0.89730921052631574</c:v>
                </c:pt>
                <c:pt idx="2">
                  <c:v>0.57022896281800395</c:v>
                </c:pt>
                <c:pt idx="3">
                  <c:v>0.39717311475409833</c:v>
                </c:pt>
                <c:pt idx="4">
                  <c:v>0.31755727863931971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A2-4CA9-B5C6-30AD2812B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5301208"/>
        <c:axId val="675300224"/>
      </c:barChart>
      <c:catAx>
        <c:axId val="675301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5300224"/>
        <c:crosses val="autoZero"/>
        <c:auto val="1"/>
        <c:lblAlgn val="ctr"/>
        <c:lblOffset val="100"/>
        <c:noMultiLvlLbl val="0"/>
      </c:catAx>
      <c:valAx>
        <c:axId val="67530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/>
                  <a:t>kWh/</a:t>
                </a:r>
                <a:r>
                  <a:rPr lang="fi-FI" dirty="0" err="1"/>
                  <a:t>Tt</a:t>
                </a:r>
                <a:endParaRPr lang="fi-FI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5301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71C28-6026-4FDB-B129-C69FC708E580}" type="datetimeFigureOut">
              <a:rPr lang="fi-FI" smtClean="0"/>
              <a:t>12.2.2020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92A5C-15D6-4766-919F-DFC42A74E3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023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B0CFB-4F85-45E6-A39C-DEB5258C0B2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00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Teollisuudessa tai konesaleissa tai ammattimaisessa kasvihuoneviljelyssä käytetystä sähköstä suoritetaan alemman (II) veroluokan mukainen vero. Kaikesta muusta sähkön käytöstä vero suoritetaan ylemmän veroluokan (I) mukaan. Veroluokan I veroa maksetaan siten sähköstä, joka käytetään esimerkiksi yksityistaloudessa, maa- ja metsätaloudessa, rakentamisessa julkishallinnossa sekä palvelutoiminnoissa.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B0CFB-4F85-45E6-A39C-DEB5258C0B2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102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AD7231-3E3B-460F-AC09-C33AB9839E65}" type="datetimeFigureOut">
              <a:rPr lang="fi-FI" smtClean="0"/>
              <a:t>12.2.2020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4066309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12368D-0545-4752-8E40-768F3B09337C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FiCom_PPpohjat_16.9suhde-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" y="0"/>
            <a:ext cx="12190048" cy="69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2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F8DEA4-89FD-4CDC-B710-52ED72746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13407BF-7A8F-4D82-959E-A983391A8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3685-8630-4703-BEA8-FD16485910D1}" type="datetimeFigureOut">
              <a:rPr lang="fi-FI" smtClean="0"/>
              <a:t>12.2.2020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60850EE-E851-444C-98B4-628ED62F4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467936F-81E0-4E45-8005-09BCA0EC3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61F-41A7-4A4C-8F85-3D5936BF24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289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05DC796-75F3-4018-B3E8-9713D9A88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3685-8630-4703-BEA8-FD16485910D1}" type="datetimeFigureOut">
              <a:rPr lang="fi-FI" smtClean="0"/>
              <a:t>12.2.2020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E3BC25F-C93C-4C3A-B474-D14BE9037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C53BB9-AA67-416D-953B-AB6058C6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61F-41A7-4A4C-8F85-3D5936BF24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711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40733B-1C85-4807-BECB-3D246C8A4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B4D25B-B3C1-4B53-B269-ED09AE9CA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927212C-E9AC-4EF1-AF4B-BBA66C6BA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B2072D8-7756-4EA5-B93C-9E756C3D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3685-8630-4703-BEA8-FD16485910D1}" type="datetimeFigureOut">
              <a:rPr lang="fi-FI" smtClean="0"/>
              <a:t>12.2.2020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90099C3-DA56-4E34-869C-793CBE7E5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EE22931-EF31-4893-8262-A13CE580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61F-41A7-4A4C-8F85-3D5936BF24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0407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EF14C8-2759-454D-BB08-94E813029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59FD1DD-4BC4-4DD1-88FC-01313D4987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209AA0D-D183-4CFA-B3D0-BB27FCE49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8A26D3-EC78-462C-96FF-7ADD33481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3685-8630-4703-BEA8-FD16485910D1}" type="datetimeFigureOut">
              <a:rPr lang="fi-FI" smtClean="0"/>
              <a:t>12.2.2020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DD7F830-36E0-4F71-99CF-E14934AB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6D2E748-47CD-4721-B35F-01A0C4B2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61F-41A7-4A4C-8F85-3D5936BF24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8913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ADAB31-5026-4586-A49D-5473AB70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9908E91-7834-42C1-BF70-0FD2785E0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955493-842C-49A1-8069-210A4847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3685-8630-4703-BEA8-FD16485910D1}" type="datetimeFigureOut">
              <a:rPr lang="fi-FI" smtClean="0"/>
              <a:t>12.2.2020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BD13D62-99AB-4E5D-8A3E-7070B7D88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929C36-6460-4B01-A898-A7D9136B4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61F-41A7-4A4C-8F85-3D5936BF24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3392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9DE16E8-0BDF-4BC2-B87A-C3200AEBB8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FCFF70-CDEC-4C0A-BF5E-267B722DF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56FBBB-34AF-42F8-81A0-60E88EE99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3685-8630-4703-BEA8-FD16485910D1}" type="datetimeFigureOut">
              <a:rPr lang="fi-FI" smtClean="0"/>
              <a:t>12.2.2020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5B71CF-4054-479E-AC27-C423FC981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80D607A-933D-4297-9650-E7A8F2CD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61F-41A7-4A4C-8F85-3D5936BF24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3145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ictur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292" y="180460"/>
            <a:ext cx="11303895" cy="91673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pc="-150" baseline="0">
                <a:solidFill>
                  <a:srgbClr val="004C92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03982" y="1046665"/>
            <a:ext cx="5097836" cy="648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807" spc="-20" baseline="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  <a:lvl2pPr marL="45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9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Optional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886581" y="1804595"/>
            <a:ext cx="5298088" cy="443988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5"/>
              </a:spcBef>
              <a:buFontTx/>
              <a:buNone/>
              <a:defRPr sz="2005" b="1" spc="-2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902"/>
              </a:spcBef>
              <a:buFontTx/>
              <a:buNone/>
              <a:defRPr sz="2005"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2pPr>
            <a:lvl3pPr marL="360970" indent="-360970">
              <a:buSzPct val="95000"/>
              <a:buFont typeface="Arial" pitchFamily="34" charset="0"/>
              <a:buChar char="■"/>
              <a:defRPr sz="2005"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3pPr>
            <a:lvl4pPr marL="721939" indent="-360970">
              <a:buSzPct val="95000"/>
              <a:buFont typeface="Arial" pitchFamily="34" charset="0"/>
              <a:buChar char="■"/>
              <a:defRPr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4pPr>
            <a:lvl5pPr marL="360970" indent="-360970">
              <a:buFont typeface="+mj-lt"/>
              <a:buAutoNum type="arabicPeriod"/>
              <a:defRPr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5pPr>
            <a:lvl6pPr marL="721075" indent="-360970">
              <a:buFont typeface="+mj-lt"/>
              <a:buAutoNum type="arabicPeriod"/>
              <a:defRPr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6pPr>
            <a:lvl7pPr marL="721939" indent="-360970">
              <a:buFont typeface="Arial" pitchFamily="34" charset="0"/>
              <a:buChar char="–"/>
              <a:defRPr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7pPr>
            <a:lvl8pPr marL="0" indent="0">
              <a:spcBef>
                <a:spcPts val="1203"/>
              </a:spcBef>
              <a:spcAft>
                <a:spcPts val="602"/>
              </a:spcAft>
              <a:buFontTx/>
              <a:buNone/>
              <a:defRPr sz="3008" b="1" i="0" spc="-2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8pPr>
            <a:lvl9pPr marL="0" indent="0">
              <a:spcBef>
                <a:spcPts val="602"/>
              </a:spcBef>
              <a:buFontTx/>
              <a:buNone/>
              <a:defRPr sz="3008" b="1" i="0" spc="-20" baseline="0">
                <a:solidFill>
                  <a:srgbClr val="EE79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/>
              <a:t>Subtitle</a:t>
            </a:r>
          </a:p>
          <a:p>
            <a:pPr lvl="1"/>
            <a:r>
              <a:rPr lang="en-GB" noProof="0" dirty="0"/>
              <a:t>Regular body text</a:t>
            </a:r>
          </a:p>
          <a:p>
            <a:pPr lvl="2"/>
            <a:r>
              <a:rPr lang="en-GB" noProof="0" dirty="0"/>
              <a:t>Bullet list</a:t>
            </a:r>
          </a:p>
          <a:p>
            <a:pPr lvl="3"/>
            <a:r>
              <a:rPr lang="en-GB" noProof="0" dirty="0"/>
              <a:t>Bullet list, indented</a:t>
            </a:r>
          </a:p>
          <a:p>
            <a:pPr lvl="4"/>
            <a:r>
              <a:rPr lang="en-GB" noProof="0" dirty="0"/>
              <a:t>Number list</a:t>
            </a:r>
          </a:p>
          <a:p>
            <a:pPr lvl="5"/>
            <a:r>
              <a:rPr lang="en-GB" noProof="0" dirty="0"/>
              <a:t>Number list, indented</a:t>
            </a:r>
          </a:p>
          <a:p>
            <a:pPr lvl="6"/>
            <a:r>
              <a:rPr lang="en-GB" noProof="0" dirty="0"/>
              <a:t>En dash list, indented</a:t>
            </a:r>
          </a:p>
          <a:p>
            <a:pPr lvl="7"/>
            <a:r>
              <a:rPr lang="en-GB" noProof="0" dirty="0"/>
              <a:t>Large text</a:t>
            </a:r>
          </a:p>
          <a:p>
            <a:pPr lvl="8"/>
            <a:r>
              <a:rPr lang="en-GB" noProof="0" dirty="0"/>
              <a:t>Effect text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6450672" y="5377693"/>
            <a:ext cx="4876190" cy="9022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5" b="1" spc="-2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1pPr>
            <a:lvl2pPr marL="0" indent="9551">
              <a:spcBef>
                <a:spcPts val="602"/>
              </a:spcBef>
              <a:buFontTx/>
              <a:buNone/>
              <a:defRPr sz="1604"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2pPr>
            <a:lvl3pPr marL="360970" indent="-360970">
              <a:spcBef>
                <a:spcPts val="0"/>
              </a:spcBef>
              <a:buSzPct val="95000"/>
              <a:buFont typeface="Arial" pitchFamily="34" charset="0"/>
              <a:buChar char="■"/>
              <a:defRPr sz="1604"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3pPr>
            <a:lvl4pPr marL="721939" indent="-360970">
              <a:spcBef>
                <a:spcPts val="0"/>
              </a:spcBef>
              <a:buSzPct val="95000"/>
              <a:buFont typeface="Arial" pitchFamily="34" charset="0"/>
              <a:buChar char="■"/>
              <a:defRPr sz="1604"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4pPr>
            <a:lvl5pPr marL="360970" indent="-360970">
              <a:spcBef>
                <a:spcPts val="0"/>
              </a:spcBef>
              <a:buFont typeface="+mj-lt"/>
              <a:buAutoNum type="arabicPeriod"/>
              <a:defRPr sz="1604"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5pPr>
            <a:lvl6pPr marL="721075" indent="-360970">
              <a:spcBef>
                <a:spcPts val="0"/>
              </a:spcBef>
              <a:buFont typeface="+mj-lt"/>
              <a:buAutoNum type="arabicPeriod"/>
              <a:defRPr sz="1604"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6pPr>
            <a:lvl7pPr marL="721939" indent="-360970">
              <a:spcBef>
                <a:spcPts val="0"/>
              </a:spcBef>
              <a:buFont typeface="Arial" pitchFamily="34" charset="0"/>
              <a:buChar char="–"/>
              <a:defRPr sz="1604"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7pPr>
            <a:lvl8pPr marL="0" indent="0">
              <a:spcBef>
                <a:spcPts val="0"/>
              </a:spcBef>
              <a:buFontTx/>
              <a:buNone/>
              <a:defRPr sz="2406" b="1" i="0" spc="-2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8pPr>
            <a:lvl9pPr marL="0" indent="0">
              <a:spcBef>
                <a:spcPts val="0"/>
              </a:spcBef>
              <a:buFontTx/>
              <a:buNone/>
              <a:defRPr sz="2406" b="1" i="0">
                <a:solidFill>
                  <a:srgbClr val="EE79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218505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one column, pictur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292" y="180460"/>
            <a:ext cx="11303895" cy="91673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pc="-150" baseline="0">
                <a:solidFill>
                  <a:srgbClr val="004C92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03982" y="1046665"/>
            <a:ext cx="5097836" cy="648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807" spc="-2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9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Optional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886581" y="1804595"/>
            <a:ext cx="9997484" cy="443988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5"/>
              </a:spcBef>
              <a:buFontTx/>
              <a:buNone/>
              <a:defRPr sz="2005" b="1" spc="-2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902"/>
              </a:spcBef>
              <a:buFontTx/>
              <a:buNone/>
              <a:defRPr sz="2005"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2pPr>
            <a:lvl3pPr marL="360970" indent="-360970">
              <a:buSzPct val="95000"/>
              <a:buFont typeface="Arial" pitchFamily="34" charset="0"/>
              <a:buChar char="■"/>
              <a:defRPr sz="2005"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3pPr>
            <a:lvl4pPr marL="721939" indent="-360970">
              <a:buSzPct val="95000"/>
              <a:buFont typeface="Arial" pitchFamily="34" charset="0"/>
              <a:buChar char="■"/>
              <a:defRPr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4pPr>
            <a:lvl5pPr marL="360970" indent="-360970">
              <a:buFont typeface="+mj-lt"/>
              <a:buAutoNum type="arabicPeriod"/>
              <a:defRPr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5pPr>
            <a:lvl6pPr marL="721075" indent="-360970">
              <a:buFont typeface="+mj-lt"/>
              <a:buAutoNum type="arabicPeriod"/>
              <a:defRPr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6pPr>
            <a:lvl7pPr marL="721939" indent="-360970">
              <a:buFont typeface="Arial" pitchFamily="34" charset="0"/>
              <a:buChar char="–"/>
              <a:defRPr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7pPr>
            <a:lvl8pPr marL="0" indent="0">
              <a:spcBef>
                <a:spcPts val="1203"/>
              </a:spcBef>
              <a:spcAft>
                <a:spcPts val="602"/>
              </a:spcAft>
              <a:buFontTx/>
              <a:buNone/>
              <a:defRPr sz="3008" b="1" i="0" spc="-2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8pPr>
            <a:lvl9pPr marL="0" indent="0">
              <a:spcBef>
                <a:spcPts val="602"/>
              </a:spcBef>
              <a:buFontTx/>
              <a:buNone/>
              <a:defRPr sz="3008" b="1" i="0" spc="-20" baseline="0">
                <a:solidFill>
                  <a:srgbClr val="EE79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06002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wo columns, pictur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292" y="180460"/>
            <a:ext cx="11303895" cy="91673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pc="-150" baseline="0">
                <a:solidFill>
                  <a:srgbClr val="004C92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03982" y="1046665"/>
            <a:ext cx="5097836" cy="648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807" spc="-2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9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Optional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886581" y="1804595"/>
            <a:ext cx="9997484" cy="4439886"/>
          </a:xfrm>
          <a:prstGeom prst="rect">
            <a:avLst/>
          </a:prstGeom>
        </p:spPr>
        <p:txBody>
          <a:bodyPr numCol="2" spcCol="360000"/>
          <a:lstStyle>
            <a:lvl1pPr marL="0" indent="0">
              <a:buFontTx/>
              <a:buNone/>
              <a:defRPr sz="2005" b="1" spc="-2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902"/>
              </a:spcBef>
              <a:buFontTx/>
              <a:buNone/>
              <a:defRPr sz="2005"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2pPr>
            <a:lvl3pPr marL="360970" indent="-360970">
              <a:buSzPct val="95000"/>
              <a:buFont typeface="Arial" pitchFamily="34" charset="0"/>
              <a:buChar char="■"/>
              <a:defRPr sz="2005"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3pPr>
            <a:lvl4pPr marL="721939" indent="-360970">
              <a:buSzPct val="95000"/>
              <a:buFont typeface="Arial" pitchFamily="34" charset="0"/>
              <a:buChar char="■"/>
              <a:defRPr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4pPr>
            <a:lvl5pPr marL="360970" indent="-360970">
              <a:buFont typeface="+mj-lt"/>
              <a:buAutoNum type="arabicPeriod"/>
              <a:defRPr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5pPr>
            <a:lvl6pPr marL="721075" indent="-360970">
              <a:buFont typeface="+mj-lt"/>
              <a:buAutoNum type="arabicPeriod"/>
              <a:defRPr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6pPr>
            <a:lvl7pPr marL="721939" indent="-360970">
              <a:buFont typeface="Arial" pitchFamily="34" charset="0"/>
              <a:buChar char="–"/>
              <a:defRPr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7pPr>
            <a:lvl8pPr marL="0" indent="0">
              <a:spcBef>
                <a:spcPts val="1203"/>
              </a:spcBef>
              <a:spcAft>
                <a:spcPts val="602"/>
              </a:spcAft>
              <a:buFontTx/>
              <a:buNone/>
              <a:defRPr sz="3008" b="1" i="0" spc="-2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8pPr>
            <a:lvl9pPr marL="0" indent="0">
              <a:spcBef>
                <a:spcPts val="602"/>
              </a:spcBef>
              <a:buFontTx/>
              <a:buNone/>
              <a:defRPr sz="3008" b="1" i="0" spc="-20">
                <a:solidFill>
                  <a:srgbClr val="EE79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88515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292" y="180460"/>
            <a:ext cx="11303895" cy="91673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pc="-150" baseline="0">
                <a:solidFill>
                  <a:srgbClr val="004C92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03982" y="1046665"/>
            <a:ext cx="5097836" cy="648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807" spc="-2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9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Optional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886581" y="1804595"/>
            <a:ext cx="9997484" cy="4439886"/>
          </a:xfrm>
          <a:prstGeom prst="rect">
            <a:avLst/>
          </a:prstGeom>
        </p:spPr>
        <p:txBody>
          <a:bodyPr numCol="3" spcCol="360000"/>
          <a:lstStyle>
            <a:lvl1pPr marL="0" indent="0">
              <a:buFontTx/>
              <a:buNone/>
              <a:defRPr sz="2005" b="1" spc="-2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902"/>
              </a:spcBef>
              <a:buFontTx/>
              <a:buNone/>
              <a:defRPr sz="2005"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2pPr>
            <a:lvl3pPr marL="360970" indent="-360970">
              <a:buSzPct val="95000"/>
              <a:buFont typeface="Arial" pitchFamily="34" charset="0"/>
              <a:buChar char="■"/>
              <a:defRPr sz="2005"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3pPr>
            <a:lvl4pPr marL="721939" indent="-360970">
              <a:buSzPct val="95000"/>
              <a:buFont typeface="Arial" pitchFamily="34" charset="0"/>
              <a:buChar char="■"/>
              <a:defRPr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4pPr>
            <a:lvl5pPr marL="360970" indent="-360970">
              <a:buFont typeface="+mj-lt"/>
              <a:buAutoNum type="arabicPeriod"/>
              <a:defRPr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5pPr>
            <a:lvl6pPr marL="721075" indent="-360970">
              <a:buFont typeface="+mj-lt"/>
              <a:buAutoNum type="arabicPeriod"/>
              <a:defRPr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6pPr>
            <a:lvl7pPr marL="721939" indent="-360970">
              <a:buFont typeface="Arial" pitchFamily="34" charset="0"/>
              <a:buChar char="–"/>
              <a:defRPr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7pPr>
            <a:lvl8pPr marL="0" indent="0">
              <a:spcBef>
                <a:spcPts val="1203"/>
              </a:spcBef>
              <a:spcAft>
                <a:spcPts val="602"/>
              </a:spcAft>
              <a:buFontTx/>
              <a:buNone/>
              <a:defRPr sz="3008" b="1" i="0" spc="-2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8pPr>
            <a:lvl9pPr marL="0" indent="0">
              <a:spcBef>
                <a:spcPts val="602"/>
              </a:spcBef>
              <a:buFontTx/>
              <a:buNone/>
              <a:defRPr sz="3008" b="1" i="0" spc="-20">
                <a:solidFill>
                  <a:srgbClr val="EE79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3018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FiCom_PPpohjat_16.9suhde-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81" y="0"/>
            <a:ext cx="12248955" cy="687021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685775"/>
            <a:ext cx="9144000" cy="2387600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416545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441873" y="6476422"/>
            <a:ext cx="2743200" cy="365125"/>
          </a:xfrm>
          <a:prstGeom prst="rect">
            <a:avLst/>
          </a:prstGeom>
        </p:spPr>
        <p:txBody>
          <a:bodyPr/>
          <a:lstStyle/>
          <a:p>
            <a:fld id="{FC12368D-0545-4752-8E40-768F3B0933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6653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(s), caption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292" y="180460"/>
            <a:ext cx="11303895" cy="91673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pc="-150" baseline="0">
                <a:solidFill>
                  <a:srgbClr val="004C92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03982" y="1046665"/>
            <a:ext cx="5097836" cy="648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807" spc="-2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9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Optional title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3879305" y="5377693"/>
            <a:ext cx="5585336" cy="9022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5" b="1" spc="-2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1pPr>
            <a:lvl2pPr marL="0" indent="9551">
              <a:spcBef>
                <a:spcPts val="602"/>
              </a:spcBef>
              <a:buFontTx/>
              <a:buNone/>
              <a:defRPr sz="1604"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2pPr>
            <a:lvl3pPr marL="360970" indent="-360970">
              <a:spcBef>
                <a:spcPts val="0"/>
              </a:spcBef>
              <a:buSzPct val="95000"/>
              <a:buFont typeface="Arial" pitchFamily="34" charset="0"/>
              <a:buChar char="■"/>
              <a:defRPr sz="1604"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3pPr>
            <a:lvl4pPr marL="721939" indent="-360970">
              <a:spcBef>
                <a:spcPts val="0"/>
              </a:spcBef>
              <a:buSzPct val="95000"/>
              <a:buFont typeface="Arial" pitchFamily="34" charset="0"/>
              <a:buChar char="■"/>
              <a:defRPr sz="1604"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4pPr>
            <a:lvl5pPr marL="360970" indent="-360970">
              <a:spcBef>
                <a:spcPts val="0"/>
              </a:spcBef>
              <a:buFont typeface="+mj-lt"/>
              <a:buAutoNum type="arabicPeriod"/>
              <a:defRPr sz="1604"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5pPr>
            <a:lvl6pPr marL="721075" indent="-360970">
              <a:spcBef>
                <a:spcPts val="0"/>
              </a:spcBef>
              <a:buFont typeface="+mj-lt"/>
              <a:buAutoNum type="arabicPeriod"/>
              <a:defRPr sz="1604"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6pPr>
            <a:lvl7pPr marL="721939" indent="-360970">
              <a:spcBef>
                <a:spcPts val="0"/>
              </a:spcBef>
              <a:buFont typeface="Arial" pitchFamily="34" charset="0"/>
              <a:buChar char="–"/>
              <a:defRPr sz="1604" spc="-1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7pPr>
            <a:lvl8pPr marL="0" indent="0">
              <a:spcBef>
                <a:spcPts val="0"/>
              </a:spcBef>
              <a:buFontTx/>
              <a:buNone/>
              <a:defRPr sz="2406" b="1" i="0" spc="-20" baseline="0">
                <a:solidFill>
                  <a:srgbClr val="004C92"/>
                </a:solidFill>
                <a:latin typeface="Arial" pitchFamily="34" charset="0"/>
                <a:cs typeface="Arial" pitchFamily="34" charset="0"/>
              </a:defRPr>
            </a:lvl8pPr>
            <a:lvl9pPr marL="0" indent="0">
              <a:spcBef>
                <a:spcPts val="0"/>
              </a:spcBef>
              <a:buFontTx/>
              <a:buNone/>
              <a:defRPr sz="2406" b="1" i="0" spc="-20" baseline="0">
                <a:solidFill>
                  <a:srgbClr val="EE79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341116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292" y="180460"/>
            <a:ext cx="11303895" cy="91673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pc="-150" baseline="0">
                <a:solidFill>
                  <a:srgbClr val="004C92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03982" y="1046665"/>
            <a:ext cx="5097836" cy="648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807" spc="-2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9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Optional 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16675"/>
            <a:ext cx="12192000" cy="541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5"/>
          </a:p>
        </p:txBody>
      </p:sp>
      <p:pic>
        <p:nvPicPr>
          <p:cNvPr id="5" name="Picture 4" descr="Elomatic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860937" y="6426652"/>
            <a:ext cx="1236802" cy="32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7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 userDrawn="1"/>
        </p:nvSpPr>
        <p:spPr>
          <a:xfrm>
            <a:off x="462028" y="2490506"/>
            <a:ext cx="11303895" cy="12272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 spc="-150" baseline="0">
                <a:solidFill>
                  <a:schemeClr val="bg1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10000"/>
              </a:lnSpc>
            </a:pPr>
            <a:endParaRPr lang="en-GB" sz="4411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44053" y="3356808"/>
            <a:ext cx="11303895" cy="137164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4411" spc="-150" baseline="0">
                <a:solidFill>
                  <a:srgbClr val="004C92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Main title 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9963" y="4945028"/>
            <a:ext cx="5852079" cy="7841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301"/>
              </a:spcBef>
              <a:buNone/>
              <a:defRPr sz="2005" spc="-20" baseline="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  <a:lvl2pPr marL="45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9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Date and author</a:t>
            </a:r>
          </a:p>
        </p:txBody>
      </p:sp>
      <p:pic>
        <p:nvPicPr>
          <p:cNvPr id="7" name="Picture 6" descr="D:\Kuva-arkisto\Logot&amp;värit\Elomatic Logo Blue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1301" y="912403"/>
            <a:ext cx="3609399" cy="898538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 userDrawn="1"/>
        </p:nvCxnSpPr>
        <p:spPr>
          <a:xfrm>
            <a:off x="1313546" y="4582481"/>
            <a:ext cx="9564909" cy="1588"/>
          </a:xfrm>
          <a:prstGeom prst="line">
            <a:avLst/>
          </a:prstGeom>
          <a:ln w="28575">
            <a:solidFill>
              <a:srgbClr val="EE7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6316675"/>
            <a:ext cx="12192000" cy="541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5"/>
          </a:p>
        </p:txBody>
      </p:sp>
    </p:spTree>
    <p:extLst>
      <p:ext uri="{BB962C8B-B14F-4D97-AF65-F5344CB8AC3E}">
        <p14:creationId xmlns:p14="http://schemas.microsoft.com/office/powerpoint/2010/main" val="138090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053" y="2851260"/>
            <a:ext cx="11303895" cy="916734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411" spc="-150" baseline="0">
                <a:solidFill>
                  <a:srgbClr val="004C92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28007" y="3782780"/>
            <a:ext cx="5097836" cy="4533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807" spc="-20" baseline="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  <a:lvl2pPr marL="45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9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Optional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313546" y="3573384"/>
            <a:ext cx="9564909" cy="1588"/>
          </a:xfrm>
          <a:prstGeom prst="line">
            <a:avLst/>
          </a:prstGeom>
          <a:ln w="28575">
            <a:solidFill>
              <a:srgbClr val="EE7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316675"/>
            <a:ext cx="12192000" cy="541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5"/>
          </a:p>
        </p:txBody>
      </p:sp>
      <p:pic>
        <p:nvPicPr>
          <p:cNvPr id="6" name="Picture 5" descr="Elomatic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860937" y="6426652"/>
            <a:ext cx="1236802" cy="32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1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9" presetClass="emph" presetSubtype="0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7"/>
                                      </p:to>
                                    </p:set>
                                    <p:animEffect filter="image" prLst="opacity: 0.97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9" presetClass="emph" presetSubtype="0" grpId="2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4"/>
                                      </p:to>
                                    </p:set>
                                    <p:animEffect filter="image" prLst="opacity: 0.94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9" presetClass="emph" presetSubtype="0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1"/>
                                      </p:to>
                                    </p:set>
                                    <p:animEffect filter="image" prLst="opacity: 0.91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mph" presetSubtype="0" grpId="4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88"/>
                                      </p:to>
                                    </p:set>
                                    <p:animEffect filter="image" prLst="opacity: 0.88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mph" presetSubtype="0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85"/>
                                      </p:to>
                                    </p:set>
                                    <p:animEffect filter="image" prLst="opacity: 0.8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9" presetClass="emph" presetSubtype="0" grpId="6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82"/>
                                      </p:to>
                                    </p:set>
                                    <p:animEffect filter="image" prLst="opacity: 0.82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9" presetClass="emph" presetSubtype="0" grpId="7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9"/>
                                      </p:to>
                                    </p:set>
                                    <p:animEffect filter="image" prLst="opacity: 0.79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"/>
                            </p:stCondLst>
                            <p:childTnLst>
                              <p:par>
                                <p:cTn id="37" presetID="9" presetClass="emph" presetSubtype="0" grpId="8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6"/>
                                      </p:to>
                                    </p:set>
                                    <p:animEffect filter="image" prLst="opacity: 0.76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9" presetClass="emph" presetSubtype="0" grpId="9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3"/>
                                      </p:to>
                                    </p:set>
                                    <p:animEffect filter="image" prLst="opacity: 0.73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mph" presetSubtype="0" grpId="1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"/>
                                      </p:to>
                                    </p:set>
                                    <p:animEffect filter="image" prLst="opacity: 0.7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00"/>
                            </p:stCondLst>
                            <p:childTnLst>
                              <p:par>
                                <p:cTn id="49" presetID="9" presetClass="emph" presetSubtype="0" grpId="1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67"/>
                                      </p:to>
                                    </p:set>
                                    <p:animEffect filter="image" prLst="opacity: 0.67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"/>
                            </p:stCondLst>
                            <p:childTnLst>
                              <p:par>
                                <p:cTn id="53" presetID="9" presetClass="emph" presetSubtype="0" grpId="12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64"/>
                                      </p:to>
                                    </p:set>
                                    <p:animEffect filter="image" prLst="opacity: 0.64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00"/>
                            </p:stCondLst>
                            <p:childTnLst>
                              <p:par>
                                <p:cTn id="57" presetID="9" presetClass="emph" presetSubtype="0" grpId="1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61"/>
                                      </p:to>
                                    </p:set>
                                    <p:animEffect filter="image" prLst="opacity: 0.61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 build="p">
        <p:tmplLst>
          <p:tmpl lvl="1">
            <p:tnLst>
              <p:par>
                <p:cTn presetID="9" presetClass="emph" presetSubtype="0" nodeType="afterEffect">
                  <p:stCondLst>
                    <p:cond delay="1500"/>
                  </p:stCondLst>
                  <p:childTnLst>
                    <p:set>
                      <p:cBhvr rctx="PPT">
                        <p:cTn dur="indefinite"/>
                        <p:tgtEl>
                          <p:spTgt spid="3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97"/>
                      </p:to>
                    </p:set>
                    <p:animEffect filter="image" prLst="opacity: 0.97">
                      <p:cBhvr rctx="IE">
                        <p:cTn dur="indefinite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2" build="p">
        <p:tmplLst>
          <p:tmpl lvl="1">
            <p:tnLst>
              <p:par>
                <p:cTn presetID="9" presetClass="emph" presetSubtype="0" nodeType="afterEffect">
                  <p:stCondLst>
                    <p:cond delay="100"/>
                  </p:stCondLst>
                  <p:childTnLst>
                    <p:set>
                      <p:cBhvr rctx="PPT">
                        <p:cTn dur="indefinite"/>
                        <p:tgtEl>
                          <p:spTgt spid="3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94"/>
                      </p:to>
                    </p:set>
                    <p:animEffect filter="image" prLst="opacity: 0.94">
                      <p:cBhvr rctx="IE">
                        <p:cTn dur="indefinite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3" build="p">
        <p:tmplLst>
          <p:tmpl lvl="1">
            <p:tnLst>
              <p:par>
                <p:cTn presetID="9" presetClass="emph" presetSubtype="0" nodeType="afterEffect">
                  <p:stCondLst>
                    <p:cond delay="100"/>
                  </p:stCondLst>
                  <p:childTnLst>
                    <p:set>
                      <p:cBhvr rctx="PPT">
                        <p:cTn dur="indefinite"/>
                        <p:tgtEl>
                          <p:spTgt spid="3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91"/>
                      </p:to>
                    </p:set>
                    <p:animEffect filter="image" prLst="opacity: 0.91">
                      <p:cBhvr rctx="IE">
                        <p:cTn dur="indefinite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4" build="p">
        <p:tmplLst>
          <p:tmpl lvl="1">
            <p:tnLst>
              <p:par>
                <p:cTn presetID="9" presetClass="emph" presetSubtype="0" nodeType="afterEffect">
                  <p:stCondLst>
                    <p:cond delay="100"/>
                  </p:stCondLst>
                  <p:childTnLst>
                    <p:set>
                      <p:cBhvr rctx="PPT">
                        <p:cTn dur="indefinite"/>
                        <p:tgtEl>
                          <p:spTgt spid="3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88"/>
                      </p:to>
                    </p:set>
                    <p:animEffect filter="image" prLst="opacity: 0.88">
                      <p:cBhvr rctx="IE">
                        <p:cTn dur="indefinite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5" build="p">
        <p:tmplLst>
          <p:tmpl lvl="1">
            <p:tnLst>
              <p:par>
                <p:cTn presetID="9" presetClass="emph" presetSubtype="0" nodeType="afterEffect">
                  <p:stCondLst>
                    <p:cond delay="100"/>
                  </p:stCondLst>
                  <p:childTnLst>
                    <p:set>
                      <p:cBhvr rctx="PPT">
                        <p:cTn dur="indefinite"/>
                        <p:tgtEl>
                          <p:spTgt spid="3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85"/>
                      </p:to>
                    </p:set>
                    <p:animEffect filter="image" prLst="opacity: 0.85">
                      <p:cBhvr rctx="IE">
                        <p:cTn dur="indefinite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6" build="p">
        <p:tmplLst>
          <p:tmpl lvl="1">
            <p:tnLst>
              <p:par>
                <p:cTn presetID="9" presetClass="emph" presetSubtype="0" nodeType="afterEffect">
                  <p:stCondLst>
                    <p:cond delay="100"/>
                  </p:stCondLst>
                  <p:childTnLst>
                    <p:set>
                      <p:cBhvr rctx="PPT">
                        <p:cTn dur="indefinite"/>
                        <p:tgtEl>
                          <p:spTgt spid="3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82"/>
                      </p:to>
                    </p:set>
                    <p:animEffect filter="image" prLst="opacity: 0.82">
                      <p:cBhvr rctx="IE">
                        <p:cTn dur="indefinite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7" build="p">
        <p:tmplLst>
          <p:tmpl lvl="1">
            <p:tnLst>
              <p:par>
                <p:cTn presetID="9" presetClass="emph" presetSubtype="0" nodeType="afterEffect">
                  <p:stCondLst>
                    <p:cond delay="100"/>
                  </p:stCondLst>
                  <p:childTnLst>
                    <p:set>
                      <p:cBhvr rctx="PPT">
                        <p:cTn dur="indefinite"/>
                        <p:tgtEl>
                          <p:spTgt spid="3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79"/>
                      </p:to>
                    </p:set>
                    <p:animEffect filter="image" prLst="opacity: 0.79">
                      <p:cBhvr rctx="IE">
                        <p:cTn dur="indefinite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8" build="p">
        <p:tmplLst>
          <p:tmpl lvl="1">
            <p:tnLst>
              <p:par>
                <p:cTn presetID="9" presetClass="emph" presetSubtype="0" nodeType="afterEffect">
                  <p:stCondLst>
                    <p:cond delay="100"/>
                  </p:stCondLst>
                  <p:childTnLst>
                    <p:set>
                      <p:cBhvr rctx="PPT">
                        <p:cTn dur="indefinite"/>
                        <p:tgtEl>
                          <p:spTgt spid="3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76"/>
                      </p:to>
                    </p:set>
                    <p:animEffect filter="image" prLst="opacity: 0.76">
                      <p:cBhvr rctx="IE">
                        <p:cTn dur="indefinite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9" build="p">
        <p:tmplLst>
          <p:tmpl lvl="1">
            <p:tnLst>
              <p:par>
                <p:cTn presetID="9" presetClass="emph" presetSubtype="0" nodeType="afterEffect">
                  <p:stCondLst>
                    <p:cond delay="100"/>
                  </p:stCondLst>
                  <p:childTnLst>
                    <p:set>
                      <p:cBhvr rctx="PPT">
                        <p:cTn dur="indefinite"/>
                        <p:tgtEl>
                          <p:spTgt spid="3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73"/>
                      </p:to>
                    </p:set>
                    <p:animEffect filter="image" prLst="opacity: 0.73">
                      <p:cBhvr rctx="IE">
                        <p:cTn dur="indefinite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0" build="p">
        <p:tmplLst>
          <p:tmpl lvl="1">
            <p:tnLst>
              <p:par>
                <p:cTn presetID="9" presetClass="emph" presetSubtype="0" nodeType="afterEffect">
                  <p:stCondLst>
                    <p:cond delay="100"/>
                  </p:stCondLst>
                  <p:childTnLst>
                    <p:set>
                      <p:cBhvr rctx="PPT">
                        <p:cTn dur="indefinite"/>
                        <p:tgtEl>
                          <p:spTgt spid="3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7"/>
                      </p:to>
                    </p:set>
                    <p:animEffect filter="image" prLst="opacity: 0.7">
                      <p:cBhvr rctx="IE">
                        <p:cTn dur="indefinite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1" build="p">
        <p:tmplLst>
          <p:tmpl lvl="1">
            <p:tnLst>
              <p:par>
                <p:cTn presetID="9" presetClass="emph" presetSubtype="0" nodeType="afterEffect">
                  <p:stCondLst>
                    <p:cond delay="100"/>
                  </p:stCondLst>
                  <p:childTnLst>
                    <p:set>
                      <p:cBhvr rctx="PPT">
                        <p:cTn dur="indefinite"/>
                        <p:tgtEl>
                          <p:spTgt spid="3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67"/>
                      </p:to>
                    </p:set>
                    <p:animEffect filter="image" prLst="opacity: 0.67">
                      <p:cBhvr rctx="IE">
                        <p:cTn dur="indefinite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2" build="p">
        <p:tmplLst>
          <p:tmpl lvl="1">
            <p:tnLst>
              <p:par>
                <p:cTn presetID="9" presetClass="emph" presetSubtype="0" nodeType="afterEffect">
                  <p:stCondLst>
                    <p:cond delay="100"/>
                  </p:stCondLst>
                  <p:childTnLst>
                    <p:set>
                      <p:cBhvr rctx="PPT">
                        <p:cTn dur="indefinite"/>
                        <p:tgtEl>
                          <p:spTgt spid="3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64"/>
                      </p:to>
                    </p:set>
                    <p:animEffect filter="image" prLst="opacity: 0.64">
                      <p:cBhvr rctx="IE">
                        <p:cTn dur="indefinite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3" build="p">
        <p:tmplLst>
          <p:tmpl lvl="1">
            <p:tnLst>
              <p:par>
                <p:cTn presetID="9" presetClass="emph" presetSubtype="0" nodeType="afterEffect">
                  <p:stCondLst>
                    <p:cond delay="100"/>
                  </p:stCondLst>
                  <p:childTnLst>
                    <p:set>
                      <p:cBhvr rctx="PPT">
                        <p:cTn dur="indefinite"/>
                        <p:tgtEl>
                          <p:spTgt spid="3"/>
                        </p:tgtEl>
                        <p:attrNameLst>
                          <p:attrName>style.opacity</p:attrName>
                        </p:attrNameLst>
                      </p:cBhvr>
                      <p:to>
                        <p:strVal val="0.61"/>
                      </p:to>
                    </p:set>
                    <p:animEffect filter="image" prLst="opacity: 0.61">
                      <p:cBhvr rctx="IE">
                        <p:cTn dur="indefinite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Kuva-arkisto\Logot&amp;värit\Elomatic Logo Blue rgb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64" y="2345436"/>
            <a:ext cx="8705872" cy="216712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 userDrawn="1"/>
        </p:nvSpPr>
        <p:spPr>
          <a:xfrm>
            <a:off x="0" y="6316675"/>
            <a:ext cx="12192000" cy="541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5"/>
          </a:p>
        </p:txBody>
      </p:sp>
    </p:spTree>
    <p:extLst>
      <p:ext uri="{BB962C8B-B14F-4D97-AF65-F5344CB8AC3E}">
        <p14:creationId xmlns:p14="http://schemas.microsoft.com/office/powerpoint/2010/main" val="213227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FiCom_PPpohjat_16.9suhde-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81" y="0"/>
            <a:ext cx="12248955" cy="687021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59081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019581"/>
            <a:ext cx="10515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949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FiCom_PPpohjat_16.9suhde-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81" y="0"/>
            <a:ext cx="12248955" cy="687021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36046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201034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201034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2752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343039-7533-408D-87F8-AE793CC0A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A14BE0A-EFAE-44A2-9A9F-407BE2EB7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BCFB35-298C-4A4E-9EB9-F8D1188A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3685-8630-4703-BEA8-FD16485910D1}" type="datetimeFigureOut">
              <a:rPr lang="fi-FI" smtClean="0"/>
              <a:t>12.2.2020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E5C981-76DB-4C6E-904B-89BE66FC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676749-61F6-4D58-851C-E71009695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61F-41A7-4A4C-8F85-3D5936BF24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581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1BCDD2-5381-4D3D-B0FA-5DD969C85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0CCC2D-455F-4879-BCAB-4856D5938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4D4AD0F-15E0-443E-821C-4F29DEBC5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3685-8630-4703-BEA8-FD16485910D1}" type="datetimeFigureOut">
              <a:rPr lang="fi-FI" smtClean="0"/>
              <a:t>12.2.2020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8AE76F-45EA-4F37-A30D-B0C2538D7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153E69-EB21-4B37-9353-B2FD62E4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61F-41A7-4A4C-8F85-3D5936BF24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141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B58FF1-868D-4337-8FD1-8CB859CFB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FBFDE4-FE36-448C-A7F9-CD98A77F3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BE282C-7AE9-423F-87DA-DBF32D997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3685-8630-4703-BEA8-FD16485910D1}" type="datetimeFigureOut">
              <a:rPr lang="fi-FI" smtClean="0"/>
              <a:t>12.2.2020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FAF415-55B9-4688-8335-52BEC259B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E5596A0-EE0D-4E38-A1B4-F8A936408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61F-41A7-4A4C-8F85-3D5936BF24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434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0B0F62-C9A8-4284-BBFC-BFAA8B981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4CDEEE-C5EB-41A1-9C11-1F7F3EA37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BF5391D-1B36-443A-91A9-D0D966027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F4F9519-D79B-4D0F-A490-07C5CAEBA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3685-8630-4703-BEA8-FD16485910D1}" type="datetimeFigureOut">
              <a:rPr lang="fi-FI" smtClean="0"/>
              <a:t>12.2.2020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1E6AFA3-9397-4BB4-941E-96B37133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C4AF9D1-45DD-4905-85A5-350F2613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61F-41A7-4A4C-8F85-3D5936BF24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519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7A54EA-8C92-454A-A163-3A04FE176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7087210-E343-4DFB-8E0F-D4D2B2241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2D3B9F1-DCC7-43FA-A3A7-0784EAC5D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ABF69AB-F1BA-4A34-99AA-6A1881F57B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BDA6E9E-9B01-4524-A820-8A19DDBF2E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818D945-2C14-4623-8B31-701854140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3685-8630-4703-BEA8-FD16485910D1}" type="datetimeFigureOut">
              <a:rPr lang="fi-FI" smtClean="0"/>
              <a:t>12.2.2020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6B2EBF7-FC51-4501-8FFC-5F3C0A072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27F8F4D-3E27-4A72-841C-5CA58E3A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61F-41A7-4A4C-8F85-3D5936BF24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378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92322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C3E6C50-6117-4F99-9B78-E92DA73D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C1EE62-F506-49F3-99C2-D395E497B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255BC0-2994-4A2E-95E8-5A731ACAE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23685-8630-4703-BEA8-FD16485910D1}" type="datetimeFigureOut">
              <a:rPr lang="fi-FI" smtClean="0"/>
              <a:t>12.2.2020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5FD737-8F2A-449D-AB97-9E0DD8B56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63A9E1-3168-4A0F-9C07-FAE77AC35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6461F-41A7-4A4C-8F85-3D5936BF24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737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 txBox="1">
            <a:spLocks noChangeArrowheads="1"/>
          </p:cNvSpPr>
          <p:nvPr/>
        </p:nvSpPr>
        <p:spPr bwMode="auto">
          <a:xfrm>
            <a:off x="10352059" y="6858001"/>
            <a:ext cx="1839943" cy="36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3" rIns="91545" bIns="457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0000"/>
                </a:solidFill>
              </a:defRPr>
            </a:lvl1pPr>
          </a:lstStyle>
          <a:p>
            <a:pPr marL="0" marR="0" lvl="0" indent="0" algn="r" defTabSz="916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3" b="1" i="0" u="none" strike="noStrike" kern="1200" cap="none" spc="0" normalizeH="0" baseline="0" noProof="0" dirty="0">
                <a:ln>
                  <a:noFill/>
                </a:ln>
                <a:solidFill>
                  <a:srgbClr val="004C9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v3.0b</a:t>
            </a:r>
            <a:endParaRPr kumimoji="0" lang="fi-FI" sz="1103" b="1" i="0" u="none" strike="noStrike" kern="1200" cap="none" spc="0" normalizeH="0" baseline="0" noProof="0" dirty="0">
              <a:ln>
                <a:noFill/>
              </a:ln>
              <a:solidFill>
                <a:srgbClr val="004C9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 descr="Elomatic Logo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0860937" y="6426652"/>
            <a:ext cx="1236802" cy="32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2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txStyles>
    <p:titleStyle>
      <a:lvl1pPr algn="ctr" defTabSz="916863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825" indent="-343825" algn="l" defTabSz="916863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4952" indent="-286520" algn="l" defTabSz="916863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146079" indent="-229215" algn="l" defTabSz="916863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511" indent="-229215" algn="l" defTabSz="916863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942" indent="-229215" algn="l" defTabSz="916863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1374" indent="-229215" algn="l" defTabSz="916863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805" indent="-229215" algn="l" defTabSz="916863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8236" indent="-229215" algn="l" defTabSz="916863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6668" indent="-229215" algn="l" defTabSz="916863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6863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432" algn="l" defTabSz="916863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863" algn="l" defTabSz="916863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294" algn="l" defTabSz="916863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726" algn="l" defTabSz="916863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2158" algn="l" defTabSz="916863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589" algn="l" defTabSz="916863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9021" algn="l" defTabSz="916863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453" algn="l" defTabSz="916863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jp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FiCom ry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69DA5AFE-63B1-47DF-9616-8CD66AAC7878}"/>
              </a:ext>
            </a:extLst>
          </p:cNvPr>
          <p:cNvGrpSpPr/>
          <p:nvPr/>
        </p:nvGrpSpPr>
        <p:grpSpPr>
          <a:xfrm>
            <a:off x="981828" y="2628357"/>
            <a:ext cx="2847211" cy="3035960"/>
            <a:chOff x="6111909" y="1005228"/>
            <a:chExt cx="2847211" cy="3035960"/>
          </a:xfrm>
        </p:grpSpPr>
        <p:pic>
          <p:nvPicPr>
            <p:cNvPr id="46" name="Kuva 45">
              <a:extLst>
                <a:ext uri="{FF2B5EF4-FFF2-40B4-BE49-F238E27FC236}">
                  <a16:creationId xmlns:a16="http://schemas.microsoft.com/office/drawing/2014/main" id="{65B78E7B-E092-497F-8AA5-A10626E090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4" t="7244" r="6027"/>
            <a:stretch/>
          </p:blipFill>
          <p:spPr>
            <a:xfrm>
              <a:off x="6111909" y="1005228"/>
              <a:ext cx="2847211" cy="3035960"/>
            </a:xfrm>
            <a:prstGeom prst="rect">
              <a:avLst/>
            </a:prstGeom>
          </p:spPr>
        </p:pic>
        <p:sp>
          <p:nvSpPr>
            <p:cNvPr id="47" name="Tekstiruutu 46">
              <a:extLst>
                <a:ext uri="{FF2B5EF4-FFF2-40B4-BE49-F238E27FC236}">
                  <a16:creationId xmlns:a16="http://schemas.microsoft.com/office/drawing/2014/main" id="{13F20E12-A032-42B5-A38C-2D21A72981B2}"/>
                </a:ext>
              </a:extLst>
            </p:cNvPr>
            <p:cNvSpPr txBox="1"/>
            <p:nvPr/>
          </p:nvSpPr>
          <p:spPr>
            <a:xfrm>
              <a:off x="7052239" y="1471846"/>
              <a:ext cx="5917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Verkot</a:t>
              </a:r>
            </a:p>
          </p:txBody>
        </p:sp>
        <p:sp>
          <p:nvSpPr>
            <p:cNvPr id="48" name="Tekstiruutu 47">
              <a:extLst>
                <a:ext uri="{FF2B5EF4-FFF2-40B4-BE49-F238E27FC236}">
                  <a16:creationId xmlns:a16="http://schemas.microsoft.com/office/drawing/2014/main" id="{BE443F12-D03B-47D2-BE5A-B25876E05ABB}"/>
                </a:ext>
              </a:extLst>
            </p:cNvPr>
            <p:cNvSpPr txBox="1"/>
            <p:nvPr/>
          </p:nvSpPr>
          <p:spPr>
            <a:xfrm rot="21593573">
              <a:off x="7638982" y="2276328"/>
              <a:ext cx="6608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Laitteet</a:t>
              </a:r>
            </a:p>
          </p:txBody>
        </p:sp>
        <p:sp>
          <p:nvSpPr>
            <p:cNvPr id="49" name="Tekstiruutu 48">
              <a:extLst>
                <a:ext uri="{FF2B5EF4-FFF2-40B4-BE49-F238E27FC236}">
                  <a16:creationId xmlns:a16="http://schemas.microsoft.com/office/drawing/2014/main" id="{D5BD642B-BF72-4829-9BCA-352EA6F263D3}"/>
                </a:ext>
              </a:extLst>
            </p:cNvPr>
            <p:cNvSpPr txBox="1"/>
            <p:nvPr/>
          </p:nvSpPr>
          <p:spPr>
            <a:xfrm rot="27545">
              <a:off x="6711576" y="2173610"/>
              <a:ext cx="628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Sisällöt</a:t>
              </a:r>
            </a:p>
          </p:txBody>
        </p:sp>
        <p:sp>
          <p:nvSpPr>
            <p:cNvPr id="55" name="Tekstiruutu 54">
              <a:extLst>
                <a:ext uri="{FF2B5EF4-FFF2-40B4-BE49-F238E27FC236}">
                  <a16:creationId xmlns:a16="http://schemas.microsoft.com/office/drawing/2014/main" id="{E6309F99-2300-4816-9681-519E76F837B3}"/>
                </a:ext>
              </a:extLst>
            </p:cNvPr>
            <p:cNvSpPr txBox="1"/>
            <p:nvPr/>
          </p:nvSpPr>
          <p:spPr>
            <a:xfrm rot="21562970">
              <a:off x="6896689" y="2904408"/>
              <a:ext cx="8887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Sovellukset</a:t>
              </a:r>
            </a:p>
          </p:txBody>
        </p:sp>
      </p:grpSp>
      <p:grpSp>
        <p:nvGrpSpPr>
          <p:cNvPr id="5" name="Ryhmä 4">
            <a:extLst>
              <a:ext uri="{FF2B5EF4-FFF2-40B4-BE49-F238E27FC236}">
                <a16:creationId xmlns:a16="http://schemas.microsoft.com/office/drawing/2014/main" id="{1E558862-81F7-4B42-B7BF-FA77D31DB357}"/>
              </a:ext>
            </a:extLst>
          </p:cNvPr>
          <p:cNvGrpSpPr/>
          <p:nvPr/>
        </p:nvGrpSpPr>
        <p:grpSpPr>
          <a:xfrm>
            <a:off x="4427607" y="3533243"/>
            <a:ext cx="6782565" cy="2265585"/>
            <a:chOff x="4468588" y="2897364"/>
            <a:chExt cx="6782565" cy="2265585"/>
          </a:xfrm>
        </p:grpSpPr>
        <p:pic>
          <p:nvPicPr>
            <p:cNvPr id="28" name="Kuva 27">
              <a:extLst>
                <a:ext uri="{FF2B5EF4-FFF2-40B4-BE49-F238E27FC236}">
                  <a16:creationId xmlns:a16="http://schemas.microsoft.com/office/drawing/2014/main" id="{3A232047-D862-4032-B9AD-6647F6473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5874" y="3133298"/>
              <a:ext cx="876426" cy="420685"/>
            </a:xfrm>
            <a:prstGeom prst="rect">
              <a:avLst/>
            </a:prstGeom>
          </p:spPr>
        </p:pic>
        <p:pic>
          <p:nvPicPr>
            <p:cNvPr id="44" name="Kuva 43">
              <a:extLst>
                <a:ext uri="{FF2B5EF4-FFF2-40B4-BE49-F238E27FC236}">
                  <a16:creationId xmlns:a16="http://schemas.microsoft.com/office/drawing/2014/main" id="{1F491755-CC2D-4292-8387-51B8F672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5179" y="3102640"/>
              <a:ext cx="554024" cy="482001"/>
            </a:xfrm>
            <a:prstGeom prst="rect">
              <a:avLst/>
            </a:prstGeom>
          </p:spPr>
        </p:pic>
        <p:pic>
          <p:nvPicPr>
            <p:cNvPr id="50" name="Kuva 49">
              <a:extLst>
                <a:ext uri="{FF2B5EF4-FFF2-40B4-BE49-F238E27FC236}">
                  <a16:creationId xmlns:a16="http://schemas.microsoft.com/office/drawing/2014/main" id="{3254F8CE-78B3-4E6A-8FD6-06808A3CC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2082" y="3249987"/>
              <a:ext cx="1238311" cy="187307"/>
            </a:xfrm>
            <a:prstGeom prst="rect">
              <a:avLst/>
            </a:prstGeom>
          </p:spPr>
        </p:pic>
        <p:pic>
          <p:nvPicPr>
            <p:cNvPr id="51" name="Kuva 50">
              <a:extLst>
                <a:ext uri="{FF2B5EF4-FFF2-40B4-BE49-F238E27FC236}">
                  <a16:creationId xmlns:a16="http://schemas.microsoft.com/office/drawing/2014/main" id="{DE45279F-C2C7-4295-99A5-4A088D2C4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725" y="4869896"/>
              <a:ext cx="1288829" cy="206922"/>
            </a:xfrm>
            <a:prstGeom prst="rect">
              <a:avLst/>
            </a:prstGeom>
          </p:spPr>
        </p:pic>
        <p:pic>
          <p:nvPicPr>
            <p:cNvPr id="52" name="Kuva 51">
              <a:extLst>
                <a:ext uri="{FF2B5EF4-FFF2-40B4-BE49-F238E27FC236}">
                  <a16:creationId xmlns:a16="http://schemas.microsoft.com/office/drawing/2014/main" id="{CF50363A-550A-4FEE-B8B1-0050C478C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7684" y="4809315"/>
              <a:ext cx="972653" cy="353634"/>
            </a:xfrm>
            <a:prstGeom prst="rect">
              <a:avLst/>
            </a:prstGeom>
          </p:spPr>
        </p:pic>
        <p:pic>
          <p:nvPicPr>
            <p:cNvPr id="53" name="Kuva 52">
              <a:extLst>
                <a:ext uri="{FF2B5EF4-FFF2-40B4-BE49-F238E27FC236}">
                  <a16:creationId xmlns:a16="http://schemas.microsoft.com/office/drawing/2014/main" id="{2C994A46-D59D-4330-A1C8-56B5F0C61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9296" y="4841893"/>
              <a:ext cx="876426" cy="262929"/>
            </a:xfrm>
            <a:prstGeom prst="rect">
              <a:avLst/>
            </a:prstGeom>
          </p:spPr>
        </p:pic>
        <p:pic>
          <p:nvPicPr>
            <p:cNvPr id="54" name="Kuva 53">
              <a:extLst>
                <a:ext uri="{FF2B5EF4-FFF2-40B4-BE49-F238E27FC236}">
                  <a16:creationId xmlns:a16="http://schemas.microsoft.com/office/drawing/2014/main" id="{CE5A00D9-1207-42C1-8CC8-75BACEDF3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9849" y="4844367"/>
              <a:ext cx="1238311" cy="257981"/>
            </a:xfrm>
            <a:prstGeom prst="rect">
              <a:avLst/>
            </a:prstGeom>
          </p:spPr>
        </p:pic>
        <p:pic>
          <p:nvPicPr>
            <p:cNvPr id="57" name="Kuva 56">
              <a:extLst>
                <a:ext uri="{FF2B5EF4-FFF2-40B4-BE49-F238E27FC236}">
                  <a16:creationId xmlns:a16="http://schemas.microsoft.com/office/drawing/2014/main" id="{7F373C34-4274-460B-9C61-3A96A2FA6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8545" y="4148701"/>
              <a:ext cx="919691" cy="156348"/>
            </a:xfrm>
            <a:prstGeom prst="rect">
              <a:avLst/>
            </a:prstGeom>
          </p:spPr>
        </p:pic>
        <p:pic>
          <p:nvPicPr>
            <p:cNvPr id="58" name="Kuva 57">
              <a:extLst>
                <a:ext uri="{FF2B5EF4-FFF2-40B4-BE49-F238E27FC236}">
                  <a16:creationId xmlns:a16="http://schemas.microsoft.com/office/drawing/2014/main" id="{0237140E-E4D9-4EE3-BD88-5CD14836CB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5" t="35730" r="11912" b="37520"/>
            <a:stretch/>
          </p:blipFill>
          <p:spPr>
            <a:xfrm>
              <a:off x="10052363" y="4088709"/>
              <a:ext cx="1198790" cy="276333"/>
            </a:xfrm>
            <a:prstGeom prst="rect">
              <a:avLst/>
            </a:prstGeom>
          </p:spPr>
        </p:pic>
        <p:pic>
          <p:nvPicPr>
            <p:cNvPr id="59" name="Kuva 58">
              <a:extLst>
                <a:ext uri="{FF2B5EF4-FFF2-40B4-BE49-F238E27FC236}">
                  <a16:creationId xmlns:a16="http://schemas.microsoft.com/office/drawing/2014/main" id="{50A5EA3D-A9E4-4D89-B66F-7B9D32993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6094" y="4076877"/>
              <a:ext cx="972653" cy="320975"/>
            </a:xfrm>
            <a:prstGeom prst="rect">
              <a:avLst/>
            </a:prstGeom>
          </p:spPr>
        </p:pic>
        <p:pic>
          <p:nvPicPr>
            <p:cNvPr id="60" name="Kuva 59">
              <a:extLst>
                <a:ext uri="{FF2B5EF4-FFF2-40B4-BE49-F238E27FC236}">
                  <a16:creationId xmlns:a16="http://schemas.microsoft.com/office/drawing/2014/main" id="{A6668573-C117-4F87-9888-CC3E4CC91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4566" y="4006949"/>
              <a:ext cx="439852" cy="439852"/>
            </a:xfrm>
            <a:prstGeom prst="rect">
              <a:avLst/>
            </a:prstGeom>
          </p:spPr>
        </p:pic>
        <p:pic>
          <p:nvPicPr>
            <p:cNvPr id="61" name="Kuva 60">
              <a:extLst>
                <a:ext uri="{FF2B5EF4-FFF2-40B4-BE49-F238E27FC236}">
                  <a16:creationId xmlns:a16="http://schemas.microsoft.com/office/drawing/2014/main" id="{89374BEE-DD23-4C04-BEF8-A40AF2C06E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51" t="14124" r="12997" b="13365"/>
            <a:stretch/>
          </p:blipFill>
          <p:spPr>
            <a:xfrm>
              <a:off x="4468588" y="3985192"/>
              <a:ext cx="1119116" cy="454010"/>
            </a:xfrm>
            <a:prstGeom prst="rect">
              <a:avLst/>
            </a:prstGeom>
          </p:spPr>
        </p:pic>
        <p:pic>
          <p:nvPicPr>
            <p:cNvPr id="62" name="Kuva 61">
              <a:extLst>
                <a:ext uri="{FF2B5EF4-FFF2-40B4-BE49-F238E27FC236}">
                  <a16:creationId xmlns:a16="http://schemas.microsoft.com/office/drawing/2014/main" id="{0E054243-AA44-4109-BAB4-AA5FBFCB1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9296" y="3139406"/>
              <a:ext cx="785519" cy="408469"/>
            </a:xfrm>
            <a:prstGeom prst="rect">
              <a:avLst/>
            </a:prstGeom>
          </p:spPr>
        </p:pic>
        <p:pic>
          <p:nvPicPr>
            <p:cNvPr id="63" name="Kuva 62">
              <a:extLst>
                <a:ext uri="{FF2B5EF4-FFF2-40B4-BE49-F238E27FC236}">
                  <a16:creationId xmlns:a16="http://schemas.microsoft.com/office/drawing/2014/main" id="{E05BDD68-04E4-45D5-B80F-F32DF4D94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7694" y="3048852"/>
              <a:ext cx="459870" cy="589576"/>
            </a:xfrm>
            <a:prstGeom prst="rect">
              <a:avLst/>
            </a:prstGeom>
          </p:spPr>
        </p:pic>
        <p:pic>
          <p:nvPicPr>
            <p:cNvPr id="64" name="Kuva 63">
              <a:extLst>
                <a:ext uri="{FF2B5EF4-FFF2-40B4-BE49-F238E27FC236}">
                  <a16:creationId xmlns:a16="http://schemas.microsoft.com/office/drawing/2014/main" id="{13231C89-BA70-42BD-A5F9-D887457E0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0443" y="2897364"/>
              <a:ext cx="892552" cy="892552"/>
            </a:xfrm>
            <a:prstGeom prst="rect">
              <a:avLst/>
            </a:prstGeom>
          </p:spPr>
        </p:pic>
        <p:pic>
          <p:nvPicPr>
            <p:cNvPr id="65" name="Kuva 64">
              <a:extLst>
                <a:ext uri="{FF2B5EF4-FFF2-40B4-BE49-F238E27FC236}">
                  <a16:creationId xmlns:a16="http://schemas.microsoft.com/office/drawing/2014/main" id="{66E3F536-5F32-42C9-ACFD-76548977A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0583" y="4070418"/>
              <a:ext cx="1032633" cy="283558"/>
            </a:xfrm>
            <a:prstGeom prst="rect">
              <a:avLst/>
            </a:prstGeom>
          </p:spPr>
        </p:pic>
      </p:grpSp>
      <p:grpSp>
        <p:nvGrpSpPr>
          <p:cNvPr id="27" name="Ryhmä 26">
            <a:extLst>
              <a:ext uri="{FF2B5EF4-FFF2-40B4-BE49-F238E27FC236}">
                <a16:creationId xmlns:a16="http://schemas.microsoft.com/office/drawing/2014/main" id="{5875BC1D-4292-41DF-B1C0-B47C85FAADBD}"/>
              </a:ext>
            </a:extLst>
          </p:cNvPr>
          <p:cNvGrpSpPr/>
          <p:nvPr/>
        </p:nvGrpSpPr>
        <p:grpSpPr>
          <a:xfrm>
            <a:off x="763815" y="2548680"/>
            <a:ext cx="3281154" cy="3498670"/>
            <a:chOff x="820623" y="2028731"/>
            <a:chExt cx="3937245" cy="4198255"/>
          </a:xfrm>
        </p:grpSpPr>
        <p:pic>
          <p:nvPicPr>
            <p:cNvPr id="29" name="Kuva 28">
              <a:extLst>
                <a:ext uri="{FF2B5EF4-FFF2-40B4-BE49-F238E27FC236}">
                  <a16:creationId xmlns:a16="http://schemas.microsoft.com/office/drawing/2014/main" id="{CA247D98-8FD5-4344-9B8C-CFC4AE74B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4" t="7244" r="6027"/>
            <a:stretch/>
          </p:blipFill>
          <p:spPr>
            <a:xfrm>
              <a:off x="820623" y="2028731"/>
              <a:ext cx="3937245" cy="4198255"/>
            </a:xfrm>
            <a:prstGeom prst="rect">
              <a:avLst/>
            </a:prstGeom>
          </p:spPr>
        </p:pic>
        <p:sp>
          <p:nvSpPr>
            <p:cNvPr id="30" name="Tekstiruutu 29">
              <a:extLst>
                <a:ext uri="{FF2B5EF4-FFF2-40B4-BE49-F238E27FC236}">
                  <a16:creationId xmlns:a16="http://schemas.microsoft.com/office/drawing/2014/main" id="{A21F36F4-56AA-48E8-8E08-037E35C86F3B}"/>
                </a:ext>
              </a:extLst>
            </p:cNvPr>
            <p:cNvSpPr txBox="1"/>
            <p:nvPr/>
          </p:nvSpPr>
          <p:spPr>
            <a:xfrm>
              <a:off x="2120951" y="2711548"/>
              <a:ext cx="795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Verkot</a:t>
              </a:r>
            </a:p>
          </p:txBody>
        </p:sp>
        <p:sp>
          <p:nvSpPr>
            <p:cNvPr id="31" name="Tekstiruutu 30">
              <a:extLst>
                <a:ext uri="{FF2B5EF4-FFF2-40B4-BE49-F238E27FC236}">
                  <a16:creationId xmlns:a16="http://schemas.microsoft.com/office/drawing/2014/main" id="{9CFAD638-F64B-415F-A263-791665D4E675}"/>
                </a:ext>
              </a:extLst>
            </p:cNvPr>
            <p:cNvSpPr txBox="1"/>
            <p:nvPr/>
          </p:nvSpPr>
          <p:spPr>
            <a:xfrm rot="21593573">
              <a:off x="3514856" y="3680640"/>
              <a:ext cx="900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Laitteet</a:t>
              </a:r>
            </a:p>
          </p:txBody>
        </p:sp>
        <p:sp>
          <p:nvSpPr>
            <p:cNvPr id="32" name="Tekstiruutu 31">
              <a:extLst>
                <a:ext uri="{FF2B5EF4-FFF2-40B4-BE49-F238E27FC236}">
                  <a16:creationId xmlns:a16="http://schemas.microsoft.com/office/drawing/2014/main" id="{F684A3FA-8868-40D3-947E-F1C9F0CFD638}"/>
                </a:ext>
              </a:extLst>
            </p:cNvPr>
            <p:cNvSpPr txBox="1"/>
            <p:nvPr/>
          </p:nvSpPr>
          <p:spPr>
            <a:xfrm rot="27545">
              <a:off x="1159629" y="3901664"/>
              <a:ext cx="848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Sisällöt</a:t>
              </a:r>
            </a:p>
          </p:txBody>
        </p:sp>
        <p:sp>
          <p:nvSpPr>
            <p:cNvPr id="33" name="Tekstiruutu 32">
              <a:extLst>
                <a:ext uri="{FF2B5EF4-FFF2-40B4-BE49-F238E27FC236}">
                  <a16:creationId xmlns:a16="http://schemas.microsoft.com/office/drawing/2014/main" id="{2170314E-9125-437E-8BC0-68B8C2863EA6}"/>
                </a:ext>
              </a:extLst>
            </p:cNvPr>
            <p:cNvSpPr txBox="1"/>
            <p:nvPr/>
          </p:nvSpPr>
          <p:spPr>
            <a:xfrm rot="21562970">
              <a:off x="2351442" y="4686894"/>
              <a:ext cx="1239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Sovellukset</a:t>
              </a:r>
            </a:p>
          </p:txBody>
        </p:sp>
      </p:grpSp>
      <p:sp>
        <p:nvSpPr>
          <p:cNvPr id="34" name="Tekstiruutu 33">
            <a:extLst>
              <a:ext uri="{FF2B5EF4-FFF2-40B4-BE49-F238E27FC236}">
                <a16:creationId xmlns:a16="http://schemas.microsoft.com/office/drawing/2014/main" id="{7307461B-0496-493F-B826-E143105570E5}"/>
              </a:ext>
            </a:extLst>
          </p:cNvPr>
          <p:cNvSpPr txBox="1"/>
          <p:nvPr/>
        </p:nvSpPr>
        <p:spPr>
          <a:xfrm>
            <a:off x="4362098" y="1445112"/>
            <a:ext cx="6848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FiCom on ICT-alan suomalainen edunvalvoja, jonka tavoitteena on edistää jäsentensä liiketoimintamahdollisuuksia ja parantaa alan kilpailukykyä.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FiComin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jäsenet ovat yhteiskunnan digitaalisen ja teknologisen kehityksen mahdollistajia.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Markkinaehtoisuus, teknologianeutraalisuus ja ratkaisukeskeisyys!</a:t>
            </a:r>
          </a:p>
        </p:txBody>
      </p:sp>
    </p:spTree>
    <p:extLst>
      <p:ext uri="{BB962C8B-B14F-4D97-AF65-F5344CB8AC3E}">
        <p14:creationId xmlns:p14="http://schemas.microsoft.com/office/powerpoint/2010/main" val="100962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>
            <a:extLst>
              <a:ext uri="{FF2B5EF4-FFF2-40B4-BE49-F238E27FC236}">
                <a16:creationId xmlns:a16="http://schemas.microsoft.com/office/drawing/2014/main" id="{3CD855FA-00B7-4056-839D-95ED4D886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" y="914400"/>
            <a:ext cx="11723421" cy="5208104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07368462-8972-44DF-BC30-22A65C9BA0BB}"/>
              </a:ext>
            </a:extLst>
          </p:cNvPr>
          <p:cNvSpPr txBox="1"/>
          <p:nvPr/>
        </p:nvSpPr>
        <p:spPr>
          <a:xfrm>
            <a:off x="666974" y="307758"/>
            <a:ext cx="11061200" cy="1035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Palvelinkeskusten energiaverotus Suomessa ja Ruotsissa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6549249A-B458-43DE-A59B-6B1455619859}"/>
              </a:ext>
            </a:extLst>
          </p:cNvPr>
          <p:cNvSpPr txBox="1"/>
          <p:nvPr/>
        </p:nvSpPr>
        <p:spPr>
          <a:xfrm>
            <a:off x="666974" y="6288632"/>
            <a:ext cx="2225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Lähteet: Verohallinto,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Skatteverket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kstiruutu 90">
            <a:extLst>
              <a:ext uri="{FF2B5EF4-FFF2-40B4-BE49-F238E27FC236}">
                <a16:creationId xmlns:a16="http://schemas.microsoft.com/office/drawing/2014/main" id="{FEA39DBB-FA39-4B53-A438-95741819300E}"/>
              </a:ext>
            </a:extLst>
          </p:cNvPr>
          <p:cNvSpPr txBox="1"/>
          <p:nvPr/>
        </p:nvSpPr>
        <p:spPr>
          <a:xfrm>
            <a:off x="4339298" y="4409801"/>
            <a:ext cx="136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0,05 snt/kWh </a:t>
            </a:r>
          </a:p>
        </p:txBody>
      </p:sp>
      <p:sp>
        <p:nvSpPr>
          <p:cNvPr id="92" name="Tekstiruutu 91">
            <a:extLst>
              <a:ext uri="{FF2B5EF4-FFF2-40B4-BE49-F238E27FC236}">
                <a16:creationId xmlns:a16="http://schemas.microsoft.com/office/drawing/2014/main" id="{F3CDC749-22A6-4F92-A6C3-86E43909F5F8}"/>
              </a:ext>
            </a:extLst>
          </p:cNvPr>
          <p:cNvSpPr txBox="1"/>
          <p:nvPr/>
        </p:nvSpPr>
        <p:spPr>
          <a:xfrm>
            <a:off x="7115628" y="3425336"/>
            <a:ext cx="136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0,703 snt/kWh </a:t>
            </a:r>
          </a:p>
        </p:txBody>
      </p:sp>
      <p:sp>
        <p:nvSpPr>
          <p:cNvPr id="93" name="Tekstiruutu 92">
            <a:extLst>
              <a:ext uri="{FF2B5EF4-FFF2-40B4-BE49-F238E27FC236}">
                <a16:creationId xmlns:a16="http://schemas.microsoft.com/office/drawing/2014/main" id="{F76180E4-CB21-4AC4-ABF0-DAB0AE536D6F}"/>
              </a:ext>
            </a:extLst>
          </p:cNvPr>
          <p:cNvSpPr txBox="1"/>
          <p:nvPr/>
        </p:nvSpPr>
        <p:spPr>
          <a:xfrm>
            <a:off x="9222721" y="2592068"/>
            <a:ext cx="136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2,253 snt/kWh </a:t>
            </a:r>
          </a:p>
        </p:txBody>
      </p:sp>
      <p:sp>
        <p:nvSpPr>
          <p:cNvPr id="94" name="Tekstiruutu 93">
            <a:extLst>
              <a:ext uri="{FF2B5EF4-FFF2-40B4-BE49-F238E27FC236}">
                <a16:creationId xmlns:a16="http://schemas.microsoft.com/office/drawing/2014/main" id="{DCB491F9-0D09-4038-B155-997C369CF86C}"/>
              </a:ext>
            </a:extLst>
          </p:cNvPr>
          <p:cNvSpPr txBox="1"/>
          <p:nvPr/>
        </p:nvSpPr>
        <p:spPr>
          <a:xfrm>
            <a:off x="3786810" y="5811578"/>
            <a:ext cx="17625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Kaikki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palvelinkeskukset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(yli 0,5 MW)</a:t>
            </a:r>
          </a:p>
        </p:txBody>
      </p:sp>
      <p:sp>
        <p:nvSpPr>
          <p:cNvPr id="95" name="Tekstiruutu 94">
            <a:extLst>
              <a:ext uri="{FF2B5EF4-FFF2-40B4-BE49-F238E27FC236}">
                <a16:creationId xmlns:a16="http://schemas.microsoft.com/office/drawing/2014/main" id="{6AC6A4F6-5C8C-4BA6-B8B8-167672DA28A3}"/>
              </a:ext>
            </a:extLst>
          </p:cNvPr>
          <p:cNvSpPr txBox="1"/>
          <p:nvPr/>
        </p:nvSpPr>
        <p:spPr>
          <a:xfrm>
            <a:off x="6917239" y="5801639"/>
            <a:ext cx="17625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Suuret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palvelinkeskukset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(yli 5 MW)</a:t>
            </a:r>
          </a:p>
        </p:txBody>
      </p:sp>
      <p:sp>
        <p:nvSpPr>
          <p:cNvPr id="96" name="Tekstiruutu 95">
            <a:extLst>
              <a:ext uri="{FF2B5EF4-FFF2-40B4-BE49-F238E27FC236}">
                <a16:creationId xmlns:a16="http://schemas.microsoft.com/office/drawing/2014/main" id="{C99049A5-379E-4F88-9C16-3575DC9944F6}"/>
              </a:ext>
            </a:extLst>
          </p:cNvPr>
          <p:cNvSpPr txBox="1"/>
          <p:nvPr/>
        </p:nvSpPr>
        <p:spPr>
          <a:xfrm>
            <a:off x="9024335" y="5811578"/>
            <a:ext cx="17625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Pienet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palvelinkeskukset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(yli 0,5 MW)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BA58474E-492C-4809-BF03-18509A5DDDEB}"/>
              </a:ext>
            </a:extLst>
          </p:cNvPr>
          <p:cNvSpPr/>
          <p:nvPr/>
        </p:nvSpPr>
        <p:spPr>
          <a:xfrm>
            <a:off x="7313810" y="2933677"/>
            <a:ext cx="806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x14</a:t>
            </a:r>
            <a:endParaRPr kumimoji="0" lang="fi-FI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Suorakulmio 96">
            <a:extLst>
              <a:ext uri="{FF2B5EF4-FFF2-40B4-BE49-F238E27FC236}">
                <a16:creationId xmlns:a16="http://schemas.microsoft.com/office/drawing/2014/main" id="{32570FE0-9A42-4946-988F-F441EEF8CDD1}"/>
              </a:ext>
            </a:extLst>
          </p:cNvPr>
          <p:cNvSpPr/>
          <p:nvPr/>
        </p:nvSpPr>
        <p:spPr>
          <a:xfrm>
            <a:off x="9510303" y="2078117"/>
            <a:ext cx="790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x45</a:t>
            </a:r>
            <a:endParaRPr kumimoji="0" lang="fi-FI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621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D4EA-6031-423C-A89B-027DB46E62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Sähkönkulutuksen kehitys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DE92A-0E98-47CF-8ADE-EFC24CF5D1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2014-2018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CEF03-22BE-44BB-8D66-1B66BDEB17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70381" y="5522563"/>
            <a:ext cx="9996904" cy="1000991"/>
          </a:xfrm>
        </p:spPr>
        <p:txBody>
          <a:bodyPr/>
          <a:lstStyle/>
          <a:p>
            <a:r>
              <a:rPr lang="fi-FI" dirty="0"/>
              <a:t>Kehityssuunta selkeän nousujohteinen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508706F-A040-483F-B94C-ED9AA5840811}"/>
              </a:ext>
            </a:extLst>
          </p:cNvPr>
          <p:cNvGraphicFramePr>
            <a:graphicFrameLocks/>
          </p:cNvGraphicFramePr>
          <p:nvPr/>
        </p:nvGraphicFramePr>
        <p:xfrm>
          <a:off x="1358253" y="1778920"/>
          <a:ext cx="9054164" cy="3464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819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563D5-AFF1-42EC-BB61-F8E6B6F277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Tiedonsiirto ja sähkönkulutus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597CD-6A18-469E-8B98-440AA6DBD5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1EBE3-494C-48BE-AF65-B6D258966F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86883" y="5042339"/>
            <a:ext cx="5297781" cy="1202142"/>
          </a:xfrm>
        </p:spPr>
        <p:txBody>
          <a:bodyPr/>
          <a:lstStyle/>
          <a:p>
            <a:pPr marL="360969" lvl="3" indent="0">
              <a:buNone/>
            </a:pPr>
            <a:r>
              <a:rPr lang="fi-FI" dirty="0"/>
              <a:t>Vuosittainen siirretyn mobiilidatan määrä on noussut 6-kertaisesti viimeisen viiden vuoden aikana.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66C2CF1-D96A-48CC-9E12-93AD3B272A1C}"/>
              </a:ext>
            </a:extLst>
          </p:cNvPr>
          <p:cNvGraphicFramePr>
            <a:graphicFrameLocks/>
          </p:cNvGraphicFramePr>
          <p:nvPr/>
        </p:nvGraphicFramePr>
        <p:xfrm>
          <a:off x="1114764" y="1694665"/>
          <a:ext cx="4583671" cy="2750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66C2CF1-D96A-48CC-9E12-93AD3B272A1C}"/>
              </a:ext>
            </a:extLst>
          </p:cNvPr>
          <p:cNvGraphicFramePr>
            <a:graphicFrameLocks/>
          </p:cNvGraphicFramePr>
          <p:nvPr/>
        </p:nvGraphicFramePr>
        <p:xfrm>
          <a:off x="5951617" y="1712908"/>
          <a:ext cx="4583671" cy="2750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211EBE3-494C-48BE-AF65-B6D258966F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77271" y="5038738"/>
            <a:ext cx="5297781" cy="1202142"/>
          </a:xfrm>
        </p:spPr>
        <p:txBody>
          <a:bodyPr/>
          <a:lstStyle/>
          <a:p>
            <a:pPr marL="360969" lvl="3" indent="0">
              <a:buNone/>
            </a:pPr>
            <a:r>
              <a:rPr lang="fi-FI" dirty="0"/>
              <a:t>Mobiilidatan siirron energiatehokkuus on samalla parantunut. Vuoden 2018 ominaissähkönkulutus on laskenut vuoden 2014 tasosta yli 80 %.</a:t>
            </a:r>
          </a:p>
        </p:txBody>
      </p:sp>
    </p:spTree>
    <p:extLst>
      <p:ext uri="{BB962C8B-B14F-4D97-AF65-F5344CB8AC3E}">
        <p14:creationId xmlns:p14="http://schemas.microsoft.com/office/powerpoint/2010/main" val="3230885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CBF8F-34BE-4E04-9059-18614DD63F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F2D10-6036-4A5A-B717-BCCDED67B5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2B83B-AFA0-4288-9FDB-90B7B85A56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i-FI" dirty="0"/>
              <a:t>ICT:n sähkönkulutus kasvaa 2020-luvulla</a:t>
            </a:r>
          </a:p>
          <a:p>
            <a:pPr lvl="2"/>
            <a:r>
              <a:rPr lang="fi-FI" dirty="0"/>
              <a:t>Kulutuksen kasvu voimakasta erityisesti tietoliikenneverkoilla ja datakeskuksilla</a:t>
            </a:r>
          </a:p>
          <a:p>
            <a:pPr lvl="2"/>
            <a:r>
              <a:rPr lang="fi-FI" dirty="0"/>
              <a:t>Sähkönkulutuksen kasvun myötä myös siirretyn datan määrä on moninkertaistunut. Sähkön ominaiskulutusta on pystytty alentamaan 80 % vuodesta 2014 lähtien.</a:t>
            </a:r>
          </a:p>
          <a:p>
            <a:pPr lvl="2"/>
            <a:r>
              <a:rPr lang="fi-FI" dirty="0"/>
              <a:t>Sähkönkulutuksen kasvun seurauksena käytetystä sähköstä perittävä valmistevero nousee merkittävästi</a:t>
            </a:r>
          </a:p>
          <a:p>
            <a:r>
              <a:rPr lang="fi-FI" dirty="0"/>
              <a:t>Sähköveroluokalla merkittävä vaikutus Suomen teleoperaattoreiden kustannuksiin</a:t>
            </a:r>
          </a:p>
          <a:p>
            <a:pPr lvl="2"/>
            <a:r>
              <a:rPr lang="fi-FI" dirty="0"/>
              <a:t>Vuoteen 2030 mennessä ero luokkien välillä voi olla 30-70 milj. €/a</a:t>
            </a:r>
          </a:p>
          <a:p>
            <a:pPr lvl="2"/>
            <a:r>
              <a:rPr lang="fi-FI" dirty="0"/>
              <a:t>Ruotsissa sähköverotus on selkeästi vähäisempää kuin Suomessa (heikentää alan kilpailukykyä Ruotsiin verrattuna)</a:t>
            </a:r>
          </a:p>
        </p:txBody>
      </p:sp>
    </p:spTree>
    <p:extLst>
      <p:ext uri="{BB962C8B-B14F-4D97-AF65-F5344CB8AC3E}">
        <p14:creationId xmlns:p14="http://schemas.microsoft.com/office/powerpoint/2010/main" val="1828403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A734A6-4B7E-4AE8-9F4F-1453A63AB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FiComin</a:t>
            </a:r>
            <a:r>
              <a:rPr lang="fi-FI" dirty="0"/>
              <a:t> näkemys sähköveromuutoksista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CB3A20-0681-4CD0-81AD-CA189B219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fi-FI" sz="3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1) Teollisuuden sähköveron laskeminen EU:n minimitasolle 2021 alusta.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fi-FI" sz="3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900"/>
              </a:spcBef>
              <a:buClr>
                <a:srgbClr val="0019AF"/>
              </a:buClr>
              <a:buNone/>
            </a:pPr>
            <a:r>
              <a:rPr lang="fi-FI" sz="3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2) Vuoden 2021 alusta muutos datakeskusten verotuksen yhdenmukaistamiseksi – ei mainintaa kaukolämpöverkosta; </a:t>
            </a:r>
            <a:r>
              <a:rPr lang="fi-FI" sz="3600" b="1" i="1" dirty="0">
                <a:solidFill>
                  <a:srgbClr val="000000"/>
                </a:solidFill>
                <a:latin typeface="+mj-lt"/>
              </a:rPr>
              <a:t>lämpö otettava talteen</a:t>
            </a:r>
            <a:r>
              <a:rPr lang="fi-FI" sz="360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900"/>
              </a:spcBef>
              <a:buClr>
                <a:srgbClr val="0019AF"/>
              </a:buClr>
              <a:buNone/>
            </a:pPr>
            <a:endParaRPr lang="fi-FI" sz="3600" dirty="0">
              <a:solidFill>
                <a:srgbClr val="00000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fi-FI" sz="3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3) Tukiasemat kiinteänä osana datan siirtoa tulee myös saada alemman sähköveron piiriin.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5988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Com_Power Point_malli_2016_211016.potx" id="{8805884A-E7B7-4FB4-9B79-8282AA30CFEC}" vid="{D09E0B1F-1220-452F-BDA6-04F7C45909E1}"/>
    </a:ext>
  </a:extLst>
</a:theme>
</file>

<file path=ppt/theme/theme2.xml><?xml version="1.0" encoding="utf-8"?>
<a:theme xmlns:a="http://schemas.openxmlformats.org/drawingml/2006/main" name="2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961EE12-4D6A-4ADE-B4AB-17FC512225E7}" vid="{FB9CBF33-4E04-46CE-9966-70F95BD5F1F7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320</Words>
  <Application>Microsoft Office PowerPoint</Application>
  <PresentationFormat>Laajakuva</PresentationFormat>
  <Paragraphs>56</Paragraphs>
  <Slides>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1_Office-teema</vt:lpstr>
      <vt:lpstr>2_Office-teema</vt:lpstr>
      <vt:lpstr>blank</vt:lpstr>
      <vt:lpstr>FiCom ry</vt:lpstr>
      <vt:lpstr>PowerPoint-esitys</vt:lpstr>
      <vt:lpstr>Sähkönkulutuksen kehitys</vt:lpstr>
      <vt:lpstr>Tiedonsiirto ja sähkönkulutus</vt:lpstr>
      <vt:lpstr>PowerPoint-esitys</vt:lpstr>
      <vt:lpstr>FiComin näkemys sähköveromuutoksista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FiCom ry</dc:title>
  <dc:creator>Elina Ussa</dc:creator>
  <cp:lastModifiedBy>Elina Ussa</cp:lastModifiedBy>
  <cp:revision>3</cp:revision>
  <dcterms:created xsi:type="dcterms:W3CDTF">2020-02-12T12:45:04Z</dcterms:created>
  <dcterms:modified xsi:type="dcterms:W3CDTF">2020-02-12T13:31:10Z</dcterms:modified>
</cp:coreProperties>
</file>