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6" autoAdjust="0"/>
    <p:restoredTop sz="97017" autoAdjust="0"/>
  </p:normalViewPr>
  <p:slideViewPr>
    <p:cSldViewPr snapToGrid="0">
      <p:cViewPr varScale="1">
        <p:scale>
          <a:sx n="109" d="100"/>
          <a:sy n="109" d="100"/>
        </p:scale>
        <p:origin x="115" y="629"/>
      </p:cViewPr>
      <p:guideLst/>
    </p:cSldViewPr>
  </p:slideViewPr>
  <p:outlineViewPr>
    <p:cViewPr>
      <p:scale>
        <a:sx n="33" d="100"/>
        <a:sy n="33" d="100"/>
      </p:scale>
      <p:origin x="0" y="-48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81D8F-738C-434B-8E67-7C32AD0363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DE8B6804-8CA4-43FF-B25B-8C2CAAA04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CCD8955C-0C01-4411-AF13-69AD0CA08F20}"/>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775E0953-0969-4ED0-9427-80E5E8C04988}"/>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636F9C85-B7BD-418A-8782-D59177537F3A}"/>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1615888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B2844-055A-452D-BBDC-94031AC5BD07}"/>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12634471-25D7-4000-BD54-01FC2FCC3F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C4A7EBCB-D907-4DD2-811E-2BF1EFAAAF29}"/>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7259607F-4357-4FE2-98FC-B40583E454E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7A308C7-4CBA-4383-85E5-0B8191A1BF5F}"/>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2849891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D8B5B6-267B-40BE-BD62-32C542C48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6FF6B10A-DA86-4227-9DBD-AAB005D7FB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E397623C-9DFE-44E0-A505-A9C27C8D54FC}"/>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182A746E-4C57-46B0-84E8-5FD4A9E2644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1928B79-A18E-4EE9-B7BB-B84D3837D84A}"/>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406567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E075-7F2E-42C6-BB68-3D7827669867}"/>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5F4C25B3-70AB-45B4-A8FA-A46BE25356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5EAF938A-9E5F-42E5-B872-89AFBB44653F}"/>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6514FA2E-8D28-4B0A-B2F2-D1FA00C5D18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27928953-39BC-4209-B879-C37FC0A5A391}"/>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302759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E5F39-69B5-4277-A8D4-5D58C4C6CD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91EEA1B3-6E5B-45F1-9A97-1F9539F7E1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B286F6-0C3D-4C31-BE1B-7B13A1B32239}"/>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5BF9B840-C8FD-47C1-820C-71A7761139B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D99B947D-E25D-4A43-B5D5-9971A8A1B017}"/>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88009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D4DC-ADA8-43E9-A240-13ACA31ED8B6}"/>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B5EAE39-8017-45BD-BC2C-33969CAE80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6DD934BE-E035-4227-AC80-100DF7BB97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03C236F3-C248-4A00-AF1E-148221DEB021}"/>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6" name="Footer Placeholder 5">
            <a:extLst>
              <a:ext uri="{FF2B5EF4-FFF2-40B4-BE49-F238E27FC236}">
                <a16:creationId xmlns:a16="http://schemas.microsoft.com/office/drawing/2014/main" id="{3B985DA4-61D9-41E5-A7B5-E7E4024E4CFE}"/>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91A32986-5365-4245-9C1B-1C742347960C}"/>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8250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DACB5-7A90-4034-9EA5-456EF4962143}"/>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6C6739BD-9AA2-4316-B0BD-D6BBD456DB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369F7F-67DA-4400-932F-5E081E32E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73A2C8A0-416C-4D8C-B509-DB71A22C47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F6B080-4293-4379-BFB4-8B4ACAE3F5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62E6D5E2-5056-41E7-A4D0-75565E9F75C3}"/>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8" name="Footer Placeholder 7">
            <a:extLst>
              <a:ext uri="{FF2B5EF4-FFF2-40B4-BE49-F238E27FC236}">
                <a16:creationId xmlns:a16="http://schemas.microsoft.com/office/drawing/2014/main" id="{B369CCD9-843B-468A-BF58-67D7D95779D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8D6C0616-71CA-4B44-92EB-07DABCC13066}"/>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3275489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88E5-C802-4CB1-B1DE-BF41C99EE477}"/>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132F1749-6136-4F9B-ADE0-08CA232DC7A8}"/>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4" name="Footer Placeholder 3">
            <a:extLst>
              <a:ext uri="{FF2B5EF4-FFF2-40B4-BE49-F238E27FC236}">
                <a16:creationId xmlns:a16="http://schemas.microsoft.com/office/drawing/2014/main" id="{BA3E63EC-AE98-45C0-B354-0ADD4F51C63F}"/>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CFF12006-6208-412F-B301-3876DA79CB68}"/>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182839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202F7-AD1B-4606-98B0-1E6D362B647C}"/>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3" name="Footer Placeholder 2">
            <a:extLst>
              <a:ext uri="{FF2B5EF4-FFF2-40B4-BE49-F238E27FC236}">
                <a16:creationId xmlns:a16="http://schemas.microsoft.com/office/drawing/2014/main" id="{941A80CB-975D-46B5-99B8-169ADF07AF3C}"/>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FEA81BDE-2923-4796-99DC-269F3103F066}"/>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3418955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B131-81C0-4772-9FBC-41E107668E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E4286107-CDFE-44BA-9955-BD6A2D789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D23D55C6-33CF-4C19-905D-DBC48DD07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6DC23-3F5C-4E17-BC45-34FA919BF72F}"/>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6" name="Footer Placeholder 5">
            <a:extLst>
              <a:ext uri="{FF2B5EF4-FFF2-40B4-BE49-F238E27FC236}">
                <a16:creationId xmlns:a16="http://schemas.microsoft.com/office/drawing/2014/main" id="{7F5A2826-3470-4AB9-A8D0-B55C0EE8A4AA}"/>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61CD7DB-AA1D-41FF-B814-D706341C524F}"/>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193490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75AD-1200-43BA-95B4-BE4C49288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59258626-EBF3-4642-8988-E18D9DB105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81153B20-B21C-4B9D-AAE4-AC3ABBC62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0E86BD-84AA-478D-980A-90B73AA1104C}"/>
              </a:ext>
            </a:extLst>
          </p:cNvPr>
          <p:cNvSpPr>
            <a:spLocks noGrp="1"/>
          </p:cNvSpPr>
          <p:nvPr>
            <p:ph type="dt" sz="half" idx="10"/>
          </p:nvPr>
        </p:nvSpPr>
        <p:spPr/>
        <p:txBody>
          <a:bodyPr/>
          <a:lstStyle/>
          <a:p>
            <a:fld id="{350D5E10-EC4B-4242-8E5B-009F7D13F826}" type="datetimeFigureOut">
              <a:rPr lang="fi-FI" smtClean="0"/>
              <a:t>28.2.2020</a:t>
            </a:fld>
            <a:endParaRPr lang="fi-FI"/>
          </a:p>
        </p:txBody>
      </p:sp>
      <p:sp>
        <p:nvSpPr>
          <p:cNvPr id="6" name="Footer Placeholder 5">
            <a:extLst>
              <a:ext uri="{FF2B5EF4-FFF2-40B4-BE49-F238E27FC236}">
                <a16:creationId xmlns:a16="http://schemas.microsoft.com/office/drawing/2014/main" id="{417B12BB-1491-4FAC-9718-5314A44CB737}"/>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16E453F-A173-4430-98D4-B2AED87DA4B7}"/>
              </a:ext>
            </a:extLst>
          </p:cNvPr>
          <p:cNvSpPr>
            <a:spLocks noGrp="1"/>
          </p:cNvSpPr>
          <p:nvPr>
            <p:ph type="sldNum" sz="quarter" idx="12"/>
          </p:nvPr>
        </p:nvSpPr>
        <p:spPr/>
        <p:txBody>
          <a:bodyPr/>
          <a:lstStyle/>
          <a:p>
            <a:fld id="{B311968B-089E-40D0-92EB-1AAD501D461D}" type="slidenum">
              <a:rPr lang="fi-FI" smtClean="0"/>
              <a:t>‹#›</a:t>
            </a:fld>
            <a:endParaRPr lang="fi-FI"/>
          </a:p>
        </p:txBody>
      </p:sp>
    </p:spTree>
    <p:extLst>
      <p:ext uri="{BB962C8B-B14F-4D97-AF65-F5344CB8AC3E}">
        <p14:creationId xmlns:p14="http://schemas.microsoft.com/office/powerpoint/2010/main" val="54766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BF3AE1-A1AE-4DD9-8E39-999938CF18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2DAB33ED-BD5D-4F94-8E49-767922D0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12B246D-4E67-49EB-B193-EF57B03E3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5E10-EC4B-4242-8E5B-009F7D13F826}" type="datetimeFigureOut">
              <a:rPr lang="fi-FI" smtClean="0"/>
              <a:t>28.2.2020</a:t>
            </a:fld>
            <a:endParaRPr lang="fi-FI"/>
          </a:p>
        </p:txBody>
      </p:sp>
      <p:sp>
        <p:nvSpPr>
          <p:cNvPr id="5" name="Footer Placeholder 4">
            <a:extLst>
              <a:ext uri="{FF2B5EF4-FFF2-40B4-BE49-F238E27FC236}">
                <a16:creationId xmlns:a16="http://schemas.microsoft.com/office/drawing/2014/main" id="{840A3B0E-125F-4600-9677-BC32CE705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F54EC51E-5DCA-4442-A44E-27A736C96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1968B-089E-40D0-92EB-1AAD501D461D}" type="slidenum">
              <a:rPr lang="fi-FI" smtClean="0"/>
              <a:t>‹#›</a:t>
            </a:fld>
            <a:endParaRPr lang="fi-FI"/>
          </a:p>
        </p:txBody>
      </p:sp>
    </p:spTree>
    <p:extLst>
      <p:ext uri="{BB962C8B-B14F-4D97-AF65-F5344CB8AC3E}">
        <p14:creationId xmlns:p14="http://schemas.microsoft.com/office/powerpoint/2010/main" val="3172689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7E56-54FD-4C72-9DDA-3F3025422A2A}"/>
              </a:ext>
            </a:extLst>
          </p:cNvPr>
          <p:cNvSpPr>
            <a:spLocks noGrp="1"/>
          </p:cNvSpPr>
          <p:nvPr>
            <p:ph type="ctrTitle"/>
          </p:nvPr>
        </p:nvSpPr>
        <p:spPr/>
        <p:txBody>
          <a:bodyPr/>
          <a:lstStyle/>
          <a:p>
            <a:r>
              <a:rPr lang="fi-FI" dirty="0"/>
              <a:t>Energiatyöryhmän kuulemistilaisuus 2.3.2020</a:t>
            </a:r>
          </a:p>
        </p:txBody>
      </p:sp>
      <p:sp>
        <p:nvSpPr>
          <p:cNvPr id="3" name="Subtitle 2">
            <a:extLst>
              <a:ext uri="{FF2B5EF4-FFF2-40B4-BE49-F238E27FC236}">
                <a16:creationId xmlns:a16="http://schemas.microsoft.com/office/drawing/2014/main" id="{E6C04E99-A12C-4E49-8450-5C5DB9127431}"/>
              </a:ext>
            </a:extLst>
          </p:cNvPr>
          <p:cNvSpPr>
            <a:spLocks noGrp="1"/>
          </p:cNvSpPr>
          <p:nvPr>
            <p:ph type="subTitle" idx="1"/>
          </p:nvPr>
        </p:nvSpPr>
        <p:spPr/>
        <p:txBody>
          <a:bodyPr/>
          <a:lstStyle/>
          <a:p>
            <a:r>
              <a:rPr lang="fi-FI" dirty="0"/>
              <a:t>Marita Laukkanen</a:t>
            </a:r>
          </a:p>
          <a:p>
            <a:r>
              <a:rPr lang="fi-FI" dirty="0"/>
              <a:t>Valtion taloudellinen tutkimuskeskus</a:t>
            </a:r>
          </a:p>
        </p:txBody>
      </p:sp>
      <p:pic>
        <p:nvPicPr>
          <p:cNvPr id="4" name="Kuva 5">
            <a:extLst>
              <a:ext uri="{FF2B5EF4-FFF2-40B4-BE49-F238E27FC236}">
                <a16:creationId xmlns:a16="http://schemas.microsoft.com/office/drawing/2014/main" id="{143CA96B-758B-49D4-9D29-0852A417E7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8137" y="6314216"/>
            <a:ext cx="2278481" cy="360000"/>
          </a:xfrm>
          <a:prstGeom prst="rect">
            <a:avLst/>
          </a:prstGeom>
        </p:spPr>
      </p:pic>
    </p:spTree>
    <p:extLst>
      <p:ext uri="{BB962C8B-B14F-4D97-AF65-F5344CB8AC3E}">
        <p14:creationId xmlns:p14="http://schemas.microsoft.com/office/powerpoint/2010/main" val="1197372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A7757-9825-49E0-AAC9-625B282F8C97}"/>
              </a:ext>
            </a:extLst>
          </p:cNvPr>
          <p:cNvSpPr>
            <a:spLocks noGrp="1"/>
          </p:cNvSpPr>
          <p:nvPr>
            <p:ph type="title"/>
          </p:nvPr>
        </p:nvSpPr>
        <p:spPr>
          <a:xfrm>
            <a:off x="838200" y="723851"/>
            <a:ext cx="10515600" cy="1325563"/>
          </a:xfrm>
        </p:spPr>
        <p:txBody>
          <a:bodyPr>
            <a:normAutofit fontScale="90000"/>
          </a:bodyPr>
          <a:lstStyle/>
          <a:p>
            <a:r>
              <a:rPr lang="fi-FI" b="1" dirty="0"/>
              <a:t>Miten arvioitte energiaverotuottojen kehittyvän 2030 mennessä verotuksen nykyrakenteella ja verotuksen päästöohjausta tehostettaessa?</a:t>
            </a:r>
            <a:br>
              <a:rPr lang="fi-FI" dirty="0"/>
            </a:br>
            <a:endParaRPr lang="fi-FI" dirty="0"/>
          </a:p>
        </p:txBody>
      </p:sp>
      <p:sp>
        <p:nvSpPr>
          <p:cNvPr id="3" name="Content Placeholder 2">
            <a:extLst>
              <a:ext uri="{FF2B5EF4-FFF2-40B4-BE49-F238E27FC236}">
                <a16:creationId xmlns:a16="http://schemas.microsoft.com/office/drawing/2014/main" id="{A588407E-0022-4F47-8212-6E0EA6023CB1}"/>
              </a:ext>
            </a:extLst>
          </p:cNvPr>
          <p:cNvSpPr>
            <a:spLocks noGrp="1"/>
          </p:cNvSpPr>
          <p:nvPr>
            <p:ph idx="1"/>
          </p:nvPr>
        </p:nvSpPr>
        <p:spPr>
          <a:xfrm>
            <a:off x="838200" y="2275791"/>
            <a:ext cx="10515600" cy="4351338"/>
          </a:xfrm>
        </p:spPr>
        <p:txBody>
          <a:bodyPr/>
          <a:lstStyle/>
          <a:p>
            <a:r>
              <a:rPr lang="fi-FI" sz="2400" dirty="0"/>
              <a:t>Sähköveron lasku EU-minimiin vähentää lyhyellä aikavälillä valtion verotuloja noin 75 miljoonaa euroa enemmän kuin mitä energiaverojen palautusten poistolla säästetään.</a:t>
            </a:r>
          </a:p>
          <a:p>
            <a:r>
              <a:rPr lang="fi-FI" sz="2400" dirty="0"/>
              <a:t>Turpeen verotuen poisto lisää lyhyellä aikavälillä verotuloja. </a:t>
            </a:r>
          </a:p>
          <a:p>
            <a:r>
              <a:rPr lang="fi-FI" sz="2400" dirty="0"/>
              <a:t>Koljonen ym. (2019) mallilaskelmien perusteella polttoaineverojen yhdenmukaistamisella ja energiaverojen palautusten poistolla olisi positiivinen vaikutus valtion verotuottoihin nykytasoon verrattuna vuoteen 2030 asti. Tämän jälkeen verotuotot laskevat, kun fossiiliset polttoaineet korvautuvat muilla energialähteillä.</a:t>
            </a:r>
          </a:p>
          <a:p>
            <a:endParaRPr lang="fi-FI" dirty="0"/>
          </a:p>
        </p:txBody>
      </p:sp>
      <p:pic>
        <p:nvPicPr>
          <p:cNvPr id="4" name="Kuva 5">
            <a:extLst>
              <a:ext uri="{FF2B5EF4-FFF2-40B4-BE49-F238E27FC236}">
                <a16:creationId xmlns:a16="http://schemas.microsoft.com/office/drawing/2014/main" id="{04BE1BBA-B31A-496A-A79A-B147B5D7FF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5523" y="6267129"/>
            <a:ext cx="2278481" cy="360000"/>
          </a:xfrm>
          <a:prstGeom prst="rect">
            <a:avLst/>
          </a:prstGeom>
        </p:spPr>
      </p:pic>
    </p:spTree>
    <p:extLst>
      <p:ext uri="{BB962C8B-B14F-4D97-AF65-F5344CB8AC3E}">
        <p14:creationId xmlns:p14="http://schemas.microsoft.com/office/powerpoint/2010/main" val="2105137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C004-9E2D-4384-928C-16CC9DE2A97D}"/>
              </a:ext>
            </a:extLst>
          </p:cNvPr>
          <p:cNvSpPr>
            <a:spLocks noGrp="1"/>
          </p:cNvSpPr>
          <p:nvPr>
            <p:ph type="title"/>
          </p:nvPr>
        </p:nvSpPr>
        <p:spPr/>
        <p:txBody>
          <a:bodyPr>
            <a:normAutofit/>
          </a:bodyPr>
          <a:lstStyle/>
          <a:p>
            <a:r>
              <a:rPr lang="fi-FI" b="1" dirty="0"/>
              <a:t>Nykyisen energiaverojärjestelmän rakenne ja toimivuus (1)</a:t>
            </a:r>
            <a:endParaRPr lang="fi-FI" dirty="0"/>
          </a:p>
        </p:txBody>
      </p:sp>
      <p:sp>
        <p:nvSpPr>
          <p:cNvPr id="3" name="Content Placeholder 2">
            <a:extLst>
              <a:ext uri="{FF2B5EF4-FFF2-40B4-BE49-F238E27FC236}">
                <a16:creationId xmlns:a16="http://schemas.microsoft.com/office/drawing/2014/main" id="{EF46191E-0C84-4497-B559-4978A07D8B0C}"/>
              </a:ext>
            </a:extLst>
          </p:cNvPr>
          <p:cNvSpPr>
            <a:spLocks noGrp="1"/>
          </p:cNvSpPr>
          <p:nvPr>
            <p:ph idx="1"/>
          </p:nvPr>
        </p:nvSpPr>
        <p:spPr>
          <a:xfrm>
            <a:off x="838200" y="1860794"/>
            <a:ext cx="10515600" cy="4351338"/>
          </a:xfrm>
        </p:spPr>
        <p:txBody>
          <a:bodyPr/>
          <a:lstStyle/>
          <a:p>
            <a:r>
              <a:rPr lang="fi-FI" sz="2400" dirty="0"/>
              <a:t>Energiatuotteiden verotus perustuu osittain hiilidioksidipäästöihin.</a:t>
            </a:r>
          </a:p>
          <a:p>
            <a:r>
              <a:rPr lang="fi-FI" sz="2400" dirty="0"/>
              <a:t>Erilaiset yritystuet ja verohuojennukset heikentävät kuitenkin verotuksen ohjausvaikutusta.</a:t>
            </a:r>
          </a:p>
          <a:p>
            <a:r>
              <a:rPr lang="fi-FI" sz="2400" dirty="0"/>
              <a:t>Turpeen normia alempi verokanta ja yhdistetyn sähkön ja lämmön tuotannon (CHP) verotuki ovat ennen kaikkea energiasektorin tukia, vaikka myös teollisuusyritykset hyötyvät niistä jonkin verran. </a:t>
            </a:r>
          </a:p>
          <a:p>
            <a:endParaRPr lang="fi-FI" dirty="0"/>
          </a:p>
        </p:txBody>
      </p:sp>
      <p:graphicFrame>
        <p:nvGraphicFramePr>
          <p:cNvPr id="4" name="Table 4">
            <a:extLst>
              <a:ext uri="{FF2B5EF4-FFF2-40B4-BE49-F238E27FC236}">
                <a16:creationId xmlns:a16="http://schemas.microsoft.com/office/drawing/2014/main" id="{90142D1E-B335-419B-B763-0586618EEB34}"/>
              </a:ext>
            </a:extLst>
          </p:cNvPr>
          <p:cNvGraphicFramePr>
            <a:graphicFrameLocks noGrp="1"/>
          </p:cNvGraphicFramePr>
          <p:nvPr>
            <p:extLst>
              <p:ext uri="{D42A27DB-BD31-4B8C-83A1-F6EECF244321}">
                <p14:modId xmlns:p14="http://schemas.microsoft.com/office/powerpoint/2010/main" val="2884866245"/>
              </p:ext>
            </p:extLst>
          </p:nvPr>
        </p:nvGraphicFramePr>
        <p:xfrm>
          <a:off x="1099550" y="4257113"/>
          <a:ext cx="10254250" cy="1617394"/>
        </p:xfrm>
        <a:graphic>
          <a:graphicData uri="http://schemas.openxmlformats.org/drawingml/2006/table">
            <a:tbl>
              <a:tblPr firstRow="1" bandRow="1">
                <a:tableStyleId>{5C22544A-7EE6-4342-B048-85BDC9FD1C3A}</a:tableStyleId>
              </a:tblPr>
              <a:tblGrid>
                <a:gridCol w="1025425">
                  <a:extLst>
                    <a:ext uri="{9D8B030D-6E8A-4147-A177-3AD203B41FA5}">
                      <a16:colId xmlns:a16="http://schemas.microsoft.com/office/drawing/2014/main" val="4105043228"/>
                    </a:ext>
                  </a:extLst>
                </a:gridCol>
                <a:gridCol w="829238">
                  <a:extLst>
                    <a:ext uri="{9D8B030D-6E8A-4147-A177-3AD203B41FA5}">
                      <a16:colId xmlns:a16="http://schemas.microsoft.com/office/drawing/2014/main" val="2171208291"/>
                    </a:ext>
                  </a:extLst>
                </a:gridCol>
                <a:gridCol w="991773">
                  <a:extLst>
                    <a:ext uri="{9D8B030D-6E8A-4147-A177-3AD203B41FA5}">
                      <a16:colId xmlns:a16="http://schemas.microsoft.com/office/drawing/2014/main" val="4236483203"/>
                    </a:ext>
                  </a:extLst>
                </a:gridCol>
                <a:gridCol w="886264">
                  <a:extLst>
                    <a:ext uri="{9D8B030D-6E8A-4147-A177-3AD203B41FA5}">
                      <a16:colId xmlns:a16="http://schemas.microsoft.com/office/drawing/2014/main" val="2811635982"/>
                    </a:ext>
                  </a:extLst>
                </a:gridCol>
                <a:gridCol w="935502">
                  <a:extLst>
                    <a:ext uri="{9D8B030D-6E8A-4147-A177-3AD203B41FA5}">
                      <a16:colId xmlns:a16="http://schemas.microsoft.com/office/drawing/2014/main" val="1768950934"/>
                    </a:ext>
                  </a:extLst>
                </a:gridCol>
                <a:gridCol w="1139483">
                  <a:extLst>
                    <a:ext uri="{9D8B030D-6E8A-4147-A177-3AD203B41FA5}">
                      <a16:colId xmlns:a16="http://schemas.microsoft.com/office/drawing/2014/main" val="1020896463"/>
                    </a:ext>
                  </a:extLst>
                </a:gridCol>
                <a:gridCol w="1174652">
                  <a:extLst>
                    <a:ext uri="{9D8B030D-6E8A-4147-A177-3AD203B41FA5}">
                      <a16:colId xmlns:a16="http://schemas.microsoft.com/office/drawing/2014/main" val="1988737772"/>
                    </a:ext>
                  </a:extLst>
                </a:gridCol>
                <a:gridCol w="1221063">
                  <a:extLst>
                    <a:ext uri="{9D8B030D-6E8A-4147-A177-3AD203B41FA5}">
                      <a16:colId xmlns:a16="http://schemas.microsoft.com/office/drawing/2014/main" val="2595498400"/>
                    </a:ext>
                  </a:extLst>
                </a:gridCol>
                <a:gridCol w="875023">
                  <a:extLst>
                    <a:ext uri="{9D8B030D-6E8A-4147-A177-3AD203B41FA5}">
                      <a16:colId xmlns:a16="http://schemas.microsoft.com/office/drawing/2014/main" val="776622291"/>
                    </a:ext>
                  </a:extLst>
                </a:gridCol>
                <a:gridCol w="1175827">
                  <a:extLst>
                    <a:ext uri="{9D8B030D-6E8A-4147-A177-3AD203B41FA5}">
                      <a16:colId xmlns:a16="http://schemas.microsoft.com/office/drawing/2014/main" val="2003993768"/>
                    </a:ext>
                  </a:extLst>
                </a:gridCol>
              </a:tblGrid>
              <a:tr h="469440">
                <a:tc gridSpan="10">
                  <a:txBody>
                    <a:bodyPr/>
                    <a:lstStyle/>
                    <a:p>
                      <a:r>
                        <a:rPr lang="fi-FI" sz="2000" b="1" kern="1200" dirty="0">
                          <a:solidFill>
                            <a:schemeClr val="tx1"/>
                          </a:solidFill>
                          <a:effectLst/>
                          <a:latin typeface="+mn-lt"/>
                          <a:ea typeface="+mn-ea"/>
                          <a:cs typeface="+mn-cs"/>
                        </a:rPr>
                        <a:t>Lämmityspolttoaineiden ja sähkön valmisteverotasot vuonna 2020</a:t>
                      </a:r>
                      <a:endParaRPr lang="fi-FI" sz="2000" dirty="0">
                        <a:solidFill>
                          <a:schemeClr val="tx1"/>
                        </a:solidFill>
                      </a:endParaRPr>
                    </a:p>
                  </a:txBody>
                  <a:tcPr>
                    <a:noFill/>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tc hMerge="1">
                  <a:txBody>
                    <a:bodyPr/>
                    <a:lstStyle/>
                    <a:p>
                      <a:endParaRPr lang="fi-FI" dirty="0"/>
                    </a:p>
                  </a:txBody>
                  <a:tcPr/>
                </a:tc>
                <a:extLst>
                  <a:ext uri="{0D108BD9-81ED-4DB2-BD59-A6C34878D82A}">
                    <a16:rowId xmlns:a16="http://schemas.microsoft.com/office/drawing/2014/main" val="1600581616"/>
                  </a:ext>
                </a:extLst>
              </a:tr>
              <a:tr h="469440">
                <a:tc>
                  <a:txBody>
                    <a:bodyPr/>
                    <a:lstStyle/>
                    <a:p>
                      <a:endParaRPr lang="fi-FI" dirty="0"/>
                    </a:p>
                  </a:txBody>
                  <a:tcPr/>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Sähkö I</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Sähkö II</a:t>
                      </a:r>
                    </a:p>
                  </a:txBody>
                  <a:tcPr marL="68580" marR="68580" marT="0" marB="0"/>
                </a:tc>
                <a:tc>
                  <a:txBody>
                    <a:bodyPr/>
                    <a:lstStyle/>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Kivihiili</a:t>
                      </a:r>
                    </a:p>
                  </a:txBody>
                  <a:tcPr marL="68580" marR="68580" marT="0" marB="0"/>
                </a:tc>
                <a:tc>
                  <a:txBody>
                    <a:bodyPr/>
                    <a:lstStyle/>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Kivihiili </a:t>
                      </a:r>
                    </a:p>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CHP</a:t>
                      </a:r>
                    </a:p>
                  </a:txBody>
                  <a:tcPr marL="68580" marR="68580" marT="0" marB="0"/>
                </a:tc>
                <a:tc>
                  <a:txBody>
                    <a:bodyPr/>
                    <a:lstStyle/>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Maakaasu</a:t>
                      </a:r>
                    </a:p>
                  </a:txBody>
                  <a:tcPr marL="68580" marR="68580" marT="0" marB="0"/>
                </a:tc>
                <a:tc>
                  <a:txBody>
                    <a:bodyPr/>
                    <a:lstStyle/>
                    <a:p>
                      <a:pPr>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Maakaasu CHP</a:t>
                      </a:r>
                    </a:p>
                  </a:txBody>
                  <a:tcPr marL="68580" marR="68580" marT="0" marB="0"/>
                </a:tc>
                <a:tc>
                  <a:txBody>
                    <a:bodyPr/>
                    <a:lstStyle/>
                    <a:p>
                      <a:pPr>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Raskas polttoöljy</a:t>
                      </a:r>
                    </a:p>
                  </a:txBody>
                  <a:tcPr marL="68580" marR="68580" marT="0" marB="0"/>
                </a:tc>
                <a:tc>
                  <a:txBody>
                    <a:bodyPr/>
                    <a:lstStyle/>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Poltto-turve</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Puupoltto-aineet</a:t>
                      </a:r>
                    </a:p>
                  </a:txBody>
                  <a:tcPr marL="68580" marR="68580" marT="0" marB="0"/>
                </a:tc>
                <a:extLst>
                  <a:ext uri="{0D108BD9-81ED-4DB2-BD59-A6C34878D82A}">
                    <a16:rowId xmlns:a16="http://schemas.microsoft.com/office/drawing/2014/main" val="3285611435"/>
                  </a:ext>
                </a:extLst>
              </a:tr>
              <a:tr h="469440">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Vero, euroa/GJ</a:t>
                      </a:r>
                    </a:p>
                  </a:txBody>
                  <a:tcPr marL="68580" marR="68580" marT="0" marB="0"/>
                </a:tc>
                <a:tc>
                  <a:txBody>
                    <a:bodyPr/>
                    <a:lstStyle/>
                    <a:p>
                      <a:pPr algn="just">
                        <a:lnSpc>
                          <a:spcPct val="107000"/>
                        </a:lnSpc>
                        <a:spcAft>
                          <a:spcPts val="0"/>
                        </a:spcAft>
                      </a:pPr>
                      <a:r>
                        <a:rPr lang="fi-FI" sz="1800">
                          <a:effectLst/>
                          <a:latin typeface="Calibri" panose="020F0502020204030204" pitchFamily="34" charset="0"/>
                          <a:ea typeface="Calibri" panose="020F0502020204030204" pitchFamily="34" charset="0"/>
                          <a:cs typeface="Times New Roman" panose="02020603050405020304" pitchFamily="18" charset="0"/>
                        </a:rPr>
                        <a:t>6,22</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1,92</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8,06</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4,75</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5,71</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2,88</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6,74</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0,83</a:t>
                      </a:r>
                    </a:p>
                  </a:txBody>
                  <a:tcPr marL="68580" marR="68580" marT="0" marB="0"/>
                </a:tc>
                <a:tc>
                  <a:txBody>
                    <a:bodyPr/>
                    <a:lstStyle/>
                    <a:p>
                      <a:pPr algn="just">
                        <a:lnSpc>
                          <a:spcPct val="107000"/>
                        </a:lnSpc>
                        <a:spcAft>
                          <a:spcPts val="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extLst>
                  <a:ext uri="{0D108BD9-81ED-4DB2-BD59-A6C34878D82A}">
                    <a16:rowId xmlns:a16="http://schemas.microsoft.com/office/drawing/2014/main" val="1597059531"/>
                  </a:ext>
                </a:extLst>
              </a:tr>
            </a:tbl>
          </a:graphicData>
        </a:graphic>
      </p:graphicFrame>
      <p:pic>
        <p:nvPicPr>
          <p:cNvPr id="6" name="Kuva 5">
            <a:extLst>
              <a:ext uri="{FF2B5EF4-FFF2-40B4-BE49-F238E27FC236}">
                <a16:creationId xmlns:a16="http://schemas.microsoft.com/office/drawing/2014/main" id="{34C73DFF-DD5A-4B5F-A113-FC82738DF1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5190" y="6312875"/>
            <a:ext cx="2278481" cy="360000"/>
          </a:xfrm>
          <a:prstGeom prst="rect">
            <a:avLst/>
          </a:prstGeom>
        </p:spPr>
      </p:pic>
    </p:spTree>
    <p:extLst>
      <p:ext uri="{BB962C8B-B14F-4D97-AF65-F5344CB8AC3E}">
        <p14:creationId xmlns:p14="http://schemas.microsoft.com/office/powerpoint/2010/main" val="263092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2C8D-9620-4142-A7B5-8D83E2BF42F6}"/>
              </a:ext>
            </a:extLst>
          </p:cNvPr>
          <p:cNvSpPr>
            <a:spLocks noGrp="1"/>
          </p:cNvSpPr>
          <p:nvPr>
            <p:ph type="title"/>
          </p:nvPr>
        </p:nvSpPr>
        <p:spPr/>
        <p:txBody>
          <a:bodyPr/>
          <a:lstStyle/>
          <a:p>
            <a:r>
              <a:rPr lang="fi-FI" b="1" dirty="0"/>
              <a:t>Nykyisen energiaverojärjestelmän rakenne ja toimivuus (2)</a:t>
            </a:r>
            <a:endParaRPr lang="fi-FI" dirty="0"/>
          </a:p>
        </p:txBody>
      </p:sp>
      <p:sp>
        <p:nvSpPr>
          <p:cNvPr id="3" name="Content Placeholder 2">
            <a:extLst>
              <a:ext uri="{FF2B5EF4-FFF2-40B4-BE49-F238E27FC236}">
                <a16:creationId xmlns:a16="http://schemas.microsoft.com/office/drawing/2014/main" id="{6ABD13CE-2BFB-4DA4-A821-F87A68258CA6}"/>
              </a:ext>
            </a:extLst>
          </p:cNvPr>
          <p:cNvSpPr>
            <a:spLocks noGrp="1"/>
          </p:cNvSpPr>
          <p:nvPr>
            <p:ph idx="1"/>
          </p:nvPr>
        </p:nvSpPr>
        <p:spPr/>
        <p:txBody>
          <a:bodyPr>
            <a:normAutofit/>
          </a:bodyPr>
          <a:lstStyle/>
          <a:p>
            <a:r>
              <a:rPr lang="fi-FI" sz="2400" dirty="0"/>
              <a:t>Hallitusohjelmassa todetaan, että turpeen energiakäyttö vähintään puolitetaan vuoteen 2030 mennessä. VTT-TIMES energiajärjestelmämallin mukaan edes puolittuminen vuoteen 2030 ei kuitenkaan ole toteutumassa ilman muutoksia turpeen verotukseen, mikäli päästöoikeuden hinta pysyy lähellä nykyistä tasoaan.</a:t>
            </a:r>
          </a:p>
          <a:p>
            <a:r>
              <a:rPr lang="fi-FI" sz="2400" dirty="0"/>
              <a:t>Hallituksen ilmastopolitiikan tavoitteiden toteutuminen edellyttäisi sitä, että lämmöntuotannossa pyritään irti polttamisesta. Sähkön rooli lämmityksessä tulee kasvamaan, sillä polttamista voidaan kaukolämmön tuotannossa korvata esimerkiksi teollisen mittakaavan lämpöpumpuilla ja muilla ainakin osittain sähköä hyödyntävillä ratkaisuilla. </a:t>
            </a:r>
          </a:p>
          <a:p>
            <a:r>
              <a:rPr lang="fi-FI" sz="2400" dirty="0"/>
              <a:t>Energiaverotuksen ei nykyisellään voi katsoa pyrkivän edistämään tätä tavoitetta, sillä lämmitykseen käytettyä sähköä verotetaan verrattain kireästi.</a:t>
            </a:r>
          </a:p>
        </p:txBody>
      </p:sp>
      <p:pic>
        <p:nvPicPr>
          <p:cNvPr id="4" name="Kuva 5">
            <a:extLst>
              <a:ext uri="{FF2B5EF4-FFF2-40B4-BE49-F238E27FC236}">
                <a16:creationId xmlns:a16="http://schemas.microsoft.com/office/drawing/2014/main" id="{277E8B06-A789-45CD-AA7C-DF80840682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8412" y="6238715"/>
            <a:ext cx="2278481" cy="360000"/>
          </a:xfrm>
          <a:prstGeom prst="rect">
            <a:avLst/>
          </a:prstGeom>
        </p:spPr>
      </p:pic>
    </p:spTree>
    <p:extLst>
      <p:ext uri="{BB962C8B-B14F-4D97-AF65-F5344CB8AC3E}">
        <p14:creationId xmlns:p14="http://schemas.microsoft.com/office/powerpoint/2010/main" val="19743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2C8D-9620-4142-A7B5-8D83E2BF42F6}"/>
              </a:ext>
            </a:extLst>
          </p:cNvPr>
          <p:cNvSpPr>
            <a:spLocks noGrp="1"/>
          </p:cNvSpPr>
          <p:nvPr>
            <p:ph type="title"/>
          </p:nvPr>
        </p:nvSpPr>
        <p:spPr/>
        <p:txBody>
          <a:bodyPr/>
          <a:lstStyle/>
          <a:p>
            <a:r>
              <a:rPr lang="fi-FI" b="1" dirty="0"/>
              <a:t>Nykyisen energiaverojärjestelmän rakenne ja toimivuus (3)</a:t>
            </a:r>
            <a:endParaRPr lang="fi-FI" dirty="0"/>
          </a:p>
        </p:txBody>
      </p:sp>
      <p:sp>
        <p:nvSpPr>
          <p:cNvPr id="3" name="Content Placeholder 2">
            <a:extLst>
              <a:ext uri="{FF2B5EF4-FFF2-40B4-BE49-F238E27FC236}">
                <a16:creationId xmlns:a16="http://schemas.microsoft.com/office/drawing/2014/main" id="{6ABD13CE-2BFB-4DA4-A821-F87A68258CA6}"/>
              </a:ext>
            </a:extLst>
          </p:cNvPr>
          <p:cNvSpPr>
            <a:spLocks noGrp="1"/>
          </p:cNvSpPr>
          <p:nvPr>
            <p:ph idx="1"/>
          </p:nvPr>
        </p:nvSpPr>
        <p:spPr/>
        <p:txBody>
          <a:bodyPr>
            <a:normAutofit/>
          </a:bodyPr>
          <a:lstStyle/>
          <a:p>
            <a:r>
              <a:rPr lang="fi-FI" sz="2400" dirty="0"/>
              <a:t>Teollisuuden hiilidioksidipäästöjen vähentämisessä avainasemassa on teollisuuden sähköistyminen. Osa teollisuuslaitoksista käyttää fossiilisia polttoaineita omissa, tuotantolaitoksen yhteydessä sijaitsevissa voimaloissa. Teollisuuden hiilidioksidipäästöt laskisivat, mikäli fossiiliset polttoaineet korvattaisiin vähäpäästöisellä sähköllä. </a:t>
            </a:r>
          </a:p>
          <a:p>
            <a:r>
              <a:rPr lang="fi-FI" sz="2400" dirty="0"/>
              <a:t>Fossiilisista polttoaineista maksettavien polttoaineverojen palauttaminen teollisuuden energiaverojen palautusjärjestelmän kautta heikentää verotuksen ohjausvaikutusta. </a:t>
            </a:r>
          </a:p>
          <a:p>
            <a:r>
              <a:rPr lang="fi-FI" sz="2400" dirty="0"/>
              <a:t>Hallituksen hiilineutraaliustavoitteen tai ylipäätään vähähiiliseen yhteiskuntaan siirtymisen kannalta juuri energiantuotannon päästöt ovat avainasemassa sikäli, että korvaavia teknologioita on ylipäätään olemassa. </a:t>
            </a:r>
          </a:p>
        </p:txBody>
      </p:sp>
      <p:pic>
        <p:nvPicPr>
          <p:cNvPr id="4" name="Kuva 5">
            <a:extLst>
              <a:ext uri="{FF2B5EF4-FFF2-40B4-BE49-F238E27FC236}">
                <a16:creationId xmlns:a16="http://schemas.microsoft.com/office/drawing/2014/main" id="{93C090CA-BAA8-4A21-A6BE-3889BA16EC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2577" y="6132875"/>
            <a:ext cx="2278481" cy="360000"/>
          </a:xfrm>
          <a:prstGeom prst="rect">
            <a:avLst/>
          </a:prstGeom>
        </p:spPr>
      </p:pic>
    </p:spTree>
    <p:extLst>
      <p:ext uri="{BB962C8B-B14F-4D97-AF65-F5344CB8AC3E}">
        <p14:creationId xmlns:p14="http://schemas.microsoft.com/office/powerpoint/2010/main" val="319777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F7841-428D-4582-B858-992C35238922}"/>
              </a:ext>
            </a:extLst>
          </p:cNvPr>
          <p:cNvSpPr>
            <a:spLocks noGrp="1"/>
          </p:cNvSpPr>
          <p:nvPr>
            <p:ph type="title"/>
          </p:nvPr>
        </p:nvSpPr>
        <p:spPr/>
        <p:txBody>
          <a:bodyPr>
            <a:normAutofit/>
          </a:bodyPr>
          <a:lstStyle/>
          <a:p>
            <a:r>
              <a:rPr lang="fi-FI" b="1" dirty="0"/>
              <a:t>Miten energiaverojärjestelmä toimii yhdessä muiden ohjauskeinojen kanssa? (1)</a:t>
            </a:r>
            <a:endParaRPr lang="fi-FI" dirty="0"/>
          </a:p>
        </p:txBody>
      </p:sp>
      <p:sp>
        <p:nvSpPr>
          <p:cNvPr id="3" name="Content Placeholder 2">
            <a:extLst>
              <a:ext uri="{FF2B5EF4-FFF2-40B4-BE49-F238E27FC236}">
                <a16:creationId xmlns:a16="http://schemas.microsoft.com/office/drawing/2014/main" id="{2931D9E8-2281-436C-A90D-1E7DCC18CA6F}"/>
              </a:ext>
            </a:extLst>
          </p:cNvPr>
          <p:cNvSpPr>
            <a:spLocks noGrp="1"/>
          </p:cNvSpPr>
          <p:nvPr>
            <p:ph idx="1"/>
          </p:nvPr>
        </p:nvSpPr>
        <p:spPr/>
        <p:txBody>
          <a:bodyPr>
            <a:normAutofit/>
          </a:bodyPr>
          <a:lstStyle/>
          <a:p>
            <a:r>
              <a:rPr lang="fi-FI" sz="2400" dirty="0"/>
              <a:t>Lämmön tuotannossa käytetyistä polttoaineista peritään myös kansallisia energiaveroja, vaikka lämmön tuotanto kuuluu myös suurelta osin päästökauppaan. </a:t>
            </a:r>
          </a:p>
          <a:p>
            <a:r>
              <a:rPr lang="fi-FI" sz="2400" dirty="0"/>
              <a:t>Toisaalta lämmön tuotanto saa osan päästöoikeuksista ilmaiseksi, jolloin myös kansallisella verotuksella voi olla merkitystä päästöohjauksen näkökulmasta. </a:t>
            </a:r>
          </a:p>
          <a:p>
            <a:r>
              <a:rPr lang="fi-FI" sz="2400" dirty="0"/>
              <a:t>Investointeihin tarkoitettu energiatuki jakaantuu useille sektoreille. Se voi osaltaan auttaa energiajärjestelmän päästöjen vähentämisessä erityisesti uuden teknologian demonstraatiohankkeita ja käyttöönottoa vauhdittamalla.</a:t>
            </a:r>
          </a:p>
          <a:p>
            <a:r>
              <a:rPr lang="fi-FI" sz="2400" dirty="0"/>
              <a:t>Uuden teknologian kehittämisen, demonstroinnin ja käyttöönottamisen tukemisella ei kuitenkaan voi korvata hiilidioksidin hinnoittelua ensisijaisena, kustannustehokkaana ohjauskeinona.</a:t>
            </a:r>
          </a:p>
        </p:txBody>
      </p:sp>
      <p:pic>
        <p:nvPicPr>
          <p:cNvPr id="4" name="Kuva 5">
            <a:extLst>
              <a:ext uri="{FF2B5EF4-FFF2-40B4-BE49-F238E27FC236}">
                <a16:creationId xmlns:a16="http://schemas.microsoft.com/office/drawing/2014/main" id="{F936E18D-AD5D-4165-915B-76EB0A0D8F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1359" y="6312875"/>
            <a:ext cx="2278481" cy="360000"/>
          </a:xfrm>
          <a:prstGeom prst="rect">
            <a:avLst/>
          </a:prstGeom>
        </p:spPr>
      </p:pic>
    </p:spTree>
    <p:extLst>
      <p:ext uri="{BB962C8B-B14F-4D97-AF65-F5344CB8AC3E}">
        <p14:creationId xmlns:p14="http://schemas.microsoft.com/office/powerpoint/2010/main" val="230555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8B397-A18B-46D8-9C32-0018944C03BC}"/>
              </a:ext>
            </a:extLst>
          </p:cNvPr>
          <p:cNvSpPr>
            <a:spLocks noGrp="1"/>
          </p:cNvSpPr>
          <p:nvPr>
            <p:ph type="title"/>
          </p:nvPr>
        </p:nvSpPr>
        <p:spPr/>
        <p:txBody>
          <a:bodyPr/>
          <a:lstStyle/>
          <a:p>
            <a:r>
              <a:rPr lang="fi-FI" b="1" dirty="0"/>
              <a:t>Miten energiaverojärjestelmä toimii yhdessä muiden ohjauskeinojen kanssa? (2)</a:t>
            </a:r>
            <a:endParaRPr lang="fi-FI" dirty="0"/>
          </a:p>
        </p:txBody>
      </p:sp>
      <p:sp>
        <p:nvSpPr>
          <p:cNvPr id="3" name="Content Placeholder 2">
            <a:extLst>
              <a:ext uri="{FF2B5EF4-FFF2-40B4-BE49-F238E27FC236}">
                <a16:creationId xmlns:a16="http://schemas.microsoft.com/office/drawing/2014/main" id="{8FF60FC4-EF1A-46CD-9F78-EC32566C14A4}"/>
              </a:ext>
            </a:extLst>
          </p:cNvPr>
          <p:cNvSpPr>
            <a:spLocks noGrp="1"/>
          </p:cNvSpPr>
          <p:nvPr>
            <p:ph idx="1"/>
          </p:nvPr>
        </p:nvSpPr>
        <p:spPr/>
        <p:txBody>
          <a:bodyPr>
            <a:normAutofit/>
          </a:bodyPr>
          <a:lstStyle/>
          <a:p>
            <a:r>
              <a:rPr lang="fi-FI" sz="2400" dirty="0"/>
              <a:t>Teollisuuden hiilidioksidipäästöt hinnoitellaan osittain Euroopan unionin päästökaupan ja osittain Suomen omien energiaverojen kautta. </a:t>
            </a:r>
          </a:p>
          <a:p>
            <a:r>
              <a:rPr lang="fi-FI" sz="2400" dirty="0"/>
              <a:t>Päästökaupan kattavuudessa on eroja toimialojen välillä, mutta kaiken kaikkiaan päästökauppa kattoi 90 prosenttia teollisuuden päästöistä vuonna 2016.</a:t>
            </a:r>
          </a:p>
          <a:p>
            <a:r>
              <a:rPr lang="fi-FI" sz="2400" dirty="0"/>
              <a:t>Suuri osa päästöoikeuksista jaetaan kuitenkin teollisuudelle ilmaiseksi. Päästöoikeuksien ilmaisjako näyttäisi empiiristen tulosten perusteella heikentävän päästökaupan ohjausvaikutusta.</a:t>
            </a:r>
          </a:p>
          <a:p>
            <a:r>
              <a:rPr lang="fi-FI" sz="2400" dirty="0"/>
              <a:t>Päästöoikeuden hinta on myös jäänyt verrattain alhaiseksi verrattuna hintatasoihin, jotka mallinnusten tuottaisivat merkittävien päästövähennysten vaatimat investoinnit. </a:t>
            </a:r>
          </a:p>
          <a:p>
            <a:r>
              <a:rPr lang="fi-FI" sz="2400" dirty="0"/>
              <a:t>Kansallisella energiaverojärjestelmällä myös merkitystä. </a:t>
            </a:r>
          </a:p>
        </p:txBody>
      </p:sp>
      <p:pic>
        <p:nvPicPr>
          <p:cNvPr id="4" name="Kuva 5">
            <a:extLst>
              <a:ext uri="{FF2B5EF4-FFF2-40B4-BE49-F238E27FC236}">
                <a16:creationId xmlns:a16="http://schemas.microsoft.com/office/drawing/2014/main" id="{9F45A2C8-2F48-4DC3-8F73-3A1FFBE5B8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45858" y="6311900"/>
            <a:ext cx="2278481" cy="360000"/>
          </a:xfrm>
          <a:prstGeom prst="rect">
            <a:avLst/>
          </a:prstGeom>
        </p:spPr>
      </p:pic>
    </p:spTree>
    <p:extLst>
      <p:ext uri="{BB962C8B-B14F-4D97-AF65-F5344CB8AC3E}">
        <p14:creationId xmlns:p14="http://schemas.microsoft.com/office/powerpoint/2010/main" val="83468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95EA-EFF7-47CA-BC2F-435C38AB029A}"/>
              </a:ext>
            </a:extLst>
          </p:cNvPr>
          <p:cNvSpPr>
            <a:spLocks noGrp="1"/>
          </p:cNvSpPr>
          <p:nvPr>
            <p:ph type="title"/>
          </p:nvPr>
        </p:nvSpPr>
        <p:spPr/>
        <p:txBody>
          <a:bodyPr>
            <a:normAutofit fontScale="90000"/>
          </a:bodyPr>
          <a:lstStyle/>
          <a:p>
            <a:r>
              <a:rPr lang="fi-FI" b="1" dirty="0"/>
              <a:t>Voidaanko energiaverotuksella edistää </a:t>
            </a:r>
            <a:r>
              <a:rPr lang="fi-FI" b="1" dirty="0" err="1"/>
              <a:t>khk</a:t>
            </a:r>
            <a:r>
              <a:rPr lang="fi-FI" b="1" dirty="0"/>
              <a:t>-päästöjä vähentävien teknisten ratkaisujen käyttöönottoa?</a:t>
            </a:r>
            <a:endParaRPr lang="fi-FI" dirty="0"/>
          </a:p>
        </p:txBody>
      </p:sp>
      <p:sp>
        <p:nvSpPr>
          <p:cNvPr id="3" name="Content Placeholder 2">
            <a:extLst>
              <a:ext uri="{FF2B5EF4-FFF2-40B4-BE49-F238E27FC236}">
                <a16:creationId xmlns:a16="http://schemas.microsoft.com/office/drawing/2014/main" id="{B6954E96-1F5A-4775-91C5-9296F316CF4C}"/>
              </a:ext>
            </a:extLst>
          </p:cNvPr>
          <p:cNvSpPr>
            <a:spLocks noGrp="1"/>
          </p:cNvSpPr>
          <p:nvPr>
            <p:ph idx="1"/>
          </p:nvPr>
        </p:nvSpPr>
        <p:spPr/>
        <p:txBody>
          <a:bodyPr>
            <a:normAutofit fontScale="92500" lnSpcReduction="20000"/>
          </a:bodyPr>
          <a:lstStyle/>
          <a:p>
            <a:r>
              <a:rPr lang="fi-FI" sz="2400" dirty="0"/>
              <a:t>Kansallisella energiaverotuksella lienee ainoastaan rajallinen rooli, jos sitäkään, uusien ratkaisujen kehittämisen vauhdittajana. </a:t>
            </a:r>
          </a:p>
          <a:p>
            <a:r>
              <a:rPr lang="fi-FI" sz="2400" dirty="0"/>
              <a:t>Jo olemassa olevien ratkaisujen käyttöönottoa sen sijaan voidaan ehkä vauhdittaa myös kansallisella energiaverotuksella. </a:t>
            </a:r>
          </a:p>
          <a:p>
            <a:r>
              <a:rPr lang="fi-FI" sz="2400" dirty="0"/>
              <a:t>Teollisuuden energiaverojen palautusten piiriin vuosina 2011-2012 tulleiden tuotantolaitosten energiatehokkuuden kehitys jäi tuen takia jälkeen samoilla toimialoilla toimivista verrokkilaitoksista.</a:t>
            </a:r>
          </a:p>
          <a:p>
            <a:r>
              <a:rPr lang="fi-FI" sz="2400" dirty="0"/>
              <a:t>Energiaverojen palautusten poisto yhdistettynä teollisuuden sähköveron alentamiseen saattaisi olla oikeansuuntainen ratkaisu ottaen huomioon tutkimusnäytön energiaverojen palautusten negatiivisesta vaikutuksesta teollisuuslaitosten energiatehokkuuskehitykseen.</a:t>
            </a:r>
          </a:p>
          <a:p>
            <a:r>
              <a:rPr lang="fi-FI" sz="2400" dirty="0"/>
              <a:t>Teollisuuden oman lämmöntuotannon fossiilisten polttoaineiden verotuksen kiristäminen ja lämpöpumppujen siirtäminen sähkön veroluokkaan II olisivat toimia, jotka lisäisivät kannustimia hukkalämmön hyödyntämiseen joko omissa prosesseissa tai kaukolämpöverkoissa. </a:t>
            </a:r>
          </a:p>
        </p:txBody>
      </p:sp>
      <p:pic>
        <p:nvPicPr>
          <p:cNvPr id="4" name="Kuva 5">
            <a:extLst>
              <a:ext uri="{FF2B5EF4-FFF2-40B4-BE49-F238E27FC236}">
                <a16:creationId xmlns:a16="http://schemas.microsoft.com/office/drawing/2014/main" id="{C14F26EC-3E00-4C03-A974-2804B196A3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3913" y="6312875"/>
            <a:ext cx="2278481" cy="360000"/>
          </a:xfrm>
          <a:prstGeom prst="rect">
            <a:avLst/>
          </a:prstGeom>
        </p:spPr>
      </p:pic>
    </p:spTree>
    <p:extLst>
      <p:ext uri="{BB962C8B-B14F-4D97-AF65-F5344CB8AC3E}">
        <p14:creationId xmlns:p14="http://schemas.microsoft.com/office/powerpoint/2010/main" val="409784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BE384-5270-4FDF-B7D9-FF8AA6C79333}"/>
              </a:ext>
            </a:extLst>
          </p:cNvPr>
          <p:cNvSpPr>
            <a:spLocks noGrp="1"/>
          </p:cNvSpPr>
          <p:nvPr>
            <p:ph type="title"/>
          </p:nvPr>
        </p:nvSpPr>
        <p:spPr/>
        <p:txBody>
          <a:bodyPr>
            <a:normAutofit/>
          </a:bodyPr>
          <a:lstStyle/>
          <a:p>
            <a:r>
              <a:rPr lang="fi-FI" b="1" dirty="0"/>
              <a:t>Keskeisimmät toimet energiaverotuksen kehittämisessä</a:t>
            </a:r>
            <a:endParaRPr lang="fi-FI" dirty="0"/>
          </a:p>
        </p:txBody>
      </p:sp>
      <p:sp>
        <p:nvSpPr>
          <p:cNvPr id="3" name="Content Placeholder 2">
            <a:extLst>
              <a:ext uri="{FF2B5EF4-FFF2-40B4-BE49-F238E27FC236}">
                <a16:creationId xmlns:a16="http://schemas.microsoft.com/office/drawing/2014/main" id="{9E7B8723-7DDA-4C5A-A907-C03DEB481FC4}"/>
              </a:ext>
            </a:extLst>
          </p:cNvPr>
          <p:cNvSpPr>
            <a:spLocks noGrp="1"/>
          </p:cNvSpPr>
          <p:nvPr>
            <p:ph idx="1"/>
          </p:nvPr>
        </p:nvSpPr>
        <p:spPr/>
        <p:txBody>
          <a:bodyPr>
            <a:normAutofit/>
          </a:bodyPr>
          <a:lstStyle/>
          <a:p>
            <a:pPr marL="514350" indent="-514350">
              <a:buFont typeface="+mj-lt"/>
              <a:buAutoNum type="arabicPeriod"/>
            </a:pPr>
            <a:r>
              <a:rPr lang="fi-FI" sz="2400" dirty="0"/>
              <a:t>Lakkautetaan energiaintensiivisen teollisuuden energiaverojen palautusjärjestelmä.</a:t>
            </a:r>
          </a:p>
          <a:p>
            <a:pPr marL="514350" indent="-514350">
              <a:buFont typeface="+mj-lt"/>
              <a:buAutoNum type="arabicPeriod"/>
            </a:pPr>
            <a:r>
              <a:rPr lang="fi-FI" sz="2400" dirty="0"/>
              <a:t>Yhdenmukaistetaan turpeen verotus muiden ilmastopäästöjä tuottavien polttoaineiden verotuksen kanssa, eli poistetaan turpeen verotuki. </a:t>
            </a:r>
          </a:p>
          <a:p>
            <a:pPr marL="514350" indent="-514350">
              <a:buFont typeface="+mj-lt"/>
              <a:buAutoNum type="arabicPeriod"/>
            </a:pPr>
            <a:r>
              <a:rPr lang="fi-FI" sz="2400" dirty="0"/>
              <a:t>Yhdenmukaistetaan yhdistetyn sähkön ja lämmön tuotannon (CHP) verotus normin mukaiseksi, eli sovelletaan yleisiä lämmityspolttoaineiden verotasoja myös yhdistetyn tuotannon lämmön tuotantoon. </a:t>
            </a:r>
          </a:p>
          <a:p>
            <a:pPr marL="0" indent="0">
              <a:buNone/>
            </a:pPr>
            <a:r>
              <a:rPr lang="fi-FI" sz="2400" dirty="0"/>
              <a:t>Koljosen ym. (2019) energiajärjestelmän malliin perustuvissa laskennoissa toimet yhdistettynä lisäksi sähköveron alennukseen ja maatalouden energiaverojen palautusten poistoon tuottaisi noin 2,7 miljoonan hiilidioksidiekvivalenttitonnin vähenemän kasvihuonekaasupäästöissä vuonna 2030.</a:t>
            </a:r>
          </a:p>
        </p:txBody>
      </p:sp>
      <p:pic>
        <p:nvPicPr>
          <p:cNvPr id="4" name="Kuva 5">
            <a:extLst>
              <a:ext uri="{FF2B5EF4-FFF2-40B4-BE49-F238E27FC236}">
                <a16:creationId xmlns:a16="http://schemas.microsoft.com/office/drawing/2014/main" id="{DEAD241B-19BB-42D1-B89A-7D0C70D281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8136" y="6345252"/>
            <a:ext cx="2278481" cy="360000"/>
          </a:xfrm>
          <a:prstGeom prst="rect">
            <a:avLst/>
          </a:prstGeom>
        </p:spPr>
      </p:pic>
    </p:spTree>
    <p:extLst>
      <p:ext uri="{BB962C8B-B14F-4D97-AF65-F5344CB8AC3E}">
        <p14:creationId xmlns:p14="http://schemas.microsoft.com/office/powerpoint/2010/main" val="339252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08791-2DC8-4CF6-B8C6-ADDE98B1E889}"/>
              </a:ext>
            </a:extLst>
          </p:cNvPr>
          <p:cNvSpPr>
            <a:spLocks noGrp="1"/>
          </p:cNvSpPr>
          <p:nvPr>
            <p:ph type="title"/>
          </p:nvPr>
        </p:nvSpPr>
        <p:spPr>
          <a:xfrm>
            <a:off x="838200" y="737919"/>
            <a:ext cx="10515600" cy="1325563"/>
          </a:xfrm>
        </p:spPr>
        <p:txBody>
          <a:bodyPr>
            <a:noAutofit/>
          </a:bodyPr>
          <a:lstStyle/>
          <a:p>
            <a:r>
              <a:rPr lang="fi-FI" sz="3200" b="1" dirty="0"/>
              <a:t>Näettekö, että esimerkiksi fossiilisten polttoaineiden tukien poistaminen ja/tai fossiilisten polttoaineiden veronkorotukset voisivat osaltaan auttaa päästövähennystavoitteiden saavuttamisessa.</a:t>
            </a:r>
            <a:endParaRPr lang="fi-FI" sz="3200" dirty="0"/>
          </a:p>
        </p:txBody>
      </p:sp>
      <p:sp>
        <p:nvSpPr>
          <p:cNvPr id="3" name="Content Placeholder 2">
            <a:extLst>
              <a:ext uri="{FF2B5EF4-FFF2-40B4-BE49-F238E27FC236}">
                <a16:creationId xmlns:a16="http://schemas.microsoft.com/office/drawing/2014/main" id="{824606FE-5316-4251-9EB0-DC90C25C9915}"/>
              </a:ext>
            </a:extLst>
          </p:cNvPr>
          <p:cNvSpPr>
            <a:spLocks noGrp="1"/>
          </p:cNvSpPr>
          <p:nvPr>
            <p:ph idx="1"/>
          </p:nvPr>
        </p:nvSpPr>
        <p:spPr>
          <a:xfrm>
            <a:off x="838200" y="2683143"/>
            <a:ext cx="10515600" cy="4351338"/>
          </a:xfrm>
        </p:spPr>
        <p:txBody>
          <a:bodyPr>
            <a:normAutofit/>
          </a:bodyPr>
          <a:lstStyle/>
          <a:p>
            <a:r>
              <a:rPr lang="fi-FI" sz="2400" dirty="0"/>
              <a:t>Kyllä.</a:t>
            </a:r>
          </a:p>
          <a:p>
            <a:r>
              <a:rPr lang="fi-FI" sz="2400" dirty="0"/>
              <a:t>Mahdollisia haittavaikutuksia: </a:t>
            </a:r>
          </a:p>
          <a:p>
            <a:pPr lvl="1"/>
            <a:r>
              <a:rPr lang="fi-FI" sz="2000" dirty="0"/>
              <a:t>Maatalouden kannattavuus?</a:t>
            </a:r>
          </a:p>
          <a:p>
            <a:pPr lvl="1"/>
            <a:r>
              <a:rPr lang="fi-FI" sz="2000" dirty="0"/>
              <a:t>Turpeen työllisyysvaikutukset – mutta henkilötyövuosia noin 2 300</a:t>
            </a:r>
          </a:p>
          <a:p>
            <a:pPr lvl="1"/>
            <a:r>
              <a:rPr lang="fi-FI" sz="2000" dirty="0"/>
              <a:t>Ainespuun polttaminen – syytä miettiä ratkaisut, joilla varmistetaan että näin ei käy.</a:t>
            </a:r>
          </a:p>
        </p:txBody>
      </p:sp>
      <p:pic>
        <p:nvPicPr>
          <p:cNvPr id="4" name="Kuva 5">
            <a:extLst>
              <a:ext uri="{FF2B5EF4-FFF2-40B4-BE49-F238E27FC236}">
                <a16:creationId xmlns:a16="http://schemas.microsoft.com/office/drawing/2014/main" id="{033FF59E-AE61-46D7-B012-734085CD0B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8137" y="6221937"/>
            <a:ext cx="2278481" cy="360000"/>
          </a:xfrm>
          <a:prstGeom prst="rect">
            <a:avLst/>
          </a:prstGeom>
        </p:spPr>
      </p:pic>
    </p:spTree>
    <p:extLst>
      <p:ext uri="{BB962C8B-B14F-4D97-AF65-F5344CB8AC3E}">
        <p14:creationId xmlns:p14="http://schemas.microsoft.com/office/powerpoint/2010/main" val="33896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751</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Energiatyöryhmän kuulemistilaisuus 2.3.2020</vt:lpstr>
      <vt:lpstr>Nykyisen energiaverojärjestelmän rakenne ja toimivuus (1)</vt:lpstr>
      <vt:lpstr>Nykyisen energiaverojärjestelmän rakenne ja toimivuus (2)</vt:lpstr>
      <vt:lpstr>Nykyisen energiaverojärjestelmän rakenne ja toimivuus (3)</vt:lpstr>
      <vt:lpstr>Miten energiaverojärjestelmä toimii yhdessä muiden ohjauskeinojen kanssa? (1)</vt:lpstr>
      <vt:lpstr>Miten energiaverojärjestelmä toimii yhdessä muiden ohjauskeinojen kanssa? (2)</vt:lpstr>
      <vt:lpstr>Voidaanko energiaverotuksella edistää khk-päästöjä vähentävien teknisten ratkaisujen käyttöönottoa?</vt:lpstr>
      <vt:lpstr>Keskeisimmät toimet energiaverotuksen kehittämisessä</vt:lpstr>
      <vt:lpstr>Näettekö, että esimerkiksi fossiilisten polttoaineiden tukien poistaminen ja/tai fossiilisten polttoaineiden veronkorotukset voisivat osaltaan auttaa päästövähennystavoitteiden saavuttamisessa.</vt:lpstr>
      <vt:lpstr>Miten arvioitte energiaverotuottojen kehittyvän 2030 mennessä verotuksen nykyrakenteella ja verotuksen päästöohjausta tehostettaessa?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Energiatyöryhmän kuulemistilaisuus 2.3.2020</dc:title>
  <dc:creator>Laukkanen Marita</dc:creator>
  <cp:lastModifiedBy>Laukkanen Marita</cp:lastModifiedBy>
  <cp:revision>12</cp:revision>
  <dcterms:created xsi:type="dcterms:W3CDTF">2020-02-28T09:11:50Z</dcterms:created>
  <dcterms:modified xsi:type="dcterms:W3CDTF">2020-02-28T09:45:56Z</dcterms:modified>
</cp:coreProperties>
</file>