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66" r:id="rId7"/>
    <p:sldId id="259" r:id="rId8"/>
    <p:sldId id="260" r:id="rId9"/>
    <p:sldId id="261" r:id="rId10"/>
    <p:sldId id="257" r:id="rId11"/>
    <p:sldId id="262" r:id="rId12"/>
    <p:sldId id="265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nd Peter" initials="LP" lastIdx="16" clrIdx="0">
    <p:extLst>
      <p:ext uri="{19B8F6BF-5375-455C-9EA6-DF929625EA0E}">
        <p15:presenceInfo xmlns:p15="http://schemas.microsoft.com/office/powerpoint/2012/main" userId="S::peter.lund@aalto.fi::a181e657-19c2-4c8b-b83d-be1867110d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3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256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42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414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11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939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01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315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47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8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491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52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13E4-56CA-435E-90C9-13D15108CEEE}" type="datetimeFigureOut">
              <a:rPr lang="fi-FI" smtClean="0"/>
              <a:t>28.2.2020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E46C-FC7E-4DDF-946C-EC4BE85EDD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31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6364" y="2018766"/>
            <a:ext cx="9144000" cy="1731673"/>
          </a:xfrm>
        </p:spPr>
        <p:txBody>
          <a:bodyPr>
            <a:normAutofit fontScale="90000"/>
          </a:bodyPr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70C0"/>
                </a:solidFill>
              </a:rPr>
              <a:t>Energiaverotus ja Suomen hiilineutraaliustavoite 2035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6364" y="450720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Markku Ollikainen</a:t>
            </a:r>
          </a:p>
          <a:p>
            <a:r>
              <a:rPr lang="fi-FI" dirty="0"/>
              <a:t>Ympäristöekonomian </a:t>
            </a:r>
            <a:r>
              <a:rPr lang="fi-FI" dirty="0" smtClean="0"/>
              <a:t>professori</a:t>
            </a:r>
          </a:p>
          <a:p>
            <a:r>
              <a:rPr lang="fi-FI" dirty="0" smtClean="0"/>
              <a:t>Ilmastopaneelin puheenjohtaja</a:t>
            </a:r>
            <a:endParaRPr lang="fi-FI" dirty="0"/>
          </a:p>
          <a:p>
            <a:r>
              <a:rPr lang="fi-FI" dirty="0"/>
              <a:t>Helsingin yliopisto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9744" y="670889"/>
            <a:ext cx="6068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Kuulemistilaisuus energiaverotuksen uudistamisesta</a:t>
            </a:r>
            <a:r>
              <a:rPr lang="en-US" dirty="0"/>
              <a:t/>
            </a:r>
            <a:br>
              <a:rPr lang="en-US" dirty="0"/>
            </a:br>
            <a:r>
              <a:rPr lang="fi-FI" dirty="0"/>
              <a:t>2.3.2020 Valtioneuvoston linna</a:t>
            </a:r>
          </a:p>
        </p:txBody>
      </p:sp>
    </p:spTree>
    <p:extLst>
      <p:ext uri="{BB962C8B-B14F-4D97-AF65-F5344CB8AC3E}">
        <p14:creationId xmlns:p14="http://schemas.microsoft.com/office/powerpoint/2010/main" val="38677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38DC-9B4C-4F3D-8F03-11A95EC3C396}" type="slidenum">
              <a:rPr lang="fi-FI" smtClean="0"/>
              <a:t>2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7382" y="620689"/>
            <a:ext cx="8960843" cy="574077"/>
          </a:xfrm>
        </p:spPr>
        <p:txBody>
          <a:bodyPr>
            <a:normAutofit/>
          </a:bodyPr>
          <a:lstStyle/>
          <a:p>
            <a:r>
              <a:rPr lang="fi-FI" sz="2400" b="1" dirty="0">
                <a:solidFill>
                  <a:srgbClr val="0070C0"/>
                </a:solidFill>
              </a:rPr>
              <a:t>Tausta: Ilmastopaneelin hahmotus 35 Mt päästövähennyspoluksi 2035</a:t>
            </a:r>
            <a:endParaRPr lang="en-GB" sz="2400" b="1" dirty="0">
              <a:solidFill>
                <a:srgbClr val="0070C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34" y="1412777"/>
            <a:ext cx="5682706" cy="3716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99103" y="1228707"/>
            <a:ext cx="471260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rgbClr val="FF0000"/>
                </a:solidFill>
              </a:rPr>
              <a:t>Vähennyspolku sektoreittain</a:t>
            </a:r>
          </a:p>
          <a:p>
            <a:endParaRPr lang="fi-FI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070C0"/>
                </a:solidFill>
              </a:rPr>
              <a:t>Sähkö ja kaukolämpö:	14 Mt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070C0"/>
                </a:solidFill>
              </a:rPr>
              <a:t>Teollisuuden energia: 	3,6 Mt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070C0"/>
                </a:solidFill>
              </a:rPr>
              <a:t>Liikenteen päästöt:	8 Mt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000" dirty="0"/>
              <a:t>Muu polttoainekäyttö:	2,6 Mt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000" dirty="0"/>
              <a:t>F-kaasut; prosessit	2 Mt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000" dirty="0"/>
              <a:t>Jätteiden käsittely	1 Mt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C00000"/>
                </a:solidFill>
              </a:rPr>
              <a:t>Energiatehokkuus	4 Mt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i-FI" sz="2000" dirty="0"/>
              <a:t>Yhteensä		35 Mt</a:t>
            </a:r>
          </a:p>
          <a:p>
            <a:endParaRPr lang="fi-FI" sz="2000" dirty="0"/>
          </a:p>
          <a:p>
            <a:pPr>
              <a:spcAft>
                <a:spcPts val="600"/>
              </a:spcAft>
            </a:pPr>
            <a:r>
              <a:rPr lang="fi-FI" sz="2000" b="1" dirty="0"/>
              <a:t>Oletus</a:t>
            </a:r>
          </a:p>
          <a:p>
            <a:pPr>
              <a:spcAft>
                <a:spcPts val="600"/>
              </a:spcAft>
            </a:pPr>
            <a:r>
              <a:rPr lang="fi-FI" sz="2000" dirty="0">
                <a:solidFill>
                  <a:srgbClr val="C00000"/>
                </a:solidFill>
              </a:rPr>
              <a:t>LULUCF-nettonielu: </a:t>
            </a:r>
            <a:r>
              <a:rPr lang="fi-FI" sz="2000" dirty="0" smtClean="0">
                <a:solidFill>
                  <a:srgbClr val="C00000"/>
                </a:solidFill>
              </a:rPr>
              <a:t>-21 </a:t>
            </a:r>
            <a:r>
              <a:rPr lang="fi-FI" sz="2000" dirty="0">
                <a:solidFill>
                  <a:srgbClr val="C00000"/>
                </a:solidFill>
              </a:rPr>
              <a:t>Mt</a:t>
            </a:r>
          </a:p>
          <a:p>
            <a:pPr>
              <a:spcAft>
                <a:spcPts val="600"/>
              </a:spcAft>
            </a:pPr>
            <a:r>
              <a:rPr lang="fi-FI" sz="2000" dirty="0">
                <a:solidFill>
                  <a:srgbClr val="0070C0"/>
                </a:solidFill>
              </a:rPr>
              <a:t>Jäljelle jäävät päästöt 21 Mt</a:t>
            </a:r>
          </a:p>
          <a:p>
            <a:pPr>
              <a:spcAft>
                <a:spcPts val="600"/>
              </a:spcAft>
            </a:pPr>
            <a:r>
              <a:rPr lang="fi-FI" sz="2000" dirty="0"/>
              <a:t>Lisätoimia tarvitaan noin 20 Mt </a:t>
            </a:r>
            <a:r>
              <a:rPr lang="fi-FI" sz="2000" dirty="0" smtClean="0"/>
              <a:t>nykyisiin verrattuna</a:t>
            </a:r>
            <a:endParaRPr lang="fi-FI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73434" y="5279132"/>
            <a:ext cx="5607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070C0"/>
                </a:solidFill>
              </a:rPr>
              <a:t>Suomen kanssa </a:t>
            </a:r>
            <a:r>
              <a:rPr lang="fi-FI" sz="2000" dirty="0" smtClean="0">
                <a:solidFill>
                  <a:srgbClr val="0070C0"/>
                </a:solidFill>
              </a:rPr>
              <a:t>korkean kunnianhimon maita: </a:t>
            </a:r>
            <a:r>
              <a:rPr lang="fi-FI" sz="2000" dirty="0">
                <a:solidFill>
                  <a:srgbClr val="0070C0"/>
                </a:solidFill>
              </a:rPr>
              <a:t>Tanska, </a:t>
            </a:r>
            <a:r>
              <a:rPr lang="fi-FI" sz="2000" dirty="0" smtClean="0">
                <a:solidFill>
                  <a:srgbClr val="0070C0"/>
                </a:solidFill>
              </a:rPr>
              <a:t>Ruotsi ja </a:t>
            </a:r>
            <a:r>
              <a:rPr lang="fi-FI" sz="2000" dirty="0">
                <a:solidFill>
                  <a:srgbClr val="0070C0"/>
                </a:solidFill>
              </a:rPr>
              <a:t>Britannia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0070C0"/>
                </a:solidFill>
              </a:rPr>
              <a:t>Green </a:t>
            </a:r>
            <a:r>
              <a:rPr lang="fi-FI" sz="2000" dirty="0" err="1">
                <a:solidFill>
                  <a:srgbClr val="0070C0"/>
                </a:solidFill>
              </a:rPr>
              <a:t>Deal</a:t>
            </a:r>
            <a:r>
              <a:rPr lang="fi-FI" sz="2000" dirty="0">
                <a:solidFill>
                  <a:srgbClr val="0070C0"/>
                </a:solidFill>
              </a:rPr>
              <a:t>: koko EU nostaa kunnianhimoaan </a:t>
            </a:r>
            <a:r>
              <a:rPr lang="fi-FI" sz="2000" dirty="0" smtClean="0">
                <a:solidFill>
                  <a:srgbClr val="0070C0"/>
                </a:solidFill>
              </a:rPr>
              <a:t>50-55 % </a:t>
            </a:r>
            <a:r>
              <a:rPr lang="fi-FI" sz="2000" dirty="0">
                <a:solidFill>
                  <a:srgbClr val="0070C0"/>
                </a:solidFill>
              </a:rPr>
              <a:t>vähennystavoite vuodelle 2030</a:t>
            </a:r>
          </a:p>
        </p:txBody>
      </p:sp>
    </p:spTree>
    <p:extLst>
      <p:ext uri="{BB962C8B-B14F-4D97-AF65-F5344CB8AC3E}">
        <p14:creationId xmlns:p14="http://schemas.microsoft.com/office/powerpoint/2010/main" val="27905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100" dirty="0"/>
              <a:t/>
            </a:r>
            <a:br>
              <a:rPr lang="fi-FI" sz="3100" dirty="0"/>
            </a:br>
            <a:r>
              <a:rPr lang="fi-FI" sz="3100" b="1" dirty="0">
                <a:solidFill>
                  <a:srgbClr val="0070C0"/>
                </a:solidFill>
              </a:rPr>
              <a:t>1. Nykyisen energiaverojärjestelmän rakenne ja toimivuus hiilineutraalisuustavoitteen kannalta   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Ongelmat: </a:t>
            </a:r>
          </a:p>
          <a:p>
            <a:pPr lvl="1"/>
            <a:r>
              <a:rPr lang="fi-FI" dirty="0"/>
              <a:t>Haitalliset verotuet energian </a:t>
            </a:r>
            <a:r>
              <a:rPr lang="fi-FI" dirty="0" smtClean="0"/>
              <a:t>tuotannossa ja käytöss</a:t>
            </a:r>
            <a:r>
              <a:rPr lang="fi-FI" dirty="0"/>
              <a:t>ä</a:t>
            </a:r>
            <a:r>
              <a:rPr lang="fi-FI" dirty="0" smtClean="0"/>
              <a:t>: </a:t>
            </a:r>
            <a:r>
              <a:rPr lang="fi-FI" dirty="0" smtClean="0"/>
              <a:t>turpeen verotuki </a:t>
            </a:r>
            <a:r>
              <a:rPr lang="fi-FI" dirty="0"/>
              <a:t>(säilyy tuen avulla polttoaineena), </a:t>
            </a:r>
            <a:r>
              <a:rPr lang="fi-FI" dirty="0" smtClean="0"/>
              <a:t>energiaverojen palautukset, raskaan </a:t>
            </a:r>
            <a:r>
              <a:rPr lang="fi-FI" dirty="0" smtClean="0"/>
              <a:t>liikenteen </a:t>
            </a:r>
            <a:r>
              <a:rPr lang="fi-FI" dirty="0" smtClean="0"/>
              <a:t>dieselin verotuki, maatalous </a:t>
            </a:r>
            <a:r>
              <a:rPr lang="fi-FI" dirty="0" smtClean="0"/>
              <a:t>(esim. biokaasu </a:t>
            </a:r>
            <a:r>
              <a:rPr lang="fi-FI" dirty="0"/>
              <a:t>viljan kuivauksessa </a:t>
            </a:r>
            <a:r>
              <a:rPr lang="fi-FI" dirty="0" smtClean="0"/>
              <a:t>ei </a:t>
            </a:r>
            <a:r>
              <a:rPr lang="fi-FI" dirty="0"/>
              <a:t>etene)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Sähköverokohtelu (II luokka): </a:t>
            </a:r>
            <a:r>
              <a:rPr lang="fi-FI" dirty="0" smtClean="0"/>
              <a:t>hidastaa </a:t>
            </a:r>
            <a:r>
              <a:rPr lang="fi-FI" dirty="0"/>
              <a:t>teollisten lämpöpumppujen ja muiden sähköön perustuvien ratkaisujen käyttöä turpeen </a:t>
            </a:r>
            <a:r>
              <a:rPr lang="fi-FI" dirty="0" smtClean="0"/>
              <a:t>korvaajana ja lämmön tuotannon lähteenä; sähkö lämmöntuotannon polttoaineena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Liikenteen vero-ohjaus: ei yksin riitä liikenteen päästöjen </a:t>
            </a:r>
            <a:r>
              <a:rPr lang="fi-FI" dirty="0" smtClean="0"/>
              <a:t>vähentämiseen (paitsi jos veroasteet todella korkeita) ja raskaan liikenteen verotuki vääristää valintoja</a:t>
            </a:r>
            <a:endParaRPr lang="fi-FI" dirty="0"/>
          </a:p>
          <a:p>
            <a:pPr lvl="1"/>
            <a:endParaRPr lang="fi-FI" dirty="0"/>
          </a:p>
          <a:p>
            <a:pPr lvl="1"/>
            <a:r>
              <a:rPr lang="fi-FI" dirty="0"/>
              <a:t>Verojärjestelmästä riippumatonta kitkaa – esim. hukkalämmön hyödyntämiseen koetaan liittyvän riskejä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655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1137"/>
            <a:ext cx="10515600" cy="797470"/>
          </a:xfrm>
        </p:spPr>
        <p:txBody>
          <a:bodyPr>
            <a:noAutofit/>
          </a:bodyPr>
          <a:lstStyle/>
          <a:p>
            <a:r>
              <a:rPr lang="fi-FI" sz="2800" dirty="0">
                <a:solidFill>
                  <a:srgbClr val="0070C0"/>
                </a:solidFill>
              </a:rPr>
              <a:t>2. Miten energiaverojärjestelmä </a:t>
            </a:r>
            <a:r>
              <a:rPr lang="fi-FI" sz="2800" dirty="0" smtClean="0">
                <a:solidFill>
                  <a:srgbClr val="0070C0"/>
                </a:solidFill>
              </a:rPr>
              <a:t>&amp; </a:t>
            </a:r>
            <a:r>
              <a:rPr lang="fi-FI" sz="2800" dirty="0">
                <a:solidFill>
                  <a:srgbClr val="0070C0"/>
                </a:solidFill>
              </a:rPr>
              <a:t>muut ohjauskeinot toimivat yhteen  </a:t>
            </a:r>
            <a:endParaRPr lang="fi-FI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951512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Biopolttoaineiden sekoitusvelvoitteet</a:t>
            </a:r>
          </a:p>
          <a:p>
            <a:pPr lvl="1"/>
            <a:r>
              <a:rPr lang="fi-FI" dirty="0"/>
              <a:t>Synkronoitu verotuksen </a:t>
            </a:r>
            <a:r>
              <a:rPr lang="fi-FI" dirty="0" smtClean="0"/>
              <a:t>osalta</a:t>
            </a:r>
          </a:p>
          <a:p>
            <a:pPr lvl="1"/>
            <a:r>
              <a:rPr lang="fi-FI" dirty="0" smtClean="0"/>
              <a:t>Ei johda kulutuksen kautta lisäisyyteen (kun sekoitusvelvoite täysi, </a:t>
            </a:r>
            <a:r>
              <a:rPr lang="fi-FI" dirty="0" err="1" smtClean="0"/>
              <a:t>bio</a:t>
            </a:r>
            <a:r>
              <a:rPr lang="fi-FI" dirty="0" smtClean="0"/>
              <a:t> myydään muualle)</a:t>
            </a:r>
          </a:p>
          <a:p>
            <a:pPr lvl="1"/>
            <a:r>
              <a:rPr lang="fi-FI" dirty="0" smtClean="0"/>
              <a:t>Biokaasu ei ole mukana</a:t>
            </a:r>
            <a:endParaRPr lang="fi-FI" dirty="0"/>
          </a:p>
          <a:p>
            <a:pPr lvl="1"/>
            <a:endParaRPr lang="fi-FI" dirty="0"/>
          </a:p>
          <a:p>
            <a:r>
              <a:rPr lang="fi-FI" dirty="0"/>
              <a:t>Päästöoikeuskauppa ja energiaverot</a:t>
            </a:r>
          </a:p>
          <a:p>
            <a:pPr lvl="1"/>
            <a:r>
              <a:rPr lang="fi-FI" dirty="0"/>
              <a:t>Päästökauppa ohjaa osaa prosessiteollisuutta, sähköntuotannon yrityksiä ja osaa lämpölaitoksia; päällekkäisyys lämmöntuotannon osalta</a:t>
            </a:r>
          </a:p>
          <a:p>
            <a:pPr lvl="1"/>
            <a:r>
              <a:rPr lang="fi-FI" dirty="0"/>
              <a:t>Turpeen osalta: korkeapäästöoikeuden hinta voisi hoitaa ulossulkemisen nopeastikin ja olisi poliittisesti kivuttomampi tapa</a:t>
            </a:r>
          </a:p>
          <a:p>
            <a:pPr lvl="1"/>
            <a:r>
              <a:rPr lang="fi-FI" dirty="0"/>
              <a:t>Nykypäätöksin hinta ei juuri nouse, sillä 2030 ylijäämä voi olla jopa 2.3 </a:t>
            </a:r>
            <a:r>
              <a:rPr lang="fi-FI" dirty="0" err="1"/>
              <a:t>mrd</a:t>
            </a:r>
            <a:r>
              <a:rPr lang="fi-FI" dirty="0"/>
              <a:t> tonnia (ks. Liite; Green </a:t>
            </a:r>
            <a:r>
              <a:rPr lang="fi-FI" dirty="0" err="1"/>
              <a:t>Deal</a:t>
            </a:r>
            <a:r>
              <a:rPr lang="fi-FI" dirty="0"/>
              <a:t> voi korjata tilannetta)</a:t>
            </a:r>
          </a:p>
          <a:p>
            <a:pPr lvl="1"/>
            <a:endParaRPr lang="fi-FI" dirty="0"/>
          </a:p>
          <a:p>
            <a:r>
              <a:rPr lang="fi-FI" dirty="0"/>
              <a:t>Turpeen &amp; biomassan hintasuhde</a:t>
            </a:r>
          </a:p>
          <a:p>
            <a:pPr lvl="1"/>
            <a:r>
              <a:rPr lang="fi-FI" dirty="0"/>
              <a:t>Suuri ongelma, koska biomassa ns. päästötön polttoaine</a:t>
            </a:r>
          </a:p>
          <a:p>
            <a:pPr lvl="1"/>
            <a:r>
              <a:rPr lang="fi-FI" dirty="0"/>
              <a:t>Biomassaa ei riitä kivihiilen ja turpeen korvaamiseen (mihin rajallinen resurssi tulisi kohdentaa ja miten? Biomassalle </a:t>
            </a:r>
            <a:r>
              <a:rPr lang="fi-FI" dirty="0" smtClean="0"/>
              <a:t>energiavero</a:t>
            </a:r>
            <a:r>
              <a:rPr lang="fi-FI" dirty="0"/>
              <a:t>?)</a:t>
            </a:r>
          </a:p>
          <a:p>
            <a:pPr lvl="1"/>
            <a:r>
              <a:rPr lang="fi-FI" dirty="0"/>
              <a:t>Turpeen verotuksen nosto tuo biomassaa sisään voi johtaa ainespuun polttoon</a:t>
            </a:r>
          </a:p>
          <a:p>
            <a:pPr lvl="1"/>
            <a:r>
              <a:rPr lang="fi-FI" dirty="0"/>
              <a:t>Kivihiilen korvaamisen tuet – ei tulisi antaa tukea, jos biomassa on uuden ratkaisun pääpolttoaine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95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100" dirty="0">
                <a:solidFill>
                  <a:srgbClr val="0070C0"/>
                </a:solidFill>
              </a:rPr>
              <a:t>3. Energiaverotus &amp; </a:t>
            </a:r>
            <a:r>
              <a:rPr lang="fi-FI" sz="3100" dirty="0" smtClean="0">
                <a:solidFill>
                  <a:srgbClr val="0070C0"/>
                </a:solidFill>
              </a:rPr>
              <a:t>uusien teknisten </a:t>
            </a:r>
            <a:r>
              <a:rPr lang="fi-FI" sz="3100" dirty="0">
                <a:solidFill>
                  <a:srgbClr val="0070C0"/>
                </a:solidFill>
              </a:rPr>
              <a:t>ratkaisujen edistäminen</a:t>
            </a:r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703"/>
            <a:ext cx="10515600" cy="459326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Power-to-X: tarvitaan EU:n ja Suomen linjaus verokohtelusta</a:t>
            </a:r>
          </a:p>
          <a:p>
            <a:pPr lvl="1"/>
            <a:r>
              <a:rPr lang="fi-FI" dirty="0" smtClean="0"/>
              <a:t>P2X:n perusidea </a:t>
            </a:r>
            <a:r>
              <a:rPr lang="fi-FI" dirty="0"/>
              <a:t>on muuttaa sähköä toiseen energiamuotoon – ja tarvittaessa takaisin </a:t>
            </a:r>
            <a:r>
              <a:rPr lang="fi-FI" dirty="0" smtClean="0"/>
              <a:t>sähköksi</a:t>
            </a:r>
          </a:p>
          <a:p>
            <a:pPr lvl="1"/>
            <a:r>
              <a:rPr lang="fi-FI" dirty="0"/>
              <a:t>Power-to-</a:t>
            </a:r>
            <a:r>
              <a:rPr lang="fi-FI" dirty="0" err="1"/>
              <a:t>gas</a:t>
            </a:r>
            <a:r>
              <a:rPr lang="fi-FI" dirty="0"/>
              <a:t>: toimijoille tulisi luoda selkeät puitteet </a:t>
            </a:r>
            <a:r>
              <a:rPr lang="fi-FI" dirty="0" err="1"/>
              <a:t>tki</a:t>
            </a:r>
            <a:r>
              <a:rPr lang="fi-FI" dirty="0"/>
              <a:t> –toiminnalle ja puitteiden tulisi turvata ratkaisujen ilmastollinen kestävyys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Teräksen vetypelkistys: tarvitaan paljon edullista päästötöntä sähköä</a:t>
            </a:r>
          </a:p>
          <a:p>
            <a:pPr lvl="1"/>
            <a:r>
              <a:rPr lang="fi-FI" dirty="0" smtClean="0"/>
              <a:t>SSAB:n innovaatio – tuotantoa luvassa 2026 jälkeen </a:t>
            </a:r>
            <a:r>
              <a:rPr lang="fi-FI" dirty="0" smtClean="0"/>
              <a:t>Ruotsissa, Raahe </a:t>
            </a:r>
            <a:r>
              <a:rPr lang="fi-FI" dirty="0" smtClean="0"/>
              <a:t>2030-luvulla</a:t>
            </a:r>
            <a:endParaRPr lang="fi-FI" b="1" dirty="0" smtClean="0">
              <a:solidFill>
                <a:srgbClr val="FF0000"/>
              </a:solidFill>
            </a:endParaRPr>
          </a:p>
          <a:p>
            <a:pPr lvl="1"/>
            <a:endParaRPr lang="fi-FI" dirty="0"/>
          </a:p>
          <a:p>
            <a:r>
              <a:rPr lang="fi-FI" dirty="0"/>
              <a:t>Kannustimet</a:t>
            </a:r>
          </a:p>
          <a:p>
            <a:pPr lvl="1"/>
            <a:r>
              <a:rPr lang="fi-FI" dirty="0"/>
              <a:t>Tarvitaan </a:t>
            </a:r>
            <a:r>
              <a:rPr lang="fi-FI" dirty="0" smtClean="0"/>
              <a:t>korkea </a:t>
            </a:r>
            <a:r>
              <a:rPr lang="fi-FI" dirty="0"/>
              <a:t>päästöoikeuden hinta (</a:t>
            </a:r>
            <a:r>
              <a:rPr lang="fi-FI" dirty="0" smtClean="0"/>
              <a:t>40-60 </a:t>
            </a:r>
            <a:r>
              <a:rPr lang="fi-FI" dirty="0"/>
              <a:t>€</a:t>
            </a:r>
            <a:r>
              <a:rPr lang="fi-FI" dirty="0" smtClean="0"/>
              <a:t>) </a:t>
            </a:r>
            <a:r>
              <a:rPr lang="fi-FI" dirty="0"/>
              <a:t>(</a:t>
            </a:r>
            <a:r>
              <a:rPr lang="fi-FI" dirty="0" err="1"/>
              <a:t>Tsupari</a:t>
            </a:r>
            <a:r>
              <a:rPr lang="fi-FI" dirty="0"/>
              <a:t> </a:t>
            </a:r>
            <a:r>
              <a:rPr lang="fi-FI" dirty="0" smtClean="0"/>
              <a:t>2018, </a:t>
            </a:r>
            <a:r>
              <a:rPr lang="fi-FI" dirty="0"/>
              <a:t>P</a:t>
            </a:r>
            <a:r>
              <a:rPr lang="fi-FI" dirty="0" smtClean="0"/>
              <a:t>2X:n osalta)</a:t>
            </a:r>
            <a:endParaRPr lang="fi-FI" dirty="0"/>
          </a:p>
          <a:p>
            <a:pPr lvl="1"/>
            <a:r>
              <a:rPr lang="fi-FI" dirty="0"/>
              <a:t>Sähkön tuotannon kasvattaminen (kaikki ratkaisut vaativat paljon sähköä</a:t>
            </a:r>
            <a:r>
              <a:rPr lang="fi-FI" dirty="0" smtClean="0"/>
              <a:t>) ja verkkoyhteyksien vahvistaminen Ruotsiin</a:t>
            </a:r>
          </a:p>
          <a:p>
            <a:pPr lvl="1"/>
            <a:r>
              <a:rPr lang="fi-FI" dirty="0" smtClean="0"/>
              <a:t>Sähkön hinta oletettavasti laskee (30€/MWh) – edistää sähkön käyttöä, mutta voi laskea investointien kannattavuutta</a:t>
            </a:r>
            <a:endParaRPr lang="fi-FI" dirty="0"/>
          </a:p>
          <a:p>
            <a:pPr lvl="1"/>
            <a:endParaRPr lang="fi-FI" dirty="0"/>
          </a:p>
          <a:p>
            <a:r>
              <a:rPr lang="fi-FI" dirty="0"/>
              <a:t>Kuinka askeleet kohti </a:t>
            </a:r>
            <a:r>
              <a:rPr lang="fi-FI" dirty="0" smtClean="0"/>
              <a:t>vetytaloutta 2050 luvulle?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690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>
                <a:solidFill>
                  <a:srgbClr val="0070C0"/>
                </a:solidFill>
              </a:rPr>
              <a:t>4. Keskeisimmät toimet energiaverotuksen kehittämisessä tavoiteltaessa 2035 hiilineutraalisuutta?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Keskeisimmät toimet</a:t>
            </a:r>
          </a:p>
          <a:p>
            <a:pPr lvl="1"/>
            <a:r>
              <a:rPr lang="fi-FI" dirty="0"/>
              <a:t>Sähköveron II-luokka EU:n </a:t>
            </a:r>
            <a:r>
              <a:rPr lang="fi-FI" dirty="0" smtClean="0"/>
              <a:t>minimiin </a:t>
            </a:r>
            <a:endParaRPr lang="fi-FI" dirty="0"/>
          </a:p>
          <a:p>
            <a:pPr lvl="1"/>
            <a:r>
              <a:rPr lang="fi-FI" dirty="0"/>
              <a:t>Turpeen verotuen </a:t>
            </a:r>
            <a:r>
              <a:rPr lang="fi-FI" dirty="0" smtClean="0"/>
              <a:t>asteittainen poistaminen</a:t>
            </a:r>
          </a:p>
          <a:p>
            <a:pPr lvl="1"/>
            <a:r>
              <a:rPr lang="fi-FI" dirty="0" smtClean="0"/>
              <a:t>Raskaan liikenteen verotuen poistaminen</a:t>
            </a:r>
            <a:endParaRPr lang="fi-FI" dirty="0"/>
          </a:p>
          <a:p>
            <a:pPr lvl="1"/>
            <a:r>
              <a:rPr lang="fi-FI" dirty="0"/>
              <a:t>Sähköisen henkilöautoliikenteen infran </a:t>
            </a:r>
            <a:r>
              <a:rPr lang="fi-FI" dirty="0" smtClean="0"/>
              <a:t>tuet</a:t>
            </a:r>
          </a:p>
          <a:p>
            <a:pPr lvl="1"/>
            <a:r>
              <a:rPr lang="fi-FI" dirty="0" smtClean="0"/>
              <a:t>Biokaasun edistäminen (?)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Mitkä niistä tulisi toteuttaa mahdollisimman nopeasti ja mitkä voitaisiin toteuttaa myöhemmin hiilineutraalisuutta tavoiteltaessa? </a:t>
            </a:r>
          </a:p>
          <a:p>
            <a:pPr lvl="1"/>
            <a:r>
              <a:rPr lang="fi-FI" dirty="0" smtClean="0"/>
              <a:t>Keskeisimmät toimet </a:t>
            </a:r>
            <a:r>
              <a:rPr lang="fi-FI" dirty="0"/>
              <a:t>heti</a:t>
            </a:r>
          </a:p>
          <a:p>
            <a:pPr lvl="1"/>
            <a:r>
              <a:rPr lang="fi-FI" dirty="0"/>
              <a:t>Liikenteen verotuksen kokonaisuudistus tulee tehdä rauhassa</a:t>
            </a:r>
          </a:p>
          <a:p>
            <a:pPr lvl="1"/>
            <a:r>
              <a:rPr lang="fi-FI" dirty="0"/>
              <a:t>Pientalojen </a:t>
            </a:r>
            <a:r>
              <a:rPr lang="fi-FI" dirty="0" err="1"/>
              <a:t>lämmitysöljyn</a:t>
            </a:r>
            <a:r>
              <a:rPr lang="fi-FI" dirty="0"/>
              <a:t> ulossulkeminen: toimisiko </a:t>
            </a:r>
            <a:r>
              <a:rPr lang="fi-FI" dirty="0" smtClean="0"/>
              <a:t>ESCO-tyyppinen ratkaisu tai se yhdistettynä energiaremonttiin? (200 000 asuntoa, 3000€/talo 10 vuoden ajan)</a:t>
            </a:r>
          </a:p>
          <a:p>
            <a:pPr lvl="1"/>
            <a:r>
              <a:rPr lang="fi-FI" dirty="0" smtClean="0"/>
              <a:t>Energiatehokkuus ja korjausrakentaminen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50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>
                <a:solidFill>
                  <a:srgbClr val="0070C0"/>
                </a:solidFill>
              </a:rPr>
              <a:t>5. Voivatko </a:t>
            </a:r>
            <a:r>
              <a:rPr lang="fi-FI" sz="2800" dirty="0">
                <a:solidFill>
                  <a:srgbClr val="0070C0"/>
                </a:solidFill>
              </a:rPr>
              <a:t>fossiilisten polttoaineiden </a:t>
            </a:r>
            <a:r>
              <a:rPr lang="fi-FI" sz="2800" dirty="0" smtClean="0">
                <a:solidFill>
                  <a:srgbClr val="0070C0"/>
                </a:solidFill>
              </a:rPr>
              <a:t>tukien </a:t>
            </a:r>
            <a:r>
              <a:rPr lang="fi-FI" sz="2800" dirty="0">
                <a:solidFill>
                  <a:srgbClr val="0070C0"/>
                </a:solidFill>
              </a:rPr>
              <a:t>poistaminen </a:t>
            </a:r>
            <a:r>
              <a:rPr lang="fi-FI" sz="2800" dirty="0" smtClean="0">
                <a:solidFill>
                  <a:srgbClr val="0070C0"/>
                </a:solidFill>
              </a:rPr>
              <a:t>ja/tai niiden veronkorotukset </a:t>
            </a:r>
            <a:r>
              <a:rPr lang="fi-FI" sz="2800" dirty="0">
                <a:solidFill>
                  <a:srgbClr val="0070C0"/>
                </a:solidFill>
              </a:rPr>
              <a:t>auttaa päästövähennystavoitteiden saavuttamisessa.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Kyllä voisivat: </a:t>
            </a:r>
          </a:p>
          <a:p>
            <a:pPr lvl="1"/>
            <a:r>
              <a:rPr lang="fi-FI" dirty="0"/>
              <a:t>Turpeen hallittu ulossulkeminen tehtävissä </a:t>
            </a:r>
            <a:r>
              <a:rPr lang="fi-FI" dirty="0" smtClean="0"/>
              <a:t>verotuksella </a:t>
            </a:r>
            <a:r>
              <a:rPr lang="fi-FI" dirty="0"/>
              <a:t>(</a:t>
            </a:r>
            <a:r>
              <a:rPr lang="fi-FI" dirty="0" smtClean="0"/>
              <a:t>yhdistelmällä </a:t>
            </a:r>
            <a:r>
              <a:rPr lang="fi-FI" dirty="0" smtClean="0"/>
              <a:t>päästöoikeuksien korkeampi </a:t>
            </a:r>
            <a:r>
              <a:rPr lang="fi-FI" dirty="0"/>
              <a:t>hinta ja lämmöntuotannon polttoaineiden verotus </a:t>
            </a:r>
            <a:r>
              <a:rPr lang="fi-FI" dirty="0" smtClean="0"/>
              <a:t>CO</a:t>
            </a:r>
            <a:r>
              <a:rPr lang="fi-FI" baseline="-25000" dirty="0" smtClean="0"/>
              <a:t>2</a:t>
            </a:r>
            <a:r>
              <a:rPr lang="fi-FI" dirty="0" smtClean="0"/>
              <a:t>-perusteisesti) </a:t>
            </a:r>
            <a:r>
              <a:rPr lang="fi-FI" dirty="0" smtClean="0"/>
              <a:t>&amp; </a:t>
            </a:r>
            <a:r>
              <a:rPr lang="fi-FI" dirty="0" smtClean="0"/>
              <a:t>tarjoamalla </a:t>
            </a:r>
            <a:r>
              <a:rPr lang="fi-FI" dirty="0" smtClean="0"/>
              <a:t>tarvittavat kompensaatiot toimijoille/alueille</a:t>
            </a:r>
          </a:p>
          <a:p>
            <a:pPr lvl="1"/>
            <a:r>
              <a:rPr lang="fi-FI" dirty="0" smtClean="0"/>
              <a:t>Liikenteen päästökauppa (huutokaupataan jakelijoille polttonesteiden CO2-oikeudet) </a:t>
            </a:r>
            <a:r>
              <a:rPr lang="fi-FI" dirty="0"/>
              <a:t>perälautana liikenteen päästövähennystavoitteiden saavuttamisessa (Aallon tutkijoiden ehdotus</a:t>
            </a:r>
            <a:r>
              <a:rPr lang="fi-FI" dirty="0" smtClean="0"/>
              <a:t>)</a:t>
            </a:r>
            <a:endParaRPr lang="fi-FI" sz="1700" dirty="0" smtClean="0">
              <a:solidFill>
                <a:srgbClr val="FF0000"/>
              </a:solidFill>
            </a:endParaRPr>
          </a:p>
          <a:p>
            <a:pPr lvl="1"/>
            <a:r>
              <a:rPr lang="fi-FI" dirty="0" smtClean="0"/>
              <a:t>Biokaasun käyttö kasvaa, kun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/>
              <a:t>hintasuhteet muuttuvat sen hyväksi (biokaasu ja CHP?)</a:t>
            </a:r>
            <a:endParaRPr lang="fi-FI" dirty="0"/>
          </a:p>
          <a:p>
            <a:endParaRPr lang="fi-FI" dirty="0"/>
          </a:p>
          <a:p>
            <a:r>
              <a:rPr lang="fi-FI" dirty="0"/>
              <a:t>Mitä mahdollisesti haitallisia vaikutuksia tällä olisi? </a:t>
            </a:r>
          </a:p>
          <a:p>
            <a:pPr lvl="1"/>
            <a:r>
              <a:rPr lang="fi-FI" dirty="0"/>
              <a:t>Turve: tulonmenetys turpeenottoalueiden omistajille; hyöty ilmastosta ja puhtaammasta lähiympäristöstä (vesi, monimuotoisuus, virkistys) maaseudulle</a:t>
            </a:r>
          </a:p>
          <a:p>
            <a:pPr lvl="1"/>
            <a:r>
              <a:rPr lang="fi-FI" dirty="0"/>
              <a:t>Liikenne: </a:t>
            </a:r>
            <a:r>
              <a:rPr lang="fi-FI" dirty="0" smtClean="0"/>
              <a:t>riippuen </a:t>
            </a:r>
            <a:r>
              <a:rPr lang="fi-FI" dirty="0"/>
              <a:t>muiden toimien onnistumisesta (henkilöautoliikenteen sähköistyminen, julkinen liikenne </a:t>
            </a:r>
            <a:r>
              <a:rPr lang="fi-FI" dirty="0" smtClean="0"/>
              <a:t>jne.) ja siitä onko liikenteen päästökauppa käytössä liikennepolttonesteiden hinta voi nousta korkeaksi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88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600" dirty="0" smtClean="0">
                <a:solidFill>
                  <a:srgbClr val="0070C0"/>
                </a:solidFill>
              </a:rPr>
              <a:t>6. </a:t>
            </a:r>
            <a:r>
              <a:rPr lang="fi-FI" sz="2600" dirty="0">
                <a:solidFill>
                  <a:srgbClr val="0070C0"/>
                </a:solidFill>
              </a:rPr>
              <a:t>Miten arvioitte energiaverotuottojen kehittyvän 2030 mennessä verotuksen nykyrakenteella ja verotuksen päästöohjausta tehostettaessa?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Sähköveron II-luokan lasku EU:n minimiin vähentää verotuloja enemmän kuin energiaveron palautuksista säästetään</a:t>
            </a:r>
          </a:p>
          <a:p>
            <a:r>
              <a:rPr lang="fi-FI" dirty="0"/>
              <a:t>Turpeen veroedun </a:t>
            </a:r>
            <a:r>
              <a:rPr lang="fi-FI" dirty="0" smtClean="0"/>
              <a:t>poisto/pienentäminen </a:t>
            </a:r>
            <a:r>
              <a:rPr lang="fi-FI" dirty="0"/>
              <a:t>kasvattaa </a:t>
            </a:r>
            <a:r>
              <a:rPr lang="fi-FI" dirty="0" smtClean="0"/>
              <a:t>nettoverotuloja</a:t>
            </a:r>
          </a:p>
          <a:p>
            <a:r>
              <a:rPr lang="fi-FI" dirty="0" smtClean="0"/>
              <a:t>Diesel-tuen poistaminen: Honkatukia ym. 2020: </a:t>
            </a:r>
            <a:r>
              <a:rPr lang="fi-FI" dirty="0" smtClean="0"/>
              <a:t>saanto 760 </a:t>
            </a:r>
            <a:r>
              <a:rPr lang="fi-FI" dirty="0" smtClean="0"/>
              <a:t>M€</a:t>
            </a:r>
            <a:endParaRPr lang="fi-FI" dirty="0"/>
          </a:p>
          <a:p>
            <a:r>
              <a:rPr lang="fi-FI" dirty="0"/>
              <a:t>Päästöoikeuksien hinnan </a:t>
            </a:r>
            <a:r>
              <a:rPr lang="fi-FI" dirty="0" smtClean="0"/>
              <a:t>nousu (Green </a:t>
            </a:r>
            <a:r>
              <a:rPr lang="fi-FI" dirty="0" err="1" smtClean="0"/>
              <a:t>Deal</a:t>
            </a:r>
            <a:r>
              <a:rPr lang="fi-FI" dirty="0" smtClean="0"/>
              <a:t>): kasvattaa päästökauppatuloja</a:t>
            </a:r>
            <a:endParaRPr lang="fi-FI" dirty="0"/>
          </a:p>
          <a:p>
            <a:r>
              <a:rPr lang="fi-FI" dirty="0"/>
              <a:t>Liikenne: </a:t>
            </a:r>
            <a:r>
              <a:rPr lang="fi-FI" dirty="0" smtClean="0"/>
              <a:t>nykytilassa </a:t>
            </a:r>
            <a:r>
              <a:rPr lang="fi-FI" dirty="0"/>
              <a:t>verotulot laskevat; liikenneverouudistus (?)</a:t>
            </a:r>
          </a:p>
        </p:txBody>
      </p:sp>
    </p:spTree>
    <p:extLst>
      <p:ext uri="{BB962C8B-B14F-4D97-AF65-F5344CB8AC3E}">
        <p14:creationId xmlns:p14="http://schemas.microsoft.com/office/powerpoint/2010/main" val="39804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1506"/>
          </a:xfrm>
        </p:spPr>
        <p:txBody>
          <a:bodyPr>
            <a:normAutofit/>
          </a:bodyPr>
          <a:lstStyle/>
          <a:p>
            <a:r>
              <a:rPr lang="fi-FI" sz="2800" dirty="0" smtClean="0">
                <a:solidFill>
                  <a:srgbClr val="0070C0"/>
                </a:solidFill>
              </a:rPr>
              <a:t>Päästökauppakausi 2021-2030: ennuste päästöistä ja ylijäämästä</a:t>
            </a:r>
            <a:endParaRPr lang="fi-FI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258044"/>
              </p:ext>
            </p:extLst>
          </p:nvPr>
        </p:nvGraphicFramePr>
        <p:xfrm>
          <a:off x="402291" y="1206631"/>
          <a:ext cx="11045493" cy="458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3" imgW="6114876" imgH="2538082" progId="Word.Document.12">
                  <p:embed/>
                </p:oleObj>
              </mc:Choice>
              <mc:Fallback>
                <p:oleObj name="Document" r:id="rId3" imgW="6114876" imgH="25380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2291" y="1206631"/>
                        <a:ext cx="11045493" cy="4585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9049" y="5791716"/>
            <a:ext cx="7172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Oletus: päästöt laskevat 2 % vuodessa</a:t>
            </a:r>
          </a:p>
          <a:p>
            <a:r>
              <a:rPr lang="fi-FI" dirty="0" smtClean="0"/>
              <a:t>Lähde: Ollikainen ja Örmä 2020 , Kansantaloudellinen Aikakauskirja 1/2020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148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E8D1932DBBC045B97916D96C042082" ma:contentTypeVersion="15" ma:contentTypeDescription="Create a new document." ma:contentTypeScope="" ma:versionID="f678f0c0450de4c2e7f67d5e0467676e">
  <xsd:schema xmlns:xsd="http://www.w3.org/2001/XMLSchema" xmlns:xs="http://www.w3.org/2001/XMLSchema" xmlns:p="http://schemas.microsoft.com/office/2006/metadata/properties" xmlns:ns3="92b808d7-3e80-4057-b482-117244a1b50c" xmlns:ns4="549288c2-af2e-4682-aacc-5d2a421d4bb3" targetNamespace="http://schemas.microsoft.com/office/2006/metadata/properties" ma:root="true" ma:fieldsID="91ec582bae4b06e822670c5eba1270a6" ns3:_="" ns4:_="">
    <xsd:import namespace="92b808d7-3e80-4057-b482-117244a1b50c"/>
    <xsd:import namespace="549288c2-af2e-4682-aacc-5d2a421d4b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b808d7-3e80-4057-b482-117244a1b50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9288c2-af2e-4682-aacc-5d2a421d4b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24218D-D6D8-41E7-9068-9CD7D2A6FC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b808d7-3e80-4057-b482-117244a1b50c"/>
    <ds:schemaRef ds:uri="549288c2-af2e-4682-aacc-5d2a421d4b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32E05A-50D3-46DA-9D4C-57E02F68CA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9692FE-A039-42E0-92D9-24A43114F89B}">
  <ds:schemaRefs>
    <ds:schemaRef ds:uri="http://purl.org/dc/terms/"/>
    <ds:schemaRef ds:uri="549288c2-af2e-4682-aacc-5d2a421d4bb3"/>
    <ds:schemaRef ds:uri="http://purl.org/dc/dcmitype/"/>
    <ds:schemaRef ds:uri="http://schemas.microsoft.com/office/infopath/2007/PartnerControls"/>
    <ds:schemaRef ds:uri="92b808d7-3e80-4057-b482-117244a1b50c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777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Document</vt:lpstr>
      <vt:lpstr> Energiaverotus ja Suomen hiilineutraaliustavoite 2035</vt:lpstr>
      <vt:lpstr>Tausta: Ilmastopaneelin hahmotus 35 Mt päästövähennyspoluksi 2035</vt:lpstr>
      <vt:lpstr> 1. Nykyisen energiaverojärjestelmän rakenne ja toimivuus hiilineutraalisuustavoitteen kannalta    </vt:lpstr>
      <vt:lpstr>2. Miten energiaverojärjestelmä &amp; muut ohjauskeinot toimivat yhteen  </vt:lpstr>
      <vt:lpstr>3. Energiaverotus &amp; uusien teknisten ratkaisujen edistäminen</vt:lpstr>
      <vt:lpstr>4. Keskeisimmät toimet energiaverotuksen kehittämisessä tavoiteltaessa 2035 hiilineutraalisuutta? </vt:lpstr>
      <vt:lpstr>5. Voivatko fossiilisten polttoaineiden tukien poistaminen ja/tai niiden veronkorotukset auttaa päästövähennystavoitteiden saavuttamisessa.</vt:lpstr>
      <vt:lpstr>6. Miten arvioitte energiaverotuottojen kehittyvän 2030 mennessä verotuksen nykyrakenteella ja verotuksen päästöohjausta tehostettaessa? </vt:lpstr>
      <vt:lpstr>Päästökauppakausi 2021-2030: ennuste päästöistä ja ylijäämästä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Ollikainen, Markku M O</dc:creator>
  <cp:lastModifiedBy>Ollikainen, Markku M O</cp:lastModifiedBy>
  <cp:revision>47</cp:revision>
  <dcterms:created xsi:type="dcterms:W3CDTF">2020-02-27T21:04:00Z</dcterms:created>
  <dcterms:modified xsi:type="dcterms:W3CDTF">2020-02-28T13:12:30Z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0x010100BBE8D1932DBBC045B97916D96C042082</vt:lpwstr>
  </property>
</Properties>
</file>