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472" r:id="rId3"/>
    <p:sldId id="548" r:id="rId4"/>
    <p:sldId id="500" r:id="rId5"/>
    <p:sldId id="549" r:id="rId6"/>
    <p:sldId id="388" r:id="rId7"/>
    <p:sldId id="257" r:id="rId8"/>
  </p:sldIdLst>
  <p:sldSz cx="12188825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4A"/>
    <a:srgbClr val="3C9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811" autoAdjust="0"/>
  </p:normalViewPr>
  <p:slideViewPr>
    <p:cSldViewPr>
      <p:cViewPr varScale="1">
        <p:scale>
          <a:sx n="73" d="100"/>
          <a:sy n="73" d="100"/>
        </p:scale>
        <p:origin x="600" y="5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72F2B-BEAF-4815-926B-E6467B45E198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F9B09B8F-1AF1-43A5-93F9-6679B44F674A}">
      <dgm:prSet phldrT="[Teksti]" custT="1"/>
      <dgm:spPr/>
      <dgm:t>
        <a:bodyPr/>
        <a:lstStyle/>
        <a:p>
          <a:r>
            <a:rPr lang="fi-FI" sz="2200" dirty="0"/>
            <a:t>Julkisen talouden tasapaino</a:t>
          </a:r>
        </a:p>
      </dgm:t>
    </dgm:pt>
    <dgm:pt modelId="{E8B04E55-B76B-4924-AABE-80471B773372}" type="parTrans" cxnId="{2849178E-084F-49FA-9C9B-DDB6158BBD17}">
      <dgm:prSet/>
      <dgm:spPr/>
      <dgm:t>
        <a:bodyPr/>
        <a:lstStyle/>
        <a:p>
          <a:endParaRPr lang="fi-FI"/>
        </a:p>
      </dgm:t>
    </dgm:pt>
    <dgm:pt modelId="{6D617A75-43DE-4290-A9E7-2291181E4FAB}" type="sibTrans" cxnId="{2849178E-084F-49FA-9C9B-DDB6158BBD17}">
      <dgm:prSet/>
      <dgm:spPr/>
      <dgm:t>
        <a:bodyPr/>
        <a:lstStyle/>
        <a:p>
          <a:endParaRPr lang="fi-FI"/>
        </a:p>
      </dgm:t>
    </dgm:pt>
    <dgm:pt modelId="{24159059-82AB-4AB5-A425-738395B048DC}">
      <dgm:prSet phldrT="[Teksti]"/>
      <dgm:spPr/>
      <dgm:t>
        <a:bodyPr/>
        <a:lstStyle/>
        <a:p>
          <a:r>
            <a:rPr lang="fi-FI" dirty="0"/>
            <a:t>Hiilineutraalisuus / ilmasto</a:t>
          </a:r>
        </a:p>
      </dgm:t>
    </dgm:pt>
    <dgm:pt modelId="{3FAAE36C-BC0E-4B2D-B41D-7F9090A01625}" type="parTrans" cxnId="{BB14F73D-B857-4ED9-BE24-96605CE86193}">
      <dgm:prSet/>
      <dgm:spPr/>
      <dgm:t>
        <a:bodyPr/>
        <a:lstStyle/>
        <a:p>
          <a:endParaRPr lang="fi-FI"/>
        </a:p>
      </dgm:t>
    </dgm:pt>
    <dgm:pt modelId="{F4FABDCF-5198-4A6E-B559-6A745D2E6B48}" type="sibTrans" cxnId="{BB14F73D-B857-4ED9-BE24-96605CE86193}">
      <dgm:prSet/>
      <dgm:spPr/>
      <dgm:t>
        <a:bodyPr/>
        <a:lstStyle/>
        <a:p>
          <a:endParaRPr lang="fi-FI"/>
        </a:p>
      </dgm:t>
    </dgm:pt>
    <dgm:pt modelId="{DD0E14F6-0A1E-4130-86E4-89D7FF74C8ED}">
      <dgm:prSet phldrT="[Teksti]"/>
      <dgm:spPr/>
      <dgm:t>
        <a:bodyPr/>
        <a:lstStyle/>
        <a:p>
          <a:r>
            <a:rPr lang="fi-FI" dirty="0"/>
            <a:t>Työllisyys</a:t>
          </a:r>
        </a:p>
      </dgm:t>
    </dgm:pt>
    <dgm:pt modelId="{9D760B37-5E1F-4B59-9C1A-B3F13887D31B}" type="parTrans" cxnId="{0CA56C9E-D42D-491D-A1BF-6DECC5277648}">
      <dgm:prSet/>
      <dgm:spPr/>
      <dgm:t>
        <a:bodyPr/>
        <a:lstStyle/>
        <a:p>
          <a:endParaRPr lang="fi-FI"/>
        </a:p>
      </dgm:t>
    </dgm:pt>
    <dgm:pt modelId="{872A4F5A-F387-4578-B4E7-0036BF971208}" type="sibTrans" cxnId="{0CA56C9E-D42D-491D-A1BF-6DECC5277648}">
      <dgm:prSet/>
      <dgm:spPr/>
      <dgm:t>
        <a:bodyPr/>
        <a:lstStyle/>
        <a:p>
          <a:endParaRPr lang="fi-FI"/>
        </a:p>
      </dgm:t>
    </dgm:pt>
    <dgm:pt modelId="{D95C8D3C-9624-450F-8202-B74F230435EA}" type="pres">
      <dgm:prSet presAssocID="{2FE72F2B-BEAF-4815-926B-E6467B45E198}" presName="compositeShape" presStyleCnt="0">
        <dgm:presLayoutVars>
          <dgm:chMax val="7"/>
          <dgm:dir/>
          <dgm:resizeHandles val="exact"/>
        </dgm:presLayoutVars>
      </dgm:prSet>
      <dgm:spPr/>
    </dgm:pt>
    <dgm:pt modelId="{49FD25D2-2B61-4127-BF83-05C0DA9E63CA}" type="pres">
      <dgm:prSet presAssocID="{2FE72F2B-BEAF-4815-926B-E6467B45E198}" presName="wedge1" presStyleLbl="node1" presStyleIdx="0" presStyleCnt="3"/>
      <dgm:spPr/>
      <dgm:t>
        <a:bodyPr/>
        <a:lstStyle/>
        <a:p>
          <a:endParaRPr lang="fi-FI"/>
        </a:p>
      </dgm:t>
    </dgm:pt>
    <dgm:pt modelId="{3737F2A5-13F7-429B-BD78-FB45EA825EEC}" type="pres">
      <dgm:prSet presAssocID="{2FE72F2B-BEAF-4815-926B-E6467B45E198}" presName="dummy1a" presStyleCnt="0"/>
      <dgm:spPr/>
    </dgm:pt>
    <dgm:pt modelId="{DF54C5A5-F686-4DA4-8FF7-0008A36561E9}" type="pres">
      <dgm:prSet presAssocID="{2FE72F2B-BEAF-4815-926B-E6467B45E198}" presName="dummy1b" presStyleCnt="0"/>
      <dgm:spPr/>
    </dgm:pt>
    <dgm:pt modelId="{0516B23D-0A7C-40E0-9123-4F6BD2F3088F}" type="pres">
      <dgm:prSet presAssocID="{2FE72F2B-BEAF-4815-926B-E6467B45E19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9063B54-AA1F-4467-A87E-5F92E2BE11D9}" type="pres">
      <dgm:prSet presAssocID="{2FE72F2B-BEAF-4815-926B-E6467B45E198}" presName="wedge2" presStyleLbl="node1" presStyleIdx="1" presStyleCnt="3"/>
      <dgm:spPr/>
      <dgm:t>
        <a:bodyPr/>
        <a:lstStyle/>
        <a:p>
          <a:endParaRPr lang="fi-FI"/>
        </a:p>
      </dgm:t>
    </dgm:pt>
    <dgm:pt modelId="{4DDC3290-A977-44B5-B8B9-7BFF663407EF}" type="pres">
      <dgm:prSet presAssocID="{2FE72F2B-BEAF-4815-926B-E6467B45E198}" presName="dummy2a" presStyleCnt="0"/>
      <dgm:spPr/>
    </dgm:pt>
    <dgm:pt modelId="{58E49A4C-75E0-428D-9FA1-061D699895D1}" type="pres">
      <dgm:prSet presAssocID="{2FE72F2B-BEAF-4815-926B-E6467B45E198}" presName="dummy2b" presStyleCnt="0"/>
      <dgm:spPr/>
    </dgm:pt>
    <dgm:pt modelId="{95BF8DB5-DC94-4076-93B4-08F246DD136E}" type="pres">
      <dgm:prSet presAssocID="{2FE72F2B-BEAF-4815-926B-E6467B45E19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427ED16-054E-482A-A079-8106EA540779}" type="pres">
      <dgm:prSet presAssocID="{2FE72F2B-BEAF-4815-926B-E6467B45E198}" presName="wedge3" presStyleLbl="node1" presStyleIdx="2" presStyleCnt="3"/>
      <dgm:spPr/>
      <dgm:t>
        <a:bodyPr/>
        <a:lstStyle/>
        <a:p>
          <a:endParaRPr lang="fi-FI"/>
        </a:p>
      </dgm:t>
    </dgm:pt>
    <dgm:pt modelId="{EB199FA3-F466-4EE0-97CF-D3043C1C6918}" type="pres">
      <dgm:prSet presAssocID="{2FE72F2B-BEAF-4815-926B-E6467B45E198}" presName="dummy3a" presStyleCnt="0"/>
      <dgm:spPr/>
    </dgm:pt>
    <dgm:pt modelId="{64828E21-72B4-4658-A845-469A78D518CB}" type="pres">
      <dgm:prSet presAssocID="{2FE72F2B-BEAF-4815-926B-E6467B45E198}" presName="dummy3b" presStyleCnt="0"/>
      <dgm:spPr/>
    </dgm:pt>
    <dgm:pt modelId="{BED2AF07-6344-4A20-84C7-FD6DFD7FD072}" type="pres">
      <dgm:prSet presAssocID="{2FE72F2B-BEAF-4815-926B-E6467B45E19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D3DC48D-92BB-4203-B397-E888CC0A83B7}" type="pres">
      <dgm:prSet presAssocID="{6D617A75-43DE-4290-A9E7-2291181E4FAB}" presName="arrowWedge1" presStyleLbl="fgSibTrans2D1" presStyleIdx="0" presStyleCnt="3"/>
      <dgm:spPr/>
    </dgm:pt>
    <dgm:pt modelId="{F1978ED1-32C4-4F45-BF04-451D5FBEA02D}" type="pres">
      <dgm:prSet presAssocID="{F4FABDCF-5198-4A6E-B559-6A745D2E6B48}" presName="arrowWedge2" presStyleLbl="fgSibTrans2D1" presStyleIdx="1" presStyleCnt="3"/>
      <dgm:spPr/>
    </dgm:pt>
    <dgm:pt modelId="{24CD0B26-BF64-4C4D-9771-C97ADFD56BC3}" type="pres">
      <dgm:prSet presAssocID="{872A4F5A-F387-4578-B4E7-0036BF971208}" presName="arrowWedge3" presStyleLbl="fgSibTrans2D1" presStyleIdx="2" presStyleCnt="3"/>
      <dgm:spPr/>
    </dgm:pt>
  </dgm:ptLst>
  <dgm:cxnLst>
    <dgm:cxn modelId="{5F23F146-65CE-46F0-8C93-22AE47711876}" type="presOf" srcId="{24159059-82AB-4AB5-A425-738395B048DC}" destId="{95BF8DB5-DC94-4076-93B4-08F246DD136E}" srcOrd="1" destOrd="0" presId="urn:microsoft.com/office/officeart/2005/8/layout/cycle8"/>
    <dgm:cxn modelId="{BB14F73D-B857-4ED9-BE24-96605CE86193}" srcId="{2FE72F2B-BEAF-4815-926B-E6467B45E198}" destId="{24159059-82AB-4AB5-A425-738395B048DC}" srcOrd="1" destOrd="0" parTransId="{3FAAE36C-BC0E-4B2D-B41D-7F9090A01625}" sibTransId="{F4FABDCF-5198-4A6E-B559-6A745D2E6B48}"/>
    <dgm:cxn modelId="{B113C0B4-F5AF-47CA-80C7-13F90B0D013A}" type="presOf" srcId="{F9B09B8F-1AF1-43A5-93F9-6679B44F674A}" destId="{49FD25D2-2B61-4127-BF83-05C0DA9E63CA}" srcOrd="0" destOrd="0" presId="urn:microsoft.com/office/officeart/2005/8/layout/cycle8"/>
    <dgm:cxn modelId="{0FD18A7F-CCEC-4B62-9A2D-C4F62DCB2725}" type="presOf" srcId="{2FE72F2B-BEAF-4815-926B-E6467B45E198}" destId="{D95C8D3C-9624-450F-8202-B74F230435EA}" srcOrd="0" destOrd="0" presId="urn:microsoft.com/office/officeart/2005/8/layout/cycle8"/>
    <dgm:cxn modelId="{9E868E01-970F-413F-BC17-BB7C5FE6EFC1}" type="presOf" srcId="{DD0E14F6-0A1E-4130-86E4-89D7FF74C8ED}" destId="{9427ED16-054E-482A-A079-8106EA540779}" srcOrd="0" destOrd="0" presId="urn:microsoft.com/office/officeart/2005/8/layout/cycle8"/>
    <dgm:cxn modelId="{0048A0E3-CC3E-43AB-8628-27AC9742CF70}" type="presOf" srcId="{F9B09B8F-1AF1-43A5-93F9-6679B44F674A}" destId="{0516B23D-0A7C-40E0-9123-4F6BD2F3088F}" srcOrd="1" destOrd="0" presId="urn:microsoft.com/office/officeart/2005/8/layout/cycle8"/>
    <dgm:cxn modelId="{9CED7D90-B0FD-4E43-9AA9-44CC863DE54A}" type="presOf" srcId="{24159059-82AB-4AB5-A425-738395B048DC}" destId="{59063B54-AA1F-4467-A87E-5F92E2BE11D9}" srcOrd="0" destOrd="0" presId="urn:microsoft.com/office/officeart/2005/8/layout/cycle8"/>
    <dgm:cxn modelId="{2849178E-084F-49FA-9C9B-DDB6158BBD17}" srcId="{2FE72F2B-BEAF-4815-926B-E6467B45E198}" destId="{F9B09B8F-1AF1-43A5-93F9-6679B44F674A}" srcOrd="0" destOrd="0" parTransId="{E8B04E55-B76B-4924-AABE-80471B773372}" sibTransId="{6D617A75-43DE-4290-A9E7-2291181E4FAB}"/>
    <dgm:cxn modelId="{F17FADA3-1638-4F9B-9CA4-0D215C3168AD}" type="presOf" srcId="{DD0E14F6-0A1E-4130-86E4-89D7FF74C8ED}" destId="{BED2AF07-6344-4A20-84C7-FD6DFD7FD072}" srcOrd="1" destOrd="0" presId="urn:microsoft.com/office/officeart/2005/8/layout/cycle8"/>
    <dgm:cxn modelId="{0CA56C9E-D42D-491D-A1BF-6DECC5277648}" srcId="{2FE72F2B-BEAF-4815-926B-E6467B45E198}" destId="{DD0E14F6-0A1E-4130-86E4-89D7FF74C8ED}" srcOrd="2" destOrd="0" parTransId="{9D760B37-5E1F-4B59-9C1A-B3F13887D31B}" sibTransId="{872A4F5A-F387-4578-B4E7-0036BF971208}"/>
    <dgm:cxn modelId="{33F29F98-213F-48AF-B743-3061DD9D755E}" type="presParOf" srcId="{D95C8D3C-9624-450F-8202-B74F230435EA}" destId="{49FD25D2-2B61-4127-BF83-05C0DA9E63CA}" srcOrd="0" destOrd="0" presId="urn:microsoft.com/office/officeart/2005/8/layout/cycle8"/>
    <dgm:cxn modelId="{57A8B9DA-5C7E-4C3F-BFA4-8C795E898FB7}" type="presParOf" srcId="{D95C8D3C-9624-450F-8202-B74F230435EA}" destId="{3737F2A5-13F7-429B-BD78-FB45EA825EEC}" srcOrd="1" destOrd="0" presId="urn:microsoft.com/office/officeart/2005/8/layout/cycle8"/>
    <dgm:cxn modelId="{5AE0E03D-692C-4000-8F15-D3B4705674EE}" type="presParOf" srcId="{D95C8D3C-9624-450F-8202-B74F230435EA}" destId="{DF54C5A5-F686-4DA4-8FF7-0008A36561E9}" srcOrd="2" destOrd="0" presId="urn:microsoft.com/office/officeart/2005/8/layout/cycle8"/>
    <dgm:cxn modelId="{1AA7C4BA-ED59-4DB2-8EBD-C7AF6C7A8627}" type="presParOf" srcId="{D95C8D3C-9624-450F-8202-B74F230435EA}" destId="{0516B23D-0A7C-40E0-9123-4F6BD2F3088F}" srcOrd="3" destOrd="0" presId="urn:microsoft.com/office/officeart/2005/8/layout/cycle8"/>
    <dgm:cxn modelId="{EAF62F16-10EB-4498-B738-9D904B162B5C}" type="presParOf" srcId="{D95C8D3C-9624-450F-8202-B74F230435EA}" destId="{59063B54-AA1F-4467-A87E-5F92E2BE11D9}" srcOrd="4" destOrd="0" presId="urn:microsoft.com/office/officeart/2005/8/layout/cycle8"/>
    <dgm:cxn modelId="{C53C236E-C573-43C5-93CE-C4711A77F16E}" type="presParOf" srcId="{D95C8D3C-9624-450F-8202-B74F230435EA}" destId="{4DDC3290-A977-44B5-B8B9-7BFF663407EF}" srcOrd="5" destOrd="0" presId="urn:microsoft.com/office/officeart/2005/8/layout/cycle8"/>
    <dgm:cxn modelId="{143A59C7-C802-4E66-9E91-DC924C5AEAC8}" type="presParOf" srcId="{D95C8D3C-9624-450F-8202-B74F230435EA}" destId="{58E49A4C-75E0-428D-9FA1-061D699895D1}" srcOrd="6" destOrd="0" presId="urn:microsoft.com/office/officeart/2005/8/layout/cycle8"/>
    <dgm:cxn modelId="{8201808F-ADDF-4E71-8866-D2E4E2148619}" type="presParOf" srcId="{D95C8D3C-9624-450F-8202-B74F230435EA}" destId="{95BF8DB5-DC94-4076-93B4-08F246DD136E}" srcOrd="7" destOrd="0" presId="urn:microsoft.com/office/officeart/2005/8/layout/cycle8"/>
    <dgm:cxn modelId="{FD52A967-5F89-4A76-83B6-526CB977BCE0}" type="presParOf" srcId="{D95C8D3C-9624-450F-8202-B74F230435EA}" destId="{9427ED16-054E-482A-A079-8106EA540779}" srcOrd="8" destOrd="0" presId="urn:microsoft.com/office/officeart/2005/8/layout/cycle8"/>
    <dgm:cxn modelId="{1D3EA77A-5CF4-4A0B-9557-C523CE14A96A}" type="presParOf" srcId="{D95C8D3C-9624-450F-8202-B74F230435EA}" destId="{EB199FA3-F466-4EE0-97CF-D3043C1C6918}" srcOrd="9" destOrd="0" presId="urn:microsoft.com/office/officeart/2005/8/layout/cycle8"/>
    <dgm:cxn modelId="{02C14421-A83F-4248-8827-8F1209F3855D}" type="presParOf" srcId="{D95C8D3C-9624-450F-8202-B74F230435EA}" destId="{64828E21-72B4-4658-A845-469A78D518CB}" srcOrd="10" destOrd="0" presId="urn:microsoft.com/office/officeart/2005/8/layout/cycle8"/>
    <dgm:cxn modelId="{FC7B92CE-EF17-4D33-B372-68FD92A0BE9E}" type="presParOf" srcId="{D95C8D3C-9624-450F-8202-B74F230435EA}" destId="{BED2AF07-6344-4A20-84C7-FD6DFD7FD072}" srcOrd="11" destOrd="0" presId="urn:microsoft.com/office/officeart/2005/8/layout/cycle8"/>
    <dgm:cxn modelId="{61A243D8-6EFB-4D0D-84CD-69479D88C579}" type="presParOf" srcId="{D95C8D3C-9624-450F-8202-B74F230435EA}" destId="{0D3DC48D-92BB-4203-B397-E888CC0A83B7}" srcOrd="12" destOrd="0" presId="urn:microsoft.com/office/officeart/2005/8/layout/cycle8"/>
    <dgm:cxn modelId="{8656C0DD-7234-4CFC-A147-409E3D482C19}" type="presParOf" srcId="{D95C8D3C-9624-450F-8202-B74F230435EA}" destId="{F1978ED1-32C4-4F45-BF04-451D5FBEA02D}" srcOrd="13" destOrd="0" presId="urn:microsoft.com/office/officeart/2005/8/layout/cycle8"/>
    <dgm:cxn modelId="{F0E19382-023E-46D2-8003-1BC4066ED492}" type="presParOf" srcId="{D95C8D3C-9624-450F-8202-B74F230435EA}" destId="{24CD0B26-BF64-4C4D-9771-C97ADFD56BC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E1FA0-D8A9-4A30-947E-3079BF59EE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F7FEF4C-C6CA-4189-8F82-5C9200F47968}">
      <dgm:prSet phldrT="[Teksti]" custT="1"/>
      <dgm:spPr>
        <a:solidFill>
          <a:srgbClr val="0070C0"/>
        </a:solidFill>
      </dgm:spPr>
      <dgm:t>
        <a:bodyPr/>
        <a:lstStyle/>
        <a:p>
          <a:r>
            <a:rPr lang="fi-FI" sz="2200" dirty="0"/>
            <a:t>INVESTOINTEJA = työtä ja uutta osaamista</a:t>
          </a:r>
        </a:p>
      </dgm:t>
    </dgm:pt>
    <dgm:pt modelId="{BAF90FF9-B955-40EF-8B4D-CC1B32A5D2DE}" type="parTrans" cxnId="{F45D9DC3-0526-45A3-BD5E-B5739216FA6F}">
      <dgm:prSet/>
      <dgm:spPr/>
      <dgm:t>
        <a:bodyPr/>
        <a:lstStyle/>
        <a:p>
          <a:endParaRPr lang="fi-FI"/>
        </a:p>
      </dgm:t>
    </dgm:pt>
    <dgm:pt modelId="{CCD8E6E9-F0DB-48DB-A437-415C45F5C121}" type="sibTrans" cxnId="{F45D9DC3-0526-45A3-BD5E-B5739216FA6F}">
      <dgm:prSet/>
      <dgm:spPr/>
      <dgm:t>
        <a:bodyPr/>
        <a:lstStyle/>
        <a:p>
          <a:endParaRPr lang="fi-FI"/>
        </a:p>
      </dgm:t>
    </dgm:pt>
    <dgm:pt modelId="{1808C45B-7529-4462-890D-B2A308179125}">
      <dgm:prSet phldrT="[Teksti]" custT="1"/>
      <dgm:spPr>
        <a:solidFill>
          <a:schemeClr val="accent3"/>
        </a:solidFill>
      </dgm:spPr>
      <dgm:t>
        <a:bodyPr/>
        <a:lstStyle/>
        <a:p>
          <a:r>
            <a:rPr lang="fi-FI" sz="2200" dirty="0"/>
            <a:t>INVESTOINTEJA = lisää vientituloja</a:t>
          </a:r>
        </a:p>
      </dgm:t>
    </dgm:pt>
    <dgm:pt modelId="{8EE272B3-FD2E-45AC-B26D-D09F29927957}" type="parTrans" cxnId="{3632202B-1526-4B29-B3E2-2BBA864F63C9}">
      <dgm:prSet/>
      <dgm:spPr/>
      <dgm:t>
        <a:bodyPr/>
        <a:lstStyle/>
        <a:p>
          <a:endParaRPr lang="fi-FI"/>
        </a:p>
      </dgm:t>
    </dgm:pt>
    <dgm:pt modelId="{0DFCC523-D340-48C5-BF0D-0A3864DF30EB}" type="sibTrans" cxnId="{3632202B-1526-4B29-B3E2-2BBA864F63C9}">
      <dgm:prSet/>
      <dgm:spPr/>
      <dgm:t>
        <a:bodyPr/>
        <a:lstStyle/>
        <a:p>
          <a:endParaRPr lang="fi-FI"/>
        </a:p>
      </dgm:t>
    </dgm:pt>
    <dgm:pt modelId="{939AA657-D60B-4CDA-AE9E-04D3E5ABED9B}">
      <dgm:prSet phldrT="[Teksti]" custT="1"/>
      <dgm:spPr>
        <a:solidFill>
          <a:srgbClr val="2ABF1F"/>
        </a:solidFill>
      </dgm:spPr>
      <dgm:t>
        <a:bodyPr/>
        <a:lstStyle/>
        <a:p>
          <a:r>
            <a:rPr lang="fi-FI" sz="2200" dirty="0"/>
            <a:t>INVESTOINTEJA = puhtaampaa tuotantoa</a:t>
          </a:r>
        </a:p>
      </dgm:t>
    </dgm:pt>
    <dgm:pt modelId="{7A5BB063-4B6B-40D6-A3DC-134211674556}" type="parTrans" cxnId="{24E25448-CAFD-4FDA-A996-4F2B097C9246}">
      <dgm:prSet/>
      <dgm:spPr/>
      <dgm:t>
        <a:bodyPr/>
        <a:lstStyle/>
        <a:p>
          <a:endParaRPr lang="fi-FI"/>
        </a:p>
      </dgm:t>
    </dgm:pt>
    <dgm:pt modelId="{674C9250-9DB2-4EF5-AB0E-4A9662CD23E0}" type="sibTrans" cxnId="{24E25448-CAFD-4FDA-A996-4F2B097C9246}">
      <dgm:prSet/>
      <dgm:spPr/>
      <dgm:t>
        <a:bodyPr/>
        <a:lstStyle/>
        <a:p>
          <a:endParaRPr lang="fi-FI"/>
        </a:p>
      </dgm:t>
    </dgm:pt>
    <dgm:pt modelId="{6FD3C01A-C6CD-47D1-BC9C-4113BEF8E5C3}" type="pres">
      <dgm:prSet presAssocID="{151E1FA0-D8A9-4A30-947E-3079BF59EE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327D2E3-C5DE-410B-B075-7A21CA787A2B}" type="pres">
      <dgm:prSet presAssocID="{DF7FEF4C-C6CA-4189-8F82-5C9200F47968}" presName="parentLin" presStyleCnt="0"/>
      <dgm:spPr/>
    </dgm:pt>
    <dgm:pt modelId="{0BEC1858-2630-4B4F-9A7F-55C89A80CF1D}" type="pres">
      <dgm:prSet presAssocID="{DF7FEF4C-C6CA-4189-8F82-5C9200F47968}" presName="parentLeftMargin" presStyleLbl="node1" presStyleIdx="0" presStyleCnt="3"/>
      <dgm:spPr/>
      <dgm:t>
        <a:bodyPr/>
        <a:lstStyle/>
        <a:p>
          <a:endParaRPr lang="fi-FI"/>
        </a:p>
      </dgm:t>
    </dgm:pt>
    <dgm:pt modelId="{3460C4F4-4149-4C85-95F3-2E627541A929}" type="pres">
      <dgm:prSet presAssocID="{DF7FEF4C-C6CA-4189-8F82-5C9200F47968}" presName="parentText" presStyleLbl="node1" presStyleIdx="0" presStyleCnt="3" custScaleX="118321" custScaleY="103119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6148C89-C058-489A-AB1A-8D478B0CFAF0}" type="pres">
      <dgm:prSet presAssocID="{DF7FEF4C-C6CA-4189-8F82-5C9200F47968}" presName="negativeSpace" presStyleCnt="0"/>
      <dgm:spPr/>
    </dgm:pt>
    <dgm:pt modelId="{F93AF822-0F85-4025-89FA-0D698700C0EE}" type="pres">
      <dgm:prSet presAssocID="{DF7FEF4C-C6CA-4189-8F82-5C9200F47968}" presName="childText" presStyleLbl="conFgAcc1" presStyleIdx="0" presStyleCnt="3">
        <dgm:presLayoutVars>
          <dgm:bulletEnabled val="1"/>
        </dgm:presLayoutVars>
      </dgm:prSet>
      <dgm:spPr/>
    </dgm:pt>
    <dgm:pt modelId="{31EAF9B1-2350-41FD-A05C-8BF1FC32F35A}" type="pres">
      <dgm:prSet presAssocID="{CCD8E6E9-F0DB-48DB-A437-415C45F5C121}" presName="spaceBetweenRectangles" presStyleCnt="0"/>
      <dgm:spPr/>
    </dgm:pt>
    <dgm:pt modelId="{755D2C86-3450-46B3-9A8F-A33108FA3919}" type="pres">
      <dgm:prSet presAssocID="{1808C45B-7529-4462-890D-B2A308179125}" presName="parentLin" presStyleCnt="0"/>
      <dgm:spPr/>
    </dgm:pt>
    <dgm:pt modelId="{AE6DEBC4-A366-43F3-A48C-4C83C3117EA9}" type="pres">
      <dgm:prSet presAssocID="{1808C45B-7529-4462-890D-B2A308179125}" presName="parentLeftMargin" presStyleLbl="node1" presStyleIdx="0" presStyleCnt="3"/>
      <dgm:spPr/>
      <dgm:t>
        <a:bodyPr/>
        <a:lstStyle/>
        <a:p>
          <a:endParaRPr lang="fi-FI"/>
        </a:p>
      </dgm:t>
    </dgm:pt>
    <dgm:pt modelId="{F91B7E50-9461-4165-9715-D641E56E3B01}" type="pres">
      <dgm:prSet presAssocID="{1808C45B-7529-4462-890D-B2A308179125}" presName="parentText" presStyleLbl="node1" presStyleIdx="1" presStyleCnt="3" custScaleX="118933" custScaleY="11258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BB49727-A3D5-4148-BBC0-3789527C5DED}" type="pres">
      <dgm:prSet presAssocID="{1808C45B-7529-4462-890D-B2A308179125}" presName="negativeSpace" presStyleCnt="0"/>
      <dgm:spPr/>
    </dgm:pt>
    <dgm:pt modelId="{4A0AED7F-9595-4ACE-B8DA-E8C8B52FD326}" type="pres">
      <dgm:prSet presAssocID="{1808C45B-7529-4462-890D-B2A308179125}" presName="childText" presStyleLbl="conFgAcc1" presStyleIdx="1" presStyleCnt="3">
        <dgm:presLayoutVars>
          <dgm:bulletEnabled val="1"/>
        </dgm:presLayoutVars>
      </dgm:prSet>
      <dgm:spPr/>
    </dgm:pt>
    <dgm:pt modelId="{BD8E8990-D177-4483-97C1-5D31230778B7}" type="pres">
      <dgm:prSet presAssocID="{0DFCC523-D340-48C5-BF0D-0A3864DF30EB}" presName="spaceBetweenRectangles" presStyleCnt="0"/>
      <dgm:spPr/>
    </dgm:pt>
    <dgm:pt modelId="{A8710614-386B-4E27-BE2B-484D927F92EE}" type="pres">
      <dgm:prSet presAssocID="{939AA657-D60B-4CDA-AE9E-04D3E5ABED9B}" presName="parentLin" presStyleCnt="0"/>
      <dgm:spPr/>
    </dgm:pt>
    <dgm:pt modelId="{CD8C00B4-90F6-4E3D-A450-EBE688D0E585}" type="pres">
      <dgm:prSet presAssocID="{939AA657-D60B-4CDA-AE9E-04D3E5ABED9B}" presName="parentLeftMargin" presStyleLbl="node1" presStyleIdx="1" presStyleCnt="3"/>
      <dgm:spPr/>
      <dgm:t>
        <a:bodyPr/>
        <a:lstStyle/>
        <a:p>
          <a:endParaRPr lang="fi-FI"/>
        </a:p>
      </dgm:t>
    </dgm:pt>
    <dgm:pt modelId="{2594FAF1-D5CC-4F82-903F-1BB8236688DE}" type="pres">
      <dgm:prSet presAssocID="{939AA657-D60B-4CDA-AE9E-04D3E5ABED9B}" presName="parentText" presStyleLbl="node1" presStyleIdx="2" presStyleCnt="3" custScaleX="118933" custLinFactNeighborX="-5334" custLinFactNeighborY="2430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902689-A686-4723-9236-8C56163FABC2}" type="pres">
      <dgm:prSet presAssocID="{939AA657-D60B-4CDA-AE9E-04D3E5ABED9B}" presName="negativeSpace" presStyleCnt="0"/>
      <dgm:spPr/>
    </dgm:pt>
    <dgm:pt modelId="{4B3EDE9C-E1D3-4F0F-B28E-0FB830D82AFD}" type="pres">
      <dgm:prSet presAssocID="{939AA657-D60B-4CDA-AE9E-04D3E5ABED9B}" presName="childText" presStyleLbl="conFgAcc1" presStyleIdx="2" presStyleCnt="3" custLinFactNeighborX="2367" custLinFactNeighborY="-16">
        <dgm:presLayoutVars>
          <dgm:bulletEnabled val="1"/>
        </dgm:presLayoutVars>
      </dgm:prSet>
      <dgm:spPr/>
    </dgm:pt>
  </dgm:ptLst>
  <dgm:cxnLst>
    <dgm:cxn modelId="{F6AEF7DB-887F-45BA-A892-210E915B7DCE}" type="presOf" srcId="{1808C45B-7529-4462-890D-B2A308179125}" destId="{F91B7E50-9461-4165-9715-D641E56E3B01}" srcOrd="1" destOrd="0" presId="urn:microsoft.com/office/officeart/2005/8/layout/list1"/>
    <dgm:cxn modelId="{24E25448-CAFD-4FDA-A996-4F2B097C9246}" srcId="{151E1FA0-D8A9-4A30-947E-3079BF59EE24}" destId="{939AA657-D60B-4CDA-AE9E-04D3E5ABED9B}" srcOrd="2" destOrd="0" parTransId="{7A5BB063-4B6B-40D6-A3DC-134211674556}" sibTransId="{674C9250-9DB2-4EF5-AB0E-4A9662CD23E0}"/>
    <dgm:cxn modelId="{3632202B-1526-4B29-B3E2-2BBA864F63C9}" srcId="{151E1FA0-D8A9-4A30-947E-3079BF59EE24}" destId="{1808C45B-7529-4462-890D-B2A308179125}" srcOrd="1" destOrd="0" parTransId="{8EE272B3-FD2E-45AC-B26D-D09F29927957}" sibTransId="{0DFCC523-D340-48C5-BF0D-0A3864DF30EB}"/>
    <dgm:cxn modelId="{8CCB34CE-497F-4A56-986E-53C273E138C0}" type="presOf" srcId="{1808C45B-7529-4462-890D-B2A308179125}" destId="{AE6DEBC4-A366-43F3-A48C-4C83C3117EA9}" srcOrd="0" destOrd="0" presId="urn:microsoft.com/office/officeart/2005/8/layout/list1"/>
    <dgm:cxn modelId="{01B304AC-20EB-4FD3-A704-872BE2779A07}" type="presOf" srcId="{DF7FEF4C-C6CA-4189-8F82-5C9200F47968}" destId="{0BEC1858-2630-4B4F-9A7F-55C89A80CF1D}" srcOrd="0" destOrd="0" presId="urn:microsoft.com/office/officeart/2005/8/layout/list1"/>
    <dgm:cxn modelId="{74F8407E-CDB1-481F-9398-DB6B5DB42C28}" type="presOf" srcId="{151E1FA0-D8A9-4A30-947E-3079BF59EE24}" destId="{6FD3C01A-C6CD-47D1-BC9C-4113BEF8E5C3}" srcOrd="0" destOrd="0" presId="urn:microsoft.com/office/officeart/2005/8/layout/list1"/>
    <dgm:cxn modelId="{F45D9DC3-0526-45A3-BD5E-B5739216FA6F}" srcId="{151E1FA0-D8A9-4A30-947E-3079BF59EE24}" destId="{DF7FEF4C-C6CA-4189-8F82-5C9200F47968}" srcOrd="0" destOrd="0" parTransId="{BAF90FF9-B955-40EF-8B4D-CC1B32A5D2DE}" sibTransId="{CCD8E6E9-F0DB-48DB-A437-415C45F5C121}"/>
    <dgm:cxn modelId="{F6C5AA54-2946-4DAC-8562-D2843AFBC2B0}" type="presOf" srcId="{939AA657-D60B-4CDA-AE9E-04D3E5ABED9B}" destId="{CD8C00B4-90F6-4E3D-A450-EBE688D0E585}" srcOrd="0" destOrd="0" presId="urn:microsoft.com/office/officeart/2005/8/layout/list1"/>
    <dgm:cxn modelId="{63822AAA-E599-4CB5-B496-0529FF9AA966}" type="presOf" srcId="{DF7FEF4C-C6CA-4189-8F82-5C9200F47968}" destId="{3460C4F4-4149-4C85-95F3-2E627541A929}" srcOrd="1" destOrd="0" presId="urn:microsoft.com/office/officeart/2005/8/layout/list1"/>
    <dgm:cxn modelId="{0D7086D6-00E5-4C06-8FA3-4F579637E7F6}" type="presOf" srcId="{939AA657-D60B-4CDA-AE9E-04D3E5ABED9B}" destId="{2594FAF1-D5CC-4F82-903F-1BB8236688DE}" srcOrd="1" destOrd="0" presId="urn:microsoft.com/office/officeart/2005/8/layout/list1"/>
    <dgm:cxn modelId="{9174ED5E-BF17-4E53-ABF1-A43E227CCA60}" type="presParOf" srcId="{6FD3C01A-C6CD-47D1-BC9C-4113BEF8E5C3}" destId="{F327D2E3-C5DE-410B-B075-7A21CA787A2B}" srcOrd="0" destOrd="0" presId="urn:microsoft.com/office/officeart/2005/8/layout/list1"/>
    <dgm:cxn modelId="{5FF821BF-8CD0-4309-B6ED-845B61BC017F}" type="presParOf" srcId="{F327D2E3-C5DE-410B-B075-7A21CA787A2B}" destId="{0BEC1858-2630-4B4F-9A7F-55C89A80CF1D}" srcOrd="0" destOrd="0" presId="urn:microsoft.com/office/officeart/2005/8/layout/list1"/>
    <dgm:cxn modelId="{CAC9F264-23B7-4C0B-9669-E7D929F5BCE8}" type="presParOf" srcId="{F327D2E3-C5DE-410B-B075-7A21CA787A2B}" destId="{3460C4F4-4149-4C85-95F3-2E627541A929}" srcOrd="1" destOrd="0" presId="urn:microsoft.com/office/officeart/2005/8/layout/list1"/>
    <dgm:cxn modelId="{58605097-E03D-47F7-BD5A-3C800EC31278}" type="presParOf" srcId="{6FD3C01A-C6CD-47D1-BC9C-4113BEF8E5C3}" destId="{66148C89-C058-489A-AB1A-8D478B0CFAF0}" srcOrd="1" destOrd="0" presId="urn:microsoft.com/office/officeart/2005/8/layout/list1"/>
    <dgm:cxn modelId="{2FA39D71-C0F5-446F-89D5-15A307E2A18D}" type="presParOf" srcId="{6FD3C01A-C6CD-47D1-BC9C-4113BEF8E5C3}" destId="{F93AF822-0F85-4025-89FA-0D698700C0EE}" srcOrd="2" destOrd="0" presId="urn:microsoft.com/office/officeart/2005/8/layout/list1"/>
    <dgm:cxn modelId="{A3816878-6AA1-4ED0-A93B-F45E370F1A73}" type="presParOf" srcId="{6FD3C01A-C6CD-47D1-BC9C-4113BEF8E5C3}" destId="{31EAF9B1-2350-41FD-A05C-8BF1FC32F35A}" srcOrd="3" destOrd="0" presId="urn:microsoft.com/office/officeart/2005/8/layout/list1"/>
    <dgm:cxn modelId="{F92FB636-4C80-44A1-923E-B17E4E507329}" type="presParOf" srcId="{6FD3C01A-C6CD-47D1-BC9C-4113BEF8E5C3}" destId="{755D2C86-3450-46B3-9A8F-A33108FA3919}" srcOrd="4" destOrd="0" presId="urn:microsoft.com/office/officeart/2005/8/layout/list1"/>
    <dgm:cxn modelId="{96955EC2-C9AC-49AE-B76D-4ABD1EF1D13A}" type="presParOf" srcId="{755D2C86-3450-46B3-9A8F-A33108FA3919}" destId="{AE6DEBC4-A366-43F3-A48C-4C83C3117EA9}" srcOrd="0" destOrd="0" presId="urn:microsoft.com/office/officeart/2005/8/layout/list1"/>
    <dgm:cxn modelId="{59AA06D8-7277-4B6F-B1AA-14CF53D3D589}" type="presParOf" srcId="{755D2C86-3450-46B3-9A8F-A33108FA3919}" destId="{F91B7E50-9461-4165-9715-D641E56E3B01}" srcOrd="1" destOrd="0" presId="urn:microsoft.com/office/officeart/2005/8/layout/list1"/>
    <dgm:cxn modelId="{CD159FC8-2C80-4C01-AF8F-82E97875EB9F}" type="presParOf" srcId="{6FD3C01A-C6CD-47D1-BC9C-4113BEF8E5C3}" destId="{FBB49727-A3D5-4148-BBC0-3789527C5DED}" srcOrd="5" destOrd="0" presId="urn:microsoft.com/office/officeart/2005/8/layout/list1"/>
    <dgm:cxn modelId="{AC1CF694-58FD-4A0A-8636-0D0CAD1F1378}" type="presParOf" srcId="{6FD3C01A-C6CD-47D1-BC9C-4113BEF8E5C3}" destId="{4A0AED7F-9595-4ACE-B8DA-E8C8B52FD326}" srcOrd="6" destOrd="0" presId="urn:microsoft.com/office/officeart/2005/8/layout/list1"/>
    <dgm:cxn modelId="{DB1D0E9E-EE27-43E3-9652-415B119E7CF6}" type="presParOf" srcId="{6FD3C01A-C6CD-47D1-BC9C-4113BEF8E5C3}" destId="{BD8E8990-D177-4483-97C1-5D31230778B7}" srcOrd="7" destOrd="0" presId="urn:microsoft.com/office/officeart/2005/8/layout/list1"/>
    <dgm:cxn modelId="{DD049684-9681-43F1-990E-7ECE8F86883A}" type="presParOf" srcId="{6FD3C01A-C6CD-47D1-BC9C-4113BEF8E5C3}" destId="{A8710614-386B-4E27-BE2B-484D927F92EE}" srcOrd="8" destOrd="0" presId="urn:microsoft.com/office/officeart/2005/8/layout/list1"/>
    <dgm:cxn modelId="{6D28C895-52EC-4160-A752-7D3213FB4A19}" type="presParOf" srcId="{A8710614-386B-4E27-BE2B-484D927F92EE}" destId="{CD8C00B4-90F6-4E3D-A450-EBE688D0E585}" srcOrd="0" destOrd="0" presId="urn:microsoft.com/office/officeart/2005/8/layout/list1"/>
    <dgm:cxn modelId="{66FE8461-B479-48C7-A1DF-EDD012405458}" type="presParOf" srcId="{A8710614-386B-4E27-BE2B-484D927F92EE}" destId="{2594FAF1-D5CC-4F82-903F-1BB8236688DE}" srcOrd="1" destOrd="0" presId="urn:microsoft.com/office/officeart/2005/8/layout/list1"/>
    <dgm:cxn modelId="{EB560D19-DB86-4CCE-9D5D-4C5685F46F4A}" type="presParOf" srcId="{6FD3C01A-C6CD-47D1-BC9C-4113BEF8E5C3}" destId="{DC902689-A686-4723-9236-8C56163FABC2}" srcOrd="9" destOrd="0" presId="urn:microsoft.com/office/officeart/2005/8/layout/list1"/>
    <dgm:cxn modelId="{A6A23639-284A-4AF8-9892-58E9F0F2EB63}" type="presParOf" srcId="{6FD3C01A-C6CD-47D1-BC9C-4113BEF8E5C3}" destId="{4B3EDE9C-E1D3-4F0F-B28E-0FB830D82A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D25D2-2B61-4127-BF83-05C0DA9E63CA}">
      <dsp:nvSpPr>
        <dsp:cNvPr id="0" name=""/>
        <dsp:cNvSpPr/>
      </dsp:nvSpPr>
      <dsp:spPr>
        <a:xfrm>
          <a:off x="2462627" y="291917"/>
          <a:ext cx="3772471" cy="3772471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/>
            <a:t>Julkisen talouden tasapaino</a:t>
          </a:r>
        </a:p>
      </dsp:txBody>
      <dsp:txXfrm>
        <a:off x="4450810" y="1091322"/>
        <a:ext cx="1347311" cy="1122759"/>
      </dsp:txXfrm>
    </dsp:sp>
    <dsp:sp modelId="{59063B54-AA1F-4467-A87E-5F92E2BE11D9}">
      <dsp:nvSpPr>
        <dsp:cNvPr id="0" name=""/>
        <dsp:cNvSpPr/>
      </dsp:nvSpPr>
      <dsp:spPr>
        <a:xfrm>
          <a:off x="2384932" y="426648"/>
          <a:ext cx="3772471" cy="3772471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5046365"/>
            <a:satOff val="-8479"/>
            <a:lumOff val="-6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/>
            <a:t>Hiilineutraalisuus / ilmasto</a:t>
          </a:r>
        </a:p>
      </dsp:txBody>
      <dsp:txXfrm>
        <a:off x="3283140" y="2874264"/>
        <a:ext cx="2020967" cy="988028"/>
      </dsp:txXfrm>
    </dsp:sp>
    <dsp:sp modelId="{9427ED16-054E-482A-A079-8106EA540779}">
      <dsp:nvSpPr>
        <dsp:cNvPr id="0" name=""/>
        <dsp:cNvSpPr/>
      </dsp:nvSpPr>
      <dsp:spPr>
        <a:xfrm>
          <a:off x="2307237" y="291917"/>
          <a:ext cx="3772471" cy="3772471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10092730"/>
            <a:satOff val="-16957"/>
            <a:lumOff val="-121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/>
            <a:t>Työllisyys</a:t>
          </a:r>
        </a:p>
      </dsp:txBody>
      <dsp:txXfrm>
        <a:off x="2744215" y="1091322"/>
        <a:ext cx="1347311" cy="1122759"/>
      </dsp:txXfrm>
    </dsp:sp>
    <dsp:sp modelId="{0D3DC48D-92BB-4203-B397-E888CC0A83B7}">
      <dsp:nvSpPr>
        <dsp:cNvPr id="0" name=""/>
        <dsp:cNvSpPr/>
      </dsp:nvSpPr>
      <dsp:spPr>
        <a:xfrm>
          <a:off x="2229404" y="58383"/>
          <a:ext cx="4239539" cy="423953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78ED1-32C4-4F45-BF04-451D5FBEA02D}">
      <dsp:nvSpPr>
        <dsp:cNvPr id="0" name=""/>
        <dsp:cNvSpPr/>
      </dsp:nvSpPr>
      <dsp:spPr>
        <a:xfrm>
          <a:off x="2151398" y="192876"/>
          <a:ext cx="4239539" cy="423953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5046365"/>
            <a:satOff val="-8479"/>
            <a:lumOff val="-60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D0B26-BF64-4C4D-9771-C97ADFD56BC3}">
      <dsp:nvSpPr>
        <dsp:cNvPr id="0" name=""/>
        <dsp:cNvSpPr/>
      </dsp:nvSpPr>
      <dsp:spPr>
        <a:xfrm>
          <a:off x="2073392" y="58383"/>
          <a:ext cx="4239539" cy="423953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3">
            <a:hueOff val="10092730"/>
            <a:satOff val="-16957"/>
            <a:lumOff val="-121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AF822-0F85-4025-89FA-0D698700C0EE}">
      <dsp:nvSpPr>
        <dsp:cNvPr id="0" name=""/>
        <dsp:cNvSpPr/>
      </dsp:nvSpPr>
      <dsp:spPr>
        <a:xfrm>
          <a:off x="0" y="562354"/>
          <a:ext cx="748883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0C4F4-4149-4C85-95F3-2E627541A929}">
      <dsp:nvSpPr>
        <dsp:cNvPr id="0" name=""/>
        <dsp:cNvSpPr/>
      </dsp:nvSpPr>
      <dsp:spPr>
        <a:xfrm>
          <a:off x="374441" y="29210"/>
          <a:ext cx="6202601" cy="1034984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/>
            <a:t>INVESTOINTEJA = työtä ja uutta osaamista</a:t>
          </a:r>
        </a:p>
      </dsp:txBody>
      <dsp:txXfrm>
        <a:off x="424965" y="79734"/>
        <a:ext cx="6101553" cy="933936"/>
      </dsp:txXfrm>
    </dsp:sp>
    <dsp:sp modelId="{4A0AED7F-9595-4ACE-B8DA-E8C8B52FD326}">
      <dsp:nvSpPr>
        <dsp:cNvPr id="0" name=""/>
        <dsp:cNvSpPr/>
      </dsp:nvSpPr>
      <dsp:spPr>
        <a:xfrm>
          <a:off x="0" y="2230857"/>
          <a:ext cx="748883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B7E50-9461-4165-9715-D641E56E3B01}">
      <dsp:nvSpPr>
        <dsp:cNvPr id="0" name=""/>
        <dsp:cNvSpPr/>
      </dsp:nvSpPr>
      <dsp:spPr>
        <a:xfrm>
          <a:off x="374441" y="1602754"/>
          <a:ext cx="6234683" cy="1129942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/>
            <a:t>INVESTOINTEJA = lisää vientituloja</a:t>
          </a:r>
        </a:p>
      </dsp:txBody>
      <dsp:txXfrm>
        <a:off x="429600" y="1657913"/>
        <a:ext cx="6124365" cy="1019624"/>
      </dsp:txXfrm>
    </dsp:sp>
    <dsp:sp modelId="{4B3EDE9C-E1D3-4F0F-B28E-0FB830D82AFD}">
      <dsp:nvSpPr>
        <dsp:cNvPr id="0" name=""/>
        <dsp:cNvSpPr/>
      </dsp:nvSpPr>
      <dsp:spPr>
        <a:xfrm>
          <a:off x="0" y="3773017"/>
          <a:ext cx="7488831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4FAF1-D5CC-4F82-903F-1BB8236688DE}">
      <dsp:nvSpPr>
        <dsp:cNvPr id="0" name=""/>
        <dsp:cNvSpPr/>
      </dsp:nvSpPr>
      <dsp:spPr>
        <a:xfrm>
          <a:off x="354468" y="3295647"/>
          <a:ext cx="6234683" cy="1003680"/>
        </a:xfrm>
        <a:prstGeom prst="roundRect">
          <a:avLst/>
        </a:prstGeom>
        <a:solidFill>
          <a:srgbClr val="2ABF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/>
            <a:t>INVESTOINTEJA = puhtaampaa tuotantoa</a:t>
          </a:r>
        </a:p>
      </dsp:txBody>
      <dsp:txXfrm>
        <a:off x="403464" y="3344643"/>
        <a:ext cx="6136691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CF933-111A-4986-ACDA-E9113A087058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4BC0F-709A-4004-98CC-F23F8A22F7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78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C97B4-606C-43CA-91C9-B04E4BD3DCF1}" type="datetimeFigureOut">
              <a:rPr lang="fi-FI" smtClean="0"/>
              <a:t>29.1.2020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BC37B-BA4A-4153-8B6D-5C8DAF75F0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83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BC37B-BA4A-4153-8B6D-5C8DAF75F0C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105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00" y="291600"/>
            <a:ext cx="2715768" cy="6257544"/>
          </a:xfrm>
          <a:prstGeom prst="rect">
            <a:avLst/>
          </a:prstGeom>
        </p:spPr>
      </p:pic>
      <p:sp>
        <p:nvSpPr>
          <p:cNvPr id="11" name="dtitlelogoplaceholder" hidden="1"/>
          <p:cNvSpPr txBox="1"/>
          <p:nvPr userDrawn="1"/>
        </p:nvSpPr>
        <p:spPr>
          <a:xfrm>
            <a:off x="3574800" y="1339200"/>
            <a:ext cx="2829600" cy="73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 dirty="0"/>
          </a:p>
        </p:txBody>
      </p:sp>
      <p:sp>
        <p:nvSpPr>
          <p:cNvPr id="9" name="Suorakulmio 8"/>
          <p:cNvSpPr/>
          <p:nvPr userDrawn="1"/>
        </p:nvSpPr>
        <p:spPr>
          <a:xfrm>
            <a:off x="0" y="6681113"/>
            <a:ext cx="12204001" cy="179998"/>
          </a:xfrm>
          <a:prstGeom prst="rect">
            <a:avLst/>
          </a:prstGeom>
          <a:solidFill>
            <a:srgbClr val="85B5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2"/>
                </a:solidFill>
              </a:ln>
              <a:solidFill>
                <a:srgbClr val="85B526"/>
              </a:solidFill>
            </a:endParaRPr>
          </a:p>
        </p:txBody>
      </p:sp>
      <p:sp>
        <p:nvSpPr>
          <p:cNvPr id="12" name="DOrganization"/>
          <p:cNvSpPr txBox="1"/>
          <p:nvPr userDrawn="1"/>
        </p:nvSpPr>
        <p:spPr>
          <a:xfrm>
            <a:off x="837827" y="5013176"/>
            <a:ext cx="9853200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  <a:lvl1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none" baseline="0">
                <a:solidFill>
                  <a:schemeClr val="tx2"/>
                </a:solidFill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/>
            </a:lvl2pPr>
            <a:lvl3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</a:lvl3pPr>
            <a:lvl4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4pPr>
            <a:lvl5pPr indent="0" algn="ctr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fi-FI"/>
              <a:t>Metsäteollisuus ry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7827" y="2304000"/>
            <a:ext cx="9852282" cy="1267746"/>
          </a:xfrm>
        </p:spPr>
        <p:txBody>
          <a:bodyPr/>
          <a:lstStyle>
            <a:lvl1pPr>
              <a:defRPr sz="4000" baseline="0">
                <a:solidFill>
                  <a:srgbClr val="59594A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800" y="3574800"/>
            <a:ext cx="9853200" cy="14292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Ahti Fagerblom, energia- ja ilmastopäällikkö</a:t>
            </a:r>
          </a:p>
        </p:txBody>
      </p:sp>
      <p:pic>
        <p:nvPicPr>
          <p:cNvPr id="5" name="dtitlelogoshape">
            <a:extLst>
              <a:ext uri="{FF2B5EF4-FFF2-40B4-BE49-F238E27FC236}">
                <a16:creationId xmlns:a16="http://schemas.microsoft.com/office/drawing/2014/main" id="{F0B3FCC5-F4E1-4DA3-947B-0B7BE4E8D6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00" y="1339200"/>
            <a:ext cx="4334851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3261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19814" y="381237"/>
            <a:ext cx="8640000" cy="1144800"/>
          </a:xfrm>
        </p:spPr>
        <p:txBody>
          <a:bodyPr/>
          <a:lstStyle>
            <a:lvl1pPr algn="l">
              <a:defRPr sz="3200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814" y="1656002"/>
            <a:ext cx="7301142" cy="43904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7" name="Kuva 6" descr="oikea_alakulma_lehde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95" y="5921307"/>
            <a:ext cx="1545336" cy="1414272"/>
          </a:xfrm>
          <a:prstGeom prst="rect">
            <a:avLst/>
          </a:prstGeom>
        </p:spPr>
      </p:pic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2800" y="6699600"/>
            <a:ext cx="28440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dirty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fi-FI"/>
              <a:t>29.1.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0400" y="6703200"/>
            <a:ext cx="4824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smtClean="0">
                <a:solidFill>
                  <a:schemeClr val="bg1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d_lahde" hidden="1">
            <a:extLst>
              <a:ext uri="{FF2B5EF4-FFF2-40B4-BE49-F238E27FC236}">
                <a16:creationId xmlns:a16="http://schemas.microsoft.com/office/drawing/2014/main" id="{145E0E70-814E-4D97-B7A5-03A829B4607B}"/>
              </a:ext>
            </a:extLst>
          </p:cNvPr>
          <p:cNvSpPr txBox="1"/>
          <p:nvPr userDrawn="1"/>
        </p:nvSpPr>
        <p:spPr>
          <a:xfrm>
            <a:off x="2667000" y="6650990"/>
            <a:ext cx="5080000" cy="276999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en-GB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3416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19813" y="1565102"/>
            <a:ext cx="518265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19814" y="2205296"/>
            <a:ext cx="5180484" cy="388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998437" y="1565102"/>
            <a:ext cx="518265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998438" y="2205296"/>
            <a:ext cx="5182650" cy="3888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22800" y="6699600"/>
            <a:ext cx="28440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dirty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fi-FI"/>
              <a:t>29.1.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140400" y="6703200"/>
            <a:ext cx="4824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smtClean="0">
                <a:solidFill>
                  <a:schemeClr val="bg1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pic>
        <p:nvPicPr>
          <p:cNvPr id="13" name="Kuva 12" descr="oikea_alakulma_lehde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95" y="5921307"/>
            <a:ext cx="1545336" cy="1414272"/>
          </a:xfrm>
          <a:prstGeom prst="rect">
            <a:avLst/>
          </a:prstGeom>
        </p:spPr>
      </p:pic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719814" y="381237"/>
            <a:ext cx="8640000" cy="1144800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d_lahde" hidden="1">
            <a:extLst>
              <a:ext uri="{FF2B5EF4-FFF2-40B4-BE49-F238E27FC236}">
                <a16:creationId xmlns:a16="http://schemas.microsoft.com/office/drawing/2014/main" id="{918764CA-F4B8-4B8F-BCC8-A1A0F6AEF02E}"/>
              </a:ext>
            </a:extLst>
          </p:cNvPr>
          <p:cNvSpPr txBox="1"/>
          <p:nvPr userDrawn="1"/>
        </p:nvSpPr>
        <p:spPr>
          <a:xfrm>
            <a:off x="2667000" y="6650990"/>
            <a:ext cx="5080000" cy="276999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en-GB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82246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2800" y="6699600"/>
            <a:ext cx="28440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dirty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fi-FI"/>
              <a:t>29.1.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0400" y="6703200"/>
            <a:ext cx="4824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smtClean="0">
                <a:solidFill>
                  <a:schemeClr val="bg1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pic>
        <p:nvPicPr>
          <p:cNvPr id="9" name="Kuva 8" descr="oikea_alakulma_lehde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95" y="5921307"/>
            <a:ext cx="1545336" cy="1414272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719814" y="381237"/>
            <a:ext cx="8640000" cy="1144800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_lahde" hidden="1">
            <a:extLst>
              <a:ext uri="{FF2B5EF4-FFF2-40B4-BE49-F238E27FC236}">
                <a16:creationId xmlns:a16="http://schemas.microsoft.com/office/drawing/2014/main" id="{5D3ECECE-547A-4E6D-B45E-33CD2596DD56}"/>
              </a:ext>
            </a:extLst>
          </p:cNvPr>
          <p:cNvSpPr txBox="1"/>
          <p:nvPr userDrawn="1"/>
        </p:nvSpPr>
        <p:spPr>
          <a:xfrm>
            <a:off x="2667000" y="6650990"/>
            <a:ext cx="5080000" cy="276999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en-GB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2849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B235972-5E8E-407E-A831-88EADCA3D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76" y="346516"/>
            <a:ext cx="6372000" cy="6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00" y="291600"/>
            <a:ext cx="2718816" cy="6257544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6681113"/>
            <a:ext cx="12204001" cy="179998"/>
          </a:xfrm>
          <a:prstGeom prst="rect">
            <a:avLst/>
          </a:prstGeom>
          <a:solidFill>
            <a:srgbClr val="85B5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2"/>
                </a:solidFill>
              </a:ln>
              <a:solidFill>
                <a:srgbClr val="85B526"/>
              </a:solidFill>
            </a:endParaRPr>
          </a:p>
        </p:txBody>
      </p:sp>
      <p:sp>
        <p:nvSpPr>
          <p:cNvPr id="13" name="dtitlelogoplaceholder" hidden="1"/>
          <p:cNvSpPr txBox="1"/>
          <p:nvPr userDrawn="1"/>
        </p:nvSpPr>
        <p:spPr>
          <a:xfrm>
            <a:off x="3574800" y="1339200"/>
            <a:ext cx="2829600" cy="73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 dirty="0"/>
          </a:p>
        </p:txBody>
      </p:sp>
      <p:sp>
        <p:nvSpPr>
          <p:cNvPr id="15" name="DOrganization"/>
          <p:cNvSpPr txBox="1"/>
          <p:nvPr userDrawn="1"/>
        </p:nvSpPr>
        <p:spPr>
          <a:xfrm>
            <a:off x="837827" y="5013176"/>
            <a:ext cx="9853200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  <a:lvl1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none" baseline="0">
                <a:solidFill>
                  <a:schemeClr val="tx2"/>
                </a:solidFill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/>
            </a:lvl2pPr>
            <a:lvl3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</a:lvl3pPr>
            <a:lvl4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4pPr>
            <a:lvl5pPr indent="0" algn="ctr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fi-FI"/>
              <a:t>Metsäteollisuus ry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37827" y="2304000"/>
            <a:ext cx="9852282" cy="1267746"/>
          </a:xfrm>
        </p:spPr>
        <p:txBody>
          <a:bodyPr/>
          <a:lstStyle>
            <a:lvl1pPr>
              <a:defRPr sz="4000" baseline="0">
                <a:solidFill>
                  <a:srgbClr val="59594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800" y="3574800"/>
            <a:ext cx="9853200" cy="14292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Ahti Fagerblom, energia- ja ilmastopäällikkö</a:t>
            </a:r>
          </a:p>
        </p:txBody>
      </p:sp>
      <p:pic>
        <p:nvPicPr>
          <p:cNvPr id="4" name="dtitlelogoshape">
            <a:extLst>
              <a:ext uri="{FF2B5EF4-FFF2-40B4-BE49-F238E27FC236}">
                <a16:creationId xmlns:a16="http://schemas.microsoft.com/office/drawing/2014/main" id="{3D12DCE7-EF8A-4435-B87F-A7D9603993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00" y="1339200"/>
            <a:ext cx="4334851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4116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00" y="291600"/>
            <a:ext cx="2715768" cy="6254496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6681113"/>
            <a:ext cx="12204001" cy="179998"/>
          </a:xfrm>
          <a:prstGeom prst="rect">
            <a:avLst/>
          </a:prstGeom>
          <a:solidFill>
            <a:srgbClr val="85B5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2"/>
                </a:solidFill>
              </a:ln>
              <a:solidFill>
                <a:srgbClr val="85B526"/>
              </a:solidFill>
            </a:endParaRPr>
          </a:p>
        </p:txBody>
      </p:sp>
      <p:sp>
        <p:nvSpPr>
          <p:cNvPr id="8" name="dtitlelogoplaceholder" hidden="1"/>
          <p:cNvSpPr txBox="1"/>
          <p:nvPr userDrawn="1"/>
        </p:nvSpPr>
        <p:spPr>
          <a:xfrm>
            <a:off x="3574800" y="1339200"/>
            <a:ext cx="2829600" cy="73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 dirty="0"/>
          </a:p>
        </p:txBody>
      </p:sp>
      <p:sp>
        <p:nvSpPr>
          <p:cNvPr id="15" name="DOrganization"/>
          <p:cNvSpPr txBox="1"/>
          <p:nvPr userDrawn="1"/>
        </p:nvSpPr>
        <p:spPr>
          <a:xfrm>
            <a:off x="837827" y="5013176"/>
            <a:ext cx="9853200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  <a:lvl1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none" baseline="0">
                <a:solidFill>
                  <a:schemeClr val="tx2"/>
                </a:solidFill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/>
            </a:lvl2pPr>
            <a:lvl3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</a:lvl3pPr>
            <a:lvl4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4pPr>
            <a:lvl5pPr indent="0" algn="ctr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fi-FI"/>
              <a:t>Metsäteollisuus ry</a:t>
            </a:r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7827" y="2304000"/>
            <a:ext cx="9852282" cy="1267746"/>
          </a:xfrm>
        </p:spPr>
        <p:txBody>
          <a:bodyPr/>
          <a:lstStyle>
            <a:lvl1pPr>
              <a:defRPr sz="4000" baseline="0">
                <a:solidFill>
                  <a:srgbClr val="59594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800" y="3574800"/>
            <a:ext cx="9853200" cy="14292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Ahti Fagerblom, energia- ja ilmastopäällikkö</a:t>
            </a:r>
          </a:p>
        </p:txBody>
      </p:sp>
      <p:pic>
        <p:nvPicPr>
          <p:cNvPr id="4" name="dtitlelogoshape">
            <a:extLst>
              <a:ext uri="{FF2B5EF4-FFF2-40B4-BE49-F238E27FC236}">
                <a16:creationId xmlns:a16="http://schemas.microsoft.com/office/drawing/2014/main" id="{451B04AE-CF68-4403-A7DE-883E378403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00" y="1339200"/>
            <a:ext cx="4334851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8635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00" y="291600"/>
            <a:ext cx="2718816" cy="6257544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6681113"/>
            <a:ext cx="12204001" cy="179998"/>
          </a:xfrm>
          <a:prstGeom prst="rect">
            <a:avLst/>
          </a:prstGeom>
          <a:solidFill>
            <a:srgbClr val="85B5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2"/>
                </a:solidFill>
              </a:ln>
              <a:solidFill>
                <a:srgbClr val="85B526"/>
              </a:solidFill>
            </a:endParaRPr>
          </a:p>
        </p:txBody>
      </p:sp>
      <p:sp>
        <p:nvSpPr>
          <p:cNvPr id="10" name="dtitlelogoplaceholder" hidden="1"/>
          <p:cNvSpPr txBox="1"/>
          <p:nvPr userDrawn="1"/>
        </p:nvSpPr>
        <p:spPr>
          <a:xfrm>
            <a:off x="3574800" y="1339200"/>
            <a:ext cx="2829600" cy="73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 dirty="0"/>
          </a:p>
        </p:txBody>
      </p:sp>
      <p:sp>
        <p:nvSpPr>
          <p:cNvPr id="15" name="DOrganization"/>
          <p:cNvSpPr txBox="1"/>
          <p:nvPr userDrawn="1"/>
        </p:nvSpPr>
        <p:spPr>
          <a:xfrm>
            <a:off x="837827" y="5013176"/>
            <a:ext cx="9853200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  <a:lvl1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none" baseline="0">
                <a:solidFill>
                  <a:schemeClr val="tx2"/>
                </a:solidFill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/>
            </a:lvl2pPr>
            <a:lvl3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</a:lvl3pPr>
            <a:lvl4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4pPr>
            <a:lvl5pPr indent="0" algn="ctr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fi-FI"/>
              <a:t>Metsäteollisuus ry</a:t>
            </a:r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7827" y="2304000"/>
            <a:ext cx="9852282" cy="1267746"/>
          </a:xfrm>
        </p:spPr>
        <p:txBody>
          <a:bodyPr/>
          <a:lstStyle>
            <a:lvl1pPr>
              <a:defRPr sz="4000" baseline="0">
                <a:solidFill>
                  <a:srgbClr val="59594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800" y="3574800"/>
            <a:ext cx="9853200" cy="14292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Ahti Fagerblom, energia- ja ilmastopäällikkö</a:t>
            </a:r>
          </a:p>
        </p:txBody>
      </p:sp>
      <p:pic>
        <p:nvPicPr>
          <p:cNvPr id="4" name="dtitlelogoshape">
            <a:extLst>
              <a:ext uri="{FF2B5EF4-FFF2-40B4-BE49-F238E27FC236}">
                <a16:creationId xmlns:a16="http://schemas.microsoft.com/office/drawing/2014/main" id="{729AF9A6-9226-488E-9226-38C83F6528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00" y="1339200"/>
            <a:ext cx="4334851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865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00" y="291600"/>
            <a:ext cx="2718816" cy="6257544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6681113"/>
            <a:ext cx="12204001" cy="179998"/>
          </a:xfrm>
          <a:prstGeom prst="rect">
            <a:avLst/>
          </a:prstGeom>
          <a:solidFill>
            <a:srgbClr val="85B5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2"/>
                </a:solidFill>
              </a:ln>
              <a:solidFill>
                <a:srgbClr val="85B526"/>
              </a:solidFill>
            </a:endParaRPr>
          </a:p>
        </p:txBody>
      </p:sp>
      <p:sp>
        <p:nvSpPr>
          <p:cNvPr id="8" name="dtitlelogoplaceholder" hidden="1"/>
          <p:cNvSpPr txBox="1"/>
          <p:nvPr userDrawn="1"/>
        </p:nvSpPr>
        <p:spPr>
          <a:xfrm>
            <a:off x="3574800" y="1339200"/>
            <a:ext cx="2829600" cy="73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 dirty="0"/>
          </a:p>
        </p:txBody>
      </p:sp>
      <p:sp>
        <p:nvSpPr>
          <p:cNvPr id="15" name="DOrganization"/>
          <p:cNvSpPr txBox="1"/>
          <p:nvPr userDrawn="1"/>
        </p:nvSpPr>
        <p:spPr>
          <a:xfrm>
            <a:off x="837827" y="5013176"/>
            <a:ext cx="9853200" cy="400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i-FI"/>
            </a:defPPr>
            <a:lvl1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cap="none" baseline="0">
                <a:solidFill>
                  <a:schemeClr val="tx2"/>
                </a:solidFill>
              </a:defRPr>
            </a:lvl1pPr>
            <a:lvl2pPr indent="0" algn="ctr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/>
            </a:lvl2pPr>
            <a:lvl3pPr indent="0" algn="ctr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None/>
            </a:lvl3pPr>
            <a:lvl4pPr indent="0" algn="ctr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/>
            </a:lvl4pPr>
            <a:lvl5pPr indent="0" algn="ctr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/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lvl="0"/>
            <a:r>
              <a:rPr lang="fi-FI"/>
              <a:t>Metsäteollisuus ry</a:t>
            </a:r>
            <a:endParaRPr lang="fi-FI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7827" y="2304000"/>
            <a:ext cx="9852282" cy="1267746"/>
          </a:xfrm>
        </p:spPr>
        <p:txBody>
          <a:bodyPr/>
          <a:lstStyle>
            <a:lvl1pPr>
              <a:defRPr sz="4000" baseline="0">
                <a:solidFill>
                  <a:srgbClr val="59594A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800" y="3574800"/>
            <a:ext cx="9853200" cy="14292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959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Ahti Fagerblom, energia- ja ilmastopäällikkö</a:t>
            </a:r>
          </a:p>
        </p:txBody>
      </p:sp>
      <p:pic>
        <p:nvPicPr>
          <p:cNvPr id="4" name="dtitlelogoshape">
            <a:extLst>
              <a:ext uri="{FF2B5EF4-FFF2-40B4-BE49-F238E27FC236}">
                <a16:creationId xmlns:a16="http://schemas.microsoft.com/office/drawing/2014/main" id="{4036A015-98E5-4D5B-BC08-446F74856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800" y="1339200"/>
            <a:ext cx="4334851" cy="7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7785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374740"/>
            <a:ext cx="12189600" cy="440120"/>
          </a:xfrm>
        </p:spPr>
        <p:txBody>
          <a:bodyPr vert="horz" lIns="0" tIns="0" rIns="91440" bIns="45720" rtlCol="0" anchor="ctr" anchorCtr="0">
            <a:spAutoFit/>
          </a:bodyPr>
          <a:lstStyle>
            <a:lvl1pPr>
              <a:defRPr lang="en-GB" sz="3200" dirty="0">
                <a:solidFill>
                  <a:schemeClr val="tx2"/>
                </a:solidFill>
              </a:defRPr>
            </a:lvl1pPr>
          </a:lstStyle>
          <a:p>
            <a:pPr lvl="0" algn="ctr" defTabSz="457200"/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00" y="2455200"/>
            <a:ext cx="2831592" cy="3886200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0" y="6688169"/>
            <a:ext cx="12189600" cy="179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2"/>
                </a:solidFill>
              </a:ln>
              <a:solidFill>
                <a:srgbClr val="85B5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0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iotsikk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1374740"/>
            <a:ext cx="12189600" cy="440120"/>
          </a:xfrm>
        </p:spPr>
        <p:txBody>
          <a:bodyPr vert="horz" lIns="0" tIns="0" rIns="91440" bIns="45720" rtlCol="0" anchor="ctr" anchorCtr="0">
            <a:spAutoFit/>
          </a:bodyPr>
          <a:lstStyle>
            <a:lvl1pPr>
              <a:defRPr lang="en-GB" sz="3200" dirty="0">
                <a:solidFill>
                  <a:schemeClr val="tx2"/>
                </a:solidFill>
              </a:defRPr>
            </a:lvl1pPr>
          </a:lstStyle>
          <a:p>
            <a:pPr lvl="0" algn="ctr" defTabSz="457200"/>
            <a:r>
              <a:rPr lang="fi-FI"/>
              <a:t>Muokkaa ots. perustyyl. napsautt.</a:t>
            </a:r>
            <a:endParaRPr lang="en-GB" dirty="0"/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800" y="2455200"/>
            <a:ext cx="2871216" cy="3880104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0" y="6688169"/>
            <a:ext cx="12189600" cy="179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2"/>
                </a:solidFill>
              </a:ln>
              <a:solidFill>
                <a:srgbClr val="85B5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9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9353650" y="1629377"/>
            <a:ext cx="2450962" cy="36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19812" y="361054"/>
            <a:ext cx="8640000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isällön paikkamerkki 2"/>
          <p:cNvSpPr>
            <a:spLocks noGrp="1"/>
          </p:cNvSpPr>
          <p:nvPr>
            <p:ph idx="1"/>
          </p:nvPr>
        </p:nvSpPr>
        <p:spPr>
          <a:xfrm>
            <a:off x="719812" y="1628800"/>
            <a:ext cx="8542127" cy="44912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ikea_alakulma_lehde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95" y="5921307"/>
            <a:ext cx="1545336" cy="1414272"/>
          </a:xfrm>
          <a:prstGeom prst="rect">
            <a:avLst/>
          </a:prstGeom>
        </p:spPr>
      </p:pic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2800" y="6699600"/>
            <a:ext cx="28440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dirty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fi-FI"/>
              <a:t>29.1.</a:t>
            </a:r>
            <a:endParaRPr lang="fi-FI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0400" y="6703200"/>
            <a:ext cx="4824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smtClean="0">
                <a:solidFill>
                  <a:schemeClr val="bg1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3" name="d_lahde" hidden="1">
            <a:extLst>
              <a:ext uri="{FF2B5EF4-FFF2-40B4-BE49-F238E27FC236}">
                <a16:creationId xmlns:a16="http://schemas.microsoft.com/office/drawing/2014/main" id="{9183E6AA-43FC-4292-BFF0-203F5E955262}"/>
              </a:ext>
            </a:extLst>
          </p:cNvPr>
          <p:cNvSpPr txBox="1"/>
          <p:nvPr userDrawn="1"/>
        </p:nvSpPr>
        <p:spPr>
          <a:xfrm>
            <a:off x="2667000" y="6650990"/>
            <a:ext cx="5080000" cy="276999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en-GB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04712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19814" y="1526037"/>
            <a:ext cx="10291211" cy="4593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2800" y="6699600"/>
            <a:ext cx="28440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dirty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fi-FI"/>
              <a:t>29.1.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0400" y="6703200"/>
            <a:ext cx="4824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smtClean="0">
                <a:solidFill>
                  <a:schemeClr val="bg1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pic>
        <p:nvPicPr>
          <p:cNvPr id="6" name="Kuva 5" descr="oikea_alakulma_lehdet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95" y="5921307"/>
            <a:ext cx="1545336" cy="1414272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719814" y="381237"/>
            <a:ext cx="8640000" cy="1144800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_lahde" hidden="1">
            <a:extLst>
              <a:ext uri="{FF2B5EF4-FFF2-40B4-BE49-F238E27FC236}">
                <a16:creationId xmlns:a16="http://schemas.microsoft.com/office/drawing/2014/main" id="{1BBD6260-605D-4EC5-984D-CB7D479D808D}"/>
              </a:ext>
            </a:extLst>
          </p:cNvPr>
          <p:cNvSpPr txBox="1"/>
          <p:nvPr userDrawn="1"/>
        </p:nvSpPr>
        <p:spPr>
          <a:xfrm>
            <a:off x="2667000" y="6650990"/>
            <a:ext cx="5080000" cy="276999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endParaRPr lang="en-GB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9653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688169"/>
            <a:ext cx="12204001" cy="1799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tx2"/>
                </a:solidFill>
              </a:ln>
              <a:solidFill>
                <a:srgbClr val="85B526"/>
              </a:solidFill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19812" y="361054"/>
            <a:ext cx="9852282" cy="1267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19812" y="1664726"/>
            <a:ext cx="9852282" cy="4566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2800" y="6699600"/>
            <a:ext cx="28440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dirty="0">
                <a:solidFill>
                  <a:schemeClr val="bg1"/>
                </a:solidFill>
              </a:defRPr>
            </a:lvl1pPr>
          </a:lstStyle>
          <a:p>
            <a:pPr defTabSz="457200"/>
            <a:r>
              <a:rPr lang="fi-FI"/>
              <a:t>29.1.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0400" y="6703200"/>
            <a:ext cx="4824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>
              <a:defRPr lang="fi-FI" sz="1200" smtClean="0">
                <a:solidFill>
                  <a:schemeClr val="bg1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4800" y="324000"/>
            <a:ext cx="1706400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 dirty="0"/>
          </a:p>
        </p:txBody>
      </p:sp>
      <p:pic>
        <p:nvPicPr>
          <p:cNvPr id="8" name="dlogoshape">
            <a:extLst>
              <a:ext uri="{FF2B5EF4-FFF2-40B4-BE49-F238E27FC236}">
                <a16:creationId xmlns:a16="http://schemas.microsoft.com/office/drawing/2014/main" id="{2B405B0B-9280-4A08-8827-A3BC5EB000C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800" y="324000"/>
            <a:ext cx="1987688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6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81" r:id="rId3"/>
    <p:sldLayoutId id="2147483682" r:id="rId4"/>
    <p:sldLayoutId id="2147483683" r:id="rId5"/>
    <p:sldLayoutId id="2147483665" r:id="rId6"/>
    <p:sldLayoutId id="2147483679" r:id="rId7"/>
    <p:sldLayoutId id="2147483652" r:id="rId8"/>
    <p:sldLayoutId id="2147483650" r:id="rId9"/>
    <p:sldLayoutId id="2147483668" r:id="rId10"/>
    <p:sldLayoutId id="2147483653" r:id="rId11"/>
    <p:sldLayoutId id="2147483654" r:id="rId12"/>
    <p:sldLayoutId id="2147483684" r:id="rId13"/>
  </p:sldLayoutIdLst>
  <p:hf hdr="0" ft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all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Kuuleminen energiaverotuksen uudistamisesta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Ahti Fagerblom, energia- ja ilmastopäällikkö</a:t>
            </a:r>
          </a:p>
          <a:p>
            <a:r>
              <a:rPr lang="fi-FI" dirty="0"/>
              <a:t>Tuomas Tikka, energia- ja päästökauppa-asiantuntija</a:t>
            </a:r>
          </a:p>
        </p:txBody>
      </p:sp>
    </p:spTree>
    <p:extLst>
      <p:ext uri="{BB962C8B-B14F-4D97-AF65-F5344CB8AC3E}">
        <p14:creationId xmlns:p14="http://schemas.microsoft.com/office/powerpoint/2010/main" val="793375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49DE80-3C7D-4ABA-9176-C0DA99CD2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lIns="0" tIns="0" rIns="0" bIns="35991" anchor="ctr" anchorCtr="0"/>
          <a:lstStyle/>
          <a:p>
            <a:pPr>
              <a:defRPr/>
            </a:pPr>
            <a:fld id="{F55E4D6E-AEF8-47CC-AEAF-ED7959F76389}" type="slidenum">
              <a:rPr lang="fi-FI">
                <a:solidFill>
                  <a:srgbClr val="FFFFFF"/>
                </a:solidFill>
                <a:latin typeface="Calibri" panose="020F0502020204030204" pitchFamily="34" charset="0"/>
              </a:rPr>
              <a:pPr>
                <a:defRPr/>
              </a:pPr>
              <a:t>2</a:t>
            </a:fld>
            <a:endParaRPr lang="fi-FI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513A755-0273-4C06-8558-12FD318F9E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fi-FI"/>
              <a:t>29.1.</a:t>
            </a:r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1355E66-B812-49C8-9791-C2C11825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482" y="908720"/>
            <a:ext cx="5116400" cy="50189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3527CAF9-C87F-44C0-B214-E681E30C3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4" y="343413"/>
            <a:ext cx="5894175" cy="908084"/>
          </a:xfrm>
        </p:spPr>
        <p:txBody>
          <a:bodyPr/>
          <a:lstStyle/>
          <a:p>
            <a:r>
              <a:rPr lang="fi-FI" dirty="0">
                <a:ea typeface="Source Sans Pro" panose="020B0503030403020204" pitchFamily="34" charset="0"/>
              </a:rPr>
              <a:t>Metsäteollisuus, ilmasto ja talous</a:t>
            </a:r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FFE0127-F085-4F31-9538-D0E1C539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700843"/>
            <a:ext cx="6688718" cy="4699557"/>
          </a:xfrm>
        </p:spPr>
        <p:txBody>
          <a:bodyPr>
            <a:normAutofit/>
          </a:bodyPr>
          <a:lstStyle/>
          <a:p>
            <a:r>
              <a:rPr lang="fi-FI" sz="2100" dirty="0"/>
              <a:t>Tehtaamme ovat irtautumassa fossiilisista</a:t>
            </a:r>
          </a:p>
          <a:p>
            <a:pPr lvl="1"/>
            <a:r>
              <a:rPr lang="fi-FI" sz="2100" dirty="0"/>
              <a:t>Tehdaspolttoaineista 86 % uusiutuvaa, 90 % v. 2025</a:t>
            </a:r>
          </a:p>
          <a:p>
            <a:endParaRPr lang="fi-FI" sz="1200" dirty="0"/>
          </a:p>
          <a:p>
            <a:r>
              <a:rPr lang="fi-FI" sz="2100" dirty="0"/>
              <a:t>Lähes 2/3 Suomen uusiutuvasta energiasta kytköksissä puunjalostukseen</a:t>
            </a:r>
          </a:p>
          <a:p>
            <a:pPr lvl="1"/>
            <a:r>
              <a:rPr lang="fi-FI" sz="2100" dirty="0"/>
              <a:t>Olennainen asia ilmastotavoitteille</a:t>
            </a:r>
          </a:p>
          <a:p>
            <a:endParaRPr lang="fi-FI" sz="1200" dirty="0"/>
          </a:p>
          <a:p>
            <a:r>
              <a:rPr lang="fi-FI" sz="2100" dirty="0"/>
              <a:t>Tuotteet karttuvista ja terveistä metsävaroista </a:t>
            </a:r>
          </a:p>
          <a:p>
            <a:pPr lvl="1"/>
            <a:r>
              <a:rPr lang="fi-FI" dirty="0"/>
              <a:t>Puunmyyntituloja metsänomistajille</a:t>
            </a:r>
          </a:p>
          <a:p>
            <a:endParaRPr lang="fi-FI" sz="1200" dirty="0"/>
          </a:p>
          <a:p>
            <a:r>
              <a:rPr lang="fi-FI" sz="2100" dirty="0"/>
              <a:t>Kuluttajien haluamia tuotteita</a:t>
            </a:r>
          </a:p>
          <a:p>
            <a:pPr lvl="1"/>
            <a:r>
              <a:rPr lang="fi-FI" sz="2100" dirty="0"/>
              <a:t>Vientituloja/verojalanjälkeä valtiolle</a:t>
            </a:r>
          </a:p>
          <a:p>
            <a:pPr marL="283050" lvl="1" indent="0">
              <a:buNone/>
            </a:pPr>
            <a:endParaRPr lang="fi-FI" sz="1200" dirty="0">
              <a:solidFill>
                <a:srgbClr val="5959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tsikko 18">
            <a:extLst>
              <a:ext uri="{FF2B5EF4-FFF2-40B4-BE49-F238E27FC236}">
                <a16:creationId xmlns:a16="http://schemas.microsoft.com/office/drawing/2014/main" id="{66444E93-C1A8-46AA-9C3F-66D11695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48" y="440668"/>
            <a:ext cx="6793671" cy="1800200"/>
          </a:xfrm>
        </p:spPr>
        <p:txBody>
          <a:bodyPr/>
          <a:lstStyle/>
          <a:p>
            <a:r>
              <a:rPr lang="fi-FI" sz="3800" dirty="0"/>
              <a:t>Kansainvälisesti tarvitaan yhtä terävät luistimet kuin kilpailijoilla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B69C00C1-2710-4514-AA33-FED0FAB471DE}"/>
              </a:ext>
            </a:extLst>
          </p:cNvPr>
          <p:cNvSpPr txBox="1">
            <a:spLocks/>
          </p:cNvSpPr>
          <p:nvPr/>
        </p:nvSpPr>
        <p:spPr>
          <a:xfrm>
            <a:off x="596885" y="2276872"/>
            <a:ext cx="7611353" cy="35764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400" lvl="1" indent="-2844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59594A"/>
                </a:solidFill>
              </a:rPr>
              <a:t>Sähköistymistä edistävä päästökauppakompensaatio laajasti käytössä</a:t>
            </a:r>
          </a:p>
          <a:p>
            <a:pPr marL="627300" lvl="2" indent="-342900">
              <a:buClr>
                <a:schemeClr val="accent1"/>
              </a:buClr>
              <a:buFont typeface="Symbol" panose="05050102010706020507" pitchFamily="18" charset="2"/>
              <a:buChar char="-"/>
            </a:pPr>
            <a:r>
              <a:rPr lang="fi-FI" dirty="0">
                <a:solidFill>
                  <a:srgbClr val="59594A"/>
                </a:solidFill>
              </a:rPr>
              <a:t>GER, UK, FRA, NED, BEL, NOR, ESP, POR, SLO, LIT ja  GRE</a:t>
            </a:r>
            <a:endParaRPr lang="fi-FI" dirty="0"/>
          </a:p>
          <a:p>
            <a:endParaRPr lang="fi-FI" dirty="0"/>
          </a:p>
          <a:p>
            <a:r>
              <a:rPr lang="fi-FI" dirty="0"/>
              <a:t>Naapurimaissa teollisuuden sähkövero on laskettu EU-minimitasolle</a:t>
            </a:r>
          </a:p>
          <a:p>
            <a:pPr lvl="1"/>
            <a:r>
              <a:rPr lang="fi-FI" dirty="0"/>
              <a:t>SWE, NOR, DEN &amp; EST</a:t>
            </a:r>
          </a:p>
          <a:p>
            <a:endParaRPr lang="fi-FI" dirty="0"/>
          </a:p>
          <a:p>
            <a:r>
              <a:rPr lang="fi-FI" dirty="0"/>
              <a:t>Energiaveroleikkurista luopumiselle pitkä, </a:t>
            </a:r>
            <a:br>
              <a:rPr lang="fi-FI" dirty="0"/>
            </a:br>
            <a:r>
              <a:rPr lang="fi-FI" dirty="0"/>
              <a:t>yli hallituskausien kestävä siirtymäaika</a:t>
            </a:r>
          </a:p>
          <a:p>
            <a:pPr lvl="1"/>
            <a:r>
              <a:rPr lang="fi-FI" dirty="0"/>
              <a:t>Osa tehtaista polttoaineintensiivisiä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br>
              <a:rPr lang="fi-FI" dirty="0">
                <a:sym typeface="Wingdings" panose="05000000000000000000" pitchFamily="2" charset="2"/>
              </a:rPr>
            </a:br>
            <a:r>
              <a:rPr lang="fi-FI" dirty="0">
                <a:sym typeface="Wingdings" panose="05000000000000000000" pitchFamily="2" charset="2"/>
              </a:rPr>
              <a:t>leikkurin nopea poisto olisi shokki</a:t>
            </a:r>
            <a:endParaRPr lang="fi-FI" dirty="0"/>
          </a:p>
        </p:txBody>
      </p:sp>
      <p:sp>
        <p:nvSpPr>
          <p:cNvPr id="22" name="Dian numeron paikkamerkki 21">
            <a:extLst>
              <a:ext uri="{FF2B5EF4-FFF2-40B4-BE49-F238E27FC236}">
                <a16:creationId xmlns:a16="http://schemas.microsoft.com/office/drawing/2014/main" id="{20999DFD-1A82-42D7-9ECB-8073AB51D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DF23506-204C-4D3E-84BE-40A46F8D44A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fi-FI"/>
              <a:t>29.1.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BFE2271-BD53-4FB4-84A1-937CDBE1F3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3"/>
          <a:stretch/>
        </p:blipFill>
        <p:spPr>
          <a:xfrm>
            <a:off x="9190755" y="1628800"/>
            <a:ext cx="2170590" cy="284638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DAD5E320-C541-45ED-9125-383F1DA7F4CB}"/>
              </a:ext>
            </a:extLst>
          </p:cNvPr>
          <p:cNvSpPr txBox="1"/>
          <p:nvPr/>
        </p:nvSpPr>
        <p:spPr>
          <a:xfrm>
            <a:off x="8699496" y="4352037"/>
            <a:ext cx="31531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Kaikissa maissa ”yritystukia”</a:t>
            </a:r>
          </a:p>
          <a:p>
            <a:pPr algn="ctr"/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Muiden maiden</a:t>
            </a:r>
          </a:p>
          <a:p>
            <a:pPr algn="ctr"/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vs. </a:t>
            </a:r>
            <a:br>
              <a:rPr lang="fi-FI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Suomen kustannuskilpailukyky?</a:t>
            </a:r>
          </a:p>
          <a:p>
            <a:pPr algn="ctr"/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0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8FE3014D-4E9D-4D38-A1A3-93CFFF8712D5}"/>
              </a:ext>
            </a:extLst>
          </p:cNvPr>
          <p:cNvSpPr/>
          <p:nvPr/>
        </p:nvSpPr>
        <p:spPr>
          <a:xfrm>
            <a:off x="918985" y="1673022"/>
            <a:ext cx="2535816" cy="22268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r>
              <a:rPr lang="fi-FI" sz="1798" dirty="0">
                <a:solidFill>
                  <a:prstClr val="white"/>
                </a:solidFill>
                <a:latin typeface="Calibri" panose="020F0502020204030204"/>
              </a:rPr>
              <a:t>Tehdas 1</a:t>
            </a:r>
          </a:p>
          <a:p>
            <a:pPr algn="ctr" defTabSz="913852"/>
            <a:r>
              <a:rPr lang="fi-FI" sz="1798" dirty="0">
                <a:solidFill>
                  <a:prstClr val="white"/>
                </a:solidFill>
                <a:latin typeface="Calibri" panose="020F0502020204030204"/>
              </a:rPr>
              <a:t>Polttoaineintensiivinen tehdas</a:t>
            </a:r>
            <a:endParaRPr lang="fi-FI" sz="1798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1443645C-C45F-483F-9E97-11BAA43D684E}"/>
              </a:ext>
            </a:extLst>
          </p:cNvPr>
          <p:cNvSpPr/>
          <p:nvPr/>
        </p:nvSpPr>
        <p:spPr>
          <a:xfrm>
            <a:off x="7346948" y="1673022"/>
            <a:ext cx="2573978" cy="22268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r>
              <a:rPr lang="fi-FI" sz="1798" dirty="0">
                <a:solidFill>
                  <a:prstClr val="white"/>
                </a:solidFill>
                <a:latin typeface="Calibri" panose="020F0502020204030204"/>
              </a:rPr>
              <a:t>Tehdas 3</a:t>
            </a:r>
          </a:p>
          <a:p>
            <a:pPr algn="ctr" defTabSz="913852"/>
            <a:r>
              <a:rPr lang="fi-FI" sz="1798" dirty="0">
                <a:solidFill>
                  <a:prstClr val="white"/>
                </a:solidFill>
                <a:latin typeface="Calibri" panose="020F0502020204030204"/>
              </a:rPr>
              <a:t>Sähköintensiivinen tehdas</a:t>
            </a:r>
            <a:endParaRPr lang="fi-FI" sz="1798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DE0BEA4-28B9-4706-9190-682BC4B94B87}"/>
              </a:ext>
            </a:extLst>
          </p:cNvPr>
          <p:cNvSpPr txBox="1"/>
          <p:nvPr/>
        </p:nvSpPr>
        <p:spPr>
          <a:xfrm>
            <a:off x="2857852" y="147507"/>
            <a:ext cx="52527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3852"/>
            <a:r>
              <a:rPr lang="fi-FI" sz="2800" dirty="0">
                <a:solidFill>
                  <a:srgbClr val="85B526"/>
                </a:solidFill>
                <a:latin typeface="Calibri" panose="020F0502020204030204"/>
              </a:rPr>
              <a:t>Kaikki tehtaat eivät ole samanlaisia</a:t>
            </a:r>
            <a:br>
              <a:rPr lang="fi-FI" sz="2800" dirty="0">
                <a:solidFill>
                  <a:srgbClr val="85B526"/>
                </a:solidFill>
                <a:latin typeface="Calibri" panose="020F0502020204030204"/>
              </a:rPr>
            </a:br>
            <a:r>
              <a:rPr lang="fi-FI" sz="2800" dirty="0">
                <a:solidFill>
                  <a:srgbClr val="85B526"/>
                </a:solidFill>
                <a:latin typeface="Calibri" panose="020F0502020204030204"/>
              </a:rPr>
              <a:t>-</a:t>
            </a:r>
          </a:p>
          <a:p>
            <a:pPr algn="ctr" defTabSz="913852"/>
            <a:r>
              <a:rPr lang="fi-FI" sz="2800" dirty="0">
                <a:solidFill>
                  <a:srgbClr val="85B526"/>
                </a:solidFill>
                <a:latin typeface="Calibri" panose="020F0502020204030204"/>
              </a:rPr>
              <a:t>Pikemminkin erilaisia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A6431DE8-A556-4444-B364-4451C32CEA3A}"/>
              </a:ext>
            </a:extLst>
          </p:cNvPr>
          <p:cNvSpPr/>
          <p:nvPr/>
        </p:nvSpPr>
        <p:spPr>
          <a:xfrm>
            <a:off x="918984" y="4108006"/>
            <a:ext cx="2613049" cy="23105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852"/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Energiaveroleikkuri on </a:t>
            </a:r>
            <a:br>
              <a:rPr lang="fi-FI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turvannut näiden tehtaiden kilpailukykyä. </a:t>
            </a:r>
          </a:p>
          <a:p>
            <a:pPr defTabSz="913852"/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  <a:p>
            <a:pPr defTabSz="913852"/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Mikäli leikkuri poistetaan, niiden kilpailukyky heikkenee, vaikka sähköverot alenisivat.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952AE7F5-73FC-4E7D-9BC7-F72B57BE86D7}"/>
              </a:ext>
            </a:extLst>
          </p:cNvPr>
          <p:cNvSpPr/>
          <p:nvPr/>
        </p:nvSpPr>
        <p:spPr>
          <a:xfrm>
            <a:off x="7307876" y="4108006"/>
            <a:ext cx="2613049" cy="23105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3852"/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Näiden osalta sähköveron alentaminen kompensoi paremmin energiavero-leikkurin poistoa. </a:t>
            </a:r>
          </a:p>
          <a:p>
            <a:pPr defTabSz="913852"/>
            <a:endParaRPr lang="fi-FI" sz="1600" dirty="0">
              <a:solidFill>
                <a:prstClr val="black"/>
              </a:solidFill>
              <a:latin typeface="Calibri" panose="020F0502020204030204"/>
            </a:endParaRPr>
          </a:p>
          <a:p>
            <a:pPr defTabSz="913852"/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Päästökauppa-kompensaatio on näille tehtaille erityisen tärkeä</a:t>
            </a: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55FD137C-8CBF-4C6C-B62E-10C04E60E416}"/>
              </a:ext>
            </a:extLst>
          </p:cNvPr>
          <p:cNvSpPr/>
          <p:nvPr/>
        </p:nvSpPr>
        <p:spPr>
          <a:xfrm>
            <a:off x="4255482" y="1673022"/>
            <a:ext cx="2573978" cy="22268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r>
              <a:rPr lang="fi-FI" sz="1798" dirty="0">
                <a:solidFill>
                  <a:prstClr val="white"/>
                </a:solidFill>
                <a:latin typeface="Calibri" panose="020F0502020204030204"/>
              </a:rPr>
              <a:t>Tehdas 2</a:t>
            </a:r>
          </a:p>
          <a:p>
            <a:pPr algn="ctr" defTabSz="913852"/>
            <a:r>
              <a:rPr lang="fi-FI" sz="1798" dirty="0">
                <a:solidFill>
                  <a:prstClr val="white"/>
                </a:solidFill>
                <a:latin typeface="Calibri" panose="020F0502020204030204"/>
              </a:rPr>
              <a:t>Sähköintensiivisiä ja polttoaineintensiivisiä ratkaisuja</a:t>
            </a:r>
          </a:p>
        </p:txBody>
      </p:sp>
      <p:sp>
        <p:nvSpPr>
          <p:cNvPr id="11" name="Suorakulmio: Pyöristetyt kulmat 10">
            <a:extLst>
              <a:ext uri="{FF2B5EF4-FFF2-40B4-BE49-F238E27FC236}">
                <a16:creationId xmlns:a16="http://schemas.microsoft.com/office/drawing/2014/main" id="{83AAFB4F-8B73-498D-B195-5954EDD913F4}"/>
              </a:ext>
            </a:extLst>
          </p:cNvPr>
          <p:cNvSpPr/>
          <p:nvPr/>
        </p:nvSpPr>
        <p:spPr>
          <a:xfrm>
            <a:off x="4216411" y="4108006"/>
            <a:ext cx="2613049" cy="23105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2"/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Välimuotoiset vaikutukset</a:t>
            </a:r>
          </a:p>
          <a:p>
            <a:pPr algn="ctr" defTabSz="913852"/>
            <a:r>
              <a:rPr lang="fi-FI" sz="1600" dirty="0">
                <a:solidFill>
                  <a:prstClr val="black"/>
                </a:solidFill>
                <a:latin typeface="Calibri" panose="020F0502020204030204"/>
              </a:rPr>
              <a:t>vrt. tehdas 1 ja 3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12D2E0F-0234-499D-BC93-53638C624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42292" y="6703200"/>
            <a:ext cx="482400" cy="169200"/>
          </a:xfrm>
        </p:spPr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E96FD55-72BE-470B-A184-BF80C134F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108" y="6699600"/>
            <a:ext cx="2844000" cy="169200"/>
          </a:xfrm>
        </p:spPr>
        <p:txBody>
          <a:bodyPr/>
          <a:lstStyle/>
          <a:p>
            <a:pPr defTabSz="457200"/>
            <a:r>
              <a:rPr lang="fi-FI"/>
              <a:t>29.1.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2031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A32DE7C5-7C39-49AF-B688-5CDAD3D13B70}"/>
              </a:ext>
            </a:extLst>
          </p:cNvPr>
          <p:cNvCxnSpPr>
            <a:cxnSpLocks/>
          </p:cNvCxnSpPr>
          <p:nvPr/>
        </p:nvCxnSpPr>
        <p:spPr>
          <a:xfrm>
            <a:off x="8094615" y="3677501"/>
            <a:ext cx="0" cy="2681294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C10DCBA9-1365-4BD5-87DA-76698EDD3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686" y="1368442"/>
            <a:ext cx="5182650" cy="639762"/>
          </a:xfrm>
        </p:spPr>
        <p:txBody>
          <a:bodyPr/>
          <a:lstStyle/>
          <a:p>
            <a:r>
              <a:rPr lang="fi-FI" u="sng" dirty="0"/>
              <a:t>Sähkövero</a:t>
            </a:r>
          </a:p>
        </p:txBody>
      </p:sp>
      <p:sp>
        <p:nvSpPr>
          <p:cNvPr id="17" name="Tekstin paikkamerkki 16">
            <a:extLst>
              <a:ext uri="{FF2B5EF4-FFF2-40B4-BE49-F238E27FC236}">
                <a16:creationId xmlns:a16="http://schemas.microsoft.com/office/drawing/2014/main" id="{CE63CA5F-19F9-4167-9EB5-5351847D5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16310" y="1368442"/>
            <a:ext cx="5182650" cy="639762"/>
          </a:xfrm>
        </p:spPr>
        <p:txBody>
          <a:bodyPr/>
          <a:lstStyle/>
          <a:p>
            <a:r>
              <a:rPr lang="fi-FI" u="sng" dirty="0"/>
              <a:t>Lämmityspolttoaineet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ABAB6F-BB85-4884-9968-A6A33420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14" y="381237"/>
            <a:ext cx="9479054" cy="1144800"/>
          </a:xfrm>
        </p:spPr>
        <p:txBody>
          <a:bodyPr/>
          <a:lstStyle/>
          <a:p>
            <a:r>
              <a:rPr lang="fi-FI" dirty="0"/>
              <a:t>Energiaverojen uudistaminen</a:t>
            </a:r>
          </a:p>
        </p:txBody>
      </p:sp>
      <p:cxnSp>
        <p:nvCxnSpPr>
          <p:cNvPr id="4" name="Suora nuoliyhdysviiva 3">
            <a:extLst>
              <a:ext uri="{FF2B5EF4-FFF2-40B4-BE49-F238E27FC236}">
                <a16:creationId xmlns:a16="http://schemas.microsoft.com/office/drawing/2014/main" id="{1ADDA6A9-D078-4B39-B634-61F98F8CF7F0}"/>
              </a:ext>
            </a:extLst>
          </p:cNvPr>
          <p:cNvCxnSpPr>
            <a:cxnSpLocks/>
          </p:cNvCxnSpPr>
          <p:nvPr/>
        </p:nvCxnSpPr>
        <p:spPr>
          <a:xfrm>
            <a:off x="325427" y="6134187"/>
            <a:ext cx="4417339" cy="0"/>
          </a:xfrm>
          <a:prstGeom prst="straightConnector1">
            <a:avLst/>
          </a:prstGeom>
          <a:noFill/>
          <a:ln w="25400" cap="flat" cmpd="sng" algn="ctr">
            <a:solidFill>
              <a:srgbClr val="59594A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3B371AC8-C1B1-4FFE-8BCE-2984DA4D11A8}"/>
              </a:ext>
            </a:extLst>
          </p:cNvPr>
          <p:cNvCxnSpPr>
            <a:cxnSpLocks/>
          </p:cNvCxnSpPr>
          <p:nvPr/>
        </p:nvCxnSpPr>
        <p:spPr>
          <a:xfrm flipV="1">
            <a:off x="477788" y="2647156"/>
            <a:ext cx="0" cy="3639393"/>
          </a:xfrm>
          <a:prstGeom prst="straightConnector1">
            <a:avLst/>
          </a:prstGeom>
          <a:noFill/>
          <a:ln w="25400" cap="flat" cmpd="sng" algn="ctr">
            <a:solidFill>
              <a:srgbClr val="59594A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7" name="Tekstiruutu 6">
            <a:extLst>
              <a:ext uri="{FF2B5EF4-FFF2-40B4-BE49-F238E27FC236}">
                <a16:creationId xmlns:a16="http://schemas.microsoft.com/office/drawing/2014/main" id="{B01B8E60-948A-4175-95CF-8F31E8E02861}"/>
              </a:ext>
            </a:extLst>
          </p:cNvPr>
          <p:cNvSpPr txBox="1"/>
          <p:nvPr/>
        </p:nvSpPr>
        <p:spPr>
          <a:xfrm>
            <a:off x="207444" y="2277919"/>
            <a:ext cx="170174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Veron suuruus 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BF42F491-AE8F-4DD2-9CF6-A7ED0F69BA5D}"/>
              </a:ext>
            </a:extLst>
          </p:cNvPr>
          <p:cNvCxnSpPr>
            <a:cxnSpLocks/>
          </p:cNvCxnSpPr>
          <p:nvPr/>
        </p:nvCxnSpPr>
        <p:spPr>
          <a:xfrm>
            <a:off x="497275" y="3785693"/>
            <a:ext cx="2226337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ADCEDAF4-489E-45F8-9547-7E734492978C}"/>
              </a:ext>
            </a:extLst>
          </p:cNvPr>
          <p:cNvCxnSpPr>
            <a:cxnSpLocks/>
          </p:cNvCxnSpPr>
          <p:nvPr/>
        </p:nvCxnSpPr>
        <p:spPr>
          <a:xfrm flipV="1">
            <a:off x="2723611" y="3785693"/>
            <a:ext cx="0" cy="194371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FBB21BE4-65DE-4F26-B227-57D4B34FE3E3}"/>
              </a:ext>
            </a:extLst>
          </p:cNvPr>
          <p:cNvCxnSpPr>
            <a:cxnSpLocks/>
          </p:cNvCxnSpPr>
          <p:nvPr/>
        </p:nvCxnSpPr>
        <p:spPr>
          <a:xfrm>
            <a:off x="2723610" y="5729403"/>
            <a:ext cx="1803188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C2DC5B2-B4FF-4DFC-ABAC-8642D511F5BA}"/>
              </a:ext>
            </a:extLst>
          </p:cNvPr>
          <p:cNvSpPr txBox="1"/>
          <p:nvPr/>
        </p:nvSpPr>
        <p:spPr>
          <a:xfrm>
            <a:off x="502045" y="3334092"/>
            <a:ext cx="2661730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Nykyinen Bruttovero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722A5EF4-E018-4ADC-9D3B-6F1064EBE1E3}"/>
              </a:ext>
            </a:extLst>
          </p:cNvPr>
          <p:cNvSpPr txBox="1"/>
          <p:nvPr/>
        </p:nvSpPr>
        <p:spPr>
          <a:xfrm>
            <a:off x="470843" y="4672694"/>
            <a:ext cx="225276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Nykyinen nettovero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62379D0-D0CD-43BC-9F38-4DD2EB3616D4}"/>
              </a:ext>
            </a:extLst>
          </p:cNvPr>
          <p:cNvSpPr txBox="1"/>
          <p:nvPr/>
        </p:nvSpPr>
        <p:spPr>
          <a:xfrm>
            <a:off x="3015025" y="4964377"/>
            <a:ext cx="1957076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Uusi verotaso (EU-minimi)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F10AFE07-D460-40BF-9365-134A2CFC0D42}"/>
              </a:ext>
            </a:extLst>
          </p:cNvPr>
          <p:cNvSpPr/>
          <p:nvPr/>
        </p:nvSpPr>
        <p:spPr>
          <a:xfrm>
            <a:off x="463261" y="5026419"/>
            <a:ext cx="2260349" cy="535165"/>
          </a:xfrm>
          <a:prstGeom prst="rect">
            <a:avLst/>
          </a:prstGeom>
          <a:solidFill>
            <a:srgbClr val="85B526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fi-FI" sz="2099" kern="0" dirty="0" err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28AE30D-1067-4356-8F88-5955607398CA}"/>
              </a:ext>
            </a:extLst>
          </p:cNvPr>
          <p:cNvSpPr txBox="1"/>
          <p:nvPr/>
        </p:nvSpPr>
        <p:spPr>
          <a:xfrm>
            <a:off x="8882166" y="1907669"/>
            <a:ext cx="2538467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Ennustettavuuden kannalta siirtymäkausi olisi selkeintä toteuttaa kiinteillä kirjatuilla verotasoilla.</a:t>
            </a:r>
          </a:p>
          <a:p>
            <a:endParaRPr lang="fi-FI" sz="1200" dirty="0"/>
          </a:p>
          <a:p>
            <a:r>
              <a:rPr lang="fi-FI" sz="1200" dirty="0"/>
              <a:t>Siirtymäkausi on myös mahdollista toteuttaa energiaveronpalautuksen kertoimien muutoksilla.</a:t>
            </a:r>
          </a:p>
        </p:txBody>
      </p:sp>
      <p:cxnSp>
        <p:nvCxnSpPr>
          <p:cNvPr id="26" name="Suora yhdysviiva 25">
            <a:extLst>
              <a:ext uri="{FF2B5EF4-FFF2-40B4-BE49-F238E27FC236}">
                <a16:creationId xmlns:a16="http://schemas.microsoft.com/office/drawing/2014/main" id="{14AD27FC-868F-4A17-AC14-9BDB07CE2C72}"/>
              </a:ext>
            </a:extLst>
          </p:cNvPr>
          <p:cNvCxnSpPr>
            <a:cxnSpLocks/>
          </p:cNvCxnSpPr>
          <p:nvPr/>
        </p:nvCxnSpPr>
        <p:spPr>
          <a:xfrm>
            <a:off x="8069968" y="5338649"/>
            <a:ext cx="457252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06E73278-ED92-49C0-BB67-9AB43E63FD68}"/>
              </a:ext>
            </a:extLst>
          </p:cNvPr>
          <p:cNvCxnSpPr>
            <a:cxnSpLocks/>
          </p:cNvCxnSpPr>
          <p:nvPr/>
        </p:nvCxnSpPr>
        <p:spPr>
          <a:xfrm>
            <a:off x="8146445" y="3764319"/>
            <a:ext cx="3276559" cy="16555"/>
          </a:xfrm>
          <a:prstGeom prst="line">
            <a:avLst/>
          </a:prstGeom>
          <a:noFill/>
          <a:ln w="19050" cap="flat" cmpd="sng" algn="ctr">
            <a:solidFill>
              <a:srgbClr val="59594A">
                <a:lumMod val="40000"/>
                <a:lumOff val="60000"/>
              </a:srgbClr>
            </a:solidFill>
            <a:prstDash val="dash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1791133E-C414-4691-8C85-9686779264AF}"/>
              </a:ext>
            </a:extLst>
          </p:cNvPr>
          <p:cNvCxnSpPr>
            <a:cxnSpLocks/>
          </p:cNvCxnSpPr>
          <p:nvPr/>
        </p:nvCxnSpPr>
        <p:spPr>
          <a:xfrm>
            <a:off x="8515505" y="5102799"/>
            <a:ext cx="582290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E07F05A6-1199-40C1-ABB8-7D87EE62384C}"/>
              </a:ext>
            </a:extLst>
          </p:cNvPr>
          <p:cNvCxnSpPr>
            <a:cxnSpLocks/>
          </p:cNvCxnSpPr>
          <p:nvPr/>
        </p:nvCxnSpPr>
        <p:spPr>
          <a:xfrm flipV="1">
            <a:off x="8517022" y="5089754"/>
            <a:ext cx="0" cy="259162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7FAB48C9-FDF9-4B8E-AA24-B3FC7EEED218}"/>
              </a:ext>
            </a:extLst>
          </p:cNvPr>
          <p:cNvCxnSpPr>
            <a:cxnSpLocks/>
          </p:cNvCxnSpPr>
          <p:nvPr/>
        </p:nvCxnSpPr>
        <p:spPr>
          <a:xfrm>
            <a:off x="9097795" y="4840870"/>
            <a:ext cx="582290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64B0A1BA-3EB2-468F-A221-EEB21BBD7B56}"/>
              </a:ext>
            </a:extLst>
          </p:cNvPr>
          <p:cNvCxnSpPr>
            <a:cxnSpLocks/>
          </p:cNvCxnSpPr>
          <p:nvPr/>
        </p:nvCxnSpPr>
        <p:spPr>
          <a:xfrm flipV="1">
            <a:off x="9100377" y="4840870"/>
            <a:ext cx="0" cy="259162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uora yhdysviiva 31">
            <a:extLst>
              <a:ext uri="{FF2B5EF4-FFF2-40B4-BE49-F238E27FC236}">
                <a16:creationId xmlns:a16="http://schemas.microsoft.com/office/drawing/2014/main" id="{BF637C1F-831F-4D72-9955-9FAE33758A33}"/>
              </a:ext>
            </a:extLst>
          </p:cNvPr>
          <p:cNvCxnSpPr>
            <a:cxnSpLocks/>
          </p:cNvCxnSpPr>
          <p:nvPr/>
        </p:nvCxnSpPr>
        <p:spPr>
          <a:xfrm>
            <a:off x="9680085" y="4556176"/>
            <a:ext cx="582290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DD4DDF14-5C1B-4089-AC99-F92C395A6248}"/>
              </a:ext>
            </a:extLst>
          </p:cNvPr>
          <p:cNvCxnSpPr>
            <a:cxnSpLocks/>
          </p:cNvCxnSpPr>
          <p:nvPr/>
        </p:nvCxnSpPr>
        <p:spPr>
          <a:xfrm flipV="1">
            <a:off x="9680085" y="4564606"/>
            <a:ext cx="0" cy="259162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18179F27-2B8B-49A6-91A5-9C6AE78129C5}"/>
              </a:ext>
            </a:extLst>
          </p:cNvPr>
          <p:cNvCxnSpPr>
            <a:cxnSpLocks/>
          </p:cNvCxnSpPr>
          <p:nvPr/>
        </p:nvCxnSpPr>
        <p:spPr>
          <a:xfrm>
            <a:off x="10262375" y="4297923"/>
            <a:ext cx="582290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E347B7E4-4156-4C30-B443-BC16548033C4}"/>
              </a:ext>
            </a:extLst>
          </p:cNvPr>
          <p:cNvCxnSpPr>
            <a:cxnSpLocks/>
          </p:cNvCxnSpPr>
          <p:nvPr/>
        </p:nvCxnSpPr>
        <p:spPr>
          <a:xfrm flipV="1">
            <a:off x="10262375" y="4314943"/>
            <a:ext cx="0" cy="259162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8E307523-80A7-4F96-B206-FFEA597585DA}"/>
              </a:ext>
            </a:extLst>
          </p:cNvPr>
          <p:cNvCxnSpPr>
            <a:cxnSpLocks/>
          </p:cNvCxnSpPr>
          <p:nvPr/>
        </p:nvCxnSpPr>
        <p:spPr>
          <a:xfrm>
            <a:off x="10844665" y="4029299"/>
            <a:ext cx="582290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E9B04E2D-4939-478A-A7C4-284D69F0AD22}"/>
              </a:ext>
            </a:extLst>
          </p:cNvPr>
          <p:cNvCxnSpPr>
            <a:cxnSpLocks/>
          </p:cNvCxnSpPr>
          <p:nvPr/>
        </p:nvCxnSpPr>
        <p:spPr>
          <a:xfrm flipV="1">
            <a:off x="10844665" y="4029299"/>
            <a:ext cx="0" cy="259162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9" name="Tekstiruutu 38">
            <a:extLst>
              <a:ext uri="{FF2B5EF4-FFF2-40B4-BE49-F238E27FC236}">
                <a16:creationId xmlns:a16="http://schemas.microsoft.com/office/drawing/2014/main" id="{A1A8CCD2-9657-4974-86D5-C2E299AFEF01}"/>
              </a:ext>
            </a:extLst>
          </p:cNvPr>
          <p:cNvSpPr txBox="1"/>
          <p:nvPr/>
        </p:nvSpPr>
        <p:spPr>
          <a:xfrm>
            <a:off x="10370418" y="5605174"/>
            <a:ext cx="1688091" cy="10152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endParaRPr lang="fi-FI" sz="1999" kern="0" dirty="0">
              <a:solidFill>
                <a:srgbClr val="59594A"/>
              </a:solidFill>
            </a:endParaRPr>
          </a:p>
          <a:p>
            <a:pPr defTabSz="914126">
              <a:defRPr/>
            </a:pPr>
            <a:endParaRPr lang="fi-FI" sz="1999" kern="0" dirty="0">
              <a:solidFill>
                <a:srgbClr val="59594A"/>
              </a:solidFill>
            </a:endParaRPr>
          </a:p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	Aika</a:t>
            </a:r>
          </a:p>
        </p:txBody>
      </p: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911742C4-4154-4031-A2E2-336E4E821B2C}"/>
              </a:ext>
            </a:extLst>
          </p:cNvPr>
          <p:cNvCxnSpPr>
            <a:cxnSpLocks/>
          </p:cNvCxnSpPr>
          <p:nvPr/>
        </p:nvCxnSpPr>
        <p:spPr>
          <a:xfrm>
            <a:off x="5693765" y="6112813"/>
            <a:ext cx="6311529" cy="21374"/>
          </a:xfrm>
          <a:prstGeom prst="straightConnector1">
            <a:avLst/>
          </a:prstGeom>
          <a:noFill/>
          <a:ln w="25400" cap="flat" cmpd="sng" algn="ctr">
            <a:solidFill>
              <a:srgbClr val="59594A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E46A5761-E297-46E1-BF02-E8452E8B26B6}"/>
              </a:ext>
            </a:extLst>
          </p:cNvPr>
          <p:cNvCxnSpPr>
            <a:cxnSpLocks/>
          </p:cNvCxnSpPr>
          <p:nvPr/>
        </p:nvCxnSpPr>
        <p:spPr>
          <a:xfrm flipV="1">
            <a:off x="5846126" y="2625782"/>
            <a:ext cx="0" cy="3639393"/>
          </a:xfrm>
          <a:prstGeom prst="straightConnector1">
            <a:avLst/>
          </a:prstGeom>
          <a:noFill/>
          <a:ln w="25400" cap="flat" cmpd="sng" algn="ctr">
            <a:solidFill>
              <a:srgbClr val="59594A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uora yhdysviiva 43">
            <a:extLst>
              <a:ext uri="{FF2B5EF4-FFF2-40B4-BE49-F238E27FC236}">
                <a16:creationId xmlns:a16="http://schemas.microsoft.com/office/drawing/2014/main" id="{5BCF0C15-2485-43A3-BB63-0C637791AC19}"/>
              </a:ext>
            </a:extLst>
          </p:cNvPr>
          <p:cNvCxnSpPr>
            <a:cxnSpLocks/>
          </p:cNvCxnSpPr>
          <p:nvPr/>
        </p:nvCxnSpPr>
        <p:spPr>
          <a:xfrm>
            <a:off x="5865613" y="3764319"/>
            <a:ext cx="2226337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7" name="Tekstiruutu 46">
            <a:extLst>
              <a:ext uri="{FF2B5EF4-FFF2-40B4-BE49-F238E27FC236}">
                <a16:creationId xmlns:a16="http://schemas.microsoft.com/office/drawing/2014/main" id="{3E63709D-B2CE-41FF-9A2B-AF8749885FEC}"/>
              </a:ext>
            </a:extLst>
          </p:cNvPr>
          <p:cNvSpPr txBox="1"/>
          <p:nvPr/>
        </p:nvSpPr>
        <p:spPr>
          <a:xfrm>
            <a:off x="5870383" y="3312718"/>
            <a:ext cx="2661730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Nykyinen Bruttovero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500A8289-DD72-4259-B590-236429E6E657}"/>
              </a:ext>
            </a:extLst>
          </p:cNvPr>
          <p:cNvSpPr txBox="1"/>
          <p:nvPr/>
        </p:nvSpPr>
        <p:spPr>
          <a:xfrm>
            <a:off x="5839181" y="4651320"/>
            <a:ext cx="225276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Nykyinen nettovero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806689C2-9585-4545-8342-9F3988D2EB1F}"/>
              </a:ext>
            </a:extLst>
          </p:cNvPr>
          <p:cNvSpPr/>
          <p:nvPr/>
        </p:nvSpPr>
        <p:spPr>
          <a:xfrm>
            <a:off x="5831599" y="5005045"/>
            <a:ext cx="2260349" cy="535165"/>
          </a:xfrm>
          <a:prstGeom prst="rect">
            <a:avLst/>
          </a:prstGeom>
          <a:solidFill>
            <a:srgbClr val="85B526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algn="ctr" defTabSz="914126">
              <a:defRPr/>
            </a:pPr>
            <a:endParaRPr lang="fi-FI" sz="2099" kern="0" dirty="0" err="1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53" name="Suora yhdysviiva 52">
            <a:extLst>
              <a:ext uri="{FF2B5EF4-FFF2-40B4-BE49-F238E27FC236}">
                <a16:creationId xmlns:a16="http://schemas.microsoft.com/office/drawing/2014/main" id="{54310BF0-6DE6-4DF0-9A7F-F148F2B98D6C}"/>
              </a:ext>
            </a:extLst>
          </p:cNvPr>
          <p:cNvCxnSpPr>
            <a:cxnSpLocks/>
          </p:cNvCxnSpPr>
          <p:nvPr/>
        </p:nvCxnSpPr>
        <p:spPr>
          <a:xfrm>
            <a:off x="11423004" y="3780874"/>
            <a:ext cx="582290" cy="0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Suora yhdysviiva 53">
            <a:extLst>
              <a:ext uri="{FF2B5EF4-FFF2-40B4-BE49-F238E27FC236}">
                <a16:creationId xmlns:a16="http://schemas.microsoft.com/office/drawing/2014/main" id="{10391262-402E-4C18-8C02-F63CDB98EB44}"/>
              </a:ext>
            </a:extLst>
          </p:cNvPr>
          <p:cNvCxnSpPr>
            <a:cxnSpLocks/>
          </p:cNvCxnSpPr>
          <p:nvPr/>
        </p:nvCxnSpPr>
        <p:spPr>
          <a:xfrm flipV="1">
            <a:off x="11423004" y="3780874"/>
            <a:ext cx="0" cy="259162"/>
          </a:xfrm>
          <a:prstGeom prst="line">
            <a:avLst/>
          </a:prstGeom>
          <a:noFill/>
          <a:ln w="25400" cap="flat" cmpd="sng" algn="ctr">
            <a:solidFill>
              <a:srgbClr val="85B526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7" name="Tekstiruutu 56">
            <a:extLst>
              <a:ext uri="{FF2B5EF4-FFF2-40B4-BE49-F238E27FC236}">
                <a16:creationId xmlns:a16="http://schemas.microsoft.com/office/drawing/2014/main" id="{85A9159C-15E6-4FFF-B3B8-1357BFA25BF4}"/>
              </a:ext>
            </a:extLst>
          </p:cNvPr>
          <p:cNvSpPr txBox="1"/>
          <p:nvPr/>
        </p:nvSpPr>
        <p:spPr>
          <a:xfrm>
            <a:off x="5590356" y="2297340"/>
            <a:ext cx="1701747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Veron suuruus </a:t>
            </a:r>
          </a:p>
        </p:txBody>
      </p:sp>
      <p:sp>
        <p:nvSpPr>
          <p:cNvPr id="58" name="Tekstiruutu 57">
            <a:extLst>
              <a:ext uri="{FF2B5EF4-FFF2-40B4-BE49-F238E27FC236}">
                <a16:creationId xmlns:a16="http://schemas.microsoft.com/office/drawing/2014/main" id="{654FE52F-6CC6-4CCB-B952-FD4D37EBC1D6}"/>
              </a:ext>
            </a:extLst>
          </p:cNvPr>
          <p:cNvSpPr txBox="1"/>
          <p:nvPr/>
        </p:nvSpPr>
        <p:spPr>
          <a:xfrm>
            <a:off x="2867124" y="1930820"/>
            <a:ext cx="2406419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 dirty="0"/>
              <a:t>Teollisuuden sähkövero tulee asettaa EU-minimiin kuten muissa Pohjoismaissa</a:t>
            </a:r>
          </a:p>
          <a:p>
            <a:endParaRPr lang="fi-FI" sz="1200" dirty="0"/>
          </a:p>
          <a:p>
            <a:r>
              <a:rPr lang="fi-FI" sz="1200" dirty="0"/>
              <a:t>Sähkövero tulee lukita pysyvästi EU-minimiin, jotta yritykset voivat luottaa sähköistymisen olevan kannattavaa nyt ja tulevaisuudessa. </a:t>
            </a:r>
          </a:p>
        </p:txBody>
      </p:sp>
      <p:sp>
        <p:nvSpPr>
          <p:cNvPr id="61" name="Tekstiruutu 60">
            <a:extLst>
              <a:ext uri="{FF2B5EF4-FFF2-40B4-BE49-F238E27FC236}">
                <a16:creationId xmlns:a16="http://schemas.microsoft.com/office/drawing/2014/main" id="{45C6181E-382A-4A05-A1FB-0A6A7C99B891}"/>
              </a:ext>
            </a:extLst>
          </p:cNvPr>
          <p:cNvSpPr txBox="1"/>
          <p:nvPr/>
        </p:nvSpPr>
        <p:spPr>
          <a:xfrm>
            <a:off x="3927580" y="6186116"/>
            <a:ext cx="761984" cy="399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fi-FI" sz="1999" kern="0" dirty="0">
                <a:solidFill>
                  <a:srgbClr val="59594A"/>
                </a:solidFill>
              </a:rPr>
              <a:t>Aika</a:t>
            </a:r>
          </a:p>
        </p:txBody>
      </p:sp>
    </p:spTree>
    <p:extLst>
      <p:ext uri="{BB962C8B-B14F-4D97-AF65-F5344CB8AC3E}">
        <p14:creationId xmlns:p14="http://schemas.microsoft.com/office/powerpoint/2010/main" val="3651294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EBE2C64A-A9AB-42BC-A061-9A3CBCFD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40" y="130831"/>
            <a:ext cx="8542337" cy="1267746"/>
          </a:xfrm>
        </p:spPr>
        <p:txBody>
          <a:bodyPr/>
          <a:lstStyle/>
          <a:p>
            <a:r>
              <a:rPr lang="fi-FI" sz="3100" dirty="0"/>
              <a:t>Hallituksen tavoitteet ja uudistuva metsäteollisuus</a:t>
            </a:r>
            <a:br>
              <a:rPr lang="fi-FI" sz="3100" dirty="0"/>
            </a:br>
            <a:r>
              <a:rPr lang="fi-FI" sz="3100" dirty="0"/>
              <a:t>- kohtuuhintainen energia on investointien edellytys 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0498DB91-010D-42A7-A558-5DED96A22EF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-1970484" y="1700808"/>
          <a:ext cx="8542337" cy="449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964C36-1DB4-4466-8F85-EAF25146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682452" y="6923140"/>
            <a:ext cx="482400" cy="169200"/>
          </a:xfrm>
        </p:spPr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graphicFrame>
        <p:nvGraphicFramePr>
          <p:cNvPr id="8" name="Kaaviokuva 7">
            <a:extLst>
              <a:ext uri="{FF2B5EF4-FFF2-40B4-BE49-F238E27FC236}">
                <a16:creationId xmlns:a16="http://schemas.microsoft.com/office/drawing/2014/main" id="{9559F93A-CB38-4568-BDF1-41811047F4FB}"/>
              </a:ext>
            </a:extLst>
          </p:cNvPr>
          <p:cNvGraphicFramePr/>
          <p:nvPr>
            <p:extLst/>
          </p:nvPr>
        </p:nvGraphicFramePr>
        <p:xfrm>
          <a:off x="4582245" y="1434188"/>
          <a:ext cx="7488831" cy="465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E171DA86-C8F3-49E8-B7EA-47839016C1C9}"/>
              </a:ext>
            </a:extLst>
          </p:cNvPr>
          <p:cNvSpPr txBox="1">
            <a:spLocks/>
          </p:cNvSpPr>
          <p:nvPr/>
        </p:nvSpPr>
        <p:spPr>
          <a:xfrm>
            <a:off x="140400" y="6703200"/>
            <a:ext cx="482400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defPPr>
              <a:defRPr lang="fi-FI"/>
            </a:defPPr>
            <a:lvl1pPr marL="0" algn="l" defTabSz="914400" rtl="0" eaLnBrk="1" latinLnBrk="0" hangingPunct="1">
              <a:defRPr lang="fi-FI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ACDF996-0412-4732-9EC0-AEA4CC6752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200"/>
            <a:r>
              <a:rPr lang="fi-FI"/>
              <a:t>29.1.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20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4932922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etsä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kstikalvopohja.potx" id="{5B16B4D1-A932-4D9A-84BD-52C483CCFDFD}" vid="{17694710-85D7-494B-A82D-F36D6551682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187050-B5E3-40FD-B69F-F721EDFA4D7A}"/>
</file>

<file path=customXml/itemProps2.xml><?xml version="1.0" encoding="utf-8"?>
<ds:datastoreItem xmlns:ds="http://schemas.openxmlformats.org/officeDocument/2006/customXml" ds:itemID="{565C3A8E-C173-4843-A71B-A589EDDEB81D}"/>
</file>

<file path=customXml/itemProps3.xml><?xml version="1.0" encoding="utf-8"?>
<ds:datastoreItem xmlns:ds="http://schemas.openxmlformats.org/officeDocument/2006/customXml" ds:itemID="{2E14FB8B-76AB-4D12-9B58-4A307126C47D}"/>
</file>

<file path=docProps/app.xml><?xml version="1.0" encoding="utf-8"?>
<Properties xmlns="http://schemas.openxmlformats.org/officeDocument/2006/extended-properties" xmlns:vt="http://schemas.openxmlformats.org/officeDocument/2006/docPropsVTypes">
  <Template>tekstikalvopohja</Template>
  <TotalTime>4378</TotalTime>
  <Words>265</Words>
  <Application>Microsoft Office PowerPoint</Application>
  <PresentationFormat>Mukautettu</PresentationFormat>
  <Paragraphs>81</Paragraphs>
  <Slides>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Source Sans Pro</vt:lpstr>
      <vt:lpstr>Symbol</vt:lpstr>
      <vt:lpstr>Wingdings</vt:lpstr>
      <vt:lpstr>Tekstikalvopohja</vt:lpstr>
      <vt:lpstr>Kuuleminen energiaverotuksen uudistamisesta</vt:lpstr>
      <vt:lpstr>Metsäteollisuus, ilmasto ja talous</vt:lpstr>
      <vt:lpstr>Kansainvälisesti tarvitaan yhtä terävät luistimet kuin kilpailijoilla</vt:lpstr>
      <vt:lpstr>PowerPoint-esitys</vt:lpstr>
      <vt:lpstr>Energiaverojen uudistaminen</vt:lpstr>
      <vt:lpstr>Hallituksen tavoitteet ja uudistuva metsäteollisuus - kohtuuhintainen energia on investointien edellytys </vt:lpstr>
      <vt:lpstr>PowerPoint-esitys</vt:lpstr>
    </vt:vector>
  </TitlesOfParts>
  <Company>Metsäteollisuus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Kuuleminen energiaverotuksen uudistamisesta</dc:title>
  <dc:creator>Fagerblom Ahti</dc:creator>
  <cp:keywords/>
  <cp:lastModifiedBy>Sinisalo Krista</cp:lastModifiedBy>
  <cp:revision>34</cp:revision>
  <cp:lastPrinted>2020-01-22T10:27:27Z</cp:lastPrinted>
  <dcterms:created xsi:type="dcterms:W3CDTF">2019-09-22T09:24:56Z</dcterms:created>
  <dcterms:modified xsi:type="dcterms:W3CDTF">2020-01-29T06:59:34Z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398.83.05.007</vt:lpwstr>
  </property>
  <property fmtid="{D5CDD505-2E9C-101B-9397-08002B2CF9AE}" pid="3" name="dvKameleonVerID">
    <vt:lpwstr>398.83.06.009</vt:lpwstr>
  </property>
  <property fmtid="{D5CDD505-2E9C-101B-9397-08002B2CF9AE}" pid="4" name="dvSaved">
    <vt:lpwstr>1</vt:lpwstr>
  </property>
  <property fmtid="{D5CDD505-2E9C-101B-9397-08002B2CF9AE}" pid="5" name="dvLanguage">
    <vt:lpwstr>1035</vt:lpwstr>
  </property>
  <property fmtid="{D5CDD505-2E9C-101B-9397-08002B2CF9AE}" pid="6" name="dvTemplate">
    <vt:lpwstr>tekstikalvopohja.potx</vt:lpwstr>
  </property>
  <property fmtid="{D5CDD505-2E9C-101B-9397-08002B2CF9AE}" pid="7" name="dvDefinition">
    <vt:lpwstr>232 (dd_default.xml)</vt:lpwstr>
  </property>
  <property fmtid="{D5CDD505-2E9C-101B-9397-08002B2CF9AE}" pid="8" name="dvDefinitionID">
    <vt:lpwstr>232</vt:lpwstr>
  </property>
  <property fmtid="{D5CDD505-2E9C-101B-9397-08002B2CF9AE}" pid="9" name="dvContentFile">
    <vt:lpwstr>dd_default.xml</vt:lpwstr>
  </property>
  <property fmtid="{D5CDD505-2E9C-101B-9397-08002B2CF9AE}" pid="10" name="dvGlobalVerID">
    <vt:lpwstr>398.90.05.018</vt:lpwstr>
  </property>
  <property fmtid="{D5CDD505-2E9C-101B-9397-08002B2CF9AE}" pid="11" name="dvDefinitionVersion">
    <vt:lpwstr>1.0 / 19.12.2017</vt:lpwstr>
  </property>
  <property fmtid="{D5CDD505-2E9C-101B-9397-08002B2CF9AE}" pid="12" name="filename">
    <vt:lpwstr>false</vt:lpwstr>
  </property>
  <property fmtid="{D5CDD505-2E9C-101B-9397-08002B2CF9AE}" pid="13" name="filenameandpath">
    <vt:lpwstr>false</vt:lpwstr>
  </property>
  <property fmtid="{D5CDD505-2E9C-101B-9397-08002B2CF9AE}" pid="14" name="dvPagenumberExist">
    <vt:lpwstr>1</vt:lpwstr>
  </property>
  <property fmtid="{D5CDD505-2E9C-101B-9397-08002B2CF9AE}" pid="15" name="dvAuthorExist">
    <vt:lpwstr>0</vt:lpwstr>
  </property>
  <property fmtid="{D5CDD505-2E9C-101B-9397-08002B2CF9AE}" pid="16" name="dvDateExist">
    <vt:lpwstr>-1</vt:lpwstr>
  </property>
  <property fmtid="{D5CDD505-2E9C-101B-9397-08002B2CF9AE}" pid="17" name="dvCategory">
    <vt:lpwstr>29</vt:lpwstr>
  </property>
  <property fmtid="{D5CDD505-2E9C-101B-9397-08002B2CF9AE}" pid="18" name="dvCategory_2">
    <vt:lpwstr>0</vt:lpwstr>
  </property>
  <property fmtid="{D5CDD505-2E9C-101B-9397-08002B2CF9AE}" pid="19" name="dvSavepath">
    <vt:lpwstr/>
  </property>
  <property fmtid="{D5CDD505-2E9C-101B-9397-08002B2CF9AE}" pid="20" name="dvUsed">
    <vt:lpwstr>1</vt:lpwstr>
  </property>
  <property fmtid="{D5CDD505-2E9C-101B-9397-08002B2CF9AE}" pid="21" name="dvCompany">
    <vt:lpwstr>METE</vt:lpwstr>
  </property>
  <property fmtid="{D5CDD505-2E9C-101B-9397-08002B2CF9AE}" pid="22" name="dvSite">
    <vt:lpwstr>Yleinen</vt:lpwstr>
  </property>
  <property fmtid="{D5CDD505-2E9C-101B-9397-08002B2CF9AE}" pid="23" name="dvNumbering">
    <vt:lpwstr>0</vt:lpwstr>
  </property>
  <property fmtid="{D5CDD505-2E9C-101B-9397-08002B2CF9AE}" pid="24" name="dvDUname">
    <vt:lpwstr>Fagerblom Ahti</vt:lpwstr>
  </property>
  <property fmtid="{D5CDD505-2E9C-101B-9397-08002B2CF9AE}" pid="25" name="dvDUdepartment">
    <vt:lpwstr/>
  </property>
  <property fmtid="{D5CDD505-2E9C-101B-9397-08002B2CF9AE}" pid="26" name="dvDate_Page">
    <vt:lpwstr>0</vt:lpwstr>
  </property>
  <property fmtid="{D5CDD505-2E9C-101B-9397-08002B2CF9AE}" pid="27" name="dvAuthor">
    <vt:lpwstr>Fagerblom Ahti</vt:lpwstr>
  </property>
  <property fmtid="{D5CDD505-2E9C-101B-9397-08002B2CF9AE}" pid="28" name="dvAuthor_Page">
    <vt:lpwstr>0</vt:lpwstr>
  </property>
  <property fmtid="{D5CDD505-2E9C-101B-9397-08002B2CF9AE}" pid="29" name="dvSectorExist">
    <vt:lpwstr>0</vt:lpwstr>
  </property>
  <property fmtid="{D5CDD505-2E9C-101B-9397-08002B2CF9AE}" pid="30" name="dvSector">
    <vt:lpwstr/>
  </property>
  <property fmtid="{D5CDD505-2E9C-101B-9397-08002B2CF9AE}" pid="31" name="dvLahde">
    <vt:lpwstr>0</vt:lpwstr>
  </property>
  <property fmtid="{D5CDD505-2E9C-101B-9397-08002B2CF9AE}" pid="32" name="dvLahdetext">
    <vt:lpwstr/>
  </property>
  <property fmtid="{D5CDD505-2E9C-101B-9397-08002B2CF9AE}" pid="33" name="dvLogoExist">
    <vt:lpwstr>-1</vt:lpwstr>
  </property>
  <property fmtid="{D5CDD505-2E9C-101B-9397-08002B2CF9AE}" pid="34" name="dvCurrentlogo">
    <vt:lpwstr>MT_logo_fi_rgb.png</vt:lpwstr>
  </property>
  <property fmtid="{D5CDD505-2E9C-101B-9397-08002B2CF9AE}" pid="35" name="dvCurrentTitlelogo">
    <vt:lpwstr>MT_logo_fi_rgb.png</vt:lpwstr>
  </property>
  <property fmtid="{D5CDD505-2E9C-101B-9397-08002B2CF9AE}" pid="36" name="Owner">
    <vt:lpwstr>Fagerblom Ahti</vt:lpwstr>
  </property>
  <property fmtid="{D5CDD505-2E9C-101B-9397-08002B2CF9AE}" pid="37" name="GroupID">
    <vt:lpwstr/>
  </property>
  <property fmtid="{D5CDD505-2E9C-101B-9397-08002B2CF9AE}" pid="38" name="Security">
    <vt:lpwstr/>
  </property>
  <property fmtid="{D5CDD505-2E9C-101B-9397-08002B2CF9AE}" pid="39" name="ContentTypeId">
    <vt:lpwstr>0x010100FC273FBDB1AAC448BDBB3CA1302F22C6</vt:lpwstr>
  </property>
</Properties>
</file>