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97" r:id="rId5"/>
    <p:sldMasterId id="2147483864" r:id="rId6"/>
    <p:sldMasterId id="2147483888" r:id="rId7"/>
    <p:sldMasterId id="2147483908" r:id="rId8"/>
    <p:sldMasterId id="2147483968" r:id="rId9"/>
    <p:sldMasterId id="2147484013" r:id="rId10"/>
  </p:sldMasterIdLst>
  <p:notesMasterIdLst>
    <p:notesMasterId r:id="rId20"/>
  </p:notesMasterIdLst>
  <p:handoutMasterIdLst>
    <p:handoutMasterId r:id="rId21"/>
  </p:handoutMasterIdLst>
  <p:sldIdLst>
    <p:sldId id="257" r:id="rId11"/>
    <p:sldId id="548" r:id="rId12"/>
    <p:sldId id="553" r:id="rId13"/>
    <p:sldId id="554" r:id="rId14"/>
    <p:sldId id="555" r:id="rId15"/>
    <p:sldId id="556" r:id="rId16"/>
    <p:sldId id="557" r:id="rId17"/>
    <p:sldId id="558" r:id="rId18"/>
    <p:sldId id="559" r:id="rId19"/>
  </p:sldIdLst>
  <p:sldSz cx="9144000" cy="5143500" type="screen16x9"/>
  <p:notesSz cx="6794500" cy="9906000"/>
  <p:defaultTextStyle>
    <a:defPPr>
      <a:defRPr lang="fi-FI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B0A"/>
    <a:srgbClr val="FFE100"/>
    <a:srgbClr val="FFE101"/>
    <a:srgbClr val="0086EA"/>
    <a:srgbClr val="F2D500"/>
    <a:srgbClr val="FBD4CC"/>
    <a:srgbClr val="FDD4CC"/>
    <a:srgbClr val="FFF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0833" autoAdjust="0"/>
  </p:normalViewPr>
  <p:slideViewPr>
    <p:cSldViewPr snapToGrid="0" snapToObjects="1" showGuides="1">
      <p:cViewPr varScale="1">
        <p:scale>
          <a:sx n="89" d="100"/>
          <a:sy n="89" d="100"/>
        </p:scale>
        <p:origin x="47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75BD7-BDF1-1A44-B672-485CBBCA1525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2DB90-F477-4443-8734-73131BB5C4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50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0FF5F-13B2-BF41-8EF6-34F543DF912D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9ADAC-5B84-8A43-93B8-85B4EC0903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300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ADAC-5B84-8A43-93B8-85B4EC09036C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607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443" y="830228"/>
            <a:ext cx="4943310" cy="1266625"/>
          </a:xfrm>
        </p:spPr>
        <p:txBody>
          <a:bodyPr anchor="t" anchorCtr="0">
            <a:noAutofit/>
          </a:bodyPr>
          <a:lstStyle>
            <a:lvl1pPr algn="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314" y="2259710"/>
            <a:ext cx="3943464" cy="131445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FFFFFF"/>
                </a:solidFill>
              </a:defRPr>
            </a:lvl1pPr>
            <a:lvl2pPr marL="41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AC3CBA-458D-4F42-B896-87DCD2253134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367E9FE4-8DCD-497C-AD5C-012332F5043E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000"/>
            </a:lvl1pPr>
            <a:lvl2pPr marL="419364" indent="0">
              <a:buNone/>
              <a:defRPr sz="2600"/>
            </a:lvl2pPr>
            <a:lvl3pPr marL="838727" indent="0">
              <a:buNone/>
              <a:defRPr sz="2200"/>
            </a:lvl3pPr>
            <a:lvl4pPr marL="1258091" indent="0">
              <a:buNone/>
              <a:defRPr sz="1800"/>
            </a:lvl4pPr>
            <a:lvl5pPr marL="1677455" indent="0">
              <a:buNone/>
              <a:defRPr sz="1800"/>
            </a:lvl5pPr>
            <a:lvl6pPr marL="2096818" indent="0">
              <a:buNone/>
              <a:defRPr sz="1800"/>
            </a:lvl6pPr>
            <a:lvl7pPr marL="2516183" indent="0">
              <a:buNone/>
              <a:defRPr sz="1800"/>
            </a:lvl7pPr>
            <a:lvl8pPr marL="2935546" indent="0">
              <a:buNone/>
              <a:defRPr sz="1800"/>
            </a:lvl8pPr>
            <a:lvl9pPr marL="335491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19364" indent="0">
              <a:buNone/>
              <a:defRPr sz="1100"/>
            </a:lvl2pPr>
            <a:lvl3pPr marL="838727" indent="0">
              <a:buNone/>
              <a:defRPr sz="900"/>
            </a:lvl3pPr>
            <a:lvl4pPr marL="1258091" indent="0">
              <a:buNone/>
              <a:defRPr sz="800"/>
            </a:lvl4pPr>
            <a:lvl5pPr marL="1677455" indent="0">
              <a:buNone/>
              <a:defRPr sz="800"/>
            </a:lvl5pPr>
            <a:lvl6pPr marL="2096818" indent="0">
              <a:buNone/>
              <a:defRPr sz="800"/>
            </a:lvl6pPr>
            <a:lvl7pPr marL="2516183" indent="0">
              <a:buNone/>
              <a:defRPr sz="800"/>
            </a:lvl7pPr>
            <a:lvl8pPr marL="2935546" indent="0">
              <a:buNone/>
              <a:defRPr sz="800"/>
            </a:lvl8pPr>
            <a:lvl9pPr marL="33549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FADAC384-126E-4F7E-BA35-139270355887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443" y="830228"/>
            <a:ext cx="4943310" cy="1266625"/>
          </a:xfrm>
        </p:spPr>
        <p:txBody>
          <a:bodyPr anchor="t" anchorCtr="0">
            <a:noAutofit/>
          </a:bodyPr>
          <a:lstStyle>
            <a:lvl1pPr algn="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314" y="2259710"/>
            <a:ext cx="3943464" cy="131445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FFFFFF"/>
                </a:solidFill>
              </a:defRPr>
            </a:lvl1pPr>
            <a:lvl2pPr marL="41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28E29A-E518-4EDF-81DB-D5D436B0ED80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541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B8DB94-98F1-4195-BD31-6F3BFB9D3909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4573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ABF649-0BE3-4790-BAA0-40157D5BA9FA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2DC692-3FAB-4CC5-ACCD-BEC3F16CCAF4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DCFD46-41B0-4506-BDD7-806DCA728DED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93432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3726CC-2E02-4F2F-B3D9-90B879B54743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42811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9FF719-5E3A-4205-8507-A081675DAF5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619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FD0B31-63F9-4F9E-9686-2FA23BDC9A7F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C4EF98-F68F-4D10-A79B-13587AE24BF8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3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58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7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68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6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5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4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6C573426-2BB5-48B7-B561-6EDA5E5B8B80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046648-4265-4FC5-8EB4-DFD8C225FFF0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809FE0-7C34-4388-ADB8-C238C5435C26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DC3A4224-B554-4388-8292-101D80DC8CF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3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58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7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68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6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5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4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FE6E1FFE-40FE-4C39-9374-C1947D1C8F67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1E72EABA-3284-4B3E-BBED-77F3DE120BD8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373" y="629242"/>
            <a:ext cx="2905581" cy="290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539000"/>
            <a:ext cx="3323077" cy="189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08242641-5ECA-4A25-B43A-02B15A1CC618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85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615" y="2600100"/>
            <a:ext cx="3701908" cy="1620000"/>
          </a:xfrm>
        </p:spPr>
        <p:txBody>
          <a:bodyPr anchor="t" anchorCtr="0">
            <a:norm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 algn="r">
              <a:defRPr sz="1700">
                <a:solidFill>
                  <a:schemeClr val="tx1"/>
                </a:solidFill>
              </a:defRPr>
            </a:lvl2pPr>
            <a:lvl3pPr algn="r">
              <a:defRPr sz="1500">
                <a:solidFill>
                  <a:schemeClr val="tx1"/>
                </a:solidFill>
              </a:defRPr>
            </a:lvl3pPr>
            <a:lvl4pPr algn="r">
              <a:defRPr sz="1400">
                <a:solidFill>
                  <a:schemeClr val="tx1"/>
                </a:solidFill>
              </a:defRPr>
            </a:lvl4pPr>
            <a:lvl5pPr algn="r"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85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1145730B-01C6-4F8A-8EFC-5583DA9F7E53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Kuva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33" y="1624075"/>
            <a:ext cx="2905581" cy="29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40E6A317-40AC-401C-A828-420E791A60B0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8584" y="334799"/>
            <a:ext cx="3439385" cy="405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47411C12-8C48-43E1-8C84-BC60A5B2B2C4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AE96FB9C-64F4-4FEC-B8C7-2A67D0E06625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0B8C125F-A729-471A-A8AA-6E4C445C44E3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90ED5769-C5D0-4395-8F4E-605165E431D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000"/>
            </a:lvl1pPr>
            <a:lvl2pPr marL="419364" indent="0">
              <a:buNone/>
              <a:defRPr sz="2600"/>
            </a:lvl2pPr>
            <a:lvl3pPr marL="838727" indent="0">
              <a:buNone/>
              <a:defRPr sz="2200"/>
            </a:lvl3pPr>
            <a:lvl4pPr marL="1258091" indent="0">
              <a:buNone/>
              <a:defRPr sz="1800"/>
            </a:lvl4pPr>
            <a:lvl5pPr marL="1677455" indent="0">
              <a:buNone/>
              <a:defRPr sz="1800"/>
            </a:lvl5pPr>
            <a:lvl6pPr marL="2096818" indent="0">
              <a:buNone/>
              <a:defRPr sz="1800"/>
            </a:lvl6pPr>
            <a:lvl7pPr marL="2516183" indent="0">
              <a:buNone/>
              <a:defRPr sz="1800"/>
            </a:lvl7pPr>
            <a:lvl8pPr marL="2935546" indent="0">
              <a:buNone/>
              <a:defRPr sz="1800"/>
            </a:lvl8pPr>
            <a:lvl9pPr marL="3354911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19364" indent="0">
              <a:buNone/>
              <a:defRPr sz="1100"/>
            </a:lvl2pPr>
            <a:lvl3pPr marL="838727" indent="0">
              <a:buNone/>
              <a:defRPr sz="900"/>
            </a:lvl3pPr>
            <a:lvl4pPr marL="1258091" indent="0">
              <a:buNone/>
              <a:defRPr sz="800"/>
            </a:lvl4pPr>
            <a:lvl5pPr marL="1677455" indent="0">
              <a:buNone/>
              <a:defRPr sz="800"/>
            </a:lvl5pPr>
            <a:lvl6pPr marL="2096818" indent="0">
              <a:buNone/>
              <a:defRPr sz="800"/>
            </a:lvl6pPr>
            <a:lvl7pPr marL="2516183" indent="0">
              <a:buNone/>
              <a:defRPr sz="800"/>
            </a:lvl7pPr>
            <a:lvl8pPr marL="2935546" indent="0">
              <a:buNone/>
              <a:defRPr sz="800"/>
            </a:lvl8pPr>
            <a:lvl9pPr marL="33549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471606D2-0BA6-43F5-BF8E-6AE112721B57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279401" y="364066"/>
            <a:ext cx="8496422" cy="857250"/>
          </a:xfrm>
          <a:prstGeom prst="rect">
            <a:avLst/>
          </a:prstGeom>
        </p:spPr>
        <p:txBody>
          <a:bodyPr vert="horz"/>
          <a:lstStyle>
            <a:lvl1pPr algn="l">
              <a:defRPr b="1" i="0">
                <a:latin typeface="Avenir Next Regular"/>
                <a:cs typeface="Avenir Next Regular"/>
              </a:defRPr>
            </a:lvl1pPr>
          </a:lstStyle>
          <a:p>
            <a:r>
              <a:rPr lang="nb-NO" dirty="0"/>
              <a:t>Klikk for å 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redigere</a:t>
            </a:r>
            <a:r>
              <a:rPr lang="nb-NO" dirty="0"/>
              <a:t> tittel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389467" y="1289947"/>
            <a:ext cx="8386356" cy="3138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800" b="0" i="0" baseline="0">
                <a:latin typeface="Avenir Next Regular"/>
                <a:cs typeface="Avenir Next Regular"/>
              </a:defRPr>
            </a:lvl1pPr>
            <a:lvl2pPr>
              <a:defRPr sz="2400" b="0" i="0">
                <a:latin typeface="Soho Gothic Pro"/>
                <a:cs typeface="Soho Gothic Pro"/>
              </a:defRPr>
            </a:lvl2pPr>
            <a:lvl3pPr>
              <a:defRPr sz="2000" b="0" i="0">
                <a:latin typeface="Soho Gothic Pro"/>
                <a:cs typeface="Soho Gothic Pro"/>
              </a:defRPr>
            </a:lvl3pPr>
            <a:lvl4pPr>
              <a:defRPr sz="1800" b="0" i="0">
                <a:latin typeface="Soho Gothic Pro"/>
                <a:cs typeface="Soho Gothic Pro"/>
              </a:defRPr>
            </a:lvl4pPr>
            <a:lvl5pPr>
              <a:defRPr sz="1800" b="0" i="0">
                <a:latin typeface="Soho Gothic Pro"/>
                <a:cs typeface="Soho Gothic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legge til tekst/bilde</a:t>
            </a:r>
          </a:p>
        </p:txBody>
      </p:sp>
    </p:spTree>
    <p:extLst>
      <p:ext uri="{BB962C8B-B14F-4D97-AF65-F5344CB8AC3E}">
        <p14:creationId xmlns:p14="http://schemas.microsoft.com/office/powerpoint/2010/main" val="7639904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443" y="830228"/>
            <a:ext cx="4943310" cy="1266625"/>
          </a:xfrm>
        </p:spPr>
        <p:txBody>
          <a:bodyPr anchor="t" anchorCtr="0">
            <a:noAutofit/>
          </a:bodyPr>
          <a:lstStyle>
            <a:lvl1pPr algn="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314" y="2259710"/>
            <a:ext cx="3943464" cy="131445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FFFFFF"/>
                </a:solidFill>
              </a:defRPr>
            </a:lvl1pPr>
            <a:lvl2pPr marL="41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DCE4FE-3E43-4DCE-BCB5-C349A9B7FD95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541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886DE5-6F5F-47F1-B0BA-55745FB2BFA6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4573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4E51A7-0AF2-40C9-9CF6-F07A54301BE5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137EBC-1D3D-48F9-A924-15DC92BA1317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57277" y="4674415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8DBE16-AD4A-4B12-A000-370C856DA4DF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8439" y="4674226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74226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93432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E3F958-9D3B-4481-B81A-E695388F10E0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42811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AE1F1C-C105-4DB1-8DD0-CC6E72768F1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373" y="629242"/>
            <a:ext cx="2905581" cy="290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539000"/>
            <a:ext cx="3323077" cy="189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DF0D591E-2C1C-44E0-A943-C28C16FDF7E0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619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9FD804-3E1B-4E11-A03C-E75460FDD38A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446C42-0EC3-4043-B04D-E96539A1897E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AD45749D-27A4-4958-9E58-D870426A79B8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3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58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7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68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6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5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4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C7CEC4E0-2D76-4B16-B319-E94C4381BB87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BE1ACB91-61EE-4F9B-BE72-617BC4B82884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373" y="629242"/>
            <a:ext cx="2905581" cy="290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539000"/>
            <a:ext cx="3323077" cy="189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0C9ABAD0-3775-4014-BAD0-DA1AC454F7C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85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615" y="2600100"/>
            <a:ext cx="3701908" cy="1620000"/>
          </a:xfrm>
        </p:spPr>
        <p:txBody>
          <a:bodyPr anchor="t" anchorCtr="0">
            <a:norm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 algn="r">
              <a:defRPr sz="1700">
                <a:solidFill>
                  <a:schemeClr val="tx1"/>
                </a:solidFill>
              </a:defRPr>
            </a:lvl2pPr>
            <a:lvl3pPr algn="r">
              <a:defRPr sz="1500">
                <a:solidFill>
                  <a:schemeClr val="tx1"/>
                </a:solidFill>
              </a:defRPr>
            </a:lvl3pPr>
            <a:lvl4pPr algn="r">
              <a:defRPr sz="1400">
                <a:solidFill>
                  <a:schemeClr val="tx1"/>
                </a:solidFill>
              </a:defRPr>
            </a:lvl4pPr>
            <a:lvl5pPr algn="r"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85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4F13A62A-0FE7-497D-8AF1-BB4D2BAAD20E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33" y="1624075"/>
            <a:ext cx="2905581" cy="29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331E01EE-67DE-4587-8411-3D82FBBD9867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8584" y="334799"/>
            <a:ext cx="3439385" cy="405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EFEDD3D0-C7FF-4600-A26B-469F8E8D495A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70BA7D85-5A6D-4945-AB08-D59E1AB02684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85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615" y="2600100"/>
            <a:ext cx="3701908" cy="1620000"/>
          </a:xfrm>
        </p:spPr>
        <p:txBody>
          <a:bodyPr anchor="t" anchorCtr="0">
            <a:norm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 algn="r">
              <a:defRPr sz="1700">
                <a:solidFill>
                  <a:schemeClr val="tx1"/>
                </a:solidFill>
              </a:defRPr>
            </a:lvl2pPr>
            <a:lvl3pPr algn="r">
              <a:defRPr sz="1500">
                <a:solidFill>
                  <a:schemeClr val="tx1"/>
                </a:solidFill>
              </a:defRPr>
            </a:lvl3pPr>
            <a:lvl4pPr algn="r">
              <a:defRPr sz="1400">
                <a:solidFill>
                  <a:schemeClr val="tx1"/>
                </a:solidFill>
              </a:defRPr>
            </a:lvl4pPr>
            <a:lvl5pPr algn="r"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85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D7EE075B-DF36-4F10-A182-BE05DF4B3ABC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33" y="1624075"/>
            <a:ext cx="2905581" cy="29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6F8E4E55-BBE2-487D-BAD5-3820E865583A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000"/>
            </a:lvl1pPr>
            <a:lvl2pPr marL="419364" indent="0">
              <a:buNone/>
              <a:defRPr sz="2600"/>
            </a:lvl2pPr>
            <a:lvl3pPr marL="838727" indent="0">
              <a:buNone/>
              <a:defRPr sz="2200"/>
            </a:lvl3pPr>
            <a:lvl4pPr marL="1258091" indent="0">
              <a:buNone/>
              <a:defRPr sz="1800"/>
            </a:lvl4pPr>
            <a:lvl5pPr marL="1677455" indent="0">
              <a:buNone/>
              <a:defRPr sz="1800"/>
            </a:lvl5pPr>
            <a:lvl6pPr marL="2096818" indent="0">
              <a:buNone/>
              <a:defRPr sz="1800"/>
            </a:lvl6pPr>
            <a:lvl7pPr marL="2516183" indent="0">
              <a:buNone/>
              <a:defRPr sz="1800"/>
            </a:lvl7pPr>
            <a:lvl8pPr marL="2935546" indent="0">
              <a:buNone/>
              <a:defRPr sz="1800"/>
            </a:lvl8pPr>
            <a:lvl9pPr marL="3354911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19364" indent="0">
              <a:buNone/>
              <a:defRPr sz="1100"/>
            </a:lvl2pPr>
            <a:lvl3pPr marL="838727" indent="0">
              <a:buNone/>
              <a:defRPr sz="900"/>
            </a:lvl3pPr>
            <a:lvl4pPr marL="1258091" indent="0">
              <a:buNone/>
              <a:defRPr sz="800"/>
            </a:lvl4pPr>
            <a:lvl5pPr marL="1677455" indent="0">
              <a:buNone/>
              <a:defRPr sz="800"/>
            </a:lvl5pPr>
            <a:lvl6pPr marL="2096818" indent="0">
              <a:buNone/>
              <a:defRPr sz="800"/>
            </a:lvl6pPr>
            <a:lvl7pPr marL="2516183" indent="0">
              <a:buNone/>
              <a:defRPr sz="800"/>
            </a:lvl7pPr>
            <a:lvl8pPr marL="2935546" indent="0">
              <a:buNone/>
              <a:defRPr sz="800"/>
            </a:lvl8pPr>
            <a:lvl9pPr marL="33549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05177DEC-B46B-420D-B4A8-831654D5C147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0CBBDB-51B5-4CF4-9E53-A912F9D97AEF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4FBEB7-8118-48D2-904F-7F8B7C814E04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3FBABC59-7F47-4F32-99B2-EBF340C4AB2D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8584" y="334799"/>
            <a:ext cx="3439385" cy="405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73B5AD96-D40B-4780-8257-AF51D8CEB360}" type="datetime1">
              <a:rPr lang="en-GB" smtClean="0"/>
              <a:t>12/02/2020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05278B1C-70B6-4CE3-A99B-02BB8100BC82}" type="datetime1">
              <a:rPr lang="en-GB" smtClean="0"/>
              <a:t>12/02/2020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4825428B-3487-4BA3-9975-047C96033954}" type="datetime1">
              <a:rPr lang="en-GB" smtClean="0"/>
              <a:t>12/02/2020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000"/>
            </a:lvl1pPr>
            <a:lvl2pPr marL="419364" indent="0">
              <a:buNone/>
              <a:defRPr sz="2600"/>
            </a:lvl2pPr>
            <a:lvl3pPr marL="838727" indent="0">
              <a:buNone/>
              <a:defRPr sz="2200"/>
            </a:lvl3pPr>
            <a:lvl4pPr marL="1258091" indent="0">
              <a:buNone/>
              <a:defRPr sz="1800"/>
            </a:lvl4pPr>
            <a:lvl5pPr marL="1677455" indent="0">
              <a:buNone/>
              <a:defRPr sz="1800"/>
            </a:lvl5pPr>
            <a:lvl6pPr marL="2096818" indent="0">
              <a:buNone/>
              <a:defRPr sz="1800"/>
            </a:lvl6pPr>
            <a:lvl7pPr marL="2516183" indent="0">
              <a:buNone/>
              <a:defRPr sz="1800"/>
            </a:lvl7pPr>
            <a:lvl8pPr marL="2935546" indent="0">
              <a:buNone/>
              <a:defRPr sz="1800"/>
            </a:lvl8pPr>
            <a:lvl9pPr marL="335491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19364" indent="0">
              <a:buNone/>
              <a:defRPr sz="1100"/>
            </a:lvl2pPr>
            <a:lvl3pPr marL="838727" indent="0">
              <a:buNone/>
              <a:defRPr sz="900"/>
            </a:lvl3pPr>
            <a:lvl4pPr marL="1258091" indent="0">
              <a:buNone/>
              <a:defRPr sz="800"/>
            </a:lvl4pPr>
            <a:lvl5pPr marL="1677455" indent="0">
              <a:buNone/>
              <a:defRPr sz="800"/>
            </a:lvl5pPr>
            <a:lvl6pPr marL="2096818" indent="0">
              <a:buNone/>
              <a:defRPr sz="800"/>
            </a:lvl6pPr>
            <a:lvl7pPr marL="2516183" indent="0">
              <a:buNone/>
              <a:defRPr sz="800"/>
            </a:lvl7pPr>
            <a:lvl8pPr marL="2935546" indent="0">
              <a:buNone/>
              <a:defRPr sz="800"/>
            </a:lvl8pPr>
            <a:lvl9pPr marL="33549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D3DF664C-B536-4C87-A2A8-6D4D7CFE08F1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541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BD8462-0CFA-41B5-94A9-D80963BFAF5F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443" y="830228"/>
            <a:ext cx="4943310" cy="1266625"/>
          </a:xfrm>
        </p:spPr>
        <p:txBody>
          <a:bodyPr anchor="t" anchorCtr="0">
            <a:noAutofit/>
          </a:bodyPr>
          <a:lstStyle>
            <a:lvl1pPr algn="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314" y="2259710"/>
            <a:ext cx="3943464" cy="131445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FFFFFF"/>
                </a:solidFill>
              </a:defRPr>
            </a:lvl1pPr>
            <a:lvl2pPr marL="41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09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541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972" y="4656371"/>
            <a:ext cx="864787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7B3DA81-2AB7-467E-90C8-51D869AAF7CB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755" y="4656371"/>
            <a:ext cx="1707652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58" y="4656371"/>
            <a:ext cx="385213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972" y="4656371"/>
            <a:ext cx="864787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39B3CCF-5958-466F-88D1-C652F9EA02DE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755" y="4656371"/>
            <a:ext cx="1707652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58" y="4656371"/>
            <a:ext cx="385213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4573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557457-95B9-448F-99FF-8421B15CA47D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6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20D97F-E7DB-4844-82BB-4616A24E7C29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4B5B7F-E6A8-48E1-AA0A-C6A6F0EB5AAD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93432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1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CCFCB7-91F6-4081-9A80-2A1DBC656C99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42811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7478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4D36AC-77AC-4B5F-A9AA-55ADE5B47EF2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619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7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F8BB65-A7A0-473E-BD80-F0436671CC87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8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A5F4A6-9F6E-4CB2-8657-C966A7EE1653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75772" y="83176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6962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4573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331423-72C7-4F12-BFED-ACA5CA1E743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D8B46B-1DE1-4B26-83BC-E9E57A5A6D6C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4176" y="899252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4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719138" indent="-141288">
              <a:defRPr/>
            </a:lvl4pPr>
            <a:lvl5pPr marL="898525" indent="-95250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B0053DCC-2B9C-467D-9DAC-D341AFDD7404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3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58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7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68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6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5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4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9A683D66-8692-4C61-ACB0-D48BEECD09B4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820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188000"/>
            <a:ext cx="4032000" cy="3276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 marL="719138" indent="-141288">
              <a:defRPr sz="900"/>
            </a:lvl4pPr>
            <a:lvl5pPr marL="898525" indent="-95250">
              <a:tabLst/>
              <a:defRPr sz="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188000"/>
            <a:ext cx="4032000" cy="3276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 marL="719138" indent="-141288">
              <a:defRPr sz="900"/>
            </a:lvl4pPr>
            <a:lvl5pPr marL="898525" indent="-95250">
              <a:tabLst/>
              <a:defRPr sz="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51741AF7-DBB1-4A0C-8C60-91D7A996D438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373" y="629242"/>
            <a:ext cx="2905581" cy="290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0" y="205979"/>
            <a:ext cx="4320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539000"/>
            <a:ext cx="3420000" cy="1890000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tx1"/>
                </a:solidFill>
              </a:defRPr>
            </a:lvl1pPr>
            <a:lvl2pPr marL="215900" indent="0">
              <a:buNone/>
              <a:defRPr sz="1600" cap="all">
                <a:solidFill>
                  <a:schemeClr val="tx1"/>
                </a:solidFill>
              </a:defRPr>
            </a:lvl2pPr>
            <a:lvl3pPr marL="390525" indent="0">
              <a:buNone/>
              <a:defRPr sz="1400" cap="all">
                <a:solidFill>
                  <a:schemeClr val="tx1"/>
                </a:solidFill>
              </a:defRPr>
            </a:lvl3pPr>
            <a:lvl4pPr marL="577850" indent="0">
              <a:buNone/>
              <a:defRPr sz="1400" cap="all">
                <a:solidFill>
                  <a:schemeClr val="tx1"/>
                </a:solidFill>
              </a:defRPr>
            </a:lvl4pPr>
            <a:lvl5pPr marL="803275" indent="0">
              <a:buNone/>
              <a:defRPr sz="1400" cap="all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000" y="1188000"/>
            <a:ext cx="432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7550" indent="-139700">
              <a:defRPr sz="900">
                <a:solidFill>
                  <a:srgbClr val="606162"/>
                </a:solidFill>
              </a:defRPr>
            </a:lvl4pPr>
            <a:lvl5pPr marL="895350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25C59F27-DCC2-4500-B339-867E96CEDB57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6480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188000"/>
            <a:ext cx="432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7550" indent="-139700">
              <a:defRPr sz="900">
                <a:solidFill>
                  <a:srgbClr val="606162"/>
                </a:solidFill>
              </a:defRPr>
            </a:lvl4pPr>
            <a:lvl5pPr marL="895350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A2FC0953-A6C8-45F2-8D73-EA9FC48747A5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33" y="1624075"/>
            <a:ext cx="2905581" cy="29055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000" y="2600100"/>
            <a:ext cx="3420000" cy="1620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215900" indent="0" algn="r">
              <a:buNone/>
              <a:defRPr sz="1600" cap="all">
                <a:solidFill>
                  <a:schemeClr val="tx1"/>
                </a:solidFill>
              </a:defRPr>
            </a:lvl2pPr>
            <a:lvl3pPr marL="390525" indent="0" algn="r">
              <a:buNone/>
              <a:defRPr sz="1400" cap="all">
                <a:solidFill>
                  <a:schemeClr val="tx1"/>
                </a:solidFill>
              </a:defRPr>
            </a:lvl3pPr>
            <a:lvl4pPr marL="577850" indent="0" algn="r">
              <a:buNone/>
              <a:defRPr sz="1400" cap="all">
                <a:solidFill>
                  <a:schemeClr val="tx1"/>
                </a:solidFill>
              </a:defRPr>
            </a:lvl4pPr>
            <a:lvl5pPr marL="803275" indent="0" algn="r">
              <a:buNone/>
              <a:defRPr sz="1400" cap="all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8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0" y="205979"/>
            <a:ext cx="4500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6000" y="1188000"/>
            <a:ext cx="450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9138" indent="-141288">
              <a:defRPr sz="900">
                <a:solidFill>
                  <a:srgbClr val="606162"/>
                </a:solidFill>
              </a:defRPr>
            </a:lvl4pPr>
            <a:lvl5pPr marL="896938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567265D1-DF9A-465C-8DEF-504FF9499714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000" y="324000"/>
            <a:ext cx="3420000" cy="41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4500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188000"/>
            <a:ext cx="450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9138" indent="-141288">
              <a:defRPr sz="900">
                <a:solidFill>
                  <a:srgbClr val="606162"/>
                </a:solidFill>
              </a:defRPr>
            </a:lvl4pPr>
            <a:lvl5pPr marL="896938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BE1F39CE-BE6C-4347-8AA0-09FBDB37D7C8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56000" y="324000"/>
            <a:ext cx="3420000" cy="41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820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188000"/>
            <a:ext cx="450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9138" indent="-141288">
              <a:defRPr sz="900">
                <a:solidFill>
                  <a:srgbClr val="606162"/>
                </a:solidFill>
              </a:defRPr>
            </a:lvl4pPr>
            <a:lvl5pPr marL="896938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F635B4CA-1042-4F99-B371-CD450F750945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256000" y="1063229"/>
            <a:ext cx="3420000" cy="180000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5256000" y="2807784"/>
            <a:ext cx="3420000" cy="1800000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D79B88DB-B11B-41D9-9ACA-7EFAEAF28CD5}" type="datetime1">
              <a:rPr lang="en-GB" smtClean="0"/>
              <a:t>12/02/2020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3E1EEC-52F8-4C72-A970-DE54521B6283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6531A556-D3D9-4213-975E-1470E7794993}" type="datetime1">
              <a:rPr lang="en-GB" smtClean="0"/>
              <a:t>12/02/2020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8000" y="468000"/>
            <a:ext cx="8208000" cy="388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CE583AB5-AA28-49B8-B5AF-CE2CA827B719}" type="datetime1">
              <a:rPr lang="en-GB" smtClean="0"/>
              <a:t>12/02/2020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443" y="830228"/>
            <a:ext cx="4943310" cy="1266625"/>
          </a:xfrm>
        </p:spPr>
        <p:txBody>
          <a:bodyPr anchor="t" anchorCtr="0">
            <a:noAutofit/>
          </a:bodyPr>
          <a:lstStyle>
            <a:lvl1pPr algn="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2314" y="2259710"/>
            <a:ext cx="3943464" cy="1314450"/>
          </a:xfrm>
        </p:spPr>
        <p:txBody>
          <a:bodyPr>
            <a:normAutofit/>
          </a:bodyPr>
          <a:lstStyle>
            <a:lvl1pPr marL="0" indent="0" algn="r">
              <a:buNone/>
              <a:defRPr sz="1700" baseline="0">
                <a:solidFill>
                  <a:srgbClr val="FFFFFF"/>
                </a:solidFill>
              </a:defRPr>
            </a:lvl1pPr>
            <a:lvl2pPr marL="41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Mika Aho</a:t>
            </a:r>
          </a:p>
        </p:txBody>
      </p:sp>
    </p:spTree>
    <p:extLst>
      <p:ext uri="{BB962C8B-B14F-4D97-AF65-F5344CB8AC3E}">
        <p14:creationId xmlns:p14="http://schemas.microsoft.com/office/powerpoint/2010/main" val="38680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541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972" y="4656371"/>
            <a:ext cx="864787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D3D0AAE-A305-4DCB-BA22-9A1EA38B9510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755" y="4656371"/>
            <a:ext cx="1707652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58" y="4656371"/>
            <a:ext cx="385213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972" y="4656371"/>
            <a:ext cx="864787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4D486C0-060F-461A-AD2D-9EDC2093BE3C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755" y="4656371"/>
            <a:ext cx="1707652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58" y="4656371"/>
            <a:ext cx="385213" cy="27384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4573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7232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41DD1F-8F0B-4302-BCC1-ED235B4C37B2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6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EFC2E3-9073-473E-83B6-4BF2412D3C56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7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1FDAE5-421D-4EF5-B782-FDAC11BC4DEF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93432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9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7E3239-63A7-4A13-819C-323435921D23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42811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3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A772B9-9534-4A34-BAFB-C2C663ED0D17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619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8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57277" y="4674415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0CC6F4-49FA-4409-9785-B6A8FC3897BC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8439" y="4674226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74226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1120" y="4656537"/>
            <a:ext cx="864577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72CF9D-B395-4D49-9CCA-F30A4789CFD4}" type="datetime1">
              <a:rPr lang="en-GB" smtClean="0">
                <a:solidFill>
                  <a:prstClr val="white"/>
                </a:solidFill>
              </a:rPr>
              <a:t>12/02/2020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692" y="4656537"/>
            <a:ext cx="1707174" cy="273844"/>
          </a:xfrm>
        </p:spPr>
        <p:txBody>
          <a:bodyPr/>
          <a:lstStyle>
            <a:lvl1pPr>
              <a:defRPr sz="900" dirty="0" err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720" y="4656537"/>
            <a:ext cx="385396" cy="273844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E74CAD-F888-A24B-AE75-B316D01C35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719138" indent="-141288">
              <a:defRPr/>
            </a:lvl4pPr>
            <a:lvl5pPr marL="898525" indent="-95250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6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3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58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7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68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6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5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4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A607DD29-1C86-4852-B105-3927AF94143A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820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188000"/>
            <a:ext cx="4032000" cy="3276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 marL="719138" indent="-141288">
              <a:defRPr sz="900"/>
            </a:lvl4pPr>
            <a:lvl5pPr marL="898525" indent="-95250">
              <a:tabLst/>
              <a:defRPr sz="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188000"/>
            <a:ext cx="4032000" cy="3276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 marL="719138" indent="-141288">
              <a:defRPr sz="900"/>
            </a:lvl4pPr>
            <a:lvl5pPr marL="898525" indent="-95250">
              <a:tabLst/>
              <a:defRPr sz="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31CC3ADE-294C-4E7F-9D21-A7D31D96D4AC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373" y="629242"/>
            <a:ext cx="2905581" cy="290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0" y="205979"/>
            <a:ext cx="4320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539000"/>
            <a:ext cx="3420000" cy="189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000" y="1188000"/>
            <a:ext cx="432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7550" indent="-139700">
              <a:defRPr sz="900">
                <a:solidFill>
                  <a:srgbClr val="606162"/>
                </a:solidFill>
              </a:defRPr>
            </a:lvl4pPr>
            <a:lvl5pPr marL="895350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BBD67A82-2870-40DC-B96C-96669336E162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6480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188000"/>
            <a:ext cx="432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7550" indent="-139700">
              <a:defRPr sz="900">
                <a:solidFill>
                  <a:srgbClr val="606162"/>
                </a:solidFill>
              </a:defRPr>
            </a:lvl4pPr>
            <a:lvl5pPr marL="895350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862AE987-6AA7-4AB9-A043-9C926C4EF449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33" y="1624075"/>
            <a:ext cx="2905581" cy="29055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000" y="2600100"/>
            <a:ext cx="3420000" cy="1620000"/>
          </a:xfrm>
        </p:spPr>
        <p:txBody>
          <a:bodyPr anchor="t" anchorCtr="0">
            <a:norm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 algn="r">
              <a:defRPr sz="1700">
                <a:solidFill>
                  <a:schemeClr val="tx1"/>
                </a:solidFill>
              </a:defRPr>
            </a:lvl2pPr>
            <a:lvl3pPr algn="r">
              <a:defRPr sz="1500">
                <a:solidFill>
                  <a:schemeClr val="tx1"/>
                </a:solidFill>
              </a:defRPr>
            </a:lvl3pPr>
            <a:lvl4pPr algn="r">
              <a:defRPr sz="1400">
                <a:solidFill>
                  <a:schemeClr val="tx1"/>
                </a:solidFill>
              </a:defRPr>
            </a:lvl4pPr>
            <a:lvl5pPr algn="r"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6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0" y="205979"/>
            <a:ext cx="4500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6000" y="1188000"/>
            <a:ext cx="450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9138" indent="-141288">
              <a:defRPr sz="900">
                <a:solidFill>
                  <a:srgbClr val="606162"/>
                </a:solidFill>
              </a:defRPr>
            </a:lvl4pPr>
            <a:lvl5pPr marL="896938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665805D7-3F39-4B2E-853E-A314F9C033C2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000" y="324000"/>
            <a:ext cx="3420000" cy="41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4500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188000"/>
            <a:ext cx="450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9138" indent="-141288">
              <a:defRPr sz="900">
                <a:solidFill>
                  <a:srgbClr val="606162"/>
                </a:solidFill>
              </a:defRPr>
            </a:lvl4pPr>
            <a:lvl5pPr marL="896938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1F1B592C-0615-4C4F-B7F2-82BC53CCA5CF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56000" y="324000"/>
            <a:ext cx="3420000" cy="41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820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188000"/>
            <a:ext cx="4500000" cy="327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100">
                <a:solidFill>
                  <a:srgbClr val="606162"/>
                </a:solidFill>
              </a:defRPr>
            </a:lvl3pPr>
            <a:lvl4pPr marL="719138" indent="-141288">
              <a:defRPr sz="900">
                <a:solidFill>
                  <a:srgbClr val="606162"/>
                </a:solidFill>
              </a:defRPr>
            </a:lvl4pPr>
            <a:lvl5pPr marL="896938" indent="-125413">
              <a:tabLst/>
              <a:defRPr sz="9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6ADF1A50-830B-4D38-839B-B8C9D416E4C1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256000" y="1063229"/>
            <a:ext cx="3420000" cy="180000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5256000" y="2807784"/>
            <a:ext cx="3420000" cy="1800000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77681A52-214F-4BDF-B58C-7DAAA056C124}" type="datetime1">
              <a:rPr lang="en-GB" smtClean="0"/>
              <a:t>12/02/2020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93432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07971F-ED76-4233-B86E-29A362E8B74D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935719B5-951F-43B7-9EC6-6C42011F23A6}" type="datetime1">
              <a:rPr lang="en-GB" smtClean="0"/>
              <a:t>12/02/2020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8000" y="468000"/>
            <a:ext cx="8208000" cy="388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95B8153D-3203-48DF-B7B0-83A590ABAE87}" type="datetime1">
              <a:rPr lang="en-GB" smtClean="0"/>
              <a:t>12/02/2020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69239" indent="0">
              <a:buNone/>
              <a:defRPr sz="1575" b="1"/>
            </a:lvl2pPr>
            <a:lvl3pPr marL="738479" indent="0">
              <a:buNone/>
              <a:defRPr sz="1500" b="1"/>
            </a:lvl3pPr>
            <a:lvl4pPr marL="1107719" indent="0">
              <a:buNone/>
              <a:defRPr sz="1275" b="1"/>
            </a:lvl4pPr>
            <a:lvl5pPr marL="1476959" indent="0">
              <a:buNone/>
              <a:defRPr sz="1275" b="1"/>
            </a:lvl5pPr>
            <a:lvl6pPr marL="1846198" indent="0">
              <a:buNone/>
              <a:defRPr sz="1275" b="1"/>
            </a:lvl6pPr>
            <a:lvl7pPr marL="2215437" indent="0">
              <a:buNone/>
              <a:defRPr sz="1275" b="1"/>
            </a:lvl7pPr>
            <a:lvl8pPr marL="2584677" indent="0">
              <a:buNone/>
              <a:defRPr sz="1275" b="1"/>
            </a:lvl8pPr>
            <a:lvl9pPr marL="2953916" indent="0">
              <a:buNone/>
              <a:defRPr sz="12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69239" indent="0">
              <a:buNone/>
              <a:defRPr sz="1575" b="1"/>
            </a:lvl2pPr>
            <a:lvl3pPr marL="738479" indent="0">
              <a:buNone/>
              <a:defRPr sz="1500" b="1"/>
            </a:lvl3pPr>
            <a:lvl4pPr marL="1107719" indent="0">
              <a:buNone/>
              <a:defRPr sz="1275" b="1"/>
            </a:lvl4pPr>
            <a:lvl5pPr marL="1476959" indent="0">
              <a:buNone/>
              <a:defRPr sz="1275" b="1"/>
            </a:lvl5pPr>
            <a:lvl6pPr marL="1846198" indent="0">
              <a:buNone/>
              <a:defRPr sz="1275" b="1"/>
            </a:lvl6pPr>
            <a:lvl7pPr marL="2215437" indent="0">
              <a:buNone/>
              <a:defRPr sz="1275" b="1"/>
            </a:lvl7pPr>
            <a:lvl8pPr marL="2584677" indent="0">
              <a:buNone/>
              <a:defRPr sz="1275" b="1"/>
            </a:lvl8pPr>
            <a:lvl9pPr marL="2953916" indent="0">
              <a:buNone/>
              <a:defRPr sz="12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ADB0-0360-4A1B-A41B-33AF376A19E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D0AF-E20C-1945-9121-E22DD8129D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443" y="830228"/>
            <a:ext cx="4943310" cy="1266625"/>
          </a:xfrm>
        </p:spPr>
        <p:txBody>
          <a:bodyPr anchor="t" anchorCtr="0">
            <a:noAutofit/>
          </a:bodyPr>
          <a:lstStyle>
            <a:lvl1pPr algn="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314" y="2259710"/>
            <a:ext cx="3943464" cy="131445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FFFFFF"/>
                </a:solidFill>
              </a:defRPr>
            </a:lvl1pPr>
            <a:lvl2pPr marL="41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7E7C16-2D71-4C95-BE58-C36EF38C88D3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541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662F2A-C3B1-4CE1-85B1-A84C1A51F01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4573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736663-8B5D-4390-AB4D-6086E78273EE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30A0B0-4EF3-4E87-A86B-B9E10E11F33C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FB441-E69A-45E5-A6F7-7752017E0DF5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93432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4F67CB-66DF-4F80-A351-0A687838071A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42811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CCBC75-0AD5-4859-9583-25F2835E7BC4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42811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30210F-4512-432A-9A81-E57FF4F02F8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619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CBE990-4FE0-421A-836F-BFD54C92FB3C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7B278B-FF91-474C-B263-0CF81A2579DA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DD1FBABB-0545-4080-95A3-1E55F581191B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3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58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7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68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6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5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4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17152255-E07F-4E24-BDFA-BA5F3D0300EA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CA3076E8-B2E3-4B1E-84AF-93825E2E3377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373" y="629242"/>
            <a:ext cx="2905581" cy="290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539000"/>
            <a:ext cx="3323077" cy="189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6EB23E11-C868-45E1-8EB2-39C24CEBA3AB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85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615" y="2600100"/>
            <a:ext cx="3701908" cy="1620000"/>
          </a:xfrm>
        </p:spPr>
        <p:txBody>
          <a:bodyPr anchor="t" anchorCtr="0">
            <a:norm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 algn="r">
              <a:defRPr sz="1700">
                <a:solidFill>
                  <a:schemeClr val="tx1"/>
                </a:solidFill>
              </a:defRPr>
            </a:lvl2pPr>
            <a:lvl3pPr algn="r">
              <a:defRPr sz="1500">
                <a:solidFill>
                  <a:schemeClr val="tx1"/>
                </a:solidFill>
              </a:defRPr>
            </a:lvl3pPr>
            <a:lvl4pPr algn="r">
              <a:defRPr sz="1400">
                <a:solidFill>
                  <a:schemeClr val="tx1"/>
                </a:solidFill>
              </a:defRPr>
            </a:lvl4pPr>
            <a:lvl5pPr algn="r"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85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BB901A0B-70E1-4900-AC54-F7B1C875AA95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33" y="1624075"/>
            <a:ext cx="2905581" cy="29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93B0069C-6D74-4163-A979-F39BC9C723CB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8584" y="334799"/>
            <a:ext cx="3439385" cy="405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B09E49D2-4E82-4A92-A33E-BDC38ACD67B9}" type="datetime1">
              <a:rPr lang="en-GB" smtClean="0"/>
              <a:t>12/02/2020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4BD0B086-5776-454E-AFB5-C92140F34AAF}" type="datetime1">
              <a:rPr lang="en-GB" smtClean="0"/>
              <a:t>12/02/2020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619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115A63-1001-4E6F-B297-074E6334130D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FBF913A2-5AAA-426B-A376-A73DC63A4496}" type="datetime1">
              <a:rPr lang="en-GB" smtClean="0"/>
              <a:t>12/02/2020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000"/>
            </a:lvl1pPr>
            <a:lvl2pPr marL="419364" indent="0">
              <a:buNone/>
              <a:defRPr sz="2600"/>
            </a:lvl2pPr>
            <a:lvl3pPr marL="838727" indent="0">
              <a:buNone/>
              <a:defRPr sz="2200"/>
            </a:lvl3pPr>
            <a:lvl4pPr marL="1258091" indent="0">
              <a:buNone/>
              <a:defRPr sz="1800"/>
            </a:lvl4pPr>
            <a:lvl5pPr marL="1677455" indent="0">
              <a:buNone/>
              <a:defRPr sz="1800"/>
            </a:lvl5pPr>
            <a:lvl6pPr marL="2096818" indent="0">
              <a:buNone/>
              <a:defRPr sz="1800"/>
            </a:lvl6pPr>
            <a:lvl7pPr marL="2516183" indent="0">
              <a:buNone/>
              <a:defRPr sz="1800"/>
            </a:lvl7pPr>
            <a:lvl8pPr marL="2935546" indent="0">
              <a:buNone/>
              <a:defRPr sz="1800"/>
            </a:lvl8pPr>
            <a:lvl9pPr marL="335491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19364" indent="0">
              <a:buNone/>
              <a:defRPr sz="1100"/>
            </a:lvl2pPr>
            <a:lvl3pPr marL="838727" indent="0">
              <a:buNone/>
              <a:defRPr sz="900"/>
            </a:lvl3pPr>
            <a:lvl4pPr marL="1258091" indent="0">
              <a:buNone/>
              <a:defRPr sz="800"/>
            </a:lvl4pPr>
            <a:lvl5pPr marL="1677455" indent="0">
              <a:buNone/>
              <a:defRPr sz="800"/>
            </a:lvl5pPr>
            <a:lvl6pPr marL="2096818" indent="0">
              <a:buNone/>
              <a:defRPr sz="800"/>
            </a:lvl6pPr>
            <a:lvl7pPr marL="2516183" indent="0">
              <a:buNone/>
              <a:defRPr sz="800"/>
            </a:lvl7pPr>
            <a:lvl8pPr marL="2935546" indent="0">
              <a:buNone/>
              <a:defRPr sz="800"/>
            </a:lvl8pPr>
            <a:lvl9pPr marL="33549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5AB035A2-508B-4715-A7B4-015E736AC4EC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443" y="830228"/>
            <a:ext cx="4943310" cy="1266625"/>
          </a:xfrm>
        </p:spPr>
        <p:txBody>
          <a:bodyPr anchor="t" anchorCtr="0">
            <a:noAutofit/>
          </a:bodyPr>
          <a:lstStyle>
            <a:lvl1pPr algn="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2314" y="2259710"/>
            <a:ext cx="3943464" cy="131445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FFFFFF"/>
                </a:solidFill>
              </a:defRPr>
            </a:lvl1pPr>
            <a:lvl2pPr marL="41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7018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99C583-B0E5-42DF-99F3-126441E84C3F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541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7018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B81170-7F7C-40EA-BC33-9B743476D119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457346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7018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4ED5DE-B0B5-4D95-B5F0-1C818559D8BF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7018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B63B9E-EC96-4FDF-B28D-30245D2B83CE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7018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8674DB-90CA-4CF3-BFA1-16DDD804B2C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193432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7018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813EFA-51D8-4752-9651-92C100B2A208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35641" y="428119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7018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06313D2-9007-4BB6-9A48-4AB5637329DF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6191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6642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872B3C-FFA1-4132-8C1F-3D342B518906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E5718C-F101-477D-AA94-C41502DBF07C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4332" y="696794"/>
            <a:ext cx="5431629" cy="1044661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 marL="0" indent="0"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70188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5F15E0-AD77-49A1-AD26-4A98C5A1991D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68908"/>
            <a:ext cx="741162" cy="273845"/>
          </a:xfrm>
        </p:spPr>
        <p:txBody>
          <a:bodyPr/>
          <a:lstStyle/>
          <a:p>
            <a:fld id="{F892A9CB-8C62-4624-A7AC-270685732CB4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3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58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7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68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6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5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4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2" y="4668908"/>
            <a:ext cx="741162" cy="273845"/>
          </a:xfrm>
        </p:spPr>
        <p:txBody>
          <a:bodyPr/>
          <a:lstStyle/>
          <a:p>
            <a:fld id="{C386F08C-58D4-48B4-A149-2776C8205054}" type="datetime1">
              <a:rPr lang="en-GB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68908"/>
            <a:ext cx="741162" cy="273845"/>
          </a:xfrm>
        </p:spPr>
        <p:txBody>
          <a:bodyPr/>
          <a:lstStyle/>
          <a:p>
            <a:fld id="{83A004E3-1D1E-49B0-8677-93F5530827CB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373" y="629242"/>
            <a:ext cx="2905581" cy="290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539000"/>
            <a:ext cx="3323077" cy="1890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52130"/>
            <a:ext cx="741162" cy="273845"/>
          </a:xfrm>
        </p:spPr>
        <p:txBody>
          <a:bodyPr/>
          <a:lstStyle/>
          <a:p>
            <a:fld id="{C0AC5E4E-50D3-443C-BE02-D7D712C6881C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52130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52130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85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615" y="2600100"/>
            <a:ext cx="3701908" cy="1620000"/>
          </a:xfrm>
        </p:spPr>
        <p:txBody>
          <a:bodyPr anchor="t" anchorCtr="0">
            <a:norm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  <a:lvl2pPr algn="r">
              <a:defRPr sz="1700">
                <a:solidFill>
                  <a:schemeClr val="tx1"/>
                </a:solidFill>
              </a:defRPr>
            </a:lvl2pPr>
            <a:lvl3pPr algn="r">
              <a:defRPr sz="1500">
                <a:solidFill>
                  <a:schemeClr val="tx1"/>
                </a:solidFill>
              </a:defRPr>
            </a:lvl3pPr>
            <a:lvl4pPr algn="r">
              <a:defRPr sz="1400">
                <a:solidFill>
                  <a:schemeClr val="tx1"/>
                </a:solidFill>
              </a:defRPr>
            </a:lvl4pPr>
            <a:lvl5pPr algn="r">
              <a:defRPr sz="1400">
                <a:solidFill>
                  <a:schemeClr val="tx1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85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68908"/>
            <a:ext cx="741162" cy="273845"/>
          </a:xfrm>
        </p:spPr>
        <p:txBody>
          <a:bodyPr/>
          <a:lstStyle/>
          <a:p>
            <a:fld id="{DDB5B920-57D8-4517-9EFB-90F1347A933B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33" y="1624075"/>
            <a:ext cx="2905581" cy="29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92" y="205979"/>
            <a:ext cx="4270154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92" y="1200150"/>
            <a:ext cx="4270154" cy="3186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606162"/>
                </a:solidFill>
              </a:defRPr>
            </a:lvl1pPr>
            <a:lvl2pPr>
              <a:defRPr sz="1300">
                <a:solidFill>
                  <a:srgbClr val="606162"/>
                </a:solidFill>
              </a:defRPr>
            </a:lvl2pPr>
            <a:lvl3pPr>
              <a:defRPr sz="1300">
                <a:solidFill>
                  <a:srgbClr val="606162"/>
                </a:solidFill>
              </a:defRPr>
            </a:lvl3pPr>
            <a:lvl4pPr>
              <a:defRPr sz="1300">
                <a:solidFill>
                  <a:srgbClr val="606162"/>
                </a:solidFill>
              </a:defRPr>
            </a:lvl4pPr>
            <a:lvl5pPr marL="992553" indent="-125760">
              <a:tabLst/>
              <a:defRPr sz="1300">
                <a:solidFill>
                  <a:srgbClr val="60616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2132" y="4668908"/>
            <a:ext cx="741162" cy="273845"/>
          </a:xfrm>
        </p:spPr>
        <p:txBody>
          <a:bodyPr/>
          <a:lstStyle/>
          <a:p>
            <a:fld id="{693613A1-AFFD-41D1-AE20-65ABF1518E52}" type="datetime1">
              <a:rPr lang="en-GB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8584" y="334799"/>
            <a:ext cx="3439385" cy="405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364" indent="0">
              <a:buNone/>
              <a:defRPr sz="1800" b="1"/>
            </a:lvl2pPr>
            <a:lvl3pPr marL="838727" indent="0">
              <a:buNone/>
              <a:defRPr sz="1700" b="1"/>
            </a:lvl3pPr>
            <a:lvl4pPr marL="1258091" indent="0">
              <a:buNone/>
              <a:defRPr sz="1400" b="1"/>
            </a:lvl4pPr>
            <a:lvl5pPr marL="1677455" indent="0">
              <a:buNone/>
              <a:defRPr sz="1400" b="1"/>
            </a:lvl5pPr>
            <a:lvl6pPr marL="2096818" indent="0">
              <a:buNone/>
              <a:defRPr sz="1400" b="1"/>
            </a:lvl6pPr>
            <a:lvl7pPr marL="2516183" indent="0">
              <a:buNone/>
              <a:defRPr sz="1400" b="1"/>
            </a:lvl7pPr>
            <a:lvl8pPr marL="2935546" indent="0">
              <a:buNone/>
              <a:defRPr sz="1400" b="1"/>
            </a:lvl8pPr>
            <a:lvl9pPr marL="33549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2132" y="4668908"/>
            <a:ext cx="741162" cy="273845"/>
          </a:xfrm>
        </p:spPr>
        <p:txBody>
          <a:bodyPr/>
          <a:lstStyle/>
          <a:p>
            <a:fld id="{F219E224-7299-426D-BB50-C7EF4DC68591}" type="datetime1">
              <a:rPr lang="en-GB" smtClean="0"/>
              <a:t>12/02/2020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2132" y="4668908"/>
            <a:ext cx="741162" cy="273845"/>
          </a:xfrm>
        </p:spPr>
        <p:txBody>
          <a:bodyPr/>
          <a:lstStyle/>
          <a:p>
            <a:fld id="{0D5F52EB-D71F-4D16-BCC2-61B14C9E32DD}" type="datetime1">
              <a:rPr lang="en-GB" smtClean="0"/>
              <a:t>12/02/2020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2132" y="4668908"/>
            <a:ext cx="741162" cy="273845"/>
          </a:xfrm>
        </p:spPr>
        <p:txBody>
          <a:bodyPr/>
          <a:lstStyle/>
          <a:p>
            <a:fld id="{88BD7D10-AE49-4AFE-A172-9BD5F20EA802}" type="datetime1">
              <a:rPr lang="en-GB" smtClean="0"/>
              <a:t>12/02/2020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3298" y="4668908"/>
            <a:ext cx="3298823" cy="27384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5" y="4668908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image" Target="../media/image27.png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5" y="4806000"/>
            <a:ext cx="7232419" cy="0"/>
          </a:xfrm>
          <a:prstGeom prst="line">
            <a:avLst/>
          </a:prstGeom>
          <a:ln w="177800" cap="rnd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  <a:prstGeom prst="rect">
            <a:avLst/>
          </a:prstGeom>
        </p:spPr>
        <p:txBody>
          <a:bodyPr vert="horz" lIns="83882" tIns="41941" rIns="83882" bIns="41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791" y="1200150"/>
            <a:ext cx="8141009" cy="3185220"/>
          </a:xfrm>
          <a:prstGeom prst="rect">
            <a:avLst/>
          </a:prstGeom>
        </p:spPr>
        <p:txBody>
          <a:bodyPr vert="horz" lIns="83882" tIns="41941" rIns="83882" bIns="41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A190B4-45C4-48A1-AE55-E7C3F1C83C0B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3297" y="4645021"/>
            <a:ext cx="329882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4645021"/>
            <a:ext cx="38521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t1-logo-web-2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8" y="4605975"/>
            <a:ext cx="817200" cy="3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94" r:id="rId7"/>
    <p:sldLayoutId id="2147483695" r:id="rId8"/>
    <p:sldLayoutId id="2147483696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19412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19412" rtl="0" eaLnBrk="1" latinLnBrk="0" hangingPunct="1">
        <a:spcBef>
          <a:spcPct val="20000"/>
        </a:spcBef>
        <a:buFont typeface="Arial"/>
        <a:buNone/>
        <a:defRPr sz="1500" kern="1200">
          <a:solidFill>
            <a:srgbClr val="606162"/>
          </a:solidFill>
          <a:latin typeface="+mn-lt"/>
          <a:ea typeface="+mn-ea"/>
          <a:cs typeface="+mn-cs"/>
        </a:defRPr>
      </a:lvl1pPr>
      <a:lvl2pPr marL="192524" indent="-143967" algn="l" defTabSz="419412" rtl="0" eaLnBrk="1" latinLnBrk="0" hangingPunct="1">
        <a:spcBef>
          <a:spcPct val="20000"/>
        </a:spcBef>
        <a:buSzPct val="91000"/>
        <a:buFont typeface="Arial"/>
        <a:buChar char="•"/>
        <a:defRPr sz="1300" kern="1200">
          <a:solidFill>
            <a:srgbClr val="606162"/>
          </a:solidFill>
          <a:latin typeface="+mn-lt"/>
          <a:ea typeface="+mn-ea"/>
          <a:cs typeface="+mn-cs"/>
        </a:defRPr>
      </a:lvl2pPr>
      <a:lvl3pPr marL="482165" indent="-144820" algn="l" defTabSz="41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606162"/>
          </a:solidFill>
          <a:latin typeface="+mn-lt"/>
          <a:ea typeface="+mn-ea"/>
          <a:cs typeface="+mn-cs"/>
        </a:defRPr>
      </a:lvl3pPr>
      <a:lvl4pPr marL="770952" indent="-192524" algn="l" defTabSz="419412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606162"/>
          </a:solidFill>
          <a:latin typeface="+mn-lt"/>
          <a:ea typeface="+mn-ea"/>
          <a:cs typeface="+mn-cs"/>
        </a:defRPr>
      </a:lvl4pPr>
      <a:lvl5pPr marL="963479" indent="-96263" algn="l" defTabSz="419412" rtl="0" eaLnBrk="1" latinLnBrk="0" hangingPunct="1">
        <a:spcBef>
          <a:spcPct val="20000"/>
        </a:spcBef>
        <a:buFont typeface="Arial"/>
        <a:buChar char="»"/>
        <a:tabLst>
          <a:tab pos="963479" algn="l"/>
        </a:tabLst>
        <a:defRPr sz="900" kern="1200">
          <a:solidFill>
            <a:srgbClr val="606162"/>
          </a:solidFill>
          <a:latin typeface="+mn-lt"/>
          <a:ea typeface="+mn-ea"/>
          <a:cs typeface="+mn-cs"/>
        </a:defRPr>
      </a:lvl5pPr>
      <a:lvl6pPr marL="2306764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75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586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997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41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82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234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7646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057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6469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588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5293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5" y="4806000"/>
            <a:ext cx="7232419" cy="0"/>
          </a:xfrm>
          <a:prstGeom prst="line">
            <a:avLst/>
          </a:prstGeom>
          <a:ln w="1778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82080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88000"/>
            <a:ext cx="8208000" cy="32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6EEFE5-1145-4677-B1C7-829A3EEAE623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3297" y="4645021"/>
            <a:ext cx="329882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4645021"/>
            <a:ext cx="38521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 userDrawn="1"/>
        </p:nvSpPr>
        <p:spPr>
          <a:xfrm>
            <a:off x="831600" y="1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RE Potential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 userDrawn="1"/>
        </p:nvSpPr>
        <p:spPr>
          <a:xfrm>
            <a:off x="1663200" y="1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RE in the Nordics</a:t>
            </a: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 userDrawn="1"/>
        </p:nvSpPr>
        <p:spPr>
          <a:xfrm>
            <a:off x="2494800" y="1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RE Incentives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 userDrawn="1"/>
        </p:nvSpPr>
        <p:spPr>
          <a:xfrm>
            <a:off x="3326400" y="1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Nordic energy market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 userDrawn="1"/>
        </p:nvSpPr>
        <p:spPr>
          <a:xfrm>
            <a:off x="4158000" y="0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Electricity 2030</a:t>
            </a: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 userDrawn="1"/>
        </p:nvSpPr>
        <p:spPr>
          <a:xfrm>
            <a:off x="4989600" y="0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Heat Energy 2030</a:t>
            </a: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 userDrawn="1"/>
        </p:nvSpPr>
        <p:spPr>
          <a:xfrm>
            <a:off x="5821200" y="0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Summary electricity + heat</a:t>
            </a: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 userDrawn="1"/>
        </p:nvSpPr>
        <p:spPr>
          <a:xfrm>
            <a:off x="7484400" y="0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St1 role</a:t>
            </a: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/>
          <p:nvPr userDrawn="1"/>
        </p:nvSpPr>
        <p:spPr>
          <a:xfrm>
            <a:off x="0" y="1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Home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98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ction Button: Custom 27">
            <a:hlinkClick r:id="" action="ppaction://noaction" highlightClick="1"/>
          </p:cNvPr>
          <p:cNvSpPr/>
          <p:nvPr userDrawn="1"/>
        </p:nvSpPr>
        <p:spPr>
          <a:xfrm>
            <a:off x="6652800" y="0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Road Transport</a:t>
            </a:r>
          </a:p>
        </p:txBody>
      </p:sp>
      <p:sp>
        <p:nvSpPr>
          <p:cNvPr id="29" name="Action Button: Custom 28">
            <a:hlinkClick r:id="" action="ppaction://noaction" highlightClick="1"/>
          </p:cNvPr>
          <p:cNvSpPr/>
          <p:nvPr userDrawn="1"/>
        </p:nvSpPr>
        <p:spPr>
          <a:xfrm>
            <a:off x="8316000" y="0"/>
            <a:ext cx="82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Appendix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6614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4930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3246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1562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9878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8194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6510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74826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314200" y="1"/>
            <a:ext cx="0" cy="1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St1-logo-web-2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8" y="4605975"/>
            <a:ext cx="817200" cy="3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19412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19412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606162"/>
          </a:solidFill>
          <a:latin typeface="+mn-lt"/>
          <a:ea typeface="+mn-ea"/>
          <a:cs typeface="+mn-cs"/>
        </a:defRPr>
      </a:lvl1pPr>
      <a:lvl2pPr marL="358775" indent="-142875" algn="l" defTabSz="419412" rtl="0" eaLnBrk="1" latinLnBrk="0" hangingPunct="1">
        <a:spcBef>
          <a:spcPct val="20000"/>
        </a:spcBef>
        <a:buSzPct val="91000"/>
        <a:buFont typeface="Arial"/>
        <a:buChar char="•"/>
        <a:defRPr sz="1300" kern="1200">
          <a:solidFill>
            <a:srgbClr val="606162"/>
          </a:solidFill>
          <a:latin typeface="+mn-lt"/>
          <a:ea typeface="+mn-ea"/>
          <a:cs typeface="+mn-cs"/>
        </a:defRPr>
      </a:lvl2pPr>
      <a:lvl3pPr marL="534988" indent="-144463" algn="l" defTabSz="41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606162"/>
          </a:solidFill>
          <a:latin typeface="+mn-lt"/>
          <a:ea typeface="+mn-ea"/>
          <a:cs typeface="+mn-cs"/>
        </a:defRPr>
      </a:lvl3pPr>
      <a:lvl4pPr marL="719138" indent="-141288" algn="l" defTabSz="419412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606162"/>
          </a:solidFill>
          <a:latin typeface="+mn-lt"/>
          <a:ea typeface="+mn-ea"/>
          <a:cs typeface="+mn-cs"/>
        </a:defRPr>
      </a:lvl4pPr>
      <a:lvl5pPr marL="898525" indent="-95250" algn="l" defTabSz="419412" rtl="0" eaLnBrk="1" latinLnBrk="0" hangingPunct="1">
        <a:spcBef>
          <a:spcPct val="20000"/>
        </a:spcBef>
        <a:buFont typeface="Arial"/>
        <a:buChar char="»"/>
        <a:tabLst/>
        <a:defRPr sz="900" kern="1200">
          <a:solidFill>
            <a:srgbClr val="606162"/>
          </a:solidFill>
          <a:latin typeface="+mn-lt"/>
          <a:ea typeface="+mn-ea"/>
          <a:cs typeface="+mn-cs"/>
        </a:defRPr>
      </a:lvl5pPr>
      <a:lvl6pPr marL="2306764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75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586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997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41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82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234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7646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057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6469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588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5293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5" y="4806000"/>
            <a:ext cx="7232419" cy="0"/>
          </a:xfrm>
          <a:prstGeom prst="line">
            <a:avLst/>
          </a:prstGeom>
          <a:ln w="1778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05979"/>
            <a:ext cx="82080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88000"/>
            <a:ext cx="8208000" cy="32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01CD75-A62E-4C9B-A32A-93A71D28A837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3297" y="4645021"/>
            <a:ext cx="329882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4645021"/>
            <a:ext cx="38521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 userDrawn="1"/>
        </p:nvSpPr>
        <p:spPr>
          <a:xfrm>
            <a:off x="499500" y="1"/>
            <a:ext cx="100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Renewable Energy Potential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 userDrawn="1"/>
        </p:nvSpPr>
        <p:spPr>
          <a:xfrm>
            <a:off x="1503000" y="1"/>
            <a:ext cx="100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The Role of Energy in the Nordics</a:t>
            </a: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 userDrawn="1"/>
        </p:nvSpPr>
        <p:spPr>
          <a:xfrm>
            <a:off x="2506500" y="1"/>
            <a:ext cx="100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Renewable Incentive Schemes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 userDrawn="1"/>
        </p:nvSpPr>
        <p:spPr>
          <a:xfrm>
            <a:off x="3510000" y="1"/>
            <a:ext cx="1008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Nordic Energy Outlook Today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 userDrawn="1"/>
        </p:nvSpPr>
        <p:spPr>
          <a:xfrm>
            <a:off x="4513500" y="0"/>
            <a:ext cx="900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Electricity Outlook 2030</a:t>
            </a: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 userDrawn="1"/>
        </p:nvSpPr>
        <p:spPr>
          <a:xfrm>
            <a:off x="5409000" y="0"/>
            <a:ext cx="900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Heat Energy Outlook 2030</a:t>
            </a: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 userDrawn="1"/>
        </p:nvSpPr>
        <p:spPr>
          <a:xfrm>
            <a:off x="6304500" y="0"/>
            <a:ext cx="1764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Nordic Energy Outlook 2030 Summary electricity + heat</a:t>
            </a: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 userDrawn="1"/>
        </p:nvSpPr>
        <p:spPr>
          <a:xfrm>
            <a:off x="8064000" y="0"/>
            <a:ext cx="1080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St1 role in the Nordics </a:t>
            </a: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/>
          <p:nvPr userDrawn="1"/>
        </p:nvSpPr>
        <p:spPr>
          <a:xfrm>
            <a:off x="0" y="1"/>
            <a:ext cx="504000" cy="108000"/>
          </a:xfrm>
          <a:prstGeom prst="actionButtonBlank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500">
                <a:solidFill>
                  <a:prstClr val="white"/>
                </a:solidFill>
              </a:rPr>
              <a:t>Home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1750" y="1"/>
            <a:ext cx="0" cy="1080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505250" y="1"/>
            <a:ext cx="0" cy="1080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508750" y="1"/>
            <a:ext cx="0" cy="1080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512250" y="1"/>
            <a:ext cx="0" cy="1080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515750" y="1"/>
            <a:ext cx="0" cy="1080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411250" y="1"/>
            <a:ext cx="0" cy="1080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306750" y="1"/>
            <a:ext cx="0" cy="1080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066250" y="1"/>
            <a:ext cx="0" cy="10800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t1-logo-web-2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8" y="4605975"/>
            <a:ext cx="817200" cy="3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19412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19412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606162"/>
          </a:solidFill>
          <a:latin typeface="+mn-lt"/>
          <a:ea typeface="+mn-ea"/>
          <a:cs typeface="+mn-cs"/>
        </a:defRPr>
      </a:lvl1pPr>
      <a:lvl2pPr marL="358775" indent="-142875" algn="l" defTabSz="419412" rtl="0" eaLnBrk="1" latinLnBrk="0" hangingPunct="1">
        <a:spcBef>
          <a:spcPct val="20000"/>
        </a:spcBef>
        <a:buSzPct val="91000"/>
        <a:buFont typeface="Arial"/>
        <a:buChar char="•"/>
        <a:defRPr sz="1300" kern="1200">
          <a:solidFill>
            <a:srgbClr val="606162"/>
          </a:solidFill>
          <a:latin typeface="+mn-lt"/>
          <a:ea typeface="+mn-ea"/>
          <a:cs typeface="+mn-cs"/>
        </a:defRPr>
      </a:lvl2pPr>
      <a:lvl3pPr marL="534988" indent="-144463" algn="l" defTabSz="41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606162"/>
          </a:solidFill>
          <a:latin typeface="+mn-lt"/>
          <a:ea typeface="+mn-ea"/>
          <a:cs typeface="+mn-cs"/>
        </a:defRPr>
      </a:lvl3pPr>
      <a:lvl4pPr marL="719138" indent="-141288" algn="l" defTabSz="419412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606162"/>
          </a:solidFill>
          <a:latin typeface="+mn-lt"/>
          <a:ea typeface="+mn-ea"/>
          <a:cs typeface="+mn-cs"/>
        </a:defRPr>
      </a:lvl4pPr>
      <a:lvl5pPr marL="898525" indent="-95250" algn="l" defTabSz="419412" rtl="0" eaLnBrk="1" latinLnBrk="0" hangingPunct="1">
        <a:spcBef>
          <a:spcPct val="20000"/>
        </a:spcBef>
        <a:buFont typeface="Arial"/>
        <a:buChar char="»"/>
        <a:tabLst/>
        <a:defRPr sz="900" kern="1200">
          <a:solidFill>
            <a:srgbClr val="606162"/>
          </a:solidFill>
          <a:latin typeface="+mn-lt"/>
          <a:ea typeface="+mn-ea"/>
          <a:cs typeface="+mn-cs"/>
        </a:defRPr>
      </a:lvl5pPr>
      <a:lvl6pPr marL="2306764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75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586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997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41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82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234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7646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057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6469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588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5293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5" y="4806000"/>
            <a:ext cx="7232419" cy="0"/>
          </a:xfrm>
          <a:prstGeom prst="line">
            <a:avLst/>
          </a:prstGeom>
          <a:ln w="177800" cap="rnd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  <a:prstGeom prst="rect">
            <a:avLst/>
          </a:prstGeom>
        </p:spPr>
        <p:txBody>
          <a:bodyPr vert="horz" lIns="83882" tIns="41941" rIns="83882" bIns="41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791" y="1200150"/>
            <a:ext cx="8141009" cy="3185220"/>
          </a:xfrm>
          <a:prstGeom prst="rect">
            <a:avLst/>
          </a:prstGeom>
        </p:spPr>
        <p:txBody>
          <a:bodyPr vert="horz" lIns="83882" tIns="41941" rIns="83882" bIns="41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BE85B5-C7EB-4C13-9EA8-FAD70AF6AB62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3297" y="4645021"/>
            <a:ext cx="329882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4645021"/>
            <a:ext cx="38521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t1-logo-web-2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8" y="4605975"/>
            <a:ext cx="817200" cy="3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1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19412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19412" rtl="0" eaLnBrk="1" latinLnBrk="0" hangingPunct="1">
        <a:spcBef>
          <a:spcPct val="20000"/>
        </a:spcBef>
        <a:buFont typeface="Arial"/>
        <a:buNone/>
        <a:defRPr sz="1500" kern="1200">
          <a:solidFill>
            <a:srgbClr val="606162"/>
          </a:solidFill>
          <a:latin typeface="+mn-lt"/>
          <a:ea typeface="+mn-ea"/>
          <a:cs typeface="+mn-cs"/>
        </a:defRPr>
      </a:lvl1pPr>
      <a:lvl2pPr marL="192524" indent="-143967" algn="l" defTabSz="419412" rtl="0" eaLnBrk="1" latinLnBrk="0" hangingPunct="1">
        <a:spcBef>
          <a:spcPct val="20000"/>
        </a:spcBef>
        <a:buSzPct val="91000"/>
        <a:buFont typeface="Arial"/>
        <a:buChar char="•"/>
        <a:defRPr sz="1300" kern="1200">
          <a:solidFill>
            <a:srgbClr val="606162"/>
          </a:solidFill>
          <a:latin typeface="+mn-lt"/>
          <a:ea typeface="+mn-ea"/>
          <a:cs typeface="+mn-cs"/>
        </a:defRPr>
      </a:lvl2pPr>
      <a:lvl3pPr marL="482165" indent="-144820" algn="l" defTabSz="41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606162"/>
          </a:solidFill>
          <a:latin typeface="+mn-lt"/>
          <a:ea typeface="+mn-ea"/>
          <a:cs typeface="+mn-cs"/>
        </a:defRPr>
      </a:lvl3pPr>
      <a:lvl4pPr marL="770952" indent="-192524" algn="l" defTabSz="419412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606162"/>
          </a:solidFill>
          <a:latin typeface="+mn-lt"/>
          <a:ea typeface="+mn-ea"/>
          <a:cs typeface="+mn-cs"/>
        </a:defRPr>
      </a:lvl4pPr>
      <a:lvl5pPr marL="963479" indent="-96263" algn="l" defTabSz="419412" rtl="0" eaLnBrk="1" latinLnBrk="0" hangingPunct="1">
        <a:spcBef>
          <a:spcPct val="20000"/>
        </a:spcBef>
        <a:buFont typeface="Arial"/>
        <a:buChar char="»"/>
        <a:tabLst>
          <a:tab pos="963479" algn="l"/>
        </a:tabLst>
        <a:defRPr sz="900" kern="1200">
          <a:solidFill>
            <a:srgbClr val="606162"/>
          </a:solidFill>
          <a:latin typeface="+mn-lt"/>
          <a:ea typeface="+mn-ea"/>
          <a:cs typeface="+mn-cs"/>
        </a:defRPr>
      </a:lvl5pPr>
      <a:lvl6pPr marL="2306764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75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586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997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41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82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234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7646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057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6469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588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5293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5" y="4806000"/>
            <a:ext cx="7232419" cy="0"/>
          </a:xfrm>
          <a:prstGeom prst="line">
            <a:avLst/>
          </a:prstGeom>
          <a:ln w="177800" cap="rnd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  <a:prstGeom prst="rect">
            <a:avLst/>
          </a:prstGeom>
        </p:spPr>
        <p:txBody>
          <a:bodyPr vert="horz" lIns="83882" tIns="41941" rIns="83882" bIns="41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791" y="1200150"/>
            <a:ext cx="8141009" cy="3185220"/>
          </a:xfrm>
          <a:prstGeom prst="rect">
            <a:avLst/>
          </a:prstGeom>
        </p:spPr>
        <p:txBody>
          <a:bodyPr vert="horz" lIns="83882" tIns="41941" rIns="83882" bIns="41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E51E4F-8678-4D1A-9DC9-058164C9AF94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3297" y="4645021"/>
            <a:ext cx="329882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4645021"/>
            <a:ext cx="38521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t1-logo-web-2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8" y="4605975"/>
            <a:ext cx="817200" cy="3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19412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19412" rtl="0" eaLnBrk="1" latinLnBrk="0" hangingPunct="1">
        <a:spcBef>
          <a:spcPct val="20000"/>
        </a:spcBef>
        <a:buFont typeface="Arial"/>
        <a:buNone/>
        <a:defRPr sz="1500" kern="1200">
          <a:solidFill>
            <a:srgbClr val="606162"/>
          </a:solidFill>
          <a:latin typeface="+mn-lt"/>
          <a:ea typeface="+mn-ea"/>
          <a:cs typeface="+mn-cs"/>
        </a:defRPr>
      </a:lvl1pPr>
      <a:lvl2pPr marL="192524" indent="-143967" algn="l" defTabSz="419412" rtl="0" eaLnBrk="1" latinLnBrk="0" hangingPunct="1">
        <a:spcBef>
          <a:spcPct val="20000"/>
        </a:spcBef>
        <a:buSzPct val="91000"/>
        <a:buFont typeface="Arial"/>
        <a:buChar char="•"/>
        <a:defRPr sz="1300" kern="1200">
          <a:solidFill>
            <a:srgbClr val="606162"/>
          </a:solidFill>
          <a:latin typeface="+mn-lt"/>
          <a:ea typeface="+mn-ea"/>
          <a:cs typeface="+mn-cs"/>
        </a:defRPr>
      </a:lvl2pPr>
      <a:lvl3pPr marL="482165" indent="-144820" algn="l" defTabSz="41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606162"/>
          </a:solidFill>
          <a:latin typeface="+mn-lt"/>
          <a:ea typeface="+mn-ea"/>
          <a:cs typeface="+mn-cs"/>
        </a:defRPr>
      </a:lvl3pPr>
      <a:lvl4pPr marL="770952" indent="-192524" algn="l" defTabSz="419412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606162"/>
          </a:solidFill>
          <a:latin typeface="+mn-lt"/>
          <a:ea typeface="+mn-ea"/>
          <a:cs typeface="+mn-cs"/>
        </a:defRPr>
      </a:lvl4pPr>
      <a:lvl5pPr marL="963479" indent="-96263" algn="l" defTabSz="419412" rtl="0" eaLnBrk="1" latinLnBrk="0" hangingPunct="1">
        <a:spcBef>
          <a:spcPct val="20000"/>
        </a:spcBef>
        <a:buFont typeface="Arial"/>
        <a:buChar char="»"/>
        <a:tabLst>
          <a:tab pos="963479" algn="l"/>
        </a:tabLst>
        <a:defRPr sz="900" kern="1200">
          <a:solidFill>
            <a:srgbClr val="606162"/>
          </a:solidFill>
          <a:latin typeface="+mn-lt"/>
          <a:ea typeface="+mn-ea"/>
          <a:cs typeface="+mn-cs"/>
        </a:defRPr>
      </a:lvl5pPr>
      <a:lvl6pPr marL="2306764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75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586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997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41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82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234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7646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057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6469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588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5293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5" y="4806000"/>
            <a:ext cx="7232419" cy="0"/>
          </a:xfrm>
          <a:prstGeom prst="line">
            <a:avLst/>
          </a:prstGeom>
          <a:ln w="177800" cap="rnd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  <a:prstGeom prst="rect">
            <a:avLst/>
          </a:prstGeom>
        </p:spPr>
        <p:txBody>
          <a:bodyPr vert="horz" lIns="83882" tIns="41941" rIns="83882" bIns="41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791" y="1200150"/>
            <a:ext cx="8141009" cy="3185220"/>
          </a:xfrm>
          <a:prstGeom prst="rect">
            <a:avLst/>
          </a:prstGeom>
        </p:spPr>
        <p:txBody>
          <a:bodyPr vert="horz" lIns="83882" tIns="41941" rIns="83882" bIns="41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BE8264-0F28-41D2-B4A5-5DCE86465BBD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3297" y="4645021"/>
            <a:ext cx="329882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4645021"/>
            <a:ext cx="38521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t1-logo-web-2.png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608" y="4605975"/>
            <a:ext cx="817200" cy="3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1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  <p:sldLayoutId id="2147483987" r:id="rId19"/>
    <p:sldLayoutId id="2147483988" r:id="rId20"/>
    <p:sldLayoutId id="2147483989" r:id="rId21"/>
    <p:sldLayoutId id="2147483990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19412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19412" rtl="0" eaLnBrk="1" latinLnBrk="0" hangingPunct="1">
        <a:spcBef>
          <a:spcPct val="20000"/>
        </a:spcBef>
        <a:buFont typeface="Arial"/>
        <a:buNone/>
        <a:defRPr sz="1500" kern="1200">
          <a:solidFill>
            <a:srgbClr val="606162"/>
          </a:solidFill>
          <a:latin typeface="+mn-lt"/>
          <a:ea typeface="+mn-ea"/>
          <a:cs typeface="+mn-cs"/>
        </a:defRPr>
      </a:lvl1pPr>
      <a:lvl2pPr marL="192524" indent="-143967" algn="l" defTabSz="419412" rtl="0" eaLnBrk="1" latinLnBrk="0" hangingPunct="1">
        <a:spcBef>
          <a:spcPct val="20000"/>
        </a:spcBef>
        <a:buSzPct val="91000"/>
        <a:buFont typeface="Arial"/>
        <a:buChar char="•"/>
        <a:defRPr sz="1300" kern="1200">
          <a:solidFill>
            <a:srgbClr val="606162"/>
          </a:solidFill>
          <a:latin typeface="+mn-lt"/>
          <a:ea typeface="+mn-ea"/>
          <a:cs typeface="+mn-cs"/>
        </a:defRPr>
      </a:lvl2pPr>
      <a:lvl3pPr marL="482165" indent="-144820" algn="l" defTabSz="41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606162"/>
          </a:solidFill>
          <a:latin typeface="+mn-lt"/>
          <a:ea typeface="+mn-ea"/>
          <a:cs typeface="+mn-cs"/>
        </a:defRPr>
      </a:lvl3pPr>
      <a:lvl4pPr marL="770952" indent="-192524" algn="l" defTabSz="419412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606162"/>
          </a:solidFill>
          <a:latin typeface="+mn-lt"/>
          <a:ea typeface="+mn-ea"/>
          <a:cs typeface="+mn-cs"/>
        </a:defRPr>
      </a:lvl4pPr>
      <a:lvl5pPr marL="963479" indent="-96263" algn="l" defTabSz="419412" rtl="0" eaLnBrk="1" latinLnBrk="0" hangingPunct="1">
        <a:spcBef>
          <a:spcPct val="20000"/>
        </a:spcBef>
        <a:buFont typeface="Arial"/>
        <a:buChar char="»"/>
        <a:tabLst>
          <a:tab pos="963479" algn="l"/>
        </a:tabLst>
        <a:defRPr sz="900" kern="1200">
          <a:solidFill>
            <a:srgbClr val="606162"/>
          </a:solidFill>
          <a:latin typeface="+mn-lt"/>
          <a:ea typeface="+mn-ea"/>
          <a:cs typeface="+mn-cs"/>
        </a:defRPr>
      </a:lvl5pPr>
      <a:lvl6pPr marL="2306764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75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586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997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41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82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234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7646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057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6469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588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5293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5" y="4806000"/>
            <a:ext cx="7232419" cy="0"/>
          </a:xfrm>
          <a:prstGeom prst="line">
            <a:avLst/>
          </a:prstGeom>
          <a:ln w="177800" cap="rnd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  <a:prstGeom prst="rect">
            <a:avLst/>
          </a:prstGeom>
        </p:spPr>
        <p:txBody>
          <a:bodyPr vert="horz" lIns="83882" tIns="41941" rIns="83882" bIns="41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791" y="1200150"/>
            <a:ext cx="8141009" cy="3185220"/>
          </a:xfrm>
          <a:prstGeom prst="rect">
            <a:avLst/>
          </a:prstGeom>
        </p:spPr>
        <p:txBody>
          <a:bodyPr vert="horz" lIns="83882" tIns="41941" rIns="83882" bIns="41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132" y="4645021"/>
            <a:ext cx="741162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8FA7DE-A350-4611-A2A2-16F327A9A7BE}" type="datetime1">
              <a:rPr lang="en-GB" smtClean="0"/>
              <a:t>12/02/2020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3297" y="4645021"/>
            <a:ext cx="329882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4645021"/>
            <a:ext cx="385213" cy="273845"/>
          </a:xfrm>
          <a:prstGeom prst="rect">
            <a:avLst/>
          </a:prstGeom>
        </p:spPr>
        <p:txBody>
          <a:bodyPr vert="horz" lIns="83882" tIns="41941" rIns="83882" bIns="41941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t1-logo-web-2.pn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8" y="4605975"/>
            <a:ext cx="817200" cy="3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19412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19412" rtl="0" eaLnBrk="1" latinLnBrk="0" hangingPunct="1">
        <a:spcBef>
          <a:spcPct val="20000"/>
        </a:spcBef>
        <a:buFont typeface="Arial"/>
        <a:buNone/>
        <a:defRPr sz="1500" kern="1200">
          <a:solidFill>
            <a:srgbClr val="606162"/>
          </a:solidFill>
          <a:latin typeface="+mn-lt"/>
          <a:ea typeface="+mn-ea"/>
          <a:cs typeface="+mn-cs"/>
        </a:defRPr>
      </a:lvl1pPr>
      <a:lvl2pPr marL="192524" indent="-143967" algn="l" defTabSz="419412" rtl="0" eaLnBrk="1" latinLnBrk="0" hangingPunct="1">
        <a:spcBef>
          <a:spcPct val="20000"/>
        </a:spcBef>
        <a:buSzPct val="91000"/>
        <a:buFont typeface="Arial"/>
        <a:buChar char="•"/>
        <a:defRPr sz="1300" kern="1200">
          <a:solidFill>
            <a:srgbClr val="606162"/>
          </a:solidFill>
          <a:latin typeface="+mn-lt"/>
          <a:ea typeface="+mn-ea"/>
          <a:cs typeface="+mn-cs"/>
        </a:defRPr>
      </a:lvl2pPr>
      <a:lvl3pPr marL="482165" indent="-144820" algn="l" defTabSz="41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606162"/>
          </a:solidFill>
          <a:latin typeface="+mn-lt"/>
          <a:ea typeface="+mn-ea"/>
          <a:cs typeface="+mn-cs"/>
        </a:defRPr>
      </a:lvl3pPr>
      <a:lvl4pPr marL="770952" indent="-192524" algn="l" defTabSz="419412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606162"/>
          </a:solidFill>
          <a:latin typeface="+mn-lt"/>
          <a:ea typeface="+mn-ea"/>
          <a:cs typeface="+mn-cs"/>
        </a:defRPr>
      </a:lvl4pPr>
      <a:lvl5pPr marL="963479" indent="-96263" algn="l" defTabSz="419412" rtl="0" eaLnBrk="1" latinLnBrk="0" hangingPunct="1">
        <a:spcBef>
          <a:spcPct val="20000"/>
        </a:spcBef>
        <a:buFont typeface="Arial"/>
        <a:buChar char="»"/>
        <a:tabLst>
          <a:tab pos="963479" algn="l"/>
        </a:tabLst>
        <a:defRPr sz="900" kern="1200">
          <a:solidFill>
            <a:srgbClr val="606162"/>
          </a:solidFill>
          <a:latin typeface="+mn-lt"/>
          <a:ea typeface="+mn-ea"/>
          <a:cs typeface="+mn-cs"/>
        </a:defRPr>
      </a:lvl5pPr>
      <a:lvl6pPr marL="2306764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75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586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997" indent="-209709" algn="l" defTabSz="41941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41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822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234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7646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057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6469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5880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5293" algn="l" defTabSz="419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5" y="4668755"/>
            <a:ext cx="385213" cy="273845"/>
          </a:xfrm>
        </p:spPr>
        <p:txBody>
          <a:bodyPr/>
          <a:lstStyle/>
          <a:p>
            <a:fld id="{2066355A-084C-D24E-9AD2-7E4FC41EA627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Otsikko 5">
            <a:extLst>
              <a:ext uri="{FF2B5EF4-FFF2-40B4-BE49-F238E27FC236}">
                <a16:creationId xmlns:a16="http://schemas.microsoft.com/office/drawing/2014/main" id="{7BF3730C-4DB9-45FE-A30C-E9A1D0C53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043" y="903276"/>
            <a:ext cx="9048901" cy="1266625"/>
          </a:xfrm>
        </p:spPr>
        <p:txBody>
          <a:bodyPr/>
          <a:lstStyle/>
          <a:p>
            <a:r>
              <a:rPr lang="fi-FI" dirty="0"/>
              <a:t>Kuuleminen energiaverotuksen uudistamisesta</a:t>
            </a:r>
            <a:r>
              <a:rPr lang="fi-FI" sz="3600" dirty="0"/>
              <a:t> </a:t>
            </a:r>
          </a:p>
        </p:txBody>
      </p:sp>
      <p:sp>
        <p:nvSpPr>
          <p:cNvPr id="10" name="Alaotsikko 4">
            <a:extLst>
              <a:ext uri="{FF2B5EF4-FFF2-40B4-BE49-F238E27FC236}">
                <a16:creationId xmlns:a16="http://schemas.microsoft.com/office/drawing/2014/main" id="{B83054A3-904E-4511-BC07-0850FE3A6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0895" y="2142235"/>
            <a:ext cx="3943464" cy="1314450"/>
          </a:xfrm>
        </p:spPr>
        <p:txBody>
          <a:bodyPr>
            <a:normAutofit/>
          </a:bodyPr>
          <a:lstStyle/>
          <a:p>
            <a:r>
              <a:rPr lang="fi-FI" sz="2000" dirty="0"/>
              <a:t>St1</a:t>
            </a:r>
          </a:p>
          <a:p>
            <a:r>
              <a:rPr lang="fi-FI" sz="2000" dirty="0"/>
              <a:t>13.2.2020</a:t>
            </a:r>
          </a:p>
          <a:p>
            <a:r>
              <a:rPr lang="fi-FI" sz="2000" dirty="0"/>
              <a:t>Mika Aho</a:t>
            </a:r>
          </a:p>
        </p:txBody>
      </p:sp>
    </p:spTree>
    <p:extLst>
      <p:ext uri="{BB962C8B-B14F-4D97-AF65-F5344CB8AC3E}">
        <p14:creationId xmlns:p14="http://schemas.microsoft.com/office/powerpoint/2010/main" val="39410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9106-72B7-4E4B-ABE3-225F62E3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St1 tukee vero-ohjausta päästöjen alentamiseksi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EDBBC-8A4F-4DC0-B5DF-F380CD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9C40-96FB-864A-AF76-C049884F3E8A}" type="datetime1">
              <a:rPr lang="fi-FI" smtClean="0"/>
              <a:t>12.2.2020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F9F0-6551-4110-B0DF-D996236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932F-E1A3-4702-B03F-3A6615F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DA24-03BF-4D13-B844-AB2029A0EF59}"/>
              </a:ext>
            </a:extLst>
          </p:cNvPr>
          <p:cNvSpPr/>
          <p:nvPr/>
        </p:nvSpPr>
        <p:spPr>
          <a:xfrm>
            <a:off x="4435211" y="1086422"/>
            <a:ext cx="4850458" cy="31546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St1 </a:t>
            </a:r>
            <a:r>
              <a:rPr lang="en-US" sz="1500" dirty="0" err="1"/>
              <a:t>investoi</a:t>
            </a:r>
            <a:r>
              <a:rPr lang="en-US" sz="1500" dirty="0"/>
              <a:t> </a:t>
            </a:r>
            <a:r>
              <a:rPr lang="en-US" sz="1500" dirty="0" err="1"/>
              <a:t>päästöttömiin</a:t>
            </a:r>
            <a:r>
              <a:rPr lang="en-US" sz="1500" dirty="0"/>
              <a:t> </a:t>
            </a:r>
            <a:r>
              <a:rPr lang="en-US" sz="1500" dirty="0" err="1"/>
              <a:t>energiaratkaisuihin</a:t>
            </a:r>
            <a:r>
              <a:rPr lang="en-US" sz="1500" dirty="0"/>
              <a:t>:</a:t>
            </a:r>
          </a:p>
          <a:p>
            <a:pPr marL="742898" lvl="1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Liikenteen</a:t>
            </a:r>
            <a:r>
              <a:rPr lang="en-US" sz="1500" dirty="0"/>
              <a:t> </a:t>
            </a:r>
            <a:r>
              <a:rPr lang="en-US" sz="1500" dirty="0" err="1"/>
              <a:t>biopolttoaineiden</a:t>
            </a:r>
            <a:r>
              <a:rPr lang="en-US" sz="1500" dirty="0"/>
              <a:t> </a:t>
            </a:r>
            <a:r>
              <a:rPr lang="en-US" sz="1500" dirty="0" err="1"/>
              <a:t>tuottamiseen</a:t>
            </a:r>
            <a:r>
              <a:rPr lang="en-US" sz="1500" dirty="0"/>
              <a:t> </a:t>
            </a:r>
            <a:r>
              <a:rPr lang="en-US" sz="1500" dirty="0" err="1"/>
              <a:t>jakeluvelvoitteiden</a:t>
            </a:r>
            <a:r>
              <a:rPr lang="en-US" sz="1500" dirty="0"/>
              <a:t> </a:t>
            </a:r>
            <a:r>
              <a:rPr lang="en-US" sz="1500" dirty="0" err="1"/>
              <a:t>ohjaamana</a:t>
            </a:r>
            <a:endParaRPr lang="en-US" sz="1500" dirty="0"/>
          </a:p>
          <a:p>
            <a:pPr marL="742898" lvl="1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Tuulisähkön</a:t>
            </a:r>
            <a:r>
              <a:rPr lang="en-US" sz="1500" dirty="0"/>
              <a:t> </a:t>
            </a:r>
            <a:r>
              <a:rPr lang="en-US" sz="1500" dirty="0" err="1"/>
              <a:t>tuottamiseen</a:t>
            </a:r>
            <a:r>
              <a:rPr lang="en-US" sz="1500" dirty="0"/>
              <a:t> </a:t>
            </a:r>
          </a:p>
          <a:p>
            <a:pPr marL="742898" lvl="1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Geotermisen</a:t>
            </a:r>
            <a:r>
              <a:rPr lang="en-US" sz="1500" dirty="0"/>
              <a:t> </a:t>
            </a:r>
            <a:r>
              <a:rPr lang="en-US" sz="1500" dirty="0" err="1"/>
              <a:t>lämmön</a:t>
            </a:r>
            <a:r>
              <a:rPr lang="en-US" sz="1500" dirty="0"/>
              <a:t> </a:t>
            </a:r>
            <a:r>
              <a:rPr lang="en-US" sz="1500" dirty="0" err="1"/>
              <a:t>hyödyntämiseen</a:t>
            </a:r>
            <a:r>
              <a:rPr lang="en-US" sz="1500" dirty="0"/>
              <a:t> </a:t>
            </a:r>
            <a:r>
              <a:rPr lang="en-US" sz="1500" dirty="0" err="1"/>
              <a:t>sekä</a:t>
            </a:r>
            <a:r>
              <a:rPr lang="en-US" sz="1500" dirty="0"/>
              <a:t> </a:t>
            </a:r>
            <a:r>
              <a:rPr lang="en-US" sz="1500" dirty="0" err="1"/>
              <a:t>kaukolämpöverkossa</a:t>
            </a:r>
            <a:r>
              <a:rPr lang="en-US" sz="1500" dirty="0"/>
              <a:t> </a:t>
            </a:r>
            <a:r>
              <a:rPr lang="en-US" sz="1500" dirty="0" err="1"/>
              <a:t>että</a:t>
            </a:r>
            <a:r>
              <a:rPr lang="en-US" sz="1500" dirty="0"/>
              <a:t> </a:t>
            </a:r>
            <a:r>
              <a:rPr lang="en-US" sz="1500" dirty="0" err="1"/>
              <a:t>kiinteistökohtaisesti</a:t>
            </a: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Vero-ohjauksen tulee olla teknologia- ja kilpailuneutraalia, kattaen kaikki ko. sektorissa käytettävät energiamuodot samoin perustein.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Vero-ohjauksen tulee olla yhdenmukaisin kriteerein laskettuun elinkaaren aikaiseen CO</a:t>
            </a:r>
            <a:r>
              <a:rPr lang="fi-FI" sz="1500" baseline="-25000" dirty="0"/>
              <a:t>2</a:t>
            </a:r>
            <a:r>
              <a:rPr lang="fi-FI" sz="1500" dirty="0"/>
              <a:t>-päästöön pohjautuvaa, esim. liikenteessä </a:t>
            </a:r>
            <a:r>
              <a:rPr lang="fi-FI" sz="1500" dirty="0" err="1"/>
              <a:t>Well</a:t>
            </a:r>
            <a:r>
              <a:rPr lang="fi-FI" sz="1500" dirty="0"/>
              <a:t>-to-Wheel perusteisesti. 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726BA5A5-6809-420B-A695-CB0BCF0CD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28" y="1314144"/>
            <a:ext cx="5234676" cy="29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9106-72B7-4E4B-ABE3-225F62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5" y="205979"/>
            <a:ext cx="7814668" cy="857250"/>
          </a:xfrm>
        </p:spPr>
        <p:txBody>
          <a:bodyPr>
            <a:noAutofit/>
          </a:bodyPr>
          <a:lstStyle/>
          <a:p>
            <a:r>
              <a:rPr lang="fi-FI" sz="1800" i="1" dirty="0"/>
              <a:t>1. Millä tavalla olisi mielestänne paras tapa toteuttaa kaukolämpöverkkoon lämpöä tuottavien lämpöpumppujen ja konesalien sähköveron alennus? Mitä muita seikkoja tulisi ottaa huomioon veronalennusta toteutettaessa?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EDBBC-8A4F-4DC0-B5DF-F380CD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9C40-96FB-864A-AF76-C049884F3E8A}" type="datetime1">
              <a:rPr lang="fi-FI" smtClean="0"/>
              <a:t>12.2.2020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F9F0-6551-4110-B0DF-D996236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932F-E1A3-4702-B03F-3A6615F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DA24-03BF-4D13-B844-AB2029A0EF59}"/>
              </a:ext>
            </a:extLst>
          </p:cNvPr>
          <p:cNvSpPr/>
          <p:nvPr/>
        </p:nvSpPr>
        <p:spPr>
          <a:xfrm>
            <a:off x="457205" y="1314450"/>
            <a:ext cx="8141010" cy="29850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600" dirty="0" err="1"/>
              <a:t>Sähköveron</a:t>
            </a:r>
            <a:r>
              <a:rPr lang="en-US" sz="1600" dirty="0"/>
              <a:t> </a:t>
            </a:r>
            <a:r>
              <a:rPr lang="en-US" sz="1600" dirty="0" err="1"/>
              <a:t>alennus</a:t>
            </a:r>
            <a:r>
              <a:rPr lang="en-US" sz="1600" dirty="0"/>
              <a:t> </a:t>
            </a:r>
            <a:r>
              <a:rPr lang="en-US" sz="1600" dirty="0" err="1"/>
              <a:t>tulisi</a:t>
            </a:r>
            <a:r>
              <a:rPr lang="en-US" sz="1600" dirty="0"/>
              <a:t> </a:t>
            </a:r>
            <a:r>
              <a:rPr lang="en-US" sz="1600" dirty="0" err="1"/>
              <a:t>koskea</a:t>
            </a:r>
            <a:r>
              <a:rPr lang="en-US" sz="1600" dirty="0"/>
              <a:t> </a:t>
            </a:r>
            <a:r>
              <a:rPr lang="en-US" sz="1600" dirty="0" err="1"/>
              <a:t>kaukolämpöverkkoon</a:t>
            </a:r>
            <a:r>
              <a:rPr lang="en-US" sz="1600" dirty="0"/>
              <a:t> </a:t>
            </a:r>
            <a:r>
              <a:rPr lang="en-US" sz="1600" dirty="0" err="1"/>
              <a:t>lämpöä</a:t>
            </a:r>
            <a:r>
              <a:rPr lang="en-US" sz="1600" dirty="0"/>
              <a:t> </a:t>
            </a:r>
            <a:r>
              <a:rPr lang="en-US" sz="1600" dirty="0" err="1"/>
              <a:t>tuottavien</a:t>
            </a:r>
            <a:r>
              <a:rPr lang="en-US" sz="1600" dirty="0"/>
              <a:t> </a:t>
            </a:r>
            <a:r>
              <a:rPr lang="en-US" sz="1600" dirty="0" err="1"/>
              <a:t>lämpöpumppujen</a:t>
            </a:r>
            <a:r>
              <a:rPr lang="en-US" sz="1600" dirty="0"/>
              <a:t> ja </a:t>
            </a:r>
            <a:r>
              <a:rPr lang="en-US" sz="1600" dirty="0" err="1"/>
              <a:t>konesalien</a:t>
            </a:r>
            <a:r>
              <a:rPr lang="en-US" sz="1600" dirty="0"/>
              <a:t> </a:t>
            </a:r>
            <a:r>
              <a:rPr lang="en-US" sz="1600" dirty="0" err="1"/>
              <a:t>lisäksi</a:t>
            </a:r>
            <a:r>
              <a:rPr lang="en-US" sz="1600" dirty="0"/>
              <a:t> </a:t>
            </a:r>
            <a:r>
              <a:rPr lang="en-US" sz="1600" dirty="0" err="1"/>
              <a:t>myös</a:t>
            </a:r>
            <a:r>
              <a:rPr lang="en-US" sz="1600" dirty="0"/>
              <a:t> </a:t>
            </a:r>
            <a:r>
              <a:rPr lang="en-US" sz="1600" dirty="0" err="1"/>
              <a:t>lämpöä</a:t>
            </a:r>
            <a:r>
              <a:rPr lang="en-US" sz="1600" dirty="0"/>
              <a:t> </a:t>
            </a:r>
            <a:r>
              <a:rPr lang="en-US" sz="1600" dirty="0" err="1"/>
              <a:t>siirtävien</a:t>
            </a:r>
            <a:r>
              <a:rPr lang="en-US" sz="1600" dirty="0"/>
              <a:t> </a:t>
            </a:r>
            <a:r>
              <a:rPr lang="en-US" sz="1600" dirty="0" err="1"/>
              <a:t>pumppujen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geolämpövoimaloiden</a:t>
            </a:r>
            <a:r>
              <a:rPr lang="en-US" sz="1600" dirty="0"/>
              <a:t> </a:t>
            </a:r>
            <a:r>
              <a:rPr lang="en-US" sz="1600" dirty="0" err="1"/>
              <a:t>käyttämää</a:t>
            </a:r>
            <a:r>
              <a:rPr lang="en-US" sz="1600" dirty="0"/>
              <a:t> </a:t>
            </a:r>
            <a:r>
              <a:rPr lang="en-US" sz="1600" dirty="0" err="1"/>
              <a:t>sähköä</a:t>
            </a:r>
            <a:r>
              <a:rPr lang="en-US" sz="1600" dirty="0"/>
              <a:t>. </a:t>
            </a:r>
            <a:r>
              <a:rPr lang="en-US" sz="1600" dirty="0" err="1"/>
              <a:t>Geotermiset</a:t>
            </a:r>
            <a:r>
              <a:rPr lang="en-US" sz="1600" dirty="0"/>
              <a:t> </a:t>
            </a:r>
            <a:r>
              <a:rPr lang="en-US" sz="1600" dirty="0" err="1"/>
              <a:t>syvälämpöratkaisut</a:t>
            </a:r>
            <a:r>
              <a:rPr lang="en-US" sz="1600" dirty="0"/>
              <a:t> </a:t>
            </a:r>
            <a:r>
              <a:rPr lang="en-US" sz="1600" dirty="0" err="1"/>
              <a:t>perustuvat</a:t>
            </a:r>
            <a:r>
              <a:rPr lang="en-US" sz="1600" dirty="0"/>
              <a:t> </a:t>
            </a:r>
            <a:r>
              <a:rPr lang="en-US" sz="1600" dirty="0" err="1"/>
              <a:t>maaperästä</a:t>
            </a:r>
            <a:r>
              <a:rPr lang="en-US" sz="1600" dirty="0"/>
              <a:t> </a:t>
            </a:r>
            <a:r>
              <a:rPr lang="en-US" sz="1600" dirty="0" err="1"/>
              <a:t>saadun</a:t>
            </a:r>
            <a:r>
              <a:rPr lang="en-US" sz="1600" dirty="0"/>
              <a:t> </a:t>
            </a:r>
            <a:r>
              <a:rPr lang="en-US" sz="1600" dirty="0" err="1"/>
              <a:t>lämmön</a:t>
            </a:r>
            <a:r>
              <a:rPr lang="en-US" sz="1600" dirty="0"/>
              <a:t> </a:t>
            </a:r>
            <a:r>
              <a:rPr lang="en-US" sz="1600" dirty="0" err="1"/>
              <a:t>siirtämiseen</a:t>
            </a:r>
            <a:r>
              <a:rPr lang="en-US" sz="1600" dirty="0"/>
              <a:t> </a:t>
            </a:r>
            <a:r>
              <a:rPr lang="en-US" sz="1600" dirty="0" err="1"/>
              <a:t>sellaisenaan</a:t>
            </a:r>
            <a:r>
              <a:rPr lang="en-US" sz="1600" dirty="0"/>
              <a:t> </a:t>
            </a:r>
            <a:r>
              <a:rPr lang="en-US" sz="1600" dirty="0" err="1"/>
              <a:t>lämmönvaihtimien</a:t>
            </a:r>
            <a:r>
              <a:rPr lang="en-US" sz="1600" dirty="0"/>
              <a:t> </a:t>
            </a:r>
            <a:r>
              <a:rPr lang="en-US" sz="1600" dirty="0" err="1"/>
              <a:t>avulla</a:t>
            </a:r>
            <a:r>
              <a:rPr lang="en-US" sz="1600" dirty="0"/>
              <a:t> </a:t>
            </a:r>
            <a:r>
              <a:rPr lang="en-US" sz="1600" dirty="0" err="1"/>
              <a:t>kaukolämpäverkkoon</a:t>
            </a:r>
            <a:r>
              <a:rPr lang="en-US" sz="1600" dirty="0"/>
              <a:t> </a:t>
            </a:r>
            <a:r>
              <a:rPr lang="en-US" sz="1600" dirty="0" err="1"/>
              <a:t>ilman</a:t>
            </a:r>
            <a:r>
              <a:rPr lang="en-US" sz="1600" dirty="0"/>
              <a:t> </a:t>
            </a:r>
            <a:r>
              <a:rPr lang="en-US" sz="1600" dirty="0" err="1"/>
              <a:t>lämpöpumppujen</a:t>
            </a:r>
            <a:r>
              <a:rPr lang="en-US" sz="1600" dirty="0"/>
              <a:t> </a:t>
            </a:r>
            <a:r>
              <a:rPr lang="en-US" sz="1600" dirty="0" err="1"/>
              <a:t>apua</a:t>
            </a:r>
            <a:r>
              <a:rPr lang="en-US" sz="1600" dirty="0"/>
              <a:t>.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400" dirty="0" err="1"/>
              <a:t>Tavoitteen</a:t>
            </a:r>
            <a:r>
              <a:rPr lang="en-US" sz="1400" dirty="0"/>
              <a:t> ja </a:t>
            </a:r>
            <a:r>
              <a:rPr lang="en-US" sz="1400" dirty="0" err="1"/>
              <a:t>hyödyn</a:t>
            </a:r>
            <a:r>
              <a:rPr lang="en-US" sz="1400" dirty="0"/>
              <a:t> </a:t>
            </a:r>
            <a:r>
              <a:rPr lang="en-US" sz="1400" dirty="0" err="1"/>
              <a:t>ollessa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kuin</a:t>
            </a:r>
            <a:r>
              <a:rPr lang="en-US" sz="1400" dirty="0"/>
              <a:t> </a:t>
            </a:r>
            <a:r>
              <a:rPr lang="en-US" sz="1400" dirty="0" err="1"/>
              <a:t>hallitusohjelmakirjauksessa</a:t>
            </a:r>
            <a:r>
              <a:rPr lang="en-US" sz="1400" dirty="0"/>
              <a:t> </a:t>
            </a:r>
            <a:r>
              <a:rPr lang="en-US" sz="1400" dirty="0" err="1"/>
              <a:t>mainituilla</a:t>
            </a:r>
            <a:r>
              <a:rPr lang="en-US" sz="1400" dirty="0"/>
              <a:t> </a:t>
            </a:r>
            <a:r>
              <a:rPr lang="en-US" sz="1400" dirty="0" err="1"/>
              <a:t>lämpöpumpuilla</a:t>
            </a:r>
            <a:r>
              <a:rPr lang="en-US" sz="1400" dirty="0"/>
              <a:t> ja </a:t>
            </a:r>
            <a:r>
              <a:rPr lang="en-US" sz="1400" dirty="0" err="1"/>
              <a:t>konesalien</a:t>
            </a:r>
            <a:r>
              <a:rPr lang="en-US" sz="1400" dirty="0"/>
              <a:t> </a:t>
            </a:r>
            <a:r>
              <a:rPr lang="en-US" sz="1400" dirty="0" err="1"/>
              <a:t>lämmöllä</a:t>
            </a:r>
            <a:r>
              <a:rPr lang="en-US" sz="1400" dirty="0"/>
              <a:t> (</a:t>
            </a:r>
            <a:r>
              <a:rPr lang="en-US" sz="1400" dirty="0" err="1"/>
              <a:t>lämmityksen</a:t>
            </a:r>
            <a:r>
              <a:rPr lang="en-US" sz="1400" dirty="0"/>
              <a:t> </a:t>
            </a:r>
            <a:r>
              <a:rPr lang="en-US" sz="1400" dirty="0" err="1"/>
              <a:t>päästöjen</a:t>
            </a:r>
            <a:r>
              <a:rPr lang="en-US" sz="1400" dirty="0"/>
              <a:t> </a:t>
            </a:r>
            <a:r>
              <a:rPr lang="en-US" sz="1400" dirty="0" err="1"/>
              <a:t>vähentäminen</a:t>
            </a:r>
            <a:r>
              <a:rPr lang="en-US" sz="1400" dirty="0"/>
              <a:t>), on </a:t>
            </a:r>
            <a:r>
              <a:rPr lang="en-US" sz="1400" dirty="0" err="1"/>
              <a:t>perusteltua</a:t>
            </a:r>
            <a:r>
              <a:rPr lang="en-US" sz="1400" dirty="0"/>
              <a:t> </a:t>
            </a:r>
            <a:r>
              <a:rPr lang="en-US" sz="1400" dirty="0" err="1"/>
              <a:t>verottaa</a:t>
            </a:r>
            <a:r>
              <a:rPr lang="en-US" sz="1400" dirty="0"/>
              <a:t> </a:t>
            </a:r>
            <a:r>
              <a:rPr lang="en-US" sz="1400" dirty="0" err="1"/>
              <a:t>geolämpölaitosten</a:t>
            </a:r>
            <a:r>
              <a:rPr lang="en-US" sz="1400" dirty="0"/>
              <a:t> </a:t>
            </a:r>
            <a:r>
              <a:rPr lang="en-US" sz="1400" dirty="0" err="1"/>
              <a:t>tarvitsemaa</a:t>
            </a:r>
            <a:r>
              <a:rPr lang="en-US" sz="1400" dirty="0"/>
              <a:t> </a:t>
            </a:r>
            <a:r>
              <a:rPr lang="en-US" sz="1400" dirty="0" err="1"/>
              <a:t>sähköä</a:t>
            </a:r>
            <a:r>
              <a:rPr lang="en-US" sz="1400" dirty="0"/>
              <a:t> </a:t>
            </a:r>
            <a:r>
              <a:rPr lang="en-US" sz="1400" dirty="0" err="1"/>
              <a:t>samalla</a:t>
            </a:r>
            <a:r>
              <a:rPr lang="en-US" sz="1400" dirty="0"/>
              <a:t> </a:t>
            </a:r>
            <a:r>
              <a:rPr lang="en-US" sz="1400" dirty="0" err="1"/>
              <a:t>perusteella</a:t>
            </a:r>
            <a:r>
              <a:rPr lang="en-US" sz="1400" dirty="0"/>
              <a:t>. </a:t>
            </a:r>
          </a:p>
          <a:p>
            <a:pPr marL="342900" indent="-342900">
              <a:buFont typeface="+mj-lt"/>
              <a:buAutoNum type="alphaLcParenR"/>
            </a:pPr>
            <a:endParaRPr lang="en-US" sz="1600" dirty="0"/>
          </a:p>
          <a:p>
            <a:pPr marL="342900" indent="-342900">
              <a:buFont typeface="+mj-lt"/>
              <a:buAutoNum type="alphaLcParenR"/>
            </a:pPr>
            <a:r>
              <a:rPr lang="en-US" sz="1600" dirty="0" err="1"/>
              <a:t>Kiinteistökohtaisten</a:t>
            </a:r>
            <a:r>
              <a:rPr lang="en-US" sz="1600" dirty="0"/>
              <a:t> (</a:t>
            </a:r>
            <a:r>
              <a:rPr lang="en-US" sz="1600" dirty="0" err="1"/>
              <a:t>esim</a:t>
            </a:r>
            <a:r>
              <a:rPr lang="en-US" sz="1600" dirty="0"/>
              <a:t>. </a:t>
            </a:r>
            <a:r>
              <a:rPr lang="en-US" sz="1600" dirty="0" err="1"/>
              <a:t>teollisuuskiinteistöt</a:t>
            </a:r>
            <a:r>
              <a:rPr lang="en-US" sz="1600" dirty="0"/>
              <a:t> </a:t>
            </a:r>
            <a:r>
              <a:rPr lang="en-US" sz="1600" dirty="0" err="1"/>
              <a:t>kerrostalo</a:t>
            </a:r>
            <a:r>
              <a:rPr lang="en-US" sz="1600" dirty="0"/>
              <a:t>- ja </a:t>
            </a:r>
            <a:r>
              <a:rPr lang="en-US" sz="1600" dirty="0" err="1"/>
              <a:t>rivitaloasunto-osakeyhtiöt</a:t>
            </a:r>
            <a:r>
              <a:rPr lang="en-US" sz="1600" dirty="0"/>
              <a:t>) </a:t>
            </a:r>
            <a:r>
              <a:rPr lang="en-US" sz="1600" dirty="0" err="1"/>
              <a:t>maalämpöä</a:t>
            </a:r>
            <a:r>
              <a:rPr lang="en-US" sz="1600" dirty="0"/>
              <a:t> </a:t>
            </a:r>
            <a:r>
              <a:rPr lang="en-US" sz="1600" dirty="0" err="1"/>
              <a:t>hyödyntävien</a:t>
            </a:r>
            <a:r>
              <a:rPr lang="en-US" sz="1600" dirty="0"/>
              <a:t> </a:t>
            </a:r>
            <a:r>
              <a:rPr lang="en-US" sz="1600" dirty="0" err="1"/>
              <a:t>lämpöpumppujen</a:t>
            </a:r>
            <a:r>
              <a:rPr lang="en-US" sz="1600" dirty="0"/>
              <a:t>, </a:t>
            </a:r>
            <a:r>
              <a:rPr lang="en-US" sz="1600" dirty="0" err="1"/>
              <a:t>joiden</a:t>
            </a:r>
            <a:r>
              <a:rPr lang="en-US" sz="1600" dirty="0"/>
              <a:t> on </a:t>
            </a:r>
            <a:r>
              <a:rPr lang="en-US" sz="1600" dirty="0" err="1"/>
              <a:t>etäohjauksen</a:t>
            </a:r>
            <a:r>
              <a:rPr lang="en-US" sz="1600" dirty="0"/>
              <a:t> </a:t>
            </a:r>
            <a:r>
              <a:rPr lang="en-US" sz="1600" dirty="0" err="1"/>
              <a:t>ansiosta</a:t>
            </a:r>
            <a:r>
              <a:rPr lang="en-US" sz="1600" dirty="0"/>
              <a:t> </a:t>
            </a:r>
            <a:r>
              <a:rPr lang="en-US" sz="1600" dirty="0" err="1"/>
              <a:t>mahdollista</a:t>
            </a:r>
            <a:r>
              <a:rPr lang="en-US" sz="1600" dirty="0"/>
              <a:t> </a:t>
            </a:r>
            <a:r>
              <a:rPr lang="en-US" sz="1600" dirty="0" err="1"/>
              <a:t>osallistua</a:t>
            </a:r>
            <a:r>
              <a:rPr lang="en-US" sz="1600" dirty="0"/>
              <a:t> </a:t>
            </a:r>
            <a:r>
              <a:rPr lang="en-US" sz="1600" dirty="0" err="1"/>
              <a:t>sähkön</a:t>
            </a:r>
            <a:r>
              <a:rPr lang="en-US" sz="1600" dirty="0"/>
              <a:t> </a:t>
            </a:r>
            <a:r>
              <a:rPr lang="en-US" sz="1600" dirty="0" err="1"/>
              <a:t>kysyntäjoustomarkkinaan</a:t>
            </a:r>
            <a:r>
              <a:rPr lang="en-US" sz="1600" dirty="0"/>
              <a:t>, </a:t>
            </a:r>
            <a:r>
              <a:rPr lang="en-US" sz="1600" dirty="0" err="1"/>
              <a:t>tulisi</a:t>
            </a:r>
            <a:r>
              <a:rPr lang="en-US" sz="1600" dirty="0"/>
              <a:t> </a:t>
            </a:r>
            <a:r>
              <a:rPr lang="en-US" sz="1600" dirty="0" err="1"/>
              <a:t>saada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sähköveron</a:t>
            </a:r>
            <a:r>
              <a:rPr lang="en-US" sz="1600" dirty="0"/>
              <a:t> </a:t>
            </a:r>
            <a:r>
              <a:rPr lang="en-US" sz="1600" dirty="0" err="1"/>
              <a:t>alennus</a:t>
            </a:r>
            <a:r>
              <a:rPr lang="en-US" sz="1600" dirty="0"/>
              <a:t>.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400" dirty="0" err="1"/>
              <a:t>Käsittelisi</a:t>
            </a:r>
            <a:r>
              <a:rPr lang="en-US" sz="1400" dirty="0"/>
              <a:t> </a:t>
            </a:r>
            <a:r>
              <a:rPr lang="en-US" sz="1400" dirty="0" err="1"/>
              <a:t>tasa-arvoisesti</a:t>
            </a:r>
            <a:r>
              <a:rPr lang="en-US" sz="1400" dirty="0"/>
              <a:t> </a:t>
            </a:r>
            <a:r>
              <a:rPr lang="en-US" sz="1400" dirty="0" err="1"/>
              <a:t>kaukolämpöverkon</a:t>
            </a:r>
            <a:r>
              <a:rPr lang="en-US" sz="1400" dirty="0"/>
              <a:t> </a:t>
            </a:r>
            <a:r>
              <a:rPr lang="en-US" sz="1400" dirty="0" err="1"/>
              <a:t>ulkopuolella</a:t>
            </a:r>
            <a:r>
              <a:rPr lang="en-US" sz="1400" dirty="0"/>
              <a:t> </a:t>
            </a:r>
            <a:r>
              <a:rPr lang="en-US" sz="1400" dirty="0" err="1"/>
              <a:t>olevia</a:t>
            </a:r>
            <a:r>
              <a:rPr lang="en-US" sz="1400" dirty="0"/>
              <a:t> </a:t>
            </a:r>
            <a:r>
              <a:rPr lang="en-US" sz="1400" dirty="0" err="1"/>
              <a:t>kiinteistönomistajia</a:t>
            </a:r>
            <a:r>
              <a:rPr lang="en-US" sz="1400" dirty="0"/>
              <a:t> </a:t>
            </a:r>
            <a:r>
              <a:rPr lang="en-US" sz="1400" dirty="0" err="1"/>
              <a:t>sekä</a:t>
            </a:r>
            <a:r>
              <a:rPr lang="en-US" sz="1400" dirty="0"/>
              <a:t> </a:t>
            </a:r>
            <a:r>
              <a:rPr lang="en-US" sz="1400" dirty="0" err="1"/>
              <a:t>lisäisi</a:t>
            </a:r>
            <a:r>
              <a:rPr lang="en-US" sz="1400" dirty="0"/>
              <a:t> </a:t>
            </a:r>
            <a:r>
              <a:rPr lang="en-US" sz="1400" dirty="0" err="1"/>
              <a:t>kysyntäjoustomarkkinaan</a:t>
            </a:r>
            <a:r>
              <a:rPr lang="en-US" sz="1400" dirty="0"/>
              <a:t> </a:t>
            </a:r>
            <a:r>
              <a:rPr lang="en-US" sz="1400" dirty="0" err="1"/>
              <a:t>osallistuvaa</a:t>
            </a:r>
            <a:r>
              <a:rPr lang="en-US" sz="1400" dirty="0"/>
              <a:t> </a:t>
            </a:r>
            <a:r>
              <a:rPr lang="en-US" sz="1400" dirty="0" err="1"/>
              <a:t>sähkötehoa</a:t>
            </a:r>
            <a:r>
              <a:rPr lang="en-US" sz="1400" dirty="0"/>
              <a:t>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77592D-765D-491F-8275-FA43153A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101" y="145490"/>
            <a:ext cx="978228" cy="9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9106-72B7-4E4B-ABE3-225F62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</p:spPr>
        <p:txBody>
          <a:bodyPr vert="horz" lIns="83882" tIns="41941" rIns="83882" bIns="41941" rtlCol="0" anchor="ctr">
            <a:noAutofit/>
          </a:bodyPr>
          <a:lstStyle/>
          <a:p>
            <a:r>
              <a:rPr lang="fi-FI" sz="1800" i="1" dirty="0"/>
              <a:t>2. Millaisen realistisen potentiaalin näette hukkalämpöjen hyödyntämissä ja</a:t>
            </a:r>
            <a:br>
              <a:rPr lang="fi-FI" sz="1800" i="1" dirty="0"/>
            </a:br>
            <a:r>
              <a:rPr lang="fi-FI" sz="1800" i="1" dirty="0"/>
              <a:t>mitä voitaisiin tehdä sen tehostamiseksi, että niitä hyödynnettäisiin nykyistä</a:t>
            </a:r>
            <a:br>
              <a:rPr lang="fi-FI" sz="1800" i="1" dirty="0"/>
            </a:br>
            <a:r>
              <a:rPr lang="fi-FI" sz="1800" i="1" dirty="0"/>
              <a:t>enemmän?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EDBBC-8A4F-4DC0-B5DF-F380CD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9C40-96FB-864A-AF76-C049884F3E8A}" type="datetime1">
              <a:rPr lang="fi-FI" smtClean="0"/>
              <a:t>12.2.2020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F9F0-6551-4110-B0DF-D996236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932F-E1A3-4702-B03F-3A6615F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DA24-03BF-4D13-B844-AB2029A0EF59}"/>
              </a:ext>
            </a:extLst>
          </p:cNvPr>
          <p:cNvSpPr/>
          <p:nvPr/>
        </p:nvSpPr>
        <p:spPr>
          <a:xfrm>
            <a:off x="457205" y="1314450"/>
            <a:ext cx="8141010" cy="29850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600" dirty="0" err="1"/>
              <a:t>Kaukolämpöverkko</a:t>
            </a:r>
            <a:r>
              <a:rPr lang="en-US" sz="1600" dirty="0"/>
              <a:t>, </a:t>
            </a:r>
            <a:r>
              <a:rPr lang="en-US" sz="1600" dirty="0" err="1"/>
              <a:t>luontaisena</a:t>
            </a:r>
            <a:r>
              <a:rPr lang="en-US" sz="1600" dirty="0"/>
              <a:t> </a:t>
            </a:r>
            <a:r>
              <a:rPr lang="en-US" sz="1600" dirty="0" err="1"/>
              <a:t>monopolina</a:t>
            </a:r>
            <a:r>
              <a:rPr lang="en-US" sz="1600" dirty="0"/>
              <a:t>, </a:t>
            </a:r>
            <a:r>
              <a:rPr lang="en-US" sz="1600" dirty="0" err="1"/>
              <a:t>tulisi</a:t>
            </a:r>
            <a:r>
              <a:rPr lang="en-US" sz="1600" dirty="0"/>
              <a:t> </a:t>
            </a:r>
            <a:r>
              <a:rPr lang="en-US" sz="1600" dirty="0" err="1"/>
              <a:t>avata</a:t>
            </a:r>
            <a:r>
              <a:rPr lang="en-US" sz="1600" dirty="0"/>
              <a:t> </a:t>
            </a:r>
            <a:r>
              <a:rPr lang="en-US" sz="1600" dirty="0" err="1"/>
              <a:t>kaikille</a:t>
            </a:r>
            <a:r>
              <a:rPr lang="en-US" sz="1600" dirty="0"/>
              <a:t> </a:t>
            </a:r>
            <a:r>
              <a:rPr lang="en-US" sz="1600" dirty="0" err="1"/>
              <a:t>hukkalämpöä</a:t>
            </a:r>
            <a:r>
              <a:rPr lang="en-US" sz="1600" dirty="0"/>
              <a:t> </a:t>
            </a:r>
            <a:r>
              <a:rPr lang="en-US" sz="1600" dirty="0" err="1"/>
              <a:t>tuottaville</a:t>
            </a:r>
            <a:r>
              <a:rPr lang="en-US" sz="1600" dirty="0"/>
              <a:t> </a:t>
            </a:r>
            <a:r>
              <a:rPr lang="en-US" sz="1600" dirty="0" err="1"/>
              <a:t>kohteille</a:t>
            </a:r>
            <a:r>
              <a:rPr lang="en-US" sz="1600" dirty="0"/>
              <a:t> </a:t>
            </a:r>
            <a:r>
              <a:rPr lang="en-US" sz="1600" dirty="0" err="1"/>
              <a:t>samaan</a:t>
            </a:r>
            <a:r>
              <a:rPr lang="en-US" sz="1600" dirty="0"/>
              <a:t> </a:t>
            </a:r>
            <a:r>
              <a:rPr lang="en-US" sz="1600" dirty="0" err="1"/>
              <a:t>tapaan</a:t>
            </a:r>
            <a:r>
              <a:rPr lang="en-US" sz="1600" dirty="0"/>
              <a:t> </a:t>
            </a:r>
            <a:r>
              <a:rPr lang="en-US" sz="1600" dirty="0" err="1"/>
              <a:t>kuin</a:t>
            </a:r>
            <a:r>
              <a:rPr lang="en-US" sz="1600" dirty="0"/>
              <a:t> </a:t>
            </a:r>
            <a:r>
              <a:rPr lang="en-US" sz="1600" dirty="0" err="1"/>
              <a:t>sähkö</a:t>
            </a:r>
            <a:r>
              <a:rPr lang="en-US" sz="1600" dirty="0"/>
              <a:t>- tai </a:t>
            </a:r>
            <a:r>
              <a:rPr lang="en-US" sz="1600" dirty="0" err="1"/>
              <a:t>kaasuverkko</a:t>
            </a:r>
            <a:r>
              <a:rPr lang="en-US" sz="1600" dirty="0"/>
              <a:t>.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600" dirty="0" err="1"/>
              <a:t>Edellyttää</a:t>
            </a:r>
            <a:r>
              <a:rPr lang="en-US" sz="1600" dirty="0"/>
              <a:t> </a:t>
            </a:r>
            <a:r>
              <a:rPr lang="en-US" sz="1600" dirty="0" err="1"/>
              <a:t>selkeän</a:t>
            </a:r>
            <a:r>
              <a:rPr lang="en-US" sz="1600" dirty="0"/>
              <a:t> </a:t>
            </a:r>
            <a:r>
              <a:rPr lang="en-US" sz="1600" dirty="0" err="1"/>
              <a:t>valtakunnallisen</a:t>
            </a:r>
            <a:r>
              <a:rPr lang="en-US" sz="1600" dirty="0"/>
              <a:t> </a:t>
            </a:r>
            <a:r>
              <a:rPr lang="en-US" sz="1600" dirty="0" err="1"/>
              <a:t>säännöstön</a:t>
            </a:r>
            <a:r>
              <a:rPr lang="en-US" sz="1600" dirty="0"/>
              <a:t> ja </a:t>
            </a:r>
            <a:r>
              <a:rPr lang="en-US" sz="1600" dirty="0" err="1"/>
              <a:t>kriteeristön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tasehallintajärjestelmäkuvauksen</a:t>
            </a:r>
            <a:r>
              <a:rPr lang="en-US" sz="1600" dirty="0"/>
              <a:t>.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600" dirty="0" err="1"/>
              <a:t>Verkkoon</a:t>
            </a:r>
            <a:r>
              <a:rPr lang="en-US" sz="1600" dirty="0"/>
              <a:t> </a:t>
            </a:r>
            <a:r>
              <a:rPr lang="en-US" sz="1600" dirty="0" err="1"/>
              <a:t>liittymisen</a:t>
            </a:r>
            <a:r>
              <a:rPr lang="en-US" sz="1600" dirty="0"/>
              <a:t> </a:t>
            </a:r>
            <a:r>
              <a:rPr lang="en-US" sz="1600" dirty="0" err="1"/>
              <a:t>ainoa</a:t>
            </a:r>
            <a:r>
              <a:rPr lang="en-US" sz="1600" dirty="0"/>
              <a:t> </a:t>
            </a:r>
            <a:r>
              <a:rPr lang="en-US" sz="1600" dirty="0" err="1"/>
              <a:t>edellytys</a:t>
            </a:r>
            <a:r>
              <a:rPr lang="en-US" sz="1600" dirty="0"/>
              <a:t> </a:t>
            </a:r>
            <a:r>
              <a:rPr lang="en-US" sz="1600" dirty="0" err="1"/>
              <a:t>olisi</a:t>
            </a:r>
            <a:r>
              <a:rPr lang="en-US" sz="1600" dirty="0"/>
              <a:t> </a:t>
            </a:r>
            <a:r>
              <a:rPr lang="en-US" sz="1600" dirty="0" err="1"/>
              <a:t>kriteeristön</a:t>
            </a:r>
            <a:r>
              <a:rPr lang="en-US" sz="1600" dirty="0"/>
              <a:t> </a:t>
            </a:r>
            <a:r>
              <a:rPr lang="en-US" sz="1600" dirty="0" err="1"/>
              <a:t>täyttyminen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kyky</a:t>
            </a:r>
            <a:r>
              <a:rPr lang="en-US" sz="1600" dirty="0"/>
              <a:t> </a:t>
            </a:r>
            <a:r>
              <a:rPr lang="en-US" sz="1600" dirty="0" err="1"/>
              <a:t>toteuttaa</a:t>
            </a:r>
            <a:r>
              <a:rPr lang="en-US" sz="1600" dirty="0"/>
              <a:t> </a:t>
            </a:r>
            <a:r>
              <a:rPr lang="en-US" sz="1600" dirty="0" err="1"/>
              <a:t>tasehallintajärjestelmän</a:t>
            </a:r>
            <a:r>
              <a:rPr lang="en-US" sz="1600" dirty="0"/>
              <a:t> </a:t>
            </a:r>
            <a:r>
              <a:rPr lang="en-US" sz="1600" dirty="0" err="1"/>
              <a:t>vaatimukset</a:t>
            </a:r>
            <a:r>
              <a:rPr lang="en-US" sz="1600" dirty="0"/>
              <a:t>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20C66C-15A5-4BB1-8DA6-0C6591C8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776" y="154814"/>
            <a:ext cx="844877" cy="8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9106-72B7-4E4B-ABE3-225F62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90" y="205979"/>
            <a:ext cx="7718154" cy="857250"/>
          </a:xfrm>
        </p:spPr>
        <p:txBody>
          <a:bodyPr vert="horz" lIns="83882" tIns="41941" rIns="83882" bIns="41941" rtlCol="0" anchor="ctr">
            <a:noAutofit/>
          </a:bodyPr>
          <a:lstStyle/>
          <a:p>
            <a:r>
              <a:rPr lang="fi-FI" sz="1800" i="1" dirty="0"/>
              <a:t>3. Miten kirjaus, jossa verotukea yhdistetyssä sähkön ja lämmön tuotannossa</a:t>
            </a:r>
            <a:br>
              <a:rPr lang="fi-FI" sz="1800" i="1" dirty="0"/>
            </a:br>
            <a:r>
              <a:rPr lang="fi-FI" sz="1800" i="1" dirty="0"/>
              <a:t>pienennetään sekä korotetaan verotasoa lämmityspolttoaineissa niin, että</a:t>
            </a:r>
            <a:br>
              <a:rPr lang="fi-FI" sz="1800" i="1" dirty="0"/>
            </a:br>
            <a:r>
              <a:rPr lang="fi-FI" sz="1800" i="1" dirty="0"/>
              <a:t>verotulot kasvavat yhteensä 100 milj. euroa vaalikauden aikana tulisi toteuttaa?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EDBBC-8A4F-4DC0-B5DF-F380CD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9C40-96FB-864A-AF76-C049884F3E8A}" type="datetime1">
              <a:rPr lang="fi-FI" smtClean="0"/>
              <a:t>12.2.2020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F9F0-6551-4110-B0DF-D996236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932F-E1A3-4702-B03F-3A6615F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DA24-03BF-4D13-B844-AB2029A0EF59}"/>
              </a:ext>
            </a:extLst>
          </p:cNvPr>
          <p:cNvSpPr/>
          <p:nvPr/>
        </p:nvSpPr>
        <p:spPr>
          <a:xfrm>
            <a:off x="457205" y="1471052"/>
            <a:ext cx="8141010" cy="29850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600" dirty="0" err="1"/>
              <a:t>Tavoitteen</a:t>
            </a:r>
            <a:r>
              <a:rPr lang="en-US" sz="1600" dirty="0"/>
              <a:t> </a:t>
            </a:r>
            <a:r>
              <a:rPr lang="en-US" sz="1600" dirty="0" err="1"/>
              <a:t>ollessa</a:t>
            </a:r>
            <a:r>
              <a:rPr lang="en-US" sz="1600" dirty="0"/>
              <a:t> </a:t>
            </a:r>
            <a:r>
              <a:rPr lang="en-US" sz="1600" dirty="0" err="1"/>
              <a:t>ilmasto-ohjaavuus</a:t>
            </a:r>
            <a:r>
              <a:rPr lang="en-US" sz="1600" dirty="0"/>
              <a:t>, </a:t>
            </a:r>
            <a:r>
              <a:rPr lang="en-US" sz="1600" dirty="0" err="1"/>
              <a:t>kaikkia</a:t>
            </a:r>
            <a:r>
              <a:rPr lang="en-US" sz="1600" dirty="0"/>
              <a:t> </a:t>
            </a:r>
            <a:r>
              <a:rPr lang="en-US" sz="1600" dirty="0" err="1"/>
              <a:t>polttoaineita</a:t>
            </a:r>
            <a:r>
              <a:rPr lang="en-US" sz="1600" dirty="0"/>
              <a:t> </a:t>
            </a:r>
            <a:r>
              <a:rPr lang="en-US" sz="1600" dirty="0" err="1"/>
              <a:t>tulisi</a:t>
            </a:r>
            <a:r>
              <a:rPr lang="en-US" sz="1600" dirty="0"/>
              <a:t> </a:t>
            </a:r>
            <a:r>
              <a:rPr lang="en-US" sz="1600" dirty="0" err="1"/>
              <a:t>verottaa</a:t>
            </a:r>
            <a:r>
              <a:rPr lang="en-US" sz="1600" dirty="0"/>
              <a:t> </a:t>
            </a:r>
            <a:r>
              <a:rPr lang="en-US" sz="1600" dirty="0" err="1"/>
              <a:t>samalla</a:t>
            </a:r>
            <a:r>
              <a:rPr lang="en-US" sz="1600" dirty="0"/>
              <a:t> </a:t>
            </a:r>
            <a:r>
              <a:rPr lang="en-US" sz="1600" dirty="0" err="1"/>
              <a:t>perusteella</a:t>
            </a:r>
            <a:r>
              <a:rPr lang="en-US" sz="1600" dirty="0"/>
              <a:t> </a:t>
            </a:r>
            <a:r>
              <a:rPr lang="en-US" sz="1600" dirty="0" err="1"/>
              <a:t>niiden</a:t>
            </a:r>
            <a:r>
              <a:rPr lang="en-US" sz="1600" dirty="0"/>
              <a:t> </a:t>
            </a:r>
            <a:r>
              <a:rPr lang="en-US" sz="1600" dirty="0" err="1"/>
              <a:t>elinkaaren</a:t>
            </a:r>
            <a:r>
              <a:rPr lang="en-US" sz="1600" dirty="0"/>
              <a:t> </a:t>
            </a:r>
            <a:r>
              <a:rPr lang="en-US" sz="1600" dirty="0" err="1"/>
              <a:t>aikaisten</a:t>
            </a:r>
            <a:r>
              <a:rPr lang="en-US" sz="1600" dirty="0"/>
              <a:t> CO</a:t>
            </a:r>
            <a:r>
              <a:rPr lang="en-US" sz="1600" baseline="-25000" dirty="0"/>
              <a:t>2</a:t>
            </a:r>
            <a:r>
              <a:rPr lang="en-US" sz="1600" dirty="0"/>
              <a:t> –</a:t>
            </a:r>
            <a:r>
              <a:rPr lang="en-US" sz="1600" dirty="0" err="1"/>
              <a:t>päästöjen</a:t>
            </a:r>
            <a:r>
              <a:rPr lang="en-US" sz="1600" dirty="0"/>
              <a:t> </a:t>
            </a:r>
            <a:r>
              <a:rPr lang="en-US" sz="1600" dirty="0" err="1"/>
              <a:t>perusteella</a:t>
            </a:r>
            <a:r>
              <a:rPr lang="en-US" sz="1600" dirty="0"/>
              <a:t>. </a:t>
            </a:r>
            <a:r>
              <a:rPr lang="en-US" sz="1600" dirty="0" err="1"/>
              <a:t>Tämän</a:t>
            </a:r>
            <a:r>
              <a:rPr lang="en-US" sz="1600" dirty="0"/>
              <a:t> </a:t>
            </a:r>
            <a:r>
              <a:rPr lang="en-US" sz="1600" dirty="0" err="1"/>
              <a:t>pohjalta</a:t>
            </a:r>
            <a:r>
              <a:rPr lang="en-US" sz="1600" dirty="0"/>
              <a:t> </a:t>
            </a:r>
            <a:r>
              <a:rPr lang="en-US" sz="1600" dirty="0" err="1"/>
              <a:t>kunkin</a:t>
            </a:r>
            <a:r>
              <a:rPr lang="en-US" sz="1600" dirty="0"/>
              <a:t> </a:t>
            </a:r>
            <a:r>
              <a:rPr lang="en-US" sz="1600" dirty="0" err="1"/>
              <a:t>polttoaineen</a:t>
            </a:r>
            <a:r>
              <a:rPr lang="en-US" sz="1600" dirty="0"/>
              <a:t> </a:t>
            </a:r>
            <a:r>
              <a:rPr lang="en-US" sz="1600" dirty="0" err="1"/>
              <a:t>verot</a:t>
            </a:r>
            <a:r>
              <a:rPr lang="en-US" sz="1600" dirty="0"/>
              <a:t> </a:t>
            </a:r>
            <a:r>
              <a:rPr lang="en-US" sz="1600" dirty="0" err="1"/>
              <a:t>asettuisivat</a:t>
            </a:r>
            <a:r>
              <a:rPr lang="en-US" sz="1600" dirty="0"/>
              <a:t> </a:t>
            </a:r>
            <a:r>
              <a:rPr lang="en-US" sz="1600" dirty="0" err="1"/>
              <a:t>tietylle</a:t>
            </a:r>
            <a:r>
              <a:rPr lang="en-US" sz="1600" dirty="0"/>
              <a:t> </a:t>
            </a:r>
            <a:r>
              <a:rPr lang="en-US" sz="1600" dirty="0" err="1"/>
              <a:t>tasolle</a:t>
            </a:r>
            <a:r>
              <a:rPr lang="en-US" sz="1600" dirty="0"/>
              <a:t>, ja </a:t>
            </a:r>
            <a:r>
              <a:rPr lang="en-US" sz="1600" dirty="0" err="1"/>
              <a:t>veroruuvin</a:t>
            </a:r>
            <a:r>
              <a:rPr lang="en-US" sz="1600" dirty="0"/>
              <a:t> </a:t>
            </a:r>
            <a:r>
              <a:rPr lang="en-US" sz="1600" dirty="0" err="1"/>
              <a:t>avulla</a:t>
            </a:r>
            <a:r>
              <a:rPr lang="en-US" sz="1600" dirty="0"/>
              <a:t> </a:t>
            </a:r>
            <a:r>
              <a:rPr lang="en-US" sz="1600" dirty="0" err="1"/>
              <a:t>saavutettaisiin</a:t>
            </a:r>
            <a:r>
              <a:rPr lang="en-US" sz="1600" dirty="0"/>
              <a:t> </a:t>
            </a:r>
            <a:r>
              <a:rPr lang="en-US" sz="1600" dirty="0" err="1"/>
              <a:t>kulloisetkin</a:t>
            </a:r>
            <a:r>
              <a:rPr lang="en-US" sz="1600" dirty="0"/>
              <a:t> </a:t>
            </a:r>
            <a:r>
              <a:rPr lang="en-US" sz="1600" dirty="0" err="1"/>
              <a:t>fiskaalit</a:t>
            </a:r>
            <a:r>
              <a:rPr lang="en-US" sz="1600" dirty="0"/>
              <a:t> </a:t>
            </a:r>
            <a:r>
              <a:rPr lang="en-US" sz="1600" dirty="0" err="1"/>
              <a:t>tavoitteet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lphaLcParenR"/>
            </a:pPr>
            <a:r>
              <a:rPr lang="en-US" sz="1600" dirty="0" err="1"/>
              <a:t>Fossiilisten</a:t>
            </a:r>
            <a:r>
              <a:rPr lang="en-US" sz="1600" dirty="0"/>
              <a:t> </a:t>
            </a:r>
            <a:r>
              <a:rPr lang="en-US" sz="1600" dirty="0" err="1"/>
              <a:t>polttoaineiden</a:t>
            </a:r>
            <a:r>
              <a:rPr lang="en-US" sz="1600" dirty="0"/>
              <a:t> </a:t>
            </a:r>
            <a:r>
              <a:rPr lang="en-US" sz="1600" dirty="0" err="1"/>
              <a:t>verojen</a:t>
            </a:r>
            <a:r>
              <a:rPr lang="en-US" sz="1600" dirty="0"/>
              <a:t> </a:t>
            </a:r>
            <a:r>
              <a:rPr lang="en-US" sz="1600" dirty="0" err="1"/>
              <a:t>korotukset</a:t>
            </a:r>
            <a:r>
              <a:rPr lang="en-US" sz="1600" dirty="0"/>
              <a:t> </a:t>
            </a:r>
            <a:r>
              <a:rPr lang="en-US" sz="1600" dirty="0" err="1"/>
              <a:t>parantavat</a:t>
            </a:r>
            <a:r>
              <a:rPr lang="en-US" sz="1600" dirty="0"/>
              <a:t> </a:t>
            </a:r>
            <a:r>
              <a:rPr lang="en-US" sz="1600" dirty="0" err="1"/>
              <a:t>päästöttömien</a:t>
            </a:r>
            <a:r>
              <a:rPr lang="en-US" sz="1600" dirty="0"/>
              <a:t> </a:t>
            </a:r>
            <a:r>
              <a:rPr lang="en-US" sz="1600" dirty="0" err="1"/>
              <a:t>lämmitysratkaisujen</a:t>
            </a:r>
            <a:r>
              <a:rPr lang="en-US" sz="1600" dirty="0"/>
              <a:t> (</a:t>
            </a:r>
            <a:r>
              <a:rPr lang="en-US" sz="1600" dirty="0" err="1"/>
              <a:t>myös</a:t>
            </a:r>
            <a:r>
              <a:rPr lang="en-US" sz="1600" dirty="0"/>
              <a:t> </a:t>
            </a:r>
            <a:r>
              <a:rPr lang="en-US" sz="1600" dirty="0" err="1"/>
              <a:t>hukkalämmön</a:t>
            </a:r>
            <a:r>
              <a:rPr lang="en-US" sz="1600" dirty="0"/>
              <a:t>) </a:t>
            </a:r>
            <a:r>
              <a:rPr lang="en-US" sz="1600" dirty="0" err="1"/>
              <a:t>suhteellisesta</a:t>
            </a:r>
            <a:r>
              <a:rPr lang="en-US" sz="1600" dirty="0"/>
              <a:t> </a:t>
            </a:r>
            <a:r>
              <a:rPr lang="en-US" sz="1600" dirty="0" err="1"/>
              <a:t>kilpailukykyä</a:t>
            </a:r>
            <a:r>
              <a:rPr lang="en-US" sz="1600" dirty="0"/>
              <a:t>, ja </a:t>
            </a:r>
            <a:r>
              <a:rPr lang="en-US" sz="1600" dirty="0" err="1"/>
              <a:t>siten</a:t>
            </a:r>
            <a:r>
              <a:rPr lang="en-US" sz="1600" dirty="0"/>
              <a:t> </a:t>
            </a:r>
            <a:r>
              <a:rPr lang="en-US" sz="1600" dirty="0" err="1"/>
              <a:t>kannustaa</a:t>
            </a:r>
            <a:r>
              <a:rPr lang="en-US" sz="1600" dirty="0"/>
              <a:t> </a:t>
            </a:r>
            <a:r>
              <a:rPr lang="en-US" sz="1600" dirty="0" err="1"/>
              <a:t>niihin</a:t>
            </a:r>
            <a:r>
              <a:rPr lang="en-US" sz="1600" dirty="0"/>
              <a:t> </a:t>
            </a:r>
            <a:r>
              <a:rPr lang="en-US" sz="1600" dirty="0" err="1"/>
              <a:t>siirtymiseen</a:t>
            </a:r>
            <a:r>
              <a:rPr lang="en-US" sz="1600" dirty="0"/>
              <a:t>. </a:t>
            </a:r>
            <a:r>
              <a:rPr lang="en-US" sz="1600" dirty="0" err="1"/>
              <a:t>Käytännössä</a:t>
            </a:r>
            <a:r>
              <a:rPr lang="en-US" sz="1600" dirty="0"/>
              <a:t> </a:t>
            </a:r>
            <a:r>
              <a:rPr lang="en-US" sz="1600" dirty="0" err="1"/>
              <a:t>muutokseen</a:t>
            </a:r>
            <a:r>
              <a:rPr lang="en-US" sz="1600" dirty="0"/>
              <a:t> ja </a:t>
            </a:r>
            <a:r>
              <a:rPr lang="en-US" sz="1600" dirty="0" err="1"/>
              <a:t>sen</a:t>
            </a:r>
            <a:r>
              <a:rPr lang="en-US" sz="1600" dirty="0"/>
              <a:t> </a:t>
            </a:r>
            <a:r>
              <a:rPr lang="en-US" sz="1600" dirty="0" err="1"/>
              <a:t>nopeuteen</a:t>
            </a:r>
            <a:r>
              <a:rPr lang="en-US" sz="1600" dirty="0"/>
              <a:t> </a:t>
            </a:r>
            <a:r>
              <a:rPr lang="en-US" sz="1600" dirty="0" err="1"/>
              <a:t>vaikuttaa</a:t>
            </a:r>
            <a:r>
              <a:rPr lang="en-US" sz="1600" dirty="0"/>
              <a:t> </a:t>
            </a:r>
            <a:r>
              <a:rPr lang="en-US" sz="1600" dirty="0" err="1"/>
              <a:t>kuitenkin</a:t>
            </a:r>
            <a:r>
              <a:rPr lang="en-US" sz="1600" dirty="0"/>
              <a:t> </a:t>
            </a:r>
            <a:r>
              <a:rPr lang="en-US" sz="1600" dirty="0" err="1"/>
              <a:t>esim</a:t>
            </a:r>
            <a:r>
              <a:rPr lang="en-US" sz="1600" dirty="0"/>
              <a:t>: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400" i="1" dirty="0" err="1"/>
              <a:t>Onko</a:t>
            </a:r>
            <a:r>
              <a:rPr lang="en-US" sz="1400" i="1" dirty="0"/>
              <a:t> </a:t>
            </a:r>
            <a:r>
              <a:rPr lang="en-US" sz="1400" i="1" dirty="0" err="1"/>
              <a:t>hintaetu</a:t>
            </a:r>
            <a:r>
              <a:rPr lang="en-US" sz="1400" i="1" dirty="0"/>
              <a:t>, </a:t>
            </a:r>
            <a:r>
              <a:rPr lang="en-US" sz="1400" i="1" dirty="0" err="1"/>
              <a:t>veroetu</a:t>
            </a:r>
            <a:r>
              <a:rPr lang="en-US" sz="1400" i="1" dirty="0"/>
              <a:t> </a:t>
            </a:r>
            <a:r>
              <a:rPr lang="en-US" sz="1400" i="1" dirty="0" err="1"/>
              <a:t>huomioiden</a:t>
            </a:r>
            <a:r>
              <a:rPr lang="en-US" sz="1400" i="1" dirty="0"/>
              <a:t>, </a:t>
            </a:r>
            <a:r>
              <a:rPr lang="en-US" sz="1400" i="1" dirty="0" err="1"/>
              <a:t>riittävän</a:t>
            </a:r>
            <a:r>
              <a:rPr lang="en-US" sz="1400" i="1" dirty="0"/>
              <a:t> </a:t>
            </a:r>
            <a:r>
              <a:rPr lang="en-US" sz="1400" i="1" dirty="0" err="1"/>
              <a:t>suuri</a:t>
            </a:r>
            <a:r>
              <a:rPr lang="en-US" sz="1400" i="1" dirty="0"/>
              <a:t>?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400" i="1" dirty="0" err="1"/>
              <a:t>Onko</a:t>
            </a:r>
            <a:r>
              <a:rPr lang="en-US" sz="1400" i="1" dirty="0"/>
              <a:t> </a:t>
            </a:r>
            <a:r>
              <a:rPr lang="en-US" sz="1400" i="1" dirty="0" err="1"/>
              <a:t>siirtyminen</a:t>
            </a:r>
            <a:r>
              <a:rPr lang="en-US" sz="1400" i="1" dirty="0"/>
              <a:t> </a:t>
            </a:r>
            <a:r>
              <a:rPr lang="en-US" sz="1400" i="1" dirty="0" err="1"/>
              <a:t>ylipäätään</a:t>
            </a:r>
            <a:r>
              <a:rPr lang="en-US" sz="1400" i="1" dirty="0"/>
              <a:t> </a:t>
            </a:r>
            <a:r>
              <a:rPr lang="en-US" sz="1400" i="1" dirty="0" err="1"/>
              <a:t>mahdollinen</a:t>
            </a:r>
            <a:r>
              <a:rPr lang="en-US" sz="1400" i="1" dirty="0"/>
              <a:t> ja </a:t>
            </a:r>
            <a:r>
              <a:rPr lang="en-US" sz="1400" i="1" dirty="0" err="1"/>
              <a:t>millä</a:t>
            </a:r>
            <a:r>
              <a:rPr lang="en-US" sz="1400" i="1" dirty="0"/>
              <a:t> </a:t>
            </a:r>
            <a:r>
              <a:rPr lang="en-US" sz="1400" i="1" dirty="0" err="1"/>
              <a:t>aikataululla</a:t>
            </a:r>
            <a:r>
              <a:rPr lang="en-US" sz="1400" i="1" dirty="0"/>
              <a:t>?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400" i="1" dirty="0" err="1"/>
              <a:t>Olemassa</a:t>
            </a:r>
            <a:r>
              <a:rPr lang="en-US" sz="1400" i="1" dirty="0"/>
              <a:t> </a:t>
            </a:r>
            <a:r>
              <a:rPr lang="en-US" sz="1400" i="1" dirty="0" err="1"/>
              <a:t>oleva</a:t>
            </a:r>
            <a:r>
              <a:rPr lang="en-US" sz="1400" i="1" dirty="0"/>
              <a:t> infra ja </a:t>
            </a:r>
            <a:r>
              <a:rPr lang="en-US" sz="1400" i="1" dirty="0" err="1"/>
              <a:t>sen</a:t>
            </a:r>
            <a:r>
              <a:rPr lang="en-US" sz="1400" i="1" dirty="0"/>
              <a:t> </a:t>
            </a:r>
            <a:r>
              <a:rPr lang="en-US" sz="1400" i="1" dirty="0" err="1"/>
              <a:t>tekninen</a:t>
            </a:r>
            <a:r>
              <a:rPr lang="en-US" sz="1400" i="1" dirty="0"/>
              <a:t>- tai </a:t>
            </a:r>
            <a:r>
              <a:rPr lang="en-US" sz="1400" i="1" dirty="0" err="1"/>
              <a:t>taloudellinen</a:t>
            </a:r>
            <a:r>
              <a:rPr lang="en-US" sz="1400" i="1" dirty="0"/>
              <a:t> </a:t>
            </a:r>
            <a:r>
              <a:rPr lang="en-US" sz="1400" i="1" dirty="0" err="1"/>
              <a:t>käyttöikä</a:t>
            </a:r>
            <a:r>
              <a:rPr lang="en-US" sz="1400" i="1" dirty="0"/>
              <a:t>, </a:t>
            </a:r>
            <a:r>
              <a:rPr lang="en-US" sz="1400" i="1" dirty="0" err="1"/>
              <a:t>investointi</a:t>
            </a:r>
            <a:r>
              <a:rPr lang="en-US" sz="1400" i="1" dirty="0"/>
              <a:t>- ja </a:t>
            </a:r>
            <a:r>
              <a:rPr lang="en-US" sz="1400" i="1" dirty="0" err="1"/>
              <a:t>rahoitusmahdollisuus</a:t>
            </a:r>
            <a:r>
              <a:rPr lang="en-US" sz="1400" i="1" dirty="0"/>
              <a:t>, </a:t>
            </a:r>
            <a:r>
              <a:rPr lang="en-US" sz="1400" i="1" dirty="0" err="1"/>
              <a:t>takaisinmaksuaika</a:t>
            </a:r>
            <a:r>
              <a:rPr lang="en-US" sz="1400" i="1" dirty="0"/>
              <a:t>, </a:t>
            </a:r>
            <a:r>
              <a:rPr lang="en-US" sz="1400" i="1" dirty="0" err="1"/>
              <a:t>yksityisen</a:t>
            </a:r>
            <a:r>
              <a:rPr lang="en-US" sz="1400" i="1" dirty="0"/>
              <a:t> </a:t>
            </a:r>
            <a:r>
              <a:rPr lang="en-US" sz="1400" i="1" dirty="0" err="1"/>
              <a:t>kiinteistön</a:t>
            </a:r>
            <a:r>
              <a:rPr lang="en-US" sz="1400" i="1" dirty="0"/>
              <a:t> </a:t>
            </a:r>
            <a:r>
              <a:rPr lang="en-US" sz="1400" i="1" dirty="0" err="1"/>
              <a:t>arvo</a:t>
            </a:r>
            <a:r>
              <a:rPr lang="en-US" sz="1400" i="1" dirty="0"/>
              <a:t> </a:t>
            </a:r>
            <a:r>
              <a:rPr lang="en-US" sz="1400" i="1" dirty="0" err="1"/>
              <a:t>jne</a:t>
            </a:r>
            <a:r>
              <a:rPr lang="en-US" sz="1400" i="1" dirty="0"/>
              <a:t>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BF666D-6641-4D93-BE72-D1E6C330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414" y="123638"/>
            <a:ext cx="939591" cy="9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9106-72B7-4E4B-ABE3-225F62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</p:spPr>
        <p:txBody>
          <a:bodyPr vert="horz" lIns="83882" tIns="41941" rIns="83882" bIns="41941" rtlCol="0" anchor="ctr">
            <a:noAutofit/>
          </a:bodyPr>
          <a:lstStyle/>
          <a:p>
            <a:r>
              <a:rPr lang="fi-FI" sz="1800" i="1" dirty="0"/>
              <a:t>4. Sähköveroluokan II sähköveron alennuksen aikataulu on kytköksissä energiaintensiivisen teollisuuden veronpalautuksen poistoon. Miten ja millä aikataululla toimenpide tulisi toteuttaa?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EDBBC-8A4F-4DC0-B5DF-F380CD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9C40-96FB-864A-AF76-C049884F3E8A}" type="datetime1">
              <a:rPr lang="fi-FI" smtClean="0"/>
              <a:t>12.2.2020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F9F0-6551-4110-B0DF-D996236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932F-E1A3-4702-B03F-3A6615F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DA24-03BF-4D13-B844-AB2029A0EF59}"/>
              </a:ext>
            </a:extLst>
          </p:cNvPr>
          <p:cNvSpPr/>
          <p:nvPr/>
        </p:nvSpPr>
        <p:spPr>
          <a:xfrm>
            <a:off x="457205" y="1562100"/>
            <a:ext cx="8141010" cy="29850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600" dirty="0" err="1"/>
              <a:t>Hallitusohjelmassa</a:t>
            </a:r>
            <a:r>
              <a:rPr lang="en-US" sz="1600" dirty="0"/>
              <a:t> </a:t>
            </a:r>
            <a:r>
              <a:rPr lang="en-US" sz="1600" dirty="0" err="1"/>
              <a:t>tavoitellun</a:t>
            </a:r>
            <a:r>
              <a:rPr lang="en-US" sz="1600" dirty="0"/>
              <a:t> 2035 </a:t>
            </a:r>
            <a:r>
              <a:rPr lang="en-US" sz="1600" dirty="0" err="1"/>
              <a:t>hiilineutraaliustavoitteen</a:t>
            </a:r>
            <a:r>
              <a:rPr lang="en-US" sz="1600" dirty="0"/>
              <a:t> </a:t>
            </a:r>
            <a:r>
              <a:rPr lang="en-US" sz="1600" dirty="0" err="1"/>
              <a:t>näkökulmasta</a:t>
            </a:r>
            <a:r>
              <a:rPr lang="en-US" sz="1600" dirty="0"/>
              <a:t> </a:t>
            </a:r>
            <a:r>
              <a:rPr lang="en-US" sz="1600" dirty="0" err="1"/>
              <a:t>sähköveroluokan</a:t>
            </a:r>
            <a:r>
              <a:rPr lang="en-US" sz="1600" dirty="0"/>
              <a:t> II </a:t>
            </a:r>
            <a:r>
              <a:rPr lang="en-US" sz="1600" dirty="0" err="1"/>
              <a:t>veronalennus</a:t>
            </a:r>
            <a:r>
              <a:rPr lang="en-US" sz="1600" dirty="0"/>
              <a:t>  </a:t>
            </a:r>
            <a:r>
              <a:rPr lang="en-US" sz="1600" dirty="0" err="1"/>
              <a:t>tulisi</a:t>
            </a:r>
            <a:r>
              <a:rPr lang="en-US" sz="1600" dirty="0"/>
              <a:t> </a:t>
            </a:r>
            <a:r>
              <a:rPr lang="en-US" sz="1600" dirty="0" err="1"/>
              <a:t>toteuttaa</a:t>
            </a:r>
            <a:r>
              <a:rPr lang="en-US" sz="1600" dirty="0"/>
              <a:t> </a:t>
            </a:r>
            <a:r>
              <a:rPr lang="en-US" sz="1600" dirty="0" err="1"/>
              <a:t>mahdollisimman</a:t>
            </a:r>
            <a:r>
              <a:rPr lang="en-US" sz="1600" dirty="0"/>
              <a:t> </a:t>
            </a:r>
            <a:r>
              <a:rPr lang="en-US" sz="1600" dirty="0" err="1"/>
              <a:t>pikaisella</a:t>
            </a:r>
            <a:r>
              <a:rPr lang="en-US" sz="1600" dirty="0"/>
              <a:t> </a:t>
            </a:r>
            <a:r>
              <a:rPr lang="en-US" sz="1600" dirty="0" err="1"/>
              <a:t>aikataululla</a:t>
            </a:r>
            <a:r>
              <a:rPr lang="en-US" sz="1600" dirty="0"/>
              <a:t>. 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600" i="1" dirty="0" err="1"/>
              <a:t>Teollisuuden</a:t>
            </a:r>
            <a:r>
              <a:rPr lang="en-US" sz="1600" i="1" dirty="0"/>
              <a:t> </a:t>
            </a:r>
            <a:r>
              <a:rPr lang="en-US" sz="1600" i="1" dirty="0" err="1"/>
              <a:t>investointisyklit</a:t>
            </a:r>
            <a:r>
              <a:rPr lang="en-US" sz="1600" i="1" dirty="0"/>
              <a:t> </a:t>
            </a:r>
            <a:r>
              <a:rPr lang="en-US" sz="1600" i="1" dirty="0" err="1"/>
              <a:t>ovat</a:t>
            </a:r>
            <a:r>
              <a:rPr lang="en-US" sz="1600" i="1" dirty="0"/>
              <a:t> </a:t>
            </a:r>
            <a:r>
              <a:rPr lang="en-US" sz="1600" i="1" dirty="0" err="1"/>
              <a:t>usein</a:t>
            </a:r>
            <a:r>
              <a:rPr lang="en-US" sz="1600" i="1" dirty="0"/>
              <a:t> 20 </a:t>
            </a:r>
            <a:r>
              <a:rPr lang="en-US" sz="1600" i="1" dirty="0" err="1"/>
              <a:t>vuotta</a:t>
            </a:r>
            <a:r>
              <a:rPr lang="en-US" sz="1600" i="1" dirty="0"/>
              <a:t> tai </a:t>
            </a:r>
            <a:r>
              <a:rPr lang="en-US" sz="1600" i="1" dirty="0" err="1"/>
              <a:t>enemmän</a:t>
            </a:r>
            <a:r>
              <a:rPr lang="en-US" sz="1600" i="1" dirty="0"/>
              <a:t>, </a:t>
            </a:r>
            <a:r>
              <a:rPr lang="en-US" sz="1600" i="1" dirty="0" err="1"/>
              <a:t>sekä</a:t>
            </a:r>
            <a:r>
              <a:rPr lang="en-US" sz="1600" i="1" dirty="0"/>
              <a:t> </a:t>
            </a:r>
            <a:r>
              <a:rPr lang="en-US" sz="1600" i="1" dirty="0" err="1"/>
              <a:t>huoltosyklit</a:t>
            </a:r>
            <a:r>
              <a:rPr lang="en-US" sz="1600" i="1" dirty="0"/>
              <a:t> 4 – 5 </a:t>
            </a:r>
            <a:r>
              <a:rPr lang="en-US" sz="1600" i="1" dirty="0" err="1"/>
              <a:t>vuotta</a:t>
            </a:r>
            <a:r>
              <a:rPr lang="en-US" sz="1600" i="1" dirty="0"/>
              <a:t>. </a:t>
            </a:r>
            <a:r>
              <a:rPr lang="en-US" sz="1600" i="1" dirty="0" err="1"/>
              <a:t>Hiilidioksidipäästöjen</a:t>
            </a:r>
            <a:r>
              <a:rPr lang="en-US" sz="1600" i="1" dirty="0"/>
              <a:t> </a:t>
            </a:r>
            <a:r>
              <a:rPr lang="en-US" sz="1600" i="1" dirty="0" err="1"/>
              <a:t>alentaminen</a:t>
            </a:r>
            <a:r>
              <a:rPr lang="en-US" sz="1600" i="1" dirty="0"/>
              <a:t> </a:t>
            </a:r>
            <a:r>
              <a:rPr lang="en-US" sz="1600" i="1" dirty="0" err="1"/>
              <a:t>teollisuudessa</a:t>
            </a:r>
            <a:r>
              <a:rPr lang="en-US" sz="1600" i="1" dirty="0"/>
              <a:t> </a:t>
            </a:r>
            <a:r>
              <a:rPr lang="en-US" sz="1600" i="1" dirty="0" err="1"/>
              <a:t>vaatii</a:t>
            </a:r>
            <a:r>
              <a:rPr lang="en-US" sz="1600" i="1" dirty="0"/>
              <a:t> </a:t>
            </a:r>
            <a:r>
              <a:rPr lang="en-US" sz="1600" i="1" dirty="0" err="1"/>
              <a:t>valtavat</a:t>
            </a:r>
            <a:r>
              <a:rPr lang="en-US" sz="1600" i="1" dirty="0"/>
              <a:t> </a:t>
            </a:r>
            <a:r>
              <a:rPr lang="en-US" sz="1600" i="1" dirty="0" err="1"/>
              <a:t>investoinnit</a:t>
            </a:r>
            <a:r>
              <a:rPr lang="en-US" sz="1600" i="1" dirty="0"/>
              <a:t> ja </a:t>
            </a:r>
            <a:r>
              <a:rPr lang="en-US" sz="1600" i="1" dirty="0" err="1"/>
              <a:t>kasvattaa</a:t>
            </a:r>
            <a:r>
              <a:rPr lang="en-US" sz="1600" i="1" dirty="0"/>
              <a:t> </a:t>
            </a:r>
            <a:r>
              <a:rPr lang="en-US" sz="1600" i="1" dirty="0" err="1"/>
              <a:t>sähkön</a:t>
            </a:r>
            <a:r>
              <a:rPr lang="en-US" sz="1600" i="1" dirty="0"/>
              <a:t> </a:t>
            </a:r>
            <a:r>
              <a:rPr lang="en-US" sz="1600" i="1" dirty="0" err="1"/>
              <a:t>kysyntää</a:t>
            </a:r>
            <a:r>
              <a:rPr lang="en-US" sz="1600" i="1" dirty="0"/>
              <a:t> </a:t>
            </a:r>
            <a:r>
              <a:rPr lang="en-US" sz="1600" i="1" dirty="0" err="1"/>
              <a:t>merkittävästi</a:t>
            </a:r>
            <a:r>
              <a:rPr lang="en-US" sz="1600" i="1" dirty="0"/>
              <a:t>. </a:t>
            </a:r>
            <a:r>
              <a:rPr lang="en-US" sz="1600" i="1" dirty="0" err="1"/>
              <a:t>Jotta</a:t>
            </a:r>
            <a:r>
              <a:rPr lang="en-US" sz="1600" i="1" dirty="0"/>
              <a:t> </a:t>
            </a:r>
            <a:r>
              <a:rPr lang="en-US" sz="1600" i="1" dirty="0" err="1"/>
              <a:t>yksittäisillä</a:t>
            </a:r>
            <a:r>
              <a:rPr lang="en-US" sz="1600" i="1" dirty="0"/>
              <a:t> </a:t>
            </a:r>
            <a:r>
              <a:rPr lang="en-US" sz="1600" i="1" dirty="0" err="1"/>
              <a:t>yrityksillä</a:t>
            </a:r>
            <a:r>
              <a:rPr lang="en-US" sz="1600" i="1" dirty="0"/>
              <a:t> </a:t>
            </a:r>
            <a:r>
              <a:rPr lang="en-US" sz="1600" i="1" dirty="0" err="1"/>
              <a:t>olisi</a:t>
            </a:r>
            <a:r>
              <a:rPr lang="en-US" sz="1600" i="1" dirty="0"/>
              <a:t> </a:t>
            </a:r>
            <a:r>
              <a:rPr lang="en-US" sz="1600" i="1" dirty="0" err="1"/>
              <a:t>perusteet</a:t>
            </a:r>
            <a:r>
              <a:rPr lang="en-US" sz="1600" i="1" dirty="0"/>
              <a:t> </a:t>
            </a:r>
            <a:r>
              <a:rPr lang="en-US" sz="1600" i="1" dirty="0" err="1"/>
              <a:t>tehdä</a:t>
            </a:r>
            <a:r>
              <a:rPr lang="en-US" sz="1600" i="1" dirty="0"/>
              <a:t> </a:t>
            </a:r>
            <a:r>
              <a:rPr lang="en-US" sz="1600" i="1" dirty="0" err="1"/>
              <a:t>tarvittavat</a:t>
            </a:r>
            <a:r>
              <a:rPr lang="en-US" sz="1600" i="1" dirty="0"/>
              <a:t> </a:t>
            </a:r>
            <a:r>
              <a:rPr lang="en-US" sz="1600" i="1" dirty="0" err="1"/>
              <a:t>investoinnit</a:t>
            </a:r>
            <a:r>
              <a:rPr lang="en-US" sz="1600" i="1" dirty="0"/>
              <a:t> </a:t>
            </a:r>
            <a:r>
              <a:rPr lang="en-US" sz="1600" i="1" dirty="0" err="1"/>
              <a:t>prosessiensa</a:t>
            </a:r>
            <a:r>
              <a:rPr lang="en-US" sz="1600" i="1" dirty="0"/>
              <a:t> CO</a:t>
            </a:r>
            <a:r>
              <a:rPr lang="en-US" sz="1600" i="1" baseline="-25000" dirty="0"/>
              <a:t>2 </a:t>
            </a:r>
            <a:r>
              <a:rPr lang="en-US" sz="1600" i="1" dirty="0" err="1"/>
              <a:t>päästöjen</a:t>
            </a:r>
            <a:r>
              <a:rPr lang="en-US" sz="1600" i="1" dirty="0"/>
              <a:t> </a:t>
            </a:r>
            <a:r>
              <a:rPr lang="en-US" sz="1600" i="1" dirty="0" err="1"/>
              <a:t>alentamiseksi</a:t>
            </a:r>
            <a:r>
              <a:rPr lang="en-US" sz="1600" i="1" dirty="0"/>
              <a:t> </a:t>
            </a:r>
            <a:r>
              <a:rPr lang="en-US" sz="1600" i="1" dirty="0" err="1"/>
              <a:t>kohti</a:t>
            </a:r>
            <a:r>
              <a:rPr lang="en-US" sz="1600" i="1" dirty="0"/>
              <a:t> </a:t>
            </a:r>
            <a:r>
              <a:rPr lang="en-US" sz="1600" i="1" dirty="0" err="1"/>
              <a:t>hiilineutraaliustavoitetta</a:t>
            </a:r>
            <a:r>
              <a:rPr lang="en-US" sz="1600" i="1" dirty="0"/>
              <a:t>, </a:t>
            </a:r>
            <a:r>
              <a:rPr lang="en-US" sz="1600" i="1" dirty="0" err="1"/>
              <a:t>tulisi</a:t>
            </a:r>
            <a:r>
              <a:rPr lang="en-US" sz="1600" i="1" dirty="0"/>
              <a:t> </a:t>
            </a:r>
            <a:r>
              <a:rPr lang="en-US" sz="1600" i="1" dirty="0" err="1"/>
              <a:t>niillä</a:t>
            </a:r>
            <a:r>
              <a:rPr lang="en-US" sz="1600" i="1" dirty="0"/>
              <a:t> olla </a:t>
            </a:r>
            <a:r>
              <a:rPr lang="en-US" sz="1600" i="1" dirty="0" err="1"/>
              <a:t>selkeä</a:t>
            </a:r>
            <a:r>
              <a:rPr lang="en-US" sz="1600" i="1" dirty="0"/>
              <a:t> </a:t>
            </a:r>
            <a:r>
              <a:rPr lang="en-US" sz="1600" i="1" dirty="0" err="1"/>
              <a:t>näkymä</a:t>
            </a:r>
            <a:r>
              <a:rPr lang="en-US" sz="1600" i="1" dirty="0"/>
              <a:t> </a:t>
            </a:r>
            <a:r>
              <a:rPr lang="en-US" sz="1600" i="1" dirty="0" err="1"/>
              <a:t>kilpailukykyisestä</a:t>
            </a:r>
            <a:r>
              <a:rPr lang="en-US" sz="1600" i="1" dirty="0"/>
              <a:t> </a:t>
            </a:r>
            <a:r>
              <a:rPr lang="en-US" sz="1600" i="1" dirty="0" err="1"/>
              <a:t>sähköverotasosta</a:t>
            </a:r>
            <a:r>
              <a:rPr lang="en-US" sz="1600" i="1" dirty="0"/>
              <a:t> </a:t>
            </a:r>
            <a:r>
              <a:rPr lang="en-US" sz="1600" i="1" dirty="0" err="1"/>
              <a:t>tuleville</a:t>
            </a:r>
            <a:r>
              <a:rPr lang="en-US" sz="1600" i="1" dirty="0"/>
              <a:t> </a:t>
            </a:r>
            <a:r>
              <a:rPr lang="en-US" sz="1600" i="1" dirty="0" err="1"/>
              <a:t>vuosille</a:t>
            </a:r>
            <a:r>
              <a:rPr lang="en-US" sz="1600" i="1" dirty="0"/>
              <a:t> </a:t>
            </a:r>
            <a:r>
              <a:rPr lang="en-US" sz="1600" i="1" dirty="0" err="1"/>
              <a:t>mahdollisimman</a:t>
            </a:r>
            <a:r>
              <a:rPr lang="en-US" sz="1600" i="1" dirty="0"/>
              <a:t> </a:t>
            </a:r>
            <a:r>
              <a:rPr lang="en-US" sz="1600" i="1" dirty="0" err="1"/>
              <a:t>pian</a:t>
            </a:r>
            <a:r>
              <a:rPr lang="en-US" sz="1600" i="1" dirty="0"/>
              <a:t>.</a:t>
            </a:r>
          </a:p>
          <a:p>
            <a:pPr marL="857198" lvl="1" indent="-400050">
              <a:buFont typeface="+mj-lt"/>
              <a:buAutoNum type="romanLcPeriod"/>
            </a:pPr>
            <a:r>
              <a:rPr lang="en-US" sz="1600" i="1" dirty="0"/>
              <a:t>St1 </a:t>
            </a:r>
            <a:r>
              <a:rPr lang="en-US" sz="1600" i="1" dirty="0" err="1"/>
              <a:t>ei</a:t>
            </a:r>
            <a:r>
              <a:rPr lang="en-US" sz="1600" i="1" dirty="0"/>
              <a:t> </a:t>
            </a:r>
            <a:r>
              <a:rPr lang="en-US" sz="1600" i="1" dirty="0" err="1"/>
              <a:t>ota</a:t>
            </a:r>
            <a:r>
              <a:rPr lang="en-US" sz="1600" i="1" dirty="0"/>
              <a:t> </a:t>
            </a:r>
            <a:r>
              <a:rPr lang="en-US" sz="1600" i="1" dirty="0" err="1"/>
              <a:t>kantaa</a:t>
            </a:r>
            <a:r>
              <a:rPr lang="en-US" sz="1600" i="1" dirty="0"/>
              <a:t> </a:t>
            </a:r>
            <a:r>
              <a:rPr lang="en-US" sz="1600" i="1" dirty="0" err="1"/>
              <a:t>energiaintensiivisen</a:t>
            </a:r>
            <a:r>
              <a:rPr lang="en-US" sz="1600" i="1" dirty="0"/>
              <a:t> </a:t>
            </a:r>
            <a:r>
              <a:rPr lang="en-US" sz="1600" i="1" dirty="0" err="1"/>
              <a:t>teollisuuden</a:t>
            </a:r>
            <a:r>
              <a:rPr lang="en-US" sz="1600" i="1" dirty="0"/>
              <a:t> </a:t>
            </a:r>
            <a:r>
              <a:rPr lang="en-US" sz="1600" i="1" dirty="0" err="1"/>
              <a:t>nettoenergiaverotaakkaan</a:t>
            </a:r>
            <a:r>
              <a:rPr lang="en-US" sz="1600" i="1" dirty="0"/>
              <a:t> </a:t>
            </a:r>
            <a:r>
              <a:rPr lang="en-US" sz="1600" i="1" dirty="0" err="1"/>
              <a:t>kokonaisuudessaan</a:t>
            </a:r>
            <a:r>
              <a:rPr lang="en-US" sz="1600" i="1" dirty="0"/>
              <a:t> (</a:t>
            </a:r>
            <a:r>
              <a:rPr lang="en-US" sz="1600" i="1" dirty="0" err="1"/>
              <a:t>sisältäen</a:t>
            </a:r>
            <a:r>
              <a:rPr lang="en-US" sz="1600" i="1" dirty="0"/>
              <a:t> </a:t>
            </a:r>
            <a:r>
              <a:rPr lang="en-US" sz="1600" i="1" dirty="0" err="1"/>
              <a:t>sekä</a:t>
            </a:r>
            <a:r>
              <a:rPr lang="en-US" sz="1600" i="1" dirty="0"/>
              <a:t> </a:t>
            </a:r>
            <a:r>
              <a:rPr lang="en-US" sz="1600" i="1" dirty="0" err="1"/>
              <a:t>sähköveroluokan</a:t>
            </a:r>
            <a:r>
              <a:rPr lang="en-US" sz="1600" i="1" dirty="0"/>
              <a:t> II </a:t>
            </a:r>
            <a:r>
              <a:rPr lang="en-US" sz="1600" i="1" dirty="0" err="1"/>
              <a:t>veron</a:t>
            </a:r>
            <a:r>
              <a:rPr lang="en-US" sz="1600" i="1" dirty="0"/>
              <a:t> </a:t>
            </a:r>
            <a:r>
              <a:rPr lang="en-US" sz="1600" i="1" dirty="0" err="1"/>
              <a:t>alenuksen</a:t>
            </a:r>
            <a:r>
              <a:rPr lang="en-US" sz="1600" i="1" dirty="0"/>
              <a:t> ja </a:t>
            </a:r>
            <a:r>
              <a:rPr lang="en-US" sz="1600" i="1" dirty="0" err="1"/>
              <a:t>energiaintensiivisen</a:t>
            </a:r>
            <a:r>
              <a:rPr lang="en-US" sz="1600" i="1" dirty="0"/>
              <a:t> </a:t>
            </a:r>
            <a:r>
              <a:rPr lang="en-US" sz="1600" i="1" dirty="0" err="1"/>
              <a:t>teollisuuden</a:t>
            </a:r>
            <a:r>
              <a:rPr lang="en-US" sz="1600" i="1" dirty="0"/>
              <a:t> </a:t>
            </a:r>
            <a:r>
              <a:rPr lang="en-US" sz="1600" i="1" dirty="0" err="1"/>
              <a:t>veronpalautuksen</a:t>
            </a:r>
            <a:r>
              <a:rPr lang="en-US" sz="1600" i="1" dirty="0"/>
              <a:t> </a:t>
            </a:r>
            <a:r>
              <a:rPr lang="en-US" sz="1600" i="1" dirty="0" err="1"/>
              <a:t>poiston</a:t>
            </a:r>
            <a:r>
              <a:rPr lang="en-US" sz="1600" i="1" dirty="0"/>
              <a:t>) </a:t>
            </a:r>
            <a:r>
              <a:rPr lang="en-US" sz="1600" i="1" dirty="0" err="1"/>
              <a:t>muutoin</a:t>
            </a:r>
            <a:r>
              <a:rPr lang="en-US" sz="1600" i="1" dirty="0"/>
              <a:t> </a:t>
            </a:r>
            <a:r>
              <a:rPr lang="en-US" sz="1600" i="1" dirty="0" err="1"/>
              <a:t>kuin</a:t>
            </a:r>
            <a:r>
              <a:rPr lang="en-US" sz="1600" i="1" dirty="0"/>
              <a:t> </a:t>
            </a:r>
            <a:r>
              <a:rPr lang="en-US" sz="1600" i="1" dirty="0" err="1"/>
              <a:t>toteamalla</a:t>
            </a:r>
            <a:r>
              <a:rPr lang="en-US" sz="1600" i="1" dirty="0"/>
              <a:t>, </a:t>
            </a:r>
            <a:r>
              <a:rPr lang="en-US" sz="1600" i="1" dirty="0" err="1"/>
              <a:t>että</a:t>
            </a:r>
            <a:r>
              <a:rPr lang="en-US" sz="1600" i="1" dirty="0"/>
              <a:t> </a:t>
            </a:r>
            <a:r>
              <a:rPr lang="en-US" sz="1600" i="1" dirty="0" err="1"/>
              <a:t>kokonaisverotason</a:t>
            </a:r>
            <a:r>
              <a:rPr lang="en-US" sz="1600" i="1" dirty="0"/>
              <a:t> </a:t>
            </a:r>
            <a:r>
              <a:rPr lang="en-US" sz="1600" i="1" dirty="0" err="1"/>
              <a:t>tulisi</a:t>
            </a:r>
            <a:r>
              <a:rPr lang="en-US" sz="1600" i="1" dirty="0"/>
              <a:t> olla </a:t>
            </a:r>
            <a:r>
              <a:rPr lang="en-US" sz="1600" i="1" dirty="0" err="1"/>
              <a:t>kilpailukykyinen</a:t>
            </a:r>
            <a:r>
              <a:rPr lang="en-US" sz="1600" i="1" dirty="0"/>
              <a:t> </a:t>
            </a:r>
            <a:r>
              <a:rPr lang="en-US" sz="1600" i="1" dirty="0" err="1"/>
              <a:t>kilpailijamaihin</a:t>
            </a:r>
            <a:r>
              <a:rPr lang="en-US" sz="1600" i="1" dirty="0"/>
              <a:t> </a:t>
            </a:r>
            <a:r>
              <a:rPr lang="en-US" sz="1600" i="1" dirty="0" err="1"/>
              <a:t>verrattuna</a:t>
            </a:r>
            <a:r>
              <a:rPr lang="en-US" sz="1600" i="1" dirty="0"/>
              <a:t>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F61799E-7BC5-4890-BAA2-2F8A8B96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695" y="-149"/>
            <a:ext cx="935030" cy="9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9106-72B7-4E4B-ABE3-225F62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</p:spPr>
        <p:txBody>
          <a:bodyPr vert="horz" lIns="83882" tIns="41941" rIns="83882" bIns="41941" rtlCol="0" anchor="ctr">
            <a:noAutofit/>
          </a:bodyPr>
          <a:lstStyle/>
          <a:p>
            <a:r>
              <a:rPr lang="fi-FI" sz="2000" i="1" dirty="0"/>
              <a:t>Liikenteen energiaverotuksesta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EDBBC-8A4F-4DC0-B5DF-F380CD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9C40-96FB-864A-AF76-C049884F3E8A}" type="datetime1">
              <a:rPr lang="fi-FI" smtClean="0"/>
              <a:t>12.2.2020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F9F0-6551-4110-B0DF-D996236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932F-E1A3-4702-B03F-3A6615F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DA24-03BF-4D13-B844-AB2029A0EF59}"/>
              </a:ext>
            </a:extLst>
          </p:cNvPr>
          <p:cNvSpPr/>
          <p:nvPr/>
        </p:nvSpPr>
        <p:spPr>
          <a:xfrm>
            <a:off x="457205" y="1206500"/>
            <a:ext cx="8141010" cy="33406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600" dirty="0" err="1"/>
              <a:t>Kaikkien</a:t>
            </a:r>
            <a:r>
              <a:rPr lang="en-US" sz="1600" dirty="0"/>
              <a:t> </a:t>
            </a:r>
            <a:r>
              <a:rPr lang="en-US" sz="1600" dirty="0" err="1"/>
              <a:t>liikenteessä</a:t>
            </a:r>
            <a:r>
              <a:rPr lang="en-US" sz="1600" dirty="0"/>
              <a:t> </a:t>
            </a:r>
            <a:r>
              <a:rPr lang="en-US" sz="1600" dirty="0" err="1"/>
              <a:t>käytettävien</a:t>
            </a:r>
            <a:r>
              <a:rPr lang="en-US" sz="1600" dirty="0"/>
              <a:t> </a:t>
            </a:r>
            <a:r>
              <a:rPr lang="en-US" sz="1600" dirty="0" err="1"/>
              <a:t>energiamuotojen</a:t>
            </a:r>
            <a:r>
              <a:rPr lang="en-US" sz="1600" dirty="0"/>
              <a:t> ja </a:t>
            </a:r>
            <a:r>
              <a:rPr lang="en-US" sz="1600" dirty="0" err="1"/>
              <a:t>polttoaineiden</a:t>
            </a:r>
            <a:r>
              <a:rPr lang="en-US" sz="1600" dirty="0"/>
              <a:t> </a:t>
            </a:r>
            <a:r>
              <a:rPr lang="en-US" sz="1600" dirty="0" err="1"/>
              <a:t>verot</a:t>
            </a:r>
            <a:r>
              <a:rPr lang="en-US" sz="1600" dirty="0"/>
              <a:t> </a:t>
            </a:r>
            <a:r>
              <a:rPr lang="en-US" sz="1600" dirty="0" err="1"/>
              <a:t>tulisi</a:t>
            </a:r>
            <a:r>
              <a:rPr lang="en-US" sz="1600" dirty="0"/>
              <a:t> </a:t>
            </a:r>
            <a:r>
              <a:rPr lang="en-US" sz="1600" dirty="0" err="1"/>
              <a:t>asettaa</a:t>
            </a:r>
            <a:r>
              <a:rPr lang="en-US" sz="1600" dirty="0"/>
              <a:t> </a:t>
            </a:r>
            <a:r>
              <a:rPr lang="en-US" sz="1600" dirty="0" err="1"/>
              <a:t>samalla</a:t>
            </a:r>
            <a:r>
              <a:rPr lang="en-US" sz="1600" dirty="0"/>
              <a:t> </a:t>
            </a:r>
            <a:r>
              <a:rPr lang="en-US" sz="1600" dirty="0" err="1"/>
              <a:t>perusteella</a:t>
            </a:r>
            <a:r>
              <a:rPr lang="en-US" sz="1600" dirty="0"/>
              <a:t> </a:t>
            </a:r>
            <a:r>
              <a:rPr lang="en-US" sz="1600" dirty="0" err="1"/>
              <a:t>nykyisen</a:t>
            </a:r>
            <a:r>
              <a:rPr lang="en-US" sz="1600" dirty="0"/>
              <a:t> </a:t>
            </a:r>
            <a:r>
              <a:rPr lang="en-US" sz="1600" dirty="0" err="1"/>
              <a:t>veromallin</a:t>
            </a:r>
            <a:r>
              <a:rPr lang="en-US" sz="1600" dirty="0"/>
              <a:t> </a:t>
            </a:r>
            <a:r>
              <a:rPr lang="en-US" sz="1600" dirty="0" err="1"/>
              <a:t>mukaisesti</a:t>
            </a:r>
            <a:r>
              <a:rPr lang="en-US" sz="1600" dirty="0"/>
              <a:t>, </a:t>
            </a:r>
            <a:r>
              <a:rPr lang="en-US" sz="1600" dirty="0" err="1"/>
              <a:t>sisältäen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energia</a:t>
            </a:r>
            <a:r>
              <a:rPr lang="en-US" sz="1600" dirty="0"/>
              <a:t>- ja CO</a:t>
            </a:r>
            <a:r>
              <a:rPr lang="en-US" sz="1600" baseline="-25000" dirty="0"/>
              <a:t>2</a:t>
            </a:r>
            <a:r>
              <a:rPr lang="en-US" sz="1600" dirty="0"/>
              <a:t> –</a:t>
            </a:r>
            <a:r>
              <a:rPr lang="en-US" sz="1600" dirty="0" err="1"/>
              <a:t>vero-osuudet</a:t>
            </a:r>
            <a:r>
              <a:rPr lang="en-US" sz="1600" dirty="0"/>
              <a:t>. </a:t>
            </a:r>
            <a:r>
              <a:rPr lang="en-US" sz="1600" dirty="0" err="1"/>
              <a:t>Vallitsevat</a:t>
            </a:r>
            <a:r>
              <a:rPr lang="en-US" sz="1600" dirty="0"/>
              <a:t> </a:t>
            </a:r>
            <a:r>
              <a:rPr lang="en-US" sz="1600" dirty="0" err="1"/>
              <a:t>poikkeukset</a:t>
            </a:r>
            <a:r>
              <a:rPr lang="en-US" sz="1600" dirty="0"/>
              <a:t>, </a:t>
            </a:r>
            <a:r>
              <a:rPr lang="en-US" sz="1600" dirty="0" err="1"/>
              <a:t>esim</a:t>
            </a:r>
            <a:r>
              <a:rPr lang="en-US" sz="1600" dirty="0"/>
              <a:t>. </a:t>
            </a:r>
            <a:r>
              <a:rPr lang="en-US" sz="1600" dirty="0" err="1"/>
              <a:t>biokaasun</a:t>
            </a:r>
            <a:r>
              <a:rPr lang="en-US" sz="1600" dirty="0"/>
              <a:t> </a:t>
            </a:r>
            <a:r>
              <a:rPr lang="en-US" sz="1600" dirty="0" err="1"/>
              <a:t>verottomuuden</a:t>
            </a:r>
            <a:r>
              <a:rPr lang="en-US" sz="1600" dirty="0"/>
              <a:t>, </a:t>
            </a:r>
            <a:r>
              <a:rPr lang="en-US" sz="1600" dirty="0" err="1"/>
              <a:t>ovat</a:t>
            </a:r>
            <a:r>
              <a:rPr lang="en-US" sz="1600" dirty="0"/>
              <a:t> </a:t>
            </a:r>
            <a:r>
              <a:rPr lang="en-US" sz="1600" dirty="0" err="1"/>
              <a:t>teknologia</a:t>
            </a:r>
            <a:r>
              <a:rPr lang="en-US" sz="1600" dirty="0"/>
              <a:t>- ja </a:t>
            </a:r>
            <a:r>
              <a:rPr lang="en-US" sz="1600" dirty="0" err="1"/>
              <a:t>kilpailuneutraaliuden</a:t>
            </a:r>
            <a:r>
              <a:rPr lang="en-US" sz="1600" dirty="0"/>
              <a:t> </a:t>
            </a:r>
            <a:r>
              <a:rPr lang="en-US" sz="1600" dirty="0" err="1"/>
              <a:t>näkökulmasta</a:t>
            </a:r>
            <a:r>
              <a:rPr lang="en-US" sz="1600" dirty="0"/>
              <a:t> </a:t>
            </a:r>
            <a:r>
              <a:rPr lang="en-US" sz="1600" dirty="0" err="1"/>
              <a:t>kestämättömiä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lphaLcParenR"/>
            </a:pPr>
            <a:endParaRPr lang="en-US" sz="1600" dirty="0"/>
          </a:p>
          <a:p>
            <a:pPr marL="342900" indent="-342900">
              <a:buFont typeface="+mj-lt"/>
              <a:buAutoNum type="alphaLcParenR"/>
            </a:pPr>
            <a:r>
              <a:rPr lang="fi-FI" sz="1600" dirty="0"/>
              <a:t>Poistetaan käyttövoimavero kaikilta käyttövoimilta</a:t>
            </a:r>
          </a:p>
          <a:p>
            <a:pPr marL="342900" indent="-342900">
              <a:buFont typeface="+mj-lt"/>
              <a:buAutoNum type="alphaLcParenR"/>
            </a:pPr>
            <a:endParaRPr lang="fi-FI" sz="1600" dirty="0"/>
          </a:p>
          <a:p>
            <a:pPr marL="342900" indent="-342900">
              <a:buFont typeface="+mj-lt"/>
              <a:buAutoNum type="alphaLcParenR"/>
            </a:pPr>
            <a:r>
              <a:rPr lang="fi-FI" sz="1600" dirty="0"/>
              <a:t>Asetetaan energiaverotus tasolle, joka takaa fiskaalisen tulon (€/GJ)</a:t>
            </a:r>
          </a:p>
          <a:p>
            <a:pPr marL="342900" indent="-342900">
              <a:buFont typeface="+mj-lt"/>
              <a:buAutoNum type="alphaLcParenR"/>
            </a:pPr>
            <a:endParaRPr lang="fi-FI" sz="1600" dirty="0"/>
          </a:p>
          <a:p>
            <a:pPr marL="342900" indent="-342900">
              <a:buFont typeface="+mj-lt"/>
              <a:buAutoNum type="alphaLcParenR"/>
            </a:pPr>
            <a:r>
              <a:rPr lang="fi-FI" sz="1600" dirty="0"/>
              <a:t>Otetaan energiavero täysimääräisesti käyttöön kaikille liikenteen käyttövoimille</a:t>
            </a:r>
          </a:p>
          <a:p>
            <a:pPr marL="857250" lvl="1" indent="-400050">
              <a:buFont typeface="+mj-lt"/>
              <a:buAutoNum type="romanLcPeriod"/>
            </a:pPr>
            <a:r>
              <a:rPr lang="fi-FI" sz="1600" i="1" dirty="0"/>
              <a:t>Malli tukee vähemmän kuluttavia ja energiatehokkaampia ajoneuvoja kuten sähköistä liikennettä ja uusia ajoneuvoteknologioita</a:t>
            </a:r>
          </a:p>
          <a:p>
            <a:endParaRPr lang="fi-FI" sz="1600" dirty="0"/>
          </a:p>
          <a:p>
            <a:pPr marL="342900" indent="-342900">
              <a:buFont typeface="+mj-lt"/>
              <a:buAutoNum type="alphaLcParenR"/>
            </a:pPr>
            <a:endParaRPr lang="en-US" sz="16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C48CC8-51D6-4AA1-AFC5-172D4FCC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476" y="167291"/>
            <a:ext cx="859477" cy="8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9106-72B7-4E4B-ABE3-225F62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</p:spPr>
        <p:txBody>
          <a:bodyPr vert="horz" lIns="83882" tIns="41941" rIns="83882" bIns="41941" rtlCol="0" anchor="ctr">
            <a:noAutofit/>
          </a:bodyPr>
          <a:lstStyle/>
          <a:p>
            <a:r>
              <a:rPr lang="fi-FI" sz="2000" i="1" dirty="0"/>
              <a:t>Parafiinisen dieselin veroedun poisto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EDBBC-8A4F-4DC0-B5DF-F380CD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9C40-96FB-864A-AF76-C049884F3E8A}" type="datetime1">
              <a:rPr lang="fi-FI" smtClean="0"/>
              <a:t>12.2.2020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F9F0-6551-4110-B0DF-D996236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932F-E1A3-4702-B03F-3A6615F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DA24-03BF-4D13-B844-AB2029A0EF59}"/>
              </a:ext>
            </a:extLst>
          </p:cNvPr>
          <p:cNvSpPr/>
          <p:nvPr/>
        </p:nvSpPr>
        <p:spPr>
          <a:xfrm>
            <a:off x="457205" y="1206500"/>
            <a:ext cx="8141010" cy="33406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fi-FI" sz="1400" dirty="0"/>
              <a:t>Parafiinisen dieselin veroetu tulisi poistaa vasta vuonna 2025.</a:t>
            </a:r>
          </a:p>
          <a:p>
            <a:pPr marL="857198" lvl="1" indent="-400050">
              <a:buFont typeface="+mj-lt"/>
              <a:buAutoNum type="romanLcPeriod"/>
            </a:pPr>
            <a:r>
              <a:rPr lang="fi-FI" sz="1200" dirty="0"/>
              <a:t>Suomen ajoneuvokanta on vanhaa ja 80 % autoista on EURO 5 -luokkaa tai vanhempia. Vasta 2025 jälkeen voi olla oletettavaa, että enemmistö liikenteessä olevista ajoneuvoista olisi EURO 6 -luokan ajoneuvoja. </a:t>
            </a:r>
          </a:p>
          <a:p>
            <a:pPr marL="857198" lvl="1" indent="-400050">
              <a:buFont typeface="+mj-lt"/>
              <a:buAutoNum type="romanLcPeriod"/>
            </a:pPr>
            <a:r>
              <a:rPr lang="fi-FI" sz="1200" dirty="0"/>
              <a:t>Todelliset lähipäästöt eivät vielä ole sillä tasolla kun teknologian kehityksen osalta (EURO 6) voisi olettaa.</a:t>
            </a:r>
          </a:p>
          <a:p>
            <a:pPr marL="857198" lvl="1" indent="-400050">
              <a:buFont typeface="+mj-lt"/>
              <a:buAutoNum type="romanLcPeriod"/>
            </a:pPr>
            <a:r>
              <a:rPr lang="fi-FI" sz="1200" dirty="0"/>
              <a:t>Toimijoille jää aikaa varautua merkittävään muutokseen.</a:t>
            </a:r>
            <a:endParaRPr lang="fi-FI" sz="1400" dirty="0"/>
          </a:p>
          <a:p>
            <a:pPr marL="342900" indent="-342900">
              <a:buFont typeface="+mj-lt"/>
              <a:buAutoNum type="alphaLcParenR"/>
            </a:pPr>
            <a:r>
              <a:rPr lang="fi-FI" sz="1400" dirty="0"/>
              <a:t>Suomessa voitaisiin ottaa käyttöön Ruotsissa käytössä olevan kaltainen laatuporrasteinen veromalli, joka takaisi veroedun poiston perusteena olleen verotulon lisäyksen, kuitenkin samalla mahdollistaen parafiinisen dieselin tuomisen markkinaan, ja sen myötä alhaisemmat lähipäästöt.</a:t>
            </a:r>
          </a:p>
          <a:p>
            <a:pPr marL="857198" lvl="1" indent="-400050">
              <a:buFont typeface="+mj-lt"/>
              <a:buAutoNum type="romanLcPeriod"/>
            </a:pPr>
            <a:r>
              <a:rPr lang="fi-FI" sz="1200" dirty="0"/>
              <a:t>Ruotsissa perusdiesellaatua (Mk3) on jo 90-luvulta alkaen verotettu korkeammin kuin alhaisemmat lähipäästöluvut omaavaa dieseliä (Mk1). Suomessa vastaava malli voidaan toteuttaa verottamalla </a:t>
            </a:r>
            <a:r>
              <a:rPr lang="fi-FI" sz="1200" dirty="0" err="1"/>
              <a:t>parafiinista</a:t>
            </a:r>
            <a:r>
              <a:rPr lang="fi-FI" sz="1200" dirty="0"/>
              <a:t> laatua perustasolla sekä EN590-laatua korkeammalla verolla.</a:t>
            </a:r>
            <a:endParaRPr lang="fi-FI" sz="1400" dirty="0"/>
          </a:p>
          <a:p>
            <a:pPr marL="342900" indent="-342900">
              <a:buFont typeface="+mj-lt"/>
              <a:buAutoNum type="alphaLcParenR"/>
            </a:pPr>
            <a:r>
              <a:rPr lang="fi-FI" sz="1400" dirty="0"/>
              <a:t>Mahdollinen veroedun poisto tulee koskea sekä fossiilista että uusiutuvaa </a:t>
            </a:r>
            <a:r>
              <a:rPr lang="fi-FI" sz="1400" dirty="0" err="1"/>
              <a:t>parafiinista</a:t>
            </a:r>
            <a:r>
              <a:rPr lang="fi-FI" sz="1400" dirty="0"/>
              <a:t> dieseliä</a:t>
            </a:r>
          </a:p>
          <a:p>
            <a:pPr marL="742898" lvl="1" indent="-285750">
              <a:buFont typeface="+mj-lt"/>
              <a:buAutoNum type="romanLcPeriod"/>
            </a:pPr>
            <a:r>
              <a:rPr lang="fi-FI" sz="1200" dirty="0"/>
              <a:t>Veroedun peruste on ollut lähipäästöjen vähentäminen, ei CO</a:t>
            </a:r>
            <a:r>
              <a:rPr lang="fi-FI" sz="1200" baseline="-25000" dirty="0"/>
              <a:t>2</a:t>
            </a:r>
            <a:r>
              <a:rPr lang="fi-FI" sz="1200" dirty="0"/>
              <a:t>-päästöjen vähentäminen. Siksi edun poistumisen tulisi koskea sekä fossiilista että uusiutuvaa </a:t>
            </a:r>
            <a:r>
              <a:rPr lang="fi-FI" sz="1200" dirty="0" err="1"/>
              <a:t>parafiinista</a:t>
            </a:r>
            <a:r>
              <a:rPr lang="fi-FI" sz="1200" dirty="0"/>
              <a:t> dieseliä.</a:t>
            </a:r>
          </a:p>
          <a:p>
            <a:pPr marL="742898" lvl="1" indent="-285750">
              <a:buFont typeface="+mj-lt"/>
              <a:buAutoNum type="romanLcPeriod"/>
            </a:pPr>
            <a:r>
              <a:rPr lang="fi-FI" sz="1200" dirty="0"/>
              <a:t>Parafiinisen dieselin veroedulla ei ole vaikutusta liikenteessä käytettävän uusiutuvan polttoaineen kokonaismäärään. Jakeluvelvoitelaki varmistaa, että liikenteeseen saatetaan kullakin hetkellä tavoiteltu määrä uusiutuvaa polttoainetta.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E32DA1-BF65-4054-94D0-6EBC8D16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121" y="122215"/>
            <a:ext cx="948177" cy="9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9106-72B7-4E4B-ABE3-225F62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90" y="205979"/>
            <a:ext cx="8141010" cy="857250"/>
          </a:xfrm>
        </p:spPr>
        <p:txBody>
          <a:bodyPr vert="horz" lIns="83882" tIns="41941" rIns="83882" bIns="41941" rtlCol="0" anchor="ctr">
            <a:noAutofit/>
          </a:bodyPr>
          <a:lstStyle/>
          <a:p>
            <a:r>
              <a:rPr lang="fi-FI" sz="2000" i="1" dirty="0"/>
              <a:t>Synteettisten polttoaineiden (ns. P2X) verotuksesta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EDBBC-8A4F-4DC0-B5DF-F380CD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9C40-96FB-864A-AF76-C049884F3E8A}" type="datetime1">
              <a:rPr lang="fi-FI" smtClean="0"/>
              <a:t>12.2.2020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F9F0-6551-4110-B0DF-D9962365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932F-E1A3-4702-B03F-3A6615F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DA24-03BF-4D13-B844-AB2029A0EF59}"/>
              </a:ext>
            </a:extLst>
          </p:cNvPr>
          <p:cNvSpPr/>
          <p:nvPr/>
        </p:nvSpPr>
        <p:spPr>
          <a:xfrm>
            <a:off x="457205" y="1206500"/>
            <a:ext cx="8141010" cy="33406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fi-FI" sz="1400" dirty="0"/>
              <a:t>Synteettisten polttoaineiden (P2X) verotus tulisi suunnitella mahdollisimman nopeasti. Koska useat yritykset eri sektoreilla suunnittelevat P2X-ratkaisuja, ja koska hallitus linjasi helmikuun ilmastoseminaarissa tarpeesta selvittää niiden sisällyttäminen jakeluvelvoitteeseen, olisi tärkeää suunnitella myös niiden verokohtelu. St1:llä ei ole vielä täsmällistä ehdotusta verotuksen rakenteeksi. Mutta haluamme jo nyt nostaa esiin muutaman seikan, jotka olisi tarpeen huomioida.</a:t>
            </a:r>
          </a:p>
          <a:p>
            <a:endParaRPr lang="fi-FI" sz="1400" dirty="0"/>
          </a:p>
          <a:p>
            <a:pPr marL="342900" indent="-342900">
              <a:buFont typeface="+mj-lt"/>
              <a:buAutoNum type="alphaLcParenR"/>
            </a:pPr>
            <a:r>
              <a:rPr lang="fi-FI" altLang="fi-FI" sz="1400" dirty="0"/>
              <a:t>Sähkön käyttö P2X-tuotannossa tulisi olla verotonta:</a:t>
            </a:r>
          </a:p>
          <a:p>
            <a:pPr marL="857198" lvl="1" indent="-400050">
              <a:buFont typeface="+mj-lt"/>
              <a:buAutoNum type="romanLcPeriod"/>
            </a:pPr>
            <a:r>
              <a:rPr lang="fi-FI" altLang="fi-FI" sz="1400" dirty="0"/>
              <a:t>Sähkönkäyttö P2X-tuotannossa tarvittavan vedyn valmistuksessa on rinnastettavissa verottomaan maakaasun käyttöön öljynjalostuksessa, etuna ollen kuitenkin sen pienempi ilmastokuormitus.</a:t>
            </a:r>
          </a:p>
          <a:p>
            <a:pPr marL="857198" lvl="1" indent="-400050">
              <a:buFont typeface="+mj-lt"/>
              <a:buAutoNum type="romanLcPeriod"/>
            </a:pPr>
            <a:r>
              <a:rPr lang="fi-FI" altLang="fi-FI" sz="1400" dirty="0"/>
              <a:t>Sähkön voidaan katsoa olevan P2X-tuotannon raaka-ainetta.</a:t>
            </a:r>
          </a:p>
          <a:p>
            <a:pPr marL="857198" lvl="1" indent="-400050">
              <a:buFont typeface="+mj-lt"/>
              <a:buAutoNum type="romanLcPeriod"/>
            </a:pPr>
            <a:r>
              <a:rPr lang="fi-FI" altLang="fi-FI" sz="1400" dirty="0"/>
              <a:t>Sähkön käyttö ylipäätään koko P2X- prosessissa, sisältäen myös CO</a:t>
            </a:r>
            <a:r>
              <a:rPr lang="fi-FI" altLang="fi-FI" sz="1400" baseline="-25000" dirty="0"/>
              <a:t>2</a:t>
            </a:r>
            <a:r>
              <a:rPr lang="fi-FI" altLang="fi-FI" sz="1400" dirty="0"/>
              <a:t>-talteenoton ja synteesin, on rinnastettavissa öljynjalostusprosessissa käytettävään verottomaan maakaasuun. Lopputuotteena saadaan samoja tai samankaltaisia tuotteita käytettäväksi samoilla sektoreilla.</a:t>
            </a:r>
          </a:p>
          <a:p>
            <a:pPr marL="342900" indent="-342900">
              <a:buFont typeface="+mj-lt"/>
              <a:buAutoNum type="alphaLcParenR"/>
            </a:pPr>
            <a:r>
              <a:rPr lang="fi-FI" sz="1400" dirty="0"/>
              <a:t>Lopputuotteen verotus määräytyisi sen käyttösektorin verorakenteen mukaisesti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B14345E9-FAB4-4ADD-ACB0-10054FD9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459" y="62708"/>
            <a:ext cx="858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FB6B0A"/>
      </a:dk2>
      <a:lt2>
        <a:srgbClr val="FFFF00"/>
      </a:lt2>
      <a:accent1>
        <a:srgbClr val="FB6B0A"/>
      </a:accent1>
      <a:accent2>
        <a:srgbClr val="ED1C2E"/>
      </a:accent2>
      <a:accent3>
        <a:srgbClr val="000000"/>
      </a:accent3>
      <a:accent4>
        <a:srgbClr val="FFE100"/>
      </a:accent4>
      <a:accent5>
        <a:srgbClr val="6B6B6B"/>
      </a:accent5>
      <a:accent6>
        <a:srgbClr val="ED1C2E"/>
      </a:accent6>
      <a:hlink>
        <a:srgbClr val="FB6B0A"/>
      </a:hlink>
      <a:folHlink>
        <a:srgbClr val="909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8">
      <a:dk1>
        <a:sysClr val="windowText" lastClr="000000"/>
      </a:dk1>
      <a:lt1>
        <a:sysClr val="window" lastClr="FFFFFF"/>
      </a:lt1>
      <a:dk2>
        <a:srgbClr val="FB6B0A"/>
      </a:dk2>
      <a:lt2>
        <a:srgbClr val="FFFF00"/>
      </a:lt2>
      <a:accent1>
        <a:srgbClr val="FB6B0A"/>
      </a:accent1>
      <a:accent2>
        <a:srgbClr val="ED1C2E"/>
      </a:accent2>
      <a:accent3>
        <a:srgbClr val="000000"/>
      </a:accent3>
      <a:accent4>
        <a:srgbClr val="FFE100"/>
      </a:accent4>
      <a:accent5>
        <a:srgbClr val="6B6B6B"/>
      </a:accent5>
      <a:accent6>
        <a:srgbClr val="B4B4B4"/>
      </a:accent6>
      <a:hlink>
        <a:srgbClr val="FB6B0A"/>
      </a:hlink>
      <a:folHlink>
        <a:srgbClr val="909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500">
            <a:solidFill>
              <a:srgbClr val="60616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Custom 4">
      <a:dk1>
        <a:sysClr val="windowText" lastClr="000000"/>
      </a:dk1>
      <a:lt1>
        <a:sysClr val="window" lastClr="FFFFFF"/>
      </a:lt1>
      <a:dk2>
        <a:srgbClr val="FB6B0A"/>
      </a:dk2>
      <a:lt2>
        <a:srgbClr val="FFFF00"/>
      </a:lt2>
      <a:accent1>
        <a:srgbClr val="FB6B0A"/>
      </a:accent1>
      <a:accent2>
        <a:srgbClr val="ED1C2E"/>
      </a:accent2>
      <a:accent3>
        <a:srgbClr val="000000"/>
      </a:accent3>
      <a:accent4>
        <a:srgbClr val="FFE100"/>
      </a:accent4>
      <a:accent5>
        <a:srgbClr val="6B6B6B"/>
      </a:accent5>
      <a:accent6>
        <a:srgbClr val="909090"/>
      </a:accent6>
      <a:hlink>
        <a:srgbClr val="FB6B0A"/>
      </a:hlink>
      <a:folHlink>
        <a:srgbClr val="909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500">
            <a:solidFill>
              <a:srgbClr val="60616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Custom 6">
      <a:dk1>
        <a:sysClr val="windowText" lastClr="000000"/>
      </a:dk1>
      <a:lt1>
        <a:sysClr val="window" lastClr="FFFFFF"/>
      </a:lt1>
      <a:dk2>
        <a:srgbClr val="FB6B0A"/>
      </a:dk2>
      <a:lt2>
        <a:srgbClr val="FFFF00"/>
      </a:lt2>
      <a:accent1>
        <a:srgbClr val="FB6B0A"/>
      </a:accent1>
      <a:accent2>
        <a:srgbClr val="ED1C2E"/>
      </a:accent2>
      <a:accent3>
        <a:srgbClr val="000000"/>
      </a:accent3>
      <a:accent4>
        <a:srgbClr val="FFE100"/>
      </a:accent4>
      <a:accent5>
        <a:srgbClr val="6B6B6B"/>
      </a:accent5>
      <a:accent6>
        <a:srgbClr val="ED1C2E"/>
      </a:accent6>
      <a:hlink>
        <a:srgbClr val="FB6B0A"/>
      </a:hlink>
      <a:folHlink>
        <a:srgbClr val="909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Custom 6">
      <a:dk1>
        <a:sysClr val="windowText" lastClr="000000"/>
      </a:dk1>
      <a:lt1>
        <a:sysClr val="window" lastClr="FFFFFF"/>
      </a:lt1>
      <a:dk2>
        <a:srgbClr val="FB6B0A"/>
      </a:dk2>
      <a:lt2>
        <a:srgbClr val="FFFF00"/>
      </a:lt2>
      <a:accent1>
        <a:srgbClr val="FB6B0A"/>
      </a:accent1>
      <a:accent2>
        <a:srgbClr val="ED1C2E"/>
      </a:accent2>
      <a:accent3>
        <a:srgbClr val="000000"/>
      </a:accent3>
      <a:accent4>
        <a:srgbClr val="FFE100"/>
      </a:accent4>
      <a:accent5>
        <a:srgbClr val="6B6B6B"/>
      </a:accent5>
      <a:accent6>
        <a:srgbClr val="ED1C2E"/>
      </a:accent6>
      <a:hlink>
        <a:srgbClr val="FB6B0A"/>
      </a:hlink>
      <a:folHlink>
        <a:srgbClr val="909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Custom 6">
      <a:dk1>
        <a:sysClr val="windowText" lastClr="000000"/>
      </a:dk1>
      <a:lt1>
        <a:sysClr val="window" lastClr="FFFFFF"/>
      </a:lt1>
      <a:dk2>
        <a:srgbClr val="FB6B0A"/>
      </a:dk2>
      <a:lt2>
        <a:srgbClr val="FFFF00"/>
      </a:lt2>
      <a:accent1>
        <a:srgbClr val="FB6B0A"/>
      </a:accent1>
      <a:accent2>
        <a:srgbClr val="ED1C2E"/>
      </a:accent2>
      <a:accent3>
        <a:srgbClr val="000000"/>
      </a:accent3>
      <a:accent4>
        <a:srgbClr val="FFE100"/>
      </a:accent4>
      <a:accent5>
        <a:srgbClr val="6B6B6B"/>
      </a:accent5>
      <a:accent6>
        <a:srgbClr val="ED1C2E"/>
      </a:accent6>
      <a:hlink>
        <a:srgbClr val="FB6B0A"/>
      </a:hlink>
      <a:folHlink>
        <a:srgbClr val="909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0_Office Theme">
  <a:themeElements>
    <a:clrScheme name="Custom 6">
      <a:dk1>
        <a:sysClr val="windowText" lastClr="000000"/>
      </a:dk1>
      <a:lt1>
        <a:sysClr val="window" lastClr="FFFFFF"/>
      </a:lt1>
      <a:dk2>
        <a:srgbClr val="FB6B0A"/>
      </a:dk2>
      <a:lt2>
        <a:srgbClr val="FFFF00"/>
      </a:lt2>
      <a:accent1>
        <a:srgbClr val="FB6B0A"/>
      </a:accent1>
      <a:accent2>
        <a:srgbClr val="ED1C2E"/>
      </a:accent2>
      <a:accent3>
        <a:srgbClr val="000000"/>
      </a:accent3>
      <a:accent4>
        <a:srgbClr val="FFE100"/>
      </a:accent4>
      <a:accent5>
        <a:srgbClr val="6B6B6B"/>
      </a:accent5>
      <a:accent6>
        <a:srgbClr val="ED1C2E"/>
      </a:accent6>
      <a:hlink>
        <a:srgbClr val="FB6B0A"/>
      </a:hlink>
      <a:folHlink>
        <a:srgbClr val="909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pijaosapuolet xmlns="f6ca1214-66ac-423d-adf4-109b4932cefd" xsi:nil="true"/>
    <Dokumentin_x0020_p_x00e4_iv_x00e4_m_x00e4__x00e4_r_x00e4_ xmlns="f6ca1214-66ac-423d-adf4-109b4932cefd" xsi:nil="true"/>
    <Sopimuksen_x0020_kohde xmlns="f6ca1214-66ac-423d-adf4-109b4932cefd" xsi:nil="true"/>
    <Dokumenttityyppi xmlns="f6ca1214-66ac-423d-adf4-109b4932cefd" xsi:nil="true"/>
    <Kuvaus xmlns="f6ca1214-66ac-423d-adf4-109b4932cefd" xsi:nil="true"/>
    <PublishingExpirationDate xmlns="http://schemas.microsoft.com/sharepoint/v3" xsi:nil="true"/>
    <PublishingStartDate xmlns="http://schemas.microsoft.com/sharepoint/v3" xsi:nil="true"/>
    <St1_x0020_yritys xmlns="f6ca1214-66ac-423d-adf4-109b4932ce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200F00236A1478B7C1E141D50E0A8" ma:contentTypeVersion="14" ma:contentTypeDescription="Create a new document." ma:contentTypeScope="" ma:versionID="5c895fa94841c86f387709096d6d8be1">
  <xsd:schema xmlns:xsd="http://www.w3.org/2001/XMLSchema" xmlns:xs="http://www.w3.org/2001/XMLSchema" xmlns:p="http://schemas.microsoft.com/office/2006/metadata/properties" xmlns:ns1="http://schemas.microsoft.com/sharepoint/v3" xmlns:ns2="846f84b3-6796-4c50-bbc7-693b4253c495" xmlns:ns3="f6ca1214-66ac-423d-adf4-109b4932cefd" targetNamespace="http://schemas.microsoft.com/office/2006/metadata/properties" ma:root="true" ma:fieldsID="eb5aeeecc73b7a2afb217695bb8bafb4" ns1:_="" ns2:_="" ns3:_="">
    <xsd:import namespace="http://schemas.microsoft.com/sharepoint/v3"/>
    <xsd:import namespace="846f84b3-6796-4c50-bbc7-693b4253c495"/>
    <xsd:import namespace="f6ca1214-66ac-423d-adf4-109b4932cef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Sopimuksen_x0020_kohde" minOccurs="0"/>
                <xsd:element ref="ns3:Dokumenttityyppi" minOccurs="0"/>
                <xsd:element ref="ns3:Dokumentin_x0020_p_x00e4_iv_x00e4_m_x00e4__x00e4_r_x00e4_" minOccurs="0"/>
                <xsd:element ref="ns3:Kuvaus" minOccurs="0"/>
                <xsd:element ref="ns3:St1_x0020_yritys" minOccurs="0"/>
                <xsd:element ref="ns3:Sopijaosapuol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f84b3-6796-4c50-bbc7-693b4253c4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a1214-66ac-423d-adf4-109b4932c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Sopimuksen_x0020_kohde" ma:index="15" nillable="true" ma:displayName="Sopimuksen kohde" ma:internalName="Sopimuksen_x0020_kohde">
      <xsd:simpleType>
        <xsd:restriction base="dms:Text">
          <xsd:maxLength value="255"/>
        </xsd:restriction>
      </xsd:simpleType>
    </xsd:element>
    <xsd:element name="Dokumenttityyppi" ma:index="16" nillable="true" ma:displayName="Dokumenttityyppi" ma:internalName="Dokumenttityyppi">
      <xsd:simpleType>
        <xsd:restriction base="dms:Text">
          <xsd:maxLength value="255"/>
        </xsd:restriction>
      </xsd:simpleType>
    </xsd:element>
    <xsd:element name="Dokumentin_x0020_p_x00e4_iv_x00e4_m_x00e4__x00e4_r_x00e4_" ma:index="17" nillable="true" ma:displayName="Dokumentin päivämäärä" ma:internalName="Dokumentin_x0020_p_x00e4_iv_x00e4_m_x00e4__x00e4_r_x00e4_">
      <xsd:simpleType>
        <xsd:restriction base="dms:Text">
          <xsd:maxLength value="255"/>
        </xsd:restriction>
      </xsd:simpleType>
    </xsd:element>
    <xsd:element name="Kuvaus" ma:index="18" nillable="true" ma:displayName="Kuvaus" ma:internalName="Kuvaus">
      <xsd:simpleType>
        <xsd:restriction base="dms:Text">
          <xsd:maxLength value="255"/>
        </xsd:restriction>
      </xsd:simpleType>
    </xsd:element>
    <xsd:element name="St1_x0020_yritys" ma:index="19" nillable="true" ma:displayName="St1 yritys" ma:internalName="St1_x0020_yritys">
      <xsd:simpleType>
        <xsd:restriction base="dms:Text">
          <xsd:maxLength value="255"/>
        </xsd:restriction>
      </xsd:simpleType>
    </xsd:element>
    <xsd:element name="Sopijaosapuolet" ma:index="20" nillable="true" ma:displayName="Sopijaosapuolet" ma:internalName="Sopijaosapuole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5F5D1-ECF8-4BF1-9E7C-2F416BC36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7F95CA-C25C-4985-8B09-D935EA94B6E0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f6ca1214-66ac-423d-adf4-109b4932cefd"/>
    <ds:schemaRef ds:uri="846f84b3-6796-4c50-bbc7-693b4253c49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8D0F2C-229C-4237-9B33-AC25F4E91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6f84b3-6796-4c50-bbc7-693b4253c495"/>
    <ds:schemaRef ds:uri="f6ca1214-66ac-423d-adf4-109b4932c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8015</TotalTime>
  <Words>915</Words>
  <Application>Microsoft Office PowerPoint</Application>
  <PresentationFormat>On-screen Show (16:9)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Avenir Next Regular</vt:lpstr>
      <vt:lpstr>Calibri</vt:lpstr>
      <vt:lpstr>Soho Gothic Pro</vt:lpstr>
      <vt:lpstr>1_Office Theme</vt:lpstr>
      <vt:lpstr>2_Office Theme</vt:lpstr>
      <vt:lpstr>5_Office Theme</vt:lpstr>
      <vt:lpstr>4_Office Theme</vt:lpstr>
      <vt:lpstr>6_Office Theme</vt:lpstr>
      <vt:lpstr>7_Office Theme</vt:lpstr>
      <vt:lpstr>10_Office Theme</vt:lpstr>
      <vt:lpstr>Kuuleminen energiaverotuksen uudistamisesta </vt:lpstr>
      <vt:lpstr>St1 tukee vero-ohjausta päästöjen alentamiseksi </vt:lpstr>
      <vt:lpstr>1. Millä tavalla olisi mielestänne paras tapa toteuttaa kaukolämpöverkkoon lämpöä tuottavien lämpöpumppujen ja konesalien sähköveron alennus? Mitä muita seikkoja tulisi ottaa huomioon veronalennusta toteutettaessa?</vt:lpstr>
      <vt:lpstr>2. Millaisen realistisen potentiaalin näette hukkalämpöjen hyödyntämissä ja mitä voitaisiin tehdä sen tehostamiseksi, että niitä hyödynnettäisiin nykyistä enemmän?</vt:lpstr>
      <vt:lpstr>3. Miten kirjaus, jossa verotukea yhdistetyssä sähkön ja lämmön tuotannossa pienennetään sekä korotetaan verotasoa lämmityspolttoaineissa niin, että verotulot kasvavat yhteensä 100 milj. euroa vaalikauden aikana tulisi toteuttaa?</vt:lpstr>
      <vt:lpstr>4. Sähköveroluokan II sähköveron alennuksen aikataulu on kytköksissä energiaintensiivisen teollisuuden veronpalautuksen poistoon. Miten ja millä aikataululla toimenpide tulisi toteuttaa?</vt:lpstr>
      <vt:lpstr>Liikenteen energiaverotuksesta</vt:lpstr>
      <vt:lpstr>Parafiinisen dieselin veroedun poisto</vt:lpstr>
      <vt:lpstr>Synteettisten polttoaineiden (ns. P2X) verotuksesta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jenna porttinen</dc:creator>
  <cp:lastModifiedBy>Mika Aho</cp:lastModifiedBy>
  <cp:revision>323</cp:revision>
  <cp:lastPrinted>2019-06-24T07:43:03Z</cp:lastPrinted>
  <dcterms:created xsi:type="dcterms:W3CDTF">2016-03-29T06:27:44Z</dcterms:created>
  <dcterms:modified xsi:type="dcterms:W3CDTF">2020-02-12T20:18:55Z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0x01010012F200F00236A1478B7C1E141D50E0A8</vt:lpwstr>
  </property>
</Properties>
</file>