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700" r:id="rId6"/>
    <p:sldMasterId id="2147483716" r:id="rId7"/>
  </p:sldMasterIdLst>
  <p:notesMasterIdLst>
    <p:notesMasterId r:id="rId27"/>
  </p:notesMasterIdLst>
  <p:handoutMasterIdLst>
    <p:handoutMasterId r:id="rId28"/>
  </p:handoutMasterIdLst>
  <p:sldIdLst>
    <p:sldId id="300" r:id="rId8"/>
    <p:sldId id="286" r:id="rId9"/>
    <p:sldId id="264" r:id="rId10"/>
    <p:sldId id="302" r:id="rId11"/>
    <p:sldId id="277" r:id="rId12"/>
    <p:sldId id="301" r:id="rId13"/>
    <p:sldId id="304" r:id="rId14"/>
    <p:sldId id="287" r:id="rId15"/>
    <p:sldId id="314" r:id="rId16"/>
    <p:sldId id="303" r:id="rId17"/>
    <p:sldId id="271" r:id="rId18"/>
    <p:sldId id="276" r:id="rId19"/>
    <p:sldId id="305" r:id="rId20"/>
    <p:sldId id="306" r:id="rId21"/>
    <p:sldId id="307" r:id="rId22"/>
    <p:sldId id="308" r:id="rId23"/>
    <p:sldId id="309" r:id="rId24"/>
    <p:sldId id="310" r:id="rId25"/>
    <p:sldId id="311" r:id="rId26"/>
  </p:sldIdLst>
  <p:sldSz cx="12192000" cy="6858000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94ABA-154C-4CBA-B4BC-85CCCD66F24F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8E1DC6AD-6CDC-4715-A6E0-3C86982BCC5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800" dirty="0">
              <a:solidFill>
                <a:schemeClr val="tx1"/>
              </a:solidFill>
            </a:rPr>
            <a:t>Tuottajayhteisön pitää tehdä hakemus PIR </a:t>
          </a:r>
          <a:r>
            <a:rPr lang="fi-FI" sz="1800" dirty="0" err="1">
              <a:solidFill>
                <a:schemeClr val="tx1"/>
              </a:solidFill>
            </a:rPr>
            <a:t>ELY:n</a:t>
          </a:r>
          <a:endParaRPr lang="fi-FI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9662C-92E1-478A-9BC2-1F6687D614B4}" type="parTrans" cxnId="{6C1CDD7C-014D-409D-8CB6-BDEFD6C40F41}">
      <dgm:prSet/>
      <dgm:spPr/>
      <dgm:t>
        <a:bodyPr/>
        <a:lstStyle/>
        <a:p>
          <a:endParaRPr lang="fi-FI" sz="1600"/>
        </a:p>
      </dgm:t>
    </dgm:pt>
    <dgm:pt modelId="{46A6B7D4-B7D1-49FF-A848-9A1BAF120CCA}" type="sibTrans" cxnId="{6C1CDD7C-014D-409D-8CB6-BDEFD6C40F41}">
      <dgm:prSet/>
      <dgm:spPr/>
      <dgm:t>
        <a:bodyPr/>
        <a:lstStyle/>
        <a:p>
          <a:endParaRPr lang="fi-FI" sz="1600"/>
        </a:p>
      </dgm:t>
    </dgm:pt>
    <dgm:pt modelId="{0CFD41F6-B472-456A-85EC-B199304F0BF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800" dirty="0">
              <a:solidFill>
                <a:schemeClr val="tx1"/>
              </a:solidFill>
            </a:rPr>
            <a:t>Jäsensopimuspohja on valmis ja maksuista on päätetty</a:t>
          </a:r>
          <a:endParaRPr lang="fi-FI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C2164-BAF8-4F6A-A4B6-5AB928B5CCB2}" type="parTrans" cxnId="{C2CB080F-0E23-457F-865C-CAF78B5A28BE}">
      <dgm:prSet/>
      <dgm:spPr/>
      <dgm:t>
        <a:bodyPr/>
        <a:lstStyle/>
        <a:p>
          <a:endParaRPr lang="fi-FI" sz="1600"/>
        </a:p>
      </dgm:t>
    </dgm:pt>
    <dgm:pt modelId="{C3C776AA-9306-445D-88E7-C95B9B428E33}" type="sibTrans" cxnId="{C2CB080F-0E23-457F-865C-CAF78B5A28BE}">
      <dgm:prSet/>
      <dgm:spPr/>
      <dgm:t>
        <a:bodyPr/>
        <a:lstStyle/>
        <a:p>
          <a:endParaRPr lang="fi-FI" sz="1600"/>
        </a:p>
      </dgm:t>
    </dgm:pt>
    <dgm:pt modelId="{52A27F43-E5CE-4E87-BB72-FB31CCCDF0F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800" dirty="0">
              <a:solidFill>
                <a:schemeClr val="tx1"/>
              </a:solidFill>
            </a:rPr>
            <a:t>Selvitys vakavaraisuuden turvaamisesta</a:t>
          </a:r>
        </a:p>
        <a:p>
          <a:r>
            <a:rPr lang="fi-FI" sz="1400" dirty="0">
              <a:solidFill>
                <a:schemeClr val="tx1"/>
              </a:solidFill>
            </a:rPr>
            <a:t>Alussa ei suuria muutoksia/ei ollenkaan muutoksia, mutta tulevaisuudessa voi kasvaa</a:t>
          </a:r>
        </a:p>
      </dgm:t>
    </dgm:pt>
    <dgm:pt modelId="{2BD7200D-C9D2-4050-A3B1-57D0E8707CC3}" type="parTrans" cxnId="{2FADB40D-0C06-4D28-8805-A8306C74260C}">
      <dgm:prSet/>
      <dgm:spPr/>
      <dgm:t>
        <a:bodyPr/>
        <a:lstStyle/>
        <a:p>
          <a:endParaRPr lang="fi-FI"/>
        </a:p>
      </dgm:t>
    </dgm:pt>
    <dgm:pt modelId="{A760FEDD-B84A-4B2F-B802-B567BFAA2A17}" type="sibTrans" cxnId="{2FADB40D-0C06-4D28-8805-A8306C74260C}">
      <dgm:prSet/>
      <dgm:spPr/>
      <dgm:t>
        <a:bodyPr/>
        <a:lstStyle/>
        <a:p>
          <a:endParaRPr lang="fi-FI"/>
        </a:p>
      </dgm:t>
    </dgm:pt>
    <dgm:pt modelId="{18256202-42FB-40FA-91C6-713A369F352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800" dirty="0">
              <a:solidFill>
                <a:schemeClr val="tx1"/>
              </a:solidFill>
            </a:rPr>
            <a:t>Sopimukset keräyksestä, kuljetuksesta ja kierrätyksestä</a:t>
          </a:r>
        </a:p>
        <a:p>
          <a:r>
            <a:rPr lang="fi-FI" sz="1400" dirty="0">
              <a:solidFill>
                <a:schemeClr val="tx1"/>
              </a:solidFill>
            </a:rPr>
            <a:t>Osa keräyspisteistä voidaan ottaa myöhemmin käyttöön, mutta sopimukset tarvitaan jo hakemusvaiheessa</a:t>
          </a:r>
        </a:p>
      </dgm:t>
    </dgm:pt>
    <dgm:pt modelId="{03FF9E4E-7F1E-48DD-B2AE-B1B5FDCB64C5}" type="parTrans" cxnId="{EBAC6574-41E9-49B4-9269-CC930442B377}">
      <dgm:prSet/>
      <dgm:spPr/>
      <dgm:t>
        <a:bodyPr/>
        <a:lstStyle/>
        <a:p>
          <a:endParaRPr lang="fi-FI"/>
        </a:p>
      </dgm:t>
    </dgm:pt>
    <dgm:pt modelId="{E9CE9AD8-9F18-4726-A99A-EE755D7CA9F9}" type="sibTrans" cxnId="{EBAC6574-41E9-49B4-9269-CC930442B377}">
      <dgm:prSet/>
      <dgm:spPr/>
      <dgm:t>
        <a:bodyPr/>
        <a:lstStyle/>
        <a:p>
          <a:endParaRPr lang="fi-FI"/>
        </a:p>
      </dgm:t>
    </dgm:pt>
    <dgm:pt modelId="{9B6A587E-2C6A-4BA5-B5F4-1CFA18C67CA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Muut asetuksen edellyttämät tiedot</a:t>
          </a:r>
        </a:p>
      </dgm:t>
    </dgm:pt>
    <dgm:pt modelId="{105613E8-3BA8-4038-862B-13F48ACCA698}" type="parTrans" cxnId="{0CEDD5F5-79F1-4FBF-89B9-A84248E525FB}">
      <dgm:prSet/>
      <dgm:spPr/>
      <dgm:t>
        <a:bodyPr/>
        <a:lstStyle/>
        <a:p>
          <a:endParaRPr lang="fi-FI"/>
        </a:p>
      </dgm:t>
    </dgm:pt>
    <dgm:pt modelId="{C4F2FDA0-384C-4262-B21B-9719398D6262}" type="sibTrans" cxnId="{0CEDD5F5-79F1-4FBF-89B9-A84248E525FB}">
      <dgm:prSet/>
      <dgm:spPr/>
      <dgm:t>
        <a:bodyPr/>
        <a:lstStyle/>
        <a:p>
          <a:endParaRPr lang="fi-FI"/>
        </a:p>
      </dgm:t>
    </dgm:pt>
    <dgm:pt modelId="{0F097939-5C80-4FE1-B2A2-24D78DF9321B}" type="pres">
      <dgm:prSet presAssocID="{49894ABA-154C-4CBA-B4BC-85CCCD66F24F}" presName="linearFlow" presStyleCnt="0">
        <dgm:presLayoutVars>
          <dgm:dir/>
          <dgm:resizeHandles val="exact"/>
        </dgm:presLayoutVars>
      </dgm:prSet>
      <dgm:spPr/>
    </dgm:pt>
    <dgm:pt modelId="{11131468-84FE-4B0C-B255-07A9647A4C58}" type="pres">
      <dgm:prSet presAssocID="{8E1DC6AD-6CDC-4715-A6E0-3C86982BCC53}" presName="composite" presStyleCnt="0"/>
      <dgm:spPr/>
    </dgm:pt>
    <dgm:pt modelId="{4C8D3641-A94A-45B7-A3A0-95CEEDA5EC07}" type="pres">
      <dgm:prSet presAssocID="{8E1DC6AD-6CDC-4715-A6E0-3C86982BCC53}" presName="imgShp" presStyleLbl="fgImgPlace1" presStyleIdx="0" presStyleCnt="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75000"/>
          </a:schemeClr>
        </a:solidFill>
      </dgm:spPr>
    </dgm:pt>
    <dgm:pt modelId="{F8F487BB-5E92-49FD-AD96-B6032FE6402E}" type="pres">
      <dgm:prSet presAssocID="{8E1DC6AD-6CDC-4715-A6E0-3C86982BCC53}" presName="txShp" presStyleLbl="node1" presStyleIdx="0" presStyleCnt="5" custLinFactNeighborX="135" custLinFactNeighborY="224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9700075-B82D-4354-A656-6104EC1C32A0}" type="pres">
      <dgm:prSet presAssocID="{46A6B7D4-B7D1-49FF-A848-9A1BAF120CCA}" presName="spacing" presStyleCnt="0"/>
      <dgm:spPr/>
    </dgm:pt>
    <dgm:pt modelId="{8B03CA7E-D706-4494-ABCC-CF03A38A3404}" type="pres">
      <dgm:prSet presAssocID="{0CFD41F6-B472-456A-85EC-B199304F0BF4}" presName="composite" presStyleCnt="0"/>
      <dgm:spPr/>
    </dgm:pt>
    <dgm:pt modelId="{EFB23918-A281-4B9B-BFA9-4B025C6533FB}" type="pres">
      <dgm:prSet presAssocID="{0CFD41F6-B472-456A-85EC-B199304F0BF4}" presName="imgShp" presStyleLbl="fgImgPlace1" presStyleIdx="1" presStyleCnt="5" custLinFactNeighborY="17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A92CC7F-5C49-4D0A-80CE-7BFAF1D496A2}" type="pres">
      <dgm:prSet presAssocID="{0CFD41F6-B472-456A-85EC-B199304F0BF4}" presName="txShp" presStyleLbl="node1" presStyleIdx="1" presStyleCnt="5" custLinFactNeighborX="-12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0E0A156-BB2A-4CDA-8D40-B6AAC4EE8AFA}" type="pres">
      <dgm:prSet presAssocID="{C3C776AA-9306-445D-88E7-C95B9B428E33}" presName="spacing" presStyleCnt="0"/>
      <dgm:spPr/>
    </dgm:pt>
    <dgm:pt modelId="{0327001B-F108-407E-9DF1-DA7D909E671B}" type="pres">
      <dgm:prSet presAssocID="{18256202-42FB-40FA-91C6-713A369F3528}" presName="composite" presStyleCnt="0"/>
      <dgm:spPr/>
    </dgm:pt>
    <dgm:pt modelId="{5DB6B674-AA86-4237-A4BC-D648D3C98268}" type="pres">
      <dgm:prSet presAssocID="{18256202-42FB-40FA-91C6-713A369F3528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19CC9F6-B49D-49DE-B8D5-78BCAC4116EF}" type="pres">
      <dgm:prSet presAssocID="{18256202-42FB-40FA-91C6-713A369F352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314EE8F-D578-4233-9715-938E8B56C342}" type="pres">
      <dgm:prSet presAssocID="{E9CE9AD8-9F18-4726-A99A-EE755D7CA9F9}" presName="spacing" presStyleCnt="0"/>
      <dgm:spPr/>
    </dgm:pt>
    <dgm:pt modelId="{8A224C1C-D823-473D-8761-D77358CF46B7}" type="pres">
      <dgm:prSet presAssocID="{52A27F43-E5CE-4E87-BB72-FB31CCCDF0F5}" presName="composite" presStyleCnt="0"/>
      <dgm:spPr/>
    </dgm:pt>
    <dgm:pt modelId="{EB39D9EF-5413-4357-9E4D-CFBAFF2CCC89}" type="pres">
      <dgm:prSet presAssocID="{52A27F43-E5CE-4E87-BB72-FB31CCCDF0F5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676B399-5768-415E-8086-B8378B1DC0A2}" type="pres">
      <dgm:prSet presAssocID="{52A27F43-E5CE-4E87-BB72-FB31CCCDF0F5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3A58584-F0C1-4C72-8402-56F16C8CFD8F}" type="pres">
      <dgm:prSet presAssocID="{A760FEDD-B84A-4B2F-B802-B567BFAA2A17}" presName="spacing" presStyleCnt="0"/>
      <dgm:spPr/>
    </dgm:pt>
    <dgm:pt modelId="{97EF7D90-46B7-4C8E-AE2D-4520B85970CB}" type="pres">
      <dgm:prSet presAssocID="{9B6A587E-2C6A-4BA5-B5F4-1CFA18C67CA0}" presName="composite" presStyleCnt="0"/>
      <dgm:spPr/>
    </dgm:pt>
    <dgm:pt modelId="{26772418-789E-4D0F-9998-3779E2961B9E}" type="pres">
      <dgm:prSet presAssocID="{9B6A587E-2C6A-4BA5-B5F4-1CFA18C67CA0}" presName="imgShp" presStyleLbl="fgImgPlace1" presStyleIdx="4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87F63E9-0CEF-4FF9-9FF9-F197EDEC30B3}" type="pres">
      <dgm:prSet presAssocID="{9B6A587E-2C6A-4BA5-B5F4-1CFA18C67CA0}" presName="txShp" presStyleLbl="node1" presStyleIdx="4" presStyleCnt="5" custLinFactNeighborX="-15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8BA51BE-4C82-43CE-9A81-288DD2904DE1}" type="presOf" srcId="{9B6A587E-2C6A-4BA5-B5F4-1CFA18C67CA0}" destId="{A87F63E9-0CEF-4FF9-9FF9-F197EDEC30B3}" srcOrd="0" destOrd="0" presId="urn:microsoft.com/office/officeart/2005/8/layout/vList3"/>
    <dgm:cxn modelId="{6C1CDD7C-014D-409D-8CB6-BDEFD6C40F41}" srcId="{49894ABA-154C-4CBA-B4BC-85CCCD66F24F}" destId="{8E1DC6AD-6CDC-4715-A6E0-3C86982BCC53}" srcOrd="0" destOrd="0" parTransId="{F689662C-92E1-478A-9BC2-1F6687D614B4}" sibTransId="{46A6B7D4-B7D1-49FF-A848-9A1BAF120CCA}"/>
    <dgm:cxn modelId="{95C7347A-ABED-4E1A-B61F-D962DC859C0F}" type="presOf" srcId="{18256202-42FB-40FA-91C6-713A369F3528}" destId="{519CC9F6-B49D-49DE-B8D5-78BCAC4116EF}" srcOrd="0" destOrd="0" presId="urn:microsoft.com/office/officeart/2005/8/layout/vList3"/>
    <dgm:cxn modelId="{05D4A545-2DC1-4CE9-8E4D-C549110C6E23}" type="presOf" srcId="{52A27F43-E5CE-4E87-BB72-FB31CCCDF0F5}" destId="{4676B399-5768-415E-8086-B8378B1DC0A2}" srcOrd="0" destOrd="0" presId="urn:microsoft.com/office/officeart/2005/8/layout/vList3"/>
    <dgm:cxn modelId="{DDCC5145-F581-40EB-A57E-92371BD0C03F}" type="presOf" srcId="{8E1DC6AD-6CDC-4715-A6E0-3C86982BCC53}" destId="{F8F487BB-5E92-49FD-AD96-B6032FE6402E}" srcOrd="0" destOrd="0" presId="urn:microsoft.com/office/officeart/2005/8/layout/vList3"/>
    <dgm:cxn modelId="{EBAC6574-41E9-49B4-9269-CC930442B377}" srcId="{49894ABA-154C-4CBA-B4BC-85CCCD66F24F}" destId="{18256202-42FB-40FA-91C6-713A369F3528}" srcOrd="2" destOrd="0" parTransId="{03FF9E4E-7F1E-48DD-B2AE-B1B5FDCB64C5}" sibTransId="{E9CE9AD8-9F18-4726-A99A-EE755D7CA9F9}"/>
    <dgm:cxn modelId="{2FADB40D-0C06-4D28-8805-A8306C74260C}" srcId="{49894ABA-154C-4CBA-B4BC-85CCCD66F24F}" destId="{52A27F43-E5CE-4E87-BB72-FB31CCCDF0F5}" srcOrd="3" destOrd="0" parTransId="{2BD7200D-C9D2-4050-A3B1-57D0E8707CC3}" sibTransId="{A760FEDD-B84A-4B2F-B802-B567BFAA2A17}"/>
    <dgm:cxn modelId="{0CEDD5F5-79F1-4FBF-89B9-A84248E525FB}" srcId="{49894ABA-154C-4CBA-B4BC-85CCCD66F24F}" destId="{9B6A587E-2C6A-4BA5-B5F4-1CFA18C67CA0}" srcOrd="4" destOrd="0" parTransId="{105613E8-3BA8-4038-862B-13F48ACCA698}" sibTransId="{C4F2FDA0-384C-4262-B21B-9719398D6262}"/>
    <dgm:cxn modelId="{C2CB080F-0E23-457F-865C-CAF78B5A28BE}" srcId="{49894ABA-154C-4CBA-B4BC-85CCCD66F24F}" destId="{0CFD41F6-B472-456A-85EC-B199304F0BF4}" srcOrd="1" destOrd="0" parTransId="{D55C2164-BAF8-4F6A-A4B6-5AB928B5CCB2}" sibTransId="{C3C776AA-9306-445D-88E7-C95B9B428E33}"/>
    <dgm:cxn modelId="{0A0EC54E-44E1-4006-8BFB-232ECCA4842A}" type="presOf" srcId="{0CFD41F6-B472-456A-85EC-B199304F0BF4}" destId="{3A92CC7F-5C49-4D0A-80CE-7BFAF1D496A2}" srcOrd="0" destOrd="0" presId="urn:microsoft.com/office/officeart/2005/8/layout/vList3"/>
    <dgm:cxn modelId="{64F1A53A-BB01-4AEB-BFD2-E23D9C651719}" type="presOf" srcId="{49894ABA-154C-4CBA-B4BC-85CCCD66F24F}" destId="{0F097939-5C80-4FE1-B2A2-24D78DF9321B}" srcOrd="0" destOrd="0" presId="urn:microsoft.com/office/officeart/2005/8/layout/vList3"/>
    <dgm:cxn modelId="{65AD9273-EFD4-4A9D-90CC-29EADAD3F05D}" type="presParOf" srcId="{0F097939-5C80-4FE1-B2A2-24D78DF9321B}" destId="{11131468-84FE-4B0C-B255-07A9647A4C58}" srcOrd="0" destOrd="0" presId="urn:microsoft.com/office/officeart/2005/8/layout/vList3"/>
    <dgm:cxn modelId="{499A6959-F589-477F-A851-51D5C9CEE8BD}" type="presParOf" srcId="{11131468-84FE-4B0C-B255-07A9647A4C58}" destId="{4C8D3641-A94A-45B7-A3A0-95CEEDA5EC07}" srcOrd="0" destOrd="0" presId="urn:microsoft.com/office/officeart/2005/8/layout/vList3"/>
    <dgm:cxn modelId="{BBEEC733-0071-4FF9-9878-19D207054535}" type="presParOf" srcId="{11131468-84FE-4B0C-B255-07A9647A4C58}" destId="{F8F487BB-5E92-49FD-AD96-B6032FE6402E}" srcOrd="1" destOrd="0" presId="urn:microsoft.com/office/officeart/2005/8/layout/vList3"/>
    <dgm:cxn modelId="{B30FAAAC-E04F-41B9-BFD7-541F29D07A90}" type="presParOf" srcId="{0F097939-5C80-4FE1-B2A2-24D78DF9321B}" destId="{39700075-B82D-4354-A656-6104EC1C32A0}" srcOrd="1" destOrd="0" presId="urn:microsoft.com/office/officeart/2005/8/layout/vList3"/>
    <dgm:cxn modelId="{038C3F6C-5FE0-4292-8B6C-87091CCB385A}" type="presParOf" srcId="{0F097939-5C80-4FE1-B2A2-24D78DF9321B}" destId="{8B03CA7E-D706-4494-ABCC-CF03A38A3404}" srcOrd="2" destOrd="0" presId="urn:microsoft.com/office/officeart/2005/8/layout/vList3"/>
    <dgm:cxn modelId="{185F8B8A-53A2-43D6-8FBA-AB35DF4660E5}" type="presParOf" srcId="{8B03CA7E-D706-4494-ABCC-CF03A38A3404}" destId="{EFB23918-A281-4B9B-BFA9-4B025C6533FB}" srcOrd="0" destOrd="0" presId="urn:microsoft.com/office/officeart/2005/8/layout/vList3"/>
    <dgm:cxn modelId="{3403FB22-B2DA-4B2B-9C8F-B6C9E3C43270}" type="presParOf" srcId="{8B03CA7E-D706-4494-ABCC-CF03A38A3404}" destId="{3A92CC7F-5C49-4D0A-80CE-7BFAF1D496A2}" srcOrd="1" destOrd="0" presId="urn:microsoft.com/office/officeart/2005/8/layout/vList3"/>
    <dgm:cxn modelId="{98579A6E-D9F5-4A74-9255-5CB5FD9841A0}" type="presParOf" srcId="{0F097939-5C80-4FE1-B2A2-24D78DF9321B}" destId="{A0E0A156-BB2A-4CDA-8D40-B6AAC4EE8AFA}" srcOrd="3" destOrd="0" presId="urn:microsoft.com/office/officeart/2005/8/layout/vList3"/>
    <dgm:cxn modelId="{4C77BB43-F45A-4E6F-B40B-4D0FEDCF1BAD}" type="presParOf" srcId="{0F097939-5C80-4FE1-B2A2-24D78DF9321B}" destId="{0327001B-F108-407E-9DF1-DA7D909E671B}" srcOrd="4" destOrd="0" presId="urn:microsoft.com/office/officeart/2005/8/layout/vList3"/>
    <dgm:cxn modelId="{DBB38077-225D-4C43-8652-F6E5CB4EAA4C}" type="presParOf" srcId="{0327001B-F108-407E-9DF1-DA7D909E671B}" destId="{5DB6B674-AA86-4237-A4BC-D648D3C98268}" srcOrd="0" destOrd="0" presId="urn:microsoft.com/office/officeart/2005/8/layout/vList3"/>
    <dgm:cxn modelId="{AB1C7527-7541-4E4A-812B-F6F2AD7856E6}" type="presParOf" srcId="{0327001B-F108-407E-9DF1-DA7D909E671B}" destId="{519CC9F6-B49D-49DE-B8D5-78BCAC4116EF}" srcOrd="1" destOrd="0" presId="urn:microsoft.com/office/officeart/2005/8/layout/vList3"/>
    <dgm:cxn modelId="{42B2BA35-D7FC-4A20-A99B-DFCC89D859A9}" type="presParOf" srcId="{0F097939-5C80-4FE1-B2A2-24D78DF9321B}" destId="{4314EE8F-D578-4233-9715-938E8B56C342}" srcOrd="5" destOrd="0" presId="urn:microsoft.com/office/officeart/2005/8/layout/vList3"/>
    <dgm:cxn modelId="{613DF731-78B5-4946-B5A4-2E1A6E768EE1}" type="presParOf" srcId="{0F097939-5C80-4FE1-B2A2-24D78DF9321B}" destId="{8A224C1C-D823-473D-8761-D77358CF46B7}" srcOrd="6" destOrd="0" presId="urn:microsoft.com/office/officeart/2005/8/layout/vList3"/>
    <dgm:cxn modelId="{29AD3687-C65D-409B-9233-1B6A79B22EA9}" type="presParOf" srcId="{8A224C1C-D823-473D-8761-D77358CF46B7}" destId="{EB39D9EF-5413-4357-9E4D-CFBAFF2CCC89}" srcOrd="0" destOrd="0" presId="urn:microsoft.com/office/officeart/2005/8/layout/vList3"/>
    <dgm:cxn modelId="{39C0C4CE-35D5-438E-9D12-98FFE0C496A7}" type="presParOf" srcId="{8A224C1C-D823-473D-8761-D77358CF46B7}" destId="{4676B399-5768-415E-8086-B8378B1DC0A2}" srcOrd="1" destOrd="0" presId="urn:microsoft.com/office/officeart/2005/8/layout/vList3"/>
    <dgm:cxn modelId="{D0AB977D-F6B8-4636-A475-3D52BD3E140D}" type="presParOf" srcId="{0F097939-5C80-4FE1-B2A2-24D78DF9321B}" destId="{B3A58584-F0C1-4C72-8402-56F16C8CFD8F}" srcOrd="7" destOrd="0" presId="urn:microsoft.com/office/officeart/2005/8/layout/vList3"/>
    <dgm:cxn modelId="{74811204-BE21-442B-8467-A28766FED3FC}" type="presParOf" srcId="{0F097939-5C80-4FE1-B2A2-24D78DF9321B}" destId="{97EF7D90-46B7-4C8E-AE2D-4520B85970CB}" srcOrd="8" destOrd="0" presId="urn:microsoft.com/office/officeart/2005/8/layout/vList3"/>
    <dgm:cxn modelId="{EB27F270-2532-4270-B203-8F43890C3D4C}" type="presParOf" srcId="{97EF7D90-46B7-4C8E-AE2D-4520B85970CB}" destId="{26772418-789E-4D0F-9998-3779E2961B9E}" srcOrd="0" destOrd="0" presId="urn:microsoft.com/office/officeart/2005/8/layout/vList3"/>
    <dgm:cxn modelId="{A8167C96-2024-4531-AB9B-9A3DC3A61370}" type="presParOf" srcId="{97EF7D90-46B7-4C8E-AE2D-4520B85970CB}" destId="{A87F63E9-0CEF-4FF9-9FF9-F197EDEC30B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487BB-5E92-49FD-AD96-B6032FE6402E}">
      <dsp:nvSpPr>
        <dsp:cNvPr id="0" name=""/>
        <dsp:cNvSpPr/>
      </dsp:nvSpPr>
      <dsp:spPr>
        <a:xfrm rot="10800000">
          <a:off x="2156206" y="20211"/>
          <a:ext cx="7719098" cy="806004"/>
        </a:xfrm>
        <a:prstGeom prst="homePlat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5542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>
              <a:solidFill>
                <a:schemeClr val="tx1"/>
              </a:solidFill>
            </a:rPr>
            <a:t>Tuottajayhteisön pitää tehdä hakemus PIR </a:t>
          </a:r>
          <a:r>
            <a:rPr lang="fi-FI" sz="1800" kern="1200" dirty="0" err="1">
              <a:solidFill>
                <a:schemeClr val="tx1"/>
              </a:solidFill>
            </a:rPr>
            <a:t>ELY:n</a:t>
          </a:r>
          <a:endParaRPr lang="fi-FI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57707" y="20211"/>
        <a:ext cx="7517597" cy="806004"/>
      </dsp:txXfrm>
    </dsp:sp>
    <dsp:sp modelId="{4C8D3641-A94A-45B7-A3A0-95CEEDA5EC07}">
      <dsp:nvSpPr>
        <dsp:cNvPr id="0" name=""/>
        <dsp:cNvSpPr/>
      </dsp:nvSpPr>
      <dsp:spPr>
        <a:xfrm>
          <a:off x="1742783" y="2148"/>
          <a:ext cx="806004" cy="806004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A92CC7F-5C49-4D0A-80CE-7BFAF1D496A2}">
      <dsp:nvSpPr>
        <dsp:cNvPr id="0" name=""/>
        <dsp:cNvSpPr/>
      </dsp:nvSpPr>
      <dsp:spPr>
        <a:xfrm rot="10800000">
          <a:off x="2136522" y="1048751"/>
          <a:ext cx="7719098" cy="806004"/>
        </a:xfrm>
        <a:prstGeom prst="homePlat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42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>
              <a:solidFill>
                <a:schemeClr val="tx1"/>
              </a:solidFill>
            </a:rPr>
            <a:t>Jäsensopimuspohja on valmis ja maksuista on päätetty</a:t>
          </a:r>
          <a:endParaRPr lang="fi-FI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38023" y="1048751"/>
        <a:ext cx="7517597" cy="806004"/>
      </dsp:txXfrm>
    </dsp:sp>
    <dsp:sp modelId="{EFB23918-A281-4B9B-BFA9-4B025C6533FB}">
      <dsp:nvSpPr>
        <dsp:cNvPr id="0" name=""/>
        <dsp:cNvSpPr/>
      </dsp:nvSpPr>
      <dsp:spPr>
        <a:xfrm>
          <a:off x="1742783" y="1062502"/>
          <a:ext cx="806004" cy="8060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CC9F6-B49D-49DE-B8D5-78BCAC4116EF}">
      <dsp:nvSpPr>
        <dsp:cNvPr id="0" name=""/>
        <dsp:cNvSpPr/>
      </dsp:nvSpPr>
      <dsp:spPr>
        <a:xfrm rot="10800000">
          <a:off x="2145785" y="2095354"/>
          <a:ext cx="7719098" cy="806004"/>
        </a:xfrm>
        <a:prstGeom prst="homePlat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5542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>
              <a:solidFill>
                <a:schemeClr val="tx1"/>
              </a:solidFill>
            </a:rPr>
            <a:t>Sopimukset keräyksestä, kuljetuksesta ja kierrätyksestä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>
              <a:solidFill>
                <a:schemeClr val="tx1"/>
              </a:solidFill>
            </a:rPr>
            <a:t>Osa keräyspisteistä voidaan ottaa myöhemmin käyttöön, mutta sopimukset tarvitaan jo hakemusvaiheessa</a:t>
          </a:r>
        </a:p>
      </dsp:txBody>
      <dsp:txXfrm rot="10800000">
        <a:off x="2347286" y="2095354"/>
        <a:ext cx="7517597" cy="806004"/>
      </dsp:txXfrm>
    </dsp:sp>
    <dsp:sp modelId="{5DB6B674-AA86-4237-A4BC-D648D3C98268}">
      <dsp:nvSpPr>
        <dsp:cNvPr id="0" name=""/>
        <dsp:cNvSpPr/>
      </dsp:nvSpPr>
      <dsp:spPr>
        <a:xfrm>
          <a:off x="1742783" y="2095354"/>
          <a:ext cx="806004" cy="8060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6B399-5768-415E-8086-B8378B1DC0A2}">
      <dsp:nvSpPr>
        <dsp:cNvPr id="0" name=""/>
        <dsp:cNvSpPr/>
      </dsp:nvSpPr>
      <dsp:spPr>
        <a:xfrm rot="10800000">
          <a:off x="2145785" y="3141957"/>
          <a:ext cx="7719098" cy="806004"/>
        </a:xfrm>
        <a:prstGeom prst="homePlat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42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>
              <a:solidFill>
                <a:schemeClr val="tx1"/>
              </a:solidFill>
            </a:rPr>
            <a:t>Selvitys vakavaraisuuden turvaamisesta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>
              <a:solidFill>
                <a:schemeClr val="tx1"/>
              </a:solidFill>
            </a:rPr>
            <a:t>Alussa ei suuria muutoksia/ei ollenkaan muutoksia, mutta tulevaisuudessa voi kasvaa</a:t>
          </a:r>
        </a:p>
      </dsp:txBody>
      <dsp:txXfrm rot="10800000">
        <a:off x="2347286" y="3141957"/>
        <a:ext cx="7517597" cy="806004"/>
      </dsp:txXfrm>
    </dsp:sp>
    <dsp:sp modelId="{EB39D9EF-5413-4357-9E4D-CFBAFF2CCC89}">
      <dsp:nvSpPr>
        <dsp:cNvPr id="0" name=""/>
        <dsp:cNvSpPr/>
      </dsp:nvSpPr>
      <dsp:spPr>
        <a:xfrm>
          <a:off x="1742783" y="3141957"/>
          <a:ext cx="806004" cy="8060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F63E9-0CEF-4FF9-9FF9-F197EDEC30B3}">
      <dsp:nvSpPr>
        <dsp:cNvPr id="0" name=""/>
        <dsp:cNvSpPr/>
      </dsp:nvSpPr>
      <dsp:spPr>
        <a:xfrm rot="10800000">
          <a:off x="2133820" y="4188560"/>
          <a:ext cx="7719098" cy="806004"/>
        </a:xfrm>
        <a:prstGeom prst="homePlat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42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Muut asetuksen edellyttämät tiedot</a:t>
          </a:r>
        </a:p>
      </dsp:txBody>
      <dsp:txXfrm rot="10800000">
        <a:off x="2335321" y="4188560"/>
        <a:ext cx="7517597" cy="806004"/>
      </dsp:txXfrm>
    </dsp:sp>
    <dsp:sp modelId="{26772418-789E-4D0F-9998-3779E2961B9E}">
      <dsp:nvSpPr>
        <dsp:cNvPr id="0" name=""/>
        <dsp:cNvSpPr/>
      </dsp:nvSpPr>
      <dsp:spPr>
        <a:xfrm>
          <a:off x="1742783" y="4188560"/>
          <a:ext cx="806004" cy="80600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CD15A-D204-4C40-914F-CFCC1BF1AB65}" type="datetimeFigureOut">
              <a:rPr lang="fi-FI" smtClean="0"/>
              <a:t>16.9.2022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AB223-F951-4B62-A697-FCCA922943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715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9CCC8-5546-40BA-83C4-BD96EC8EA47B}" type="datetimeFigureOut">
              <a:rPr lang="fi-FI" smtClean="0"/>
              <a:t>16.9.2022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E09EE-E431-4551-9F43-5D0C176627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31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D62EA-3D08-4FA1-B6F7-F9F9DF18C038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48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Litiumakkujen</a:t>
            </a:r>
            <a:r>
              <a:rPr lang="fi-FI" baseline="0" dirty="0"/>
              <a:t> osalta ajankohtaista sekä teollisuusakkujen että AJONEUVOAKKUJEN suhteen! Litiumtekniikkaan pohjautuvat käynnistysakut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4B14C-32E8-4BC7-A4EC-6FDDF0771CB7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14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152BE-FC5A-4684-A05A-4918ECC37927}" type="slidenum">
              <a:rPr lang="fi-FI" smtClean="0">
                <a:solidFill>
                  <a:prstClr val="black"/>
                </a:solidFill>
              </a:rPr>
              <a:pPr/>
              <a:t>18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2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758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4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7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28689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42886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1253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82458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20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5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86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8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12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77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26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85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6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87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28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4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04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39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25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02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49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47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24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58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99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6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413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7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44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67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92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32935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726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25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4886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94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7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1061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583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kalv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7739" y="2804931"/>
            <a:ext cx="6096000" cy="1488167"/>
          </a:xfrm>
        </p:spPr>
        <p:txBody>
          <a:bodyPr anchor="b" anchorCtr="0"/>
          <a:lstStyle>
            <a:lvl1pPr>
              <a:lnSpc>
                <a:spcPts val="4800"/>
              </a:lnSpc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27515" y="4851248"/>
            <a:ext cx="6168000" cy="1266051"/>
          </a:xfrm>
        </p:spPr>
        <p:txBody>
          <a:bodyPr/>
          <a:lstStyle>
            <a:lvl1pPr>
              <a:lnSpc>
                <a:spcPts val="2667"/>
              </a:lnSpc>
              <a:defRPr sz="2400">
                <a:solidFill>
                  <a:srgbClr val="FFFFFF"/>
                </a:solidFill>
              </a:defRPr>
            </a:lvl1pPr>
            <a:lvl2pPr>
              <a:lnSpc>
                <a:spcPts val="2667"/>
              </a:lnSpc>
              <a:defRPr sz="2400">
                <a:solidFill>
                  <a:srgbClr val="FFFFFF"/>
                </a:solidFill>
              </a:defRPr>
            </a:lvl2pPr>
            <a:lvl3pPr>
              <a:lnSpc>
                <a:spcPts val="2667"/>
              </a:lnSpc>
              <a:defRPr sz="2400">
                <a:solidFill>
                  <a:srgbClr val="FFFFFF"/>
                </a:solidFill>
              </a:defRPr>
            </a:lvl3pPr>
            <a:lvl4pPr>
              <a:lnSpc>
                <a:spcPts val="2667"/>
              </a:lnSpc>
              <a:defRPr sz="2400">
                <a:solidFill>
                  <a:srgbClr val="FFFFFF"/>
                </a:solidFill>
              </a:defRPr>
            </a:lvl4pPr>
            <a:lvl5pPr>
              <a:lnSpc>
                <a:spcPts val="2667"/>
              </a:lnSpc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noProof="1"/>
              <a:t>Click to edit Master text styles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  <a:p>
            <a:pPr lvl="3"/>
            <a:r>
              <a:rPr lang="fi-FI" noProof="1"/>
              <a:t>Fourth level</a:t>
            </a:r>
          </a:p>
          <a:p>
            <a:pPr lvl="4"/>
            <a:r>
              <a:rPr lang="fi-FI" noProof="1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727516" y="4546800"/>
            <a:ext cx="6144683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7279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1"/>
              <a:t>Muokkaa tekstin perustyylejä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nimi alatunnisteeseen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04" y="6117299"/>
            <a:ext cx="5568617" cy="300035"/>
          </a:xfrm>
        </p:spPr>
        <p:txBody>
          <a:bodyPr anchor="t" anchorCtr="0"/>
          <a:lstStyle>
            <a:lvl1pPr>
              <a:lnSpc>
                <a:spcPts val="1300"/>
              </a:lnSpc>
              <a:defRPr sz="1600"/>
            </a:lvl1pPr>
          </a:lstStyle>
          <a:p>
            <a:pPr lvl="0"/>
            <a:r>
              <a:rPr lang="fi-FI" noProof="1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475860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kalvo -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536000"/>
            <a:ext cx="6369600" cy="4461203"/>
          </a:xfrm>
        </p:spPr>
        <p:txBody>
          <a:bodyPr/>
          <a:lstStyle/>
          <a:p>
            <a:pPr lvl="0"/>
            <a:r>
              <a:rPr lang="fi-FI" noProof="1"/>
              <a:t>Muokkaa tekstin perustyylejä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nimi alatunnisteeseen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7200124" y="1536000"/>
            <a:ext cx="4512501" cy="4461203"/>
          </a:xfrm>
        </p:spPr>
        <p:txBody>
          <a:bodyPr/>
          <a:lstStyle/>
          <a:p>
            <a:pPr lvl="0"/>
            <a:r>
              <a:rPr lang="fi-FI" noProof="1"/>
              <a:t>Muokkaa tekstin perustyylejä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03" y="6117299"/>
            <a:ext cx="6369599" cy="300035"/>
          </a:xfrm>
        </p:spPr>
        <p:txBody>
          <a:bodyPr anchor="t" anchorCtr="0"/>
          <a:lstStyle>
            <a:lvl1pPr>
              <a:lnSpc>
                <a:spcPts val="1300"/>
              </a:lnSpc>
              <a:defRPr sz="1600"/>
            </a:lvl1pPr>
          </a:lstStyle>
          <a:p>
            <a:pPr lvl="0"/>
            <a:r>
              <a:rPr lang="fi-FI" noProof="1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580646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044463"/>
            <a:ext cx="12203324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55440" y="2744924"/>
            <a:ext cx="7200800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1055440" y="6417332"/>
            <a:ext cx="7200800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55440" y="6057292"/>
            <a:ext cx="7200800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Emmi Lehkonen, Pirkanmaan ELY-keskus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3"/>
          <a:stretch/>
        </p:blipFill>
        <p:spPr>
          <a:xfrm>
            <a:off x="9588388" y="1952836"/>
            <a:ext cx="2628292" cy="4428492"/>
          </a:xfrm>
          <a:prstGeom prst="rect">
            <a:avLst/>
          </a:prstGeom>
        </p:spPr>
      </p:pic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1054800" y="4582800"/>
            <a:ext cx="7200000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1861599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5" y="6376243"/>
            <a:ext cx="9325036" cy="365125"/>
          </a:xfrm>
        </p:spPr>
        <p:txBody>
          <a:bodyPr/>
          <a:lstStyle/>
          <a:p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78951"/>
            <a:ext cx="9325036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0608244"/>
      </p:ext>
    </p:extLst>
  </p:cSld>
  <p:clrMapOvr>
    <a:masterClrMapping/>
  </p:clrMapOvr>
  <p:hf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044463"/>
            <a:ext cx="12203324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55440" y="2744924"/>
            <a:ext cx="7200800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1055440" y="6417332"/>
            <a:ext cx="7200800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55440" y="6057292"/>
            <a:ext cx="7200800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Emmi Lehkonen, Pirkanmaan ELY-keskus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3"/>
          <a:stretch/>
        </p:blipFill>
        <p:spPr>
          <a:xfrm>
            <a:off x="9588388" y="1952836"/>
            <a:ext cx="2628292" cy="4428492"/>
          </a:xfrm>
          <a:prstGeom prst="rect">
            <a:avLst/>
          </a:prstGeom>
        </p:spPr>
      </p:pic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1054800" y="4582800"/>
            <a:ext cx="7200000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569486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5" y="6376243"/>
            <a:ext cx="9325036" cy="365125"/>
          </a:xfrm>
        </p:spPr>
        <p:txBody>
          <a:bodyPr/>
          <a:lstStyle/>
          <a:p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78951"/>
            <a:ext cx="9325036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5542032"/>
      </p:ext>
    </p:extLst>
  </p:cSld>
  <p:clrMapOvr>
    <a:masterClrMapping/>
  </p:clrMapOvr>
  <p:hf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1268760"/>
            <a:ext cx="9330377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9268" y="6376243"/>
            <a:ext cx="9327212" cy="365125"/>
          </a:xfrm>
        </p:spPr>
        <p:txBody>
          <a:bodyPr/>
          <a:lstStyle/>
          <a:p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1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509" y="147396"/>
            <a:ext cx="85308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8" descr="VipuvoimaaEU_2014_2020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59136" y="188640"/>
            <a:ext cx="1049332" cy="742796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357913"/>
      </p:ext>
    </p:extLst>
  </p:cSld>
  <p:clrMapOvr>
    <a:masterClrMapping/>
  </p:clrMapOvr>
  <p:hf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587655"/>
            <a:ext cx="9330377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330377" cy="365125"/>
          </a:xfrm>
        </p:spPr>
        <p:txBody>
          <a:bodyPr/>
          <a:lstStyle/>
          <a:p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815937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499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1442" y="1989181"/>
            <a:ext cx="9289034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1444" y="3825044"/>
            <a:ext cx="928903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289032" cy="365125"/>
          </a:xfrm>
        </p:spPr>
        <p:txBody>
          <a:bodyPr/>
          <a:lstStyle/>
          <a:p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7150642"/>
      </p:ext>
    </p:extLst>
  </p:cSld>
  <p:clrMapOvr>
    <a:masterClrMapping/>
  </p:clrMapOvr>
  <p:hf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5" y="1268760"/>
            <a:ext cx="9325036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477249" cy="365125"/>
          </a:xfrm>
        </p:spPr>
        <p:txBody>
          <a:bodyPr/>
          <a:lstStyle/>
          <a:p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2218018"/>
      </p:ext>
    </p:extLst>
  </p:cSld>
  <p:clrMapOvr>
    <a:masterClrMapping/>
  </p:clrMapOvr>
  <p:hf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0956540" y="0"/>
            <a:ext cx="12354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964" r="33343" b="-964"/>
          <a:stretch/>
        </p:blipFill>
        <p:spPr>
          <a:xfrm>
            <a:off x="10956540" y="2960948"/>
            <a:ext cx="1225485" cy="3735478"/>
          </a:xfrm>
          <a:prstGeom prst="rect">
            <a:avLst/>
          </a:prstGeom>
        </p:spPr>
      </p:pic>
      <p:sp>
        <p:nvSpPr>
          <p:cNvPr id="14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15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4810386"/>
      </p:ext>
    </p:extLst>
  </p:cSld>
  <p:clrMapOvr>
    <a:masterClrMapping/>
  </p:clrMapOvr>
  <p:hf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0"/>
          <a:stretch/>
        </p:blipFill>
        <p:spPr>
          <a:xfrm>
            <a:off x="10572346" y="3983580"/>
            <a:ext cx="1619654" cy="2736000"/>
          </a:xfrm>
          <a:prstGeom prst="rect">
            <a:avLst/>
          </a:prstGeom>
        </p:spPr>
      </p:pic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176720"/>
      </p:ext>
    </p:extLst>
  </p:cSld>
  <p:clrMapOvr>
    <a:masterClrMapping/>
  </p:clrMapOvr>
  <p:hf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9732404" y="0"/>
            <a:ext cx="244827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6" y="1267841"/>
            <a:ext cx="824491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249436" cy="365125"/>
          </a:xfrm>
        </p:spPr>
        <p:txBody>
          <a:bodyPr/>
          <a:lstStyle/>
          <a:p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824491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4906191"/>
      </p:ext>
    </p:extLst>
  </p:cSld>
  <p:clrMapOvr>
    <a:masterClrMapping/>
  </p:clrMapOvr>
  <p:hf hdr="0" ft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4" y="4947046"/>
            <a:ext cx="883298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91443" y="1268760"/>
            <a:ext cx="8832981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91444" y="5511354"/>
            <a:ext cx="88329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124626"/>
      </p:ext>
    </p:extLst>
  </p:cSld>
  <p:clrMapOvr>
    <a:masterClrMapping/>
  </p:clrMapOvr>
  <p:hf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260648"/>
            <a:ext cx="1152128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5212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2443287"/>
      </p:ext>
    </p:extLst>
  </p:cSld>
  <p:clrMapOvr>
    <a:masterClrMapping/>
  </p:clrMapOvr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11137237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2564904"/>
            <a:ext cx="11164821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4628611"/>
      </p:ext>
    </p:extLst>
  </p:cSld>
  <p:clrMapOvr>
    <a:masterClrMapping/>
  </p:clrMapOvr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988841"/>
            <a:ext cx="567283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988841"/>
            <a:ext cx="5664629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662745"/>
      </p:ext>
    </p:extLst>
  </p:cSld>
  <p:clrMapOvr>
    <a:masterClrMapping/>
  </p:clrMapOvr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196752"/>
            <a:ext cx="1152128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5664629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5360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 sz="160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011" y="1988840"/>
            <a:ext cx="5664629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15"/>
          </p:nvPr>
        </p:nvSpPr>
        <p:spPr>
          <a:xfrm>
            <a:off x="6192011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 sz="1600" baseline="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4045280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99227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5376597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0" y="404665"/>
            <a:ext cx="576064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 sz="2000"/>
            </a:lvl5pPr>
            <a:lvl6pPr>
              <a:buClr>
                <a:schemeClr val="accent1"/>
              </a:buClr>
              <a:defRPr sz="2000"/>
            </a:lvl6pPr>
            <a:lvl7pPr>
              <a:buClr>
                <a:schemeClr val="accent1"/>
              </a:buClr>
              <a:defRPr sz="2000"/>
            </a:lvl7pPr>
            <a:lvl8pPr>
              <a:buClr>
                <a:schemeClr val="accent1"/>
              </a:buClr>
              <a:defRPr sz="2000"/>
            </a:lvl8pPr>
            <a:lvl9pPr>
              <a:buClr>
                <a:schemeClr val="accent1"/>
              </a:buCl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2204864"/>
            <a:ext cx="5376597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3463414"/>
      </p:ext>
    </p:extLst>
  </p:cSld>
  <p:clrMapOvr>
    <a:masterClrMapping/>
  </p:clrMapOvr>
  <p:hf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0180552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975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16.9.2022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9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667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844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951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33" r:id="rId16"/>
    <p:sldLayoutId id="2147483734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951384" y="6357939"/>
            <a:ext cx="1081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378885" y="6357939"/>
            <a:ext cx="847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Emmi Lehkonen, Pirkanmaan ELY-keskus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0320469" y="6381328"/>
            <a:ext cx="53340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9" name="Kuva 8" descr="ELY_LB01_FiSvEn_3L_B3___RGB_tresprak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91344" y="8620"/>
            <a:ext cx="50693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8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ussi.kauppila@gov.fi" TargetMode="External"/><Relationship Id="rId2" Type="http://schemas.openxmlformats.org/officeDocument/2006/relationships/hyperlink" Target="mailto:Sirje.sten@gov.fi" TargetMode="Externa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24646" y="1114745"/>
            <a:ext cx="8517869" cy="2979507"/>
          </a:xfrm>
        </p:spPr>
        <p:txBody>
          <a:bodyPr/>
          <a:lstStyle/>
          <a:p>
            <a:r>
              <a:rPr lang="fi-FI" sz="4800" dirty="0" smtClean="0"/>
              <a:t>Jätelain muutos ja kalastusvälineiden tuottajavastuu</a:t>
            </a:r>
            <a:endParaRPr lang="fi-FI" sz="4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Eteläesplanadi 4, 16.9.2022 klo 10-12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B3D6-2E8A-46E0-BCA4-C993A0EE525B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27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4192" y="284929"/>
            <a:ext cx="10406984" cy="762475"/>
          </a:xfrm>
        </p:spPr>
        <p:txBody>
          <a:bodyPr/>
          <a:lstStyle/>
          <a:p>
            <a:r>
              <a:rPr lang="fi-FI" sz="3600" dirty="0" smtClean="0"/>
              <a:t>Kalastusvälineiden keräys (3)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395" y="1188720"/>
            <a:ext cx="10756669" cy="4813069"/>
          </a:xfrm>
        </p:spPr>
        <p:txBody>
          <a:bodyPr/>
          <a:lstStyle/>
          <a:p>
            <a:pPr marL="700088" lvl="2" indent="-342900">
              <a:buFont typeface="+mj-lt"/>
              <a:buAutoNum type="arabicPeriod"/>
            </a:pPr>
            <a:r>
              <a:rPr lang="fi-FI" sz="2000" b="1" dirty="0"/>
              <a:t>S</a:t>
            </a:r>
            <a:r>
              <a:rPr lang="fi-FI" sz="2000" b="1" dirty="0" smtClean="0"/>
              <a:t>eisovat pyydykset, mukaan lukien nuotat ja troolit sekä näiden pyydysten yhteydessä käytettävät köydet ja kohot yms. </a:t>
            </a:r>
          </a:p>
          <a:p>
            <a:pPr lvl="4"/>
            <a:r>
              <a:rPr lang="fi-FI" sz="1800" dirty="0" smtClean="0"/>
              <a:t>Vähintään 150 keräyspistettä </a:t>
            </a:r>
          </a:p>
          <a:p>
            <a:pPr lvl="4"/>
            <a:r>
              <a:rPr lang="fi-FI" sz="1800" dirty="0" smtClean="0"/>
              <a:t>Voidaan korvata siirrettävällä </a:t>
            </a:r>
            <a:r>
              <a:rPr lang="fi-FI" sz="1800" dirty="0"/>
              <a:t>vastaanottopaikalla, noutopalvelulla tai muulla vastaavalla </a:t>
            </a:r>
            <a:r>
              <a:rPr lang="fi-FI" sz="1800" dirty="0" smtClean="0"/>
              <a:t>keräysjärjestelyllä</a:t>
            </a:r>
          </a:p>
          <a:p>
            <a:pPr marL="814388" lvl="2" indent="-457200">
              <a:buFont typeface="+mj-lt"/>
              <a:buAutoNum type="arabicPeriod"/>
            </a:pPr>
            <a:r>
              <a:rPr lang="fi-FI" sz="2000" b="1" dirty="0" smtClean="0"/>
              <a:t>Heittokalastusvälineet</a:t>
            </a:r>
          </a:p>
          <a:p>
            <a:pPr lvl="4"/>
            <a:r>
              <a:rPr lang="fi-FI" sz="1800" dirty="0" smtClean="0"/>
              <a:t>siirrettävä </a:t>
            </a:r>
            <a:r>
              <a:rPr lang="fi-FI" sz="1800" dirty="0"/>
              <a:t>vastaanottopaikka, noutopalvelu tai muu toimiva </a:t>
            </a:r>
            <a:r>
              <a:rPr lang="fi-FI" sz="1800" dirty="0" smtClean="0"/>
              <a:t>keräysjärjestely</a:t>
            </a:r>
          </a:p>
          <a:p>
            <a:pPr lvl="4"/>
            <a:r>
              <a:rPr lang="fi-FI" sz="1800" u="sng" dirty="0"/>
              <a:t>voidaan </a:t>
            </a:r>
            <a:r>
              <a:rPr lang="fi-FI" sz="1800" dirty="0"/>
              <a:t>kohdistaa </a:t>
            </a:r>
            <a:r>
              <a:rPr lang="fi-FI" sz="1800" dirty="0" smtClean="0"/>
              <a:t>erikseen </a:t>
            </a:r>
            <a:r>
              <a:rPr lang="fi-FI" sz="1800" dirty="0"/>
              <a:t>ja erilaisena uudelleenkäytettäville, kierrätettäville ja </a:t>
            </a:r>
            <a:r>
              <a:rPr lang="fi-FI" sz="1800" dirty="0" smtClean="0"/>
              <a:t>ympäristöhaittoja </a:t>
            </a:r>
            <a:r>
              <a:rPr lang="fi-FI" sz="1800" dirty="0"/>
              <a:t>aiheuttaville </a:t>
            </a:r>
            <a:r>
              <a:rPr lang="fi-FI" sz="1800" dirty="0" smtClean="0"/>
              <a:t>kalastusvälineille</a:t>
            </a:r>
          </a:p>
          <a:p>
            <a:pPr lvl="4"/>
            <a:r>
              <a:rPr lang="fi-FI" sz="1800" dirty="0" smtClean="0"/>
              <a:t>kausiluonteisuus ok</a:t>
            </a:r>
          </a:p>
          <a:p>
            <a:pPr marL="814388" lvl="2" indent="-457200">
              <a:buFont typeface="+mj-lt"/>
              <a:buAutoNum type="arabicPeriod"/>
            </a:pPr>
            <a:r>
              <a:rPr lang="fi-FI" sz="2000" b="1" dirty="0" smtClean="0"/>
              <a:t>Vesiviljelyvälineet</a:t>
            </a:r>
          </a:p>
          <a:p>
            <a:pPr lvl="4"/>
            <a:r>
              <a:rPr lang="fi-FI" sz="1800" dirty="0" smtClean="0"/>
              <a:t>Mahdollista hoitaa tuottajan ja tuotteen ostajan kesken, koska rajoitettu ostajajoukko.</a:t>
            </a:r>
          </a:p>
          <a:p>
            <a:pPr marL="1062038" lvl="4" indent="-342900"/>
            <a:endParaRPr lang="fi-FI" sz="2000" dirty="0" smtClean="0"/>
          </a:p>
          <a:p>
            <a:pPr marL="357188" lvl="2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02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870540"/>
          </a:xfrm>
        </p:spPr>
        <p:txBody>
          <a:bodyPr/>
          <a:lstStyle/>
          <a:p>
            <a:r>
              <a:rPr lang="fi-FI" sz="3600" dirty="0"/>
              <a:t>Kalastusvälinejätteen </a:t>
            </a:r>
            <a:r>
              <a:rPr lang="fi-FI" sz="3600" dirty="0" smtClean="0"/>
              <a:t>keräystavoite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4328" y="1911928"/>
            <a:ext cx="10506848" cy="3860799"/>
          </a:xfrm>
        </p:spPr>
        <p:txBody>
          <a:bodyPr/>
          <a:lstStyle/>
          <a:p>
            <a:pPr marL="457189" indent="-457189"/>
            <a:r>
              <a:rPr lang="fi-FI" dirty="0" smtClean="0"/>
              <a:t>Direktiivin (8 art. 8 kohta) mukaan </a:t>
            </a:r>
            <a:r>
              <a:rPr lang="fi-FI" dirty="0"/>
              <a:t>jäsenmaan tulee asettaa keräystavoite kierrätystä varten</a:t>
            </a:r>
          </a:p>
          <a:p>
            <a:pPr marL="457189" indent="-457189"/>
            <a:r>
              <a:rPr lang="fi-FI" dirty="0" smtClean="0"/>
              <a:t>Ruotsi: 20 painoprosenttia vuosittain markkinoille saatetusta määrästä vuodesta </a:t>
            </a:r>
            <a:r>
              <a:rPr lang="fi-FI" dirty="0" smtClean="0"/>
              <a:t>2027 alkaen</a:t>
            </a:r>
            <a:endParaRPr lang="fi-FI" dirty="0" smtClean="0"/>
          </a:p>
          <a:p>
            <a:pPr marL="457189" indent="-457189"/>
            <a:r>
              <a:rPr lang="fi-FI" dirty="0" smtClean="0"/>
              <a:t>Suomen asetusluonnos</a:t>
            </a:r>
            <a:endParaRPr lang="fi-FI" dirty="0"/>
          </a:p>
          <a:p>
            <a:pPr marL="633402" lvl="1" indent="-457189"/>
            <a:r>
              <a:rPr lang="fi-FI" u="sng" dirty="0" smtClean="0"/>
              <a:t>tuottajien </a:t>
            </a:r>
            <a:r>
              <a:rPr lang="fi-FI" u="sng" dirty="0"/>
              <a:t>on yhdessä huolehdittava siitä</a:t>
            </a:r>
            <a:r>
              <a:rPr lang="fi-FI" dirty="0"/>
              <a:t>, että muovia sisältävää kalastusvälinejätettä </a:t>
            </a:r>
            <a:r>
              <a:rPr lang="fi-FI" dirty="0" err="1"/>
              <a:t>erilliskerätään</a:t>
            </a:r>
            <a:r>
              <a:rPr lang="fi-FI" dirty="0"/>
              <a:t> kierrätystä varten vähintään määrä, joka vastaa </a:t>
            </a:r>
            <a:r>
              <a:rPr lang="fi-FI" u="sng" dirty="0"/>
              <a:t>10 painoprosenttia</a:t>
            </a:r>
            <a:r>
              <a:rPr lang="fi-FI" dirty="0"/>
              <a:t> tuottajien vuosittain markkinoille saattamien muovia sisältävien </a:t>
            </a:r>
            <a:r>
              <a:rPr lang="fi-FI" dirty="0" smtClean="0"/>
              <a:t>kalastusvälineiden </a:t>
            </a:r>
            <a:r>
              <a:rPr lang="fi-FI" dirty="0"/>
              <a:t>määrästä. </a:t>
            </a:r>
          </a:p>
          <a:p>
            <a:pPr marL="457189" indent="-457189"/>
            <a:r>
              <a:rPr lang="fi-FI" dirty="0" smtClean="0"/>
              <a:t>Tavoite tarkistetaan kun </a:t>
            </a:r>
            <a:r>
              <a:rPr lang="fi-FI" dirty="0"/>
              <a:t>on saatu kerättyä </a:t>
            </a:r>
            <a:r>
              <a:rPr lang="fi-FI" dirty="0" smtClean="0"/>
              <a:t>kokemuksia ja tietoa keräyksestä ja </a:t>
            </a:r>
            <a:r>
              <a:rPr lang="fi-FI" dirty="0"/>
              <a:t>markkinoille saatettujen kalastusvälineiden määristä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793180" lvl="1" indent="-457189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79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</a:t>
            </a:r>
            <a:r>
              <a:rPr lang="fi-FI" dirty="0" smtClean="0"/>
              <a:t>!</a:t>
            </a:r>
            <a:br>
              <a:rPr lang="fi-FI" dirty="0" smtClean="0"/>
            </a:br>
            <a:endParaRPr lang="fi-FI" sz="2000" b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893794" y="2811362"/>
            <a:ext cx="4472534" cy="1876141"/>
          </a:xfrm>
        </p:spPr>
        <p:txBody>
          <a:bodyPr/>
          <a:lstStyle/>
          <a:p>
            <a:r>
              <a:rPr lang="fi-FI" dirty="0" smtClean="0"/>
              <a:t>Ympäristöministeriö</a:t>
            </a:r>
          </a:p>
          <a:p>
            <a:r>
              <a:rPr lang="fi-FI" dirty="0">
                <a:hlinkClick r:id="rId2"/>
              </a:rPr>
              <a:t>s</a:t>
            </a:r>
            <a:r>
              <a:rPr lang="fi-FI" dirty="0" smtClean="0">
                <a:hlinkClick r:id="rId2"/>
              </a:rPr>
              <a:t>irje.sten@gov.fi</a:t>
            </a:r>
            <a:endParaRPr lang="fi-FI" dirty="0" smtClean="0"/>
          </a:p>
          <a:p>
            <a:r>
              <a:rPr lang="fi-FI" dirty="0">
                <a:hlinkClick r:id="rId3"/>
              </a:rPr>
              <a:t>j</a:t>
            </a:r>
            <a:r>
              <a:rPr lang="fi-FI" dirty="0" smtClean="0">
                <a:hlinkClick r:id="rId3"/>
              </a:rPr>
              <a:t>ussi.kauppila@gov.fi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39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5440" y="2744924"/>
            <a:ext cx="7200800" cy="1346785"/>
          </a:xfrm>
        </p:spPr>
        <p:txBody>
          <a:bodyPr/>
          <a:lstStyle/>
          <a:p>
            <a:r>
              <a:rPr lang="fi-FI" dirty="0"/>
              <a:t>Tuottajayhteisön perustamisesta</a:t>
            </a:r>
            <a:br>
              <a:rPr lang="fi-FI" dirty="0"/>
            </a:br>
            <a:r>
              <a:rPr lang="fi-FI" dirty="0"/>
              <a:t>ja vastuista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Muovia</a:t>
            </a:r>
            <a:r>
              <a:rPr lang="en-GB" dirty="0"/>
              <a:t> </a:t>
            </a:r>
            <a:r>
              <a:rPr lang="en-GB" dirty="0" err="1"/>
              <a:t>sisältävät</a:t>
            </a:r>
            <a:r>
              <a:rPr lang="en-GB" dirty="0"/>
              <a:t> </a:t>
            </a:r>
            <a:r>
              <a:rPr lang="en-GB" dirty="0" err="1"/>
              <a:t>kalastusvälineet</a:t>
            </a:r>
            <a:endParaRPr lang="en-GB" dirty="0"/>
          </a:p>
          <a:p>
            <a:endParaRPr lang="en-GB" sz="1400" dirty="0"/>
          </a:p>
          <a:p>
            <a:r>
              <a:rPr lang="en-GB" sz="1400" dirty="0"/>
              <a:t>Teemu Virtanen</a:t>
            </a:r>
          </a:p>
          <a:p>
            <a:r>
              <a:rPr lang="en-GB" sz="1400" dirty="0"/>
              <a:t>16.9.2022</a:t>
            </a:r>
          </a:p>
        </p:txBody>
      </p:sp>
    </p:spTree>
    <p:extLst>
      <p:ext uri="{BB962C8B-B14F-4D97-AF65-F5344CB8AC3E}">
        <p14:creationId xmlns:p14="http://schemas.microsoft.com/office/powerpoint/2010/main" val="11724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solidFill>
            <a:srgbClr val="BDC4F5"/>
          </a:solidFill>
        </p:spPr>
        <p:txBody>
          <a:bodyPr/>
          <a:lstStyle/>
          <a:p>
            <a:r>
              <a:rPr lang="fi-FI" dirty="0"/>
              <a:t>Tuottajayhteisön perustaminen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149317" y="2109076"/>
            <a:ext cx="9264918" cy="3937050"/>
          </a:xfrm>
        </p:spPr>
        <p:txBody>
          <a:bodyPr lIns="91440" tIns="45720" rIns="91440" bIns="45720" anchor="t"/>
          <a:lstStyle/>
          <a:p>
            <a:pPr>
              <a:buClr>
                <a:schemeClr val="accent2"/>
              </a:buClr>
            </a:pPr>
            <a:r>
              <a:rPr lang="fi-FI" sz="2000" dirty="0"/>
              <a:t>Tuottajat voivat yhdessä perustaa tuottajayhteisön huolehtimaan tuottajille säädetyistä velvollisuuksista</a:t>
            </a:r>
            <a:endParaRPr lang="fi-FI" sz="2000" dirty="0">
              <a:cs typeface="Arial"/>
            </a:endParaRPr>
          </a:p>
          <a:p>
            <a:pPr lvl="1">
              <a:buClr>
                <a:schemeClr val="accent2"/>
              </a:buClr>
            </a:pPr>
            <a:r>
              <a:rPr lang="fi-FI" sz="2000" dirty="0"/>
              <a:t>Tuottajayhteisön jäseninä ei saa olla muita kuin kyseisen alan tuottajia</a:t>
            </a:r>
            <a:endParaRPr lang="fi-FI" sz="2000" dirty="0">
              <a:cs typeface="Arial"/>
            </a:endParaRPr>
          </a:p>
          <a:p>
            <a:pPr>
              <a:buClr>
                <a:schemeClr val="accent2"/>
              </a:buClr>
              <a:buFont typeface="Wingdings" panose="020B0604020202020204" pitchFamily="34" charset="0"/>
              <a:buChar char="§"/>
            </a:pPr>
            <a:r>
              <a:rPr lang="fi-FI" sz="2000" dirty="0">
                <a:ea typeface="+mn-lt"/>
                <a:cs typeface="+mn-lt"/>
              </a:rPr>
              <a:t>Tuottajayhteisön on tehtävä hakemus Pirkanmaan ELY-keskukselle tuottajarekisteriin hyväksymiseksi</a:t>
            </a:r>
          </a:p>
          <a:p>
            <a:pPr>
              <a:buClr>
                <a:schemeClr val="accent2"/>
              </a:buClr>
            </a:pPr>
            <a:r>
              <a:rPr lang="fi-FI" sz="2000" dirty="0"/>
              <a:t>Tuottajayhteisö huolehtii siihen kuuluvien tuottajien puolesta heidän tuottajavastuuvelvollisuuksistaan (keräys, kuljetus, jätehuolto, raportointi viranomaiselle, tiedotus jne.)</a:t>
            </a:r>
            <a:endParaRPr lang="en-US" sz="2000" dirty="0">
              <a:ea typeface="+mn-lt"/>
              <a:cs typeface="+mn-lt"/>
            </a:endParaRPr>
          </a:p>
          <a:p>
            <a:pPr>
              <a:buClr>
                <a:schemeClr val="accent2"/>
              </a:buClr>
            </a:pPr>
            <a:r>
              <a:rPr lang="fi-FI" sz="2000" dirty="0">
                <a:ea typeface="+mn-lt"/>
                <a:cs typeface="+mn-lt"/>
              </a:rPr>
              <a:t>Tuottajayhteisön on otettava huolehdittavakseen uuden tuottajan velvollisuudet tämän pyynnöstä, jos se toimii samalla toimialalla</a:t>
            </a:r>
            <a:endParaRPr lang="en-US" sz="2000" dirty="0">
              <a:ea typeface="+mn-lt"/>
              <a:cs typeface="+mn-lt"/>
            </a:endParaRPr>
          </a:p>
          <a:p>
            <a:pPr>
              <a:buClr>
                <a:schemeClr val="accent2"/>
              </a:buClr>
            </a:pPr>
            <a:r>
              <a:rPr lang="fi-FI" sz="2000" dirty="0">
                <a:cs typeface="Arial"/>
              </a:rPr>
              <a:t>Tuottajayhteisöt päättävät itse keskinäisten vastuiden ja kustannusten jakamisesta, viranomainen ei säädä kierrätysmaksuista, kunhan ne ovat tasapuolisia</a:t>
            </a:r>
          </a:p>
        </p:txBody>
      </p:sp>
    </p:spTree>
    <p:extLst>
      <p:ext uri="{BB962C8B-B14F-4D97-AF65-F5344CB8AC3E}">
        <p14:creationId xmlns:p14="http://schemas.microsoft.com/office/powerpoint/2010/main" val="2088051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091444" y="1063194"/>
            <a:ext cx="9325036" cy="642942"/>
          </a:xfrm>
          <a:solidFill>
            <a:srgbClr val="BDC4F5"/>
          </a:solidFill>
        </p:spPr>
        <p:txBody>
          <a:bodyPr/>
          <a:lstStyle/>
          <a:p>
            <a:r>
              <a:rPr lang="fi-FI" dirty="0">
                <a:latin typeface="+mn-lt"/>
                <a:ea typeface="+mn-ea"/>
                <a:cs typeface="+mn-cs"/>
              </a:rPr>
              <a:t>Tuottajayhteisön</a:t>
            </a:r>
            <a:r>
              <a:rPr lang="fi-FI" dirty="0"/>
              <a:t> perustaminen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101718" y="1937558"/>
            <a:ext cx="9325037" cy="3937050"/>
          </a:xfrm>
        </p:spPr>
        <p:txBody>
          <a:bodyPr lIns="91440" tIns="45720" rIns="91440" bIns="45720" anchor="t"/>
          <a:lstStyle/>
          <a:p>
            <a:pPr>
              <a:buClr>
                <a:schemeClr val="accent2"/>
              </a:buClr>
            </a:pPr>
            <a:r>
              <a:rPr lang="fi-FI" sz="2000" dirty="0"/>
              <a:t>Tuottajayhteisö voidaan hyväksyä, jos:</a:t>
            </a:r>
          </a:p>
          <a:p>
            <a:pPr lvl="1">
              <a:buClr>
                <a:schemeClr val="accent2"/>
              </a:buClr>
            </a:pPr>
            <a:r>
              <a:rPr lang="fi-FI" sz="2000" dirty="0"/>
              <a:t>Tuottajat ovat perustaneet tuottajayhteisön ja tuottajayhteisön on oikeuskelpoinen</a:t>
            </a:r>
          </a:p>
          <a:p>
            <a:pPr lvl="1">
              <a:buClr>
                <a:schemeClr val="accent2"/>
              </a:buClr>
            </a:pPr>
            <a:r>
              <a:rPr lang="fi-FI" sz="2000" dirty="0"/>
              <a:t>Jäsensopimuspohja on valmis ja maksuista on päätetty</a:t>
            </a:r>
          </a:p>
          <a:p>
            <a:pPr lvl="1">
              <a:buClr>
                <a:schemeClr val="accent2"/>
              </a:buClr>
            </a:pPr>
            <a:r>
              <a:rPr lang="fi-FI" sz="2000" dirty="0"/>
              <a:t>Keräysverkko on riittävä</a:t>
            </a:r>
          </a:p>
          <a:p>
            <a:pPr lvl="1">
              <a:buClr>
                <a:schemeClr val="accent2"/>
              </a:buClr>
            </a:pPr>
            <a:r>
              <a:rPr lang="fi-FI" sz="2000" dirty="0"/>
              <a:t>(Aie)sopimukset keräyksestä, kuljetuksesta ja kierrätyksestä ovat olemassa</a:t>
            </a:r>
          </a:p>
          <a:p>
            <a:pPr lvl="1">
              <a:buClr>
                <a:schemeClr val="accent2"/>
              </a:buClr>
            </a:pPr>
            <a:r>
              <a:rPr lang="fi-FI" sz="2000" dirty="0"/>
              <a:t>Selvitys tuottajayhteisön talouden turvaamisesta</a:t>
            </a:r>
          </a:p>
          <a:p>
            <a:pPr lvl="1">
              <a:buClr>
                <a:schemeClr val="accent2"/>
              </a:buClr>
            </a:pPr>
            <a:r>
              <a:rPr lang="fi-FI" sz="2000" dirty="0"/>
              <a:t>Luettelo niistä jäsenvaltioista, joihin tuottajayhteisöön kuuluva tuottaja myy tuotteita etäkaupalla suoraan käyttäjille sekä valtuutetun edustajan nimi kyseisissä jäsenvaltioissa</a:t>
            </a:r>
          </a:p>
          <a:p>
            <a:pPr lvl="1">
              <a:buClr>
                <a:schemeClr val="accent2"/>
              </a:buClr>
            </a:pPr>
            <a:r>
              <a:rPr lang="fi-FI" sz="2000" dirty="0"/>
              <a:t>Toiminta on muuten jätelain ja asetuksen mukaista (mm. tasapuolinen kohtelu, kilpailuneutraliteetti, omavalvontasuunnitelma </a:t>
            </a:r>
            <a:r>
              <a:rPr lang="fi-FI" sz="2000" dirty="0" err="1"/>
              <a:t>jne</a:t>
            </a:r>
            <a:r>
              <a:rPr lang="fi-FI" sz="2000" dirty="0"/>
              <a:t>)</a:t>
            </a:r>
            <a:endParaRPr lang="fi-FI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095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089351" y="1145386"/>
            <a:ext cx="9325036" cy="642942"/>
          </a:xfrm>
          <a:solidFill>
            <a:srgbClr val="BDC4F5"/>
          </a:solidFill>
        </p:spPr>
        <p:txBody>
          <a:bodyPr/>
          <a:lstStyle/>
          <a:p>
            <a:r>
              <a:rPr lang="fi-FI" dirty="0">
                <a:latin typeface="+mn-lt"/>
                <a:ea typeface="+mn-ea"/>
                <a:cs typeface="+mn-cs"/>
              </a:rPr>
              <a:t>Tuottajayhteisön vastuita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91444" y="1947832"/>
            <a:ext cx="9322943" cy="3937050"/>
          </a:xfrm>
        </p:spPr>
        <p:txBody>
          <a:bodyPr lIns="91440" tIns="45720" rIns="91440" bIns="45720" anchor="t"/>
          <a:lstStyle/>
          <a:p>
            <a:r>
              <a:rPr lang="fi-FI" sz="2000" dirty="0"/>
              <a:t>Tuottajayhteisö järjestää itse tai käytännössä hankkii keräys-, kuljetus- ja käsittelypalvelut markkinoilta yksityisiltä/julkisilta tahoilta</a:t>
            </a:r>
            <a:endParaRPr lang="fi-FI" sz="2000" dirty="0">
              <a:cs typeface="Arial"/>
            </a:endParaRPr>
          </a:p>
          <a:p>
            <a:r>
              <a:rPr lang="fi-FI" sz="2000" dirty="0"/>
              <a:t>Tuottajayhteisö tekee jätehuoltoon liittyvät sopimukset, ylläpitää sopimuskantaa ja huolehtii maksuista, toiminnan seurannasta, tiedotuksesta ym.</a:t>
            </a:r>
            <a:endParaRPr lang="fi-FI" sz="2000" dirty="0">
              <a:cs typeface="Arial"/>
            </a:endParaRPr>
          </a:p>
          <a:p>
            <a:r>
              <a:rPr lang="fi-FI" sz="2000" dirty="0"/>
              <a:t>Tuottajayhteisöllä on jäsensopimukset, joilla tuottajat ovat siirtäneet tuottajavastuunsa tuottajayhteisölle.</a:t>
            </a:r>
            <a:endParaRPr lang="fi-FI" sz="2000" dirty="0">
              <a:cs typeface="Arial"/>
            </a:endParaRPr>
          </a:p>
          <a:p>
            <a:r>
              <a:rPr lang="fi-FI" sz="2000" dirty="0"/>
              <a:t>Tuottajayhteisö ylläpitää julkista jäsenrekisteriä, laskuttaa jäseniä tuottajayhteisön päätösten mukaisesti sekä hoitaa jätehuollon jäsentensä puolesta.</a:t>
            </a:r>
            <a:endParaRPr lang="fi-FI" sz="2000" dirty="0">
              <a:cs typeface="Arial"/>
            </a:endParaRPr>
          </a:p>
          <a:p>
            <a:r>
              <a:rPr lang="fi-FI" sz="2000" dirty="0"/>
              <a:t>Tuottajat raportoivat markkinoille saattamansa määrät tuottajayhteisölle. Tuottajayhteisö kerää yhteen markkinoille laskutiedot sekä jätehuoltojärjestelmästään tulevat tiedot asetuksen mukaan (keräysmäärät, käsitellyt määrät, käsittelytavat) ja raportoi ne vuosittain viranomaiselle.</a:t>
            </a:r>
            <a:endParaRPr lang="fi-FI" sz="2000" dirty="0">
              <a:cs typeface="Arial"/>
            </a:endParaRP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398072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17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solidFill>
            <a:srgbClr val="BDC4F5"/>
          </a:solidFill>
        </p:spPr>
        <p:txBody>
          <a:bodyPr/>
          <a:lstStyle/>
          <a:p>
            <a:r>
              <a:rPr lang="fi-FI" dirty="0"/>
              <a:t>Tasapuolisuus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4320480"/>
          </a:xfrm>
        </p:spPr>
        <p:txBody>
          <a:bodyPr/>
          <a:lstStyle/>
          <a:p>
            <a:pPr marL="400050" indent="-285750">
              <a:buClr>
                <a:schemeClr val="accent2"/>
              </a:buClr>
            </a:pPr>
            <a:r>
              <a:rPr lang="fi-FI" sz="1800" dirty="0"/>
              <a:t>Velvoitteet on jaettava tuottajien kesken </a:t>
            </a:r>
            <a:r>
              <a:rPr lang="fi-FI" sz="1800" b="1" dirty="0"/>
              <a:t>tasapuolisesti</a:t>
            </a:r>
            <a:r>
              <a:rPr lang="fi-FI" sz="1800" dirty="0"/>
              <a:t> toiminnan laatu ja laajuus huomioon ottaen ja siten, että vältetään kaupan esteet ja kilpailun vääristyminen</a:t>
            </a:r>
          </a:p>
          <a:p>
            <a:pPr marL="400050" indent="-285750">
              <a:buClr>
                <a:schemeClr val="accent2"/>
              </a:buClr>
            </a:pPr>
            <a:endParaRPr lang="fi-FI" sz="1800" dirty="0"/>
          </a:p>
          <a:p>
            <a:pPr marL="400050" indent="-285750">
              <a:buClr>
                <a:schemeClr val="accent2"/>
              </a:buClr>
            </a:pPr>
            <a:r>
              <a:rPr lang="fi-FI" sz="1800" dirty="0"/>
              <a:t>Eri tuoteryhmien tuottajien ja tuottajayhteisöjen on tarpeellisin </a:t>
            </a:r>
            <a:r>
              <a:rPr lang="fi-FI" sz="1800" b="1" dirty="0"/>
              <a:t>yhteistoimin</a:t>
            </a:r>
            <a:r>
              <a:rPr lang="fi-FI" sz="1800" dirty="0"/>
              <a:t> huolehdittava siitä, että tuottajavastuun täytäntöönpanosta ei aiheudu toisen tuoteryhmän tuottajille tai tuottajayhteisöille kaksinkertaisia maksuja silloin, kun käytöstä poistettujen tuotteiden vastaanotto ja muu jätehuolto järjestetään yhteistoiminnassa</a:t>
            </a:r>
          </a:p>
          <a:p>
            <a:pPr marL="400050" indent="-285750">
              <a:buClr>
                <a:schemeClr val="accent2"/>
              </a:buClr>
            </a:pPr>
            <a:endParaRPr lang="fi-FI" sz="1800" dirty="0"/>
          </a:p>
          <a:p>
            <a:pPr marL="400050" indent="-285750">
              <a:buClr>
                <a:schemeClr val="accent2"/>
              </a:buClr>
            </a:pPr>
            <a:r>
              <a:rPr lang="fi-FI" sz="1800" dirty="0"/>
              <a:t>Uuteen tuottajaan on sovellettava tasapuolisia ja yhdenvertaisia ehtoja verrattuna tuottajayhteisön muihin tuottajiin sovellettaviin ehtoihin. </a:t>
            </a:r>
          </a:p>
          <a:p>
            <a:pPr marL="8572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1800" b="1" dirty="0"/>
              <a:t>&gt;  Liittymismaksut eivät saa olla liian suuret (markkinoille laskumäärään/laatuun suhteutetut kustannukset)</a:t>
            </a:r>
          </a:p>
        </p:txBody>
      </p:sp>
    </p:spTree>
    <p:extLst>
      <p:ext uri="{BB962C8B-B14F-4D97-AF65-F5344CB8AC3E}">
        <p14:creationId xmlns:p14="http://schemas.microsoft.com/office/powerpoint/2010/main" val="1976807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718417"/>
            <a:ext cx="10371221" cy="756155"/>
          </a:xfrm>
        </p:spPr>
        <p:txBody>
          <a:bodyPr lIns="91440" tIns="45720" rIns="91440" bIns="45720" anchor="t"/>
          <a:lstStyle/>
          <a:p>
            <a:r>
              <a:rPr lang="fi-FI" dirty="0"/>
              <a:t>Tuottajayhteisön perustaminen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Kaaviokuva 2"/>
          <p:cNvGraphicFramePr/>
          <p:nvPr>
            <p:extLst/>
          </p:nvPr>
        </p:nvGraphicFramePr>
        <p:xfrm>
          <a:off x="129309" y="1474572"/>
          <a:ext cx="11607667" cy="499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F41A-AC53-43B9-81BD-B96C1C92165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3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19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091444" y="1010819"/>
            <a:ext cx="9483163" cy="642942"/>
          </a:xfrm>
          <a:solidFill>
            <a:srgbClr val="BDC4F5"/>
          </a:solidFill>
        </p:spPr>
        <p:txBody>
          <a:bodyPr lIns="91440" tIns="45720" rIns="91440" bIns="45720" anchor="t"/>
          <a:lstStyle/>
          <a:p>
            <a:r>
              <a:rPr lang="fi-FI">
                <a:latin typeface="+mn-lt"/>
                <a:ea typeface="+mn-ea"/>
                <a:cs typeface="+mn-cs"/>
              </a:rPr>
              <a:t>Nykyiset tuottajayhteisöt toimivat hyvin 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91444" y="1730840"/>
            <a:ext cx="6258131" cy="3937050"/>
          </a:xfrm>
        </p:spPr>
        <p:txBody>
          <a:bodyPr lIns="91440" tIns="45720" rIns="91440" bIns="45720" anchor="t"/>
          <a:lstStyle/>
          <a:p>
            <a:pPr>
              <a:buClr>
                <a:schemeClr val="accent2"/>
              </a:buClr>
            </a:pPr>
            <a:r>
              <a:rPr lang="fi-FI" dirty="0"/>
              <a:t>Jätehuollon helppous ja tavoitettavuus kuluttajille toteutuu</a:t>
            </a:r>
          </a:p>
          <a:p>
            <a:pPr>
              <a:buClr>
                <a:schemeClr val="accent2"/>
              </a:buClr>
            </a:pPr>
            <a:r>
              <a:rPr lang="fi-FI" dirty="0"/>
              <a:t>Materiaalit saadaan kiertoon</a:t>
            </a:r>
          </a:p>
          <a:p>
            <a:pPr>
              <a:buClr>
                <a:schemeClr val="accent2"/>
              </a:buClr>
            </a:pPr>
            <a:r>
              <a:rPr lang="fi-FI" dirty="0"/>
              <a:t>Kuluttaja- ja yritysviestintää</a:t>
            </a:r>
            <a:endParaRPr lang="en-GB" dirty="0"/>
          </a:p>
          <a:p>
            <a:pPr>
              <a:buClr>
                <a:schemeClr val="accent2"/>
              </a:buClr>
            </a:pPr>
            <a:r>
              <a:rPr lang="fi-FI" dirty="0"/>
              <a:t>Yhteistyötä  sidosryhmien ja tuottajayhteisöjen välillä</a:t>
            </a:r>
          </a:p>
          <a:p>
            <a:pPr>
              <a:buClr>
                <a:schemeClr val="accent2"/>
              </a:buClr>
            </a:pPr>
            <a:r>
              <a:rPr lang="fi-FI" dirty="0"/>
              <a:t>Jätealan kehittymisen sekä säädösmuutosten seurantaa</a:t>
            </a:r>
          </a:p>
          <a:p>
            <a:pPr>
              <a:buClr>
                <a:schemeClr val="accent2"/>
              </a:buClr>
            </a:pPr>
            <a:r>
              <a:rPr lang="fi-FI" dirty="0"/>
              <a:t>Tutkimus- ja kehittämishankkeet</a:t>
            </a:r>
          </a:p>
          <a:p>
            <a:pPr lvl="1">
              <a:buClr>
                <a:schemeClr val="accent2"/>
              </a:buClr>
            </a:pPr>
            <a:endParaRPr lang="en-GB" dirty="0">
              <a:cs typeface="Arial"/>
            </a:endParaRPr>
          </a:p>
          <a:p>
            <a:pPr marL="457200" lvl="1" indent="0">
              <a:buClr>
                <a:schemeClr val="accent2"/>
              </a:buClr>
              <a:buNone/>
            </a:pP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5437" y="2552158"/>
            <a:ext cx="4376195" cy="328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2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9390" y="173255"/>
            <a:ext cx="6631806" cy="1020278"/>
          </a:xfrm>
        </p:spPr>
        <p:txBody>
          <a:bodyPr/>
          <a:lstStyle/>
          <a:p>
            <a:r>
              <a:rPr lang="fi-FI" sz="3200" dirty="0" smtClean="0"/>
              <a:t>Sidosryhmätilaisuuden ohjelma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529390" y="1289786"/>
            <a:ext cx="6001266" cy="4840482"/>
          </a:xfrm>
        </p:spPr>
        <p:txBody>
          <a:bodyPr/>
          <a:lstStyle/>
          <a:p>
            <a:pPr marL="895350" lvl="0" indent="-895350">
              <a:buAutoNum type="arabicPeriod"/>
            </a:pPr>
            <a:r>
              <a:rPr lang="fi-FI" sz="2400" b="1" dirty="0" smtClean="0"/>
              <a:t>Tilaisuuden </a:t>
            </a:r>
            <a:r>
              <a:rPr lang="fi-FI" sz="2400" b="1" dirty="0"/>
              <a:t>avaus</a:t>
            </a:r>
            <a:r>
              <a:rPr lang="fi-FI" sz="2400" b="1" dirty="0" smtClean="0"/>
              <a:t>,</a:t>
            </a:r>
            <a:r>
              <a:rPr lang="fi-FI" sz="2400" dirty="0" smtClean="0"/>
              <a:t> YM</a:t>
            </a:r>
          </a:p>
          <a:p>
            <a:pPr marL="895350" lvl="0" indent="-895350">
              <a:buAutoNum type="arabicPeriod"/>
            </a:pPr>
            <a:r>
              <a:rPr lang="fi-FI" sz="2400" b="1" dirty="0"/>
              <a:t>Muovia </a:t>
            </a:r>
            <a:r>
              <a:rPr lang="fi-FI" sz="2400" b="1" dirty="0" smtClean="0"/>
              <a:t>sisältävien kalastusvälineiden </a:t>
            </a:r>
            <a:r>
              <a:rPr lang="fi-FI" sz="2400" b="1" dirty="0"/>
              <a:t>tuottajavastuu jätelain muutoksessa</a:t>
            </a:r>
            <a:r>
              <a:rPr lang="fi-FI" sz="2400" b="1" dirty="0" smtClean="0"/>
              <a:t>, </a:t>
            </a:r>
            <a:r>
              <a:rPr lang="fi-FI" sz="2400" dirty="0"/>
              <a:t>hallitussihteeri Jussi Kauppila ja neuvotteleva virkamies Sirje </a:t>
            </a:r>
            <a:r>
              <a:rPr lang="fi-FI" sz="2400" dirty="0" err="1" smtClean="0"/>
              <a:t>Stén</a:t>
            </a:r>
            <a:endParaRPr lang="fi-FI" sz="2400" dirty="0" smtClean="0"/>
          </a:p>
          <a:p>
            <a:pPr marL="895350" lvl="0" indent="-895350">
              <a:buAutoNum type="arabicPeriod"/>
            </a:pPr>
            <a:r>
              <a:rPr lang="fi-FI" sz="2400" b="1" dirty="0"/>
              <a:t>Tuottajavastuun järjestäminen</a:t>
            </a:r>
            <a:r>
              <a:rPr lang="fi-FI" sz="2400" dirty="0"/>
              <a:t>, johtava tuottajavastuuvalvoja Teemu Virtanen, Pirkanmaan ELY </a:t>
            </a:r>
            <a:endParaRPr lang="fi-FI" sz="2400" dirty="0" smtClean="0"/>
          </a:p>
          <a:p>
            <a:pPr marL="895350" lvl="0" indent="-895350">
              <a:buAutoNum type="arabicPeriod"/>
            </a:pPr>
            <a:r>
              <a:rPr lang="fi-FI" sz="2400" b="1" dirty="0" smtClean="0"/>
              <a:t>Keskustelua</a:t>
            </a:r>
            <a:endParaRPr lang="fi-FI" sz="2400" dirty="0"/>
          </a:p>
          <a:p>
            <a:pPr marL="895350" indent="-895350"/>
            <a:r>
              <a:rPr lang="fi-FI" sz="2000" dirty="0"/>
              <a:t> </a:t>
            </a:r>
          </a:p>
          <a:p>
            <a:pPr marL="625475" indent="-625475"/>
            <a:endParaRPr lang="fi-FI" sz="1800" dirty="0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r="12003"/>
          <a:stretch>
            <a:fillRect/>
          </a:stretch>
        </p:blipFill>
        <p:spPr/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49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75855" y="1114745"/>
            <a:ext cx="6493163" cy="3882128"/>
          </a:xfrm>
        </p:spPr>
        <p:txBody>
          <a:bodyPr/>
          <a:lstStyle/>
          <a:p>
            <a:r>
              <a:rPr lang="fi-FI" sz="4000" dirty="0" smtClean="0"/>
              <a:t>Muovia sisältävien kalastusvälineiden tuottajavastuu </a:t>
            </a:r>
            <a:r>
              <a:rPr lang="fi-FI" sz="4000" dirty="0"/>
              <a:t/>
            </a:r>
            <a:br>
              <a:rPr lang="fi-FI" sz="4000" dirty="0"/>
            </a:br>
            <a:r>
              <a:rPr lang="fi-FI" sz="4000" dirty="0" smtClean="0"/>
              <a:t>(</a:t>
            </a:r>
            <a:r>
              <a:rPr lang="fi-FI" sz="4000" dirty="0" smtClean="0"/>
              <a:t>HE 141/2022 vp)</a:t>
            </a:r>
            <a:endParaRPr lang="fi-FI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</a:t>
            </a:r>
            <a:r>
              <a:rPr lang="fi-FI" dirty="0" smtClean="0"/>
              <a:t>allitussihteeri Jussi Kauppila</a:t>
            </a:r>
          </a:p>
          <a:p>
            <a:endParaRPr lang="fi-FI" dirty="0"/>
          </a:p>
        </p:txBody>
      </p:sp>
      <p:pic>
        <p:nvPicPr>
          <p:cNvPr id="3" name="Kuvan paikkamerkki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1" r="21501"/>
          <a:stretch>
            <a:fillRect/>
          </a:stretch>
        </p:blipFill>
        <p:spPr>
          <a:xfrm>
            <a:off x="7462982" y="0"/>
            <a:ext cx="4729018" cy="6173580"/>
          </a:xfrm>
        </p:spPr>
      </p:pic>
    </p:spTree>
    <p:extLst>
      <p:ext uri="{BB962C8B-B14F-4D97-AF65-F5344CB8AC3E}">
        <p14:creationId xmlns:p14="http://schemas.microsoft.com/office/powerpoint/2010/main" val="40006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1259" y="774052"/>
            <a:ext cx="9928545" cy="881607"/>
          </a:xfrm>
        </p:spPr>
        <p:txBody>
          <a:bodyPr/>
          <a:lstStyle/>
          <a:p>
            <a:r>
              <a:rPr lang="fi-FI" sz="3600" dirty="0" smtClean="0"/>
              <a:t>Onko tuottajavastuu tarpeellinen?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5019" y="1655659"/>
            <a:ext cx="10636158" cy="4024705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fi-FI" dirty="0" smtClean="0"/>
              <a:t>Kalastusvälinejätteestä aiheutuvan muoviroskaantumisen ennaltaehkäisemiseksi tai kalastusvälinejätteiden jätehuollon parantamiseksi ja kiertotalouden edistämiseksi?</a:t>
            </a:r>
          </a:p>
          <a:p>
            <a:pPr lvl="3"/>
            <a:r>
              <a:rPr lang="fi-FI" sz="1800" dirty="0" smtClean="0"/>
              <a:t>Ei ole. Käytettyjen kalastusvälineiden erilliskeräystä ja jätehuoltoa voitaisiin kehittää muillakin (todennäköisesti kustannus-tehokkaammilla) tavoilla.</a:t>
            </a:r>
          </a:p>
          <a:p>
            <a:pPr marL="514350" indent="-514350">
              <a:buFont typeface="+mj-lt"/>
              <a:buAutoNum type="romanUcPeriod"/>
            </a:pPr>
            <a:r>
              <a:rPr lang="fi-FI" sz="2200" dirty="0" smtClean="0"/>
              <a:t>SUP-direktiivin täytäntöön panemiseksi kansallisessa sääntelyssä?</a:t>
            </a:r>
          </a:p>
          <a:p>
            <a:pPr lvl="3"/>
            <a:r>
              <a:rPr lang="fi-FI" sz="1800" dirty="0" smtClean="0"/>
              <a:t>Direktiivi edellyttää tuottajavastuuta tai vapaaehtoista sopimusta (Green </a:t>
            </a:r>
            <a:r>
              <a:rPr lang="fi-FI" sz="1800" dirty="0" err="1" smtClean="0"/>
              <a:t>Deal</a:t>
            </a:r>
            <a:r>
              <a:rPr lang="fi-FI" sz="1800" dirty="0" smtClean="0"/>
              <a:t>) viranomaisten ja tuottajien välillä. Myös Green </a:t>
            </a:r>
            <a:r>
              <a:rPr lang="fi-FI" sz="1800" dirty="0" err="1" smtClean="0"/>
              <a:t>Dealissa</a:t>
            </a:r>
            <a:r>
              <a:rPr lang="fi-FI" sz="1800" dirty="0" smtClean="0"/>
              <a:t> on direktiivin mukaan oltava tuottajavastuun peruselementit.</a:t>
            </a:r>
          </a:p>
          <a:p>
            <a:pPr marL="538163" lvl="3" indent="0">
              <a:buNone/>
            </a:pPr>
            <a:r>
              <a:rPr lang="fi-FI" sz="1800" dirty="0" smtClean="0"/>
              <a:t>→Tuottajavastuu on helpoin ja kustannustehokkain tapa hoitaa direktiivin velvoite.  Green </a:t>
            </a:r>
            <a:r>
              <a:rPr lang="fi-FI" sz="1800" dirty="0" err="1"/>
              <a:t>D</a:t>
            </a:r>
            <a:r>
              <a:rPr lang="fi-FI" sz="1800" dirty="0" err="1" smtClean="0"/>
              <a:t>eal</a:t>
            </a:r>
            <a:r>
              <a:rPr lang="fi-FI" sz="1800" dirty="0" smtClean="0"/>
              <a:t> voisi johtaa siihen, että muutamat tuottajat hoitavat kaikkien vastuut.</a:t>
            </a:r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01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B00BEC-30A4-CF43-BFAC-EB679D05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288759"/>
            <a:ext cx="10295336" cy="991402"/>
          </a:xfrm>
        </p:spPr>
        <p:txBody>
          <a:bodyPr/>
          <a:lstStyle/>
          <a:p>
            <a:r>
              <a:rPr lang="fi-FI" dirty="0" smtClean="0"/>
              <a:t>Tuottajavastuun soveltaminen (1)</a:t>
            </a:r>
            <a:r>
              <a:rPr lang="fi-FI" sz="1867" b="0" dirty="0"/>
              <a:t/>
            </a:r>
            <a:br>
              <a:rPr lang="fi-FI" sz="1867" b="0" dirty="0"/>
            </a:br>
            <a:r>
              <a:rPr lang="fi-FI" sz="1867" b="0" dirty="0"/>
              <a:t/>
            </a:r>
            <a:br>
              <a:rPr lang="fi-FI" sz="1867" b="0" dirty="0"/>
            </a:br>
            <a:endParaRPr lang="fi-FI" sz="1867" b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B5CB2F-18BE-0842-97AA-BE6674618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650" y="1504604"/>
            <a:ext cx="10353525" cy="3557847"/>
          </a:xfrm>
        </p:spPr>
        <p:txBody>
          <a:bodyPr/>
          <a:lstStyle/>
          <a:p>
            <a:pPr marL="180975" lvl="1" indent="0">
              <a:buNone/>
            </a:pPr>
            <a:r>
              <a:rPr lang="fi-FI" sz="2000" b="1" dirty="0" smtClean="0"/>
              <a:t>Kaikki muovia sisältävät kalastusvälineet </a:t>
            </a:r>
            <a:r>
              <a:rPr lang="fi-FI" sz="2000" b="1" dirty="0"/>
              <a:t>= </a:t>
            </a:r>
            <a:r>
              <a:rPr lang="fi-FI" sz="2000" b="1" dirty="0" smtClean="0"/>
              <a:t>”</a:t>
            </a:r>
            <a:r>
              <a:rPr lang="fi-FI" sz="2000" dirty="0" smtClean="0"/>
              <a:t>esinettä </a:t>
            </a:r>
            <a:r>
              <a:rPr lang="fi-FI" sz="2000" dirty="0"/>
              <a:t>tai laitteen osaa, jota käytetään kalastuksessa tai vesiviljelyssä elollisten </a:t>
            </a:r>
            <a:r>
              <a:rPr lang="fi-FI" sz="2000" dirty="0" smtClean="0"/>
              <a:t>luonnonvarojen </a:t>
            </a:r>
            <a:r>
              <a:rPr lang="fi-FI" sz="2000" dirty="0"/>
              <a:t>pyyntiin tai kasvattamiseen tai joka kelluu veden pinnalla ja jolla pyritään houkuttelemaan ja pyytämään tai kasvattamaan vesien elollisia luonnonvaroja, pois </a:t>
            </a:r>
            <a:r>
              <a:rPr lang="fi-FI" sz="2000" dirty="0" smtClean="0"/>
              <a:t>lukien </a:t>
            </a:r>
            <a:r>
              <a:rPr lang="fi-FI" sz="2000" dirty="0"/>
              <a:t>kalastusvälineeseen kuuluvat sähkö- ja </a:t>
            </a:r>
            <a:r>
              <a:rPr lang="fi-FI" sz="2000" dirty="0" smtClean="0"/>
              <a:t>elektroniikkalaitteet”</a:t>
            </a:r>
          </a:p>
          <a:p>
            <a:pPr lvl="2"/>
            <a:r>
              <a:rPr lang="fi-FI" sz="1800" dirty="0"/>
              <a:t>Sekä </a:t>
            </a:r>
            <a:r>
              <a:rPr lang="fi-FI" sz="1800" dirty="0" smtClean="0"/>
              <a:t>kaupallisessa </a:t>
            </a:r>
            <a:r>
              <a:rPr lang="fi-FI" sz="1800" dirty="0"/>
              <a:t>että virkistyskalastuksessa käytettävät </a:t>
            </a:r>
            <a:r>
              <a:rPr lang="fi-FI" sz="1800" dirty="0" smtClean="0"/>
              <a:t>välineet</a:t>
            </a:r>
            <a:endParaRPr lang="fi-FI" sz="1800" b="1" dirty="0"/>
          </a:p>
          <a:p>
            <a:pPr marL="180975" lvl="1" indent="0">
              <a:buNone/>
            </a:pPr>
            <a:r>
              <a:rPr lang="fi-FI" sz="2000" b="1" dirty="0" smtClean="0"/>
              <a:t>Kalastusvälinejäte = </a:t>
            </a:r>
            <a:r>
              <a:rPr lang="fi-FI" sz="2000" dirty="0" smtClean="0"/>
              <a:t>kalastusvälinettä </a:t>
            </a:r>
            <a:r>
              <a:rPr lang="fi-FI" sz="2000" dirty="0"/>
              <a:t>tai sen osaa, joka on 5 §:ssä tarkoitettua jätettä; </a:t>
            </a:r>
            <a:endParaRPr lang="fi-FI" sz="2000" dirty="0" smtClean="0"/>
          </a:p>
          <a:p>
            <a:pPr lvl="2"/>
            <a:r>
              <a:rPr lang="fi-FI" sz="1800" dirty="0" smtClean="0"/>
              <a:t>Mukaan lukien hylätyt ja kadonneet kalastusvälineet ja niiden osat </a:t>
            </a:r>
          </a:p>
          <a:p>
            <a:pPr lvl="2"/>
            <a:r>
              <a:rPr lang="fi-FI" sz="1800" dirty="0" smtClean="0"/>
              <a:t>Ei kuitenkaan mehukatit </a:t>
            </a:r>
            <a:r>
              <a:rPr lang="fi-FI" sz="1800" dirty="0" err="1" smtClean="0"/>
              <a:t>ym</a:t>
            </a:r>
            <a:r>
              <a:rPr lang="fi-FI" sz="1800" dirty="0" smtClean="0"/>
              <a:t>, joita ei valmistettu kalastusvälineiksi</a:t>
            </a:r>
          </a:p>
          <a:p>
            <a:pPr marL="180975" lvl="1" indent="0">
              <a:buNone/>
            </a:pPr>
            <a:endParaRPr lang="fi-FI" sz="2000" dirty="0" smtClean="0"/>
          </a:p>
          <a:p>
            <a:pPr marL="180975" lvl="1" indent="0">
              <a:lnSpc>
                <a:spcPct val="100000"/>
              </a:lnSpc>
              <a:buNone/>
            </a:pPr>
            <a:endParaRPr lang="fi-FI" sz="2667" dirty="0"/>
          </a:p>
          <a:p>
            <a:pPr marL="0" indent="0">
              <a:lnSpc>
                <a:spcPct val="100000"/>
              </a:lnSpc>
              <a:buNone/>
            </a:pPr>
            <a:endParaRPr lang="fi-FI" sz="2667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B6641A-8E18-4C46-965F-F26578F6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32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B00BEC-30A4-CF43-BFAC-EB679D05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288759"/>
            <a:ext cx="10295336" cy="991402"/>
          </a:xfrm>
        </p:spPr>
        <p:txBody>
          <a:bodyPr/>
          <a:lstStyle/>
          <a:p>
            <a:r>
              <a:rPr lang="fi-FI" dirty="0" smtClean="0"/>
              <a:t>Tuottajavastuun soveltaminen (2)</a:t>
            </a:r>
            <a:r>
              <a:rPr lang="fi-FI" sz="1867" b="0" dirty="0"/>
              <a:t/>
            </a:r>
            <a:br>
              <a:rPr lang="fi-FI" sz="1867" b="0" dirty="0"/>
            </a:br>
            <a:r>
              <a:rPr lang="fi-FI" sz="1867" b="0" dirty="0"/>
              <a:t/>
            </a:r>
            <a:br>
              <a:rPr lang="fi-FI" sz="1867" b="0" dirty="0"/>
            </a:br>
            <a:endParaRPr lang="fi-FI" sz="1867" b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B5CB2F-18BE-0842-97AA-BE6674618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504605"/>
            <a:ext cx="10295335" cy="3392034"/>
          </a:xfrm>
        </p:spPr>
        <p:txBody>
          <a:bodyPr/>
          <a:lstStyle/>
          <a:p>
            <a:pPr marL="180975" lvl="1" indent="0">
              <a:buNone/>
            </a:pPr>
            <a:r>
              <a:rPr lang="fi-FI" sz="2000" b="1" dirty="0" smtClean="0"/>
              <a:t>Sovelletaan sekä merellä että sisävesillä käytettäviin kalastusvälineisiin, kun direktiivi edellyttää vain merialueilla soveltamista.</a:t>
            </a:r>
          </a:p>
          <a:p>
            <a:pPr lvl="1"/>
            <a:r>
              <a:rPr lang="fi-FI" sz="2000" dirty="0" smtClean="0"/>
              <a:t>Soveltamisen rajaaminen merialueilla käytettäviin välineisiin tuottaisi todennäköisesti suuremmat sääntelykustannukset kuin mitä ulosrajauksella säästettäisiin</a:t>
            </a:r>
          </a:p>
          <a:p>
            <a:pPr lvl="2"/>
            <a:r>
              <a:rPr lang="fi-FI" dirty="0" smtClean="0"/>
              <a:t>Miten toteutettaisiin merellä ja sisävesillä käytettävien välineiden erottelu myyntivaiheessa?</a:t>
            </a:r>
          </a:p>
          <a:p>
            <a:pPr lvl="2"/>
            <a:r>
              <a:rPr lang="fi-FI" dirty="0" smtClean="0"/>
              <a:t>Entä palautettaessa jätehuoltoon?</a:t>
            </a:r>
          </a:p>
          <a:p>
            <a:pPr lvl="1"/>
            <a:r>
              <a:rPr lang="fi-FI" sz="2000" dirty="0" smtClean="0"/>
              <a:t>Kuluttajien yhdenvertaisuus: Suomessa on paljon sisävesiä ja kalastusvälineitä käytetään sisävesillä yhtä paljon tai enemmän kuin merellä</a:t>
            </a:r>
          </a:p>
          <a:p>
            <a:pPr lvl="1"/>
            <a:r>
              <a:rPr lang="fi-FI" sz="2000" dirty="0" smtClean="0"/>
              <a:t>Ruotsi: </a:t>
            </a:r>
            <a:r>
              <a:rPr lang="fi-FI" sz="2000" dirty="0" smtClean="0"/>
              <a:t>sovelletaan sekä merellä että sisävesillä  </a:t>
            </a:r>
          </a:p>
          <a:p>
            <a:pPr marL="180975" lvl="1" indent="0">
              <a:buNone/>
            </a:pPr>
            <a:endParaRPr lang="fi-FI" sz="2400" dirty="0"/>
          </a:p>
          <a:p>
            <a:pPr lvl="1">
              <a:lnSpc>
                <a:spcPct val="100000"/>
              </a:lnSpc>
            </a:pPr>
            <a:endParaRPr lang="fi-FI" sz="2667" dirty="0"/>
          </a:p>
          <a:p>
            <a:pPr marL="0" indent="0">
              <a:lnSpc>
                <a:spcPct val="100000"/>
              </a:lnSpc>
              <a:buNone/>
            </a:pPr>
            <a:endParaRPr lang="fi-FI" sz="2667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B6641A-8E18-4C46-965F-F26578F6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44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801267"/>
          </a:xfrm>
        </p:spPr>
        <p:txBody>
          <a:bodyPr/>
          <a:lstStyle/>
          <a:p>
            <a:r>
              <a:rPr lang="fi-FI" dirty="0" smtClean="0"/>
              <a:t>Tuottajayhteisö (JL 62 §)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5236" y="2308736"/>
            <a:ext cx="10275940" cy="2789738"/>
          </a:xfrm>
        </p:spPr>
        <p:txBody>
          <a:bodyPr/>
          <a:lstStyle/>
          <a:p>
            <a:r>
              <a:rPr lang="fi-FI" dirty="0" smtClean="0"/>
              <a:t>Tuottajan liityttävä tuottajayhteisöön tai perustettava sellainen yhdessä muiden kanssa.</a:t>
            </a:r>
          </a:p>
          <a:p>
            <a:r>
              <a:rPr lang="fi-FI" dirty="0" smtClean="0"/>
              <a:t>Kalastusvälineiden tuottajayhteisön on katettava kaikki kalastusvälineet.</a:t>
            </a:r>
          </a:p>
          <a:p>
            <a:pPr lvl="1"/>
            <a:r>
              <a:rPr lang="fi-FI" dirty="0" smtClean="0"/>
              <a:t>Pyritään ohjaamaan tuottajayhteisörakennetta mahdollisimman kustannus-tehokkaaksi. Ei kuitenkaan estä useamman kuin yhden tuottajayhteisön perustamista.</a:t>
            </a:r>
          </a:p>
          <a:p>
            <a:pPr lvl="1"/>
            <a:r>
              <a:rPr lang="fi-FI" dirty="0" smtClean="0"/>
              <a:t>Jokainen tuottajan maksaa tuottajayhteisössä vain omien tuotteidensa jätehuollon kustannukset.</a:t>
            </a:r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60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4956" y="719038"/>
            <a:ext cx="10406984" cy="762475"/>
          </a:xfrm>
        </p:spPr>
        <p:txBody>
          <a:bodyPr/>
          <a:lstStyle/>
          <a:p>
            <a:r>
              <a:rPr lang="fi-FI" sz="3600" dirty="0" smtClean="0"/>
              <a:t>Kalastusvälineiden keräys (1)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436" y="1874981"/>
            <a:ext cx="10317018" cy="2872509"/>
          </a:xfrm>
        </p:spPr>
        <p:txBody>
          <a:bodyPr/>
          <a:lstStyle/>
          <a:p>
            <a:pPr marL="522288" lvl="1" indent="-342900"/>
            <a:r>
              <a:rPr lang="fi-FI" sz="2000" dirty="0" smtClean="0"/>
              <a:t>Lausuntokierroksen HE luonnos: kalastusvälineiden vastaanotto/keräys järjestetään merkittävässä määrin satamien kautta (merenkulun ympäristönsuojelulain muutos)</a:t>
            </a:r>
          </a:p>
          <a:p>
            <a:pPr marL="522288" lvl="1" indent="-342900"/>
            <a:r>
              <a:rPr lang="fi-FI" sz="2000" dirty="0" smtClean="0"/>
              <a:t>Lausuntopalautteen pohjalta esitystä muutettu: ei pakkoa järjestää vastaanottoa satamissa, vaan tuottajat järjestävät vastaanottopisteet kuten muissakin tuottajavastuujärjestelmissä</a:t>
            </a:r>
          </a:p>
          <a:p>
            <a:pPr marL="522288" lvl="1" indent="-342900"/>
            <a:r>
              <a:rPr lang="fi-FI" sz="2000" dirty="0" smtClean="0"/>
              <a:t>Seuraus: vastaanottopaikan järjestämiskustannukset siirtyvät satamien haltijoilta tuottajille</a:t>
            </a:r>
          </a:p>
          <a:p>
            <a:pPr marL="703263" lvl="2" indent="-342900"/>
            <a:r>
              <a:rPr lang="fi-FI" sz="1800" dirty="0" smtClean="0"/>
              <a:t>HE: jätehuollon järjestämisen kustannukset vuodessa 79 000-177 000 </a:t>
            </a:r>
            <a:r>
              <a:rPr lang="fi-FI" sz="1800" dirty="0" smtClean="0"/>
              <a:t>euroa</a:t>
            </a:r>
            <a:endParaRPr lang="fi-FI" sz="1800" dirty="0" smtClean="0"/>
          </a:p>
          <a:p>
            <a:pPr marL="360363" lvl="2" indent="0">
              <a:buNone/>
            </a:pPr>
            <a:endParaRPr lang="fi-FI" sz="2000" dirty="0" smtClean="0"/>
          </a:p>
          <a:p>
            <a:pPr marL="357188" lvl="2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45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4956" y="719038"/>
            <a:ext cx="10406984" cy="762475"/>
          </a:xfrm>
        </p:spPr>
        <p:txBody>
          <a:bodyPr/>
          <a:lstStyle/>
          <a:p>
            <a:r>
              <a:rPr lang="fi-FI" sz="3600" dirty="0" smtClean="0"/>
              <a:t>Kalastusvälineiden keräys (2)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436" y="1874981"/>
            <a:ext cx="10317018" cy="2872509"/>
          </a:xfrm>
        </p:spPr>
        <p:txBody>
          <a:bodyPr/>
          <a:lstStyle/>
          <a:p>
            <a:pPr marL="522288" lvl="1" indent="-342900"/>
            <a:r>
              <a:rPr lang="fi-FI" sz="2200" dirty="0" smtClean="0"/>
              <a:t>Sääntely tulee asetukseen, jolloin sitä on helppo muuttaa.</a:t>
            </a:r>
          </a:p>
          <a:p>
            <a:pPr marL="522288" lvl="1" indent="-342900"/>
            <a:r>
              <a:rPr lang="fi-FI" sz="2200" dirty="0" smtClean="0"/>
              <a:t>”Yleiset” vaatimukset, jotka kaikkien kalastusvälineiden vastaanoton on täytettävä (perustuvat jätelain 49 §:</a:t>
            </a:r>
            <a:r>
              <a:rPr lang="fi-FI" sz="2200" dirty="0" err="1" smtClean="0"/>
              <a:t>ään</a:t>
            </a:r>
            <a:r>
              <a:rPr lang="fi-FI" sz="2200" dirty="0" smtClean="0"/>
              <a:t>)</a:t>
            </a:r>
          </a:p>
          <a:p>
            <a:pPr marL="817563" lvl="2" indent="-457200">
              <a:buFont typeface="+mj-lt"/>
              <a:buAutoNum type="arabicParenR"/>
            </a:pPr>
            <a:r>
              <a:rPr lang="fi-FI" sz="2000" dirty="0"/>
              <a:t>jätteen toimittaminen vastaanottopaikkaan on maksutonta ja vaivatonta </a:t>
            </a:r>
            <a:endParaRPr lang="fi-FI" sz="2000" dirty="0" smtClean="0"/>
          </a:p>
          <a:p>
            <a:pPr marL="817563" lvl="2" indent="-457200">
              <a:buFont typeface="+mj-lt"/>
              <a:buAutoNum type="arabicParenR"/>
            </a:pPr>
            <a:r>
              <a:rPr lang="fi-FI" sz="2000" dirty="0"/>
              <a:t>vastaanottopaikkoja on </a:t>
            </a:r>
            <a:r>
              <a:rPr lang="fi-FI" sz="2000" dirty="0" smtClean="0"/>
              <a:t>syntyvän </a:t>
            </a:r>
            <a:r>
              <a:rPr lang="fi-FI" sz="2000" dirty="0"/>
              <a:t>kalastusvälinejätteen määrä </a:t>
            </a:r>
            <a:r>
              <a:rPr lang="fi-FI" sz="2000" dirty="0" smtClean="0"/>
              <a:t>huomioon </a:t>
            </a:r>
            <a:r>
              <a:rPr lang="fi-FI" sz="2000" dirty="0"/>
              <a:t>ottaen alueittain tasapuolisesti koko </a:t>
            </a:r>
            <a:r>
              <a:rPr lang="fi-FI" sz="2000" dirty="0" smtClean="0"/>
              <a:t>maassa </a:t>
            </a:r>
          </a:p>
          <a:p>
            <a:pPr marL="817563" lvl="2" indent="-457200">
              <a:buFont typeface="+mj-lt"/>
              <a:buAutoNum type="arabicParenR"/>
            </a:pPr>
            <a:endParaRPr lang="fi-FI" sz="2000" dirty="0" smtClean="0"/>
          </a:p>
          <a:p>
            <a:pPr marL="360363" lvl="2" indent="0">
              <a:buNone/>
            </a:pPr>
            <a:endParaRPr lang="fi-FI" sz="2000" dirty="0" smtClean="0"/>
          </a:p>
          <a:p>
            <a:pPr marL="357188" lvl="2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16.9.2022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01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3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4.xml><?xml version="1.0" encoding="utf-8"?>
<a:theme xmlns:a="http://schemas.openxmlformats.org/drawingml/2006/main" name="ELY_powerpoint_pohja">
  <a:themeElements>
    <a:clrScheme name="ELY sininen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s.potx" id="{C85F04A8-72F4-4A0B-8371-0D00FFBED41D}" vid="{FDF717B6-1A21-4ECF-90DA-8600F7D763DC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F431E7-0E8A-4D03-981F-0E727BD05F3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bb82943-49da-4504-a2f3-a33fb2eb95f1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023118-DD73-4292-83A2-82689943FF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C5A87B-30D7-4991-9F4C-EF8838A79C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1100</Words>
  <Application>Microsoft Office PowerPoint</Application>
  <PresentationFormat>Laajakuva</PresentationFormat>
  <Paragraphs>149</Paragraphs>
  <Slides>19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19</vt:i4>
      </vt:variant>
    </vt:vector>
  </HeadingPairs>
  <TitlesOfParts>
    <vt:vector size="27" baseType="lpstr">
      <vt:lpstr>Arial</vt:lpstr>
      <vt:lpstr>Calibri</vt:lpstr>
      <vt:lpstr>Verdana</vt:lpstr>
      <vt:lpstr>Wingdings</vt:lpstr>
      <vt:lpstr>YM - otsikkosivut</vt:lpstr>
      <vt:lpstr>YM - kuvalliset sisältösivut</vt:lpstr>
      <vt:lpstr>YM - sisältösivut</vt:lpstr>
      <vt:lpstr>ELY_powerpoint_pohja</vt:lpstr>
      <vt:lpstr>Jätelain muutos ja kalastusvälineiden tuottajavastuu</vt:lpstr>
      <vt:lpstr>Sidosryhmätilaisuuden ohjelma </vt:lpstr>
      <vt:lpstr>Muovia sisältävien kalastusvälineiden tuottajavastuu  (HE 141/2022 vp)</vt:lpstr>
      <vt:lpstr>Onko tuottajavastuu tarpeellinen?</vt:lpstr>
      <vt:lpstr>Tuottajavastuun soveltaminen (1)  </vt:lpstr>
      <vt:lpstr>Tuottajavastuun soveltaminen (2)  </vt:lpstr>
      <vt:lpstr>Tuottajayhteisö (JL 62 §)</vt:lpstr>
      <vt:lpstr>Kalastusvälineiden keräys (1)</vt:lpstr>
      <vt:lpstr>Kalastusvälineiden keräys (2)</vt:lpstr>
      <vt:lpstr>Kalastusvälineiden keräys (3)</vt:lpstr>
      <vt:lpstr>Kalastusvälinejätteen keräystavoite</vt:lpstr>
      <vt:lpstr>Kiitos! </vt:lpstr>
      <vt:lpstr>Tuottajayhteisön perustamisesta ja vastuista  </vt:lpstr>
      <vt:lpstr>Tuottajayhteisön perustaminen</vt:lpstr>
      <vt:lpstr>Tuottajayhteisön perustaminen</vt:lpstr>
      <vt:lpstr>Tuottajayhteisön vastuita</vt:lpstr>
      <vt:lpstr>Tasapuolisuus</vt:lpstr>
      <vt:lpstr>Tuottajayhteisön perustaminen</vt:lpstr>
      <vt:lpstr>Nykyiset tuottajayhteisöt toimivat hyvin 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 vuoteen 2030</dc:title>
  <dc:creator>Sten Sirje (YM)</dc:creator>
  <cp:lastModifiedBy>Kauppila Jussi (YM)</cp:lastModifiedBy>
  <cp:revision>161</cp:revision>
  <cp:lastPrinted>2020-09-23T14:32:07Z</cp:lastPrinted>
  <dcterms:created xsi:type="dcterms:W3CDTF">2020-08-21T07:03:58Z</dcterms:created>
  <dcterms:modified xsi:type="dcterms:W3CDTF">2022-09-16T05:52:09Z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