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411" r:id="rId6"/>
    <p:sldId id="423" r:id="rId7"/>
    <p:sldId id="424" r:id="rId8"/>
    <p:sldId id="425" r:id="rId9"/>
    <p:sldId id="412" r:id="rId10"/>
    <p:sldId id="413" r:id="rId11"/>
    <p:sldId id="415" r:id="rId12"/>
    <p:sldId id="417" r:id="rId13"/>
    <p:sldId id="416" r:id="rId14"/>
    <p:sldId id="420" r:id="rId15"/>
    <p:sldId id="419" r:id="rId16"/>
    <p:sldId id="418" r:id="rId17"/>
    <p:sldId id="421" r:id="rId18"/>
    <p:sldId id="422" r:id="rId19"/>
    <p:sldId id="414" r:id="rId20"/>
    <p:sldId id="42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0DCA"/>
    <a:srgbClr val="E9F1F3"/>
    <a:srgbClr val="EAF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2" autoAdjust="0"/>
    <p:restoredTop sz="94660"/>
  </p:normalViewPr>
  <p:slideViewPr>
    <p:cSldViewPr snapToGrid="0">
      <p:cViewPr>
        <p:scale>
          <a:sx n="88" d="100"/>
          <a:sy n="88" d="100"/>
        </p:scale>
        <p:origin x="147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093125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5878727" y="6106066"/>
            <a:ext cx="434546" cy="365125"/>
          </a:xfrm>
        </p:spPr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1524000" y="1594320"/>
            <a:ext cx="9144000" cy="2402826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6814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350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5253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2698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547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44514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753232"/>
            <a:ext cx="10515600" cy="133641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4794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64" y="2733912"/>
            <a:ext cx="3610947" cy="1390176"/>
          </a:xfrm>
        </p:spPr>
        <p:txBody>
          <a:bodyPr anchor="ctr">
            <a:norm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806746" y="6313343"/>
            <a:ext cx="434546" cy="365125"/>
          </a:xfrm>
        </p:spPr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4703763" y="735012"/>
            <a:ext cx="6640512" cy="538797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640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572197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36037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1561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5253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8209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28367"/>
            <a:ext cx="10515600" cy="10728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72281"/>
            <a:ext cx="10515600" cy="4504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78727" y="6288630"/>
            <a:ext cx="4345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E6708-C8E4-4A95-BE94-36221885B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260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17">
          <p15:clr>
            <a:srgbClr val="F26B43"/>
          </p15:clr>
        </p15:guide>
        <p15:guide id="2" pos="1209">
          <p15:clr>
            <a:srgbClr val="F26B43"/>
          </p15:clr>
        </p15:guide>
        <p15:guide id="3" orient="horz" pos="3961">
          <p15:clr>
            <a:srgbClr val="F26B43"/>
          </p15:clr>
        </p15:guide>
        <p15:guide id="4" orient="horz" pos="4178">
          <p15:clr>
            <a:srgbClr val="F26B43"/>
          </p15:clr>
        </p15:guide>
        <p15:guide id="5" pos="7151">
          <p15:clr>
            <a:srgbClr val="F26B43"/>
          </p15:clr>
        </p15:guide>
        <p15:guide id="6" orient="horz" pos="1049">
          <p15:clr>
            <a:srgbClr val="F26B43"/>
          </p15:clr>
        </p15:guide>
        <p15:guide id="7" orient="horz" pos="264">
          <p15:clr>
            <a:srgbClr val="F26B43"/>
          </p15:clr>
        </p15:guide>
        <p15:guide id="8" orient="horz" pos="952">
          <p15:clr>
            <a:srgbClr val="F26B43"/>
          </p15:clr>
        </p15:guide>
        <p15:guide id="9" orient="horz" pos="3879">
          <p15:clr>
            <a:srgbClr val="F26B43"/>
          </p15:clr>
        </p15:guide>
        <p15:guide id="10" orient="horz" pos="3926">
          <p15:clr>
            <a:srgbClr val="F26B43"/>
          </p15:clr>
        </p15:guide>
        <p15:guide id="11" pos="587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364194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25.11.2020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12A0BDB-B3F1-41E3-8592-CDA9A557F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Yritystuet</a:t>
            </a:r>
            <a:r>
              <a:rPr lang="en-US" dirty="0"/>
              <a:t> </a:t>
            </a:r>
            <a:r>
              <a:rPr lang="en-US" dirty="0" err="1"/>
              <a:t>koronakriisissä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Alustavia</a:t>
            </a:r>
            <a:r>
              <a:rPr lang="en-US" dirty="0"/>
              <a:t> </a:t>
            </a:r>
            <a:r>
              <a:rPr lang="en-US" dirty="0" err="1"/>
              <a:t>ensimmäisiä</a:t>
            </a:r>
            <a:r>
              <a:rPr lang="en-US" dirty="0"/>
              <a:t> </a:t>
            </a:r>
            <a:r>
              <a:rPr lang="en-US" dirty="0" err="1"/>
              <a:t>tuloksia</a:t>
            </a:r>
            <a:endParaRPr lang="LID4096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7A7382-D47F-4E1A-AAA5-EE6485033A4D}"/>
              </a:ext>
            </a:extLst>
          </p:cNvPr>
          <p:cNvSpPr txBox="1"/>
          <p:nvPr/>
        </p:nvSpPr>
        <p:spPr>
          <a:xfrm>
            <a:off x="1828800" y="42291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/>
              <a:t>Aleksei</a:t>
            </a:r>
            <a:r>
              <a:rPr lang="en-US" dirty="0"/>
              <a:t> </a:t>
            </a:r>
            <a:r>
              <a:rPr lang="en-US" dirty="0" err="1"/>
              <a:t>Kutilainen</a:t>
            </a:r>
            <a:r>
              <a:rPr lang="en-US" dirty="0"/>
              <a:t>, Oskari Nokso-Koivisto, Otto Toivanen </a:t>
            </a:r>
            <a:r>
              <a:rPr lang="en-US" dirty="0" err="1"/>
              <a:t>sekä</a:t>
            </a:r>
            <a:r>
              <a:rPr lang="en-US" dirty="0"/>
              <a:t> Helsinki </a:t>
            </a:r>
            <a:r>
              <a:rPr lang="en-US" dirty="0" err="1"/>
              <a:t>GSE:n</a:t>
            </a:r>
            <a:r>
              <a:rPr lang="en-US" dirty="0"/>
              <a:t> </a:t>
            </a:r>
            <a:r>
              <a:rPr lang="en-US" dirty="0" err="1"/>
              <a:t>Tilannehuoneen</a:t>
            </a:r>
            <a:r>
              <a:rPr lang="en-US" dirty="0"/>
              <a:t> </a:t>
            </a:r>
            <a:r>
              <a:rPr lang="en-US" dirty="0" err="1"/>
              <a:t>yritysryhmä</a:t>
            </a:r>
            <a:r>
              <a:rPr lang="en-US" dirty="0"/>
              <a:t> (Jarkko Harju, Ari Hyytinen, Tuomas </a:t>
            </a:r>
            <a:r>
              <a:rPr lang="en-US" dirty="0" err="1"/>
              <a:t>Matikka</a:t>
            </a:r>
            <a:r>
              <a:rPr lang="en-US" dirty="0"/>
              <a:t>, Satu Nurmi) </a:t>
            </a:r>
          </a:p>
        </p:txBody>
      </p:sp>
    </p:spTree>
    <p:extLst>
      <p:ext uri="{BB962C8B-B14F-4D97-AF65-F5344CB8AC3E}">
        <p14:creationId xmlns:p14="http://schemas.microsoft.com/office/powerpoint/2010/main" val="37604036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53BD55D-BFFF-4459-90C9-4E46FC508DD0}"/>
              </a:ext>
            </a:extLst>
          </p:cNvPr>
          <p:cNvSpPr/>
          <p:nvPr/>
        </p:nvSpPr>
        <p:spPr>
          <a:xfrm>
            <a:off x="8147957" y="386443"/>
            <a:ext cx="1529443" cy="55353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F3C308-5B87-4BC1-B23F-52FC711B0BD9}"/>
              </a:ext>
            </a:extLst>
          </p:cNvPr>
          <p:cNvSpPr/>
          <p:nvPr/>
        </p:nvSpPr>
        <p:spPr>
          <a:xfrm>
            <a:off x="4996543" y="3173186"/>
            <a:ext cx="1529443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E8EA079-9695-4A67-97BD-AE35A3757B43}"/>
              </a:ext>
            </a:extLst>
          </p:cNvPr>
          <p:cNvSpPr/>
          <p:nvPr/>
        </p:nvSpPr>
        <p:spPr>
          <a:xfrm>
            <a:off x="4996542" y="4102558"/>
            <a:ext cx="1529443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CB8FE7E-31A6-4487-935B-59891B526F9D}"/>
              </a:ext>
            </a:extLst>
          </p:cNvPr>
          <p:cNvSpPr/>
          <p:nvPr/>
        </p:nvSpPr>
        <p:spPr>
          <a:xfrm>
            <a:off x="6572249" y="4102558"/>
            <a:ext cx="1529443" cy="6096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5DB7623-450A-461A-A43E-A59F74D1BEB3}"/>
              </a:ext>
            </a:extLst>
          </p:cNvPr>
          <p:cNvSpPr/>
          <p:nvPr/>
        </p:nvSpPr>
        <p:spPr>
          <a:xfrm>
            <a:off x="6550478" y="1279071"/>
            <a:ext cx="1529443" cy="3483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0C48CF-8376-47B3-8490-D271D7FF707D}"/>
              </a:ext>
            </a:extLst>
          </p:cNvPr>
          <p:cNvSpPr/>
          <p:nvPr/>
        </p:nvSpPr>
        <p:spPr>
          <a:xfrm>
            <a:off x="9673317" y="3129643"/>
            <a:ext cx="1529443" cy="3483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B540A4FF-58AD-4DD4-9400-98D8C49691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820409"/>
              </p:ext>
            </p:extLst>
          </p:nvPr>
        </p:nvGraphicFramePr>
        <p:xfrm>
          <a:off x="1077686" y="54429"/>
          <a:ext cx="10100129" cy="6191260"/>
        </p:xfrm>
        <a:graphic>
          <a:graphicData uri="http://schemas.openxmlformats.org/drawingml/2006/table">
            <a:tbl>
              <a:tblPr/>
              <a:tblGrid>
                <a:gridCol w="3942504">
                  <a:extLst>
                    <a:ext uri="{9D8B030D-6E8A-4147-A177-3AD203B41FA5}">
                      <a16:colId xmlns:a16="http://schemas.microsoft.com/office/drawing/2014/main" val="3613699664"/>
                    </a:ext>
                  </a:extLst>
                </a:gridCol>
                <a:gridCol w="772821">
                  <a:extLst>
                    <a:ext uri="{9D8B030D-6E8A-4147-A177-3AD203B41FA5}">
                      <a16:colId xmlns:a16="http://schemas.microsoft.com/office/drawing/2014/main" val="2539050410"/>
                    </a:ext>
                  </a:extLst>
                </a:gridCol>
                <a:gridCol w="772821">
                  <a:extLst>
                    <a:ext uri="{9D8B030D-6E8A-4147-A177-3AD203B41FA5}">
                      <a16:colId xmlns:a16="http://schemas.microsoft.com/office/drawing/2014/main" val="87559608"/>
                    </a:ext>
                  </a:extLst>
                </a:gridCol>
                <a:gridCol w="772821">
                  <a:extLst>
                    <a:ext uri="{9D8B030D-6E8A-4147-A177-3AD203B41FA5}">
                      <a16:colId xmlns:a16="http://schemas.microsoft.com/office/drawing/2014/main" val="3897088892"/>
                    </a:ext>
                  </a:extLst>
                </a:gridCol>
                <a:gridCol w="772821">
                  <a:extLst>
                    <a:ext uri="{9D8B030D-6E8A-4147-A177-3AD203B41FA5}">
                      <a16:colId xmlns:a16="http://schemas.microsoft.com/office/drawing/2014/main" val="3459133889"/>
                    </a:ext>
                  </a:extLst>
                </a:gridCol>
                <a:gridCol w="772821">
                  <a:extLst>
                    <a:ext uri="{9D8B030D-6E8A-4147-A177-3AD203B41FA5}">
                      <a16:colId xmlns:a16="http://schemas.microsoft.com/office/drawing/2014/main" val="1604622277"/>
                    </a:ext>
                  </a:extLst>
                </a:gridCol>
                <a:gridCol w="772821">
                  <a:extLst>
                    <a:ext uri="{9D8B030D-6E8A-4147-A177-3AD203B41FA5}">
                      <a16:colId xmlns:a16="http://schemas.microsoft.com/office/drawing/2014/main" val="3824441802"/>
                    </a:ext>
                  </a:extLst>
                </a:gridCol>
                <a:gridCol w="747878">
                  <a:extLst>
                    <a:ext uri="{9D8B030D-6E8A-4147-A177-3AD203B41FA5}">
                      <a16:colId xmlns:a16="http://schemas.microsoft.com/office/drawing/2014/main" val="1809517211"/>
                    </a:ext>
                  </a:extLst>
                </a:gridCol>
                <a:gridCol w="772821">
                  <a:extLst>
                    <a:ext uri="{9D8B030D-6E8A-4147-A177-3AD203B41FA5}">
                      <a16:colId xmlns:a16="http://schemas.microsoft.com/office/drawing/2014/main" val="2749117937"/>
                    </a:ext>
                  </a:extLst>
                </a:gridCol>
              </a:tblGrid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Kehitys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Esiselvitys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ELY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Kustannustuki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9706588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Ahvenanmaa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-0.306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-0.141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-0.317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0.580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2726149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Etelä-Karjala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259337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Etelä-Pohjanmaa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499427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Etelä-Savo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0.612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0.563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9732089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Kainuu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0.631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4308984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Kanta-Häme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606610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Keski-Pohjanmaa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-0.033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-0.034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5580486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Keski-Suomi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7977064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Kymenlaakso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5105017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Lappi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0.674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254933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Pirkanmaa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89551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Pohjanmaa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65249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Pohjois-Karjala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0.379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8326138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Pohjois-Pohjanmaa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0.970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0.157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9447595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Pohjois-Savo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0.413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0.362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1583402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Päijät-Häme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5907028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Satakunta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0544995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Varsinais-Suomi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136790"/>
                  </a:ext>
                </a:extLst>
              </a:tr>
              <a:tr h="3037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k-a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Uusimaa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0.126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3834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4138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06849-AA33-4F15-B314-DCCE22540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Yhteenveto</a:t>
            </a:r>
            <a:r>
              <a:rPr lang="en-US" dirty="0"/>
              <a:t> </a:t>
            </a:r>
            <a:r>
              <a:rPr lang="en-US" dirty="0" err="1"/>
              <a:t>maakunta-tuloksista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5CA05B-6704-4078-A8D9-4470617F9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Kaikkien</a:t>
            </a:r>
            <a:r>
              <a:rPr lang="en-US" dirty="0"/>
              <a:t> </a:t>
            </a:r>
            <a:r>
              <a:rPr lang="en-US" dirty="0" err="1"/>
              <a:t>muiden</a:t>
            </a:r>
            <a:r>
              <a:rPr lang="en-US" dirty="0"/>
              <a:t> </a:t>
            </a:r>
            <a:r>
              <a:rPr lang="en-US" dirty="0" err="1"/>
              <a:t>maakuntien</a:t>
            </a:r>
            <a:r>
              <a:rPr lang="en-US" dirty="0"/>
              <a:t> </a:t>
            </a:r>
            <a:r>
              <a:rPr lang="en-US" dirty="0" err="1"/>
              <a:t>yritykset</a:t>
            </a:r>
            <a:r>
              <a:rPr lang="en-US" dirty="0"/>
              <a:t> </a:t>
            </a:r>
            <a:r>
              <a:rPr lang="en-US" dirty="0" err="1"/>
              <a:t>paitsi</a:t>
            </a:r>
            <a:r>
              <a:rPr lang="en-US" dirty="0"/>
              <a:t> </a:t>
            </a:r>
            <a:r>
              <a:rPr lang="en-US" dirty="0" err="1"/>
              <a:t>Ahvenmaan</a:t>
            </a:r>
            <a:r>
              <a:rPr lang="en-US" dirty="0"/>
              <a:t> </a:t>
            </a:r>
            <a:r>
              <a:rPr lang="en-US" dirty="0" err="1"/>
              <a:t>saaneet</a:t>
            </a:r>
            <a:r>
              <a:rPr lang="en-US" dirty="0"/>
              <a:t> </a:t>
            </a:r>
            <a:r>
              <a:rPr lang="en-US" b="1" i="1" dirty="0" err="1"/>
              <a:t>suuremmalla</a:t>
            </a:r>
            <a:r>
              <a:rPr lang="en-US" b="1" i="1" dirty="0"/>
              <a:t> </a:t>
            </a:r>
            <a:r>
              <a:rPr lang="en-US" b="1" i="1" dirty="0" err="1"/>
              <a:t>todennäköisyydellä</a:t>
            </a:r>
            <a:r>
              <a:rPr lang="en-US" b="1" i="1" dirty="0"/>
              <a:t> ELY-</a:t>
            </a:r>
            <a:r>
              <a:rPr lang="en-US" b="1" i="1" dirty="0" err="1"/>
              <a:t>tukea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Uudenmaan</a:t>
            </a:r>
            <a:r>
              <a:rPr lang="en-US" dirty="0"/>
              <a:t> </a:t>
            </a:r>
            <a:r>
              <a:rPr lang="en-US" dirty="0" err="1"/>
              <a:t>yritykset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Lähes</a:t>
            </a:r>
            <a:r>
              <a:rPr lang="en-US" dirty="0"/>
              <a:t> </a:t>
            </a:r>
            <a:r>
              <a:rPr lang="en-US" dirty="0" err="1"/>
              <a:t>kaikkien</a:t>
            </a:r>
            <a:r>
              <a:rPr lang="en-US" dirty="0"/>
              <a:t> </a:t>
            </a:r>
            <a:r>
              <a:rPr lang="en-US" dirty="0" err="1"/>
              <a:t>muiden</a:t>
            </a:r>
            <a:r>
              <a:rPr lang="en-US" dirty="0"/>
              <a:t> </a:t>
            </a:r>
            <a:r>
              <a:rPr lang="en-US" dirty="0" err="1"/>
              <a:t>maakuntien</a:t>
            </a:r>
            <a:r>
              <a:rPr lang="en-US" dirty="0"/>
              <a:t> </a:t>
            </a:r>
            <a:r>
              <a:rPr lang="en-US" dirty="0" err="1"/>
              <a:t>yritykset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saaneet</a:t>
            </a:r>
            <a:r>
              <a:rPr lang="en-US" dirty="0"/>
              <a:t> </a:t>
            </a:r>
            <a:r>
              <a:rPr lang="en-US" dirty="0" err="1"/>
              <a:t>muita</a:t>
            </a:r>
            <a:r>
              <a:rPr lang="en-US" dirty="0"/>
              <a:t> </a:t>
            </a:r>
            <a:r>
              <a:rPr lang="en-US" dirty="0" err="1"/>
              <a:t>tukia</a:t>
            </a:r>
            <a:r>
              <a:rPr lang="en-US" dirty="0"/>
              <a:t> </a:t>
            </a:r>
            <a:r>
              <a:rPr lang="en-US" b="1" i="1" dirty="0" err="1"/>
              <a:t>pienemmällä</a:t>
            </a:r>
            <a:r>
              <a:rPr lang="en-US" b="1" i="1" dirty="0"/>
              <a:t> </a:t>
            </a:r>
            <a:r>
              <a:rPr lang="en-US" b="1" i="1" dirty="0" err="1"/>
              <a:t>tn:llä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Uudenmaan</a:t>
            </a:r>
            <a:r>
              <a:rPr lang="en-US" dirty="0"/>
              <a:t> </a:t>
            </a:r>
            <a:r>
              <a:rPr lang="en-US" dirty="0" err="1"/>
              <a:t>yritykset</a:t>
            </a:r>
            <a:r>
              <a:rPr lang="en-US" dirty="0"/>
              <a:t>. </a:t>
            </a:r>
            <a:r>
              <a:rPr lang="en-US" dirty="0" err="1"/>
              <a:t>Poikkeuksia</a:t>
            </a:r>
            <a:endParaRPr lang="en-US" dirty="0"/>
          </a:p>
          <a:p>
            <a:pPr lvl="1"/>
            <a:r>
              <a:rPr lang="en-US" dirty="0" err="1"/>
              <a:t>Pirkanmaa</a:t>
            </a:r>
            <a:r>
              <a:rPr lang="en-US" dirty="0"/>
              <a:t> (BF </a:t>
            </a:r>
            <a:r>
              <a:rPr lang="en-US" dirty="0" err="1"/>
              <a:t>Kehitys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Lappi</a:t>
            </a:r>
            <a:r>
              <a:rPr lang="en-US" dirty="0"/>
              <a:t> (</a:t>
            </a:r>
            <a:r>
              <a:rPr lang="en-US" dirty="0" err="1"/>
              <a:t>Kustannustuki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2861825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D62A9-35E9-461A-8CB0-11121AF38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Toimiala</a:t>
            </a:r>
            <a:r>
              <a:rPr lang="en-US" dirty="0"/>
              <a:t> (vs. </a:t>
            </a:r>
            <a:r>
              <a:rPr lang="en-US" dirty="0" err="1"/>
              <a:t>Kauppa</a:t>
            </a:r>
            <a:r>
              <a:rPr lang="en-US" dirty="0"/>
              <a:t>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D0034-5408-46BD-85F8-CFD3A61FBF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4566823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5286FD37-3922-4A64-8703-13D4BA69DF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4461691"/>
              </p:ext>
            </p:extLst>
          </p:nvPr>
        </p:nvGraphicFramePr>
        <p:xfrm>
          <a:off x="718458" y="114299"/>
          <a:ext cx="10684331" cy="5976256"/>
        </p:xfrm>
        <a:graphic>
          <a:graphicData uri="http://schemas.openxmlformats.org/drawingml/2006/table">
            <a:tbl>
              <a:tblPr/>
              <a:tblGrid>
                <a:gridCol w="4160267">
                  <a:extLst>
                    <a:ext uri="{9D8B030D-6E8A-4147-A177-3AD203B41FA5}">
                      <a16:colId xmlns:a16="http://schemas.microsoft.com/office/drawing/2014/main" val="2300551692"/>
                    </a:ext>
                  </a:extLst>
                </a:gridCol>
                <a:gridCol w="815508">
                  <a:extLst>
                    <a:ext uri="{9D8B030D-6E8A-4147-A177-3AD203B41FA5}">
                      <a16:colId xmlns:a16="http://schemas.microsoft.com/office/drawing/2014/main" val="4144089878"/>
                    </a:ext>
                  </a:extLst>
                </a:gridCol>
                <a:gridCol w="815508">
                  <a:extLst>
                    <a:ext uri="{9D8B030D-6E8A-4147-A177-3AD203B41FA5}">
                      <a16:colId xmlns:a16="http://schemas.microsoft.com/office/drawing/2014/main" val="2879645309"/>
                    </a:ext>
                  </a:extLst>
                </a:gridCol>
                <a:gridCol w="815508">
                  <a:extLst>
                    <a:ext uri="{9D8B030D-6E8A-4147-A177-3AD203B41FA5}">
                      <a16:colId xmlns:a16="http://schemas.microsoft.com/office/drawing/2014/main" val="2762818106"/>
                    </a:ext>
                  </a:extLst>
                </a:gridCol>
                <a:gridCol w="815508">
                  <a:extLst>
                    <a:ext uri="{9D8B030D-6E8A-4147-A177-3AD203B41FA5}">
                      <a16:colId xmlns:a16="http://schemas.microsoft.com/office/drawing/2014/main" val="2162866413"/>
                    </a:ext>
                  </a:extLst>
                </a:gridCol>
                <a:gridCol w="815508">
                  <a:extLst>
                    <a:ext uri="{9D8B030D-6E8A-4147-A177-3AD203B41FA5}">
                      <a16:colId xmlns:a16="http://schemas.microsoft.com/office/drawing/2014/main" val="1891799322"/>
                    </a:ext>
                  </a:extLst>
                </a:gridCol>
                <a:gridCol w="815508">
                  <a:extLst>
                    <a:ext uri="{9D8B030D-6E8A-4147-A177-3AD203B41FA5}">
                      <a16:colId xmlns:a16="http://schemas.microsoft.com/office/drawing/2014/main" val="3088496413"/>
                    </a:ext>
                  </a:extLst>
                </a:gridCol>
                <a:gridCol w="815508">
                  <a:extLst>
                    <a:ext uri="{9D8B030D-6E8A-4147-A177-3AD203B41FA5}">
                      <a16:colId xmlns:a16="http://schemas.microsoft.com/office/drawing/2014/main" val="3318180686"/>
                    </a:ext>
                  </a:extLst>
                </a:gridCol>
                <a:gridCol w="815508">
                  <a:extLst>
                    <a:ext uri="{9D8B030D-6E8A-4147-A177-3AD203B41FA5}">
                      <a16:colId xmlns:a16="http://schemas.microsoft.com/office/drawing/2014/main" val="3945364963"/>
                    </a:ext>
                  </a:extLst>
                </a:gridCol>
              </a:tblGrid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Kehitys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Esiselvitys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ELY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Kustannustuki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6820615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Asiantuntijapalvelut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-0.031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359733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Energia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-0.153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-0.092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-0.259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7174823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Kaivostoiminta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0.888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-0.087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-0.192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-0.046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849637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Kiinteistöala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-0.036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0.255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0.849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377997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Logistiikka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-0.051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0.519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0.718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723643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Maa- ja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metsätalous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-0.088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-0.063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-0.238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6055688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Majoitus- ja ravintola-ala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0.016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278628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Muut palvelut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0.272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0.260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111488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Rakentaminen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-0.031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-0.089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-0.064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377139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Teollisuus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0.622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-0.039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-0.013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0425120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Tukipalvelut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-0.049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4439566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Vesi- ja jätehuolto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-0.049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-0.131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-0.045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3128013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Viestintä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-0.022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-0.031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0951433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Virkistyspalvelut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0.608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675374"/>
                  </a:ext>
                </a:extLst>
              </a:tr>
              <a:tr h="37351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k-a Kauppa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0.168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950679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EC7B7389-151D-40C3-977B-74FCDA2EC51D}"/>
              </a:ext>
            </a:extLst>
          </p:cNvPr>
          <p:cNvSpPr/>
          <p:nvPr/>
        </p:nvSpPr>
        <p:spPr>
          <a:xfrm>
            <a:off x="8147957" y="500743"/>
            <a:ext cx="1594757" cy="521425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8D4705E-A3AD-468D-B01C-9C4E3ECDB02B}"/>
              </a:ext>
            </a:extLst>
          </p:cNvPr>
          <p:cNvSpPr/>
          <p:nvPr/>
        </p:nvSpPr>
        <p:spPr>
          <a:xfrm>
            <a:off x="4816925" y="2764972"/>
            <a:ext cx="6585863" cy="3483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799220-FE0D-4858-AE9D-A741195F156B}"/>
              </a:ext>
            </a:extLst>
          </p:cNvPr>
          <p:cNvSpPr/>
          <p:nvPr/>
        </p:nvSpPr>
        <p:spPr>
          <a:xfrm>
            <a:off x="4806042" y="5061857"/>
            <a:ext cx="3341914" cy="65314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843122A-6B64-4A4A-AEC5-09795E168166}"/>
              </a:ext>
            </a:extLst>
          </p:cNvPr>
          <p:cNvSpPr/>
          <p:nvPr/>
        </p:nvSpPr>
        <p:spPr>
          <a:xfrm>
            <a:off x="4806042" y="500744"/>
            <a:ext cx="3341914" cy="3483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2F3BE9F-DEB7-4448-8047-CF4CAC36545D}"/>
              </a:ext>
            </a:extLst>
          </p:cNvPr>
          <p:cNvSpPr/>
          <p:nvPr/>
        </p:nvSpPr>
        <p:spPr>
          <a:xfrm>
            <a:off x="4816925" y="3913413"/>
            <a:ext cx="1670957" cy="34834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4BA94C2-F2FD-4948-9AD8-3AED659FB406}"/>
              </a:ext>
            </a:extLst>
          </p:cNvPr>
          <p:cNvSpPr/>
          <p:nvPr/>
        </p:nvSpPr>
        <p:spPr>
          <a:xfrm>
            <a:off x="4806042" y="862694"/>
            <a:ext cx="6585863" cy="3483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1BA669-A419-4211-9B51-53D532EC318E}"/>
              </a:ext>
            </a:extLst>
          </p:cNvPr>
          <p:cNvSpPr/>
          <p:nvPr/>
        </p:nvSpPr>
        <p:spPr>
          <a:xfrm>
            <a:off x="4806041" y="4694464"/>
            <a:ext cx="6585863" cy="3483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C5900AC-B2D1-4D91-831A-3B79CA0A2EAC}"/>
              </a:ext>
            </a:extLst>
          </p:cNvPr>
          <p:cNvSpPr/>
          <p:nvPr/>
        </p:nvSpPr>
        <p:spPr>
          <a:xfrm>
            <a:off x="4806040" y="2416630"/>
            <a:ext cx="6585863" cy="34834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2321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A1C69-2136-41F6-9056-9DC58FE68A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Yhteenveto</a:t>
            </a:r>
            <a:r>
              <a:rPr lang="en-US" dirty="0"/>
              <a:t> </a:t>
            </a:r>
            <a:r>
              <a:rPr lang="en-US" dirty="0" err="1"/>
              <a:t>toimialatuloksista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C9B4A-1CC4-40CB-806B-2B73B43DF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Muiden</a:t>
            </a:r>
            <a:r>
              <a:rPr lang="en-US" dirty="0"/>
              <a:t> </a:t>
            </a:r>
            <a:r>
              <a:rPr lang="en-US" dirty="0" err="1"/>
              <a:t>toimialojen</a:t>
            </a:r>
            <a:r>
              <a:rPr lang="en-US" dirty="0"/>
              <a:t> </a:t>
            </a:r>
            <a:r>
              <a:rPr lang="en-US" dirty="0" err="1"/>
              <a:t>yritykset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pääsääntöisesti</a:t>
            </a:r>
            <a:r>
              <a:rPr lang="en-US" dirty="0"/>
              <a:t> </a:t>
            </a:r>
            <a:r>
              <a:rPr lang="en-US" dirty="0" err="1"/>
              <a:t>saaneet</a:t>
            </a:r>
            <a:r>
              <a:rPr lang="en-US" dirty="0"/>
              <a:t> </a:t>
            </a:r>
            <a:r>
              <a:rPr lang="en-US" dirty="0" err="1"/>
              <a:t>pienemmälla</a:t>
            </a:r>
            <a:r>
              <a:rPr lang="en-US" dirty="0"/>
              <a:t> </a:t>
            </a:r>
            <a:r>
              <a:rPr lang="en-US" dirty="0" err="1"/>
              <a:t>tn:llä</a:t>
            </a:r>
            <a:r>
              <a:rPr lang="en-US" dirty="0"/>
              <a:t> ELY-</a:t>
            </a:r>
            <a:r>
              <a:rPr lang="en-US" dirty="0" err="1"/>
              <a:t>tukia</a:t>
            </a:r>
            <a:r>
              <a:rPr lang="en-US" dirty="0"/>
              <a:t> </a:t>
            </a:r>
            <a:r>
              <a:rPr lang="en-US" dirty="0" err="1"/>
              <a:t>kuin</a:t>
            </a:r>
            <a:r>
              <a:rPr lang="en-US" dirty="0"/>
              <a:t> </a:t>
            </a:r>
            <a:r>
              <a:rPr lang="en-US" dirty="0" err="1"/>
              <a:t>Kaupan</a:t>
            </a:r>
            <a:r>
              <a:rPr lang="en-US" dirty="0"/>
              <a:t> </a:t>
            </a:r>
            <a:r>
              <a:rPr lang="en-US" dirty="0" err="1"/>
              <a:t>alan</a:t>
            </a:r>
            <a:r>
              <a:rPr lang="en-US" dirty="0"/>
              <a:t> </a:t>
            </a:r>
            <a:r>
              <a:rPr lang="en-US" dirty="0" err="1"/>
              <a:t>yritykset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Kauppa</a:t>
            </a:r>
            <a:r>
              <a:rPr lang="en-US" dirty="0"/>
              <a:t> ja </a:t>
            </a:r>
            <a:r>
              <a:rPr lang="en-US" dirty="0" err="1"/>
              <a:t>MaRa-yritykset</a:t>
            </a:r>
            <a:r>
              <a:rPr lang="en-US" dirty="0"/>
              <a:t> </a:t>
            </a:r>
            <a:r>
              <a:rPr lang="en-US" dirty="0" err="1"/>
              <a:t>saaneet</a:t>
            </a:r>
            <a:r>
              <a:rPr lang="en-US" dirty="0"/>
              <a:t> </a:t>
            </a:r>
            <a:r>
              <a:rPr lang="en-US" dirty="0" err="1"/>
              <a:t>suurimmalla</a:t>
            </a:r>
            <a:r>
              <a:rPr lang="en-US" dirty="0"/>
              <a:t> </a:t>
            </a:r>
            <a:r>
              <a:rPr lang="en-US" dirty="0" err="1"/>
              <a:t>tn:llä</a:t>
            </a:r>
            <a:r>
              <a:rPr lang="en-US" dirty="0"/>
              <a:t> ELY-</a:t>
            </a:r>
            <a:r>
              <a:rPr lang="en-US" dirty="0" err="1"/>
              <a:t>tukea</a:t>
            </a:r>
            <a:r>
              <a:rPr lang="en-US" dirty="0"/>
              <a:t>.</a:t>
            </a:r>
            <a:endParaRPr lang="LID4096" dirty="0"/>
          </a:p>
          <a:p>
            <a:endParaRPr lang="en-US" dirty="0"/>
          </a:p>
          <a:p>
            <a:r>
              <a:rPr lang="en-US" dirty="0" err="1"/>
              <a:t>Palvelualojen</a:t>
            </a:r>
            <a:r>
              <a:rPr lang="en-US" dirty="0"/>
              <a:t> ja </a:t>
            </a:r>
            <a:r>
              <a:rPr lang="en-US" dirty="0" err="1"/>
              <a:t>Viestinnän</a:t>
            </a:r>
            <a:r>
              <a:rPr lang="en-US" dirty="0"/>
              <a:t> </a:t>
            </a:r>
            <a:r>
              <a:rPr lang="en-US" dirty="0" err="1"/>
              <a:t>yritykset</a:t>
            </a:r>
            <a:r>
              <a:rPr lang="en-US" dirty="0"/>
              <a:t> </a:t>
            </a:r>
            <a:r>
              <a:rPr lang="en-US" dirty="0" err="1"/>
              <a:t>ovat</a:t>
            </a:r>
            <a:r>
              <a:rPr lang="en-US" dirty="0"/>
              <a:t> </a:t>
            </a:r>
            <a:r>
              <a:rPr lang="en-US" dirty="0" err="1"/>
              <a:t>saaneet</a:t>
            </a:r>
            <a:r>
              <a:rPr lang="en-US" dirty="0"/>
              <a:t> </a:t>
            </a:r>
            <a:r>
              <a:rPr lang="en-US" dirty="0" err="1"/>
              <a:t>suurella</a:t>
            </a:r>
            <a:r>
              <a:rPr lang="en-US" dirty="0"/>
              <a:t> </a:t>
            </a:r>
            <a:r>
              <a:rPr lang="en-US" dirty="0" err="1"/>
              <a:t>todennäköisyydellä</a:t>
            </a:r>
            <a:r>
              <a:rPr lang="en-US" dirty="0"/>
              <a:t> </a:t>
            </a:r>
            <a:r>
              <a:rPr lang="en-US" dirty="0" err="1"/>
              <a:t>BF:n</a:t>
            </a:r>
            <a:r>
              <a:rPr lang="en-US" dirty="0"/>
              <a:t> </a:t>
            </a:r>
            <a:r>
              <a:rPr lang="en-US" dirty="0" err="1"/>
              <a:t>tukia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MaRa</a:t>
            </a:r>
            <a:r>
              <a:rPr lang="en-US" dirty="0"/>
              <a:t> ja </a:t>
            </a:r>
            <a:r>
              <a:rPr lang="en-US" dirty="0" err="1"/>
              <a:t>Virkistyspalveluyritykset</a:t>
            </a:r>
            <a:r>
              <a:rPr lang="en-US" dirty="0"/>
              <a:t> </a:t>
            </a:r>
            <a:r>
              <a:rPr lang="en-US" dirty="0" err="1"/>
              <a:t>saaneet</a:t>
            </a:r>
            <a:r>
              <a:rPr lang="en-US" dirty="0"/>
              <a:t> </a:t>
            </a:r>
            <a:r>
              <a:rPr lang="en-US" dirty="0" err="1"/>
              <a:t>tukia</a:t>
            </a:r>
            <a:r>
              <a:rPr lang="en-US" dirty="0"/>
              <a:t> </a:t>
            </a:r>
            <a:r>
              <a:rPr lang="en-US" dirty="0" err="1"/>
              <a:t>suurimmilla</a:t>
            </a:r>
            <a:r>
              <a:rPr lang="en-US" dirty="0"/>
              <a:t> </a:t>
            </a:r>
            <a:r>
              <a:rPr lang="en-US" dirty="0" err="1"/>
              <a:t>tn:llä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Energia</a:t>
            </a:r>
            <a:r>
              <a:rPr lang="en-US" dirty="0"/>
              <a:t>(4), </a:t>
            </a:r>
            <a:r>
              <a:rPr lang="en-US" dirty="0" err="1"/>
              <a:t>Vesi&amp;jäte</a:t>
            </a:r>
            <a:r>
              <a:rPr lang="en-US" dirty="0"/>
              <a:t>(4), M&amp;M(4), </a:t>
            </a:r>
            <a:r>
              <a:rPr lang="en-US" dirty="0" err="1"/>
              <a:t>Rakentaminen</a:t>
            </a:r>
            <a:r>
              <a:rPr lang="en-US" dirty="0"/>
              <a:t>(4), </a:t>
            </a:r>
            <a:r>
              <a:rPr lang="en-US" dirty="0" err="1"/>
              <a:t>Teollisuus</a:t>
            </a:r>
            <a:r>
              <a:rPr lang="en-US" dirty="0"/>
              <a:t>(3), </a:t>
            </a:r>
            <a:r>
              <a:rPr lang="en-US" dirty="0" err="1"/>
              <a:t>Kaivos</a:t>
            </a:r>
            <a:r>
              <a:rPr lang="en-US" dirty="0"/>
              <a:t>(3), </a:t>
            </a:r>
            <a:r>
              <a:rPr lang="en-US" dirty="0" err="1"/>
              <a:t>Kiinteistö</a:t>
            </a:r>
            <a:r>
              <a:rPr lang="en-US" dirty="0"/>
              <a:t>(3) </a:t>
            </a:r>
            <a:r>
              <a:rPr lang="en-US" dirty="0" err="1"/>
              <a:t>sekä</a:t>
            </a:r>
            <a:r>
              <a:rPr lang="en-US" dirty="0"/>
              <a:t> </a:t>
            </a:r>
            <a:r>
              <a:rPr lang="en-US" dirty="0" err="1"/>
              <a:t>Logistiikka</a:t>
            </a:r>
            <a:r>
              <a:rPr lang="en-US" dirty="0"/>
              <a:t>(3) </a:t>
            </a:r>
            <a:r>
              <a:rPr lang="en-US" dirty="0" err="1"/>
              <a:t>saaneet</a:t>
            </a:r>
            <a:r>
              <a:rPr lang="en-US" dirty="0"/>
              <a:t> </a:t>
            </a:r>
            <a:r>
              <a:rPr lang="en-US" dirty="0" err="1"/>
              <a:t>huonoimmin</a:t>
            </a:r>
            <a:r>
              <a:rPr lang="en-US" dirty="0"/>
              <a:t> </a:t>
            </a:r>
            <a:r>
              <a:rPr lang="en-US" dirty="0" err="1"/>
              <a:t>tukia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329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20D15-28C1-47F2-B539-924571A8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Tukipäätösten</a:t>
            </a:r>
            <a:r>
              <a:rPr lang="en-US" dirty="0"/>
              <a:t> </a:t>
            </a:r>
            <a:r>
              <a:rPr lang="en-US" dirty="0" err="1"/>
              <a:t>korrelaatio</a:t>
            </a:r>
            <a:endParaRPr lang="LID4096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2FD39262-92F8-4FF4-9350-306EAEEEE0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994068"/>
              </p:ext>
            </p:extLst>
          </p:nvPr>
        </p:nvGraphicFramePr>
        <p:xfrm>
          <a:off x="304800" y="1904999"/>
          <a:ext cx="11593286" cy="6141814"/>
        </p:xfrm>
        <a:graphic>
          <a:graphicData uri="http://schemas.openxmlformats.org/drawingml/2006/table">
            <a:tbl>
              <a:tblPr/>
              <a:tblGrid>
                <a:gridCol w="1613414">
                  <a:extLst>
                    <a:ext uri="{9D8B030D-6E8A-4147-A177-3AD203B41FA5}">
                      <a16:colId xmlns:a16="http://schemas.microsoft.com/office/drawing/2014/main" val="1545652142"/>
                    </a:ext>
                  </a:extLst>
                </a:gridCol>
                <a:gridCol w="1596779">
                  <a:extLst>
                    <a:ext uri="{9D8B030D-6E8A-4147-A177-3AD203B41FA5}">
                      <a16:colId xmlns:a16="http://schemas.microsoft.com/office/drawing/2014/main" val="257768901"/>
                    </a:ext>
                  </a:extLst>
                </a:gridCol>
                <a:gridCol w="1596779">
                  <a:extLst>
                    <a:ext uri="{9D8B030D-6E8A-4147-A177-3AD203B41FA5}">
                      <a16:colId xmlns:a16="http://schemas.microsoft.com/office/drawing/2014/main" val="3719712630"/>
                    </a:ext>
                  </a:extLst>
                </a:gridCol>
                <a:gridCol w="34926">
                  <a:extLst>
                    <a:ext uri="{9D8B030D-6E8A-4147-A177-3AD203B41FA5}">
                      <a16:colId xmlns:a16="http://schemas.microsoft.com/office/drawing/2014/main" val="1734841426"/>
                    </a:ext>
                  </a:extLst>
                </a:gridCol>
                <a:gridCol w="3291698">
                  <a:extLst>
                    <a:ext uri="{9D8B030D-6E8A-4147-A177-3AD203B41FA5}">
                      <a16:colId xmlns:a16="http://schemas.microsoft.com/office/drawing/2014/main" val="2517634096"/>
                    </a:ext>
                  </a:extLst>
                </a:gridCol>
                <a:gridCol w="1729845">
                  <a:extLst>
                    <a:ext uri="{9D8B030D-6E8A-4147-A177-3AD203B41FA5}">
                      <a16:colId xmlns:a16="http://schemas.microsoft.com/office/drawing/2014/main" val="1765114278"/>
                    </a:ext>
                  </a:extLst>
                </a:gridCol>
                <a:gridCol w="1729845">
                  <a:extLst>
                    <a:ext uri="{9D8B030D-6E8A-4147-A177-3AD203B41FA5}">
                      <a16:colId xmlns:a16="http://schemas.microsoft.com/office/drawing/2014/main" val="2806451097"/>
                    </a:ext>
                  </a:extLst>
                </a:gridCol>
              </a:tblGrid>
              <a:tr h="54247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Korrelaation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estimointidatassa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Virhetermien korrelaatiot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6976355"/>
                  </a:ext>
                </a:extLst>
              </a:tr>
              <a:tr h="542472">
                <a:tc>
                  <a:txBody>
                    <a:bodyPr/>
                    <a:lstStyle/>
                    <a:p>
                      <a:pPr algn="l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Kehitys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Esiselvitys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ELY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Kehitys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Esiselvitys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ELY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649284"/>
                  </a:ext>
                </a:extLst>
              </a:tr>
              <a:tr h="5424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Kehitys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FI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687272"/>
                  </a:ext>
                </a:extLst>
              </a:tr>
              <a:tr h="5424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Esiselvitys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0.0742***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0.0952***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7009929"/>
                  </a:ext>
                </a:extLst>
              </a:tr>
              <a:tr h="5424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ELY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-0.137***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-0.0687***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-0.208***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-0.135***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F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593542"/>
                  </a:ext>
                </a:extLst>
              </a:tr>
              <a:tr h="54247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Kustannustuki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0.0016***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0.0516***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-0.0002***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-0.0799***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0.0885***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0.0495***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6579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855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8A9A-C0BA-446B-BCF3-080DA2E7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Ulottuvuus</a:t>
            </a:r>
            <a:r>
              <a:rPr lang="en-US" dirty="0"/>
              <a:t> 2. </a:t>
            </a:r>
            <a:r>
              <a:rPr lang="en-US" dirty="0" err="1"/>
              <a:t>Tukien</a:t>
            </a:r>
            <a:r>
              <a:rPr lang="en-US" dirty="0"/>
              <a:t> </a:t>
            </a:r>
            <a:r>
              <a:rPr lang="en-US" dirty="0" err="1"/>
              <a:t>kohdentuminen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3ACFD-F2A7-4F0E-A13F-27F31D3FF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Tukien</a:t>
            </a:r>
            <a:r>
              <a:rPr lang="en-US" dirty="0"/>
              <a:t> </a:t>
            </a:r>
            <a:r>
              <a:rPr lang="en-US" dirty="0" err="1"/>
              <a:t>kohdentuminen</a:t>
            </a:r>
            <a:r>
              <a:rPr lang="en-US" dirty="0"/>
              <a:t> #2: </a:t>
            </a:r>
            <a:r>
              <a:rPr lang="en-US" dirty="0" err="1"/>
              <a:t>kuinka</a:t>
            </a:r>
            <a:r>
              <a:rPr lang="en-US" dirty="0"/>
              <a:t> </a:t>
            </a:r>
            <a:r>
              <a:rPr lang="en-US" dirty="0" err="1"/>
              <a:t>paljon</a:t>
            </a:r>
            <a:r>
              <a:rPr lang="en-US" dirty="0"/>
              <a:t> </a:t>
            </a:r>
            <a:r>
              <a:rPr lang="en-US" dirty="0" err="1"/>
              <a:t>tukea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 </a:t>
            </a:r>
            <a:r>
              <a:rPr lang="en-US" dirty="0" err="1"/>
              <a:t>yritys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dirty="0"/>
              <a:t> </a:t>
            </a:r>
            <a:r>
              <a:rPr lang="en-US" dirty="0" err="1"/>
              <a:t>saa</a:t>
            </a:r>
            <a:r>
              <a:rPr lang="en-US" dirty="0"/>
              <a:t>?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/>
              <a:t>Toimiala</a:t>
            </a:r>
            <a:r>
              <a:rPr lang="en-US" dirty="0"/>
              <a:t>: </a:t>
            </a:r>
            <a:r>
              <a:rPr lang="en-US" i="1" dirty="0" err="1"/>
              <a:t>päätoimialat</a:t>
            </a:r>
            <a:endParaRPr lang="en-US" i="1" dirty="0"/>
          </a:p>
          <a:p>
            <a:pPr lvl="1"/>
            <a:r>
              <a:rPr lang="en-US" dirty="0" err="1"/>
              <a:t>Alue</a:t>
            </a:r>
            <a:r>
              <a:rPr lang="en-US" dirty="0"/>
              <a:t>: </a:t>
            </a:r>
            <a:r>
              <a:rPr lang="en-US" i="1" dirty="0" err="1"/>
              <a:t>maakunnat</a:t>
            </a:r>
            <a:endParaRPr lang="en-US" i="1" dirty="0"/>
          </a:p>
          <a:p>
            <a:pPr lvl="1"/>
            <a:r>
              <a:rPr lang="en-US" dirty="0" err="1"/>
              <a:t>Yrityskoko</a:t>
            </a:r>
            <a:r>
              <a:rPr lang="en-US" dirty="0"/>
              <a:t>: </a:t>
            </a:r>
            <a:r>
              <a:rPr lang="en-US" i="1" dirty="0" err="1"/>
              <a:t>tammikuu</a:t>
            </a:r>
            <a:r>
              <a:rPr lang="en-US" i="1" dirty="0"/>
              <a:t> 2020 </a:t>
            </a:r>
            <a:r>
              <a:rPr lang="en-US" i="1" dirty="0" err="1"/>
              <a:t>työntekijöiden</a:t>
            </a:r>
            <a:r>
              <a:rPr lang="en-US" i="1" dirty="0"/>
              <a:t> </a:t>
            </a:r>
            <a:r>
              <a:rPr lang="en-US" i="1" dirty="0" err="1"/>
              <a:t>lkm</a:t>
            </a:r>
            <a:r>
              <a:rPr lang="en-US" dirty="0"/>
              <a:t>: &lt;5, 6-10, 11-25, 25-250, &gt;250</a:t>
            </a:r>
          </a:p>
          <a:p>
            <a:pPr lvl="1"/>
            <a:r>
              <a:rPr lang="en-US" dirty="0" err="1"/>
              <a:t>Keskipalkka</a:t>
            </a:r>
            <a:r>
              <a:rPr lang="en-US" dirty="0"/>
              <a:t> 2019</a:t>
            </a:r>
          </a:p>
          <a:p>
            <a:pPr lvl="1"/>
            <a:r>
              <a:rPr lang="en-US" dirty="0" err="1"/>
              <a:t>Liikevaihdon</a:t>
            </a:r>
            <a:r>
              <a:rPr lang="en-US" dirty="0"/>
              <a:t> </a:t>
            </a:r>
            <a:r>
              <a:rPr lang="en-US" dirty="0" err="1"/>
              <a:t>muutos</a:t>
            </a:r>
            <a:r>
              <a:rPr lang="en-US" dirty="0"/>
              <a:t> - % </a:t>
            </a:r>
            <a:r>
              <a:rPr lang="en-US" dirty="0" err="1"/>
              <a:t>helmi</a:t>
            </a:r>
            <a:r>
              <a:rPr lang="en-US" dirty="0"/>
              <a:t> – </a:t>
            </a:r>
            <a:r>
              <a:rPr lang="en-US" dirty="0" err="1"/>
              <a:t>maaliskuu</a:t>
            </a:r>
            <a:r>
              <a:rPr lang="en-US" dirty="0"/>
              <a:t> 2020</a:t>
            </a:r>
          </a:p>
          <a:p>
            <a:pPr lvl="1"/>
            <a:r>
              <a:rPr lang="en-US" dirty="0" err="1"/>
              <a:t>Liikevaihdon</a:t>
            </a:r>
            <a:r>
              <a:rPr lang="en-US" dirty="0"/>
              <a:t> </a:t>
            </a:r>
            <a:r>
              <a:rPr lang="en-US" dirty="0" err="1"/>
              <a:t>muutos</a:t>
            </a:r>
            <a:r>
              <a:rPr lang="en-US" dirty="0"/>
              <a:t> - % </a:t>
            </a:r>
            <a:r>
              <a:rPr lang="en-US" dirty="0" err="1"/>
              <a:t>maaliskuu</a:t>
            </a:r>
            <a:r>
              <a:rPr lang="en-US" dirty="0"/>
              <a:t> 2020 – </a:t>
            </a:r>
            <a:r>
              <a:rPr lang="en-US" dirty="0" err="1"/>
              <a:t>maaliskuu</a:t>
            </a:r>
            <a:r>
              <a:rPr lang="en-US" dirty="0"/>
              <a:t> 2019</a:t>
            </a:r>
          </a:p>
          <a:p>
            <a:pPr lvl="1"/>
            <a:r>
              <a:rPr lang="en-US" dirty="0" err="1"/>
              <a:t>Palkkasumman</a:t>
            </a:r>
            <a:r>
              <a:rPr lang="en-US" dirty="0"/>
              <a:t> </a:t>
            </a:r>
            <a:r>
              <a:rPr lang="en-US" dirty="0" err="1"/>
              <a:t>muutos</a:t>
            </a:r>
            <a:r>
              <a:rPr lang="en-US" dirty="0"/>
              <a:t> - % </a:t>
            </a:r>
            <a:r>
              <a:rPr lang="en-US" dirty="0" err="1"/>
              <a:t>helmi</a:t>
            </a:r>
            <a:r>
              <a:rPr lang="en-US" dirty="0"/>
              <a:t> – </a:t>
            </a:r>
            <a:r>
              <a:rPr lang="en-US" dirty="0" err="1"/>
              <a:t>maaliskuu</a:t>
            </a:r>
            <a:r>
              <a:rPr lang="en-US" dirty="0"/>
              <a:t> 2020</a:t>
            </a:r>
          </a:p>
          <a:p>
            <a:pPr lvl="1"/>
            <a:r>
              <a:rPr lang="en-US" dirty="0" err="1"/>
              <a:t>Palkkasumman</a:t>
            </a:r>
            <a:r>
              <a:rPr lang="en-US" dirty="0"/>
              <a:t> </a:t>
            </a:r>
            <a:r>
              <a:rPr lang="en-US" dirty="0" err="1"/>
              <a:t>muutos</a:t>
            </a:r>
            <a:r>
              <a:rPr lang="en-US" dirty="0"/>
              <a:t> - %  </a:t>
            </a:r>
            <a:r>
              <a:rPr lang="en-US" dirty="0" err="1"/>
              <a:t>maaliskuu</a:t>
            </a:r>
            <a:r>
              <a:rPr lang="en-US" dirty="0"/>
              <a:t> 2020 – </a:t>
            </a:r>
            <a:r>
              <a:rPr lang="en-US" dirty="0" err="1"/>
              <a:t>maaliskuu</a:t>
            </a:r>
            <a:r>
              <a:rPr lang="en-US" dirty="0"/>
              <a:t> 2019</a:t>
            </a:r>
          </a:p>
          <a:p>
            <a:pPr lvl="1"/>
            <a:endParaRPr lang="en-US" dirty="0"/>
          </a:p>
          <a:p>
            <a:r>
              <a:rPr lang="en-US" dirty="0" err="1"/>
              <a:t>Tuki-instrumenttikohtainen</a:t>
            </a:r>
            <a:r>
              <a:rPr lang="en-US" dirty="0"/>
              <a:t> </a:t>
            </a:r>
            <a:r>
              <a:rPr lang="en-US" dirty="0" err="1"/>
              <a:t>tobit-analyysi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290227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1FDD-D055-43D3-B0D7-940BEE496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Tukimäärät</a:t>
            </a:r>
            <a:r>
              <a:rPr lang="en-US" dirty="0"/>
              <a:t>, </a:t>
            </a:r>
            <a:r>
              <a:rPr lang="en-US" dirty="0" err="1"/>
              <a:t>ehdolla</a:t>
            </a:r>
            <a:r>
              <a:rPr lang="en-US" dirty="0"/>
              <a:t>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saanut</a:t>
            </a:r>
            <a:r>
              <a:rPr lang="en-US" dirty="0"/>
              <a:t> </a:t>
            </a:r>
            <a:r>
              <a:rPr lang="en-US" dirty="0" err="1"/>
              <a:t>tukea</a:t>
            </a:r>
            <a:endParaRPr lang="LID4096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F48414-4E18-46B7-A5D9-47EC3A964D0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4286" y="2122714"/>
          <a:ext cx="11397343" cy="3048000"/>
        </p:xfrm>
        <a:graphic>
          <a:graphicData uri="http://schemas.openxmlformats.org/drawingml/2006/table">
            <a:tbl>
              <a:tblPr/>
              <a:tblGrid>
                <a:gridCol w="1530200">
                  <a:extLst>
                    <a:ext uri="{9D8B030D-6E8A-4147-A177-3AD203B41FA5}">
                      <a16:colId xmlns:a16="http://schemas.microsoft.com/office/drawing/2014/main" val="1286746239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2388107155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3827652973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1508561191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3147875575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1614348412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4061860094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671946377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3790258225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1211872562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1114283771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2770717395"/>
                    </a:ext>
                  </a:extLst>
                </a:gridCol>
              </a:tblGrid>
              <a:tr h="50800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Yritystukien jakauma, ehdolla että saanut tukea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7175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p50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p75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4976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Kehitys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77,288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27,840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57,892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94,112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11,476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97837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Esiselvitys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9,926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9,360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7,993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69664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ELY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18,607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20,990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70,840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349,200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20,443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99931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Kustannustuki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34,899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8,479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23,656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71,642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168,402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097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206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8A9A-C0BA-446B-BCF3-080DA2E7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Toteutussuunnitelma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3ACFD-F2A7-4F0E-A13F-27F31D3FF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/>
              <a:t>Tukien</a:t>
            </a:r>
            <a:r>
              <a:rPr lang="en-US" dirty="0"/>
              <a:t> </a:t>
            </a:r>
            <a:r>
              <a:rPr lang="en-US" dirty="0" err="1"/>
              <a:t>kuvaus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b="1" dirty="0" err="1"/>
              <a:t>Tukien</a:t>
            </a:r>
            <a:r>
              <a:rPr lang="en-US" b="1" dirty="0"/>
              <a:t> </a:t>
            </a:r>
            <a:r>
              <a:rPr lang="en-US" b="1" dirty="0" err="1"/>
              <a:t>kohdentuminen</a:t>
            </a:r>
            <a:endParaRPr lang="en-US" b="1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Tukien</a:t>
            </a:r>
            <a:r>
              <a:rPr lang="en-US" dirty="0"/>
              <a:t> </a:t>
            </a:r>
            <a:r>
              <a:rPr lang="en-US" dirty="0" err="1"/>
              <a:t>vaikutusten</a:t>
            </a:r>
            <a:r>
              <a:rPr lang="en-US" dirty="0"/>
              <a:t> </a:t>
            </a:r>
            <a:r>
              <a:rPr lang="en-US" dirty="0" err="1"/>
              <a:t>arviointi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/>
              <a:t>Kokonaisarviointi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40350101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3F431-2339-4235-9D41-4B4A6A25D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Tukia</a:t>
            </a:r>
            <a:r>
              <a:rPr lang="en-US" dirty="0"/>
              <a:t> </a:t>
            </a:r>
            <a:r>
              <a:rPr lang="en-US" dirty="0" err="1"/>
              <a:t>saaneiden</a:t>
            </a:r>
            <a:r>
              <a:rPr lang="en-US" dirty="0"/>
              <a:t> </a:t>
            </a:r>
            <a:r>
              <a:rPr lang="en-US" dirty="0" err="1"/>
              <a:t>lkm</a:t>
            </a:r>
            <a:r>
              <a:rPr lang="en-US" dirty="0"/>
              <a:t> / kk</a:t>
            </a:r>
            <a:endParaRPr lang="LID4096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6A29BE4-DF44-454C-B818-AB03E6BB3B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0314" y="1414989"/>
            <a:ext cx="6117771" cy="445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7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A97C6-BB7B-4F4F-9A6C-295B442E3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Tuki-tn:t</a:t>
            </a:r>
            <a:r>
              <a:rPr lang="en-US" dirty="0"/>
              <a:t> </a:t>
            </a:r>
            <a:r>
              <a:rPr lang="en-US" dirty="0" err="1"/>
              <a:t>estimointidatassa</a:t>
            </a:r>
            <a:r>
              <a:rPr lang="en-US" dirty="0"/>
              <a:t> (N = 72 684)</a:t>
            </a:r>
            <a:endParaRPr lang="LID4096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1E4BF9A-BA41-46A3-A9A6-A5518AA4EE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7787068"/>
              </p:ext>
            </p:extLst>
          </p:nvPr>
        </p:nvGraphicFramePr>
        <p:xfrm>
          <a:off x="2242458" y="1627415"/>
          <a:ext cx="7707084" cy="2612571"/>
        </p:xfrm>
        <a:graphic>
          <a:graphicData uri="http://schemas.openxmlformats.org/drawingml/2006/table">
            <a:tbl>
              <a:tblPr/>
              <a:tblGrid>
                <a:gridCol w="1332412">
                  <a:extLst>
                    <a:ext uri="{9D8B030D-6E8A-4147-A177-3AD203B41FA5}">
                      <a16:colId xmlns:a16="http://schemas.microsoft.com/office/drawing/2014/main" val="2149282289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3780707270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1733711642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3631125192"/>
                    </a:ext>
                  </a:extLst>
                </a:gridCol>
                <a:gridCol w="1593668">
                  <a:extLst>
                    <a:ext uri="{9D8B030D-6E8A-4147-A177-3AD203B41FA5}">
                      <a16:colId xmlns:a16="http://schemas.microsoft.com/office/drawing/2014/main" val="2802119122"/>
                    </a:ext>
                  </a:extLst>
                </a:gridCol>
              </a:tblGrid>
              <a:tr h="1265521">
                <a:tc>
                  <a:txBody>
                    <a:bodyPr/>
                    <a:lstStyle/>
                    <a:p>
                      <a:pPr algn="l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Kehitys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Esiselvitys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ELY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Kustannustuki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466303"/>
                  </a:ext>
                </a:extLst>
              </a:tr>
              <a:tr h="673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4291726"/>
                  </a:ext>
                </a:extLst>
              </a:tr>
              <a:tr h="67352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k-h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0.228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0.339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661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8724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C1FDD-D055-43D3-B0D7-940BEE496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Tukimäärät</a:t>
            </a:r>
            <a:r>
              <a:rPr lang="en-US" dirty="0"/>
              <a:t>, </a:t>
            </a:r>
            <a:r>
              <a:rPr lang="en-US" dirty="0" err="1"/>
              <a:t>ehdolla</a:t>
            </a:r>
            <a:r>
              <a:rPr lang="en-US" dirty="0"/>
              <a:t>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saanut</a:t>
            </a:r>
            <a:r>
              <a:rPr lang="en-US" dirty="0"/>
              <a:t> </a:t>
            </a:r>
            <a:r>
              <a:rPr lang="en-US" dirty="0" err="1"/>
              <a:t>tukea</a:t>
            </a:r>
            <a:endParaRPr lang="LID4096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5F48414-4E18-46B7-A5D9-47EC3A964D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2421388"/>
              </p:ext>
            </p:extLst>
          </p:nvPr>
        </p:nvGraphicFramePr>
        <p:xfrm>
          <a:off x="544286" y="2122714"/>
          <a:ext cx="11397343" cy="3048000"/>
        </p:xfrm>
        <a:graphic>
          <a:graphicData uri="http://schemas.openxmlformats.org/drawingml/2006/table">
            <a:tbl>
              <a:tblPr/>
              <a:tblGrid>
                <a:gridCol w="1530200">
                  <a:extLst>
                    <a:ext uri="{9D8B030D-6E8A-4147-A177-3AD203B41FA5}">
                      <a16:colId xmlns:a16="http://schemas.microsoft.com/office/drawing/2014/main" val="1286746239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2388107155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3827652973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1508561191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3147875575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1614348412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4061860094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671946377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3790258225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1211872562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1114283771"/>
                    </a:ext>
                  </a:extLst>
                </a:gridCol>
                <a:gridCol w="897013">
                  <a:extLst>
                    <a:ext uri="{9D8B030D-6E8A-4147-A177-3AD203B41FA5}">
                      <a16:colId xmlns:a16="http://schemas.microsoft.com/office/drawing/2014/main" val="2770717395"/>
                    </a:ext>
                  </a:extLst>
                </a:gridCol>
              </a:tblGrid>
              <a:tr h="508000">
                <a:tc gridSpan="12">
                  <a:txBody>
                    <a:bodyPr/>
                    <a:lstStyle/>
                    <a:p>
                      <a:pPr algn="ctr" fontAlgn="b"/>
                      <a:r>
                        <a:rPr lang="fi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Yritystukien jakauma, ehdolla että saanut tukea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71754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p10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p25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p50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p75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p99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max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4976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Kehitys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77,288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27,840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57,892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94,112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11,476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997837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Esiselvitys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9,926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1,440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9,360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7,993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669664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ELY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18,607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20,990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51,200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70,840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125,200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349,200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20,443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199931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Kustannustuki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34,899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2,802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4,228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8,479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23,656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71,642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168,402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500,000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3,606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097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394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8A9A-C0BA-446B-BCF3-080DA2E7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Ulottuvuus</a:t>
            </a:r>
            <a:r>
              <a:rPr lang="en-US" dirty="0"/>
              <a:t> 2. </a:t>
            </a:r>
            <a:r>
              <a:rPr lang="en-US" dirty="0" err="1"/>
              <a:t>Tukien</a:t>
            </a:r>
            <a:r>
              <a:rPr lang="en-US" dirty="0"/>
              <a:t> </a:t>
            </a:r>
            <a:r>
              <a:rPr lang="en-US" dirty="0" err="1"/>
              <a:t>kohdentuminen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3ACFD-F2A7-4F0E-A13F-27F31D3FF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Tukien</a:t>
            </a:r>
            <a:r>
              <a:rPr lang="en-US" dirty="0"/>
              <a:t> </a:t>
            </a:r>
            <a:r>
              <a:rPr lang="en-US" dirty="0" err="1"/>
              <a:t>kohdentuminen</a:t>
            </a:r>
            <a:r>
              <a:rPr lang="en-US" dirty="0"/>
              <a:t> #1: </a:t>
            </a:r>
            <a:r>
              <a:rPr lang="en-US" dirty="0" err="1"/>
              <a:t>mikä</a:t>
            </a:r>
            <a:r>
              <a:rPr lang="en-US" dirty="0"/>
              <a:t> </a:t>
            </a:r>
            <a:r>
              <a:rPr lang="en-US" dirty="0" err="1"/>
              <a:t>vaikuttaa</a:t>
            </a:r>
            <a:r>
              <a:rPr lang="en-US" dirty="0"/>
              <a:t> </a:t>
            </a:r>
            <a:r>
              <a:rPr lang="en-US" dirty="0" err="1"/>
              <a:t>siihen</a:t>
            </a:r>
            <a:r>
              <a:rPr lang="en-US" dirty="0"/>
              <a:t>, </a:t>
            </a:r>
            <a:r>
              <a:rPr lang="en-US" dirty="0" err="1"/>
              <a:t>saako</a:t>
            </a:r>
            <a:r>
              <a:rPr lang="en-US" dirty="0"/>
              <a:t> </a:t>
            </a:r>
            <a:r>
              <a:rPr lang="en-US" dirty="0" err="1"/>
              <a:t>yritys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dirty="0"/>
              <a:t> </a:t>
            </a:r>
            <a:r>
              <a:rPr lang="en-US" dirty="0" err="1"/>
              <a:t>tukea</a:t>
            </a:r>
            <a:r>
              <a:rPr lang="en-US" dirty="0"/>
              <a:t> </a:t>
            </a:r>
            <a:r>
              <a:rPr lang="en-US" i="1" dirty="0"/>
              <a:t>k?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 err="1"/>
              <a:t>Toimiala</a:t>
            </a:r>
            <a:r>
              <a:rPr lang="en-US" dirty="0"/>
              <a:t>: </a:t>
            </a:r>
            <a:r>
              <a:rPr lang="en-US" i="1" dirty="0" err="1"/>
              <a:t>päätoimialat</a:t>
            </a:r>
            <a:endParaRPr lang="en-US" i="1" dirty="0"/>
          </a:p>
          <a:p>
            <a:pPr lvl="1"/>
            <a:r>
              <a:rPr lang="en-US" dirty="0" err="1"/>
              <a:t>Alue</a:t>
            </a:r>
            <a:r>
              <a:rPr lang="en-US" dirty="0"/>
              <a:t>: </a:t>
            </a:r>
            <a:r>
              <a:rPr lang="en-US" i="1" dirty="0" err="1"/>
              <a:t>maakunnat</a:t>
            </a:r>
            <a:endParaRPr lang="en-US" i="1" dirty="0"/>
          </a:p>
          <a:p>
            <a:pPr lvl="1"/>
            <a:r>
              <a:rPr lang="en-US" dirty="0" err="1"/>
              <a:t>Yrityskoko</a:t>
            </a:r>
            <a:r>
              <a:rPr lang="en-US" dirty="0"/>
              <a:t>: </a:t>
            </a:r>
            <a:r>
              <a:rPr lang="en-US" i="1" dirty="0" err="1"/>
              <a:t>tammikuu</a:t>
            </a:r>
            <a:r>
              <a:rPr lang="en-US" i="1" dirty="0"/>
              <a:t> 2020 </a:t>
            </a:r>
            <a:r>
              <a:rPr lang="en-US" i="1" dirty="0" err="1"/>
              <a:t>työntekijöiden</a:t>
            </a:r>
            <a:r>
              <a:rPr lang="en-US" i="1" dirty="0"/>
              <a:t> </a:t>
            </a:r>
            <a:r>
              <a:rPr lang="en-US" i="1" dirty="0" err="1"/>
              <a:t>lkm</a:t>
            </a:r>
            <a:r>
              <a:rPr lang="en-US" dirty="0"/>
              <a:t>: &lt;5, 6-10, 11-25, 25-250, &gt;250</a:t>
            </a:r>
          </a:p>
          <a:p>
            <a:pPr lvl="1"/>
            <a:r>
              <a:rPr lang="en-US" dirty="0" err="1"/>
              <a:t>Keskipalkka</a:t>
            </a:r>
            <a:r>
              <a:rPr lang="en-US" dirty="0"/>
              <a:t> 2019</a:t>
            </a:r>
          </a:p>
          <a:p>
            <a:pPr lvl="1"/>
            <a:r>
              <a:rPr lang="en-US" dirty="0" err="1"/>
              <a:t>Liikevaihdon</a:t>
            </a:r>
            <a:r>
              <a:rPr lang="en-US" dirty="0"/>
              <a:t> </a:t>
            </a:r>
            <a:r>
              <a:rPr lang="en-US" dirty="0" err="1"/>
              <a:t>muutos</a:t>
            </a:r>
            <a:r>
              <a:rPr lang="en-US" dirty="0"/>
              <a:t> - % </a:t>
            </a:r>
            <a:r>
              <a:rPr lang="en-US" dirty="0" err="1"/>
              <a:t>helmi</a:t>
            </a:r>
            <a:r>
              <a:rPr lang="en-US" dirty="0"/>
              <a:t> – </a:t>
            </a:r>
            <a:r>
              <a:rPr lang="en-US" dirty="0" err="1"/>
              <a:t>maaliskuu</a:t>
            </a:r>
            <a:r>
              <a:rPr lang="en-US" dirty="0"/>
              <a:t> 2020</a:t>
            </a:r>
          </a:p>
          <a:p>
            <a:pPr lvl="1"/>
            <a:r>
              <a:rPr lang="en-US" dirty="0" err="1"/>
              <a:t>Liikevaihdon</a:t>
            </a:r>
            <a:r>
              <a:rPr lang="en-US" dirty="0"/>
              <a:t> </a:t>
            </a:r>
            <a:r>
              <a:rPr lang="en-US" dirty="0" err="1"/>
              <a:t>muutos</a:t>
            </a:r>
            <a:r>
              <a:rPr lang="en-US" dirty="0"/>
              <a:t> - % </a:t>
            </a:r>
            <a:r>
              <a:rPr lang="en-US" dirty="0" err="1"/>
              <a:t>maaliskuu</a:t>
            </a:r>
            <a:r>
              <a:rPr lang="en-US" dirty="0"/>
              <a:t> 2020 – </a:t>
            </a:r>
            <a:r>
              <a:rPr lang="en-US" dirty="0" err="1"/>
              <a:t>maaliskuu</a:t>
            </a:r>
            <a:r>
              <a:rPr lang="en-US" dirty="0"/>
              <a:t> 2019</a:t>
            </a:r>
          </a:p>
          <a:p>
            <a:pPr lvl="1"/>
            <a:r>
              <a:rPr lang="en-US" dirty="0" err="1"/>
              <a:t>Palkkasumman</a:t>
            </a:r>
            <a:r>
              <a:rPr lang="en-US" dirty="0"/>
              <a:t> </a:t>
            </a:r>
            <a:r>
              <a:rPr lang="en-US" dirty="0" err="1"/>
              <a:t>muutos</a:t>
            </a:r>
            <a:r>
              <a:rPr lang="en-US" dirty="0"/>
              <a:t> - % </a:t>
            </a:r>
            <a:r>
              <a:rPr lang="en-US" dirty="0" err="1"/>
              <a:t>helmi</a:t>
            </a:r>
            <a:r>
              <a:rPr lang="en-US" dirty="0"/>
              <a:t> – </a:t>
            </a:r>
            <a:r>
              <a:rPr lang="en-US" dirty="0" err="1"/>
              <a:t>maaliskuu</a:t>
            </a:r>
            <a:r>
              <a:rPr lang="en-US" dirty="0"/>
              <a:t> 2020</a:t>
            </a:r>
          </a:p>
          <a:p>
            <a:pPr lvl="1"/>
            <a:r>
              <a:rPr lang="en-US" dirty="0" err="1"/>
              <a:t>Palkkasumman</a:t>
            </a:r>
            <a:r>
              <a:rPr lang="en-US" dirty="0"/>
              <a:t> </a:t>
            </a:r>
            <a:r>
              <a:rPr lang="en-US" dirty="0" err="1"/>
              <a:t>muutos</a:t>
            </a:r>
            <a:r>
              <a:rPr lang="en-US" dirty="0"/>
              <a:t> - %  </a:t>
            </a:r>
            <a:r>
              <a:rPr lang="en-US" dirty="0" err="1"/>
              <a:t>maaliskuu</a:t>
            </a:r>
            <a:r>
              <a:rPr lang="en-US" dirty="0"/>
              <a:t> 2020 – </a:t>
            </a:r>
            <a:r>
              <a:rPr lang="en-US" dirty="0" err="1"/>
              <a:t>maaliskuu</a:t>
            </a:r>
            <a:r>
              <a:rPr lang="en-US" dirty="0"/>
              <a:t> 2019</a:t>
            </a:r>
          </a:p>
          <a:p>
            <a:pPr lvl="1"/>
            <a:endParaRPr lang="en-US" dirty="0"/>
          </a:p>
          <a:p>
            <a:r>
              <a:rPr lang="en-US" dirty="0" err="1"/>
              <a:t>Regressioanalyysi</a:t>
            </a:r>
            <a:r>
              <a:rPr lang="en-US" dirty="0"/>
              <a:t>: </a:t>
            </a:r>
            <a:r>
              <a:rPr lang="en-US" dirty="0" err="1"/>
              <a:t>poikkileikkaus</a:t>
            </a:r>
            <a:r>
              <a:rPr lang="en-US" dirty="0"/>
              <a:t> multinomial </a:t>
            </a:r>
            <a:r>
              <a:rPr lang="en-US" dirty="0" err="1"/>
              <a:t>probit</a:t>
            </a:r>
            <a:r>
              <a:rPr lang="en-US" dirty="0"/>
              <a:t>, </a:t>
            </a:r>
            <a:r>
              <a:rPr lang="en-US" dirty="0" err="1"/>
              <a:t>jossa</a:t>
            </a:r>
            <a:r>
              <a:rPr lang="en-US" dirty="0"/>
              <a:t> </a:t>
            </a:r>
            <a:r>
              <a:rPr lang="en-US" dirty="0" err="1"/>
              <a:t>vastemuuttuja</a:t>
            </a:r>
            <a:r>
              <a:rPr lang="en-US" dirty="0"/>
              <a:t> </a:t>
            </a:r>
            <a:r>
              <a:rPr lang="en-US" i="1" dirty="0"/>
              <a:t>k =</a:t>
            </a:r>
            <a:r>
              <a:rPr lang="en-US" dirty="0"/>
              <a:t> 1,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yritys</a:t>
            </a:r>
            <a:r>
              <a:rPr lang="en-US" dirty="0"/>
              <a:t> </a:t>
            </a:r>
            <a:r>
              <a:rPr lang="en-US" i="1" dirty="0"/>
              <a:t>i</a:t>
            </a:r>
            <a:r>
              <a:rPr lang="en-US" dirty="0"/>
              <a:t> </a:t>
            </a:r>
            <a:r>
              <a:rPr lang="en-US" dirty="0" err="1"/>
              <a:t>saa</a:t>
            </a:r>
            <a:r>
              <a:rPr lang="en-US" dirty="0"/>
              <a:t>/</a:t>
            </a:r>
            <a:r>
              <a:rPr lang="en-US" dirty="0" err="1"/>
              <a:t>hakee</a:t>
            </a:r>
            <a:r>
              <a:rPr lang="en-US" dirty="0"/>
              <a:t> </a:t>
            </a:r>
            <a:r>
              <a:rPr lang="en-US" dirty="0" err="1"/>
              <a:t>tuen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dirty="0" err="1"/>
              <a:t>muutoin</a:t>
            </a:r>
            <a:r>
              <a:rPr lang="en-US" dirty="0"/>
              <a:t> 0.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3426043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C8A9A-C0BA-446B-BCF3-080DA2E7A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Ulottuvuus</a:t>
            </a:r>
            <a:r>
              <a:rPr lang="en-US" dirty="0"/>
              <a:t> 2. </a:t>
            </a:r>
            <a:r>
              <a:rPr lang="en-US" dirty="0" err="1"/>
              <a:t>Tukien</a:t>
            </a:r>
            <a:r>
              <a:rPr lang="en-US" dirty="0"/>
              <a:t> </a:t>
            </a:r>
            <a:r>
              <a:rPr lang="en-US" dirty="0" err="1"/>
              <a:t>kohdentuminen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3ACFD-F2A7-4F0E-A13F-27F31D3FF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Multivariate </a:t>
            </a:r>
            <a:r>
              <a:rPr lang="en-US" dirty="0" err="1"/>
              <a:t>probit</a:t>
            </a:r>
            <a:endParaRPr lang="en-US" dirty="0"/>
          </a:p>
          <a:p>
            <a:pPr lvl="1"/>
            <a:r>
              <a:rPr lang="en-US" dirty="0" err="1"/>
              <a:t>tn</a:t>
            </a:r>
            <a:r>
              <a:rPr lang="en-US" dirty="0"/>
              <a:t>, </a:t>
            </a:r>
            <a:r>
              <a:rPr lang="en-US" dirty="0" err="1"/>
              <a:t>että</a:t>
            </a:r>
            <a:r>
              <a:rPr lang="en-US" dirty="0"/>
              <a:t> </a:t>
            </a:r>
            <a:r>
              <a:rPr lang="en-US" dirty="0" err="1"/>
              <a:t>saa</a:t>
            </a:r>
            <a:r>
              <a:rPr lang="en-US" dirty="0"/>
              <a:t> </a:t>
            </a:r>
            <a:r>
              <a:rPr lang="en-US" dirty="0" err="1"/>
              <a:t>tukea</a:t>
            </a:r>
            <a:r>
              <a:rPr lang="en-US" dirty="0"/>
              <a:t> </a:t>
            </a:r>
            <a:r>
              <a:rPr lang="en-US" i="1" dirty="0"/>
              <a:t>k</a:t>
            </a:r>
            <a:r>
              <a:rPr lang="en-US" dirty="0"/>
              <a:t>,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toimialalla</a:t>
            </a:r>
            <a:r>
              <a:rPr lang="en-US" dirty="0"/>
              <a:t> </a:t>
            </a:r>
            <a:r>
              <a:rPr lang="en-US" i="1" dirty="0"/>
              <a:t>t</a:t>
            </a:r>
            <a:r>
              <a:rPr lang="en-US" dirty="0"/>
              <a:t> / </a:t>
            </a:r>
            <a:r>
              <a:rPr lang="en-US" dirty="0" err="1"/>
              <a:t>maakunnassa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dirty="0"/>
              <a:t> / …</a:t>
            </a:r>
          </a:p>
          <a:p>
            <a:pPr lvl="1"/>
            <a:r>
              <a:rPr lang="en-US" dirty="0" err="1"/>
              <a:t>Korrelaatiot</a:t>
            </a:r>
            <a:r>
              <a:rPr lang="en-US" dirty="0"/>
              <a:t> </a:t>
            </a:r>
            <a:r>
              <a:rPr lang="en-US" dirty="0" err="1"/>
              <a:t>virhetermien</a:t>
            </a:r>
            <a:r>
              <a:rPr lang="en-US" dirty="0"/>
              <a:t> </a:t>
            </a:r>
            <a:r>
              <a:rPr lang="en-US" dirty="0" err="1"/>
              <a:t>kesken</a:t>
            </a:r>
            <a:r>
              <a:rPr lang="en-US" dirty="0"/>
              <a:t>.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LID4096" dirty="0"/>
          </a:p>
        </p:txBody>
      </p:sp>
    </p:spTree>
    <p:extLst>
      <p:ext uri="{BB962C8B-B14F-4D97-AF65-F5344CB8AC3E}">
        <p14:creationId xmlns:p14="http://schemas.microsoft.com/office/powerpoint/2010/main" val="1135391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C2556-89E9-407B-B77F-7935239DE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Yrityksen</a:t>
            </a:r>
            <a:r>
              <a:rPr lang="en-US" dirty="0"/>
              <a:t> </a:t>
            </a:r>
            <a:r>
              <a:rPr lang="en-US" dirty="0" err="1"/>
              <a:t>koko</a:t>
            </a:r>
            <a:r>
              <a:rPr lang="en-US" dirty="0"/>
              <a:t>: </a:t>
            </a:r>
            <a:r>
              <a:rPr lang="en-US" dirty="0" err="1"/>
              <a:t>marginaaliefekti</a:t>
            </a:r>
            <a:r>
              <a:rPr lang="en-US" dirty="0"/>
              <a:t> (vs &lt;5)</a:t>
            </a:r>
            <a:endParaRPr lang="LID4096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2045D92-BAE0-4B99-A142-90564B70B6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4541294"/>
              </p:ext>
            </p:extLst>
          </p:nvPr>
        </p:nvGraphicFramePr>
        <p:xfrm>
          <a:off x="631371" y="2068286"/>
          <a:ext cx="11157860" cy="3428999"/>
        </p:xfrm>
        <a:graphic>
          <a:graphicData uri="http://schemas.openxmlformats.org/drawingml/2006/table">
            <a:tbl>
              <a:tblPr/>
              <a:tblGrid>
                <a:gridCol w="4344652">
                  <a:extLst>
                    <a:ext uri="{9D8B030D-6E8A-4147-A177-3AD203B41FA5}">
                      <a16:colId xmlns:a16="http://schemas.microsoft.com/office/drawing/2014/main" val="1229131672"/>
                    </a:ext>
                  </a:extLst>
                </a:gridCol>
                <a:gridCol w="851651">
                  <a:extLst>
                    <a:ext uri="{9D8B030D-6E8A-4147-A177-3AD203B41FA5}">
                      <a16:colId xmlns:a16="http://schemas.microsoft.com/office/drawing/2014/main" val="2504297265"/>
                    </a:ext>
                  </a:extLst>
                </a:gridCol>
                <a:gridCol w="851651">
                  <a:extLst>
                    <a:ext uri="{9D8B030D-6E8A-4147-A177-3AD203B41FA5}">
                      <a16:colId xmlns:a16="http://schemas.microsoft.com/office/drawing/2014/main" val="3634686928"/>
                    </a:ext>
                  </a:extLst>
                </a:gridCol>
                <a:gridCol w="851651">
                  <a:extLst>
                    <a:ext uri="{9D8B030D-6E8A-4147-A177-3AD203B41FA5}">
                      <a16:colId xmlns:a16="http://schemas.microsoft.com/office/drawing/2014/main" val="4019193524"/>
                    </a:ext>
                  </a:extLst>
                </a:gridCol>
                <a:gridCol w="851651">
                  <a:extLst>
                    <a:ext uri="{9D8B030D-6E8A-4147-A177-3AD203B41FA5}">
                      <a16:colId xmlns:a16="http://schemas.microsoft.com/office/drawing/2014/main" val="2156984519"/>
                    </a:ext>
                  </a:extLst>
                </a:gridCol>
                <a:gridCol w="851651">
                  <a:extLst>
                    <a:ext uri="{9D8B030D-6E8A-4147-A177-3AD203B41FA5}">
                      <a16:colId xmlns:a16="http://schemas.microsoft.com/office/drawing/2014/main" val="4045176573"/>
                    </a:ext>
                  </a:extLst>
                </a:gridCol>
                <a:gridCol w="851651">
                  <a:extLst>
                    <a:ext uri="{9D8B030D-6E8A-4147-A177-3AD203B41FA5}">
                      <a16:colId xmlns:a16="http://schemas.microsoft.com/office/drawing/2014/main" val="3565179791"/>
                    </a:ext>
                  </a:extLst>
                </a:gridCol>
                <a:gridCol w="851651">
                  <a:extLst>
                    <a:ext uri="{9D8B030D-6E8A-4147-A177-3AD203B41FA5}">
                      <a16:colId xmlns:a16="http://schemas.microsoft.com/office/drawing/2014/main" val="3274682991"/>
                    </a:ext>
                  </a:extLst>
                </a:gridCol>
                <a:gridCol w="851651">
                  <a:extLst>
                    <a:ext uri="{9D8B030D-6E8A-4147-A177-3AD203B41FA5}">
                      <a16:colId xmlns:a16="http://schemas.microsoft.com/office/drawing/2014/main" val="2150955702"/>
                    </a:ext>
                  </a:extLst>
                </a:gridCol>
              </a:tblGrid>
              <a:tr h="48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Yrityskoko</a:t>
                      </a:r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</a:t>
                      </a:r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Kehitys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BF Esiselvitys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ELY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Kustannustuki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LID4096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573920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6-10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0.172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0.062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-0.155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0.021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725295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11-25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0.204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-0.309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2869049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26-250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0.209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-0.396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0.040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902983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&gt;250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0.090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-0.074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0.039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0.000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639433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k-a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0.116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0.055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0.133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0.033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103768"/>
                  </a:ext>
                </a:extLst>
              </a:tr>
              <a:tr h="4898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k-a | &lt; 5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0.033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0.035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0.197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0.022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FI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926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5772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6A16-D3A2-480A-AFA2-F57CFB75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Maakunta</a:t>
            </a:r>
            <a:r>
              <a:rPr lang="en-US" dirty="0"/>
              <a:t> (vs </a:t>
            </a:r>
            <a:r>
              <a:rPr lang="en-US" dirty="0" err="1"/>
              <a:t>Uusimaa</a:t>
            </a:r>
            <a:r>
              <a:rPr lang="en-US" dirty="0"/>
              <a:t>)</a:t>
            </a:r>
            <a:endParaRPr lang="LID4096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B852A-398C-4D9F-9817-3DF569630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96328459"/>
      </p:ext>
    </p:extLst>
  </p:cSld>
  <p:clrMapOvr>
    <a:masterClrMapping/>
  </p:clrMapOvr>
</p:sld>
</file>

<file path=ppt/theme/theme1.xml><?xml version="1.0" encoding="utf-8"?>
<a:theme xmlns:a="http://schemas.openxmlformats.org/drawingml/2006/main" name="GSE_theme">
  <a:themeElements>
    <a:clrScheme name="Helsinki GS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00B14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SE_theme" id="{DF7326BF-0C79-4AF6-B323-C386D03EFECA}" vid="{7009525C-BACB-4F4D-91E9-AB5F6A559E5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F5B2C0BC437346B0B3590219A4E045" ma:contentTypeVersion="8" ma:contentTypeDescription="Create a new document." ma:contentTypeScope="" ma:versionID="6ad489d939ce83ace3952b2c0183096d">
  <xsd:schema xmlns:xsd="http://www.w3.org/2001/XMLSchema" xmlns:xs="http://www.w3.org/2001/XMLSchema" xmlns:p="http://schemas.microsoft.com/office/2006/metadata/properties" xmlns:ns2="586a7be6-e61f-44ee-bb3e-da1feaeb58b9" targetNamespace="http://schemas.microsoft.com/office/2006/metadata/properties" ma:root="true" ma:fieldsID="93fa656a5d2db5351f30138bafb0b402" ns2:_="">
    <xsd:import namespace="586a7be6-e61f-44ee-bb3e-da1feaeb58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86a7be6-e61f-44ee-bb3e-da1feaeb5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2B6F740-37A6-4890-88D3-0CA0FC77B106}">
  <ds:schemaRefs>
    <ds:schemaRef ds:uri="586a7be6-e61f-44ee-bb3e-da1feaeb58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5585278-E89E-4B1A-A03F-F6106D0485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E50BAB-F747-47C8-9E15-5A80D28499A4}">
  <ds:schemaRefs>
    <ds:schemaRef ds:uri="http://purl.org/dc/dcmitype/"/>
    <ds:schemaRef ds:uri="http://purl.org/dc/elements/1.1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586a7be6-e61f-44ee-bb3e-da1feaeb58b9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1128</Words>
  <Application>Microsoft Office PowerPoint</Application>
  <PresentationFormat>Widescreen</PresentationFormat>
  <Paragraphs>619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GSE_theme</vt:lpstr>
      <vt:lpstr>Yritystuet koronakriisissä: Alustavia ensimmäisiä tuloksia</vt:lpstr>
      <vt:lpstr>Toteutussuunnitelma</vt:lpstr>
      <vt:lpstr>Tukia saaneiden lkm / kk</vt:lpstr>
      <vt:lpstr>Tuki-tn:t estimointidatassa (N = 72 684)</vt:lpstr>
      <vt:lpstr>Tukimäärät, ehdolla että saanut tukea</vt:lpstr>
      <vt:lpstr>Ulottuvuus 2. Tukien kohdentuminen</vt:lpstr>
      <vt:lpstr>Ulottuvuus 2. Tukien kohdentuminen</vt:lpstr>
      <vt:lpstr>Yrityksen koko: marginaaliefekti (vs &lt;5)</vt:lpstr>
      <vt:lpstr>Maakunta (vs Uusimaa)</vt:lpstr>
      <vt:lpstr>PowerPoint Presentation</vt:lpstr>
      <vt:lpstr>Yhteenveto maakunta-tuloksista</vt:lpstr>
      <vt:lpstr>Toimiala (vs. Kauppa)</vt:lpstr>
      <vt:lpstr>PowerPoint Presentation</vt:lpstr>
      <vt:lpstr>Yhteenveto toimialatuloksista</vt:lpstr>
      <vt:lpstr>Tukipäätösten korrelaatio</vt:lpstr>
      <vt:lpstr>Ulottuvuus 2. Tukien kohdentuminen</vt:lpstr>
      <vt:lpstr>Tukimäärät, ehdolla että saanut tukea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Kelaetuuksiin kohdistuva paine koronakriisissä</dc:title>
  <dc:creator>Kari Hamalainen</dc:creator>
  <cp:lastModifiedBy>Otto Toivanen</cp:lastModifiedBy>
  <cp:revision>122</cp:revision>
  <dcterms:created xsi:type="dcterms:W3CDTF">2020-05-05T07:57:45Z</dcterms:created>
  <dcterms:modified xsi:type="dcterms:W3CDTF">2020-11-25T09:57:03Z</dcterms:modified>
</cp:coreProperties>
</file>