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0" r:id="rId3"/>
    <p:sldId id="271" r:id="rId4"/>
    <p:sldId id="257" r:id="rId5"/>
    <p:sldId id="319" r:id="rId6"/>
    <p:sldId id="304" r:id="rId7"/>
    <p:sldId id="309" r:id="rId8"/>
    <p:sldId id="307" r:id="rId9"/>
    <p:sldId id="313" r:id="rId10"/>
    <p:sldId id="317" r:id="rId11"/>
    <p:sldId id="320" r:id="rId12"/>
    <p:sldId id="294" r:id="rId13"/>
    <p:sldId id="308" r:id="rId14"/>
    <p:sldId id="321" r:id="rId15"/>
    <p:sldId id="322" r:id="rId16"/>
    <p:sldId id="323" r:id="rId17"/>
    <p:sldId id="324" r:id="rId18"/>
    <p:sldId id="325" r:id="rId19"/>
    <p:sldId id="326" r:id="rId20"/>
  </p:sldIdLst>
  <p:sldSz cx="9144000" cy="6858000" type="screen4x3"/>
  <p:notesSz cx="7102475" cy="102346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mhyvone" initials="T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91A0"/>
    <a:srgbClr val="B20031"/>
    <a:srgbClr val="800032"/>
    <a:srgbClr val="D58A24"/>
    <a:srgbClr val="EBEEF4"/>
    <a:srgbClr val="C2CBDC"/>
    <a:srgbClr val="98A7C4"/>
    <a:srgbClr val="304E8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239" autoAdjust="0"/>
    <p:restoredTop sz="93548" autoAdjust="0"/>
  </p:normalViewPr>
  <p:slideViewPr>
    <p:cSldViewPr snapToGrid="0">
      <p:cViewPr varScale="1">
        <p:scale>
          <a:sx n="109" d="100"/>
          <a:sy n="109" d="100"/>
        </p:scale>
        <p:origin x="-1662" y="-78"/>
      </p:cViewPr>
      <p:guideLst>
        <p:guide orient="horz" pos="2160"/>
        <p:guide orient="horz" pos="237"/>
        <p:guide pos="2880"/>
      </p:guideLst>
    </p:cSldViewPr>
  </p:slideViewPr>
  <p:outlineViewPr>
    <p:cViewPr>
      <p:scale>
        <a:sx n="33" d="100"/>
        <a:sy n="33" d="100"/>
      </p:scale>
      <p:origin x="0" y="11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46BB88-B3CC-4F27-A8B9-5D2D5D5E44D1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85101E3-0EBD-4937-9D6D-EC2FC854DDCC}">
      <dgm:prSet phldrT="[Teksti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i-FI" dirty="0" smtClean="0">
              <a:solidFill>
                <a:schemeClr val="tx1"/>
              </a:solidFill>
            </a:rPr>
            <a:t>Hallintojohtaja</a:t>
          </a:r>
          <a:endParaRPr lang="fi-FI" dirty="0">
            <a:solidFill>
              <a:schemeClr val="tx1"/>
            </a:solidFill>
          </a:endParaRPr>
        </a:p>
      </dgm:t>
    </dgm:pt>
    <dgm:pt modelId="{E8AC5FA7-D130-496C-88C4-CFA6CE10069E}" type="parTrans" cxnId="{D733FD57-2191-46BF-9AC7-E5EE72E855F8}">
      <dgm:prSet/>
      <dgm:spPr/>
      <dgm:t>
        <a:bodyPr/>
        <a:lstStyle/>
        <a:p>
          <a:endParaRPr lang="fi-FI"/>
        </a:p>
      </dgm:t>
    </dgm:pt>
    <dgm:pt modelId="{CDF2C4CD-028A-4669-87CE-4D09EE0AF0F2}" type="sibTrans" cxnId="{D733FD57-2191-46BF-9AC7-E5EE72E855F8}">
      <dgm:prSet/>
      <dgm:spPr/>
      <dgm:t>
        <a:bodyPr/>
        <a:lstStyle/>
        <a:p>
          <a:endParaRPr lang="fi-FI"/>
        </a:p>
      </dgm:t>
    </dgm:pt>
    <dgm:pt modelId="{BD6E2F81-1B74-4B06-A1CB-F7C262B4C872}">
      <dgm:prSet phldrT="[Teksti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i-FI" dirty="0" smtClean="0">
              <a:solidFill>
                <a:schemeClr val="tx1"/>
              </a:solidFill>
            </a:rPr>
            <a:t>Henkilöstöyksikkö</a:t>
          </a:r>
          <a:endParaRPr lang="fi-FI" dirty="0">
            <a:solidFill>
              <a:schemeClr val="tx1"/>
            </a:solidFill>
          </a:endParaRPr>
        </a:p>
      </dgm:t>
    </dgm:pt>
    <dgm:pt modelId="{17E3FCCF-457E-4F62-B9B6-B06100007C3A}" type="parTrans" cxnId="{22EA81E0-FF26-4D01-9EFF-63EA88DC230E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3DA7A9B3-A230-4CFD-A5DE-A9BA8E091F70}" type="sibTrans" cxnId="{22EA81E0-FF26-4D01-9EFF-63EA88DC230E}">
      <dgm:prSet/>
      <dgm:spPr/>
      <dgm:t>
        <a:bodyPr/>
        <a:lstStyle/>
        <a:p>
          <a:endParaRPr lang="fi-FI"/>
        </a:p>
      </dgm:t>
    </dgm:pt>
    <dgm:pt modelId="{1C65DE0D-2DDE-4920-9133-F9C8F2A2D657}">
      <dgm:prSet phldrT="[Teksti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i-FI" dirty="0" smtClean="0">
              <a:solidFill>
                <a:schemeClr val="tx1"/>
              </a:solidFill>
            </a:rPr>
            <a:t>Toimitila- ja materiaalihallinto-yksikkö</a:t>
          </a:r>
        </a:p>
      </dgm:t>
    </dgm:pt>
    <dgm:pt modelId="{CAE98E13-1421-484F-B8B9-69654DAE7777}" type="parTrans" cxnId="{6F13860D-42FC-4EC3-89F2-1F7ADD73E27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5B7B444A-74C6-4097-9039-DECA2A99E663}" type="sibTrans" cxnId="{6F13860D-42FC-4EC3-89F2-1F7ADD73E278}">
      <dgm:prSet/>
      <dgm:spPr/>
      <dgm:t>
        <a:bodyPr/>
        <a:lstStyle/>
        <a:p>
          <a:endParaRPr lang="fi-FI"/>
        </a:p>
      </dgm:t>
    </dgm:pt>
    <dgm:pt modelId="{1C34B802-40A6-43A1-8BCB-97D24BF0CA43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fi-FI" dirty="0" smtClean="0">
            <a:solidFill>
              <a:schemeClr val="tx1"/>
            </a:solidFill>
          </a:endParaRPr>
        </a:p>
        <a:p>
          <a:r>
            <a:rPr lang="fi-FI" dirty="0" smtClean="0">
              <a:solidFill>
                <a:schemeClr val="tx1"/>
              </a:solidFill>
            </a:rPr>
            <a:t>Yleishallinto</a:t>
          </a:r>
        </a:p>
        <a:p>
          <a:endParaRPr lang="fi-FI" dirty="0">
            <a:solidFill>
              <a:schemeClr val="tx1"/>
            </a:solidFill>
          </a:endParaRPr>
        </a:p>
      </dgm:t>
    </dgm:pt>
    <dgm:pt modelId="{D90A8D84-2566-483F-9D48-8C07BF4683AB}" type="parTrans" cxnId="{9B666001-EA93-4D8C-8447-B6DE3AE8C4A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FB55F219-7D23-4AC8-A6DA-7D4DC073DF6A}" type="sibTrans" cxnId="{9B666001-EA93-4D8C-8447-B6DE3AE8C4A7}">
      <dgm:prSet/>
      <dgm:spPr/>
      <dgm:t>
        <a:bodyPr/>
        <a:lstStyle/>
        <a:p>
          <a:endParaRPr lang="fi-FI"/>
        </a:p>
      </dgm:t>
    </dgm:pt>
    <dgm:pt modelId="{40F49E66-07B5-44FC-A571-5EF78C5F9F42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i-FI" dirty="0" smtClean="0">
              <a:solidFill>
                <a:schemeClr val="tx1"/>
              </a:solidFill>
            </a:rPr>
            <a:t>Talousyksikkö</a:t>
          </a:r>
        </a:p>
      </dgm:t>
    </dgm:pt>
    <dgm:pt modelId="{89F86DCE-88EB-4CE7-9939-7D1316F304C4}" type="parTrans" cxnId="{23302C32-48F8-4131-B4F7-3ACF6B73409C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5CCE3DBD-9011-47A3-981F-6ED9DBE389BB}" type="sibTrans" cxnId="{23302C32-48F8-4131-B4F7-3ACF6B73409C}">
      <dgm:prSet/>
      <dgm:spPr/>
      <dgm:t>
        <a:bodyPr/>
        <a:lstStyle/>
        <a:p>
          <a:endParaRPr lang="fi-FI"/>
        </a:p>
      </dgm:t>
    </dgm:pt>
    <dgm:pt modelId="{E0AAB0D4-8A10-4C76-B557-4BF852F59AE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i-FI" dirty="0" smtClean="0">
              <a:solidFill>
                <a:schemeClr val="tx1"/>
              </a:solidFill>
            </a:rPr>
            <a:t>Tietoyksikkö</a:t>
          </a:r>
          <a:endParaRPr lang="fi-FI" dirty="0">
            <a:solidFill>
              <a:schemeClr val="tx1"/>
            </a:solidFill>
          </a:endParaRPr>
        </a:p>
      </dgm:t>
    </dgm:pt>
    <dgm:pt modelId="{F3559D26-C456-46DB-9075-A6C916C278EA}" type="parTrans" cxnId="{0FD620F8-668A-45B0-B169-83BF35B7B9F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8412FE6E-B0D0-4912-8E85-72A38B786779}" type="sibTrans" cxnId="{0FD620F8-668A-45B0-B169-83BF35B7B9F1}">
      <dgm:prSet/>
      <dgm:spPr/>
      <dgm:t>
        <a:bodyPr/>
        <a:lstStyle/>
        <a:p>
          <a:endParaRPr lang="fi-FI"/>
        </a:p>
      </dgm:t>
    </dgm:pt>
    <dgm:pt modelId="{259F008D-8D43-4402-B570-6923343CFD56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i-FI" dirty="0" smtClean="0">
              <a:solidFill>
                <a:schemeClr val="tx1"/>
              </a:solidFill>
            </a:rPr>
            <a:t>Viestintäyksikkö</a:t>
          </a:r>
          <a:endParaRPr lang="fi-FI" dirty="0">
            <a:solidFill>
              <a:schemeClr val="tx1"/>
            </a:solidFill>
          </a:endParaRPr>
        </a:p>
      </dgm:t>
    </dgm:pt>
    <dgm:pt modelId="{FB6FC4BA-ED74-4C3C-9F26-D792F9516FF3}" type="parTrans" cxnId="{33A215A6-6535-47F3-9C86-E38D8A59D789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735D5720-7884-4783-A9C2-96198FA6872D}" type="sibTrans" cxnId="{33A215A6-6535-47F3-9C86-E38D8A59D789}">
      <dgm:prSet/>
      <dgm:spPr/>
      <dgm:t>
        <a:bodyPr/>
        <a:lstStyle/>
        <a:p>
          <a:endParaRPr lang="fi-FI"/>
        </a:p>
      </dgm:t>
    </dgm:pt>
    <dgm:pt modelId="{BB9480D8-8F70-4050-BBFE-B490FD35A221}" type="pres">
      <dgm:prSet presAssocID="{C746BB88-B3CC-4F27-A8B9-5D2D5D5E44D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8A9261AA-BEAE-4916-8D40-BB0CCF492EC5}" type="pres">
      <dgm:prSet presAssocID="{C746BB88-B3CC-4F27-A8B9-5D2D5D5E44D1}" presName="hierFlow" presStyleCnt="0"/>
      <dgm:spPr/>
    </dgm:pt>
    <dgm:pt modelId="{2BD61CAD-9139-4013-BC08-315879D16E7E}" type="pres">
      <dgm:prSet presAssocID="{C746BB88-B3CC-4F27-A8B9-5D2D5D5E44D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CB89E2A-AA50-4F28-88E2-508373B2D10F}" type="pres">
      <dgm:prSet presAssocID="{685101E3-0EBD-4937-9D6D-EC2FC854DDCC}" presName="Name14" presStyleCnt="0"/>
      <dgm:spPr/>
    </dgm:pt>
    <dgm:pt modelId="{126EC09E-FF5A-4F1E-BE06-1AA84EDADF07}" type="pres">
      <dgm:prSet presAssocID="{685101E3-0EBD-4937-9D6D-EC2FC854DDCC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4BDC431F-DD92-4E44-8478-353FFC275DA0}" type="pres">
      <dgm:prSet presAssocID="{685101E3-0EBD-4937-9D6D-EC2FC854DDCC}" presName="hierChild2" presStyleCnt="0"/>
      <dgm:spPr/>
    </dgm:pt>
    <dgm:pt modelId="{7B885413-9ED9-48BA-BFDC-A75F877B60C2}" type="pres">
      <dgm:prSet presAssocID="{F3559D26-C456-46DB-9075-A6C916C278EA}" presName="Name19" presStyleLbl="parChTrans1D2" presStyleIdx="0" presStyleCnt="6"/>
      <dgm:spPr/>
      <dgm:t>
        <a:bodyPr/>
        <a:lstStyle/>
        <a:p>
          <a:endParaRPr lang="fi-FI"/>
        </a:p>
      </dgm:t>
    </dgm:pt>
    <dgm:pt modelId="{2019FC81-15FE-45EB-A3B4-D584619A2AF4}" type="pres">
      <dgm:prSet presAssocID="{E0AAB0D4-8A10-4C76-B557-4BF852F59AE8}" presName="Name21" presStyleCnt="0"/>
      <dgm:spPr/>
    </dgm:pt>
    <dgm:pt modelId="{93963285-E744-40AC-BE02-DEB7B75D09C0}" type="pres">
      <dgm:prSet presAssocID="{E0AAB0D4-8A10-4C76-B557-4BF852F59AE8}" presName="level2Shape" presStyleLbl="node2" presStyleIdx="0" presStyleCnt="6"/>
      <dgm:spPr/>
      <dgm:t>
        <a:bodyPr/>
        <a:lstStyle/>
        <a:p>
          <a:endParaRPr lang="fi-FI"/>
        </a:p>
      </dgm:t>
    </dgm:pt>
    <dgm:pt modelId="{9F7826C7-EA77-4497-8498-E4A0D0C9EE75}" type="pres">
      <dgm:prSet presAssocID="{E0AAB0D4-8A10-4C76-B557-4BF852F59AE8}" presName="hierChild3" presStyleCnt="0"/>
      <dgm:spPr/>
    </dgm:pt>
    <dgm:pt modelId="{839D702C-F665-4503-A700-824B9FA3EAB5}" type="pres">
      <dgm:prSet presAssocID="{FB6FC4BA-ED74-4C3C-9F26-D792F9516FF3}" presName="Name19" presStyleLbl="parChTrans1D2" presStyleIdx="1" presStyleCnt="6"/>
      <dgm:spPr/>
      <dgm:t>
        <a:bodyPr/>
        <a:lstStyle/>
        <a:p>
          <a:endParaRPr lang="fi-FI"/>
        </a:p>
      </dgm:t>
    </dgm:pt>
    <dgm:pt modelId="{77E37385-20C5-4C31-ABAF-D2586E3E4B1C}" type="pres">
      <dgm:prSet presAssocID="{259F008D-8D43-4402-B570-6923343CFD56}" presName="Name21" presStyleCnt="0"/>
      <dgm:spPr/>
    </dgm:pt>
    <dgm:pt modelId="{7F495B91-507B-4EDB-9AB7-AA25740BE4F8}" type="pres">
      <dgm:prSet presAssocID="{259F008D-8D43-4402-B570-6923343CFD56}" presName="level2Shape" presStyleLbl="node2" presStyleIdx="1" presStyleCnt="6"/>
      <dgm:spPr/>
      <dgm:t>
        <a:bodyPr/>
        <a:lstStyle/>
        <a:p>
          <a:endParaRPr lang="fi-FI"/>
        </a:p>
      </dgm:t>
    </dgm:pt>
    <dgm:pt modelId="{3AD1AC2E-333B-407D-890C-67D1D6CFD695}" type="pres">
      <dgm:prSet presAssocID="{259F008D-8D43-4402-B570-6923343CFD56}" presName="hierChild3" presStyleCnt="0"/>
      <dgm:spPr/>
    </dgm:pt>
    <dgm:pt modelId="{D9F3F84F-D125-40DE-8573-73BDCFFF535A}" type="pres">
      <dgm:prSet presAssocID="{17E3FCCF-457E-4F62-B9B6-B06100007C3A}" presName="Name19" presStyleLbl="parChTrans1D2" presStyleIdx="2" presStyleCnt="6"/>
      <dgm:spPr/>
      <dgm:t>
        <a:bodyPr/>
        <a:lstStyle/>
        <a:p>
          <a:endParaRPr lang="fi-FI"/>
        </a:p>
      </dgm:t>
    </dgm:pt>
    <dgm:pt modelId="{935AF057-4F70-4BF2-8A3B-4BCA0B56F4C9}" type="pres">
      <dgm:prSet presAssocID="{BD6E2F81-1B74-4B06-A1CB-F7C262B4C872}" presName="Name21" presStyleCnt="0"/>
      <dgm:spPr/>
    </dgm:pt>
    <dgm:pt modelId="{998935AA-1430-4F95-92E0-1A2686983843}" type="pres">
      <dgm:prSet presAssocID="{BD6E2F81-1B74-4B06-A1CB-F7C262B4C872}" presName="level2Shape" presStyleLbl="node2" presStyleIdx="2" presStyleCnt="6"/>
      <dgm:spPr/>
      <dgm:t>
        <a:bodyPr/>
        <a:lstStyle/>
        <a:p>
          <a:endParaRPr lang="fi-FI"/>
        </a:p>
      </dgm:t>
    </dgm:pt>
    <dgm:pt modelId="{F7E99AC1-ACDE-4E40-8016-D12BD716C768}" type="pres">
      <dgm:prSet presAssocID="{BD6E2F81-1B74-4B06-A1CB-F7C262B4C872}" presName="hierChild3" presStyleCnt="0"/>
      <dgm:spPr/>
    </dgm:pt>
    <dgm:pt modelId="{DE57EF95-5C2B-410A-8B01-C506ADA49464}" type="pres">
      <dgm:prSet presAssocID="{89F86DCE-88EB-4CE7-9939-7D1316F304C4}" presName="Name19" presStyleLbl="parChTrans1D2" presStyleIdx="3" presStyleCnt="6"/>
      <dgm:spPr/>
      <dgm:t>
        <a:bodyPr/>
        <a:lstStyle/>
        <a:p>
          <a:endParaRPr lang="fi-FI"/>
        </a:p>
      </dgm:t>
    </dgm:pt>
    <dgm:pt modelId="{E9B1C339-C4A6-4264-AD17-85B54B8BCA43}" type="pres">
      <dgm:prSet presAssocID="{40F49E66-07B5-44FC-A571-5EF78C5F9F42}" presName="Name21" presStyleCnt="0"/>
      <dgm:spPr/>
    </dgm:pt>
    <dgm:pt modelId="{681E0C8F-A7CE-4173-AA16-8ACB8B1E3AD8}" type="pres">
      <dgm:prSet presAssocID="{40F49E66-07B5-44FC-A571-5EF78C5F9F42}" presName="level2Shape" presStyleLbl="node2" presStyleIdx="3" presStyleCnt="6"/>
      <dgm:spPr/>
      <dgm:t>
        <a:bodyPr/>
        <a:lstStyle/>
        <a:p>
          <a:endParaRPr lang="fi-FI"/>
        </a:p>
      </dgm:t>
    </dgm:pt>
    <dgm:pt modelId="{EB6465BB-DEF6-4B76-A794-BDCA67937C5E}" type="pres">
      <dgm:prSet presAssocID="{40F49E66-07B5-44FC-A571-5EF78C5F9F42}" presName="hierChild3" presStyleCnt="0"/>
      <dgm:spPr/>
    </dgm:pt>
    <dgm:pt modelId="{BD58948B-B68E-4B80-B7A6-9156633E56CB}" type="pres">
      <dgm:prSet presAssocID="{D90A8D84-2566-483F-9D48-8C07BF4683AB}" presName="Name19" presStyleLbl="parChTrans1D2" presStyleIdx="4" presStyleCnt="6"/>
      <dgm:spPr/>
      <dgm:t>
        <a:bodyPr/>
        <a:lstStyle/>
        <a:p>
          <a:endParaRPr lang="fi-FI"/>
        </a:p>
      </dgm:t>
    </dgm:pt>
    <dgm:pt modelId="{7069CAB3-2E68-4BD3-B307-6934412136C6}" type="pres">
      <dgm:prSet presAssocID="{1C34B802-40A6-43A1-8BCB-97D24BF0CA43}" presName="Name21" presStyleCnt="0"/>
      <dgm:spPr/>
    </dgm:pt>
    <dgm:pt modelId="{465BF2DE-5CCC-4912-AF93-9FCC53CB9E12}" type="pres">
      <dgm:prSet presAssocID="{1C34B802-40A6-43A1-8BCB-97D24BF0CA43}" presName="level2Shape" presStyleLbl="node2" presStyleIdx="4" presStyleCnt="6"/>
      <dgm:spPr/>
      <dgm:t>
        <a:bodyPr/>
        <a:lstStyle/>
        <a:p>
          <a:endParaRPr lang="fi-FI"/>
        </a:p>
      </dgm:t>
    </dgm:pt>
    <dgm:pt modelId="{6FCD0F53-8623-43B7-9A7D-2CBD5F5DB85D}" type="pres">
      <dgm:prSet presAssocID="{1C34B802-40A6-43A1-8BCB-97D24BF0CA43}" presName="hierChild3" presStyleCnt="0"/>
      <dgm:spPr/>
    </dgm:pt>
    <dgm:pt modelId="{A221D177-3BE2-42B6-8CEE-77AD43CDEF85}" type="pres">
      <dgm:prSet presAssocID="{CAE98E13-1421-484F-B8B9-69654DAE7777}" presName="Name19" presStyleLbl="parChTrans1D2" presStyleIdx="5" presStyleCnt="6"/>
      <dgm:spPr/>
      <dgm:t>
        <a:bodyPr/>
        <a:lstStyle/>
        <a:p>
          <a:endParaRPr lang="fi-FI"/>
        </a:p>
      </dgm:t>
    </dgm:pt>
    <dgm:pt modelId="{CA978A32-D484-486E-AA31-0C8A7A52695C}" type="pres">
      <dgm:prSet presAssocID="{1C65DE0D-2DDE-4920-9133-F9C8F2A2D657}" presName="Name21" presStyleCnt="0"/>
      <dgm:spPr/>
    </dgm:pt>
    <dgm:pt modelId="{16AC0FF5-4935-4F89-BF50-B885146472F1}" type="pres">
      <dgm:prSet presAssocID="{1C65DE0D-2DDE-4920-9133-F9C8F2A2D657}" presName="level2Shape" presStyleLbl="node2" presStyleIdx="5" presStyleCnt="6"/>
      <dgm:spPr/>
      <dgm:t>
        <a:bodyPr/>
        <a:lstStyle/>
        <a:p>
          <a:endParaRPr lang="fi-FI"/>
        </a:p>
      </dgm:t>
    </dgm:pt>
    <dgm:pt modelId="{C642713D-5399-49E0-99A0-1144E9AC650A}" type="pres">
      <dgm:prSet presAssocID="{1C65DE0D-2DDE-4920-9133-F9C8F2A2D657}" presName="hierChild3" presStyleCnt="0"/>
      <dgm:spPr/>
    </dgm:pt>
    <dgm:pt modelId="{9B04EAEB-1E31-497E-9B99-380AF8A93432}" type="pres">
      <dgm:prSet presAssocID="{C746BB88-B3CC-4F27-A8B9-5D2D5D5E44D1}" presName="bgShapesFlow" presStyleCnt="0"/>
      <dgm:spPr/>
    </dgm:pt>
  </dgm:ptLst>
  <dgm:cxnLst>
    <dgm:cxn modelId="{9B666001-EA93-4D8C-8447-B6DE3AE8C4A7}" srcId="{685101E3-0EBD-4937-9D6D-EC2FC854DDCC}" destId="{1C34B802-40A6-43A1-8BCB-97D24BF0CA43}" srcOrd="4" destOrd="0" parTransId="{D90A8D84-2566-483F-9D48-8C07BF4683AB}" sibTransId="{FB55F219-7D23-4AC8-A6DA-7D4DC073DF6A}"/>
    <dgm:cxn modelId="{EFCF9D9F-1AB0-485B-9421-582DD01A96EF}" type="presOf" srcId="{1C65DE0D-2DDE-4920-9133-F9C8F2A2D657}" destId="{16AC0FF5-4935-4F89-BF50-B885146472F1}" srcOrd="0" destOrd="0" presId="urn:microsoft.com/office/officeart/2005/8/layout/hierarchy6"/>
    <dgm:cxn modelId="{22EA81E0-FF26-4D01-9EFF-63EA88DC230E}" srcId="{685101E3-0EBD-4937-9D6D-EC2FC854DDCC}" destId="{BD6E2F81-1B74-4B06-A1CB-F7C262B4C872}" srcOrd="2" destOrd="0" parTransId="{17E3FCCF-457E-4F62-B9B6-B06100007C3A}" sibTransId="{3DA7A9B3-A230-4CFD-A5DE-A9BA8E091F70}"/>
    <dgm:cxn modelId="{6F13860D-42FC-4EC3-89F2-1F7ADD73E278}" srcId="{685101E3-0EBD-4937-9D6D-EC2FC854DDCC}" destId="{1C65DE0D-2DDE-4920-9133-F9C8F2A2D657}" srcOrd="5" destOrd="0" parTransId="{CAE98E13-1421-484F-B8B9-69654DAE7777}" sibTransId="{5B7B444A-74C6-4097-9039-DECA2A99E663}"/>
    <dgm:cxn modelId="{FFA7C754-BC45-4ECF-B100-4EDE6CDF9804}" type="presOf" srcId="{89F86DCE-88EB-4CE7-9939-7D1316F304C4}" destId="{DE57EF95-5C2B-410A-8B01-C506ADA49464}" srcOrd="0" destOrd="0" presId="urn:microsoft.com/office/officeart/2005/8/layout/hierarchy6"/>
    <dgm:cxn modelId="{5602B6F2-8BE7-4B46-AE5E-8606EF385AEE}" type="presOf" srcId="{259F008D-8D43-4402-B570-6923343CFD56}" destId="{7F495B91-507B-4EDB-9AB7-AA25740BE4F8}" srcOrd="0" destOrd="0" presId="urn:microsoft.com/office/officeart/2005/8/layout/hierarchy6"/>
    <dgm:cxn modelId="{EF45BA2E-DB1D-40F9-BD6D-D6D368EB7946}" type="presOf" srcId="{E0AAB0D4-8A10-4C76-B557-4BF852F59AE8}" destId="{93963285-E744-40AC-BE02-DEB7B75D09C0}" srcOrd="0" destOrd="0" presId="urn:microsoft.com/office/officeart/2005/8/layout/hierarchy6"/>
    <dgm:cxn modelId="{BA5209B9-2EFC-4B58-A17C-43D69AD38BB1}" type="presOf" srcId="{C746BB88-B3CC-4F27-A8B9-5D2D5D5E44D1}" destId="{BB9480D8-8F70-4050-BBFE-B490FD35A221}" srcOrd="0" destOrd="0" presId="urn:microsoft.com/office/officeart/2005/8/layout/hierarchy6"/>
    <dgm:cxn modelId="{33A215A6-6535-47F3-9C86-E38D8A59D789}" srcId="{685101E3-0EBD-4937-9D6D-EC2FC854DDCC}" destId="{259F008D-8D43-4402-B570-6923343CFD56}" srcOrd="1" destOrd="0" parTransId="{FB6FC4BA-ED74-4C3C-9F26-D792F9516FF3}" sibTransId="{735D5720-7884-4783-A9C2-96198FA6872D}"/>
    <dgm:cxn modelId="{D07892EF-94DF-4333-B441-996D95D272DD}" type="presOf" srcId="{BD6E2F81-1B74-4B06-A1CB-F7C262B4C872}" destId="{998935AA-1430-4F95-92E0-1A2686983843}" srcOrd="0" destOrd="0" presId="urn:microsoft.com/office/officeart/2005/8/layout/hierarchy6"/>
    <dgm:cxn modelId="{4B45DBEB-F80D-4169-883F-6ED0E75CFA8B}" type="presOf" srcId="{D90A8D84-2566-483F-9D48-8C07BF4683AB}" destId="{BD58948B-B68E-4B80-B7A6-9156633E56CB}" srcOrd="0" destOrd="0" presId="urn:microsoft.com/office/officeart/2005/8/layout/hierarchy6"/>
    <dgm:cxn modelId="{D733FD57-2191-46BF-9AC7-E5EE72E855F8}" srcId="{C746BB88-B3CC-4F27-A8B9-5D2D5D5E44D1}" destId="{685101E3-0EBD-4937-9D6D-EC2FC854DDCC}" srcOrd="0" destOrd="0" parTransId="{E8AC5FA7-D130-496C-88C4-CFA6CE10069E}" sibTransId="{CDF2C4CD-028A-4669-87CE-4D09EE0AF0F2}"/>
    <dgm:cxn modelId="{2ECCEB5F-5B3D-49DF-B460-8D70FC96C9B4}" type="presOf" srcId="{685101E3-0EBD-4937-9D6D-EC2FC854DDCC}" destId="{126EC09E-FF5A-4F1E-BE06-1AA84EDADF07}" srcOrd="0" destOrd="0" presId="urn:microsoft.com/office/officeart/2005/8/layout/hierarchy6"/>
    <dgm:cxn modelId="{3A7499EC-68BE-4D32-93D1-9242A62214E4}" type="presOf" srcId="{40F49E66-07B5-44FC-A571-5EF78C5F9F42}" destId="{681E0C8F-A7CE-4173-AA16-8ACB8B1E3AD8}" srcOrd="0" destOrd="0" presId="urn:microsoft.com/office/officeart/2005/8/layout/hierarchy6"/>
    <dgm:cxn modelId="{90D2A1ED-6DA1-42E6-B635-2B5F18E885E5}" type="presOf" srcId="{F3559D26-C456-46DB-9075-A6C916C278EA}" destId="{7B885413-9ED9-48BA-BFDC-A75F877B60C2}" srcOrd="0" destOrd="0" presId="urn:microsoft.com/office/officeart/2005/8/layout/hierarchy6"/>
    <dgm:cxn modelId="{0FD620F8-668A-45B0-B169-83BF35B7B9F1}" srcId="{685101E3-0EBD-4937-9D6D-EC2FC854DDCC}" destId="{E0AAB0D4-8A10-4C76-B557-4BF852F59AE8}" srcOrd="0" destOrd="0" parTransId="{F3559D26-C456-46DB-9075-A6C916C278EA}" sibTransId="{8412FE6E-B0D0-4912-8E85-72A38B786779}"/>
    <dgm:cxn modelId="{3981C9FD-9570-47B0-A067-FB9770D4187D}" type="presOf" srcId="{1C34B802-40A6-43A1-8BCB-97D24BF0CA43}" destId="{465BF2DE-5CCC-4912-AF93-9FCC53CB9E12}" srcOrd="0" destOrd="0" presId="urn:microsoft.com/office/officeart/2005/8/layout/hierarchy6"/>
    <dgm:cxn modelId="{FF0449D9-C462-4E3F-B834-5F517AE029A8}" type="presOf" srcId="{CAE98E13-1421-484F-B8B9-69654DAE7777}" destId="{A221D177-3BE2-42B6-8CEE-77AD43CDEF85}" srcOrd="0" destOrd="0" presId="urn:microsoft.com/office/officeart/2005/8/layout/hierarchy6"/>
    <dgm:cxn modelId="{23302C32-48F8-4131-B4F7-3ACF6B73409C}" srcId="{685101E3-0EBD-4937-9D6D-EC2FC854DDCC}" destId="{40F49E66-07B5-44FC-A571-5EF78C5F9F42}" srcOrd="3" destOrd="0" parTransId="{89F86DCE-88EB-4CE7-9939-7D1316F304C4}" sibTransId="{5CCE3DBD-9011-47A3-981F-6ED9DBE389BB}"/>
    <dgm:cxn modelId="{EC4C155D-1D40-4D7E-B5B0-0D979617272F}" type="presOf" srcId="{17E3FCCF-457E-4F62-B9B6-B06100007C3A}" destId="{D9F3F84F-D125-40DE-8573-73BDCFFF535A}" srcOrd="0" destOrd="0" presId="urn:microsoft.com/office/officeart/2005/8/layout/hierarchy6"/>
    <dgm:cxn modelId="{E3820423-D11C-42C0-9CFC-95F8C7FEC18B}" type="presOf" srcId="{FB6FC4BA-ED74-4C3C-9F26-D792F9516FF3}" destId="{839D702C-F665-4503-A700-824B9FA3EAB5}" srcOrd="0" destOrd="0" presId="urn:microsoft.com/office/officeart/2005/8/layout/hierarchy6"/>
    <dgm:cxn modelId="{11A8CD4A-7CE3-42C7-BDBB-56A66EF67F2C}" type="presParOf" srcId="{BB9480D8-8F70-4050-BBFE-B490FD35A221}" destId="{8A9261AA-BEAE-4916-8D40-BB0CCF492EC5}" srcOrd="0" destOrd="0" presId="urn:microsoft.com/office/officeart/2005/8/layout/hierarchy6"/>
    <dgm:cxn modelId="{04BC39DD-76F3-4D4D-A08D-5A62A96CA6EB}" type="presParOf" srcId="{8A9261AA-BEAE-4916-8D40-BB0CCF492EC5}" destId="{2BD61CAD-9139-4013-BC08-315879D16E7E}" srcOrd="0" destOrd="0" presId="urn:microsoft.com/office/officeart/2005/8/layout/hierarchy6"/>
    <dgm:cxn modelId="{804B638F-4366-4F20-8B99-6D91EE56BAC3}" type="presParOf" srcId="{2BD61CAD-9139-4013-BC08-315879D16E7E}" destId="{CCB89E2A-AA50-4F28-88E2-508373B2D10F}" srcOrd="0" destOrd="0" presId="urn:microsoft.com/office/officeart/2005/8/layout/hierarchy6"/>
    <dgm:cxn modelId="{DAA0A519-B6CB-4EEF-90AE-DA457F9D8F5B}" type="presParOf" srcId="{CCB89E2A-AA50-4F28-88E2-508373B2D10F}" destId="{126EC09E-FF5A-4F1E-BE06-1AA84EDADF07}" srcOrd="0" destOrd="0" presId="urn:microsoft.com/office/officeart/2005/8/layout/hierarchy6"/>
    <dgm:cxn modelId="{E7310CB6-3F08-4885-9D07-1607C0E756C2}" type="presParOf" srcId="{CCB89E2A-AA50-4F28-88E2-508373B2D10F}" destId="{4BDC431F-DD92-4E44-8478-353FFC275DA0}" srcOrd="1" destOrd="0" presId="urn:microsoft.com/office/officeart/2005/8/layout/hierarchy6"/>
    <dgm:cxn modelId="{E13F9C2E-1944-4D65-B5BC-EA414085854B}" type="presParOf" srcId="{4BDC431F-DD92-4E44-8478-353FFC275DA0}" destId="{7B885413-9ED9-48BA-BFDC-A75F877B60C2}" srcOrd="0" destOrd="0" presId="urn:microsoft.com/office/officeart/2005/8/layout/hierarchy6"/>
    <dgm:cxn modelId="{A5F2BA09-F229-47C8-A017-B1DC320EC3DF}" type="presParOf" srcId="{4BDC431F-DD92-4E44-8478-353FFC275DA0}" destId="{2019FC81-15FE-45EB-A3B4-D584619A2AF4}" srcOrd="1" destOrd="0" presId="urn:microsoft.com/office/officeart/2005/8/layout/hierarchy6"/>
    <dgm:cxn modelId="{E67CE704-558B-4066-8E39-095FCF5034A3}" type="presParOf" srcId="{2019FC81-15FE-45EB-A3B4-D584619A2AF4}" destId="{93963285-E744-40AC-BE02-DEB7B75D09C0}" srcOrd="0" destOrd="0" presId="urn:microsoft.com/office/officeart/2005/8/layout/hierarchy6"/>
    <dgm:cxn modelId="{D53289FC-B1BE-4683-895F-D1228AB53EC3}" type="presParOf" srcId="{2019FC81-15FE-45EB-A3B4-D584619A2AF4}" destId="{9F7826C7-EA77-4497-8498-E4A0D0C9EE75}" srcOrd="1" destOrd="0" presId="urn:microsoft.com/office/officeart/2005/8/layout/hierarchy6"/>
    <dgm:cxn modelId="{A828ED61-BB83-4866-8780-E34B48A89AE8}" type="presParOf" srcId="{4BDC431F-DD92-4E44-8478-353FFC275DA0}" destId="{839D702C-F665-4503-A700-824B9FA3EAB5}" srcOrd="2" destOrd="0" presId="urn:microsoft.com/office/officeart/2005/8/layout/hierarchy6"/>
    <dgm:cxn modelId="{50A51F1C-DD0E-4EEA-9281-B7D3FA5E176F}" type="presParOf" srcId="{4BDC431F-DD92-4E44-8478-353FFC275DA0}" destId="{77E37385-20C5-4C31-ABAF-D2586E3E4B1C}" srcOrd="3" destOrd="0" presId="urn:microsoft.com/office/officeart/2005/8/layout/hierarchy6"/>
    <dgm:cxn modelId="{96238E82-CD5D-4692-A11D-B723ECC0A75F}" type="presParOf" srcId="{77E37385-20C5-4C31-ABAF-D2586E3E4B1C}" destId="{7F495B91-507B-4EDB-9AB7-AA25740BE4F8}" srcOrd="0" destOrd="0" presId="urn:microsoft.com/office/officeart/2005/8/layout/hierarchy6"/>
    <dgm:cxn modelId="{72133386-DB9D-4363-8E39-D987488A13E0}" type="presParOf" srcId="{77E37385-20C5-4C31-ABAF-D2586E3E4B1C}" destId="{3AD1AC2E-333B-407D-890C-67D1D6CFD695}" srcOrd="1" destOrd="0" presId="urn:microsoft.com/office/officeart/2005/8/layout/hierarchy6"/>
    <dgm:cxn modelId="{F1A5AC39-5CAC-4512-96E3-B0AA62D8C81C}" type="presParOf" srcId="{4BDC431F-DD92-4E44-8478-353FFC275DA0}" destId="{D9F3F84F-D125-40DE-8573-73BDCFFF535A}" srcOrd="4" destOrd="0" presId="urn:microsoft.com/office/officeart/2005/8/layout/hierarchy6"/>
    <dgm:cxn modelId="{CD4ED455-A57D-430E-B413-431E8D8C171B}" type="presParOf" srcId="{4BDC431F-DD92-4E44-8478-353FFC275DA0}" destId="{935AF057-4F70-4BF2-8A3B-4BCA0B56F4C9}" srcOrd="5" destOrd="0" presId="urn:microsoft.com/office/officeart/2005/8/layout/hierarchy6"/>
    <dgm:cxn modelId="{0E55832B-2097-4DD2-8031-8CC8CFABE25C}" type="presParOf" srcId="{935AF057-4F70-4BF2-8A3B-4BCA0B56F4C9}" destId="{998935AA-1430-4F95-92E0-1A2686983843}" srcOrd="0" destOrd="0" presId="urn:microsoft.com/office/officeart/2005/8/layout/hierarchy6"/>
    <dgm:cxn modelId="{4C53F718-C47E-4927-9151-FE6F63188CAB}" type="presParOf" srcId="{935AF057-4F70-4BF2-8A3B-4BCA0B56F4C9}" destId="{F7E99AC1-ACDE-4E40-8016-D12BD716C768}" srcOrd="1" destOrd="0" presId="urn:microsoft.com/office/officeart/2005/8/layout/hierarchy6"/>
    <dgm:cxn modelId="{BE9A4D97-A7E2-4296-9C99-1CA95BA8DC3E}" type="presParOf" srcId="{4BDC431F-DD92-4E44-8478-353FFC275DA0}" destId="{DE57EF95-5C2B-410A-8B01-C506ADA49464}" srcOrd="6" destOrd="0" presId="urn:microsoft.com/office/officeart/2005/8/layout/hierarchy6"/>
    <dgm:cxn modelId="{056DA2CD-69F9-4150-B9FA-378A93B072E5}" type="presParOf" srcId="{4BDC431F-DD92-4E44-8478-353FFC275DA0}" destId="{E9B1C339-C4A6-4264-AD17-85B54B8BCA43}" srcOrd="7" destOrd="0" presId="urn:microsoft.com/office/officeart/2005/8/layout/hierarchy6"/>
    <dgm:cxn modelId="{A05E7491-C182-4A9B-B0BF-75666F79E552}" type="presParOf" srcId="{E9B1C339-C4A6-4264-AD17-85B54B8BCA43}" destId="{681E0C8F-A7CE-4173-AA16-8ACB8B1E3AD8}" srcOrd="0" destOrd="0" presId="urn:microsoft.com/office/officeart/2005/8/layout/hierarchy6"/>
    <dgm:cxn modelId="{13CCF72E-469E-4FC6-BEA7-C0F9A6B64414}" type="presParOf" srcId="{E9B1C339-C4A6-4264-AD17-85B54B8BCA43}" destId="{EB6465BB-DEF6-4B76-A794-BDCA67937C5E}" srcOrd="1" destOrd="0" presId="urn:microsoft.com/office/officeart/2005/8/layout/hierarchy6"/>
    <dgm:cxn modelId="{217CEA7A-1F15-42AC-9725-D190F7A0D7B5}" type="presParOf" srcId="{4BDC431F-DD92-4E44-8478-353FFC275DA0}" destId="{BD58948B-B68E-4B80-B7A6-9156633E56CB}" srcOrd="8" destOrd="0" presId="urn:microsoft.com/office/officeart/2005/8/layout/hierarchy6"/>
    <dgm:cxn modelId="{3883FC03-8428-448E-8C6F-A1DD037BD513}" type="presParOf" srcId="{4BDC431F-DD92-4E44-8478-353FFC275DA0}" destId="{7069CAB3-2E68-4BD3-B307-6934412136C6}" srcOrd="9" destOrd="0" presId="urn:microsoft.com/office/officeart/2005/8/layout/hierarchy6"/>
    <dgm:cxn modelId="{5975A690-5A7F-44C8-BB61-937075B9AC9E}" type="presParOf" srcId="{7069CAB3-2E68-4BD3-B307-6934412136C6}" destId="{465BF2DE-5CCC-4912-AF93-9FCC53CB9E12}" srcOrd="0" destOrd="0" presId="urn:microsoft.com/office/officeart/2005/8/layout/hierarchy6"/>
    <dgm:cxn modelId="{EDE5B3D2-95B2-48CE-ACDD-4D11FBE2E10D}" type="presParOf" srcId="{7069CAB3-2E68-4BD3-B307-6934412136C6}" destId="{6FCD0F53-8623-43B7-9A7D-2CBD5F5DB85D}" srcOrd="1" destOrd="0" presId="urn:microsoft.com/office/officeart/2005/8/layout/hierarchy6"/>
    <dgm:cxn modelId="{E875850A-43C5-4EDD-A842-576EB34C458E}" type="presParOf" srcId="{4BDC431F-DD92-4E44-8478-353FFC275DA0}" destId="{A221D177-3BE2-42B6-8CEE-77AD43CDEF85}" srcOrd="10" destOrd="0" presId="urn:microsoft.com/office/officeart/2005/8/layout/hierarchy6"/>
    <dgm:cxn modelId="{5D908CEE-E532-41F2-BBB0-B549820EE4A0}" type="presParOf" srcId="{4BDC431F-DD92-4E44-8478-353FFC275DA0}" destId="{CA978A32-D484-486E-AA31-0C8A7A52695C}" srcOrd="11" destOrd="0" presId="urn:microsoft.com/office/officeart/2005/8/layout/hierarchy6"/>
    <dgm:cxn modelId="{10C4B98E-3311-4D55-9628-4FCA4653636D}" type="presParOf" srcId="{CA978A32-D484-486E-AA31-0C8A7A52695C}" destId="{16AC0FF5-4935-4F89-BF50-B885146472F1}" srcOrd="0" destOrd="0" presId="urn:microsoft.com/office/officeart/2005/8/layout/hierarchy6"/>
    <dgm:cxn modelId="{AA6B9CA7-DE8D-491A-AA78-0C20C93D4A9D}" type="presParOf" srcId="{CA978A32-D484-486E-AA31-0C8A7A52695C}" destId="{C642713D-5399-49E0-99A0-1144E9AC650A}" srcOrd="1" destOrd="0" presId="urn:microsoft.com/office/officeart/2005/8/layout/hierarchy6"/>
    <dgm:cxn modelId="{0CDABD30-F35C-4DA3-B541-740F863BBF1D}" type="presParOf" srcId="{BB9480D8-8F70-4050-BBFE-B490FD35A221}" destId="{9B04EAEB-1E31-497E-9B99-380AF8A9343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6EC09E-FF5A-4F1E-BE06-1AA84EDADF07}">
      <dsp:nvSpPr>
        <dsp:cNvPr id="0" name=""/>
        <dsp:cNvSpPr/>
      </dsp:nvSpPr>
      <dsp:spPr>
        <a:xfrm>
          <a:off x="3463714" y="1703917"/>
          <a:ext cx="1065458" cy="71030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>
              <a:solidFill>
                <a:schemeClr val="tx1"/>
              </a:solidFill>
            </a:rPr>
            <a:t>Hallintojohtaja</a:t>
          </a:r>
          <a:endParaRPr lang="fi-FI" sz="900" kern="1200" dirty="0">
            <a:solidFill>
              <a:schemeClr val="tx1"/>
            </a:solidFill>
          </a:endParaRPr>
        </a:p>
      </dsp:txBody>
      <dsp:txXfrm>
        <a:off x="3463714" y="1703917"/>
        <a:ext cx="1065458" cy="710305"/>
      </dsp:txXfrm>
    </dsp:sp>
    <dsp:sp modelId="{7B885413-9ED9-48BA-BFDC-A75F877B60C2}">
      <dsp:nvSpPr>
        <dsp:cNvPr id="0" name=""/>
        <dsp:cNvSpPr/>
      </dsp:nvSpPr>
      <dsp:spPr>
        <a:xfrm>
          <a:off x="533704" y="2414222"/>
          <a:ext cx="3462739" cy="284122"/>
        </a:xfrm>
        <a:custGeom>
          <a:avLst/>
          <a:gdLst/>
          <a:ahLst/>
          <a:cxnLst/>
          <a:rect l="0" t="0" r="0" b="0"/>
          <a:pathLst>
            <a:path>
              <a:moveTo>
                <a:pt x="3462739" y="0"/>
              </a:moveTo>
              <a:lnTo>
                <a:pt x="3462739" y="142061"/>
              </a:lnTo>
              <a:lnTo>
                <a:pt x="0" y="142061"/>
              </a:lnTo>
              <a:lnTo>
                <a:pt x="0" y="284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63285-E744-40AC-BE02-DEB7B75D09C0}">
      <dsp:nvSpPr>
        <dsp:cNvPr id="0" name=""/>
        <dsp:cNvSpPr/>
      </dsp:nvSpPr>
      <dsp:spPr>
        <a:xfrm>
          <a:off x="975" y="2698345"/>
          <a:ext cx="1065458" cy="71030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>
              <a:solidFill>
                <a:schemeClr val="tx1"/>
              </a:solidFill>
            </a:rPr>
            <a:t>Tietoyksikkö</a:t>
          </a:r>
          <a:endParaRPr lang="fi-FI" sz="900" kern="1200" dirty="0">
            <a:solidFill>
              <a:schemeClr val="tx1"/>
            </a:solidFill>
          </a:endParaRPr>
        </a:p>
      </dsp:txBody>
      <dsp:txXfrm>
        <a:off x="975" y="2698345"/>
        <a:ext cx="1065458" cy="710305"/>
      </dsp:txXfrm>
    </dsp:sp>
    <dsp:sp modelId="{839D702C-F665-4503-A700-824B9FA3EAB5}">
      <dsp:nvSpPr>
        <dsp:cNvPr id="0" name=""/>
        <dsp:cNvSpPr/>
      </dsp:nvSpPr>
      <dsp:spPr>
        <a:xfrm>
          <a:off x="1918800" y="2414222"/>
          <a:ext cx="2077643" cy="284122"/>
        </a:xfrm>
        <a:custGeom>
          <a:avLst/>
          <a:gdLst/>
          <a:ahLst/>
          <a:cxnLst/>
          <a:rect l="0" t="0" r="0" b="0"/>
          <a:pathLst>
            <a:path>
              <a:moveTo>
                <a:pt x="2077643" y="0"/>
              </a:moveTo>
              <a:lnTo>
                <a:pt x="2077643" y="142061"/>
              </a:lnTo>
              <a:lnTo>
                <a:pt x="0" y="142061"/>
              </a:lnTo>
              <a:lnTo>
                <a:pt x="0" y="284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95B91-507B-4EDB-9AB7-AA25740BE4F8}">
      <dsp:nvSpPr>
        <dsp:cNvPr id="0" name=""/>
        <dsp:cNvSpPr/>
      </dsp:nvSpPr>
      <dsp:spPr>
        <a:xfrm>
          <a:off x="1386071" y="2698345"/>
          <a:ext cx="1065458" cy="71030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>
              <a:solidFill>
                <a:schemeClr val="tx1"/>
              </a:solidFill>
            </a:rPr>
            <a:t>Viestintäyksikkö</a:t>
          </a:r>
          <a:endParaRPr lang="fi-FI" sz="900" kern="1200" dirty="0">
            <a:solidFill>
              <a:schemeClr val="tx1"/>
            </a:solidFill>
          </a:endParaRPr>
        </a:p>
      </dsp:txBody>
      <dsp:txXfrm>
        <a:off x="1386071" y="2698345"/>
        <a:ext cx="1065458" cy="710305"/>
      </dsp:txXfrm>
    </dsp:sp>
    <dsp:sp modelId="{D9F3F84F-D125-40DE-8573-73BDCFFF535A}">
      <dsp:nvSpPr>
        <dsp:cNvPr id="0" name=""/>
        <dsp:cNvSpPr/>
      </dsp:nvSpPr>
      <dsp:spPr>
        <a:xfrm>
          <a:off x="3303896" y="2414222"/>
          <a:ext cx="692547" cy="284122"/>
        </a:xfrm>
        <a:custGeom>
          <a:avLst/>
          <a:gdLst/>
          <a:ahLst/>
          <a:cxnLst/>
          <a:rect l="0" t="0" r="0" b="0"/>
          <a:pathLst>
            <a:path>
              <a:moveTo>
                <a:pt x="692547" y="0"/>
              </a:moveTo>
              <a:lnTo>
                <a:pt x="692547" y="142061"/>
              </a:lnTo>
              <a:lnTo>
                <a:pt x="0" y="142061"/>
              </a:lnTo>
              <a:lnTo>
                <a:pt x="0" y="284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8935AA-1430-4F95-92E0-1A2686983843}">
      <dsp:nvSpPr>
        <dsp:cNvPr id="0" name=""/>
        <dsp:cNvSpPr/>
      </dsp:nvSpPr>
      <dsp:spPr>
        <a:xfrm>
          <a:off x="2771167" y="2698345"/>
          <a:ext cx="1065458" cy="71030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>
              <a:solidFill>
                <a:schemeClr val="tx1"/>
              </a:solidFill>
            </a:rPr>
            <a:t>Henkilöstöyksikkö</a:t>
          </a:r>
          <a:endParaRPr lang="fi-FI" sz="900" kern="1200" dirty="0">
            <a:solidFill>
              <a:schemeClr val="tx1"/>
            </a:solidFill>
          </a:endParaRPr>
        </a:p>
      </dsp:txBody>
      <dsp:txXfrm>
        <a:off x="2771167" y="2698345"/>
        <a:ext cx="1065458" cy="710305"/>
      </dsp:txXfrm>
    </dsp:sp>
    <dsp:sp modelId="{DE57EF95-5C2B-410A-8B01-C506ADA49464}">
      <dsp:nvSpPr>
        <dsp:cNvPr id="0" name=""/>
        <dsp:cNvSpPr/>
      </dsp:nvSpPr>
      <dsp:spPr>
        <a:xfrm>
          <a:off x="3996444" y="2414222"/>
          <a:ext cx="692547" cy="284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061"/>
              </a:lnTo>
              <a:lnTo>
                <a:pt x="692547" y="142061"/>
              </a:lnTo>
              <a:lnTo>
                <a:pt x="692547" y="284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E0C8F-A7CE-4173-AA16-8ACB8B1E3AD8}">
      <dsp:nvSpPr>
        <dsp:cNvPr id="0" name=""/>
        <dsp:cNvSpPr/>
      </dsp:nvSpPr>
      <dsp:spPr>
        <a:xfrm>
          <a:off x="4156262" y="2698345"/>
          <a:ext cx="1065458" cy="71030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>
              <a:solidFill>
                <a:schemeClr val="tx1"/>
              </a:solidFill>
            </a:rPr>
            <a:t>Talousyksikkö</a:t>
          </a:r>
        </a:p>
      </dsp:txBody>
      <dsp:txXfrm>
        <a:off x="4156262" y="2698345"/>
        <a:ext cx="1065458" cy="710305"/>
      </dsp:txXfrm>
    </dsp:sp>
    <dsp:sp modelId="{BD58948B-B68E-4B80-B7A6-9156633E56CB}">
      <dsp:nvSpPr>
        <dsp:cNvPr id="0" name=""/>
        <dsp:cNvSpPr/>
      </dsp:nvSpPr>
      <dsp:spPr>
        <a:xfrm>
          <a:off x="3996444" y="2414222"/>
          <a:ext cx="2077643" cy="284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061"/>
              </a:lnTo>
              <a:lnTo>
                <a:pt x="2077643" y="142061"/>
              </a:lnTo>
              <a:lnTo>
                <a:pt x="2077643" y="284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5BF2DE-5CCC-4912-AF93-9FCC53CB9E12}">
      <dsp:nvSpPr>
        <dsp:cNvPr id="0" name=""/>
        <dsp:cNvSpPr/>
      </dsp:nvSpPr>
      <dsp:spPr>
        <a:xfrm>
          <a:off x="5541358" y="2698345"/>
          <a:ext cx="1065458" cy="71030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900" kern="1200" dirty="0" smtClean="0">
            <a:solidFill>
              <a:schemeClr val="tx1"/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>
              <a:solidFill>
                <a:schemeClr val="tx1"/>
              </a:solidFill>
            </a:rPr>
            <a:t>Yleishallinto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900" kern="1200" dirty="0">
            <a:solidFill>
              <a:schemeClr val="tx1"/>
            </a:solidFill>
          </a:endParaRPr>
        </a:p>
      </dsp:txBody>
      <dsp:txXfrm>
        <a:off x="5541358" y="2698345"/>
        <a:ext cx="1065458" cy="710305"/>
      </dsp:txXfrm>
    </dsp:sp>
    <dsp:sp modelId="{A221D177-3BE2-42B6-8CEE-77AD43CDEF85}">
      <dsp:nvSpPr>
        <dsp:cNvPr id="0" name=""/>
        <dsp:cNvSpPr/>
      </dsp:nvSpPr>
      <dsp:spPr>
        <a:xfrm>
          <a:off x="3996444" y="2414222"/>
          <a:ext cx="3462739" cy="284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061"/>
              </a:lnTo>
              <a:lnTo>
                <a:pt x="3462739" y="142061"/>
              </a:lnTo>
              <a:lnTo>
                <a:pt x="3462739" y="284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C0FF5-4935-4F89-BF50-B885146472F1}">
      <dsp:nvSpPr>
        <dsp:cNvPr id="0" name=""/>
        <dsp:cNvSpPr/>
      </dsp:nvSpPr>
      <dsp:spPr>
        <a:xfrm>
          <a:off x="6926454" y="2698345"/>
          <a:ext cx="1065458" cy="71030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>
              <a:solidFill>
                <a:schemeClr val="tx1"/>
              </a:solidFill>
            </a:rPr>
            <a:t>Toimitila- ja materiaalihallinto-yksikkö</a:t>
          </a:r>
        </a:p>
      </dsp:txBody>
      <dsp:txXfrm>
        <a:off x="6926454" y="2698345"/>
        <a:ext cx="1065458" cy="710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963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i-FI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835" y="1"/>
            <a:ext cx="3077963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i-FI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94"/>
            <a:ext cx="3077963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i-FI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835" y="9721894"/>
            <a:ext cx="3077963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2FEF1A2-79C0-484B-9952-A9F0D850053E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963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835" y="1"/>
            <a:ext cx="3077963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i-FI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13" y="4861772"/>
            <a:ext cx="5682651" cy="460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94"/>
            <a:ext cx="3077963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i-FI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835" y="9721894"/>
            <a:ext cx="3077963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D9A693-352C-4A86-B529-FFBE5BB338C3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3FAE1E-D3CB-4DD0-83AA-FA714C89F840}" type="slidenum">
              <a:rPr lang="fi-FI"/>
              <a:pPr/>
              <a:t>1</a:t>
            </a:fld>
            <a:endParaRPr lang="fi-FI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etusivu_kuva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49613"/>
            <a:ext cx="9144000" cy="3621087"/>
          </a:xfrm>
          <a:prstGeom prst="rect">
            <a:avLst/>
          </a:prstGeom>
          <a:noFill/>
        </p:spPr>
      </p:pic>
      <p:sp>
        <p:nvSpPr>
          <p:cNvPr id="1064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550" y="2239963"/>
            <a:ext cx="7200900" cy="1649412"/>
          </a:xfrm>
        </p:spPr>
        <p:txBody>
          <a:bodyPr/>
          <a:lstStyle>
            <a:lvl1pPr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171950"/>
            <a:ext cx="7191375" cy="101123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pic>
        <p:nvPicPr>
          <p:cNvPr id="106505" name="Picture 9" descr="suomi_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3613" y="377825"/>
            <a:ext cx="2136775" cy="12604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3" name="Päivämäärän paikkamerkki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4" name="Dian numeron paikkamerkki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Alatunnisteen paikkamerkki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67488" y="234950"/>
            <a:ext cx="1989137" cy="589121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96900" y="234950"/>
            <a:ext cx="5818188" cy="589121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3" name="Päivämäärän paikkamerkki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4" name="Dian numeron paikkamerkki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Alatunnisteen paikkamerkki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3" name="Päivämäärän paikkamerkki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4" name="Dian numeron paikkamerkki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Alatunnisteen paikkamerkki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3" name="Päivämäärän paikkamerkki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4" name="Dian numeron paikkamerkki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Alatunnisteen paikkamerkki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96900" y="1381125"/>
            <a:ext cx="3900488" cy="4745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9788" y="1381125"/>
            <a:ext cx="3900487" cy="4745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6" name="Alatunnisteen paikkamerkki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6" name="Päivämäärän paikkamerkki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7" name="Dian numeron paikkamerkki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Alatunnisteen paikkamerkki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äivämäärän paikkamerkki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Alatunnisteen paikkamerkki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6" name="Alatunnisteen paikkamerkki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6" name="Alatunnisteen paikkamerkki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6219825"/>
            <a:ext cx="9144000" cy="638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i-FI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fld id="{D1445509-8ED4-4F52-8BB2-3F9E164AAF11}" type="slidenum">
              <a:rPr lang="fi-FI"/>
              <a:pPr/>
              <a:t>‹#›</a:t>
            </a:fld>
            <a:endParaRPr lang="fi-FI"/>
          </a:p>
        </p:txBody>
      </p:sp>
      <p:pic>
        <p:nvPicPr>
          <p:cNvPr id="105481" name="Picture 9" descr="kuvio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723313" y="0"/>
            <a:ext cx="420687" cy="868363"/>
          </a:xfrm>
          <a:prstGeom prst="rect">
            <a:avLst/>
          </a:prstGeom>
          <a:noFill/>
        </p:spPr>
      </p:pic>
      <p:sp>
        <p:nvSpPr>
          <p:cNvPr id="10548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96900" y="234950"/>
            <a:ext cx="79597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54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6900" y="1381125"/>
            <a:ext cx="7953375" cy="474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3862388" y="3392488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fi-FI" sz="1000">
              <a:latin typeface="Arial Narrow" pitchFamily="34" charset="0"/>
            </a:endParaRPr>
          </a:p>
        </p:txBody>
      </p:sp>
      <p:pic>
        <p:nvPicPr>
          <p:cNvPr id="105488" name="Picture 16" descr="VM nimi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31789" y="6411913"/>
            <a:ext cx="1856318" cy="132820"/>
          </a:xfrm>
          <a:prstGeom prst="rect">
            <a:avLst/>
          </a:prstGeom>
          <a:noFill/>
        </p:spPr>
      </p:pic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7560734" y="6375401"/>
            <a:ext cx="846668" cy="220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3"/>
          </p:nvPr>
        </p:nvSpPr>
        <p:spPr>
          <a:xfrm>
            <a:off x="2201334" y="628861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9pPr>
    </p:titleStyle>
    <p:bodyStyle>
      <a:lvl1pPr marL="365125" indent="-3651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7813" algn="l" rtl="0" eaLnBrk="1" fontAlgn="base" hangingPunct="1">
        <a:spcBef>
          <a:spcPct val="20000"/>
        </a:spcBef>
        <a:spcAft>
          <a:spcPct val="0"/>
        </a:spcAft>
        <a:buClr>
          <a:srgbClr val="304E88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616075" indent="-3206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2239963" indent="-3079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3025775" indent="-4572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3482975" indent="-4572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3940175" indent="-4572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4397375" indent="-4572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4854575" indent="-4572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259013"/>
            <a:ext cx="7597684" cy="2043021"/>
          </a:xfrm>
        </p:spPr>
        <p:txBody>
          <a:bodyPr/>
          <a:lstStyle/>
          <a:p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fi-FI" sz="4000" dirty="0" smtClean="0"/>
              <a:t>Aluehallintovirastojen hallinnollisten tehtävien kokoaminen</a:t>
            </a:r>
            <a:br>
              <a:rPr lang="fi-FI" sz="4000" dirty="0" smtClean="0"/>
            </a:br>
            <a:r>
              <a:rPr lang="fi-FI" sz="4000" dirty="0" smtClean="0"/>
              <a:t/>
            </a:r>
            <a:br>
              <a:rPr lang="fi-FI" sz="4000" dirty="0" smtClean="0"/>
            </a:br>
            <a:endParaRPr lang="fi-FI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Ministeri Virkkusen johtoryhmä 20.5.2014</a:t>
            </a:r>
          </a:p>
          <a:p>
            <a:r>
              <a:rPr lang="fi-FI" sz="2400" dirty="0" smtClean="0"/>
              <a:t>Neuvotteleva virkamies Anu Nousiainen</a:t>
            </a:r>
          </a:p>
          <a:p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Henkilöstövaikutuksista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Hallinto- ja kehittämispalvelut -vastuualueelle siirtyisi henkilöstöä </a:t>
            </a:r>
            <a:r>
              <a:rPr lang="fi-FI" sz="2000" dirty="0" err="1" smtClean="0"/>
              <a:t>AVIen</a:t>
            </a:r>
            <a:r>
              <a:rPr lang="fi-FI" sz="2000" dirty="0" smtClean="0"/>
              <a:t> hallintopalvelujen vastuuyksiköistä ja erikoistumistehtävistä noin 140-160 </a:t>
            </a:r>
            <a:r>
              <a:rPr lang="fi-FI" sz="2000" dirty="0" err="1" smtClean="0"/>
              <a:t>htv:tä</a:t>
            </a:r>
            <a:r>
              <a:rPr lang="fi-FI" sz="2000" dirty="0" smtClean="0"/>
              <a:t>. Määrään vaikuttaa johdon tuki –toimintojen suuruus. </a:t>
            </a:r>
          </a:p>
          <a:p>
            <a:r>
              <a:rPr lang="fi-FI" sz="2000" dirty="0" smtClean="0"/>
              <a:t>Tarkoittaa siirtyvälle henkilöstölle työnantajaviraston muuttumista </a:t>
            </a:r>
          </a:p>
          <a:p>
            <a:r>
              <a:rPr lang="fi-FI" sz="2000" dirty="0" smtClean="0"/>
              <a:t>Siirtyvien henkilöiden virkasuhde jatkuu keskeytyksettä uudessa virastossa. </a:t>
            </a:r>
          </a:p>
          <a:p>
            <a:r>
              <a:rPr lang="fi-FI" sz="2000" dirty="0" smtClean="0"/>
              <a:t>Koska sekä luovuttavassa että vastaanottavassa virastossa on käytössä sama palkkausjärjestelmä, ei siirtymisestä aiheudu palkkatason turvaamiseen liittyviä toimenpiteitä.</a:t>
            </a:r>
          </a:p>
          <a:p>
            <a:r>
              <a:rPr lang="fi-FI" sz="2000" dirty="0" smtClean="0"/>
              <a:t>Työssäkäyntialueen muutoksia ei tehtävien kokoamisesta pääsääntöisesti aiheudu. </a:t>
            </a:r>
          </a:p>
          <a:p>
            <a:r>
              <a:rPr lang="fi-FI" sz="2000" dirty="0" smtClean="0"/>
              <a:t>Tavoite edistää henkilöstön mahdollisuuksia kehittää ja syventää asiantuntemustaan ja osaamistaan hallinnollisissa tehtävissä.</a:t>
            </a:r>
          </a:p>
          <a:p>
            <a:endParaRPr lang="fi-FI" sz="2000" dirty="0" smtClean="0"/>
          </a:p>
          <a:p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Taloudellisia vaikutuksia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smtClean="0"/>
              <a:t>Henkilöstötarpeen väheneminen</a:t>
            </a:r>
          </a:p>
          <a:p>
            <a:pPr lvl="1"/>
            <a:r>
              <a:rPr lang="fi-FI" sz="2000" dirty="0" smtClean="0"/>
              <a:t>Noin 30 </a:t>
            </a:r>
            <a:r>
              <a:rPr lang="fi-FI" sz="2000" dirty="0" err="1" smtClean="0"/>
              <a:t>htv:tä</a:t>
            </a:r>
            <a:r>
              <a:rPr lang="fi-FI" sz="2000" dirty="0" smtClean="0"/>
              <a:t> eli n. 1,6 milj. euroa</a:t>
            </a:r>
          </a:p>
          <a:p>
            <a:pPr lvl="1"/>
            <a:r>
              <a:rPr lang="fi-FI" sz="2000" dirty="0" smtClean="0"/>
              <a:t>Säästöillä katetaan osaltaan </a:t>
            </a:r>
            <a:r>
              <a:rPr lang="fi-FI" sz="2000" dirty="0" err="1" smtClean="0"/>
              <a:t>AVI:ille</a:t>
            </a:r>
            <a:r>
              <a:rPr lang="fi-FI" sz="2000" dirty="0" smtClean="0"/>
              <a:t> kehyksissä 2014-2017 tehdyt vähennykset	</a:t>
            </a:r>
          </a:p>
          <a:p>
            <a:r>
              <a:rPr lang="fi-FI" sz="2400" dirty="0" smtClean="0"/>
              <a:t>Pidemmällä aikavälillä tavoitteena saada säästöjä toimitilakuluissa sekä prosesseja ja toimintaa kehittämällä </a:t>
            </a:r>
          </a:p>
          <a:p>
            <a:r>
              <a:rPr lang="fi-FI" sz="2400" dirty="0" smtClean="0"/>
              <a:t>Toimeenpano- ja käynnistymisvaiheessa syntyy kertaluontoisia kuluja</a:t>
            </a:r>
          </a:p>
          <a:p>
            <a:pPr lvl="1"/>
            <a:r>
              <a:rPr lang="fi-FI" sz="2000" dirty="0" smtClean="0"/>
              <a:t>Projektihenkilöstö, tietojärjestelmämuutokset, henkilöstön koulutuskuluja (mm. etätyömenetelmät, videoneuvottelut)</a:t>
            </a:r>
          </a:p>
          <a:p>
            <a:pPr lvl="1"/>
            <a:r>
              <a:rPr lang="fi-FI" sz="2000" dirty="0" smtClean="0"/>
              <a:t>Muutoksen tukityöhön haetaan </a:t>
            </a:r>
            <a:r>
              <a:rPr lang="fi-FI" sz="2000" dirty="0" err="1" smtClean="0"/>
              <a:t>KAIKU-työelämän</a:t>
            </a:r>
            <a:r>
              <a:rPr lang="fi-FI" sz="2000" dirty="0" smtClean="0"/>
              <a:t> kehittämisrahaa</a:t>
            </a:r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dirty="0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Riskejä / asioita, jotka tulee varmistaa valmistelussa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FI" sz="2400" dirty="0" smtClean="0"/>
              <a:t>Tehtävien ja työnjaon selkeys</a:t>
            </a:r>
          </a:p>
          <a:p>
            <a:pPr lvl="1"/>
            <a:r>
              <a:rPr lang="fi-FI" sz="2400" dirty="0" smtClean="0"/>
              <a:t>Toiminta- ja palvelumallien toimivuus</a:t>
            </a:r>
          </a:p>
          <a:p>
            <a:pPr lvl="1"/>
            <a:r>
              <a:rPr lang="fi-FI" sz="2400" dirty="0" smtClean="0"/>
              <a:t>Työprosessien toimivuus</a:t>
            </a:r>
          </a:p>
          <a:p>
            <a:pPr lvl="1"/>
            <a:r>
              <a:rPr lang="fi-FI" sz="2400" dirty="0" smtClean="0"/>
              <a:t>Johtaminen ja esimiestyö monipaikkaisessa organisaatiossa</a:t>
            </a:r>
          </a:p>
          <a:p>
            <a:pPr lvl="1"/>
            <a:r>
              <a:rPr lang="fi-FI" sz="2400" dirty="0" smtClean="0"/>
              <a:t>Yhteistyön toimivuus vastuualueen sisällä ja suhteessa </a:t>
            </a:r>
            <a:r>
              <a:rPr lang="fi-FI" sz="2400" dirty="0" err="1" smtClean="0"/>
              <a:t>AVI:ihin</a:t>
            </a:r>
            <a:endParaRPr lang="fi-FI" sz="2400" dirty="0" smtClean="0"/>
          </a:p>
          <a:p>
            <a:pPr lvl="1"/>
            <a:r>
              <a:rPr lang="fi-FI" sz="2400" dirty="0" smtClean="0"/>
              <a:t>Alueen ja virastotuntemuksen säilyminen</a:t>
            </a:r>
          </a:p>
          <a:p>
            <a:pPr lvl="1"/>
            <a:r>
              <a:rPr lang="fi-FI" sz="2400" dirty="0" smtClean="0"/>
              <a:t>Viestintä uuden vastuualueen sisällä ja suhteessa </a:t>
            </a:r>
            <a:r>
              <a:rPr lang="fi-FI" sz="2400" dirty="0" err="1" smtClean="0"/>
              <a:t>AVI:ihin</a:t>
            </a:r>
            <a:endParaRPr lang="fi-FI" sz="2400" dirty="0" smtClean="0"/>
          </a:p>
          <a:p>
            <a:pPr lvl="1"/>
            <a:endParaRPr lang="fi-FI" sz="2000" dirty="0" smtClean="0"/>
          </a:p>
          <a:p>
            <a:pPr lvl="2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Toimeenpanosuunnitelmasta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6900" y="1181686"/>
            <a:ext cx="7953375" cy="4944477"/>
          </a:xfrm>
        </p:spPr>
        <p:txBody>
          <a:bodyPr/>
          <a:lstStyle/>
          <a:p>
            <a:r>
              <a:rPr lang="fi-FI" sz="2400" dirty="0" smtClean="0"/>
              <a:t>Väliraportin lausuntokierros päättyi 9.5.2014</a:t>
            </a:r>
          </a:p>
          <a:p>
            <a:pPr>
              <a:buNone/>
            </a:pPr>
            <a:r>
              <a:rPr lang="fi-FI" sz="2400" dirty="0" smtClean="0"/>
              <a:t>	- </a:t>
            </a:r>
            <a:r>
              <a:rPr lang="fi-FI" sz="2000" dirty="0" smtClean="0"/>
              <a:t>Ahvenanmaan valtionvirastolle annettu jatkoaika</a:t>
            </a:r>
          </a:p>
          <a:p>
            <a:r>
              <a:rPr lang="fi-FI" sz="2400" dirty="0" smtClean="0"/>
              <a:t>Lausuntopalautteen huomioiminen jatkotyössä</a:t>
            </a:r>
          </a:p>
          <a:p>
            <a:r>
              <a:rPr lang="fi-FI" sz="2400" dirty="0" smtClean="0"/>
              <a:t>Projektin asettamispäätöstä on tarve täydentää tehtävien ja organisoinnin osalta</a:t>
            </a:r>
          </a:p>
          <a:p>
            <a:pPr lvl="1"/>
            <a:r>
              <a:rPr lang="fi-FI" sz="2400" dirty="0" smtClean="0"/>
              <a:t>Päätoimiset projektipäälliköt (2 </a:t>
            </a:r>
            <a:r>
              <a:rPr lang="fi-FI" sz="2400" dirty="0" err="1" smtClean="0"/>
              <a:t>hlöä</a:t>
            </a:r>
            <a:r>
              <a:rPr lang="fi-FI" sz="2400" dirty="0" smtClean="0"/>
              <a:t>)</a:t>
            </a:r>
          </a:p>
          <a:p>
            <a:pPr lvl="2"/>
            <a:r>
              <a:rPr lang="fi-FI" dirty="0" smtClean="0"/>
              <a:t>1.7.-31.12.2014</a:t>
            </a:r>
          </a:p>
          <a:p>
            <a:pPr lvl="2"/>
            <a:r>
              <a:rPr lang="fi-FI" dirty="0" smtClean="0"/>
              <a:t>Palkat maksetaan </a:t>
            </a:r>
            <a:r>
              <a:rPr lang="fi-FI" dirty="0" err="1" smtClean="0"/>
              <a:t>AVI-momentilta</a:t>
            </a:r>
            <a:r>
              <a:rPr lang="fi-FI" dirty="0" smtClean="0"/>
              <a:t> </a:t>
            </a:r>
          </a:p>
          <a:p>
            <a:pPr lvl="1"/>
            <a:r>
              <a:rPr lang="fi-FI" sz="2400" dirty="0" smtClean="0"/>
              <a:t>Alatyöryhmät toiminnoittain</a:t>
            </a:r>
          </a:p>
          <a:p>
            <a:pPr lvl="1">
              <a:buNone/>
            </a:pPr>
            <a:endParaRPr lang="fi-FI" sz="1400" dirty="0" smtClean="0"/>
          </a:p>
          <a:p>
            <a:pPr lvl="1"/>
            <a:endParaRPr lang="fi-FI" sz="1400" dirty="0" smtClean="0"/>
          </a:p>
          <a:p>
            <a:pPr lvl="1"/>
            <a:endParaRPr lang="fi-FI" sz="1400" dirty="0" smtClean="0"/>
          </a:p>
          <a:p>
            <a:pPr lvl="1">
              <a:buNone/>
            </a:pPr>
            <a:endParaRPr lang="fi-FI" sz="14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dirty="0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Toimeenpanosuunnitelmasta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6900" y="1195754"/>
            <a:ext cx="7953375" cy="4930409"/>
          </a:xfrm>
        </p:spPr>
        <p:txBody>
          <a:bodyPr/>
          <a:lstStyle/>
          <a:p>
            <a:pPr lvl="0">
              <a:buNone/>
            </a:pPr>
            <a:r>
              <a:rPr lang="fi-FI" sz="1600" b="1" dirty="0" smtClean="0"/>
              <a:t>Tehtävät</a:t>
            </a:r>
          </a:p>
          <a:p>
            <a:pPr lvl="0"/>
            <a:r>
              <a:rPr lang="fi-FI" sz="1600" dirty="0" smtClean="0"/>
              <a:t>täsmentää tarvittavilta osin tehtäväjakoa kootun hallinnon ja virastokohtaisen hallinnon välillä 31.8.2014 mennessä</a:t>
            </a:r>
          </a:p>
          <a:p>
            <a:pPr lvl="0"/>
            <a:r>
              <a:rPr lang="fi-FI" sz="1600" dirty="0" smtClean="0"/>
              <a:t>kehittää toiminta- ja palvelumallia ja kuvata keskeiset hallinnon prosessit </a:t>
            </a:r>
          </a:p>
          <a:p>
            <a:pPr lvl="0"/>
            <a:r>
              <a:rPr lang="fi-FI" sz="1600" dirty="0" smtClean="0"/>
              <a:t>tunnistaa ja arvioida toimintojen kokoamiseen liittyvät keskeiset riskit (mm. vaarallisten työyhdistelmien muodostuminen) sekä täsmentää vaikutusarvioita</a:t>
            </a:r>
          </a:p>
          <a:p>
            <a:pPr lvl="0"/>
            <a:r>
              <a:rPr lang="fi-FI" sz="1600" dirty="0" smtClean="0"/>
              <a:t>täsmentää kootun hallinnon ohjauksen menettelytavat ja hallinnon johtamisrakenne</a:t>
            </a:r>
          </a:p>
          <a:p>
            <a:pPr lvl="0"/>
            <a:r>
              <a:rPr lang="fi-FI" sz="1600" dirty="0" smtClean="0"/>
              <a:t>tehdä selvityksiä asiakirjahallinnon osalta</a:t>
            </a:r>
          </a:p>
          <a:p>
            <a:pPr lvl="0"/>
            <a:r>
              <a:rPr lang="fi-FI" sz="1600" dirty="0" smtClean="0"/>
              <a:t>Lisäksi joitakin alatyöryhmäkohtaisia muita tehtäviä</a:t>
            </a:r>
          </a:p>
          <a:p>
            <a:pPr lvl="0"/>
            <a:r>
              <a:rPr lang="fi-FI" sz="1600" dirty="0" smtClean="0"/>
              <a:t>selvittää sisältävätkö  ehdotukset sellaisia hallinto- ja kehittämispalvelutyyppisiä tehtäviä, joiden kokoamisesta ei voida säätää valtioneuvoston asetuksella vaan toimivalta on ao. ministeriöllä 31.8.2014 mennessä</a:t>
            </a:r>
          </a:p>
          <a:p>
            <a:pPr lvl="0"/>
            <a:r>
              <a:rPr lang="fi-FI" sz="1600" dirty="0" smtClean="0"/>
              <a:t>avustaa valtiovarainministeriötä sijoittamisselvityksen tekemisessä, määräaika 31.8.2014</a:t>
            </a:r>
          </a:p>
          <a:p>
            <a:pPr lvl="0"/>
            <a:r>
              <a:rPr lang="fi-FI" sz="1600" dirty="0" smtClean="0"/>
              <a:t>valmistella säädösmuutokset siten, että asetusluonnos voidaan lähettää lausunnoille syyskuun 2014 aikana.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Lausuntopalaute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VM </a:t>
            </a:r>
            <a:r>
              <a:rPr lang="fi-FI" dirty="0"/>
              <a:t>lähetti 14.4.2014 </a:t>
            </a:r>
            <a:r>
              <a:rPr lang="fi-FI" dirty="0" err="1"/>
              <a:t>HALKO-projektin</a:t>
            </a:r>
            <a:r>
              <a:rPr lang="fi-FI" dirty="0"/>
              <a:t> väliraportin </a:t>
            </a:r>
            <a:r>
              <a:rPr lang="fi-FI" dirty="0" err="1" smtClean="0"/>
              <a:t>AVIen</a:t>
            </a:r>
            <a:r>
              <a:rPr lang="fi-FI" dirty="0" smtClean="0"/>
              <a:t> </a:t>
            </a:r>
            <a:r>
              <a:rPr lang="fi-FI" dirty="0"/>
              <a:t>hallinnollisten tehtävien kokoamisesta lausuntokierrokselle. </a:t>
            </a:r>
            <a:endParaRPr lang="fi-FI" dirty="0" smtClean="0"/>
          </a:p>
          <a:p>
            <a:r>
              <a:rPr lang="fi-FI" dirty="0" smtClean="0"/>
              <a:t>Lausunnot </a:t>
            </a:r>
            <a:r>
              <a:rPr lang="fi-FI" dirty="0"/>
              <a:t>pyydettiin 9.5.2014 mennessä. </a:t>
            </a:r>
            <a:endParaRPr lang="fi-FI" dirty="0" smtClean="0"/>
          </a:p>
          <a:p>
            <a:r>
              <a:rPr lang="fi-FI" dirty="0" smtClean="0"/>
              <a:t>Lausuntoja </a:t>
            </a:r>
            <a:r>
              <a:rPr lang="fi-FI" dirty="0"/>
              <a:t>saatiin </a:t>
            </a:r>
            <a:r>
              <a:rPr lang="fi-FI" dirty="0" smtClean="0"/>
              <a:t>18. </a:t>
            </a:r>
            <a:r>
              <a:rPr lang="fi-FI" sz="2100" dirty="0" smtClean="0"/>
              <a:t>Ahvenanmaan valtionvirastolle on annettu jatkoaika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dirty="0"/>
              <a:t>Lausunnon antoivat kaikki </a:t>
            </a:r>
            <a:r>
              <a:rPr lang="fi-FI" dirty="0" err="1" smtClean="0"/>
              <a:t>AVIt</a:t>
            </a:r>
            <a:r>
              <a:rPr lang="fi-FI" dirty="0" smtClean="0"/>
              <a:t>. Virastoja </a:t>
            </a:r>
            <a:r>
              <a:rPr lang="fi-FI" dirty="0"/>
              <a:t>ohjaavista viranomaisista lausunnon antoivat </a:t>
            </a:r>
            <a:r>
              <a:rPr lang="fi-FI" dirty="0" smtClean="0"/>
              <a:t>OKM,  STM, YM ja </a:t>
            </a:r>
            <a:r>
              <a:rPr lang="fi-FI" dirty="0" err="1" smtClean="0"/>
              <a:t>Evira</a:t>
            </a:r>
            <a:r>
              <a:rPr lang="fi-FI" dirty="0" smtClean="0"/>
              <a:t> sekä kaikki kolme henkilöstöjärjestöä. Myös </a:t>
            </a:r>
            <a:r>
              <a:rPr lang="fi-FI" dirty="0" err="1" smtClean="0"/>
              <a:t>VM:n</a:t>
            </a:r>
            <a:r>
              <a:rPr lang="fi-FI" dirty="0" smtClean="0"/>
              <a:t> osastoista BO ja HO antoivat lausunnon.</a:t>
            </a:r>
            <a:endParaRPr lang="fi-FI" dirty="0"/>
          </a:p>
          <a:p>
            <a:endParaRPr lang="fi-FI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Keskeinen lausuntopalaute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Hallintotehtävien kokoamista ja projektia pidettiin pääasiallisesti tarpeellisena ja kannatettavana, tiettyjä varauksia esitettiin.</a:t>
            </a:r>
          </a:p>
          <a:p>
            <a:r>
              <a:rPr lang="fi-FI" dirty="0" smtClean="0"/>
              <a:t>Mm. </a:t>
            </a:r>
            <a:r>
              <a:rPr lang="fi-FI" dirty="0"/>
              <a:t>s</a:t>
            </a:r>
            <a:r>
              <a:rPr lang="fi-FI" dirty="0" smtClean="0"/>
              <a:t>euraavia näkökohtia ja jatkotyössä selvitettäviä ja täsmennettäviä asioita tuotiin esille:</a:t>
            </a:r>
          </a:p>
          <a:p>
            <a:pPr lvl="1"/>
            <a:r>
              <a:rPr lang="fi-FI" dirty="0" smtClean="0"/>
              <a:t>Ei saa johtaa hallintotehtävien siirtymiseen vastuualueille, pitäisi vähentää vastuualueiden hallinnollista työtä</a:t>
            </a:r>
          </a:p>
          <a:p>
            <a:pPr lvl="1"/>
            <a:r>
              <a:rPr lang="fi-FI" dirty="0" smtClean="0"/>
              <a:t>Varmistettava virastojen ja vastuualueiden hallintopalvelujen sujuva ja viiveetön saanti ja hallinnon tuki, toiminta ei saa vaarantua tukitoimintoja uudelleen järjestettäessä</a:t>
            </a:r>
          </a:p>
          <a:p>
            <a:pPr lvl="1"/>
            <a:r>
              <a:rPr lang="fi-FI" dirty="0" smtClean="0"/>
              <a:t>Tehtävä- ja työnjakojen (vastuunjakotaulukot) täsmentäminen</a:t>
            </a:r>
          </a:p>
          <a:p>
            <a:pPr lvl="1"/>
            <a:r>
              <a:rPr lang="fi-FI" dirty="0" smtClean="0"/>
              <a:t>Toiminta- ja palvelumallin täsmentäminen</a:t>
            </a:r>
          </a:p>
          <a:p>
            <a:pPr lvl="1"/>
            <a:r>
              <a:rPr lang="fi-FI" dirty="0" smtClean="0"/>
              <a:t>Prosessien kuvaaminen </a:t>
            </a:r>
          </a:p>
          <a:p>
            <a:pPr lvl="1"/>
            <a:r>
              <a:rPr lang="fi-FI" dirty="0" smtClean="0"/>
              <a:t>Vaikutusarvioiden täsmentäminen, erit. toiminnalliset hyödyt</a:t>
            </a:r>
          </a:p>
          <a:p>
            <a:pPr lvl="1">
              <a:buNone/>
            </a:pPr>
            <a:endParaRPr lang="fi-FI" dirty="0" smtClean="0"/>
          </a:p>
          <a:p>
            <a:pPr lvl="1"/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Keskeinen lausuntopalaute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i-FI" sz="2400" dirty="0"/>
              <a:t>Johdon tuki –toiminto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fi-FI" sz="2400" dirty="0"/>
              <a:t>resursointi: 2-3 </a:t>
            </a:r>
            <a:r>
              <a:rPr lang="fi-FI" sz="2400" dirty="0" err="1"/>
              <a:t>htv</a:t>
            </a:r>
            <a:r>
              <a:rPr lang="fi-FI" sz="2400" dirty="0"/>
              <a:t> ei ole riittävä ja toisaalta ei saisi vielä määritellä liian tarkasti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fi-FI" sz="2400" dirty="0"/>
              <a:t>tehtäviä pidetään perusteltuina (yksittäisiä muita huomioita)</a:t>
            </a:r>
          </a:p>
          <a:p>
            <a:pPr>
              <a:lnSpc>
                <a:spcPct val="80000"/>
              </a:lnSpc>
            </a:pPr>
            <a:r>
              <a:rPr lang="fi-FI" sz="2400" dirty="0" smtClean="0"/>
              <a:t>Uuden vastuualueen johtamisjärjestelmän täsmentäminen </a:t>
            </a:r>
            <a:endParaRPr lang="fi-FI" sz="2400" dirty="0"/>
          </a:p>
          <a:p>
            <a:pPr>
              <a:lnSpc>
                <a:spcPct val="80000"/>
              </a:lnSpc>
            </a:pPr>
            <a:r>
              <a:rPr lang="fi-FI" sz="2400" dirty="0" smtClean="0"/>
              <a:t>Uuden vastuualueen </a:t>
            </a:r>
            <a:r>
              <a:rPr lang="fi-FI" sz="2400" dirty="0"/>
              <a:t>osallistuminen virastojen johtoryhmätyöskentelyyn</a:t>
            </a:r>
          </a:p>
          <a:p>
            <a:pPr>
              <a:lnSpc>
                <a:spcPct val="80000"/>
              </a:lnSpc>
            </a:pPr>
            <a:r>
              <a:rPr lang="fi-FI" sz="2400" dirty="0"/>
              <a:t>Tulosohjauksen (menettelytapojen) täsmentäminen</a:t>
            </a:r>
          </a:p>
          <a:p>
            <a:pPr>
              <a:lnSpc>
                <a:spcPct val="80000"/>
              </a:lnSpc>
            </a:pPr>
            <a:r>
              <a:rPr lang="fi-FI" sz="2400" dirty="0"/>
              <a:t>Ei tarkkaa yksikkörajausta vielä tässä vaiheessa, joustavuuden </a:t>
            </a:r>
            <a:r>
              <a:rPr lang="fi-FI" sz="2400" dirty="0" smtClean="0"/>
              <a:t>säilyttäminen</a:t>
            </a:r>
            <a:endParaRPr lang="fi-FI" sz="2400" dirty="0"/>
          </a:p>
          <a:p>
            <a:pPr>
              <a:lnSpc>
                <a:spcPct val="80000"/>
              </a:lnSpc>
            </a:pPr>
            <a:r>
              <a:rPr lang="fi-FI" sz="2400" dirty="0"/>
              <a:t>Tarkoituksenmukainen yksikköjako: asiakirjahallinnon sijoittuminen – esitetään sijoittumista tietoyksikköön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Keskeinen lausuntopalaute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209822"/>
            <a:ext cx="8229600" cy="4872933"/>
          </a:xfrm>
        </p:spPr>
        <p:txBody>
          <a:bodyPr>
            <a:normAutofit fontScale="40000" lnSpcReduction="20000"/>
          </a:bodyPr>
          <a:lstStyle/>
          <a:p>
            <a:r>
              <a:rPr lang="fi-FI" sz="5000" dirty="0" smtClean="0"/>
              <a:t>Asiakirjahallinto</a:t>
            </a:r>
            <a:r>
              <a:rPr lang="fi-FI" sz="5000" dirty="0"/>
              <a:t>	</a:t>
            </a:r>
          </a:p>
          <a:p>
            <a:pPr lvl="1">
              <a:buFont typeface="Arial" pitchFamily="34" charset="0"/>
              <a:buChar char="•"/>
            </a:pPr>
            <a:r>
              <a:rPr lang="fi-FI" sz="5000" dirty="0"/>
              <a:t>Ympäristöluvat: kirjaajaresurssien siirto ei saa vaikuttaa lupakäsittelyä hidastavasti (YM); ympäristölupavastuualueet suhtautuvat </a:t>
            </a:r>
            <a:r>
              <a:rPr lang="fi-FI" sz="5000" dirty="0" smtClean="0"/>
              <a:t>varauksellisesti (kielteisesti) </a:t>
            </a:r>
            <a:r>
              <a:rPr lang="fi-FI" sz="5000" dirty="0"/>
              <a:t>asiakirjahallinnon  tehtävien kokoamiseen</a:t>
            </a:r>
          </a:p>
          <a:p>
            <a:pPr lvl="1">
              <a:buFont typeface="Arial" pitchFamily="34" charset="0"/>
              <a:buChar char="•"/>
            </a:pPr>
            <a:r>
              <a:rPr lang="fi-FI" sz="5000" dirty="0"/>
              <a:t>Työsuojeluvastuualueet pitävät  </a:t>
            </a:r>
            <a:r>
              <a:rPr lang="fi-FI" sz="5000" dirty="0" smtClean="0"/>
              <a:t>tärkeänä asiakirjahallinnon säilymistä vastuualueilla</a:t>
            </a:r>
            <a:endParaRPr lang="fi-FI" sz="5000" dirty="0"/>
          </a:p>
          <a:p>
            <a:r>
              <a:rPr lang="fi-FI" sz="5000" dirty="0"/>
              <a:t>Palkeet –yhteistyön lisääminen</a:t>
            </a:r>
          </a:p>
          <a:p>
            <a:r>
              <a:rPr lang="fi-FI" sz="5000" dirty="0" smtClean="0"/>
              <a:t>Virkamiehille </a:t>
            </a:r>
            <a:r>
              <a:rPr lang="fi-FI" sz="5000" dirty="0"/>
              <a:t>riittävä esimiestuki eri keinoja </a:t>
            </a:r>
            <a:r>
              <a:rPr lang="fi-FI" sz="5000" dirty="0" smtClean="0"/>
              <a:t>käyttäen, johtaminen ja työn sujuvuus / miten varmistetaan monipaikkaisen johtamisen edellyttämän osaamisen kehittäminen</a:t>
            </a:r>
            <a:endParaRPr lang="fi-FI" sz="5000" dirty="0"/>
          </a:p>
          <a:p>
            <a:r>
              <a:rPr lang="fi-FI" sz="5000" dirty="0"/>
              <a:t>Mielekkäät tehtäväkuvat</a:t>
            </a:r>
          </a:p>
          <a:p>
            <a:r>
              <a:rPr lang="fi-FI" sz="5000" dirty="0" smtClean="0"/>
              <a:t>Muutoksen hallinta; muutosviestintä ja muutoskeskustelut sekä YT-menettely</a:t>
            </a:r>
            <a:endParaRPr lang="fi-FI" sz="5000" dirty="0"/>
          </a:p>
          <a:p>
            <a:r>
              <a:rPr lang="fi-FI" sz="5000" dirty="0"/>
              <a:t>Kaksikielinen </a:t>
            </a:r>
            <a:r>
              <a:rPr lang="fi-FI" sz="5000" dirty="0" smtClean="0"/>
              <a:t>vastuualue </a:t>
            </a:r>
            <a:endParaRPr lang="fi-FI" sz="5000" dirty="0"/>
          </a:p>
          <a:p>
            <a:r>
              <a:rPr lang="fi-FI" sz="5000" dirty="0"/>
              <a:t>Valmisteluun kytketään vastuualueiden edustus </a:t>
            </a:r>
            <a:r>
              <a:rPr lang="fi-FI" sz="5000" dirty="0" smtClean="0"/>
              <a:t>mukaan</a:t>
            </a:r>
          </a:p>
          <a:p>
            <a:endParaRPr lang="fi-FI" sz="5000" dirty="0" smtClean="0"/>
          </a:p>
          <a:p>
            <a:endParaRPr lang="fi-FI" sz="5000" dirty="0"/>
          </a:p>
          <a:p>
            <a:endParaRPr lang="fi-FI" sz="5000" dirty="0" smtClean="0"/>
          </a:p>
          <a:p>
            <a:endParaRPr lang="fi-FI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Keskeinen lausuntopalaute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i-FI" dirty="0" smtClean="0"/>
              <a:t>Hallintotehtävien kokoaminen tulisi tehdä aluehallinnon rakenneuudistuksen yhteydessä (4)</a:t>
            </a:r>
          </a:p>
          <a:p>
            <a:r>
              <a:rPr lang="fi-FI" sz="2800" dirty="0" smtClean="0"/>
              <a:t>Yksi hallinto </a:t>
            </a:r>
            <a:r>
              <a:rPr lang="fi-FI" sz="2800" dirty="0" err="1" smtClean="0"/>
              <a:t>AVI:ille</a:t>
            </a:r>
            <a:r>
              <a:rPr lang="fi-FI" sz="2800" dirty="0" smtClean="0"/>
              <a:t> ja </a:t>
            </a:r>
            <a:r>
              <a:rPr lang="fi-FI" sz="2800" dirty="0" err="1" smtClean="0"/>
              <a:t>ELY-keskuksille</a:t>
            </a:r>
            <a:r>
              <a:rPr lang="fi-FI" sz="2800" dirty="0" smtClean="0"/>
              <a:t> (1)</a:t>
            </a:r>
          </a:p>
          <a:p>
            <a:r>
              <a:rPr lang="fi-FI" sz="2800" dirty="0" smtClean="0"/>
              <a:t>Itsenäinen organisaatio kuten </a:t>
            </a:r>
            <a:r>
              <a:rPr lang="fi-FI" sz="2800" dirty="0" err="1" smtClean="0"/>
              <a:t>KEHA-mallissa</a:t>
            </a:r>
            <a:r>
              <a:rPr lang="fi-FI" sz="2800" dirty="0" smtClean="0"/>
              <a:t> (1)</a:t>
            </a:r>
          </a:p>
          <a:p>
            <a:r>
              <a:rPr lang="fi-FI" sz="2800" dirty="0" smtClean="0"/>
              <a:t>Lisäksi lausunnoissa esitettiin näkemyksiä ja kommentteja moniin muihinkin yksittäisiin asioihin ja yksityiskohtiin, jotka tullaan huomioimaan/käsittelemään jatkovalmistelussa.</a:t>
            </a:r>
            <a:endParaRPr lang="fi-FI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Projektin tausta ja lähtökohdat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6900" y="1381125"/>
            <a:ext cx="8089900" cy="4745038"/>
          </a:xfrm>
        </p:spPr>
        <p:txBody>
          <a:bodyPr/>
          <a:lstStyle/>
          <a:p>
            <a:r>
              <a:rPr lang="fi-FI" sz="2400" dirty="0" smtClean="0"/>
              <a:t>Valtioneuvoston selonteko Eduskunnalle aluehallintouudistuksen toimeenpanosta ja toteutumisesta:</a:t>
            </a:r>
          </a:p>
          <a:p>
            <a:pPr lvl="1"/>
            <a:r>
              <a:rPr lang="fi-FI" sz="2400" dirty="0" smtClean="0"/>
              <a:t>Toimivaltaa koskevat kehittämistarpeet:</a:t>
            </a:r>
          </a:p>
          <a:p>
            <a:pPr lvl="1"/>
            <a:r>
              <a:rPr lang="fi-FI" sz="2200" dirty="0" err="1" smtClean="0">
                <a:solidFill>
                  <a:srgbClr val="FF0000"/>
                </a:solidFill>
              </a:rPr>
              <a:t>AVIen</a:t>
            </a:r>
            <a:r>
              <a:rPr lang="fi-FI" sz="2200" dirty="0" smtClean="0">
                <a:solidFill>
                  <a:srgbClr val="FF0000"/>
                </a:solidFill>
              </a:rPr>
              <a:t> hallinnollisten tehtävien hoitaminen ja niihin liittyvät erikoistumisyksiköt tulisi koota yhden </a:t>
            </a:r>
            <a:r>
              <a:rPr lang="fi-FI" sz="2200" dirty="0" err="1" smtClean="0">
                <a:solidFill>
                  <a:srgbClr val="FF0000"/>
                </a:solidFill>
              </a:rPr>
              <a:t>AVIn</a:t>
            </a:r>
            <a:r>
              <a:rPr lang="fi-FI" sz="2200" dirty="0" smtClean="0">
                <a:solidFill>
                  <a:srgbClr val="FF0000"/>
                </a:solidFill>
              </a:rPr>
              <a:t> alaisuuteen henkilöstön kuitenkin työskennellessä alueellisesti hajautettuna.</a:t>
            </a:r>
          </a:p>
          <a:p>
            <a:pPr lvl="1"/>
            <a:r>
              <a:rPr lang="fi-FI" sz="2200" dirty="0" err="1" smtClean="0"/>
              <a:t>ELY-keskusten</a:t>
            </a:r>
            <a:r>
              <a:rPr lang="fi-FI" sz="2200" dirty="0" smtClean="0"/>
              <a:t> osalta käynnissä on vastaava hanke (KEHA)</a:t>
            </a:r>
          </a:p>
          <a:p>
            <a:pPr lvl="3">
              <a:buNone/>
            </a:pPr>
            <a:endParaRPr lang="fi-FI" sz="2200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fi-FI" sz="3200" dirty="0" smtClean="0"/>
          </a:p>
          <a:p>
            <a:pPr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Tausta: Mahdollisuudet ja tavoitteet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1437" y="1223889"/>
            <a:ext cx="7953375" cy="4902274"/>
          </a:xfrm>
        </p:spPr>
        <p:txBody>
          <a:bodyPr/>
          <a:lstStyle/>
          <a:p>
            <a:r>
              <a:rPr lang="fi-FI" sz="2000" dirty="0" smtClean="0"/>
              <a:t>Turvata hallintopalvelujen hyvä saatavuus ja laatu sekä asiantuntemus</a:t>
            </a:r>
          </a:p>
          <a:p>
            <a:r>
              <a:rPr lang="fi-FI" sz="2000" dirty="0" smtClean="0"/>
              <a:t>Mahdollistaa resurssien nykyistä joustavamman käytön ja työn tasaamisen </a:t>
            </a:r>
          </a:p>
          <a:p>
            <a:r>
              <a:rPr lang="fi-FI" sz="2000" dirty="0" smtClean="0"/>
              <a:t>Lisätä toiminnan yhdenmukaisuutta</a:t>
            </a:r>
          </a:p>
          <a:p>
            <a:r>
              <a:rPr lang="fi-FI" sz="2000" dirty="0" smtClean="0"/>
              <a:t>Vähentää päällekkäistä työtä</a:t>
            </a:r>
          </a:p>
          <a:p>
            <a:r>
              <a:rPr lang="fi-FI" sz="2000" dirty="0" smtClean="0"/>
              <a:t>Kehittää hallintopalvelujen prosesseja ja toimintatapoja</a:t>
            </a:r>
          </a:p>
          <a:p>
            <a:r>
              <a:rPr lang="fi-FI" sz="2000" dirty="0" smtClean="0"/>
              <a:t>Parantaa hallintopalvelujen kustannustehokkuutta ja tuottavuutta</a:t>
            </a:r>
          </a:p>
          <a:p>
            <a:r>
              <a:rPr lang="fi-FI" sz="2000" dirty="0" smtClean="0"/>
              <a:t>Resurssien ja asiantuntemuksen turvaaminen tiettyjen priorisoitujen ja kriittisten tehtävien hoitamiseen</a:t>
            </a:r>
          </a:p>
          <a:p>
            <a:r>
              <a:rPr lang="fi-FI" sz="2000" dirty="0" smtClean="0"/>
              <a:t>Kansalaisten yhdenvertaisuuden edistäminen</a:t>
            </a:r>
          </a:p>
          <a:p>
            <a:r>
              <a:rPr lang="fi-FI" sz="2000" dirty="0" smtClean="0"/>
              <a:t>Projektin tavoitteena on, että </a:t>
            </a:r>
            <a:r>
              <a:rPr lang="fi-FI" sz="2000" dirty="0" smtClean="0">
                <a:solidFill>
                  <a:srgbClr val="FF0000"/>
                </a:solidFill>
              </a:rPr>
              <a:t>tehtävien kokoamisella voidaan vähentää henkilöstötarvetta hallinnollisissa tehtävissä ja yhtenäistää toimintaa palvelujen laatu ja saatavuus turvaten</a:t>
            </a:r>
            <a:r>
              <a:rPr lang="fi-FI" sz="2000" dirty="0" smtClean="0"/>
              <a:t>. </a:t>
            </a:r>
          </a:p>
          <a:p>
            <a:endParaRPr lang="fi-FI" sz="2000" dirty="0" smtClean="0"/>
          </a:p>
          <a:p>
            <a:pPr lvl="1"/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HALKO-projekti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Projektin määräaika 1.11.2013-31.12.2014</a:t>
            </a:r>
          </a:p>
          <a:p>
            <a:r>
              <a:rPr lang="fi-FI" sz="2000" dirty="0" smtClean="0">
                <a:solidFill>
                  <a:srgbClr val="FF0000"/>
                </a:solidFill>
              </a:rPr>
              <a:t>Projektin tehtävänä on </a:t>
            </a:r>
            <a:r>
              <a:rPr lang="fi-FI" sz="2000" b="1" dirty="0" smtClean="0">
                <a:solidFill>
                  <a:srgbClr val="FF0000"/>
                </a:solidFill>
              </a:rPr>
              <a:t>tehdä esitys </a:t>
            </a:r>
            <a:r>
              <a:rPr lang="fi-FI" sz="2000" dirty="0" smtClean="0">
                <a:solidFill>
                  <a:srgbClr val="FF0000"/>
                </a:solidFill>
              </a:rPr>
              <a:t>aluehallintovirastojen hallinnollisten tehtävien (hallintopalvelut ja erikoistumisyksiköt) </a:t>
            </a:r>
            <a:r>
              <a:rPr lang="fi-FI" sz="2000" b="1" dirty="0" smtClean="0">
                <a:solidFill>
                  <a:srgbClr val="FF0000"/>
                </a:solidFill>
              </a:rPr>
              <a:t>kokoamiseksi vuoden 2015 alusta lukien yhden aluehallintoviraston alaisuuteen</a:t>
            </a:r>
            <a:r>
              <a:rPr lang="fi-FI" sz="2000" dirty="0" smtClean="0">
                <a:solidFill>
                  <a:srgbClr val="FF0000"/>
                </a:solidFill>
              </a:rPr>
              <a:t> henkilöstön kuitenkin työskennellessä alueellisesti hajautettuna.</a:t>
            </a:r>
          </a:p>
          <a:p>
            <a:r>
              <a:rPr lang="fi-FI" sz="2000" dirty="0" smtClean="0"/>
              <a:t>Projektin tuli antaa työstään </a:t>
            </a:r>
            <a:r>
              <a:rPr lang="fi-FI" sz="2000" b="1" dirty="0" smtClean="0"/>
              <a:t>11.4.2014 mennessä väliraportti, joka sisältää ehdotuksen tehtävien kokoamiseksi ja vaikutusarviot</a:t>
            </a:r>
          </a:p>
          <a:p>
            <a:r>
              <a:rPr lang="fi-FI" sz="2000" dirty="0" smtClean="0"/>
              <a:t>Lisäksi projektin tehtävänä on valmistella muutoksen toimeenpano siten, että toiminta voi käynnistyä vuoden 2015 alusta lukien. </a:t>
            </a:r>
          </a:p>
          <a:p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Henkilöstötiedot (</a:t>
            </a:r>
            <a:r>
              <a:rPr lang="fi-FI" dirty="0" err="1" smtClean="0"/>
              <a:t>htv</a:t>
            </a:r>
            <a:r>
              <a:rPr lang="fi-FI" dirty="0" smtClean="0"/>
              <a:t>, 2013)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</p:nvPr>
        </p:nvGraphicFramePr>
        <p:xfrm>
          <a:off x="900332" y="1676547"/>
          <a:ext cx="7723162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1581"/>
                <a:gridCol w="3861581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AVIen</a:t>
                      </a:r>
                      <a:r>
                        <a:rPr lang="fi-FI" baseline="0" dirty="0" smtClean="0"/>
                        <a:t> henkilöstö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1204 </a:t>
                      </a:r>
                      <a:r>
                        <a:rPr lang="fi-FI" dirty="0" err="1" smtClean="0"/>
                        <a:t>htv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Hallintohenkilöstö </a:t>
                      </a:r>
                    </a:p>
                    <a:p>
                      <a:r>
                        <a:rPr lang="fi-FI" sz="1200" dirty="0" smtClean="0"/>
                        <a:t>(hallintopalvelujen</a:t>
                      </a:r>
                      <a:r>
                        <a:rPr lang="fi-FI" sz="1200" baseline="0" dirty="0" smtClean="0"/>
                        <a:t> vastuuyksiköt ja erikoistumisyksiköt/-tehtävät)</a:t>
                      </a: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167 </a:t>
                      </a:r>
                      <a:r>
                        <a:rPr lang="fi-FI" dirty="0" err="1" smtClean="0"/>
                        <a:t>htv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Eläköityviä</a:t>
                      </a:r>
                      <a:r>
                        <a:rPr lang="fi-FI" dirty="0" smtClean="0"/>
                        <a:t> / 64 ikävuotta</a:t>
                      </a:r>
                      <a:r>
                        <a:rPr lang="fi-FI" baseline="0" dirty="0" smtClean="0"/>
                        <a:t> saavuttavia 2014-2017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33 </a:t>
                      </a:r>
                      <a:r>
                        <a:rPr lang="fi-FI" dirty="0" err="1" smtClean="0"/>
                        <a:t>htv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HTV-säästötavoite 2014-2017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30 </a:t>
                      </a:r>
                      <a:r>
                        <a:rPr lang="fi-FI" dirty="0" err="1" smtClean="0"/>
                        <a:t>htv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Vastuualueiden</a:t>
                      </a:r>
                      <a:r>
                        <a:rPr lang="fi-FI" baseline="0" dirty="0" smtClean="0"/>
                        <a:t> hallintotehtäviä avustava henkilöstö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41 </a:t>
                      </a:r>
                      <a:r>
                        <a:rPr lang="fi-FI" dirty="0" err="1" smtClean="0"/>
                        <a:t>htv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Hallintopalvelujen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vastuuayksiköiden</a:t>
                      </a:r>
                      <a:r>
                        <a:rPr lang="fi-FI" baseline="0" dirty="0" smtClean="0"/>
                        <a:t> koko suhteessa koko </a:t>
                      </a:r>
                      <a:r>
                        <a:rPr lang="fi-FI" baseline="0" dirty="0" err="1" smtClean="0"/>
                        <a:t>AVIn</a:t>
                      </a:r>
                      <a:r>
                        <a:rPr lang="fi-FI" baseline="0" dirty="0" smtClean="0"/>
                        <a:t> henkilöstömäärään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8-19 %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  <p:sp>
        <p:nvSpPr>
          <p:cNvPr id="8" name="Suorakulmio 7"/>
          <p:cNvSpPr/>
          <p:nvPr/>
        </p:nvSpPr>
        <p:spPr>
          <a:xfrm>
            <a:off x="893299" y="5444198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dirty="0" err="1" smtClean="0"/>
              <a:t>Lähde:AVIen</a:t>
            </a:r>
            <a:r>
              <a:rPr lang="fi-FI" sz="1400" dirty="0" smtClean="0"/>
              <a:t> henkilöstösuunnitelmat</a:t>
            </a:r>
            <a:endParaRPr lang="fi-FI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Hallintotehtävät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Projektissa määritelty ja laadittu ehdotus kootusti hoidettavista tehtävistä ja virastokohtaisesti hoidettavista tehtävistä</a:t>
            </a:r>
          </a:p>
          <a:p>
            <a:pPr lvl="1"/>
            <a:r>
              <a:rPr lang="fi-FI" sz="2800" dirty="0" smtClean="0">
                <a:solidFill>
                  <a:srgbClr val="FF0000"/>
                </a:solidFill>
              </a:rPr>
              <a:t>Pääsääntönä on tehtävien kokoaminen, tehtävät hoidetaan alueilla henkilöstön sijoittuessa alueellisesti hajautetusti</a:t>
            </a:r>
            <a:endParaRPr lang="fi-FI" dirty="0" smtClean="0">
              <a:solidFill>
                <a:srgbClr val="FF0000"/>
              </a:solidFill>
            </a:endParaRPr>
          </a:p>
          <a:p>
            <a:pPr lvl="1"/>
            <a:r>
              <a:rPr lang="fi-FI" sz="2800" dirty="0" smtClean="0"/>
              <a:t>Joidenkin tehtävien hoidon organisointi jää selvitettäväksi jatkotyössä</a:t>
            </a:r>
          </a:p>
          <a:p>
            <a:pPr lvl="1">
              <a:buNone/>
            </a:pPr>
            <a:endParaRPr lang="fi-FI" sz="2800" dirty="0" smtClean="0"/>
          </a:p>
          <a:p>
            <a:pPr lvl="1"/>
            <a:endParaRPr lang="fi-FI" sz="2800" dirty="0" smtClean="0"/>
          </a:p>
          <a:p>
            <a:pPr lvl="1"/>
            <a:endParaRPr lang="fi-FI" sz="1800" i="1" dirty="0" smtClean="0"/>
          </a:p>
          <a:p>
            <a:pPr>
              <a:buNone/>
            </a:pPr>
            <a:endParaRPr lang="fi-FI" sz="2800" dirty="0" smtClean="0"/>
          </a:p>
          <a:p>
            <a:pPr>
              <a:buNone/>
            </a:pPr>
            <a:endParaRPr lang="fi-FI" sz="2800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/>
          <p:cNvGraphicFramePr/>
          <p:nvPr/>
        </p:nvGraphicFramePr>
        <p:xfrm>
          <a:off x="755576" y="692696"/>
          <a:ext cx="799288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yöristetty suorakulmio 2"/>
          <p:cNvSpPr/>
          <p:nvPr/>
        </p:nvSpPr>
        <p:spPr>
          <a:xfrm>
            <a:off x="406584" y="1620091"/>
            <a:ext cx="8424936" cy="33843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596900" y="234950"/>
            <a:ext cx="7959725" cy="1114879"/>
          </a:xfrm>
        </p:spPr>
        <p:txBody>
          <a:bodyPr/>
          <a:lstStyle/>
          <a:p>
            <a:r>
              <a:rPr lang="fi-FI" dirty="0" smtClean="0"/>
              <a:t>Organisointi</a:t>
            </a:r>
            <a:endParaRPr lang="fi-FI" dirty="0"/>
          </a:p>
        </p:txBody>
      </p:sp>
      <p:sp>
        <p:nvSpPr>
          <p:cNvPr id="7" name="Tekstikehys 6"/>
          <p:cNvSpPr txBox="1"/>
          <p:nvPr/>
        </p:nvSpPr>
        <p:spPr>
          <a:xfrm>
            <a:off x="844730" y="1881051"/>
            <a:ext cx="7332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dirty="0" err="1" smtClean="0"/>
              <a:t>AVIen</a:t>
            </a:r>
            <a:r>
              <a:rPr lang="fi-FI" sz="2000" dirty="0" smtClean="0"/>
              <a:t> hallinto- ja kehittämispalvelut –vastuualue</a:t>
            </a:r>
            <a:endParaRPr lang="fi-FI" sz="2000" dirty="0"/>
          </a:p>
        </p:txBody>
      </p:sp>
      <p:sp>
        <p:nvSpPr>
          <p:cNvPr id="9" name="Pyöristetty suorakulmio 8"/>
          <p:cNvSpPr/>
          <p:nvPr/>
        </p:nvSpPr>
        <p:spPr>
          <a:xfrm>
            <a:off x="7158445" y="5199017"/>
            <a:ext cx="1480457" cy="6705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Sisäinen tarkastus</a:t>
            </a:r>
            <a:endParaRPr lang="fi-FI" sz="1400" dirty="0"/>
          </a:p>
        </p:txBody>
      </p:sp>
      <p:sp>
        <p:nvSpPr>
          <p:cNvPr id="10" name="Tekstikehys 9"/>
          <p:cNvSpPr txBox="1"/>
          <p:nvPr/>
        </p:nvSpPr>
        <p:spPr>
          <a:xfrm>
            <a:off x="1654629" y="4284617"/>
            <a:ext cx="5599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 smtClean="0"/>
              <a:t>Henkilöstö työskentelee alueellisesti hajautettuna</a:t>
            </a:r>
            <a:endParaRPr lang="fi-FI" sz="1400" dirty="0"/>
          </a:p>
        </p:txBody>
      </p:sp>
      <p:sp>
        <p:nvSpPr>
          <p:cNvPr id="11" name="Tekstikehys 10"/>
          <p:cNvSpPr txBox="1"/>
          <p:nvPr/>
        </p:nvSpPr>
        <p:spPr>
          <a:xfrm>
            <a:off x="1913206" y="1165610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Hallinnolliset tehtävät kootaan hoidettavaksi yhden </a:t>
            </a:r>
            <a:r>
              <a:rPr lang="fi-FI" sz="1600" dirty="0" err="1" smtClean="0"/>
              <a:t>AVIn</a:t>
            </a:r>
            <a:r>
              <a:rPr lang="fi-FI" sz="1600" dirty="0" smtClean="0"/>
              <a:t> alaisuuteen</a:t>
            </a:r>
            <a:endParaRPr lang="fi-FI" sz="1600" dirty="0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dirty="0" smtClean="0"/>
              <a:t>Kunta- ja aluehallinto-osasto</a:t>
            </a:r>
            <a:endParaRPr lang="fi-FI" dirty="0"/>
          </a:p>
        </p:txBody>
      </p:sp>
      <p:sp>
        <p:nvSpPr>
          <p:cNvPr id="15" name="Tekstikehys 14"/>
          <p:cNvSpPr txBox="1"/>
          <p:nvPr/>
        </p:nvSpPr>
        <p:spPr>
          <a:xfrm>
            <a:off x="478301" y="5176911"/>
            <a:ext cx="6316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i-FI" sz="1400" dirty="0" smtClean="0"/>
              <a:t>Vastuualueella olisi oma johtoryhmä</a:t>
            </a:r>
          </a:p>
          <a:p>
            <a:pPr>
              <a:buFont typeface="Wingdings" pitchFamily="2" charset="2"/>
              <a:buChar char="§"/>
            </a:pPr>
            <a:r>
              <a:rPr lang="fi-FI" sz="1400" dirty="0" smtClean="0"/>
              <a:t>Vastuualueen yksiköillä olisi päälliköt</a:t>
            </a:r>
          </a:p>
          <a:p>
            <a:pPr>
              <a:buFont typeface="Wingdings" pitchFamily="2" charset="2"/>
              <a:buChar char="§"/>
            </a:pPr>
            <a:r>
              <a:rPr lang="fi-FI" sz="1400" dirty="0" smtClean="0"/>
              <a:t>Tarkoituksena on, että vastuualue toimisi tehtäviä hoitaessaan itsenäisesti suhteessa sen </a:t>
            </a:r>
            <a:r>
              <a:rPr lang="fi-FI" sz="1400" dirty="0" err="1" smtClean="0"/>
              <a:t>AVIn</a:t>
            </a:r>
            <a:r>
              <a:rPr lang="fi-FI" sz="1400" dirty="0" smtClean="0"/>
              <a:t> johtoon, johon vastuualue sijoittuu</a:t>
            </a:r>
            <a:endParaRPr lang="fi-FI" sz="1400" dirty="0"/>
          </a:p>
        </p:txBody>
      </p:sp>
      <p:sp>
        <p:nvSpPr>
          <p:cNvPr id="17" name="Alanuoli 16"/>
          <p:cNvSpPr/>
          <p:nvPr/>
        </p:nvSpPr>
        <p:spPr>
          <a:xfrm>
            <a:off x="281354" y="267285"/>
            <a:ext cx="1871004" cy="10972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dirty="0" smtClean="0"/>
          </a:p>
          <a:p>
            <a:pPr algn="ctr"/>
            <a:r>
              <a:rPr lang="fi-FI" sz="1400" b="1" dirty="0" smtClean="0"/>
              <a:t>VM</a:t>
            </a:r>
          </a:p>
          <a:p>
            <a:pPr algn="ctr"/>
            <a:r>
              <a:rPr lang="fi-FI" sz="1400" b="1" dirty="0" smtClean="0"/>
              <a:t>OHJAA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AVIen</a:t>
            </a:r>
            <a:r>
              <a:rPr lang="fi-FI" dirty="0" smtClean="0"/>
              <a:t> johdon tuki -toiminto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Jokaiseen virastoon perustettaisiin johdon tuki –toiminto, nykyiset hallintopalvelujen vastuuyksiköt lakkautettaisiin</a:t>
            </a:r>
          </a:p>
          <a:p>
            <a:r>
              <a:rPr lang="fi-FI" sz="2000" dirty="0" smtClean="0"/>
              <a:t>Johdon toimintaedellytysten turvaaminen ja varmistaminen</a:t>
            </a:r>
          </a:p>
          <a:p>
            <a:pPr lvl="1"/>
            <a:r>
              <a:rPr lang="fi-FI" sz="1500" dirty="0" smtClean="0"/>
              <a:t>Ylijohtajan avustaminen ja tuki, joihin kuuluvat mm. ylijohtajan sihteerin tehtävät ja ylijohtajan määräämät viraston johtamista ja toiminnan kehittämistä tukevat tehtävät</a:t>
            </a:r>
          </a:p>
          <a:p>
            <a:pPr lvl="1"/>
            <a:r>
              <a:rPr lang="fi-FI" sz="1500" dirty="0" smtClean="0"/>
              <a:t>Strategisen tulossopimuksen valmistelu, koordinointi ja seuranta sekä tuloksellisuusraportointi</a:t>
            </a:r>
          </a:p>
          <a:p>
            <a:pPr lvl="1"/>
            <a:r>
              <a:rPr lang="fi-FI" sz="1500" dirty="0" smtClean="0"/>
              <a:t>Toimintaympäristön analysointi</a:t>
            </a:r>
          </a:p>
          <a:p>
            <a:pPr lvl="1"/>
            <a:r>
              <a:rPr lang="fi-FI" sz="1500" dirty="0" smtClean="0"/>
              <a:t>Alueellinen ja sidosryhmäyhteistyö, erityisesti lakisääteiset aluekehitystehtävät ja tulossopimuksessa edellytetty viranomaisyhteistyö</a:t>
            </a:r>
          </a:p>
          <a:p>
            <a:pPr lvl="1"/>
            <a:r>
              <a:rPr lang="fi-FI" sz="1500" dirty="0" smtClean="0"/>
              <a:t>Lausuntojen koordinointi ja valmistelu</a:t>
            </a:r>
          </a:p>
          <a:p>
            <a:pPr lvl="1"/>
            <a:r>
              <a:rPr lang="fi-FI" sz="1500" dirty="0" smtClean="0"/>
              <a:t>Sisäiseen turvallisuuteen ja varautumiseen liittyvät tehtävät</a:t>
            </a:r>
          </a:p>
          <a:p>
            <a:pPr lvl="1"/>
            <a:r>
              <a:rPr lang="fi-FI" sz="1500" dirty="0" smtClean="0"/>
              <a:t>Viraston sisäisen valvonnan koordinointi</a:t>
            </a:r>
            <a:r>
              <a:rPr lang="fi-FI" sz="1400" dirty="0" smtClean="0"/>
              <a:t>	</a:t>
            </a:r>
          </a:p>
          <a:p>
            <a:r>
              <a:rPr lang="fi-FI" sz="2000" dirty="0" smtClean="0"/>
              <a:t>Tukitoiminnon resurssiksi esitetään </a:t>
            </a:r>
            <a:r>
              <a:rPr lang="fi-FI" sz="2000" dirty="0" err="1" smtClean="0"/>
              <a:t>AVI-kohtaisesti</a:t>
            </a:r>
            <a:r>
              <a:rPr lang="fi-FI" sz="2000" dirty="0" smtClean="0"/>
              <a:t> 2-3 </a:t>
            </a:r>
            <a:r>
              <a:rPr lang="fi-FI" sz="2000" dirty="0" err="1" smtClean="0"/>
              <a:t>htv:tä</a:t>
            </a:r>
            <a:r>
              <a:rPr lang="fi-FI" sz="2000" dirty="0" smtClean="0"/>
              <a:t>. Resurssista sovittaisiin vuosittain strategisissa tulossopimuksissa. Lisäksi on turvattava viraston johdon tueksi riittävä juridinen tuki.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Vastuualueen sijoittaminen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smtClean="0"/>
              <a:t>Vastuualue sijoittuisi yhden </a:t>
            </a:r>
            <a:r>
              <a:rPr lang="fi-FI" sz="2400" dirty="0" err="1" smtClean="0"/>
              <a:t>AVIn</a:t>
            </a:r>
            <a:r>
              <a:rPr lang="fi-FI" sz="2400" dirty="0" smtClean="0"/>
              <a:t> alaisuuteen henkilöstön työskennellessä alueellisesti hajautettuna.</a:t>
            </a:r>
          </a:p>
          <a:p>
            <a:r>
              <a:rPr lang="fi-FI" sz="2400" dirty="0" smtClean="0"/>
              <a:t>VM tekee sijoittamisselvityksen 31.8. mennessä</a:t>
            </a:r>
          </a:p>
          <a:p>
            <a:pPr lvl="1"/>
            <a:r>
              <a:rPr lang="fi-FI" sz="2400" dirty="0" smtClean="0"/>
              <a:t>Vastuualueen sijoituspaikkavaihtoehdoista vertailu, jossa huomioidaan: </a:t>
            </a:r>
            <a:r>
              <a:rPr lang="fi-FI" sz="2400" i="1" dirty="0" smtClean="0"/>
              <a:t>toiminnalliset, taloudelliset, henkilöstöpoliittisesti ja alueelliset vaikutukset</a:t>
            </a:r>
          </a:p>
          <a:p>
            <a:r>
              <a:rPr lang="fi-FI" sz="2400" dirty="0" smtClean="0"/>
              <a:t>Esitetään, että selvitys tehdään kaikkien kuuden </a:t>
            </a:r>
            <a:r>
              <a:rPr lang="fi-FI" sz="2400" dirty="0" err="1" smtClean="0"/>
              <a:t>AVIn</a:t>
            </a:r>
            <a:r>
              <a:rPr lang="fi-FI" sz="2400" dirty="0" smtClean="0"/>
              <a:t>  päätoimipaikoista</a:t>
            </a:r>
          </a:p>
          <a:p>
            <a:r>
              <a:rPr lang="fi-FI" sz="2400" dirty="0" smtClean="0"/>
              <a:t>Asia käsittelyssä alueellistamisen koordinaatioryhmässä 15.5.2014</a:t>
            </a:r>
          </a:p>
          <a:p>
            <a:pPr>
              <a:buNone/>
            </a:pP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M_esityspohja_suomi">
  <a:themeElements>
    <a:clrScheme name="dian perustyyli 1 1">
      <a:dk1>
        <a:srgbClr val="000000"/>
      </a:dk1>
      <a:lt1>
        <a:srgbClr val="FFFFFF"/>
      </a:lt1>
      <a:dk2>
        <a:srgbClr val="304E88"/>
      </a:dk2>
      <a:lt2>
        <a:srgbClr val="DDDDDD"/>
      </a:lt2>
      <a:accent1>
        <a:srgbClr val="98A7C4"/>
      </a:accent1>
      <a:accent2>
        <a:srgbClr val="C2CBDC"/>
      </a:accent2>
      <a:accent3>
        <a:srgbClr val="FFFFFF"/>
      </a:accent3>
      <a:accent4>
        <a:srgbClr val="000000"/>
      </a:accent4>
      <a:accent5>
        <a:srgbClr val="CAD0DE"/>
      </a:accent5>
      <a:accent6>
        <a:srgbClr val="B0B8C7"/>
      </a:accent6>
      <a:hlink>
        <a:srgbClr val="969696"/>
      </a:hlink>
      <a:folHlink>
        <a:srgbClr val="6F84AC"/>
      </a:folHlink>
    </a:clrScheme>
    <a:fontScheme name="dian perustyyli 1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an perustyyli 1 1">
        <a:dk1>
          <a:srgbClr val="000000"/>
        </a:dk1>
        <a:lt1>
          <a:srgbClr val="FFFFFF"/>
        </a:lt1>
        <a:dk2>
          <a:srgbClr val="304E88"/>
        </a:dk2>
        <a:lt2>
          <a:srgbClr val="DDDDDD"/>
        </a:lt2>
        <a:accent1>
          <a:srgbClr val="98A7C4"/>
        </a:accent1>
        <a:accent2>
          <a:srgbClr val="C2CBDC"/>
        </a:accent2>
        <a:accent3>
          <a:srgbClr val="FFFFFF"/>
        </a:accent3>
        <a:accent4>
          <a:srgbClr val="000000"/>
        </a:accent4>
        <a:accent5>
          <a:srgbClr val="CAD0DE"/>
        </a:accent5>
        <a:accent6>
          <a:srgbClr val="B0B8C7"/>
        </a:accent6>
        <a:hlink>
          <a:srgbClr val="969696"/>
        </a:hlink>
        <a:folHlink>
          <a:srgbClr val="6F84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VM_esityspohja_suomi</Template>
  <TotalTime>2024</TotalTime>
  <Words>1014</Words>
  <Application>Microsoft Office PowerPoint</Application>
  <PresentationFormat>Näytössä katseltava diaesitys (4:3)</PresentationFormat>
  <Paragraphs>208</Paragraphs>
  <Slides>19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0" baseType="lpstr">
      <vt:lpstr>VM_esityspohja_suomi</vt:lpstr>
      <vt:lpstr> Aluehallintovirastojen hallinnollisten tehtävien kokoaminen  </vt:lpstr>
      <vt:lpstr>Projektin tausta ja lähtökohdat</vt:lpstr>
      <vt:lpstr>Tausta: Mahdollisuudet ja tavoitteet</vt:lpstr>
      <vt:lpstr>HALKO-projekti</vt:lpstr>
      <vt:lpstr>Henkilöstötiedot (htv, 2013)</vt:lpstr>
      <vt:lpstr>Hallintotehtävät</vt:lpstr>
      <vt:lpstr>Organisointi</vt:lpstr>
      <vt:lpstr>AVIen johdon tuki -toiminto</vt:lpstr>
      <vt:lpstr>Vastuualueen sijoittaminen</vt:lpstr>
      <vt:lpstr>Henkilöstövaikutuksista</vt:lpstr>
      <vt:lpstr>Taloudellisia vaikutuksia</vt:lpstr>
      <vt:lpstr>Riskejä / asioita, jotka tulee varmistaa valmistelussa </vt:lpstr>
      <vt:lpstr>Toimeenpanosuunnitelmasta</vt:lpstr>
      <vt:lpstr>Toimeenpanosuunnitelmasta</vt:lpstr>
      <vt:lpstr>Lausuntopalaute</vt:lpstr>
      <vt:lpstr>Keskeinen lausuntopalaute</vt:lpstr>
      <vt:lpstr>Keskeinen lausuntopalaute</vt:lpstr>
      <vt:lpstr>Keskeinen lausuntopalaute</vt:lpstr>
      <vt:lpstr>Keskeinen lausuntopalaute</vt:lpstr>
    </vt:vector>
  </TitlesOfParts>
  <Company>VIP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Aluehallintovirastojen hallinnollisten tehtävien kokoaminen</dc:title>
  <dc:creator>vmnousia</dc:creator>
  <cp:lastModifiedBy>vmlehtom</cp:lastModifiedBy>
  <cp:revision>163</cp:revision>
  <dcterms:created xsi:type="dcterms:W3CDTF">2013-11-13T10:25:50Z</dcterms:created>
  <dcterms:modified xsi:type="dcterms:W3CDTF">2014-05-14T12:06:38Z</dcterms:modified>
</cp:coreProperties>
</file>