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  <p:sldMasterId id="2147483664" r:id="rId2"/>
  </p:sldMasterIdLst>
  <p:notesMasterIdLst>
    <p:notesMasterId r:id="rId14"/>
  </p:notesMasterIdLst>
  <p:handoutMasterIdLst>
    <p:handoutMasterId r:id="rId15"/>
  </p:handoutMasterIdLst>
  <p:sldIdLst>
    <p:sldId id="370" r:id="rId3"/>
    <p:sldId id="376" r:id="rId4"/>
    <p:sldId id="352" r:id="rId5"/>
    <p:sldId id="353" r:id="rId6"/>
    <p:sldId id="354" r:id="rId7"/>
    <p:sldId id="375" r:id="rId8"/>
    <p:sldId id="355" r:id="rId9"/>
    <p:sldId id="357" r:id="rId10"/>
    <p:sldId id="371" r:id="rId11"/>
    <p:sldId id="372" r:id="rId12"/>
    <p:sldId id="373" r:id="rId13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0000"/>
    <a:srgbClr val="FF5050"/>
    <a:srgbClr val="FF3300"/>
    <a:srgbClr val="006600"/>
    <a:srgbClr val="FFFF00"/>
    <a:srgbClr val="339933"/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8" autoAdjust="0"/>
    <p:restoredTop sz="94660"/>
  </p:normalViewPr>
  <p:slideViewPr>
    <p:cSldViewPr>
      <p:cViewPr varScale="1">
        <p:scale>
          <a:sx n="65" d="100"/>
          <a:sy n="65" d="100"/>
        </p:scale>
        <p:origin x="-13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866" y="-84"/>
      </p:cViewPr>
      <p:guideLst>
        <p:guide orient="horz" pos="3131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3" tIns="45486" rIns="90973" bIns="45486" numCol="1" anchor="t" anchorCtr="0" compatLnSpc="1">
            <a:prstTxWarp prst="textNoShape">
              <a:avLst/>
            </a:prstTxWarp>
          </a:bodyPr>
          <a:lstStyle>
            <a:lvl1pPr defTabSz="909542">
              <a:defRPr sz="1300"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6019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772" y="0"/>
            <a:ext cx="2949841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3" tIns="45486" rIns="90973" bIns="45486" numCol="1" anchor="t" anchorCtr="0" compatLnSpc="1">
            <a:prstTxWarp prst="textNoShape">
              <a:avLst/>
            </a:prstTxWarp>
          </a:bodyPr>
          <a:lstStyle>
            <a:lvl1pPr algn="r" defTabSz="909542">
              <a:defRPr sz="1300"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6020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484"/>
            <a:ext cx="2949841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3" tIns="45486" rIns="90973" bIns="45486" numCol="1" anchor="b" anchorCtr="0" compatLnSpc="1">
            <a:prstTxWarp prst="textNoShape">
              <a:avLst/>
            </a:prstTxWarp>
          </a:bodyPr>
          <a:lstStyle>
            <a:lvl1pPr defTabSz="909542">
              <a:defRPr sz="1300"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6021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772" y="9443484"/>
            <a:ext cx="2949841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3" tIns="45486" rIns="90973" bIns="45486" numCol="1" anchor="b" anchorCtr="0" compatLnSpc="1">
            <a:prstTxWarp prst="textNoShape">
              <a:avLst/>
            </a:prstTxWarp>
          </a:bodyPr>
          <a:lstStyle>
            <a:lvl1pPr algn="r" defTabSz="909542">
              <a:defRPr sz="1300"/>
            </a:lvl1pPr>
          </a:lstStyle>
          <a:p>
            <a:pPr>
              <a:defRPr/>
            </a:pPr>
            <a:fld id="{8A8A71AC-25E6-4125-BED5-E52FE9FF710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72" y="0"/>
            <a:ext cx="2949841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3" tIns="45486" rIns="90973" bIns="45486" numCol="1" anchor="t" anchorCtr="0" compatLnSpc="1">
            <a:prstTxWarp prst="textNoShape">
              <a:avLst/>
            </a:prstTxWarp>
          </a:bodyPr>
          <a:lstStyle>
            <a:lvl1pPr algn="r" defTabSz="909542">
              <a:defRPr sz="1300"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16387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7713"/>
            <a:ext cx="4967287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2" y="4720153"/>
            <a:ext cx="4993750" cy="447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3" tIns="45486" rIns="90973" bIns="454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686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484"/>
            <a:ext cx="2949841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3" tIns="45486" rIns="90973" bIns="45486" numCol="1" anchor="b" anchorCtr="0" compatLnSpc="1">
            <a:prstTxWarp prst="textNoShape">
              <a:avLst/>
            </a:prstTxWarp>
          </a:bodyPr>
          <a:lstStyle>
            <a:lvl1pPr defTabSz="909542">
              <a:defRPr sz="1300"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86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72" y="9443484"/>
            <a:ext cx="2949841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73" tIns="45486" rIns="90973" bIns="45486" numCol="1" anchor="b" anchorCtr="0" compatLnSpc="1">
            <a:prstTxWarp prst="textNoShape">
              <a:avLst/>
            </a:prstTxWarp>
          </a:bodyPr>
          <a:lstStyle>
            <a:lvl1pPr algn="r" defTabSz="909542">
              <a:defRPr sz="1300"/>
            </a:lvl1pPr>
          </a:lstStyle>
          <a:p>
            <a:pPr>
              <a:defRPr/>
            </a:pPr>
            <a:fld id="{8D5C5262-EB64-4BA0-8C71-71B056C1848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ETUSIVU_SUO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2030413"/>
            <a:ext cx="7772400" cy="1470025"/>
          </a:xfrm>
        </p:spPr>
        <p:txBody>
          <a:bodyPr/>
          <a:lstStyle>
            <a:lvl1pPr algn="ctr">
              <a:defRPr sz="4000" smtClean="0"/>
            </a:lvl1pPr>
          </a:lstStyle>
          <a:p>
            <a:r>
              <a:rPr lang="fi-FI" dirty="0" smtClean="0"/>
              <a:t>Muokkaa </a:t>
            </a:r>
            <a:br>
              <a:rPr lang="fi-FI" dirty="0" smtClean="0"/>
            </a:b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3854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 smtClean="0"/>
            </a:lvl1pPr>
          </a:lstStyle>
          <a:p>
            <a:r>
              <a:rPr lang="fi-FI" smtClean="0"/>
              <a:t>Muokkaa alaotsikon perustyyliä napsautt.</a:t>
            </a:r>
            <a:endParaRPr lang="fi-FI" dirty="0" smtClean="0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/>
              <a:t>7.4.2014</a:t>
            </a:r>
            <a:endParaRPr lang="fi-FI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DFCFD42-BAFC-4E6F-BBEC-774DB776F5B9}" type="slidenum">
              <a:rPr lang="fi-FI"/>
              <a:pPr/>
              <a:t>‹#›</a:t>
            </a:fld>
            <a:endParaRPr lang="fi-FI" dirty="0"/>
          </a:p>
        </p:txBody>
      </p:sp>
      <p:pic>
        <p:nvPicPr>
          <p:cNvPr id="8" name="Kuva 7" descr="AVI_perus_F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361362"/>
            <a:ext cx="2590800" cy="710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928662" y="1357298"/>
            <a:ext cx="7715304" cy="292893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 baseline="0">
                <a:solidFill>
                  <a:srgbClr val="002060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/>
              <a:t>7.4.2014</a:t>
            </a:r>
            <a:endParaRPr lang="fi-FI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6F7266-3813-4A0B-907E-F5D1418EA27F}" type="slidenum">
              <a:rPr lang="fi-FI"/>
              <a:pPr/>
              <a:t>‹#›</a:t>
            </a:fld>
            <a:endParaRPr lang="fi-FI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57290" y="428604"/>
            <a:ext cx="7286676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fi-FI" smtClean="0"/>
              <a:t>Muokkaa perustyyl. napsautt.</a:t>
            </a:r>
            <a:endParaRPr lang="fi-FI" dirty="0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928662" y="1357298"/>
            <a:ext cx="7715304" cy="292893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 baseline="0">
                <a:solidFill>
                  <a:srgbClr val="002060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 smtClean="0"/>
              <a:t>7.4.2014</a:t>
            </a:r>
            <a:endParaRPr lang="fi-FI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6F7266-3813-4A0B-907E-F5D1418EA27F}" type="slidenum">
              <a:rPr lang="fi-FI"/>
              <a:pPr/>
              <a:t>‹#›</a:t>
            </a:fld>
            <a:endParaRPr lang="fi-FI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57290" y="428604"/>
            <a:ext cx="7286676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fi-FI" smtClean="0"/>
              <a:t>Muokkaa perustyyl. napsautt.</a:t>
            </a:r>
            <a:endParaRPr lang="fi-FI" dirty="0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ETUSIVU_SUO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2030413"/>
            <a:ext cx="7772400" cy="1470025"/>
          </a:xfrm>
        </p:spPr>
        <p:txBody>
          <a:bodyPr/>
          <a:lstStyle>
            <a:lvl1pPr algn="ctr">
              <a:defRPr sz="4000" smtClean="0"/>
            </a:lvl1pPr>
          </a:lstStyle>
          <a:p>
            <a:r>
              <a:rPr lang="fi-FI" dirty="0" smtClean="0"/>
              <a:t>Muokkaa </a:t>
            </a:r>
            <a:br>
              <a:rPr lang="fi-FI" dirty="0" smtClean="0"/>
            </a:b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3854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 smtClean="0"/>
            </a:lvl1pPr>
          </a:lstStyle>
          <a:p>
            <a:r>
              <a:rPr lang="fi-FI" smtClean="0"/>
              <a:t>Muokkaa alaotsikon perustyyliä napsautt.</a:t>
            </a:r>
            <a:endParaRPr lang="fi-FI" dirty="0" smtClean="0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A6B9F00B-1603-47A4-B4A6-71D59E4E6E85}" type="datetime1">
              <a:rPr lang="fi-FI"/>
              <a:pPr/>
              <a:t>15.4.2014</a:t>
            </a:fld>
            <a:endParaRPr lang="fi-FI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Etelä-Suomen aluehallintovirasto, tekijän nimi ja osasto</a:t>
            </a:r>
            <a:endParaRPr lang="fi-FI" dirty="0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DFCFD42-BAFC-4E6F-BBEC-774DB776F5B9}" type="slidenum">
              <a:rPr lang="fi-FI"/>
              <a:pPr/>
              <a:t>‹#›</a:t>
            </a:fld>
            <a:endParaRPr lang="fi-FI"/>
          </a:p>
        </p:txBody>
      </p:sp>
      <p:pic>
        <p:nvPicPr>
          <p:cNvPr id="8" name="Kuva 7" descr="AVI_perus_FI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8596" y="361362"/>
            <a:ext cx="2590800" cy="710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57290" y="428604"/>
            <a:ext cx="7286676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62" y="1357298"/>
            <a:ext cx="828680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10363" y="6354763"/>
            <a:ext cx="1357312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7.4.2014</a:t>
            </a:r>
            <a:endParaRPr lang="fi-FI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163" y="6354763"/>
            <a:ext cx="63563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2138" y="6354763"/>
            <a:ext cx="4000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chemeClr val="bg1"/>
                </a:solidFill>
              </a:defRPr>
            </a:lvl1pPr>
          </a:lstStyle>
          <a:p>
            <a:fld id="{F2857929-89D3-4452-8462-2779450301D7}" type="slidenum">
              <a:rPr lang="fi-FI"/>
              <a:pPr/>
              <a:t>‹#›</a:t>
            </a:fld>
            <a:endParaRPr lang="fi-FI" dirty="0"/>
          </a:p>
        </p:txBody>
      </p:sp>
      <p:pic>
        <p:nvPicPr>
          <p:cNvPr id="8" name="Kuva 7" descr="AVI_perus_FIN.jpg"/>
          <p:cNvPicPr>
            <a:picLocks noChangeAspect="1"/>
          </p:cNvPicPr>
          <p:nvPr/>
        </p:nvPicPr>
        <p:blipFill>
          <a:blip r:embed="rId5" cstate="print"/>
          <a:srcRect r="69669"/>
          <a:stretch>
            <a:fillRect/>
          </a:stretch>
        </p:blipFill>
        <p:spPr>
          <a:xfrm>
            <a:off x="428596" y="361362"/>
            <a:ext cx="785818" cy="7101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7" r:id="rId2"/>
  </p:sldLayoutIdLst>
  <p:transition spd="slow">
    <p:pull dir="lu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57290" y="428604"/>
            <a:ext cx="7286676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62" y="1357298"/>
            <a:ext cx="828680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10363" y="6354763"/>
            <a:ext cx="1357312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7.4.2014</a:t>
            </a:r>
            <a:endParaRPr lang="fi-FI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163" y="6354763"/>
            <a:ext cx="63563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2138" y="6354763"/>
            <a:ext cx="4000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chemeClr val="bg1"/>
                </a:solidFill>
              </a:defRPr>
            </a:lvl1pPr>
          </a:lstStyle>
          <a:p>
            <a:fld id="{F2857929-89D3-4452-8462-2779450301D7}" type="slidenum">
              <a:rPr lang="fi-FI"/>
              <a:pPr/>
              <a:t>‹#›</a:t>
            </a:fld>
            <a:endParaRPr lang="fi-FI" dirty="0"/>
          </a:p>
        </p:txBody>
      </p:sp>
      <p:pic>
        <p:nvPicPr>
          <p:cNvPr id="8" name="Kuva 7" descr="AVI_perus_FIN.jpg"/>
          <p:cNvPicPr>
            <a:picLocks noChangeAspect="1"/>
          </p:cNvPicPr>
          <p:nvPr/>
        </p:nvPicPr>
        <p:blipFill>
          <a:blip r:embed="rId5" cstate="print"/>
          <a:srcRect r="69669"/>
          <a:stretch>
            <a:fillRect/>
          </a:stretch>
        </p:blipFill>
        <p:spPr>
          <a:xfrm>
            <a:off x="428596" y="361362"/>
            <a:ext cx="785818" cy="7101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ransition spd="slow">
    <p:pull dir="lu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ko 1"/>
          <p:cNvSpPr>
            <a:spLocks noGrp="1"/>
          </p:cNvSpPr>
          <p:nvPr>
            <p:ph type="ctrTitle"/>
          </p:nvPr>
        </p:nvSpPr>
        <p:spPr>
          <a:xfrm>
            <a:off x="827584" y="1628800"/>
            <a:ext cx="7772400" cy="4000500"/>
          </a:xfrm>
        </p:spPr>
        <p:txBody>
          <a:bodyPr/>
          <a:lstStyle/>
          <a:p>
            <a:r>
              <a:rPr lang="fi-FI" sz="4400" dirty="0" smtClean="0"/>
              <a:t>Etelä-Suomen </a:t>
            </a:r>
            <a:r>
              <a:rPr lang="fi-FI" sz="4400" dirty="0" err="1" smtClean="0"/>
              <a:t>AVIn</a:t>
            </a:r>
            <a:r>
              <a:rPr lang="fi-FI" sz="4400" dirty="0" smtClean="0"/>
              <a:t> hallinto</a:t>
            </a:r>
            <a:br>
              <a:rPr lang="fi-FI" sz="4400" dirty="0" smtClean="0"/>
            </a:br>
            <a:r>
              <a:rPr lang="fi-FI" sz="4400" dirty="0" smtClean="0"/>
              <a:t>HALKO-muutoksessa</a:t>
            </a:r>
            <a:br>
              <a:rPr lang="fi-FI" sz="4400" dirty="0" smtClean="0"/>
            </a:br>
            <a:r>
              <a:rPr lang="fi-FI" dirty="0" smtClean="0"/>
              <a:t>	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00125" y="3429000"/>
            <a:ext cx="6972300" cy="1752600"/>
          </a:xfrm>
        </p:spPr>
        <p:txBody>
          <a:bodyPr/>
          <a:lstStyle/>
          <a:p>
            <a:pPr>
              <a:defRPr/>
            </a:pPr>
            <a:r>
              <a:rPr lang="fi-FI" b="1" dirty="0" smtClean="0">
                <a:latin typeface="Arial" pitchFamily="34" charset="0"/>
                <a:cs typeface="Arial" pitchFamily="34" charset="0"/>
              </a:rPr>
              <a:t>Etelä-Suomen aluehallintoviraston hallintopalvelut vastuuyksikön muutosohjelma 2014-2015</a:t>
            </a:r>
          </a:p>
          <a:p>
            <a:pPr>
              <a:defRPr/>
            </a:pPr>
            <a:r>
              <a:rPr lang="fi-FI" b="1" dirty="0" smtClean="0">
                <a:latin typeface="Arial" pitchFamily="34" charset="0"/>
                <a:cs typeface="Arial" pitchFamily="34" charset="0"/>
              </a:rPr>
              <a:t>ja aikatauluja</a:t>
            </a:r>
          </a:p>
          <a:p>
            <a:pPr>
              <a:defRPr/>
            </a:pPr>
            <a:r>
              <a:rPr lang="fi-FI" b="1" dirty="0" smtClean="0"/>
              <a:t/>
            </a:r>
            <a:br>
              <a:rPr lang="fi-FI" b="1" dirty="0" smtClean="0"/>
            </a:br>
            <a:endParaRPr lang="fi-FI" dirty="0" smtClean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7.4.2014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FCFD42-BAFC-4E6F-BBEC-774DB776F5B9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pic>
        <p:nvPicPr>
          <p:cNvPr id="8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8696" y="557064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>
          <a:xfrm>
            <a:off x="928662" y="1357298"/>
            <a:ext cx="7715304" cy="4519974"/>
          </a:xfrm>
        </p:spPr>
        <p:txBody>
          <a:bodyPr/>
          <a:lstStyle/>
          <a:p>
            <a:r>
              <a:rPr lang="fi-FI" sz="1400" dirty="0" smtClean="0">
                <a:solidFill>
                  <a:schemeClr val="accent4"/>
                </a:solidFill>
              </a:rPr>
              <a:t>15.4.		johtajan info </a:t>
            </a:r>
            <a:r>
              <a:rPr lang="fi-FI" sz="1400" dirty="0" smtClean="0">
                <a:solidFill>
                  <a:schemeClr val="accent4"/>
                </a:solidFill>
              </a:rPr>
              <a:t>hallintohenkilöstölle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19.5.		</a:t>
            </a:r>
            <a:r>
              <a:rPr lang="fi-FI" sz="1400" dirty="0" smtClean="0">
                <a:solidFill>
                  <a:schemeClr val="accent4"/>
                </a:solidFill>
              </a:rPr>
              <a:t>esimiestyöpaja</a:t>
            </a:r>
            <a:endParaRPr lang="fi-FI" sz="1400" dirty="0" smtClean="0">
              <a:solidFill>
                <a:schemeClr val="accent4"/>
              </a:solidFill>
            </a:endParaRPr>
          </a:p>
          <a:p>
            <a:r>
              <a:rPr lang="fi-FI" sz="1400" dirty="0" smtClean="0">
                <a:solidFill>
                  <a:schemeClr val="accent4"/>
                </a:solidFill>
              </a:rPr>
              <a:t>23.5.</a:t>
            </a:r>
            <a:r>
              <a:rPr lang="fi-FI" sz="1400" dirty="0" smtClean="0">
                <a:solidFill>
                  <a:schemeClr val="accent4"/>
                </a:solidFill>
              </a:rPr>
              <a:t>		henkilöstöinfo, Hämeenlinna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26.5.</a:t>
            </a:r>
            <a:r>
              <a:rPr lang="fi-FI" sz="1400" dirty="0" smtClean="0">
                <a:solidFill>
                  <a:schemeClr val="accent4"/>
                </a:solidFill>
              </a:rPr>
              <a:t>		henkilöstöinfo, Pasila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27.5.</a:t>
            </a:r>
            <a:r>
              <a:rPr lang="fi-FI" sz="1400" dirty="0" smtClean="0">
                <a:solidFill>
                  <a:schemeClr val="accent4"/>
                </a:solidFill>
              </a:rPr>
              <a:t>		henkilöstöinfo, Kouvola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4.6</a:t>
            </a:r>
            <a:r>
              <a:rPr lang="fi-FI" sz="1400" dirty="0" smtClean="0">
                <a:solidFill>
                  <a:schemeClr val="accent4"/>
                </a:solidFill>
              </a:rPr>
              <a:t>. 		hallintopalvelut -vastuuyksikön kokous 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elo-syyskuu	hallintopalvelujen yksikköjen teemakokoukset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elokuu		johtajan info hallintohenkilöstölle tarvittaessa</a:t>
            </a:r>
          </a:p>
          <a:p>
            <a:r>
              <a:rPr lang="fi-FI" sz="1400" dirty="0" err="1" smtClean="0">
                <a:solidFill>
                  <a:schemeClr val="accent4"/>
                </a:solidFill>
              </a:rPr>
              <a:t>syys-lokakuu</a:t>
            </a:r>
            <a:r>
              <a:rPr lang="fi-FI" sz="1400" dirty="0" smtClean="0">
                <a:solidFill>
                  <a:schemeClr val="accent4"/>
                </a:solidFill>
              </a:rPr>
              <a:t>	esimiestyöpaja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syyskuu	johtajan info hallintohenkilöstölle tarvittaessa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loka-marraskuu	henkilöstöinfot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loka-marraskuu 	</a:t>
            </a:r>
            <a:r>
              <a:rPr lang="fi-FI" sz="1400" dirty="0" err="1" smtClean="0">
                <a:solidFill>
                  <a:schemeClr val="accent4"/>
                </a:solidFill>
              </a:rPr>
              <a:t>VMbaro</a:t>
            </a:r>
            <a:endParaRPr lang="fi-FI" sz="1400" dirty="0" smtClean="0">
              <a:solidFill>
                <a:schemeClr val="accent4"/>
              </a:solidFill>
            </a:endParaRPr>
          </a:p>
          <a:p>
            <a:r>
              <a:rPr lang="fi-FI" sz="1400" dirty="0" smtClean="0">
                <a:solidFill>
                  <a:schemeClr val="accent4"/>
                </a:solidFill>
              </a:rPr>
              <a:t>5.11.		hallinnonpäivä nimellä ”Hallintopalvelut vastuuyksikön hautajaiset” 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marraskuu	johtajan info hallintohenkilöstölle tarvittaessa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joulukuu	johtajan info hallintohenkilöstölle tarvittaessa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31.12. 		projektin toimikausi päättyy </a:t>
            </a:r>
          </a:p>
          <a:p>
            <a:r>
              <a:rPr lang="fi-FI" sz="1400" dirty="0" smtClean="0">
                <a:solidFill>
                  <a:schemeClr val="accent4"/>
                </a:solidFill>
              </a:rPr>
              <a:t>2.1.2015 	toiminta käynnistyy  </a:t>
            </a:r>
            <a:endParaRPr lang="fi-FI" sz="1400" dirty="0" smtClean="0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7.4.2014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 smtClean="0"/>
              <a:t>Etelä-Suomen aluehallintovirasto, Sari Hietala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D6F7266-3813-4A0B-907E-F5D1418EA27F}" type="slidenum">
              <a:rPr lang="fi-FI" smtClean="0"/>
              <a:pPr/>
              <a:t>10</a:t>
            </a:fld>
            <a:endParaRPr lang="fi-FI" dirty="0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ESAVIssa</a:t>
            </a:r>
            <a:r>
              <a:rPr lang="fi-FI" dirty="0" smtClean="0"/>
              <a:t> tapahtuu, </a:t>
            </a:r>
            <a:r>
              <a:rPr lang="fi-FI" sz="1800" dirty="0" smtClean="0"/>
              <a:t>täydentyy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pic>
        <p:nvPicPr>
          <p:cNvPr id="7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8696" y="557064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ll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sz="5400" b="1" dirty="0" smtClean="0"/>
              <a:t>HALKOPINOIKSI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03648" y="5105400"/>
            <a:ext cx="6400800" cy="1752600"/>
          </a:xfrm>
        </p:spPr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A6B9F00B-1603-47A4-B4A6-71D59E4E6E85}" type="datetime1">
              <a:rPr lang="fi-FI" smtClean="0"/>
              <a:pPr/>
              <a:t>15.4.2014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 smtClean="0"/>
              <a:t>Etelä-Suomen aluehallintovirasto, Sari Grönqvist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FCFD42-BAFC-4E6F-BBEC-774DB776F5B9}" type="slidenum">
              <a:rPr lang="fi-FI" smtClean="0"/>
              <a:pPr/>
              <a:t>11</a:t>
            </a:fld>
            <a:endParaRPr lang="fi-FI"/>
          </a:p>
        </p:txBody>
      </p:sp>
      <p:pic>
        <p:nvPicPr>
          <p:cNvPr id="10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48680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1115616" y="2276872"/>
            <a:ext cx="6696744" cy="3240360"/>
          </a:xfrm>
          <a:noFill/>
        </p:spPr>
        <p:txBody>
          <a:bodyPr/>
          <a:lstStyle/>
          <a:p>
            <a:pPr marL="195263" indent="0">
              <a:lnSpc>
                <a:spcPct val="90000"/>
              </a:lnSpc>
              <a:buSzPct val="100000"/>
              <a:buNone/>
            </a:pPr>
            <a:r>
              <a:rPr lang="fi-FI" sz="2800" dirty="0" err="1" smtClean="0">
                <a:latin typeface="Arial" charset="0"/>
              </a:rPr>
              <a:t>HALKO-projektin</a:t>
            </a:r>
            <a:r>
              <a:rPr lang="fi-FI" sz="2800" dirty="0" smtClean="0">
                <a:latin typeface="Arial" charset="0"/>
              </a:rPr>
              <a:t> tavoitteena on, että tehtävien kokoamisella voidaan vähentää henkilöstötarvetta hallinnollisissa tehtävissä ja yhtenäistää toimintaa palvelujen laatu ja saatavuus turvaten.</a:t>
            </a:r>
          </a:p>
          <a:p>
            <a:pPr marL="195263" indent="0">
              <a:lnSpc>
                <a:spcPct val="90000"/>
              </a:lnSpc>
              <a:buSzPct val="100000"/>
              <a:buNone/>
            </a:pPr>
            <a:endParaRPr lang="fi-FI" sz="2800" dirty="0" smtClean="0">
              <a:latin typeface="Arial" charset="0"/>
            </a:endParaRPr>
          </a:p>
          <a:p>
            <a:pPr marL="195263" indent="0">
              <a:buSzPct val="100000"/>
              <a:buNone/>
            </a:pPr>
            <a:r>
              <a:rPr lang="fi-FI" sz="1600" dirty="0" smtClean="0"/>
              <a:t>Projektin asettamispäätös 20.10.2013</a:t>
            </a:r>
          </a:p>
          <a:p>
            <a:pPr marL="195263" indent="0">
              <a:buSzPct val="100000"/>
            </a:pPr>
            <a:endParaRPr lang="fi-FI" sz="2800" dirty="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332656"/>
            <a:ext cx="7286676" cy="792088"/>
          </a:xfrm>
        </p:spPr>
        <p:txBody>
          <a:bodyPr/>
          <a:lstStyle/>
          <a:p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dirty="0" smtClean="0"/>
              <a:t>MIKSI MUUTOS TEHDÄÄN</a:t>
            </a:r>
            <a:r>
              <a:rPr lang="fi-FI" sz="2000" dirty="0" smtClean="0"/>
              <a:t/>
            </a:r>
            <a:br>
              <a:rPr lang="fi-FI" sz="2000" dirty="0" smtClean="0"/>
            </a:br>
            <a:endParaRPr lang="fi-FI" sz="2000" dirty="0" smtClean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427984" y="1196752"/>
            <a:ext cx="3932238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7.4.2014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D6F7266-3813-4A0B-907E-F5D1418EA27F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pic>
        <p:nvPicPr>
          <p:cNvPr id="9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8696" y="557064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467544" y="1844824"/>
            <a:ext cx="8353425" cy="3744912"/>
          </a:xfrm>
          <a:noFill/>
        </p:spPr>
        <p:txBody>
          <a:bodyPr/>
          <a:lstStyle/>
          <a:p>
            <a:pPr marL="195263" indent="0">
              <a:lnSpc>
                <a:spcPct val="80000"/>
              </a:lnSpc>
              <a:buSzPct val="100000"/>
              <a:buFontTx/>
              <a:buNone/>
            </a:pPr>
            <a:r>
              <a:rPr lang="fi-FI" sz="2800" dirty="0" smtClean="0">
                <a:latin typeface="Arial" charset="0"/>
              </a:rPr>
              <a:t>Mitä haluamme?</a:t>
            </a:r>
          </a:p>
          <a:p>
            <a:pPr marL="195263" indent="0">
              <a:lnSpc>
                <a:spcPct val="80000"/>
              </a:lnSpc>
              <a:buSzPct val="100000"/>
              <a:buFontTx/>
              <a:buNone/>
            </a:pPr>
            <a:endParaRPr lang="fi-FI" sz="2800" dirty="0" smtClean="0">
              <a:latin typeface="Arial" charset="0"/>
            </a:endParaRPr>
          </a:p>
          <a:p>
            <a:pPr marL="195263" indent="0">
              <a:lnSpc>
                <a:spcPct val="80000"/>
              </a:lnSpc>
              <a:buSzPct val="100000"/>
            </a:pPr>
            <a:r>
              <a:rPr lang="fi-FI" sz="2800" dirty="0" smtClean="0">
                <a:latin typeface="Arial" charset="0"/>
              </a:rPr>
              <a:t> </a:t>
            </a:r>
            <a:r>
              <a:rPr lang="fi-FI" dirty="0" smtClean="0">
                <a:latin typeface="Arial" charset="0"/>
              </a:rPr>
              <a:t>Toimiva palvelukokonaisuus</a:t>
            </a:r>
          </a:p>
          <a:p>
            <a:pPr marL="452438" indent="-257175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Henkilöstön asiantuntemuksen ja palvelukyvyn  parempi hyödyntäminen </a:t>
            </a:r>
          </a:p>
          <a:p>
            <a:pPr marL="452438" indent="-257175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Hyvä työyhteisö ja mielekkäät työtehtävät</a:t>
            </a:r>
          </a:p>
          <a:p>
            <a:pPr marL="452438" indent="-257175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Olemme</a:t>
            </a:r>
          </a:p>
          <a:p>
            <a:pPr marL="852488" lvl="1" indent="-257175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ketterä ja aktiivinen uudistuja muuttuviin tarpeisiin</a:t>
            </a:r>
          </a:p>
          <a:p>
            <a:pPr marL="595313" lvl="1" indent="0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  yhteistyökykyinen vastuunkantaja</a:t>
            </a:r>
          </a:p>
          <a:p>
            <a:pPr marL="195263" indent="0">
              <a:lnSpc>
                <a:spcPct val="80000"/>
              </a:lnSpc>
              <a:buSzPct val="100000"/>
            </a:pPr>
            <a:endParaRPr lang="fi-FI" sz="2800" dirty="0" smtClean="0">
              <a:latin typeface="Arial" charset="0"/>
            </a:endParaRPr>
          </a:p>
          <a:p>
            <a:pPr marL="195263" indent="0">
              <a:lnSpc>
                <a:spcPct val="80000"/>
              </a:lnSpc>
              <a:buSzPct val="100000"/>
              <a:buFontTx/>
              <a:buNone/>
            </a:pPr>
            <a:endParaRPr lang="fi-FI" sz="2400" dirty="0" smtClean="0">
              <a:latin typeface="Arial" charset="0"/>
            </a:endParaRPr>
          </a:p>
          <a:p>
            <a:pPr marL="195263" indent="0">
              <a:lnSpc>
                <a:spcPct val="90000"/>
              </a:lnSpc>
              <a:buSzPct val="100000"/>
            </a:pPr>
            <a:endParaRPr lang="fi-FI" sz="2400" dirty="0" smtClean="0">
              <a:latin typeface="Arial" charset="0"/>
            </a:endParaRPr>
          </a:p>
          <a:p>
            <a:pPr marL="195263" indent="0">
              <a:lnSpc>
                <a:spcPct val="90000"/>
              </a:lnSpc>
              <a:buSzPct val="100000"/>
              <a:buFontTx/>
              <a:buNone/>
            </a:pPr>
            <a:endParaRPr lang="fi-FI" sz="2400" b="1" dirty="0" smtClean="0">
              <a:latin typeface="Arial" charset="0"/>
            </a:endParaRPr>
          </a:p>
          <a:p>
            <a:pPr marL="195263" indent="0">
              <a:lnSpc>
                <a:spcPct val="90000"/>
              </a:lnSpc>
              <a:buSzPct val="100000"/>
              <a:buFontTx/>
              <a:buNone/>
            </a:pPr>
            <a:endParaRPr lang="fi-FI" sz="2400" b="1" dirty="0" smtClean="0"/>
          </a:p>
          <a:p>
            <a:pPr marL="195263" indent="0">
              <a:lnSpc>
                <a:spcPct val="90000"/>
              </a:lnSpc>
              <a:buSzPct val="100000"/>
              <a:buFontTx/>
              <a:buNone/>
            </a:pPr>
            <a:endParaRPr lang="fi-FI" sz="2400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-171400"/>
            <a:ext cx="7286676" cy="647700"/>
          </a:xfrm>
        </p:spPr>
        <p:txBody>
          <a:bodyPr/>
          <a:lstStyle/>
          <a:p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3200" dirty="0" smtClean="0"/>
              <a:t>MUUTOSVISIO 2015</a:t>
            </a:r>
            <a:endParaRPr lang="fi-FI" sz="2000" dirty="0" smtClean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4211960" y="1268760"/>
            <a:ext cx="3932238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7.4.2014</a:t>
            </a:r>
          </a:p>
          <a:p>
            <a:pPr>
              <a:defRPr/>
            </a:pPr>
            <a:endParaRPr lang="fi-FI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D6F7266-3813-4A0B-907E-F5D1418EA27F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 smtClean="0"/>
              <a:t>Etelä-Suomen aluehallintovirasto, hallintopalvelut</a:t>
            </a:r>
            <a:endParaRPr lang="fi-FI" dirty="0"/>
          </a:p>
        </p:txBody>
      </p:sp>
      <p:pic>
        <p:nvPicPr>
          <p:cNvPr id="10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8696" y="557064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Suorakulmio 10"/>
          <p:cNvSpPr/>
          <p:nvPr/>
        </p:nvSpPr>
        <p:spPr>
          <a:xfrm>
            <a:off x="4283968" y="1340768"/>
            <a:ext cx="19774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fi-FI" sz="1600" dirty="0" smtClean="0">
                <a:solidFill>
                  <a:srgbClr val="993300"/>
                </a:solidFill>
              </a:rPr>
              <a:t>HALJORY 7.4.2014</a:t>
            </a:r>
            <a:endParaRPr lang="fi-FI" sz="1600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611560" y="1844824"/>
            <a:ext cx="8371656" cy="3960440"/>
          </a:xfrm>
          <a:noFill/>
        </p:spPr>
        <p:txBody>
          <a:bodyPr/>
          <a:lstStyle/>
          <a:p>
            <a:pPr marL="195263" indent="0">
              <a:lnSpc>
                <a:spcPct val="80000"/>
              </a:lnSpc>
              <a:buSzPct val="100000"/>
              <a:buNone/>
            </a:pPr>
            <a:r>
              <a:rPr lang="fi-FI" sz="2800" dirty="0" smtClean="0">
                <a:latin typeface="Arial" charset="0"/>
              </a:rPr>
              <a:t>Mihin olemme menossa?</a:t>
            </a:r>
          </a:p>
          <a:p>
            <a:pPr marL="195263" indent="0">
              <a:lnSpc>
                <a:spcPct val="80000"/>
              </a:lnSpc>
              <a:buSzPct val="100000"/>
            </a:pPr>
            <a:endParaRPr lang="fi-FI" sz="2800" dirty="0" smtClean="0">
              <a:latin typeface="Arial" charset="0"/>
            </a:endParaRPr>
          </a:p>
          <a:p>
            <a:pPr marL="195263" indent="0">
              <a:lnSpc>
                <a:spcPct val="80000"/>
              </a:lnSpc>
              <a:buSzPct val="100000"/>
            </a:pPr>
            <a:r>
              <a:rPr lang="fi-FI" sz="2800" dirty="0" smtClean="0">
                <a:latin typeface="Arial" charset="0"/>
              </a:rPr>
              <a:t> </a:t>
            </a:r>
            <a:r>
              <a:rPr lang="fi-FI" dirty="0" smtClean="0">
                <a:latin typeface="Arial" charset="0"/>
              </a:rPr>
              <a:t>Valtionhallinnon yhtenäisemmät toimintatavat</a:t>
            </a:r>
          </a:p>
          <a:p>
            <a:pPr marL="195263" indent="0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 AVIen hallinnon laajempi kokonaisuus</a:t>
            </a:r>
          </a:p>
          <a:p>
            <a:pPr marL="195263" indent="0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 Yhdenmukaiset ja laadukkaat palvelut </a:t>
            </a:r>
          </a:p>
          <a:p>
            <a:pPr marL="195263" indent="0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 Tavoitteena parempi tuottavuus, tehokkuus sekä vaikuttavuus</a:t>
            </a:r>
          </a:p>
          <a:p>
            <a:pPr marL="195263" indent="0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 Muutokset jatkuvat </a:t>
            </a:r>
          </a:p>
          <a:p>
            <a:pPr marL="195263" indent="0">
              <a:lnSpc>
                <a:spcPct val="80000"/>
              </a:lnSpc>
              <a:buSzPct val="100000"/>
              <a:buNone/>
            </a:pPr>
            <a:r>
              <a:rPr lang="fi-FI" dirty="0" smtClean="0">
                <a:latin typeface="Arial" charset="0"/>
              </a:rPr>
              <a:t>	</a:t>
            </a:r>
            <a:r>
              <a:rPr lang="fi-FI" sz="1600" dirty="0" smtClean="0">
                <a:latin typeface="Arial" charset="0"/>
              </a:rPr>
              <a:t>esim. maistraattien mahdollinen liittäminen aluehallintovirastoihin, Virsu-hanke, 	pelastustoimen mahdolliset muutokset, </a:t>
            </a:r>
            <a:r>
              <a:rPr lang="fi-FI" sz="1600" dirty="0" err="1" smtClean="0">
                <a:latin typeface="Arial" charset="0"/>
              </a:rPr>
              <a:t>Valviran</a:t>
            </a:r>
            <a:r>
              <a:rPr lang="fi-FI" sz="1600" dirty="0" smtClean="0">
                <a:latin typeface="Arial" charset="0"/>
              </a:rPr>
              <a:t> ja </a:t>
            </a:r>
            <a:r>
              <a:rPr lang="fi-FI" sz="1600" dirty="0" err="1" smtClean="0">
                <a:latin typeface="Arial" charset="0"/>
              </a:rPr>
              <a:t>Peolin</a:t>
            </a:r>
            <a:r>
              <a:rPr lang="fi-FI" sz="1600" dirty="0" smtClean="0">
                <a:latin typeface="Arial" charset="0"/>
              </a:rPr>
              <a:t> 	mahdolliset 	työnjakomuutokset, Asiakaspalvelu 2014-hanke</a:t>
            </a:r>
            <a:endParaRPr lang="fi-FI" dirty="0" smtClean="0">
              <a:latin typeface="Arial" charset="0"/>
            </a:endParaRPr>
          </a:p>
          <a:p>
            <a:pPr marL="195263" indent="0">
              <a:lnSpc>
                <a:spcPct val="80000"/>
              </a:lnSpc>
              <a:buSzPct val="100000"/>
              <a:buNone/>
            </a:pPr>
            <a:r>
              <a:rPr lang="fi-FI" dirty="0" smtClean="0">
                <a:latin typeface="Arial" charset="0"/>
              </a:rPr>
              <a:t>	</a:t>
            </a:r>
          </a:p>
          <a:p>
            <a:pPr marL="195263" indent="0">
              <a:lnSpc>
                <a:spcPct val="80000"/>
              </a:lnSpc>
              <a:buSzPct val="100000"/>
            </a:pPr>
            <a:endParaRPr lang="fi-FI" sz="2800" dirty="0" smtClean="0">
              <a:latin typeface="Arial" charset="0"/>
            </a:endParaRPr>
          </a:p>
          <a:p>
            <a:pPr marL="195263" indent="0">
              <a:lnSpc>
                <a:spcPct val="90000"/>
              </a:lnSpc>
              <a:buSzPct val="100000"/>
            </a:pPr>
            <a:endParaRPr lang="fi-FI" sz="2800" b="1" dirty="0" smtClean="0">
              <a:latin typeface="Arial" charset="0"/>
            </a:endParaRPr>
          </a:p>
          <a:p>
            <a:pPr marL="195263" indent="0">
              <a:buSzPct val="100000"/>
            </a:pPr>
            <a:endParaRPr lang="fi-FI" sz="2800" b="1" dirty="0" smtClean="0"/>
          </a:p>
          <a:p>
            <a:pPr marL="195263" indent="0">
              <a:buSzPct val="100000"/>
            </a:pPr>
            <a:endParaRPr lang="fi-FI" sz="2800" dirty="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-171400"/>
            <a:ext cx="7286676" cy="647700"/>
          </a:xfrm>
        </p:spPr>
        <p:txBody>
          <a:bodyPr/>
          <a:lstStyle/>
          <a:p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3200" dirty="0" smtClean="0"/>
              <a:t>MUUTOSVISIO 2015</a:t>
            </a:r>
            <a:endParaRPr lang="fi-FI" sz="2000" dirty="0" smtClean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427984" y="1196752"/>
            <a:ext cx="3932238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7.4.2014</a:t>
            </a:r>
          </a:p>
          <a:p>
            <a:pPr>
              <a:defRPr/>
            </a:pP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D6F7266-3813-4A0B-907E-F5D1418EA27F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 smtClean="0"/>
              <a:t>Etelä-Suomen aluehallintovirasto, hallintopalvelut</a:t>
            </a:r>
            <a:endParaRPr lang="fi-FI" dirty="0"/>
          </a:p>
        </p:txBody>
      </p:sp>
      <p:pic>
        <p:nvPicPr>
          <p:cNvPr id="9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8696" y="557064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Suorakulmio 9"/>
          <p:cNvSpPr/>
          <p:nvPr/>
        </p:nvSpPr>
        <p:spPr>
          <a:xfrm>
            <a:off x="4427984" y="1196752"/>
            <a:ext cx="19774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fi-FI" sz="1600" dirty="0" smtClean="0">
                <a:solidFill>
                  <a:srgbClr val="993300"/>
                </a:solidFill>
              </a:rPr>
              <a:t>HALJORY 7.4.2014</a:t>
            </a:r>
            <a:endParaRPr lang="fi-FI" sz="1600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323528" y="1844824"/>
            <a:ext cx="8299648" cy="3888432"/>
          </a:xfrm>
          <a:noFill/>
        </p:spPr>
        <p:txBody>
          <a:bodyPr/>
          <a:lstStyle/>
          <a:p>
            <a:pPr marL="195263" indent="0">
              <a:lnSpc>
                <a:spcPct val="80000"/>
              </a:lnSpc>
              <a:buSzPct val="98000"/>
              <a:buFontTx/>
              <a:buNone/>
            </a:pPr>
            <a:r>
              <a:rPr lang="fi-FI" dirty="0" smtClean="0">
                <a:latin typeface="Arial" charset="0"/>
              </a:rPr>
              <a:t>Miten saamme asiat sujumaan paremmin muutoksessa?</a:t>
            </a:r>
          </a:p>
          <a:p>
            <a:pPr marL="195263" indent="0">
              <a:lnSpc>
                <a:spcPct val="80000"/>
              </a:lnSpc>
              <a:buSzPct val="98000"/>
              <a:buFontTx/>
              <a:buNone/>
            </a:pPr>
            <a:endParaRPr lang="fi-FI" sz="2800" dirty="0" smtClean="0">
              <a:latin typeface="Arial" charset="0"/>
            </a:endParaRPr>
          </a:p>
          <a:p>
            <a:pPr marL="195263" indent="0">
              <a:lnSpc>
                <a:spcPct val="80000"/>
              </a:lnSpc>
              <a:buSzPct val="98000"/>
              <a:tabLst>
                <a:tab pos="452438" algn="l"/>
              </a:tabLst>
            </a:pPr>
            <a:r>
              <a:rPr lang="fi-FI" dirty="0" smtClean="0">
                <a:latin typeface="Arial" charset="0"/>
              </a:rPr>
              <a:t> </a:t>
            </a:r>
            <a:r>
              <a:rPr lang="fi-FI" sz="2200" dirty="0" smtClean="0">
                <a:latin typeface="Arial" charset="0"/>
              </a:rPr>
              <a:t>Olemme yhteistyökykyinen ja aktiivinen toimija AVI-   	kentässä</a:t>
            </a:r>
          </a:p>
          <a:p>
            <a:pPr marL="195263" indent="0">
              <a:lnSpc>
                <a:spcPct val="80000"/>
              </a:lnSpc>
              <a:buSzPct val="98000"/>
            </a:pPr>
            <a:r>
              <a:rPr lang="fi-FI" sz="2200" dirty="0" smtClean="0">
                <a:latin typeface="Arial" charset="0"/>
              </a:rPr>
              <a:t> Valmistaudumme</a:t>
            </a:r>
          </a:p>
          <a:p>
            <a:pPr marL="595313" lvl="1" indent="0">
              <a:lnSpc>
                <a:spcPct val="80000"/>
              </a:lnSpc>
              <a:buSzPct val="98000"/>
            </a:pPr>
            <a:r>
              <a:rPr lang="fi-FI" sz="2200" dirty="0" smtClean="0">
                <a:solidFill>
                  <a:schemeClr val="tx1">
                    <a:lumMod val="75000"/>
                  </a:schemeClr>
                </a:solidFill>
                <a:latin typeface="Arial" charset="0"/>
              </a:rPr>
              <a:t>Osaamisen kehittämiseen ja erikoistumiseen</a:t>
            </a:r>
          </a:p>
          <a:p>
            <a:pPr marL="595313" lvl="1" indent="0">
              <a:lnSpc>
                <a:spcPct val="80000"/>
              </a:lnSpc>
              <a:buSzPct val="98000"/>
            </a:pPr>
            <a:r>
              <a:rPr lang="fi-FI" sz="2200" dirty="0" smtClean="0">
                <a:solidFill>
                  <a:schemeClr val="tx1">
                    <a:lumMod val="75000"/>
                  </a:schemeClr>
                </a:solidFill>
                <a:latin typeface="Arial" charset="0"/>
              </a:rPr>
              <a:t>Toimintaprosessien ja -tapojen kehittämiseen</a:t>
            </a:r>
          </a:p>
          <a:p>
            <a:pPr marL="595313" lvl="1" indent="0">
              <a:lnSpc>
                <a:spcPct val="80000"/>
              </a:lnSpc>
              <a:buSzPct val="98000"/>
            </a:pPr>
            <a:r>
              <a:rPr lang="fi-FI" sz="2200" dirty="0" smtClean="0">
                <a:solidFill>
                  <a:schemeClr val="tx1">
                    <a:lumMod val="75000"/>
                  </a:schemeClr>
                </a:solidFill>
                <a:latin typeface="Arial" charset="0"/>
              </a:rPr>
              <a:t>Toimenkuvien määrittelyyn</a:t>
            </a:r>
          </a:p>
          <a:p>
            <a:pPr marL="195263" indent="0">
              <a:lnSpc>
                <a:spcPct val="80000"/>
              </a:lnSpc>
              <a:buSzPct val="98000"/>
            </a:pPr>
            <a:r>
              <a:rPr lang="fi-FI" sz="2200" dirty="0" smtClean="0">
                <a:latin typeface="Arial" charset="0"/>
              </a:rPr>
              <a:t> Noudatamme hyvää henkilöstöpolitiikkaa</a:t>
            </a:r>
          </a:p>
          <a:p>
            <a:pPr marL="195263" indent="0">
              <a:lnSpc>
                <a:spcPct val="80000"/>
              </a:lnSpc>
              <a:buSzPct val="98000"/>
            </a:pPr>
            <a:r>
              <a:rPr lang="fi-FI" sz="2200" dirty="0" smtClean="0">
                <a:latin typeface="Arial" charset="0"/>
              </a:rPr>
              <a:t> Kerromme, kuuntelemme ja keskustelemme</a:t>
            </a:r>
          </a:p>
          <a:p>
            <a:pPr marL="195263" indent="0">
              <a:lnSpc>
                <a:spcPct val="80000"/>
              </a:lnSpc>
              <a:buSzPct val="98000"/>
            </a:pPr>
            <a:r>
              <a:rPr lang="fi-FI" sz="2200" dirty="0" smtClean="0">
                <a:latin typeface="Arial" charset="0"/>
              </a:rPr>
              <a:t> Kannamme oman vastuumme</a:t>
            </a:r>
          </a:p>
          <a:p>
            <a:pPr marL="195263" indent="0">
              <a:lnSpc>
                <a:spcPct val="80000"/>
              </a:lnSpc>
              <a:buSzPct val="98000"/>
            </a:pPr>
            <a:endParaRPr lang="fi-FI" sz="2800" b="1" dirty="0" smtClean="0">
              <a:latin typeface="Arial" charset="0"/>
            </a:endParaRPr>
          </a:p>
          <a:p>
            <a:pPr marL="195263" indent="0">
              <a:buSzPct val="98000"/>
              <a:buFontTx/>
              <a:buNone/>
            </a:pPr>
            <a:endParaRPr lang="fi-FI" sz="2800" b="1" dirty="0" smtClean="0"/>
          </a:p>
          <a:p>
            <a:pPr marL="195263" indent="0">
              <a:buSzPct val="98000"/>
              <a:buFontTx/>
              <a:buNone/>
            </a:pPr>
            <a:endParaRPr lang="fi-FI" sz="32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-171400"/>
            <a:ext cx="7286676" cy="647700"/>
          </a:xfrm>
        </p:spPr>
        <p:txBody>
          <a:bodyPr/>
          <a:lstStyle/>
          <a:p>
            <a:r>
              <a:rPr lang="fi-FI" sz="2000" dirty="0" smtClean="0">
                <a:solidFill>
                  <a:schemeClr val="bg2"/>
                </a:solidFill>
              </a:rPr>
              <a:t/>
            </a:r>
            <a:br>
              <a:rPr lang="fi-FI" sz="2000" dirty="0" smtClean="0">
                <a:solidFill>
                  <a:schemeClr val="bg2"/>
                </a:solidFill>
              </a:rPr>
            </a:br>
            <a:r>
              <a:rPr lang="fi-FI" sz="2000" dirty="0" smtClean="0">
                <a:solidFill>
                  <a:schemeClr val="bg2"/>
                </a:solidFill>
              </a:rPr>
              <a:t/>
            </a:r>
            <a:br>
              <a:rPr lang="fi-FI" sz="2000" dirty="0" smtClean="0">
                <a:solidFill>
                  <a:schemeClr val="bg2"/>
                </a:solidFill>
              </a:rPr>
            </a:br>
            <a:r>
              <a:rPr lang="fi-FI" sz="3200" dirty="0" smtClean="0"/>
              <a:t>MUUTOSVISIO</a:t>
            </a:r>
            <a:r>
              <a:rPr lang="fi-FI" sz="3200" dirty="0" smtClean="0">
                <a:solidFill>
                  <a:srgbClr val="006600"/>
                </a:solidFill>
              </a:rPr>
              <a:t> </a:t>
            </a:r>
            <a:r>
              <a:rPr lang="fi-FI" sz="3200" dirty="0" smtClean="0"/>
              <a:t>2015</a:t>
            </a:r>
            <a:endParaRPr lang="fi-FI" sz="2000" dirty="0" smtClean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572000" y="1124744"/>
            <a:ext cx="3932238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7.4.2014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D6F7266-3813-4A0B-907E-F5D1418EA27F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pic>
        <p:nvPicPr>
          <p:cNvPr id="9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04664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48680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Päivämäärän paikkamerkki 7"/>
          <p:cNvSpPr txBox="1">
            <a:spLocks/>
          </p:cNvSpPr>
          <p:nvPr/>
        </p:nvSpPr>
        <p:spPr bwMode="auto">
          <a:xfrm>
            <a:off x="4499992" y="1124744"/>
            <a:ext cx="223224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HALJORY 7.4.2014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>
          <a:xfrm>
            <a:off x="899592" y="1988840"/>
            <a:ext cx="7715304" cy="2928938"/>
          </a:xfrm>
        </p:spPr>
        <p:txBody>
          <a:bodyPr/>
          <a:lstStyle/>
          <a:p>
            <a:r>
              <a:rPr lang="fi-FI" dirty="0" smtClean="0"/>
              <a:t>Puhun, pohdin ja kysyn</a:t>
            </a:r>
          </a:p>
          <a:p>
            <a:r>
              <a:rPr lang="fi-FI" dirty="0" smtClean="0"/>
              <a:t>Vältän lisäämästä muiden ahdistusta kohtuuttomasti omalla puheellani</a:t>
            </a:r>
          </a:p>
          <a:p>
            <a:r>
              <a:rPr lang="fi-FI" dirty="0" smtClean="0"/>
              <a:t>Huolehdin omasta asennoitumisestani</a:t>
            </a:r>
          </a:p>
          <a:p>
            <a:r>
              <a:rPr lang="fi-FI" dirty="0" smtClean="0"/>
              <a:t>Katselen totuutta silmiin</a:t>
            </a:r>
          </a:p>
          <a:p>
            <a:r>
              <a:rPr lang="fi-FI" dirty="0" smtClean="0"/>
              <a:t>Huolehdin elämästäni kokonaisuutena.</a:t>
            </a:r>
          </a:p>
          <a:p>
            <a:pPr lvl="2">
              <a:buNone/>
            </a:pPr>
            <a:endParaRPr lang="fi-FI" dirty="0" smtClean="0"/>
          </a:p>
          <a:p>
            <a:pPr lvl="2">
              <a:buNone/>
            </a:pPr>
            <a:r>
              <a:rPr lang="fi-FI" dirty="0" smtClean="0"/>
              <a:t>					</a:t>
            </a:r>
            <a:r>
              <a:rPr lang="fi-FI" sz="1400" dirty="0" smtClean="0"/>
              <a:t>Mukaillen lähteestä:</a:t>
            </a:r>
          </a:p>
          <a:p>
            <a:pPr lvl="2">
              <a:buNone/>
            </a:pPr>
            <a:r>
              <a:rPr lang="fi-FI" sz="1400" dirty="0" smtClean="0"/>
              <a:t>					</a:t>
            </a:r>
            <a:r>
              <a:rPr lang="fi-FI" sz="1400" dirty="0" err="1" smtClean="0"/>
              <a:t>Työhyvinvointi</a:t>
            </a:r>
            <a:r>
              <a:rPr lang="fi-FI" sz="1400" dirty="0" smtClean="0"/>
              <a:t> muutoksessa, </a:t>
            </a:r>
          </a:p>
          <a:p>
            <a:pPr lvl="2">
              <a:buNone/>
            </a:pPr>
            <a:r>
              <a:rPr lang="fi-FI" sz="1400" dirty="0" smtClean="0"/>
              <a:t>					Valtiokonttorin Kaiku-palvelut</a:t>
            </a:r>
          </a:p>
          <a:p>
            <a:endParaRPr lang="fi-FI" dirty="0" smtClean="0"/>
          </a:p>
          <a:p>
            <a:endParaRPr lang="fi-FI" dirty="0" smtClean="0"/>
          </a:p>
          <a:p>
            <a:pPr>
              <a:buNone/>
            </a:pP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069A36F-08EA-49B5-BE7F-4715800708FF}" type="datetime1">
              <a:rPr lang="fi-FI" smtClean="0"/>
              <a:pPr/>
              <a:t>15.4.2014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 smtClean="0"/>
              <a:t>Etelä-Suomen aluehallintovirasto, Henkilöstöpalvelut, Sari Grönqvist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D6F7266-3813-4A0B-907E-F5D1418EA27F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286676" cy="647700"/>
          </a:xfrm>
        </p:spPr>
        <p:txBody>
          <a:bodyPr/>
          <a:lstStyle/>
          <a:p>
            <a:r>
              <a:rPr lang="fi-FI" b="1" dirty="0" smtClean="0"/>
              <a:t>Kun kannan oman vastuuni</a:t>
            </a:r>
            <a:endParaRPr lang="fi-FI" b="1" dirty="0"/>
          </a:p>
        </p:txBody>
      </p:sp>
      <p:pic>
        <p:nvPicPr>
          <p:cNvPr id="1026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04664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ll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304800" y="1916832"/>
            <a:ext cx="8839200" cy="3124200"/>
          </a:xfrm>
          <a:noFill/>
        </p:spPr>
        <p:txBody>
          <a:bodyPr/>
          <a:lstStyle/>
          <a:p>
            <a:pPr marL="195263" indent="0">
              <a:lnSpc>
                <a:spcPct val="80000"/>
              </a:lnSpc>
              <a:buSzPct val="100000"/>
            </a:pPr>
            <a:endParaRPr lang="fi-FI" sz="2400" dirty="0" smtClean="0">
              <a:latin typeface="Arial" charset="0"/>
            </a:endParaRPr>
          </a:p>
          <a:p>
            <a:pPr marL="195263" indent="0">
              <a:lnSpc>
                <a:spcPct val="80000"/>
              </a:lnSpc>
              <a:buSzPct val="100000"/>
              <a:tabLst>
                <a:tab pos="360363" algn="l"/>
              </a:tabLst>
            </a:pPr>
            <a:r>
              <a:rPr lang="fi-FI" dirty="0" smtClean="0">
                <a:latin typeface="Arial" charset="0"/>
              </a:rPr>
              <a:t> Olemme yhdessä mukana rakentamassa uudenlaista 		 hallintoa</a:t>
            </a:r>
          </a:p>
          <a:p>
            <a:pPr marL="195263" indent="0">
              <a:lnSpc>
                <a:spcPct val="80000"/>
              </a:lnSpc>
              <a:buSzPct val="100000"/>
            </a:pPr>
            <a:r>
              <a:rPr lang="fi-FI" sz="2400" dirty="0" smtClean="0">
                <a:latin typeface="Arial" charset="0"/>
              </a:rPr>
              <a:t> Otamme käyttöön uudet tavat palvella asiakasta</a:t>
            </a:r>
          </a:p>
          <a:p>
            <a:pPr marL="195263" indent="0">
              <a:lnSpc>
                <a:spcPct val="80000"/>
              </a:lnSpc>
              <a:buSzPct val="100000"/>
            </a:pPr>
            <a:r>
              <a:rPr lang="fi-FI" sz="2400" dirty="0" smtClean="0">
                <a:latin typeface="Arial" charset="0"/>
              </a:rPr>
              <a:t> Työpaikka ja työskentelypaikkakunta säilyvät</a:t>
            </a:r>
          </a:p>
          <a:p>
            <a:pPr marL="195263" indent="0">
              <a:lnSpc>
                <a:spcPct val="80000"/>
              </a:lnSpc>
              <a:buSzPct val="100000"/>
            </a:pPr>
            <a:r>
              <a:rPr lang="fi-FI" dirty="0" smtClean="0">
                <a:latin typeface="Arial" charset="0"/>
              </a:rPr>
              <a:t> Uusi työyhteisö, lisää työkavereita</a:t>
            </a:r>
          </a:p>
          <a:p>
            <a:pPr marL="195263" indent="0">
              <a:lnSpc>
                <a:spcPct val="80000"/>
              </a:lnSpc>
              <a:buSzPct val="100000"/>
            </a:pPr>
            <a:endParaRPr lang="fi-FI" sz="2400" dirty="0" smtClean="0">
              <a:latin typeface="Arial" charset="0"/>
            </a:endParaRPr>
          </a:p>
          <a:p>
            <a:pPr marL="195263" indent="0">
              <a:buSzPct val="100000"/>
              <a:buFontTx/>
              <a:buNone/>
            </a:pPr>
            <a:endParaRPr lang="fi-FI" sz="2400" dirty="0" smtClean="0"/>
          </a:p>
          <a:p>
            <a:pPr marL="195263" indent="0">
              <a:buSzPct val="100000"/>
              <a:buFontTx/>
              <a:buNone/>
            </a:pPr>
            <a:endParaRPr lang="fi-FI" sz="2400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-323850"/>
            <a:ext cx="7286676" cy="647700"/>
          </a:xfrm>
        </p:spPr>
        <p:txBody>
          <a:bodyPr/>
          <a:lstStyle/>
          <a:p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3200" dirty="0" smtClean="0"/>
              <a:t>MUUTOSVIESTIT 2015</a:t>
            </a:r>
            <a:endParaRPr lang="fi-FI" sz="2000" dirty="0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572000" y="1340768"/>
            <a:ext cx="3932238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7.4.2014</a:t>
            </a:r>
          </a:p>
          <a:p>
            <a:pPr>
              <a:defRPr/>
            </a:pP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D6F7266-3813-4A0B-907E-F5D1418EA27F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pic>
        <p:nvPicPr>
          <p:cNvPr id="9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332656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Päivämäärän paikkamerkki 7"/>
          <p:cNvSpPr txBox="1">
            <a:spLocks/>
          </p:cNvSpPr>
          <p:nvPr/>
        </p:nvSpPr>
        <p:spPr bwMode="auto">
          <a:xfrm>
            <a:off x="4499992" y="1412776"/>
            <a:ext cx="223224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HALJORY 7.4.2014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body" sz="quarter" idx="10"/>
          </p:nvPr>
        </p:nvSpPr>
        <p:spPr>
          <a:xfrm>
            <a:off x="539750" y="2133600"/>
            <a:ext cx="7772400" cy="3599656"/>
          </a:xfrm>
        </p:spPr>
        <p:txBody>
          <a:bodyPr/>
          <a:lstStyle/>
          <a:p>
            <a:pPr marL="377825" indent="-377825">
              <a:lnSpc>
                <a:spcPct val="80000"/>
              </a:lnSpc>
              <a:buFontTx/>
              <a:buNone/>
            </a:pPr>
            <a:endParaRPr lang="fi-FI" sz="2400" b="1" dirty="0" smtClean="0">
              <a:latin typeface="Arial" charset="0"/>
            </a:endParaRPr>
          </a:p>
          <a:p>
            <a:pPr marL="377825" indent="-377825">
              <a:lnSpc>
                <a:spcPct val="80000"/>
              </a:lnSpc>
              <a:buFontTx/>
              <a:buNone/>
            </a:pPr>
            <a:endParaRPr lang="fi-FI" sz="2400" b="1" dirty="0" smtClean="0">
              <a:latin typeface="Arial" charset="0"/>
            </a:endParaRPr>
          </a:p>
          <a:p>
            <a:pPr marL="377825" indent="-377825">
              <a:lnSpc>
                <a:spcPct val="80000"/>
              </a:lnSpc>
            </a:pPr>
            <a:endParaRPr lang="fi-FI" sz="2800" b="1" dirty="0" smtClean="0">
              <a:latin typeface="Arial" charset="0"/>
            </a:endParaRPr>
          </a:p>
          <a:p>
            <a:pPr marL="377825" indent="-377825">
              <a:lnSpc>
                <a:spcPct val="80000"/>
              </a:lnSpc>
            </a:pPr>
            <a:endParaRPr lang="fi-FI" sz="2400" b="1" dirty="0" smtClean="0">
              <a:latin typeface="Arial" charset="0"/>
            </a:endParaRPr>
          </a:p>
          <a:p>
            <a:pPr marL="908050" lvl="1" indent="-234950">
              <a:lnSpc>
                <a:spcPct val="80000"/>
              </a:lnSpc>
            </a:pPr>
            <a:endParaRPr lang="fi-FI" sz="1000" b="1" dirty="0" smtClean="0">
              <a:latin typeface="Arial" charset="0"/>
            </a:endParaRPr>
          </a:p>
          <a:p>
            <a:pPr marL="377825" indent="-377825">
              <a:lnSpc>
                <a:spcPct val="90000"/>
              </a:lnSpc>
              <a:buFontTx/>
              <a:buNone/>
            </a:pPr>
            <a:endParaRPr lang="fi-FI" sz="1200" b="1" dirty="0" smtClean="0">
              <a:latin typeface="Arial" charset="0"/>
            </a:endParaRPr>
          </a:p>
          <a:p>
            <a:pPr marL="377825" indent="-377825">
              <a:lnSpc>
                <a:spcPct val="90000"/>
              </a:lnSpc>
              <a:buFontTx/>
              <a:buNone/>
            </a:pPr>
            <a:r>
              <a:rPr lang="fi-FI" sz="1200" dirty="0" smtClean="0">
                <a:latin typeface="Arial" charset="0"/>
              </a:rPr>
              <a:t>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-419100"/>
            <a:ext cx="7196336" cy="838200"/>
          </a:xfrm>
          <a:noFill/>
        </p:spPr>
        <p:txBody>
          <a:bodyPr/>
          <a:lstStyle/>
          <a:p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dirty="0" smtClean="0"/>
              <a:t>MUUTOKSEN KRIITTISET KOHDAT  </a:t>
            </a:r>
            <a:r>
              <a:rPr lang="fi-FI" sz="1600" dirty="0" smtClean="0"/>
              <a:t>						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932040" y="1412776"/>
            <a:ext cx="3932238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1"/>
          </p:nvPr>
        </p:nvSpPr>
        <p:spPr>
          <a:xfrm>
            <a:off x="4932040" y="1484784"/>
            <a:ext cx="2232248" cy="363537"/>
          </a:xfrm>
        </p:spPr>
        <p:txBody>
          <a:bodyPr/>
          <a:lstStyle/>
          <a:p>
            <a:pPr>
              <a:defRPr/>
            </a:pPr>
            <a:r>
              <a:rPr lang="fi-FI" sz="1600" dirty="0" smtClean="0">
                <a:solidFill>
                  <a:srgbClr val="993300"/>
                </a:solidFill>
              </a:rPr>
              <a:t>HALJORY 7.4.2014</a:t>
            </a:r>
            <a:endParaRPr lang="fi-FI" sz="1600" dirty="0">
              <a:solidFill>
                <a:srgbClr val="993300"/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D6F7266-3813-4A0B-907E-F5D1418EA27F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sp>
        <p:nvSpPr>
          <p:cNvPr id="11" name="Tekstikehys 10"/>
          <p:cNvSpPr txBox="1"/>
          <p:nvPr/>
        </p:nvSpPr>
        <p:spPr>
          <a:xfrm>
            <a:off x="539552" y="2204864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  <a:tabLst>
                <a:tab pos="174625" algn="l"/>
              </a:tabLst>
            </a:pPr>
            <a:r>
              <a:rPr lang="fi-FI" dirty="0" smtClean="0"/>
              <a:t> Asiakasnäkökulman varmistaminen</a:t>
            </a:r>
          </a:p>
          <a:p>
            <a:pPr>
              <a:buFont typeface="Wingdings" pitchFamily="2" charset="2"/>
              <a:buChar char="§"/>
              <a:tabLst>
                <a:tab pos="174625" algn="l"/>
              </a:tabLst>
            </a:pPr>
            <a:r>
              <a:rPr lang="fi-FI" dirty="0" smtClean="0"/>
              <a:t> Henkilöstön asiantuntemuksen hyödyntäminen ja 	  	 motivaation ylläpitäminen</a:t>
            </a:r>
          </a:p>
          <a:p>
            <a:pPr>
              <a:buFont typeface="Wingdings" pitchFamily="2" charset="2"/>
              <a:buChar char="§"/>
            </a:pPr>
            <a:r>
              <a:rPr lang="fi-FI" dirty="0" smtClean="0"/>
              <a:t> Muutoksen syiden kirkastaminen</a:t>
            </a:r>
          </a:p>
          <a:p>
            <a:pPr>
              <a:buFont typeface="Wingdings" pitchFamily="2" charset="2"/>
              <a:buChar char="§"/>
            </a:pPr>
            <a:r>
              <a:rPr lang="fi-FI" dirty="0" smtClean="0"/>
              <a:t> Muutostuen onnistuminen ja </a:t>
            </a:r>
            <a:r>
              <a:rPr lang="fi-FI" dirty="0" err="1" smtClean="0"/>
              <a:t>työhyvinvoinnin</a:t>
            </a:r>
            <a:r>
              <a:rPr lang="fi-FI" dirty="0" smtClean="0"/>
              <a:t> ylläpito</a:t>
            </a:r>
          </a:p>
          <a:p>
            <a:pPr>
              <a:buFont typeface="Wingdings" pitchFamily="2" charset="2"/>
              <a:buChar char="§"/>
            </a:pPr>
            <a:r>
              <a:rPr lang="fi-FI" dirty="0" smtClean="0"/>
              <a:t> Palvelutuotannon varmistaminen</a:t>
            </a:r>
          </a:p>
          <a:p>
            <a:pPr>
              <a:buFont typeface="Wingdings" pitchFamily="2" charset="2"/>
              <a:buChar char="§"/>
            </a:pPr>
            <a:r>
              <a:rPr lang="fi-FI" dirty="0" smtClean="0"/>
              <a:t> Aikataulun kireys</a:t>
            </a:r>
            <a:endParaRPr lang="fi-FI" dirty="0"/>
          </a:p>
        </p:txBody>
      </p:sp>
      <p:pic>
        <p:nvPicPr>
          <p:cNvPr id="12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412776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>
          <a:xfrm>
            <a:off x="928662" y="1844824"/>
            <a:ext cx="7715304" cy="4104456"/>
          </a:xfrm>
        </p:spPr>
        <p:txBody>
          <a:bodyPr/>
          <a:lstStyle/>
          <a:p>
            <a:r>
              <a:rPr lang="fi-FI" sz="2200" dirty="0" smtClean="0"/>
              <a:t>Väliraportti valmistuu 11.4.2014</a:t>
            </a:r>
          </a:p>
          <a:p>
            <a:r>
              <a:rPr lang="fi-FI" sz="2200" dirty="0" smtClean="0"/>
              <a:t>Lausuntokierros </a:t>
            </a:r>
            <a:r>
              <a:rPr lang="fi-FI" sz="2200" dirty="0" err="1" smtClean="0"/>
              <a:t>vk</a:t>
            </a:r>
            <a:r>
              <a:rPr lang="fi-FI" sz="2200" dirty="0" smtClean="0"/>
              <a:t> 16 – 9.5.2014</a:t>
            </a:r>
          </a:p>
          <a:p>
            <a:r>
              <a:rPr lang="fi-FI" sz="2200" dirty="0" smtClean="0"/>
              <a:t>Projektiryhmän kokous: 16.5.2014</a:t>
            </a:r>
          </a:p>
          <a:p>
            <a:r>
              <a:rPr lang="fi-FI" sz="2200" dirty="0" smtClean="0"/>
              <a:t>Ministeri Virkkusen johtoryhmä 20.5.2014</a:t>
            </a:r>
          </a:p>
          <a:p>
            <a:r>
              <a:rPr lang="fi-FI" sz="2200" dirty="0" smtClean="0"/>
              <a:t>Projektiin palkataan kaksi projektihenkilöä puoleksi vuodeksi</a:t>
            </a:r>
          </a:p>
          <a:p>
            <a:r>
              <a:rPr lang="fi-FI" sz="2200" dirty="0" smtClean="0"/>
              <a:t>Alatyöryhmien työskentely alkaa 1.6.2014</a:t>
            </a:r>
          </a:p>
          <a:p>
            <a:r>
              <a:rPr lang="fi-FI" sz="2200" dirty="0" smtClean="0"/>
              <a:t>Projektiryhmän kokous: 18.6.2014</a:t>
            </a:r>
          </a:p>
          <a:p>
            <a:r>
              <a:rPr lang="fi-FI" sz="2200" dirty="0" smtClean="0"/>
              <a:t>Jatkotyön aikana selviää, miten henkilöstö siirtyy uuteen organisaatioon</a:t>
            </a:r>
            <a:r>
              <a:rPr lang="fi-FI" dirty="0" smtClean="0"/>
              <a:t>.</a:t>
            </a:r>
          </a:p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1"/>
          </p:nvPr>
        </p:nvSpPr>
        <p:spPr>
          <a:xfrm>
            <a:off x="6660232" y="6381328"/>
            <a:ext cx="1357312" cy="363537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7.4.2014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dirty="0" smtClean="0"/>
              <a:t>Etelä-Suomen aluehallintovirasto, hallintopalveluiden vastuuyksikkö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D6F7266-3813-4A0B-907E-F5D1418EA27F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286676" cy="647700"/>
          </a:xfrm>
        </p:spPr>
        <p:txBody>
          <a:bodyPr/>
          <a:lstStyle/>
          <a:p>
            <a:r>
              <a:rPr lang="fi-FI" dirty="0" err="1" smtClean="0"/>
              <a:t>HALKOn</a:t>
            </a:r>
            <a:r>
              <a:rPr lang="fi-FI" dirty="0" smtClean="0"/>
              <a:t> toimeenpanovaiheeseen siirtyminen</a:t>
            </a:r>
            <a:br>
              <a:rPr lang="fi-FI" dirty="0" smtClean="0"/>
            </a:br>
            <a:endParaRPr lang="fi-FI" dirty="0"/>
          </a:p>
        </p:txBody>
      </p:sp>
      <p:pic>
        <p:nvPicPr>
          <p:cNvPr id="7" name="Picture 2" descr="C:\Users\a002253\AppData\Local\Microsoft\Windows\Temporary Internet Files\Content.IE5\84GC9HK7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196752"/>
            <a:ext cx="1296144" cy="104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ll dir="lu"/>
  </p:transition>
</p:sld>
</file>

<file path=ppt/theme/theme1.xml><?xml version="1.0" encoding="utf-8"?>
<a:theme xmlns:a="http://schemas.openxmlformats.org/drawingml/2006/main" name="AVI_2007_17022010_KU">
  <a:themeElements>
    <a:clrScheme name="AVI_2003 2">
      <a:dk1>
        <a:srgbClr val="1F3C7E"/>
      </a:dk1>
      <a:lt1>
        <a:srgbClr val="FFFFFF"/>
      </a:lt1>
      <a:dk2>
        <a:srgbClr val="1F3C7E"/>
      </a:dk2>
      <a:lt2>
        <a:srgbClr val="FFF9E3"/>
      </a:lt2>
      <a:accent1>
        <a:srgbClr val="8AC2E6"/>
      </a:accent1>
      <a:accent2>
        <a:srgbClr val="00559F"/>
      </a:accent2>
      <a:accent3>
        <a:srgbClr val="FFFFFF"/>
      </a:accent3>
      <a:accent4>
        <a:srgbClr val="19326B"/>
      </a:accent4>
      <a:accent5>
        <a:srgbClr val="C4DDF0"/>
      </a:accent5>
      <a:accent6>
        <a:srgbClr val="004C90"/>
      </a:accent6>
      <a:hlink>
        <a:srgbClr val="FFF9E3"/>
      </a:hlink>
      <a:folHlink>
        <a:srgbClr val="C3C4A4"/>
      </a:folHlink>
    </a:clrScheme>
    <a:fontScheme name="ELY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I_2003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I_2003 2">
        <a:dk1>
          <a:srgbClr val="1F3C7E"/>
        </a:dk1>
        <a:lt1>
          <a:srgbClr val="FFFFFF"/>
        </a:lt1>
        <a:dk2>
          <a:srgbClr val="1F3C7E"/>
        </a:dk2>
        <a:lt2>
          <a:srgbClr val="FFF9E3"/>
        </a:lt2>
        <a:accent1>
          <a:srgbClr val="8AC2E6"/>
        </a:accent1>
        <a:accent2>
          <a:srgbClr val="00559F"/>
        </a:accent2>
        <a:accent3>
          <a:srgbClr val="FFFFFF"/>
        </a:accent3>
        <a:accent4>
          <a:srgbClr val="19326B"/>
        </a:accent4>
        <a:accent5>
          <a:srgbClr val="C4DDF0"/>
        </a:accent5>
        <a:accent6>
          <a:srgbClr val="004C90"/>
        </a:accent6>
        <a:hlink>
          <a:srgbClr val="FFF9E3"/>
        </a:hlink>
        <a:folHlink>
          <a:srgbClr val="C3C4A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VI_2007_17022010_KU">
  <a:themeElements>
    <a:clrScheme name="AVI_2003 2">
      <a:dk1>
        <a:srgbClr val="1F3C7E"/>
      </a:dk1>
      <a:lt1>
        <a:srgbClr val="FFFFFF"/>
      </a:lt1>
      <a:dk2>
        <a:srgbClr val="1F3C7E"/>
      </a:dk2>
      <a:lt2>
        <a:srgbClr val="FFF9E3"/>
      </a:lt2>
      <a:accent1>
        <a:srgbClr val="8AC2E6"/>
      </a:accent1>
      <a:accent2>
        <a:srgbClr val="00559F"/>
      </a:accent2>
      <a:accent3>
        <a:srgbClr val="FFFFFF"/>
      </a:accent3>
      <a:accent4>
        <a:srgbClr val="19326B"/>
      </a:accent4>
      <a:accent5>
        <a:srgbClr val="C4DDF0"/>
      </a:accent5>
      <a:accent6>
        <a:srgbClr val="004C90"/>
      </a:accent6>
      <a:hlink>
        <a:srgbClr val="FFF9E3"/>
      </a:hlink>
      <a:folHlink>
        <a:srgbClr val="C3C4A4"/>
      </a:folHlink>
    </a:clrScheme>
    <a:fontScheme name="ELY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I_2003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I_2003 2">
        <a:dk1>
          <a:srgbClr val="1F3C7E"/>
        </a:dk1>
        <a:lt1>
          <a:srgbClr val="FFFFFF"/>
        </a:lt1>
        <a:dk2>
          <a:srgbClr val="1F3C7E"/>
        </a:dk2>
        <a:lt2>
          <a:srgbClr val="FFF9E3"/>
        </a:lt2>
        <a:accent1>
          <a:srgbClr val="8AC2E6"/>
        </a:accent1>
        <a:accent2>
          <a:srgbClr val="00559F"/>
        </a:accent2>
        <a:accent3>
          <a:srgbClr val="FFFFFF"/>
        </a:accent3>
        <a:accent4>
          <a:srgbClr val="19326B"/>
        </a:accent4>
        <a:accent5>
          <a:srgbClr val="C4DDF0"/>
        </a:accent5>
        <a:accent6>
          <a:srgbClr val="004C90"/>
        </a:accent6>
        <a:hlink>
          <a:srgbClr val="FFF9E3"/>
        </a:hlink>
        <a:folHlink>
          <a:srgbClr val="C3C4A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C:\Ohjelmatiedostot\Microsoft Office\Mallit\kalvovaaka.pot</Template>
  <TotalTime>3535</TotalTime>
  <Words>282</Words>
  <Application>Microsoft Office PowerPoint</Application>
  <PresentationFormat>Näytössä katseltava diaesitys (4:3)</PresentationFormat>
  <Paragraphs>143</Paragraphs>
  <Slides>11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11</vt:i4>
      </vt:variant>
    </vt:vector>
  </HeadingPairs>
  <TitlesOfParts>
    <vt:vector size="13" baseType="lpstr">
      <vt:lpstr>AVI_2007_17022010_KU</vt:lpstr>
      <vt:lpstr>1_AVI_2007_17022010_KU</vt:lpstr>
      <vt:lpstr>Etelä-Suomen AVIn hallinto HALKO-muutoksessa  </vt:lpstr>
      <vt:lpstr> MIKSI MUUTOS TEHDÄÄN </vt:lpstr>
      <vt:lpstr>  MUUTOSVISIO 2015</vt:lpstr>
      <vt:lpstr>  MUUTOSVISIO 2015</vt:lpstr>
      <vt:lpstr>  MUUTOSVISIO 2015</vt:lpstr>
      <vt:lpstr>Kun kannan oman vastuuni</vt:lpstr>
      <vt:lpstr>   MUUTOSVIESTIT 2015</vt:lpstr>
      <vt:lpstr>   MUUTOKSEN KRIITTISET KOHDAT        </vt:lpstr>
      <vt:lpstr>HALKOn toimeenpanovaiheeseen siirtyminen </vt:lpstr>
      <vt:lpstr>ESAVIssa tapahtuu, täydentyy </vt:lpstr>
      <vt:lpstr> HALKOPINOIKSI   </vt:lpstr>
    </vt:vector>
  </TitlesOfParts>
  <Company>ESLH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 dian otsikkoa</dc:title>
  <dc:creator>kehmatti</dc:creator>
  <cp:lastModifiedBy>A002256</cp:lastModifiedBy>
  <cp:revision>281</cp:revision>
  <cp:lastPrinted>2005-06-10T05:05:13Z</cp:lastPrinted>
  <dcterms:created xsi:type="dcterms:W3CDTF">2003-04-04T06:59:53Z</dcterms:created>
  <dcterms:modified xsi:type="dcterms:W3CDTF">2014-04-15T12:35:43Z</dcterms:modified>
</cp:coreProperties>
</file>