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486" r:id="rId5"/>
    <p:sldId id="525" r:id="rId6"/>
    <p:sldId id="526" r:id="rId7"/>
    <p:sldId id="527" r:id="rId8"/>
    <p:sldId id="528" r:id="rId9"/>
    <p:sldId id="529" r:id="rId10"/>
    <p:sldId id="530" r:id="rId11"/>
    <p:sldId id="531"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532520-96DD-D78F-D2F4-130E87624E52}" name="Kotonen Johanna (STM)" initials="K(" userId="S::johanna.kotonen@gov.fi::6347228e-a873-4b59-88f5-c4ecf9574a1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4660"/>
  </p:normalViewPr>
  <p:slideViewPr>
    <p:cSldViewPr snapToGrid="0">
      <p:cViewPr varScale="1">
        <p:scale>
          <a:sx n="83" d="100"/>
          <a:sy n="83" d="100"/>
        </p:scale>
        <p:origin x="780" y="96"/>
      </p:cViewPr>
      <p:guideLst/>
    </p:cSldViewPr>
  </p:slideViewPr>
  <p:notesTextViewPr>
    <p:cViewPr>
      <p:scale>
        <a:sx n="1" d="1"/>
        <a:sy n="1" d="1"/>
      </p:scale>
      <p:origin x="0" y="0"/>
    </p:cViewPr>
  </p:notesTextViewPr>
  <p:sorterViewPr>
    <p:cViewPr>
      <p:scale>
        <a:sx n="100" d="100"/>
        <a:sy n="100" d="100"/>
      </p:scale>
      <p:origin x="0" y="-13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5C8C2-CB22-4C06-8BB2-C465A710366C}" type="datetimeFigureOut">
              <a:rPr lang="fi-FI" smtClean="0"/>
              <a:t>6.11.2025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227810-43E8-4791-A09C-8CB99BC938B3}" type="slidenum">
              <a:rPr lang="fi-FI" smtClean="0"/>
              <a:t>‹#›</a:t>
            </a:fld>
            <a:endParaRPr lang="fi-FI"/>
          </a:p>
        </p:txBody>
      </p:sp>
    </p:spTree>
    <p:extLst>
      <p:ext uri="{BB962C8B-B14F-4D97-AF65-F5344CB8AC3E}">
        <p14:creationId xmlns:p14="http://schemas.microsoft.com/office/powerpoint/2010/main" val="539702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emf"/><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0443" y="-502085"/>
            <a:ext cx="13751649" cy="7735303"/>
          </a:xfrm>
          <a:prstGeom prst="rect">
            <a:avLst/>
          </a:prstGeom>
        </p:spPr>
      </p:pic>
      <p:sp>
        <p:nvSpPr>
          <p:cNvPr id="10" name="Title 1"/>
          <p:cNvSpPr>
            <a:spLocks noGrp="1"/>
          </p:cNvSpPr>
          <p:nvPr>
            <p:ph type="title"/>
          </p:nvPr>
        </p:nvSpPr>
        <p:spPr>
          <a:xfrm>
            <a:off x="2521817" y="2554462"/>
            <a:ext cx="7092564" cy="1001864"/>
          </a:xfrm>
        </p:spPr>
        <p:txBody>
          <a:bodyPr anchor="t">
            <a:normAutofit/>
          </a:bodyPr>
          <a:lstStyle>
            <a:lvl1pPr algn="ctr">
              <a:defRPr sz="3000">
                <a:solidFill>
                  <a:schemeClr val="accent6">
                    <a:lumMod val="50000"/>
                  </a:schemeClr>
                </a:solidFill>
                <a:latin typeface="+mj-lt"/>
              </a:defRPr>
            </a:lvl1pPr>
          </a:lstStyle>
          <a:p>
            <a:r>
              <a:rPr lang="fi-FI"/>
              <a:t>Muokkaa perustyyl. napsautt.</a:t>
            </a:r>
            <a:endParaRPr lang="en-US" dirty="0"/>
          </a:p>
        </p:txBody>
      </p:sp>
      <p:sp>
        <p:nvSpPr>
          <p:cNvPr id="16" name="Text Placeholder 15"/>
          <p:cNvSpPr>
            <a:spLocks noGrp="1"/>
          </p:cNvSpPr>
          <p:nvPr>
            <p:ph type="body" sz="quarter" idx="10"/>
          </p:nvPr>
        </p:nvSpPr>
        <p:spPr>
          <a:xfrm>
            <a:off x="2521393" y="3686407"/>
            <a:ext cx="7092949" cy="536920"/>
          </a:xfrm>
        </p:spPr>
        <p:txBody>
          <a:bodyPr/>
          <a:lstStyle>
            <a:lvl1pPr marL="0" indent="0" algn="ctr">
              <a:buNone/>
              <a:defRPr>
                <a:solidFill>
                  <a:schemeClr val="accent6">
                    <a:lumMod val="5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a:t>Muokkaa tekstin perustyylejä</a:t>
            </a:r>
          </a:p>
        </p:txBody>
      </p:sp>
    </p:spTree>
    <p:extLst>
      <p:ext uri="{BB962C8B-B14F-4D97-AF65-F5344CB8AC3E}">
        <p14:creationId xmlns:p14="http://schemas.microsoft.com/office/powerpoint/2010/main" val="642579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ksi kuvaa logolla">
    <p:spTree>
      <p:nvGrpSpPr>
        <p:cNvPr id="1" name=""/>
        <p:cNvGrpSpPr/>
        <p:nvPr/>
      </p:nvGrpSpPr>
      <p:grpSpPr>
        <a:xfrm>
          <a:off x="0" y="0"/>
          <a:ext cx="0" cy="0"/>
          <a:chOff x="0" y="0"/>
          <a:chExt cx="0" cy="0"/>
        </a:xfrm>
      </p:grpSpPr>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10" name="Picture Placeholder 10"/>
          <p:cNvSpPr>
            <a:spLocks noGrp="1"/>
          </p:cNvSpPr>
          <p:nvPr>
            <p:ph type="pic" sz="quarter" idx="13"/>
          </p:nvPr>
        </p:nvSpPr>
        <p:spPr>
          <a:xfrm>
            <a:off x="6180667" y="2047871"/>
            <a:ext cx="5155200" cy="3684588"/>
          </a:xfrm>
        </p:spPr>
        <p:txBody>
          <a:bodyPr/>
          <a:lstStyle>
            <a:lvl1pPr>
              <a:defRPr>
                <a:solidFill>
                  <a:schemeClr val="accent6">
                    <a:lumMod val="50000"/>
                  </a:schemeClr>
                </a:solidFill>
              </a:defRPr>
            </a:lvl1pPr>
          </a:lstStyle>
          <a:p>
            <a:r>
              <a:rPr lang="fi-FI"/>
              <a:t>Lisää kuva napsauttamalla kuvaketta</a:t>
            </a:r>
            <a:endParaRPr lang="en-US" dirty="0"/>
          </a:p>
        </p:txBody>
      </p:sp>
      <p:sp>
        <p:nvSpPr>
          <p:cNvPr id="14" name="Picture Placeholder 10"/>
          <p:cNvSpPr>
            <a:spLocks noGrp="1"/>
          </p:cNvSpPr>
          <p:nvPr>
            <p:ph type="pic" sz="quarter" idx="14"/>
          </p:nvPr>
        </p:nvSpPr>
        <p:spPr>
          <a:xfrm>
            <a:off x="753905" y="2047871"/>
            <a:ext cx="5155200" cy="3684588"/>
          </a:xfrm>
        </p:spPr>
        <p:txBody>
          <a:bodyPr/>
          <a:lstStyle>
            <a:lvl1pPr>
              <a:defRPr>
                <a:solidFill>
                  <a:schemeClr val="accent6">
                    <a:lumMod val="50000"/>
                  </a:schemeClr>
                </a:solidFill>
              </a:defRPr>
            </a:lvl1pPr>
          </a:lstStyle>
          <a:p>
            <a:r>
              <a:rPr lang="fi-FI"/>
              <a:t>Lisää kuva napsauttamalla kuvaketta</a:t>
            </a:r>
            <a:endParaRPr lang="en-US" dirty="0"/>
          </a:p>
        </p:txBody>
      </p:sp>
      <p:sp>
        <p:nvSpPr>
          <p:cNvPr id="16" name="Title 1"/>
          <p:cNvSpPr>
            <a:spLocks noGrp="1"/>
          </p:cNvSpPr>
          <p:nvPr>
            <p:ph type="title"/>
          </p:nvPr>
        </p:nvSpPr>
        <p:spPr>
          <a:xfrm>
            <a:off x="839789" y="365127"/>
            <a:ext cx="8194145"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454275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ä ja kuvi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6172202" y="1825625"/>
            <a:ext cx="5319711" cy="4351338"/>
          </a:xfrm>
        </p:spPr>
        <p:txBody>
          <a:bodyPr/>
          <a:lstStyle/>
          <a:p>
            <a:r>
              <a:rPr lang="fi-FI"/>
              <a:t>Lisää kaavio napsauttamalla kuvaketta</a:t>
            </a:r>
          </a:p>
        </p:txBody>
      </p:sp>
    </p:spTree>
    <p:extLst>
      <p:ext uri="{BB962C8B-B14F-4D97-AF65-F5344CB8AC3E}">
        <p14:creationId xmlns:p14="http://schemas.microsoft.com/office/powerpoint/2010/main" val="1348293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sikko ja kuvi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838200" y="1825625"/>
            <a:ext cx="10653713" cy="4351338"/>
          </a:xfrm>
        </p:spPr>
        <p:txBody>
          <a:bodyPr/>
          <a:lstStyle/>
          <a:p>
            <a:r>
              <a:rPr lang="fi-FI"/>
              <a:t>Lisää kaavio napsauttamalla kuvaketta</a:t>
            </a:r>
          </a:p>
        </p:txBody>
      </p:sp>
    </p:spTree>
    <p:extLst>
      <p:ext uri="{BB962C8B-B14F-4D97-AF65-F5344CB8AC3E}">
        <p14:creationId xmlns:p14="http://schemas.microsoft.com/office/powerpoint/2010/main" val="4234042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ja kaksi kuviot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6308739" y="1825625"/>
            <a:ext cx="5183954" cy="4351338"/>
          </a:xfrm>
        </p:spPr>
        <p:txBody>
          <a:bodyPr/>
          <a:lstStyle/>
          <a:p>
            <a:r>
              <a:rPr lang="fi-FI"/>
              <a:t>Lisää kaavio napsauttamalla kuvaketta</a:t>
            </a:r>
          </a:p>
        </p:txBody>
      </p:sp>
      <p:sp>
        <p:nvSpPr>
          <p:cNvPr id="9" name="Chart Placeholder 4">
            <a:extLst>
              <a:ext uri="{FF2B5EF4-FFF2-40B4-BE49-F238E27FC236}">
                <a16:creationId xmlns:a16="http://schemas.microsoft.com/office/drawing/2014/main" id="{1CAAE5E9-F014-9B49-A1DB-8D01A48607C0}"/>
              </a:ext>
            </a:extLst>
          </p:cNvPr>
          <p:cNvSpPr>
            <a:spLocks noGrp="1"/>
          </p:cNvSpPr>
          <p:nvPr>
            <p:ph type="chart" sz="quarter" idx="14"/>
          </p:nvPr>
        </p:nvSpPr>
        <p:spPr>
          <a:xfrm>
            <a:off x="830768" y="1825625"/>
            <a:ext cx="5183954" cy="4351338"/>
          </a:xfrm>
        </p:spPr>
        <p:txBody>
          <a:bodyPr/>
          <a:lstStyle/>
          <a:p>
            <a:r>
              <a:rPr lang="fi-FI"/>
              <a:t>Lisää kaavio napsauttamalla kuvaketta</a:t>
            </a:r>
          </a:p>
        </p:txBody>
      </p:sp>
    </p:spTree>
    <p:extLst>
      <p:ext uri="{BB962C8B-B14F-4D97-AF65-F5344CB8AC3E}">
        <p14:creationId xmlns:p14="http://schemas.microsoft.com/office/powerpoint/2010/main" val="94053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Vain otsikk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3735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10"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1996482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yhjä Layout">
    <p:spTree>
      <p:nvGrpSpPr>
        <p:cNvPr id="1" name=""/>
        <p:cNvGrpSpPr/>
        <p:nvPr/>
      </p:nvGrpSpPr>
      <p:grpSpPr>
        <a:xfrm>
          <a:off x="0" y="0"/>
          <a:ext cx="0" cy="0"/>
          <a:chOff x="0" y="0"/>
          <a:chExt cx="0" cy="0"/>
        </a:xfrm>
      </p:grpSpPr>
      <p:sp>
        <p:nvSpPr>
          <p:cNvPr id="9"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Tree>
    <p:extLst>
      <p:ext uri="{BB962C8B-B14F-4D97-AF65-F5344CB8AC3E}">
        <p14:creationId xmlns:p14="http://schemas.microsoft.com/office/powerpoint/2010/main" val="2649405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uva vasemm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70901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6315075" cy="4524375"/>
          </a:xfrm>
        </p:spPr>
        <p:txBody>
          <a:bodyPr/>
          <a:lstStyle/>
          <a:p>
            <a:r>
              <a:rPr lang="fi-FI"/>
              <a:t>Lisää kuva napsauttamalla kuvaketta</a:t>
            </a:r>
          </a:p>
        </p:txBody>
      </p:sp>
    </p:spTree>
    <p:extLst>
      <p:ext uri="{BB962C8B-B14F-4D97-AF65-F5344CB8AC3E}">
        <p14:creationId xmlns:p14="http://schemas.microsoft.com/office/powerpoint/2010/main" val="15920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uva oikealla">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4581459" y="1881188"/>
            <a:ext cx="6315075" cy="4524375"/>
          </a:xfrm>
        </p:spPr>
        <p:txBody>
          <a:bodyPr/>
          <a:lstStyle/>
          <a:p>
            <a:r>
              <a:rPr lang="fi-FI"/>
              <a:t>Lisää kuva napsauttamalla kuvaketta</a:t>
            </a:r>
          </a:p>
        </p:txBody>
      </p:sp>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577047"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Tree>
    <p:extLst>
      <p:ext uri="{BB962C8B-B14F-4D97-AF65-F5344CB8AC3E}">
        <p14:creationId xmlns:p14="http://schemas.microsoft.com/office/powerpoint/2010/main" val="3209582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 ja kuv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10319487" cy="4524375"/>
          </a:xfrm>
        </p:spPr>
        <p:txBody>
          <a:bodyPr/>
          <a:lstStyle/>
          <a:p>
            <a:r>
              <a:rPr lang="fi-FI"/>
              <a:t>Lisää kuva napsauttamalla kuvaketta</a:t>
            </a:r>
          </a:p>
        </p:txBody>
      </p:sp>
    </p:spTree>
    <p:extLst>
      <p:ext uri="{BB962C8B-B14F-4D97-AF65-F5344CB8AC3E}">
        <p14:creationId xmlns:p14="http://schemas.microsoft.com/office/powerpoint/2010/main" val="2508053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ja kaksi kuva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4965893" cy="4524375"/>
          </a:xfrm>
        </p:spPr>
        <p:txBody>
          <a:bodyPr/>
          <a:lstStyle/>
          <a:p>
            <a:r>
              <a:rPr lang="fi-FI"/>
              <a:t>Lisää kuva napsauttamalla kuvaketta</a:t>
            </a:r>
          </a:p>
        </p:txBody>
      </p:sp>
      <p:sp>
        <p:nvSpPr>
          <p:cNvPr id="6" name="Picture Placeholder 4">
            <a:extLst>
              <a:ext uri="{FF2B5EF4-FFF2-40B4-BE49-F238E27FC236}">
                <a16:creationId xmlns:a16="http://schemas.microsoft.com/office/drawing/2014/main" id="{D157DCEA-D10B-2C48-86F1-585B41879AE0}"/>
              </a:ext>
            </a:extLst>
          </p:cNvPr>
          <p:cNvSpPr>
            <a:spLocks noGrp="1"/>
          </p:cNvSpPr>
          <p:nvPr>
            <p:ph type="pic" sz="quarter" idx="11"/>
          </p:nvPr>
        </p:nvSpPr>
        <p:spPr>
          <a:xfrm>
            <a:off x="5928848" y="1881188"/>
            <a:ext cx="4965893" cy="4524375"/>
          </a:xfrm>
        </p:spPr>
        <p:txBody>
          <a:bodyPr/>
          <a:lstStyle/>
          <a:p>
            <a:r>
              <a:rPr lang="fi-FI"/>
              <a:t>Lisää kuva napsauttamalla kuvaketta</a:t>
            </a:r>
          </a:p>
        </p:txBody>
      </p:sp>
    </p:spTree>
    <p:extLst>
      <p:ext uri="{BB962C8B-B14F-4D97-AF65-F5344CB8AC3E}">
        <p14:creationId xmlns:p14="http://schemas.microsoft.com/office/powerpoint/2010/main" val="211036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kuvituksella 1">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b="-2"/>
          <a:stretch/>
        </p:blipFill>
        <p:spPr>
          <a:xfrm flipH="1">
            <a:off x="-1" y="2662962"/>
            <a:ext cx="12192000" cy="4188452"/>
          </a:xfrm>
          <a:prstGeom prst="rect">
            <a:avLst/>
          </a:prstGeom>
        </p:spPr>
      </p:pic>
      <p:sp>
        <p:nvSpPr>
          <p:cNvPr id="10" name="Title 1"/>
          <p:cNvSpPr>
            <a:spLocks noGrp="1"/>
          </p:cNvSpPr>
          <p:nvPr>
            <p:ph type="title"/>
          </p:nvPr>
        </p:nvSpPr>
        <p:spPr>
          <a:xfrm>
            <a:off x="838201" y="534726"/>
            <a:ext cx="7092564" cy="1001864"/>
          </a:xfrm>
        </p:spPr>
        <p:txBody>
          <a:bodyPr anchor="t">
            <a:normAutofit/>
          </a:bodyPr>
          <a:lstStyle>
            <a:lvl1pPr algn="l">
              <a:defRPr sz="3000" b="1">
                <a:solidFill>
                  <a:schemeClr val="accent6">
                    <a:lumMod val="50000"/>
                  </a:schemeClr>
                </a:solidFill>
                <a:latin typeface="+mj-lt"/>
              </a:defRPr>
            </a:lvl1pPr>
          </a:lstStyle>
          <a:p>
            <a:r>
              <a:rPr lang="fi-FI"/>
              <a:t>Muokkaa perustyyl. napsautt.</a:t>
            </a:r>
            <a:endParaRPr lang="en-US" dirty="0"/>
          </a:p>
        </p:txBody>
      </p:sp>
      <p:sp>
        <p:nvSpPr>
          <p:cNvPr id="9" name="Text Placeholder 8"/>
          <p:cNvSpPr>
            <a:spLocks noGrp="1"/>
          </p:cNvSpPr>
          <p:nvPr>
            <p:ph type="body" sz="quarter" idx="10"/>
          </p:nvPr>
        </p:nvSpPr>
        <p:spPr>
          <a:xfrm>
            <a:off x="838201" y="1543051"/>
            <a:ext cx="7092951" cy="639763"/>
          </a:xfrm>
        </p:spPr>
        <p:txBody>
          <a:bodyPr/>
          <a:lstStyle>
            <a:lvl1pPr marL="0" indent="0">
              <a:buNone/>
              <a:defRPr>
                <a:solidFill>
                  <a:schemeClr val="accent6">
                    <a:lumMod val="50000"/>
                  </a:schemeClr>
                </a:solidFill>
              </a:defRPr>
            </a:lvl1pPr>
          </a:lstStyle>
          <a:p>
            <a:pPr lvl="0"/>
            <a:r>
              <a:rPr lang="fi-FI"/>
              <a:t>Muokkaa tekstin perustyylejä</a:t>
            </a:r>
          </a:p>
        </p:txBody>
      </p:sp>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8189901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uvio vasemm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70901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4" name="Chart Placeholder 3"/>
          <p:cNvSpPr>
            <a:spLocks noGrp="1"/>
          </p:cNvSpPr>
          <p:nvPr>
            <p:ph type="chart" sz="quarter" idx="10"/>
          </p:nvPr>
        </p:nvSpPr>
        <p:spPr>
          <a:xfrm>
            <a:off x="576264" y="1881188"/>
            <a:ext cx="6341270"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21047851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tsikko ja kuvio">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4" name="Chart Placeholder 3"/>
          <p:cNvSpPr>
            <a:spLocks noGrp="1"/>
          </p:cNvSpPr>
          <p:nvPr>
            <p:ph type="chart" sz="quarter" idx="10"/>
          </p:nvPr>
        </p:nvSpPr>
        <p:spPr>
          <a:xfrm>
            <a:off x="576263" y="1881188"/>
            <a:ext cx="10319487"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2704178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tsikko ja kaksi kuviot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4" name="Chart Placeholder 3"/>
          <p:cNvSpPr>
            <a:spLocks noGrp="1"/>
          </p:cNvSpPr>
          <p:nvPr>
            <p:ph type="chart" sz="quarter" idx="10"/>
          </p:nvPr>
        </p:nvSpPr>
        <p:spPr>
          <a:xfrm>
            <a:off x="576264" y="1881188"/>
            <a:ext cx="5010498" cy="4524375"/>
          </a:xfrm>
        </p:spPr>
        <p:txBody>
          <a:bodyPr/>
          <a:lstStyle/>
          <a:p>
            <a:r>
              <a:rPr lang="fi-FI"/>
              <a:t>Lisää kaavio napsauttamalla kuvaketta</a:t>
            </a:r>
            <a:endParaRPr lang="en-US"/>
          </a:p>
        </p:txBody>
      </p:sp>
      <p:sp>
        <p:nvSpPr>
          <p:cNvPr id="5" name="Chart Placeholder 3">
            <a:extLst>
              <a:ext uri="{FF2B5EF4-FFF2-40B4-BE49-F238E27FC236}">
                <a16:creationId xmlns:a16="http://schemas.microsoft.com/office/drawing/2014/main" id="{4BD62490-E853-BD46-944F-A756B01F2949}"/>
              </a:ext>
            </a:extLst>
          </p:cNvPr>
          <p:cNvSpPr>
            <a:spLocks noGrp="1"/>
          </p:cNvSpPr>
          <p:nvPr>
            <p:ph type="chart" sz="quarter" idx="11"/>
          </p:nvPr>
        </p:nvSpPr>
        <p:spPr>
          <a:xfrm>
            <a:off x="5897188" y="1881188"/>
            <a:ext cx="5010498"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29353402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Kuvio oike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5762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endParaRPr lang="fi-FI" dirty="0"/>
          </a:p>
        </p:txBody>
      </p:sp>
      <p:sp>
        <p:nvSpPr>
          <p:cNvPr id="4" name="Chart Placeholder 3"/>
          <p:cNvSpPr>
            <a:spLocks noGrp="1"/>
          </p:cNvSpPr>
          <p:nvPr>
            <p:ph type="chart" sz="quarter" idx="10"/>
          </p:nvPr>
        </p:nvSpPr>
        <p:spPr>
          <a:xfrm>
            <a:off x="4555264" y="1881188"/>
            <a:ext cx="6341270"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154796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kuvituksella 2">
    <p:spTree>
      <p:nvGrpSpPr>
        <p:cNvPr id="1" name=""/>
        <p:cNvGrpSpPr/>
        <p:nvPr/>
      </p:nvGrpSpPr>
      <p:grpSpPr>
        <a:xfrm>
          <a:off x="0" y="0"/>
          <a:ext cx="0" cy="0"/>
          <a:chOff x="0" y="0"/>
          <a:chExt cx="0" cy="0"/>
        </a:xfrm>
      </p:grpSpPr>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l="2943" t="7995" r="6816"/>
          <a:stretch/>
        </p:blipFill>
        <p:spPr>
          <a:xfrm>
            <a:off x="5792" y="1964553"/>
            <a:ext cx="12186207" cy="4237816"/>
          </a:xfrm>
          <a:prstGeom prst="rect">
            <a:avLst/>
          </a:prstGeom>
        </p:spPr>
      </p:pic>
      <p:sp>
        <p:nvSpPr>
          <p:cNvPr id="11"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dirty="0"/>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959747086"/>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79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kuvituksella 3">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5030" t="9936" r="7301"/>
          <a:stretch/>
        </p:blipFill>
        <p:spPr>
          <a:xfrm>
            <a:off x="0" y="1931243"/>
            <a:ext cx="12192000" cy="4272148"/>
          </a:xfrm>
          <a:prstGeom prst="rect">
            <a:avLst/>
          </a:prstGeom>
        </p:spPr>
      </p:pic>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9"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dirty="0"/>
          </a:p>
        </p:txBody>
      </p:sp>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899675362"/>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kuvituksella 4">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6810" t="6810" r="2480"/>
          <a:stretch/>
        </p:blipFill>
        <p:spPr>
          <a:xfrm flipH="1">
            <a:off x="0" y="1936033"/>
            <a:ext cx="12192000" cy="4272235"/>
          </a:xfrm>
          <a:prstGeom prst="rect">
            <a:avLst/>
          </a:prstGeom>
        </p:spPr>
      </p:pic>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13"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dirty="0"/>
          </a:p>
        </p:txBody>
      </p:sp>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1042608083"/>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kuvituksella 5">
    <p:spTree>
      <p:nvGrpSpPr>
        <p:cNvPr id="1" name=""/>
        <p:cNvGrpSpPr/>
        <p:nvPr/>
      </p:nvGrpSpPr>
      <p:grpSpPr>
        <a:xfrm>
          <a:off x="0" y="0"/>
          <a:ext cx="0" cy="0"/>
          <a:chOff x="0" y="0"/>
          <a:chExt cx="0" cy="0"/>
        </a:xfrm>
      </p:grpSpPr>
      <p:sp>
        <p:nvSpPr>
          <p:cNvPr id="10"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dirty="0"/>
          </a:p>
        </p:txBody>
      </p:sp>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5648" t="7876" r="4679"/>
          <a:stretch/>
        </p:blipFill>
        <p:spPr>
          <a:xfrm>
            <a:off x="1" y="1919049"/>
            <a:ext cx="12191999" cy="4272206"/>
          </a:xfrm>
          <a:prstGeom prst="rect">
            <a:avLst/>
          </a:prstGeom>
        </p:spPr>
      </p:pic>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958955377"/>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tsikko ja sisältö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78909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3" name="Content Placeholder 2"/>
          <p:cNvSpPr>
            <a:spLocks noGrp="1"/>
          </p:cNvSpPr>
          <p:nvPr>
            <p:ph idx="1"/>
          </p:nvPr>
        </p:nvSpPr>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4" name="Kuva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664235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Kaksi sisältökohdett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72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105077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ä ja kuv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dirty="0"/>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6" name="Picture Placeholder 5">
            <a:extLst>
              <a:ext uri="{FF2B5EF4-FFF2-40B4-BE49-F238E27FC236}">
                <a16:creationId xmlns:a16="http://schemas.microsoft.com/office/drawing/2014/main" id="{8713EE1E-4178-A44C-9A4F-90DA8E92F3CE}"/>
              </a:ext>
            </a:extLst>
          </p:cNvPr>
          <p:cNvSpPr>
            <a:spLocks noGrp="1"/>
          </p:cNvSpPr>
          <p:nvPr>
            <p:ph type="pic" sz="quarter" idx="13"/>
          </p:nvPr>
        </p:nvSpPr>
        <p:spPr>
          <a:xfrm>
            <a:off x="6172202" y="1825625"/>
            <a:ext cx="5319711" cy="4351338"/>
          </a:xfrm>
        </p:spPr>
        <p:txBody>
          <a:bodyPr/>
          <a:lstStyle/>
          <a:p>
            <a:r>
              <a:rPr lang="fi-FI"/>
              <a:t>Lisää kuva napsauttamalla kuvaketta</a:t>
            </a:r>
          </a:p>
        </p:txBody>
      </p:sp>
    </p:spTree>
    <p:extLst>
      <p:ext uri="{BB962C8B-B14F-4D97-AF65-F5344CB8AC3E}">
        <p14:creationId xmlns:p14="http://schemas.microsoft.com/office/powerpoint/2010/main" val="3297125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953808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ftr="0"/>
  <p:txStyles>
    <p:titleStyle>
      <a:lvl1pPr algn="l" defTabSz="914400" rtl="0" eaLnBrk="1" latinLnBrk="0" hangingPunct="1">
        <a:lnSpc>
          <a:spcPct val="90000"/>
        </a:lnSpc>
        <a:spcBef>
          <a:spcPct val="0"/>
        </a:spcBef>
        <a:buNone/>
        <a:defRPr sz="3000" b="1" kern="1200">
          <a:solidFill>
            <a:schemeClr val="accent6">
              <a:lumMod val="50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40078CF-4A06-F25E-8DEE-B026025DE4A1}"/>
              </a:ext>
            </a:extLst>
          </p:cNvPr>
          <p:cNvSpPr>
            <a:spLocks noGrp="1"/>
          </p:cNvSpPr>
          <p:nvPr>
            <p:ph type="title"/>
          </p:nvPr>
        </p:nvSpPr>
        <p:spPr/>
        <p:txBody>
          <a:bodyPr>
            <a:normAutofit/>
          </a:bodyPr>
          <a:lstStyle/>
          <a:p>
            <a:r>
              <a:rPr lang="fi-FI" sz="2200" dirty="0"/>
              <a:t>Selvitys avustusjärjestelmän uudistamisesta</a:t>
            </a:r>
            <a:br>
              <a:rPr lang="fi-FI" sz="2200"/>
            </a:br>
            <a:r>
              <a:rPr lang="fi-FI" sz="2200"/>
              <a:t>31.10.2025</a:t>
            </a:r>
            <a:endParaRPr lang="fi-FI" sz="2200" dirty="0"/>
          </a:p>
        </p:txBody>
      </p:sp>
      <p:sp>
        <p:nvSpPr>
          <p:cNvPr id="3" name="Tekstin paikkamerkki 2">
            <a:extLst>
              <a:ext uri="{FF2B5EF4-FFF2-40B4-BE49-F238E27FC236}">
                <a16:creationId xmlns:a16="http://schemas.microsoft.com/office/drawing/2014/main" id="{62CEA1EC-6277-DC9F-A1DE-6868F65AEF77}"/>
              </a:ext>
            </a:extLst>
          </p:cNvPr>
          <p:cNvSpPr>
            <a:spLocks noGrp="1"/>
          </p:cNvSpPr>
          <p:nvPr>
            <p:ph type="body" sz="quarter" idx="10"/>
          </p:nvPr>
        </p:nvSpPr>
        <p:spPr>
          <a:xfrm>
            <a:off x="2615397" y="4130788"/>
            <a:ext cx="7092949" cy="536920"/>
          </a:xfrm>
        </p:spPr>
        <p:txBody>
          <a:bodyPr/>
          <a:lstStyle/>
          <a:p>
            <a:r>
              <a:rPr lang="fi-FI" dirty="0"/>
              <a:t>Johtaja Hanna Heinonen</a:t>
            </a:r>
          </a:p>
        </p:txBody>
      </p:sp>
    </p:spTree>
    <p:extLst>
      <p:ext uri="{BB962C8B-B14F-4D97-AF65-F5344CB8AC3E}">
        <p14:creationId xmlns:p14="http://schemas.microsoft.com/office/powerpoint/2010/main" val="1598905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B9D769-6F89-6EDE-B8FE-82F082AE5FC9}"/>
              </a:ext>
            </a:extLst>
          </p:cNvPr>
          <p:cNvSpPr>
            <a:spLocks noGrp="1"/>
          </p:cNvSpPr>
          <p:nvPr>
            <p:ph type="title"/>
          </p:nvPr>
        </p:nvSpPr>
        <p:spPr/>
        <p:txBody>
          <a:bodyPr/>
          <a:lstStyle/>
          <a:p>
            <a:r>
              <a:rPr lang="fi-FI" dirty="0"/>
              <a:t>Selvityksen toimeksianto</a:t>
            </a:r>
          </a:p>
        </p:txBody>
      </p:sp>
      <p:sp>
        <p:nvSpPr>
          <p:cNvPr id="3" name="Sisällön paikkamerkki 2">
            <a:extLst>
              <a:ext uri="{FF2B5EF4-FFF2-40B4-BE49-F238E27FC236}">
                <a16:creationId xmlns:a16="http://schemas.microsoft.com/office/drawing/2014/main" id="{78C10641-6769-A419-269E-E13A60B70D9E}"/>
              </a:ext>
            </a:extLst>
          </p:cNvPr>
          <p:cNvSpPr>
            <a:spLocks noGrp="1"/>
          </p:cNvSpPr>
          <p:nvPr>
            <p:ph idx="1"/>
          </p:nvPr>
        </p:nvSpPr>
        <p:spPr/>
        <p:txBody>
          <a:bodyPr>
            <a:normAutofit fontScale="92500" lnSpcReduction="20000"/>
          </a:bodyPr>
          <a:lstStyle/>
          <a:p>
            <a:r>
              <a:rPr lang="fi-FI" dirty="0"/>
              <a:t>Millä tavalla sosiaali- ja terveysjärjestöjen valtionavustustoimintaa uudistetaan selvityshenkilön raportti, Kansalaisjärjestöstrategia, käynnissä oleva valtionavustustoiminnan uudistus sekä valtioneuvoston linjaukset huomioiden siten, että valtionavustuksia kohdennetaan yhteiskunnallisesti merkittäviin ajankohtaisiin ilmiöihin, valtakunnallinen, alueellinen ja paikallinen taso huomioiden. </a:t>
            </a:r>
          </a:p>
          <a:p>
            <a:r>
              <a:rPr lang="fi-FI" dirty="0"/>
              <a:t>Millainen yhteistyöverkosto tai -rakenne edellä mainittuun liittyen voisi tukea sosiaali- ja terveysjärjestöjen valtionavustusten kohdentamista tuottamalla kokonaiskuvaa niistä yhteiskunnallisista ilmiöistä ja tarpeista, joihin avustusvaroja on perusteltua suunnata tulevaisuudessa, sekä eri toimijoiden rooleista ja toimista tässä ilmiökentässä. Miten tämä rakenne liittyy avustusprosesseihin ja -käytäntöihin?</a:t>
            </a:r>
          </a:p>
          <a:p>
            <a:r>
              <a:rPr lang="fi-FI" dirty="0"/>
              <a:t>Miten valtionavustusten tason lasku on mahdollista toteuttaa avustusvuodesta 2027 alkaen hallitusti siten, että ratkaisut ovat perusteltuja ja muutosten aiheuttamat vaikutukset sosiaali- ja terveysjärjestöjen toiminnalle aiheuttavat mahdollisimman vähän haittaa kohderyhmälle. </a:t>
            </a:r>
          </a:p>
          <a:p>
            <a:r>
              <a:rPr lang="fi-FI" dirty="0"/>
              <a:t>Miten STEA-prosessien hallinnollista taakkaa kevennetään tarkoituksenmukaisella tavalla ja millaiset hallinnolliset prosessit ovat tarkoituksenmukaisia, jotta valtionavustukset suuntautuvat ei-tarkoituksenmukaisten hallinnon prosessien sijaan vaikuttavaan asiakastyöhön, mutta samalla huolehditaan avustusten käytön riittävästä valvonnasta sekä tuloksellisuuden arvioinnista?</a:t>
            </a:r>
          </a:p>
          <a:p>
            <a:endParaRPr lang="fi-FI" dirty="0"/>
          </a:p>
        </p:txBody>
      </p:sp>
      <p:sp>
        <p:nvSpPr>
          <p:cNvPr id="4" name="Dian numeron paikkamerkki 3">
            <a:extLst>
              <a:ext uri="{FF2B5EF4-FFF2-40B4-BE49-F238E27FC236}">
                <a16:creationId xmlns:a16="http://schemas.microsoft.com/office/drawing/2014/main" id="{40533053-DDC1-782F-10C0-E74A31EE1C23}"/>
              </a:ext>
            </a:extLst>
          </p:cNvPr>
          <p:cNvSpPr>
            <a:spLocks noGrp="1"/>
          </p:cNvSpPr>
          <p:nvPr>
            <p:ph type="sldNum" sz="quarter" idx="12"/>
          </p:nvPr>
        </p:nvSpPr>
        <p:spPr/>
        <p:txBody>
          <a:bodyPr/>
          <a:lstStyle/>
          <a:p>
            <a:fld id="{4A5902E6-C54A-9745-A6CA-6B67B09BB7A0}" type="slidenum">
              <a:rPr lang="en-US" smtClean="0"/>
              <a:pPr/>
              <a:t>2</a:t>
            </a:fld>
            <a:endParaRPr lang="en-US" dirty="0"/>
          </a:p>
        </p:txBody>
      </p:sp>
    </p:spTree>
    <p:extLst>
      <p:ext uri="{BB962C8B-B14F-4D97-AF65-F5344CB8AC3E}">
        <p14:creationId xmlns:p14="http://schemas.microsoft.com/office/powerpoint/2010/main" val="989891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DDA8CB-B1E0-1C91-6607-4E65136023B1}"/>
              </a:ext>
            </a:extLst>
          </p:cNvPr>
          <p:cNvSpPr>
            <a:spLocks noGrp="1"/>
          </p:cNvSpPr>
          <p:nvPr>
            <p:ph type="title"/>
          </p:nvPr>
        </p:nvSpPr>
        <p:spPr/>
        <p:txBody>
          <a:bodyPr/>
          <a:lstStyle/>
          <a:p>
            <a:r>
              <a:rPr lang="fi-FI" dirty="0"/>
              <a:t>Vaikuttavuus-/tarveperustaisuuden vahvistaminen</a:t>
            </a:r>
          </a:p>
        </p:txBody>
      </p:sp>
      <p:sp>
        <p:nvSpPr>
          <p:cNvPr id="3" name="Sisällön paikkamerkki 2">
            <a:extLst>
              <a:ext uri="{FF2B5EF4-FFF2-40B4-BE49-F238E27FC236}">
                <a16:creationId xmlns:a16="http://schemas.microsoft.com/office/drawing/2014/main" id="{0B611610-ED0E-313B-F802-29BBD9A4D7E8}"/>
              </a:ext>
            </a:extLst>
          </p:cNvPr>
          <p:cNvSpPr>
            <a:spLocks noGrp="1"/>
          </p:cNvSpPr>
          <p:nvPr>
            <p:ph idx="1"/>
          </p:nvPr>
        </p:nvSpPr>
        <p:spPr/>
        <p:txBody>
          <a:bodyPr/>
          <a:lstStyle/>
          <a:p>
            <a:r>
              <a:rPr lang="fi-FI" dirty="0"/>
              <a:t>Perustetaan rakenne (ns. Tulevaisuusfoorumi) yhteiskunnallisten ilmiöiden ja tarpeiden tunnistamiseen, joihin avustusvaroja on erityisen tärkeä pystyä osoittamaan kullakin nelivuotisella avustuskaudella. </a:t>
            </a:r>
          </a:p>
          <a:p>
            <a:r>
              <a:rPr lang="fi-FI" dirty="0"/>
              <a:t>Toiminnan tuloksellisuuden mittaamisen rinnalle rakennetaan toiminnan tarpeen mittari. Kriteeristössä huomioidaan mm. työn ennaltaehkäisevä merkitys ja säästöpotentiaali, kustannustehokkuus, yhteiskunnalliset ilmiöt, toiminnan valtakunnallinen, alueellinen ja paikallinen merkitys sekä mahdollinen päällekkäisyys muuhun toimintaan.</a:t>
            </a:r>
          </a:p>
          <a:p>
            <a:r>
              <a:rPr lang="fi-FI" dirty="0"/>
              <a:t>Avustetun toiminnan tuloksellisuuden mittaamista kehitetään siten, että tuloksellisuus perustuu rahoittajan ja avustuksen saajan yhdessä asettamiin tuloksellisuustavoitetasoihin (eivät pelkästään järjestön itse asettamiin tavoitetasoihin).</a:t>
            </a:r>
          </a:p>
          <a:p>
            <a:r>
              <a:rPr lang="fi-FI" dirty="0"/>
              <a:t>Vaikuttavuuden vahvistamiseksi systematisoidaan avustuksen saajien osaamisen ja avustuskelpoisuuden arviointia, mukaan luettuna avustuksen hallinnoinnin osaaminen. </a:t>
            </a:r>
          </a:p>
          <a:p>
            <a:endParaRPr lang="fi-FI" dirty="0"/>
          </a:p>
        </p:txBody>
      </p:sp>
      <p:sp>
        <p:nvSpPr>
          <p:cNvPr id="4" name="Dian numeron paikkamerkki 3">
            <a:extLst>
              <a:ext uri="{FF2B5EF4-FFF2-40B4-BE49-F238E27FC236}">
                <a16:creationId xmlns:a16="http://schemas.microsoft.com/office/drawing/2014/main" id="{80252DA8-3838-ECF2-10EB-230A6B20B935}"/>
              </a:ext>
            </a:extLst>
          </p:cNvPr>
          <p:cNvSpPr>
            <a:spLocks noGrp="1"/>
          </p:cNvSpPr>
          <p:nvPr>
            <p:ph type="sldNum" sz="quarter" idx="12"/>
          </p:nvPr>
        </p:nvSpPr>
        <p:spPr/>
        <p:txBody>
          <a:bodyPr/>
          <a:lstStyle/>
          <a:p>
            <a:fld id="{4A5902E6-C54A-9745-A6CA-6B67B09BB7A0}" type="slidenum">
              <a:rPr lang="en-US" smtClean="0"/>
              <a:pPr/>
              <a:t>3</a:t>
            </a:fld>
            <a:endParaRPr lang="en-US" dirty="0"/>
          </a:p>
        </p:txBody>
      </p:sp>
    </p:spTree>
    <p:extLst>
      <p:ext uri="{BB962C8B-B14F-4D97-AF65-F5344CB8AC3E}">
        <p14:creationId xmlns:p14="http://schemas.microsoft.com/office/powerpoint/2010/main" val="1577790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63A343-DEF9-DEC8-AA8B-25BD4309441E}"/>
              </a:ext>
            </a:extLst>
          </p:cNvPr>
          <p:cNvSpPr>
            <a:spLocks noGrp="1"/>
          </p:cNvSpPr>
          <p:nvPr>
            <p:ph type="title"/>
          </p:nvPr>
        </p:nvSpPr>
        <p:spPr/>
        <p:txBody>
          <a:bodyPr/>
          <a:lstStyle/>
          <a:p>
            <a:r>
              <a:rPr lang="fi-FI" dirty="0"/>
              <a:t>Avustusrakenteen muutos ja hallinnollisen taakan keventäminen </a:t>
            </a:r>
          </a:p>
        </p:txBody>
      </p:sp>
      <p:sp>
        <p:nvSpPr>
          <p:cNvPr id="3" name="Sisällön paikkamerkki 2">
            <a:extLst>
              <a:ext uri="{FF2B5EF4-FFF2-40B4-BE49-F238E27FC236}">
                <a16:creationId xmlns:a16="http://schemas.microsoft.com/office/drawing/2014/main" id="{C359ECD9-FA8B-36A3-9566-07C65624DFCF}"/>
              </a:ext>
            </a:extLst>
          </p:cNvPr>
          <p:cNvSpPr>
            <a:spLocks noGrp="1"/>
          </p:cNvSpPr>
          <p:nvPr>
            <p:ph idx="1"/>
          </p:nvPr>
        </p:nvSpPr>
        <p:spPr/>
        <p:txBody>
          <a:bodyPr/>
          <a:lstStyle/>
          <a:p>
            <a:r>
              <a:rPr lang="fi-FI" dirty="0"/>
              <a:t>Avustussummasta enintään 5-10 prosenttia varataan käynnistettäviin hankkeisiin</a:t>
            </a:r>
          </a:p>
          <a:p>
            <a:r>
              <a:rPr lang="fi-FI" dirty="0"/>
              <a:t>Tämän lisäksi hankerahoitus perustuu jatkossa hallitusohjelmaan sisältyviin ohjelmiin/kärkihankkeisiin, joihin varataan hallituskauden kehyksessä erillisrahoitus. Ohjelmarahoitus osaltaan mahdollistaa myös sektorirajat ylittävät hankkeet (sote, liikunta, nuoriso, kulttuuri)</a:t>
            </a:r>
          </a:p>
          <a:p>
            <a:r>
              <a:rPr lang="fi-FI" dirty="0"/>
              <a:t>AK-avustuksissa pyritään isompiin kokonaisuuksiin ja etenkin korkean tuloksellisuuden kohteissa harvennetaan raportointisykliä</a:t>
            </a:r>
          </a:p>
          <a:p>
            <a:r>
              <a:rPr lang="fi-FI" dirty="0"/>
              <a:t>Yleisavustetun toiminnan kokonaisuuden kehittäminen edellyttää lisätarkastelua vuoden 2026 aikana.</a:t>
            </a:r>
          </a:p>
          <a:p>
            <a:endParaRPr lang="fi-FI" dirty="0"/>
          </a:p>
        </p:txBody>
      </p:sp>
      <p:sp>
        <p:nvSpPr>
          <p:cNvPr id="4" name="Dian numeron paikkamerkki 3">
            <a:extLst>
              <a:ext uri="{FF2B5EF4-FFF2-40B4-BE49-F238E27FC236}">
                <a16:creationId xmlns:a16="http://schemas.microsoft.com/office/drawing/2014/main" id="{F1F715A2-4F1E-28BF-B840-A89C1A7C95C2}"/>
              </a:ext>
            </a:extLst>
          </p:cNvPr>
          <p:cNvSpPr>
            <a:spLocks noGrp="1"/>
          </p:cNvSpPr>
          <p:nvPr>
            <p:ph type="sldNum" sz="quarter" idx="12"/>
          </p:nvPr>
        </p:nvSpPr>
        <p:spPr/>
        <p:txBody>
          <a:bodyPr/>
          <a:lstStyle/>
          <a:p>
            <a:fld id="{4A5902E6-C54A-9745-A6CA-6B67B09BB7A0}" type="slidenum">
              <a:rPr lang="en-US" smtClean="0"/>
              <a:pPr/>
              <a:t>4</a:t>
            </a:fld>
            <a:endParaRPr lang="en-US" dirty="0"/>
          </a:p>
        </p:txBody>
      </p:sp>
    </p:spTree>
    <p:extLst>
      <p:ext uri="{BB962C8B-B14F-4D97-AF65-F5344CB8AC3E}">
        <p14:creationId xmlns:p14="http://schemas.microsoft.com/office/powerpoint/2010/main" val="1705684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1201E9-157B-80F1-5492-06569A1E9890}"/>
              </a:ext>
            </a:extLst>
          </p:cNvPr>
          <p:cNvSpPr>
            <a:spLocks noGrp="1"/>
          </p:cNvSpPr>
          <p:nvPr>
            <p:ph type="title"/>
          </p:nvPr>
        </p:nvSpPr>
        <p:spPr/>
        <p:txBody>
          <a:bodyPr/>
          <a:lstStyle/>
          <a:p>
            <a:r>
              <a:rPr lang="fi-FI" dirty="0"/>
              <a:t>Rajaukset avustustoimintaan ja rakennemuutoksen vauhdittaminen</a:t>
            </a:r>
          </a:p>
        </p:txBody>
      </p:sp>
      <p:sp>
        <p:nvSpPr>
          <p:cNvPr id="3" name="Sisällön paikkamerkki 2">
            <a:extLst>
              <a:ext uri="{FF2B5EF4-FFF2-40B4-BE49-F238E27FC236}">
                <a16:creationId xmlns:a16="http://schemas.microsoft.com/office/drawing/2014/main" id="{4FE0F7CF-0C77-5421-8751-55919B283276}"/>
              </a:ext>
            </a:extLst>
          </p:cNvPr>
          <p:cNvSpPr>
            <a:spLocks noGrp="1"/>
          </p:cNvSpPr>
          <p:nvPr>
            <p:ph idx="1"/>
          </p:nvPr>
        </p:nvSpPr>
        <p:spPr/>
        <p:txBody>
          <a:bodyPr/>
          <a:lstStyle/>
          <a:p>
            <a:r>
              <a:rPr lang="fi-FI" dirty="0"/>
              <a:t>STEA-rahoitusta ei myönnetä julkisen vastuulla oleviin toimintoihin eikä markkinalähtöiseen toimintaan. </a:t>
            </a:r>
          </a:p>
          <a:p>
            <a:r>
              <a:rPr lang="fi-FI" dirty="0"/>
              <a:t>Selvitys ei kannata kategorista omarahoitusosuutta, varakkaiden järjestöjen omarahoitusosuutta voidaan vielä tarkastella erityisesti varakkaimpien osalta.</a:t>
            </a:r>
          </a:p>
          <a:p>
            <a:r>
              <a:rPr lang="fi-FI" dirty="0"/>
              <a:t>Järjestöjen rakenteellista uudistamista (fuusiot ja muu tiivistyvä yhteistyö) tuetaan ns. negatiivisella leikkurilla, eli määrittelemällä niille siirtymä-/suoja-aika, jolloin avustukset eivät leikkaudu, tai leikkaus on pienempi kuin ilman uudistusprosessia.</a:t>
            </a:r>
          </a:p>
          <a:p>
            <a:endParaRPr lang="fi-FI" dirty="0"/>
          </a:p>
        </p:txBody>
      </p:sp>
      <p:sp>
        <p:nvSpPr>
          <p:cNvPr id="4" name="Dian numeron paikkamerkki 3">
            <a:extLst>
              <a:ext uri="{FF2B5EF4-FFF2-40B4-BE49-F238E27FC236}">
                <a16:creationId xmlns:a16="http://schemas.microsoft.com/office/drawing/2014/main" id="{77CC242A-BBAE-6AFA-9BF1-C39625311A12}"/>
              </a:ext>
            </a:extLst>
          </p:cNvPr>
          <p:cNvSpPr>
            <a:spLocks noGrp="1"/>
          </p:cNvSpPr>
          <p:nvPr>
            <p:ph type="sldNum" sz="quarter" idx="12"/>
          </p:nvPr>
        </p:nvSpPr>
        <p:spPr/>
        <p:txBody>
          <a:bodyPr/>
          <a:lstStyle/>
          <a:p>
            <a:fld id="{4A5902E6-C54A-9745-A6CA-6B67B09BB7A0}" type="slidenum">
              <a:rPr lang="en-US" smtClean="0"/>
              <a:pPr/>
              <a:t>5</a:t>
            </a:fld>
            <a:endParaRPr lang="en-US" dirty="0"/>
          </a:p>
        </p:txBody>
      </p:sp>
    </p:spTree>
    <p:extLst>
      <p:ext uri="{BB962C8B-B14F-4D97-AF65-F5344CB8AC3E}">
        <p14:creationId xmlns:p14="http://schemas.microsoft.com/office/powerpoint/2010/main" val="3228347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445DF8-5E49-E612-27A0-C074ABBD4EA0}"/>
              </a:ext>
            </a:extLst>
          </p:cNvPr>
          <p:cNvSpPr>
            <a:spLocks noGrp="1"/>
          </p:cNvSpPr>
          <p:nvPr>
            <p:ph type="title"/>
          </p:nvPr>
        </p:nvSpPr>
        <p:spPr/>
        <p:txBody>
          <a:bodyPr/>
          <a:lstStyle/>
          <a:p>
            <a:r>
              <a:rPr lang="fi-FI" dirty="0"/>
              <a:t>Muutosten toteuttaminen</a:t>
            </a:r>
          </a:p>
        </p:txBody>
      </p:sp>
      <p:sp>
        <p:nvSpPr>
          <p:cNvPr id="3" name="Sisällön paikkamerkki 2">
            <a:extLst>
              <a:ext uri="{FF2B5EF4-FFF2-40B4-BE49-F238E27FC236}">
                <a16:creationId xmlns:a16="http://schemas.microsoft.com/office/drawing/2014/main" id="{C1C1B449-769E-F951-DC30-90FF0235C25F}"/>
              </a:ext>
            </a:extLst>
          </p:cNvPr>
          <p:cNvSpPr>
            <a:spLocks noGrp="1"/>
          </p:cNvSpPr>
          <p:nvPr>
            <p:ph idx="1"/>
          </p:nvPr>
        </p:nvSpPr>
        <p:spPr/>
        <p:txBody>
          <a:bodyPr/>
          <a:lstStyle/>
          <a:p>
            <a:r>
              <a:rPr lang="fi-FI" dirty="0"/>
              <a:t>Valtionavustuskäytäntöjen yhtenäistämisen prosessi vaikuttaa suoraan STEA-prosessien uudistamiseen, minkä vuoksi on vielä tarkoituksenmukaista jatkaa uusien avustusten jäädyttämistä vuoden 2027 osalta. </a:t>
            </a:r>
          </a:p>
          <a:p>
            <a:r>
              <a:rPr lang="fi-FI" dirty="0"/>
              <a:t>Uudet tarve- ja vaikuttavuusperustaisuutta vahvistavat kriteerit voidaan tuottaa vuoden 2026 aikana siten, että tarvittavien leikkausten kohdennukset vuodelle 2027 voivat jo perustua näihin kriteereihin. Varsinaisesti kriteerit voidaan ottaa käyttöön vuoden 2027 pilotoinnin jälkeen vuonna 2028.</a:t>
            </a:r>
          </a:p>
          <a:p>
            <a:endParaRPr lang="fi-FI" dirty="0"/>
          </a:p>
        </p:txBody>
      </p:sp>
      <p:sp>
        <p:nvSpPr>
          <p:cNvPr id="4" name="Dian numeron paikkamerkki 3">
            <a:extLst>
              <a:ext uri="{FF2B5EF4-FFF2-40B4-BE49-F238E27FC236}">
                <a16:creationId xmlns:a16="http://schemas.microsoft.com/office/drawing/2014/main" id="{09157C31-E67F-B253-62B2-C7704E18CAA8}"/>
              </a:ext>
            </a:extLst>
          </p:cNvPr>
          <p:cNvSpPr>
            <a:spLocks noGrp="1"/>
          </p:cNvSpPr>
          <p:nvPr>
            <p:ph type="sldNum" sz="quarter" idx="12"/>
          </p:nvPr>
        </p:nvSpPr>
        <p:spPr/>
        <p:txBody>
          <a:bodyPr/>
          <a:lstStyle/>
          <a:p>
            <a:fld id="{4A5902E6-C54A-9745-A6CA-6B67B09BB7A0}" type="slidenum">
              <a:rPr lang="en-US" smtClean="0"/>
              <a:pPr/>
              <a:t>6</a:t>
            </a:fld>
            <a:endParaRPr lang="en-US" dirty="0"/>
          </a:p>
        </p:txBody>
      </p:sp>
    </p:spTree>
    <p:extLst>
      <p:ext uri="{BB962C8B-B14F-4D97-AF65-F5344CB8AC3E}">
        <p14:creationId xmlns:p14="http://schemas.microsoft.com/office/powerpoint/2010/main" val="74278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AF2A3A-2710-67C9-6362-97A78106D1CE}"/>
              </a:ext>
            </a:extLst>
          </p:cNvPr>
          <p:cNvSpPr>
            <a:spLocks noGrp="1"/>
          </p:cNvSpPr>
          <p:nvPr>
            <p:ph type="title"/>
          </p:nvPr>
        </p:nvSpPr>
        <p:spPr/>
        <p:txBody>
          <a:bodyPr>
            <a:normAutofit fontScale="90000"/>
          </a:bodyPr>
          <a:lstStyle/>
          <a:p>
            <a:r>
              <a:rPr lang="fi-FI" dirty="0"/>
              <a:t>Sosiaali- ja terveysjärjestöjen avustuskeskuksen organisatorisen aseman muuttaminen</a:t>
            </a:r>
          </a:p>
        </p:txBody>
      </p:sp>
    </p:spTree>
    <p:extLst>
      <p:ext uri="{BB962C8B-B14F-4D97-AF65-F5344CB8AC3E}">
        <p14:creationId xmlns:p14="http://schemas.microsoft.com/office/powerpoint/2010/main" val="131865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02B557-0599-540D-6DFC-76185634F420}"/>
              </a:ext>
            </a:extLst>
          </p:cNvPr>
          <p:cNvSpPr>
            <a:spLocks noGrp="1"/>
          </p:cNvSpPr>
          <p:nvPr>
            <p:ph type="title"/>
          </p:nvPr>
        </p:nvSpPr>
        <p:spPr/>
        <p:txBody>
          <a:bodyPr>
            <a:normAutofit/>
          </a:bodyPr>
          <a:lstStyle/>
          <a:p>
            <a:r>
              <a:rPr lang="fi-FI" dirty="0"/>
              <a:t>Säädösvalmistelun ja työryhmätyöskentelyn käynnistäminen</a:t>
            </a:r>
            <a:br>
              <a:rPr lang="fi-FI" dirty="0"/>
            </a:br>
            <a:r>
              <a:rPr lang="fi-FI" sz="1800" dirty="0"/>
              <a:t>(työskentelyaika 27.10.25-31.12.26)</a:t>
            </a:r>
          </a:p>
        </p:txBody>
      </p:sp>
      <p:sp>
        <p:nvSpPr>
          <p:cNvPr id="3" name="Sisällön paikkamerkki 2">
            <a:extLst>
              <a:ext uri="{FF2B5EF4-FFF2-40B4-BE49-F238E27FC236}">
                <a16:creationId xmlns:a16="http://schemas.microsoft.com/office/drawing/2014/main" id="{5F8167FB-D972-8EC1-5B08-B2A2BA3A4536}"/>
              </a:ext>
            </a:extLst>
          </p:cNvPr>
          <p:cNvSpPr>
            <a:spLocks noGrp="1"/>
          </p:cNvSpPr>
          <p:nvPr>
            <p:ph idx="1"/>
          </p:nvPr>
        </p:nvSpPr>
        <p:spPr/>
        <p:txBody>
          <a:bodyPr>
            <a:normAutofit lnSpcReduction="10000"/>
          </a:bodyPr>
          <a:lstStyle/>
          <a:p>
            <a:r>
              <a:rPr lang="fi-FI" dirty="0"/>
              <a:t>Puoliväliriihen kirjaus: ”selvitetään STEA-toimintamallin uudistaminen valtionapuviranomaisten yhtenäisen toimintamallin mukaiseksi. Selvitetään </a:t>
            </a:r>
            <a:r>
              <a:rPr lang="fi-FI" dirty="0" err="1"/>
              <a:t>STEAn</a:t>
            </a:r>
            <a:r>
              <a:rPr lang="fi-FI" dirty="0"/>
              <a:t> siirtyminen osaksi </a:t>
            </a:r>
            <a:r>
              <a:rPr lang="fi-FI" dirty="0" err="1"/>
              <a:t>STM:n</a:t>
            </a:r>
            <a:r>
              <a:rPr lang="fi-FI" dirty="0"/>
              <a:t> organisaatiota, kuten on </a:t>
            </a:r>
            <a:r>
              <a:rPr lang="fi-FI" dirty="0" err="1"/>
              <a:t>STM:n</a:t>
            </a:r>
            <a:r>
              <a:rPr lang="fi-FI" dirty="0"/>
              <a:t> muiden valtionavustustehtävien ja muiden ministeriöiden alaisten valtionavustustehtävien osalta. Tavoite ei ole lisätä poliittista ohjausta, vaan vahvistaa asiantuntija-arvion painoarvoa ja tehostaa hallintoa. Ruotsinkielisen järjestökentän erityispiirteet tulee huomioida selvityksessä”</a:t>
            </a:r>
          </a:p>
          <a:p>
            <a:r>
              <a:rPr lang="fi-FI" dirty="0"/>
              <a:t>Säädösvalmistelu on käynnistynyt ja tavoitteena on antaa HE ensi kesään mennessä.</a:t>
            </a:r>
          </a:p>
          <a:p>
            <a:r>
              <a:rPr lang="fi-FI" dirty="0"/>
              <a:t>Perustettu työryhmä:</a:t>
            </a:r>
          </a:p>
          <a:p>
            <a:pPr lvl="1"/>
            <a:r>
              <a:rPr lang="fi-FI" dirty="0"/>
              <a:t>Tukee säädösvalmistelua ja osallistuu säädösmuutosten vaikutusarviointeihin</a:t>
            </a:r>
          </a:p>
          <a:p>
            <a:pPr lvl="1"/>
            <a:r>
              <a:rPr lang="fi-FI" dirty="0"/>
              <a:t>Valmistelee säädösmuutosten edellyttämää toimeenpanoa ministeriön työjärjestyksen, osasto sisäisen määräyksen, toimintamallien, henkilöstön, taloushallinnon, tietojärjestelmien, sopimusten ja viestinnän osalta.</a:t>
            </a:r>
          </a:p>
          <a:p>
            <a:pPr lvl="1"/>
            <a:r>
              <a:rPr lang="fi-FI" dirty="0"/>
              <a:t>Käsittelee tarvittaessa laajemmin valtionavustustoiminnan organisointiin sosiaali- ja terveysministeriön hallinnonalalla liittyviä kysymyksiä ja aloitteita</a:t>
            </a:r>
          </a:p>
        </p:txBody>
      </p:sp>
      <p:sp>
        <p:nvSpPr>
          <p:cNvPr id="4" name="Dian numeron paikkamerkki 3">
            <a:extLst>
              <a:ext uri="{FF2B5EF4-FFF2-40B4-BE49-F238E27FC236}">
                <a16:creationId xmlns:a16="http://schemas.microsoft.com/office/drawing/2014/main" id="{BFF124D6-491D-7DB7-59C6-EEADDBAD5209}"/>
              </a:ext>
            </a:extLst>
          </p:cNvPr>
          <p:cNvSpPr>
            <a:spLocks noGrp="1"/>
          </p:cNvSpPr>
          <p:nvPr>
            <p:ph type="sldNum" sz="quarter" idx="12"/>
          </p:nvPr>
        </p:nvSpPr>
        <p:spPr/>
        <p:txBody>
          <a:bodyPr/>
          <a:lstStyle/>
          <a:p>
            <a:fld id="{4A5902E6-C54A-9745-A6CA-6B67B09BB7A0}" type="slidenum">
              <a:rPr lang="en-US" smtClean="0"/>
              <a:pPr/>
              <a:t>8</a:t>
            </a:fld>
            <a:endParaRPr lang="en-US" dirty="0"/>
          </a:p>
        </p:txBody>
      </p:sp>
    </p:spTree>
    <p:extLst>
      <p:ext uri="{BB962C8B-B14F-4D97-AF65-F5344CB8AC3E}">
        <p14:creationId xmlns:p14="http://schemas.microsoft.com/office/powerpoint/2010/main" val="2162663401"/>
      </p:ext>
    </p:extLst>
  </p:cSld>
  <p:clrMapOvr>
    <a:masterClrMapping/>
  </p:clrMapOvr>
</p:sld>
</file>

<file path=ppt/theme/theme1.xml><?xml version="1.0" encoding="utf-8"?>
<a:theme xmlns:a="http://schemas.openxmlformats.org/drawingml/2006/main" name="ppt_presentation_template">
  <a:themeElements>
    <a:clrScheme name="STEA_värit">
      <a:dk1>
        <a:sysClr val="windowText" lastClr="000000"/>
      </a:dk1>
      <a:lt1>
        <a:sysClr val="window" lastClr="FFFFFF"/>
      </a:lt1>
      <a:dk2>
        <a:srgbClr val="12A537"/>
      </a:dk2>
      <a:lt2>
        <a:srgbClr val="A85E41"/>
      </a:lt2>
      <a:accent1>
        <a:srgbClr val="1960AB"/>
      </a:accent1>
      <a:accent2>
        <a:srgbClr val="6997C9"/>
      </a:accent2>
      <a:accent3>
        <a:srgbClr val="FD5608"/>
      </a:accent3>
      <a:accent4>
        <a:srgbClr val="F0AB00"/>
      </a:accent4>
      <a:accent5>
        <a:srgbClr val="616365"/>
      </a:accent5>
      <a:accent6>
        <a:srgbClr val="9B9D9E"/>
      </a:accent6>
      <a:hlink>
        <a:srgbClr val="1960AB"/>
      </a:hlink>
      <a:folHlink>
        <a:srgbClr val="1960AB"/>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EA Powerpoint-pohja.potx" id="{25478508-1AB7-40BA-AD9B-C1BF5FBC4A54}" vid="{A292DAE1-2B86-441E-BBC0-98B28E95BE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8e9140b-ce93-43cb-8896-16c93fbc0720" xsi:nil="true"/>
    <lcf76f155ced4ddcb4097134ff3c332f xmlns="7c4c01a9-917d-44c8-b8b5-b1f82f44b78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B8826CCDE66B824194696F8D63E99A6E" ma:contentTypeVersion="13" ma:contentTypeDescription="Luo uusi asiakirja." ma:contentTypeScope="" ma:versionID="7534d9c8e13392bbb3fb60305e5cdc4e">
  <xsd:schema xmlns:xsd="http://www.w3.org/2001/XMLSchema" xmlns:xs="http://www.w3.org/2001/XMLSchema" xmlns:p="http://schemas.microsoft.com/office/2006/metadata/properties" xmlns:ns2="7c4c01a9-917d-44c8-b8b5-b1f82f44b789" xmlns:ns3="98e9140b-ce93-43cb-8896-16c93fbc0720" targetNamespace="http://schemas.microsoft.com/office/2006/metadata/properties" ma:root="true" ma:fieldsID="3fe5c174348576427f7c1fd7e04e6435" ns2:_="" ns3:_="">
    <xsd:import namespace="7c4c01a9-917d-44c8-b8b5-b1f82f44b789"/>
    <xsd:import namespace="98e9140b-ce93-43cb-8896-16c93fbc072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c01a9-917d-44c8-b8b5-b1f82f44b7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4f74eb33-bc01-4b65-a333-7b16e5d3bc2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e9140b-ce93-43cb-8896-16c93fbc07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2a21244-0703-49e5-8e5a-406109b50166}" ma:internalName="TaxCatchAll" ma:showField="CatchAllData" ma:web="98e9140b-ce93-43cb-8896-16c93fbc07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2235BA-4A0D-41ED-AD0F-88C06C853EB3}">
  <ds:schemaRefs>
    <ds:schemaRef ds:uri="http://schemas.microsoft.com/office/2006/metadata/properties"/>
    <ds:schemaRef ds:uri="http://schemas.microsoft.com/office/infopath/2007/PartnerControls"/>
    <ds:schemaRef ds:uri="98e9140b-ce93-43cb-8896-16c93fbc0720"/>
    <ds:schemaRef ds:uri="7c4c01a9-917d-44c8-b8b5-b1f82f44b789"/>
  </ds:schemaRefs>
</ds:datastoreItem>
</file>

<file path=customXml/itemProps2.xml><?xml version="1.0" encoding="utf-8"?>
<ds:datastoreItem xmlns:ds="http://schemas.openxmlformats.org/officeDocument/2006/customXml" ds:itemID="{85A265E1-E077-400B-8B41-B1F27315F2D7}">
  <ds:schemaRefs>
    <ds:schemaRef ds:uri="http://schemas.microsoft.com/sharepoint/v3/contenttype/forms"/>
  </ds:schemaRefs>
</ds:datastoreItem>
</file>

<file path=customXml/itemProps3.xml><?xml version="1.0" encoding="utf-8"?>
<ds:datastoreItem xmlns:ds="http://schemas.openxmlformats.org/officeDocument/2006/customXml" ds:itemID="{B36B45F5-A341-44C2-A7B9-FA39BF53CF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c01a9-917d-44c8-b8b5-b1f82f44b789"/>
    <ds:schemaRef ds:uri="98e9140b-ce93-43cb-8896-16c93fbc07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9936</TotalTime>
  <Words>600</Words>
  <Application>Microsoft Office PowerPoint</Application>
  <PresentationFormat>Laajakuva</PresentationFormat>
  <Paragraphs>38</Paragraphs>
  <Slides>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ppt_presentation_template</vt:lpstr>
      <vt:lpstr>Selvitys avustusjärjestelmän uudistamisesta 31.10.2025</vt:lpstr>
      <vt:lpstr>Selvityksen toimeksianto</vt:lpstr>
      <vt:lpstr>Vaikuttavuus-/tarveperustaisuuden vahvistaminen</vt:lpstr>
      <vt:lpstr>Avustusrakenteen muutos ja hallinnollisen taakan keventäminen </vt:lpstr>
      <vt:lpstr>Rajaukset avustustoimintaan ja rakennemuutoksen vauhdittaminen</vt:lpstr>
      <vt:lpstr>Muutosten toteuttaminen</vt:lpstr>
      <vt:lpstr>Sosiaali- ja terveysjärjestöjen avustuskeskuksen organisatorisen aseman muuttaminen</vt:lpstr>
      <vt:lpstr>Säädösvalmistelun ja työryhmätyöskentelyn käynnistäminen (työskentelyaika 27.10.25-31.12.26)</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Yhteenveto - Avustusten haku vuodelle 2026</dc:title>
  <dc:creator>Pajari Niina (STM)</dc:creator>
  <cp:lastModifiedBy>Ollikainen Minna (STM)</cp:lastModifiedBy>
  <cp:revision>64</cp:revision>
  <dcterms:created xsi:type="dcterms:W3CDTF">2025-03-06T11:43:11Z</dcterms:created>
  <dcterms:modified xsi:type="dcterms:W3CDTF">2025-11-06T13:28:34Z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0x010100B8826CCDE66B824194696F8D63E99A6E</vt:lpwstr>
  </property>
</Properties>
</file>