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60" r:id="rId4"/>
  </p:sldMasterIdLst>
  <p:notesMasterIdLst>
    <p:notesMasterId r:id="rId7"/>
  </p:notesMasterIdLst>
  <p:sldIdLst>
    <p:sldId id="353" r:id="rId5"/>
    <p:sldId id="31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4BDCEE6A-DC9B-E942-9EED-BB438FAB2224}">
          <p14:sldIdLst>
            <p14:sldId id="353"/>
            <p14:sldId id="31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FE7"/>
    <a:srgbClr val="3599B8"/>
    <a:srgbClr val="284B71"/>
    <a:srgbClr val="C23F02"/>
    <a:srgbClr val="4D4F4F"/>
    <a:srgbClr val="12A537"/>
    <a:srgbClr val="FD5708"/>
    <a:srgbClr val="FFD5C1"/>
    <a:srgbClr val="1960AC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C5D6C1-EA68-B694-D04F-48860879F3DD}" v="4" dt="2025-12-09T13:22:17.402"/>
    <p1510:client id="{2CF49EA3-4F04-5882-40E2-364D026976E3}" v="1" dt="2025-12-09T13:47:51.7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739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29FC5-9C29-6A45-873C-549598B04750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ED124-40AD-664E-ADA7-EC566442D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72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0443" y="-502085"/>
            <a:ext cx="13751649" cy="7735303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521817" y="2554462"/>
            <a:ext cx="7092564" cy="1001864"/>
          </a:xfrm>
        </p:spPr>
        <p:txBody>
          <a:bodyPr anchor="t">
            <a:normAutofit/>
          </a:bodyPr>
          <a:lstStyle>
            <a:lvl1pPr algn="ctr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21393" y="3686407"/>
            <a:ext cx="7092949" cy="536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65743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kuva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sp>
        <p:nvSpPr>
          <p:cNvPr id="10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180667" y="2047871"/>
            <a:ext cx="5155200" cy="368458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753905" y="2047871"/>
            <a:ext cx="5155200" cy="368458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8194145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9" name="Kuva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03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ä ja kuvio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B9D9706-93C5-6946-843F-04FCF9C5FC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172202" y="1825625"/>
            <a:ext cx="5319711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938927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io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B9D9706-93C5-6946-843F-04FCF9C5FC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1825625"/>
            <a:ext cx="10653713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39761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aksi kuviot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B9D9706-93C5-6946-843F-04FCF9C5FC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308739" y="1825625"/>
            <a:ext cx="5183954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  <p:sp>
        <p:nvSpPr>
          <p:cNvPr id="9" name="Chart Placeholder 4">
            <a:extLst>
              <a:ext uri="{FF2B5EF4-FFF2-40B4-BE49-F238E27FC236}">
                <a16:creationId xmlns:a16="http://schemas.microsoft.com/office/drawing/2014/main" id="{1CAAE5E9-F014-9B49-A1DB-8D01A48607C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830768" y="1825625"/>
            <a:ext cx="5183954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455427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3735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0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6" name="Kuva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50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724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7090164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6263" y="1881188"/>
            <a:ext cx="6315075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77467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81459" y="1881188"/>
            <a:ext cx="6315075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577047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909439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6263" y="1881188"/>
            <a:ext cx="10319487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310632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aksi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6263" y="1881188"/>
            <a:ext cx="4965893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157DCEA-D10B-2C48-86F1-585B41879AE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28848" y="1881188"/>
            <a:ext cx="4965893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80567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 flipH="1">
            <a:off x="-1" y="2662962"/>
            <a:ext cx="12192000" cy="418845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1" y="534726"/>
            <a:ext cx="7092564" cy="1001864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838201" y="1543051"/>
            <a:ext cx="7092951" cy="639763"/>
          </a:xfr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6" name="Kuva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29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o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7090164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76264" y="1881188"/>
            <a:ext cx="6341270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213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76263" y="1881188"/>
            <a:ext cx="10319487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048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aksi kuvi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76264" y="1881188"/>
            <a:ext cx="5010498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  <p:sp>
        <p:nvSpPr>
          <p:cNvPr id="5" name="Chart Placeholder 3">
            <a:extLst>
              <a:ext uri="{FF2B5EF4-FFF2-40B4-BE49-F238E27FC236}">
                <a16:creationId xmlns:a16="http://schemas.microsoft.com/office/drawing/2014/main" id="{4BD62490-E853-BD46-944F-A756B01F294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5897188" y="1881188"/>
            <a:ext cx="5010498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580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o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576264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4555264" y="1881188"/>
            <a:ext cx="6341270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457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 flipH="1">
            <a:off x="-1" y="2662962"/>
            <a:ext cx="12192000" cy="418845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1" y="534726"/>
            <a:ext cx="7092564" cy="1001864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838201" y="1543051"/>
            <a:ext cx="7092951" cy="639763"/>
          </a:xfr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0819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 Avustus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t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8" t="7876" r="4679"/>
          <a:stretch/>
        </p:blipFill>
        <p:spPr>
          <a:xfrm>
            <a:off x="1" y="1919049"/>
            <a:ext cx="12191999" cy="427220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749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>
          <p15:clr>
            <a:srgbClr val="FBAE40"/>
          </p15:clr>
        </p15:guide>
        <p15:guide id="2" pos="513">
          <p15:clr>
            <a:srgbClr val="FBAE40"/>
          </p15:clr>
        </p15:guide>
        <p15:guide id="3" pos="7167">
          <p15:clr>
            <a:srgbClr val="FBAE40"/>
          </p15:clr>
        </p15:guide>
        <p15:guide id="4" orient="horz" pos="1888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 Avustu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43" t="7995" r="6816"/>
          <a:stretch/>
        </p:blipFill>
        <p:spPr>
          <a:xfrm>
            <a:off x="5792" y="1964553"/>
            <a:ext cx="12186207" cy="423781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t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US"/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799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>
          <p15:clr>
            <a:srgbClr val="FBAE40"/>
          </p15:clr>
        </p15:guide>
        <p15:guide id="2" pos="513">
          <p15:clr>
            <a:srgbClr val="FBAE40"/>
          </p15:clr>
        </p15:guide>
        <p15:guide id="3" pos="7167">
          <p15:clr>
            <a:srgbClr val="FBAE40"/>
          </p15:clr>
        </p15:guide>
        <p15:guide id="4" orient="horz" pos="179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43" t="7995" r="6816"/>
          <a:stretch/>
        </p:blipFill>
        <p:spPr>
          <a:xfrm>
            <a:off x="5792" y="1964553"/>
            <a:ext cx="12186207" cy="423781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10" name="Kuva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616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pos="513" userDrawn="1">
          <p15:clr>
            <a:srgbClr val="FBAE40"/>
          </p15:clr>
        </p15:guide>
        <p15:guide id="3" pos="7167" userDrawn="1">
          <p15:clr>
            <a:srgbClr val="FBAE40"/>
          </p15:clr>
        </p15:guide>
        <p15:guide id="4" orient="horz" pos="17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030" t="9936" r="7301"/>
          <a:stretch/>
        </p:blipFill>
        <p:spPr>
          <a:xfrm>
            <a:off x="0" y="1931243"/>
            <a:ext cx="12192000" cy="4272148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7" name="Kuva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202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pos="513" userDrawn="1">
          <p15:clr>
            <a:srgbClr val="FBAE40"/>
          </p15:clr>
        </p15:guide>
        <p15:guide id="3" pos="7167" userDrawn="1">
          <p15:clr>
            <a:srgbClr val="FBAE40"/>
          </p15:clr>
        </p15:guide>
        <p15:guide id="4" orient="horz" pos="188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810" t="6810" r="2480"/>
          <a:stretch/>
        </p:blipFill>
        <p:spPr>
          <a:xfrm flipH="1">
            <a:off x="0" y="1936033"/>
            <a:ext cx="12192000" cy="4272235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7" name="Kuva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pos="513" userDrawn="1">
          <p15:clr>
            <a:srgbClr val="FBAE40"/>
          </p15:clr>
        </p15:guide>
        <p15:guide id="3" pos="7167" userDrawn="1">
          <p15:clr>
            <a:srgbClr val="FBAE40"/>
          </p15:clr>
        </p15:guide>
        <p15:guide id="4" orient="horz" pos="1888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8" t="7876" r="4679"/>
          <a:stretch/>
        </p:blipFill>
        <p:spPr>
          <a:xfrm>
            <a:off x="1" y="1919049"/>
            <a:ext cx="12191999" cy="4272206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7" name="Kuva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276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pos="513" userDrawn="1">
          <p15:clr>
            <a:srgbClr val="FBAE40"/>
          </p15:clr>
        </p15:guide>
        <p15:guide id="3" pos="7167" userDrawn="1">
          <p15:clr>
            <a:srgbClr val="FBAE40"/>
          </p15:clr>
        </p15:guide>
        <p15:guide id="4" orient="horz" pos="188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78909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1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4" name="Kuva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96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ä ja kuv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713EE1E-4178-A44C-9A4F-90DA8E92F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72202" y="1825625"/>
            <a:ext cx="5319711" cy="4351338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5726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26013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62" r:id="rId7"/>
    <p:sldLayoutId id="2147483664" r:id="rId8"/>
    <p:sldLayoutId id="2147483691" r:id="rId9"/>
    <p:sldLayoutId id="2147483668" r:id="rId10"/>
    <p:sldLayoutId id="2147483692" r:id="rId11"/>
    <p:sldLayoutId id="2147483693" r:id="rId12"/>
    <p:sldLayoutId id="2147483694" r:id="rId13"/>
    <p:sldLayoutId id="2147483666" r:id="rId14"/>
    <p:sldLayoutId id="2147483667" r:id="rId15"/>
    <p:sldLayoutId id="2147483684" r:id="rId16"/>
    <p:sldLayoutId id="2147483686" r:id="rId17"/>
    <p:sldLayoutId id="2147483687" r:id="rId18"/>
    <p:sldLayoutId id="2147483689" r:id="rId19"/>
    <p:sldLayoutId id="2147483683" r:id="rId20"/>
    <p:sldLayoutId id="2147483688" r:id="rId21"/>
    <p:sldLayoutId id="2147483690" r:id="rId22"/>
    <p:sldLayoutId id="2147483685" r:id="rId23"/>
    <p:sldLayoutId id="2147483696" r:id="rId24"/>
    <p:sldLayoutId id="2147483698" r:id="rId25"/>
    <p:sldLayoutId id="2147483699" r:id="rId26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6">
              <a:lumMod val="5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49718" y="2775428"/>
            <a:ext cx="7092564" cy="1001864"/>
          </a:xfrm>
        </p:spPr>
        <p:txBody>
          <a:bodyPr>
            <a:normAutofit fontScale="90000"/>
          </a:bodyPr>
          <a:lstStyle/>
          <a:p>
            <a:r>
              <a:rPr lang="fi-FI" b="0" dirty="0"/>
              <a:t>EU-rahoitteisten hankkeiden osarahoitukset </a:t>
            </a:r>
            <a:br>
              <a:rPr lang="fi-FI" b="0" dirty="0"/>
            </a:br>
            <a:r>
              <a:rPr lang="fi-FI" b="0" dirty="0"/>
              <a:t>Jaoston kokous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8366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C89E2E-92A9-C84E-B965-82189E6A4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372600" cy="1325563"/>
          </a:xfrm>
        </p:spPr>
        <p:txBody>
          <a:bodyPr/>
          <a:lstStyle/>
          <a:p>
            <a:r>
              <a:rPr lang="fi-FI" dirty="0">
                <a:cs typeface="Arial"/>
              </a:rPr>
              <a:t>STEA-avustukset EU-ohjelmien osarahoituksena</a:t>
            </a:r>
            <a:endParaRPr lang="fi-FI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ADFD301-FF64-D74C-8BC9-35F26918A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0748"/>
            <a:ext cx="10515600" cy="466621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fi-FI" sz="1800" dirty="0"/>
              <a:t>Avustusta oli mahdollista hakea ESR+-, AMIF-, ISF- ja CERV-rahastoista rahoitettujen hankkeiden omavastuuosuuteen. Hankkeiden tuli olla </a:t>
            </a:r>
            <a:r>
              <a:rPr lang="fi-FI" sz="1800" dirty="0" err="1"/>
              <a:t>STEAn</a:t>
            </a:r>
            <a:r>
              <a:rPr lang="fi-FI" sz="1800" dirty="0"/>
              <a:t> avustuslinjausten mukaisia.</a:t>
            </a:r>
          </a:p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fi-FI" sz="1800" dirty="0"/>
              <a:t>Avustusta </a:t>
            </a:r>
            <a:r>
              <a:rPr lang="fi-FI" sz="1800" dirty="0">
                <a:solidFill>
                  <a:srgbClr val="464646"/>
                </a:solidFill>
                <a:latin typeface="Arial"/>
                <a:ea typeface="Arial" panose="020B0604020202020204" pitchFamily="34" charset="0"/>
                <a:cs typeface="Arial"/>
              </a:rPr>
              <a:t>haettiin yhteensä </a:t>
            </a:r>
            <a:r>
              <a:rPr lang="fi-FI" sz="1800" dirty="0">
                <a:solidFill>
                  <a:schemeClr val="accent6">
                    <a:lumMod val="49000"/>
                  </a:schemeClr>
                </a:solidFill>
              </a:rPr>
              <a:t>11 374 513 </a:t>
            </a:r>
            <a:r>
              <a:rPr lang="fi-FI" sz="1800" dirty="0">
                <a:solidFill>
                  <a:schemeClr val="accent6">
                    <a:lumMod val="49000"/>
                  </a:schemeClr>
                </a:solidFill>
                <a:latin typeface="Arial"/>
                <a:ea typeface="Arial" panose="020B0604020202020204" pitchFamily="34" charset="0"/>
                <a:cs typeface="Arial"/>
              </a:rPr>
              <a:t>euroa 154 h</a:t>
            </a:r>
            <a:r>
              <a:rPr lang="fi-FI" sz="1800" dirty="0">
                <a:solidFill>
                  <a:srgbClr val="464646"/>
                </a:solidFill>
                <a:latin typeface="Arial"/>
                <a:ea typeface="Arial" panose="020B0604020202020204" pitchFamily="34" charset="0"/>
                <a:cs typeface="Arial"/>
              </a:rPr>
              <a:t>akemuksella</a:t>
            </a:r>
            <a:endParaRPr lang="fi-FI" sz="1800" dirty="0">
              <a:solidFill>
                <a:srgbClr val="464646"/>
              </a:solidFill>
              <a:latin typeface="Arial"/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fi-FI" sz="1800" dirty="0">
                <a:solidFill>
                  <a:srgbClr val="464646"/>
                </a:solidFill>
                <a:latin typeface="Arial"/>
                <a:ea typeface="Calibri"/>
                <a:cs typeface="Arial"/>
              </a:rPr>
              <a:t>Avustusta esitetään 26 hankkeeseen </a:t>
            </a:r>
            <a:r>
              <a:rPr lang="fi-FI" sz="1800" dirty="0"/>
              <a:t>yhteensä 1 520 811 euroa. Valtaosa hankkeista kuului ESR+-ohjelman toimintalinjaan 4 (Työllistävä, osaava ja osallistava Suomi) ja sen erityistavoitteeseen 4.3. (Yhdenvertaiseen osallisuuteen). </a:t>
            </a:r>
          </a:p>
          <a:p>
            <a:pPr fontAlgn="base"/>
            <a:r>
              <a:rPr lang="fi-FI" sz="1800" dirty="0"/>
              <a:t>Avustuskohteet jakautuvat 14 eri järjestöluokkaan. Pääkohderyhminä ehdotetuissa hankkeissa painottuvat korostuneesti apua tarvitsevat, ammattilaiset ja vapaaehtoiset sekä yleiset kohderyhmät. </a:t>
            </a:r>
          </a:p>
          <a:p>
            <a:pPr fontAlgn="base"/>
            <a:r>
              <a:rPr lang="fi-FI" sz="1800" dirty="0"/>
              <a:t>Avustusta ehdotetaan esimerkiksi: </a:t>
            </a:r>
          </a:p>
          <a:p>
            <a:pPr lvl="1" fontAlgn="base"/>
            <a:r>
              <a:rPr lang="fi-FI" sz="1800" dirty="0">
                <a:cs typeface="Arial"/>
              </a:rPr>
              <a:t>Koulutuksen ja työllisyyden edellytysten edistämiseen</a:t>
            </a:r>
          </a:p>
          <a:p>
            <a:pPr lvl="1" fontAlgn="base"/>
            <a:r>
              <a:rPr lang="fi-FI" sz="1800" dirty="0">
                <a:cs typeface="Arial"/>
              </a:rPr>
              <a:t>Matalan kynnyksen tukeen kuormittuneiden vanhempien ja neuropsykiatrisista ongelmista kärsivien vanhempien auttamiseksi arjessa</a:t>
            </a:r>
          </a:p>
          <a:p>
            <a:pPr lvl="1" fontAlgn="base"/>
            <a:r>
              <a:rPr lang="fi-FI" sz="1800" dirty="0">
                <a:cs typeface="Arial"/>
              </a:rPr>
              <a:t>Maahan muuttaneiden perheiden sosiaalisen osallisuuden ja hyvien väestösuhteiden vahvistamiseen</a:t>
            </a:r>
          </a:p>
          <a:p>
            <a:pPr lvl="1" fontAlgn="base"/>
            <a:r>
              <a:rPr lang="fi-FI" sz="1800" dirty="0">
                <a:ea typeface="+mn-lt"/>
                <a:cs typeface="+mn-lt"/>
              </a:rPr>
              <a:t>Päihderiippuvaisten henkilöiden hyvinvoinnin ja osallisuuden lisääminen sekä tukeminen kohden koulutusta ja työelämää</a:t>
            </a:r>
            <a:endParaRPr lang="fi-FI" sz="1800" dirty="0"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fi-FI" sz="1800" dirty="0"/>
              <a:t>Avustuskäsittelyn aikana konsultoitiin muita rahoittajaviranomaisia, ja tieto päähankkeen rahoituksen hylkäämisestä johti myös </a:t>
            </a:r>
            <a:r>
              <a:rPr lang="fi-FI" sz="1800" dirty="0" err="1"/>
              <a:t>STEAn</a:t>
            </a:r>
            <a:r>
              <a:rPr lang="fi-FI" sz="1800" dirty="0"/>
              <a:t> osarahoitushakemuksen hylkäävään esitykseen. Muita yleisiä hylkäysperusteita oli riittämättömät tiedot päähankkeen toteutumisesta, hankkeet eivät olleet riittävästi </a:t>
            </a:r>
            <a:r>
              <a:rPr lang="fi-FI" sz="1800" dirty="0" err="1"/>
              <a:t>STEAn</a:t>
            </a:r>
            <a:r>
              <a:rPr lang="fi-FI" sz="1800" dirty="0"/>
              <a:t> strategian mukaisia tai omarahoitusosuus hankkeisiin oli saatavilla muualta. Tiukan raharaamin takia e</a:t>
            </a:r>
            <a:r>
              <a:rPr lang="fi-FI" sz="1800" dirty="0">
                <a:ea typeface="Calibri"/>
                <a:cs typeface="Arial"/>
              </a:rPr>
              <a:t>hdollisia avustusehdotuksia ei ole tehty.</a:t>
            </a:r>
            <a:endParaRPr lang="fi-FI" sz="1800" dirty="0">
              <a:solidFill>
                <a:srgbClr val="FF0000"/>
              </a:solidFill>
              <a:effectLst/>
              <a:latin typeface="Arial"/>
              <a:ea typeface="Arial" panose="020B0604020202020204" pitchFamily="34" charset="0"/>
              <a:cs typeface="Arial"/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68E246-D650-5546-97B6-B27C0A5EB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270773"/>
      </p:ext>
    </p:extLst>
  </p:cSld>
  <p:clrMapOvr>
    <a:masterClrMapping/>
  </p:clrMapOvr>
</p:sld>
</file>

<file path=ppt/theme/theme1.xml><?xml version="1.0" encoding="utf-8"?>
<a:theme xmlns:a="http://schemas.openxmlformats.org/drawingml/2006/main" name="ppt_presentation_template">
  <a:themeElements>
    <a:clrScheme name="STEA_värit">
      <a:dk1>
        <a:sysClr val="windowText" lastClr="000000"/>
      </a:dk1>
      <a:lt1>
        <a:sysClr val="window" lastClr="FFFFFF"/>
      </a:lt1>
      <a:dk2>
        <a:srgbClr val="12A537"/>
      </a:dk2>
      <a:lt2>
        <a:srgbClr val="A85E41"/>
      </a:lt2>
      <a:accent1>
        <a:srgbClr val="1960AB"/>
      </a:accent1>
      <a:accent2>
        <a:srgbClr val="6997C9"/>
      </a:accent2>
      <a:accent3>
        <a:srgbClr val="FD5608"/>
      </a:accent3>
      <a:accent4>
        <a:srgbClr val="F0AB00"/>
      </a:accent4>
      <a:accent5>
        <a:srgbClr val="616365"/>
      </a:accent5>
      <a:accent6>
        <a:srgbClr val="9B9D9E"/>
      </a:accent6>
      <a:hlink>
        <a:srgbClr val="1960AB"/>
      </a:hlink>
      <a:folHlink>
        <a:srgbClr val="1960AB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3B0D4BE-F9C3-6C44-A3DF-19898E4D945E}" vid="{C6897968-8CC0-E348-B833-792A1E3413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826CCDE66B824194696F8D63E99A6E" ma:contentTypeVersion="13" ma:contentTypeDescription="Create a new document." ma:contentTypeScope="" ma:versionID="69779673a7ac542bc717404b7e5a95eb">
  <xsd:schema xmlns:xsd="http://www.w3.org/2001/XMLSchema" xmlns:xs="http://www.w3.org/2001/XMLSchema" xmlns:p="http://schemas.microsoft.com/office/2006/metadata/properties" xmlns:ns2="7c4c01a9-917d-44c8-b8b5-b1f82f44b789" xmlns:ns3="98e9140b-ce93-43cb-8896-16c93fbc0720" targetNamespace="http://schemas.microsoft.com/office/2006/metadata/properties" ma:root="true" ma:fieldsID="a5d59e530960b02f6b5f9368070f4889" ns2:_="" ns3:_="">
    <xsd:import namespace="7c4c01a9-917d-44c8-b8b5-b1f82f44b789"/>
    <xsd:import namespace="98e9140b-ce93-43cb-8896-16c93fbc07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c01a9-917d-44c8-b8b5-b1f82f44b7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f74eb33-bc01-4b65-a333-7b16e5d3bc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9140b-ce93-43cb-8896-16c93fbc07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2a21244-0703-49e5-8e5a-406109b50166}" ma:internalName="TaxCatchAll" ma:showField="CatchAllData" ma:web="98e9140b-ce93-43cb-8896-16c93fbc07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e9140b-ce93-43cb-8896-16c93fbc0720" xsi:nil="true"/>
    <lcf76f155ced4ddcb4097134ff3c332f xmlns="7c4c01a9-917d-44c8-b8b5-b1f82f44b78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19BAA0E-4EF7-4930-BA9A-B9D155661C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c01a9-917d-44c8-b8b5-b1f82f44b789"/>
    <ds:schemaRef ds:uri="98e9140b-ce93-43cb-8896-16c93fbc07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60E926-D7BF-47C7-901D-1862EC6EE9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E0CED3-DF1C-4BE7-9FB2-E6E76C1A0BB7}">
  <ds:schemaRefs>
    <ds:schemaRef ds:uri="http://purl.org/dc/dcmitype/"/>
    <ds:schemaRef ds:uri="http://schemas.microsoft.com/office/2006/documentManagement/types"/>
    <ds:schemaRef ds:uri="http://purl.org/dc/elements/1.1/"/>
    <ds:schemaRef ds:uri="98e9140b-ce93-43cb-8896-16c93fbc0720"/>
    <ds:schemaRef ds:uri="7c4c01a9-917d-44c8-b8b5-b1f82f44b789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STEA Powerpoint-pohja</Template>
  <TotalTime>0</TotalTime>
  <Words>187</Words>
  <Application>Microsoft Office PowerPoint</Application>
  <PresentationFormat>Laajakuva</PresentationFormat>
  <Paragraphs>13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ppt_presentation_template</vt:lpstr>
      <vt:lpstr>EU-rahoitteisten hankkeiden osarahoitukset  Jaoston kokous</vt:lpstr>
      <vt:lpstr>STEA-avustukset EU-ohjelmien osarahoituksena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76</cp:revision>
  <dcterms:created xsi:type="dcterms:W3CDTF">2021-08-04T09:26:59Z</dcterms:created>
  <dcterms:modified xsi:type="dcterms:W3CDTF">2025-12-09T13:47:52Z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0x010100B8826CCDE66B824194696F8D63E99A6E</vt:lpwstr>
  </property>
  <property fmtid="{D5CDD505-2E9C-101B-9397-08002B2CF9AE}" pid="3" name="MediaServiceImageTags">
    <vt:lpwstr/>
  </property>
</Properties>
</file>