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662B8B-3F62-02F7-344D-6C5007DCD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AC64E3-D8FD-2497-E96A-432FD10E9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8CF5C1-4E3C-520F-BC36-A4318963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08B0DD-6F7B-AC7A-8756-36BBD9B50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3F209-77F8-3C30-97ED-4ED88F7EF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0860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175953-E41C-CADE-FE1F-04CCC200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16A710B-2AA8-8157-D843-25C9471F6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CFB1A8-AFCB-9063-A6C2-BFCE2AF14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052DBC-3288-0213-C8A2-C4DA5E77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5E3CDD-D92D-C4C4-D926-6587CDF8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99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1DCEB47-6980-B35E-9B8D-6D319EC875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3D8FD50-1837-8770-41E5-C1CB62992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4FA00B-01D9-FE82-BF96-EC1657AB2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21A7CA-30D3-D121-E355-D457B70E4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108ABD-E6B4-F354-7CC3-5D491A996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2521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3868D3-1C8D-A6E9-6948-21C77E6C3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134148-EDCC-8D5B-99F9-7B82C3F09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204C15-39F4-5DC5-C825-F322DAB3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BB3CF9-43E3-D601-54BF-40CC98E7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186396-A08F-3875-82C3-4A33D168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037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BE8A0A-B218-8DEA-C8BE-409247F63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15BA0C-5160-BFD6-D01C-CD5935C24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0343CD-A2A2-8A1D-1F66-45D275216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65C8D4-0FA4-193B-D98A-6BD751C51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83742F-183C-81FD-58C6-940EC5C3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035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00EE79-A7B1-CF95-A52C-AD126153C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48FFEE-AA24-1796-C162-48972F40A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5EC31BB-086E-855F-86B8-7B07479DB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A5B85A-093C-29CA-A41D-0B1B8025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03C1F29-68CD-6285-9A34-451732C1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A024D0-5617-3727-139C-AE32EB50A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571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FE5155-0B5F-C729-5140-59F57AB0F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3CF342-5B92-5E40-DAF9-CEA9A68D1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BDA01D3-F1A0-150E-97CA-0EC4ED9B6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0FDC1E-486C-0B3A-DE97-CD01BA493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57D15B1-C541-1213-0AA4-3FB449DC1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2179EED-89D6-7E50-4479-5C3B1405A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592AEF4-6A67-0D92-978C-928998F70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14626A4-6DB0-37EF-8E0C-4BF0F7EE8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55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1ADB56-BA15-855D-65FE-8E603B4A4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2ACAEF3-D2A8-C861-753B-C3C40A988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5899DA2-AA8E-83B3-C672-2AF8FB423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ADA7A6C-C46C-6903-39E4-B570F37BC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552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32EBDEF-FCCC-5044-6CB0-D9608C477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676DC9D-2CCC-2BE8-04FF-6EBCAA5E9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3F2126A-056D-2AFF-FD12-CE5FD6C2C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36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B34462-C895-2CA5-4BAD-83107560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0320F8-65B5-EDE9-01F9-6EADD8557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D1D0DD7-AE8D-F413-1DBD-7EFDC921C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CCDDAE-72A9-0484-884C-A9821C480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BC526F4-10AF-FA51-D01E-4E504F345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0D137CC-BEE3-160C-D975-E2547D11E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8789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0BFDF7-6D11-0C94-B083-B2216AFC4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14A6233-9AB3-1A4D-94C9-33F86BA92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366498F-772C-DEF3-BBDB-3A8BF18AF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00A4B4E-CCE2-60E3-CAE0-E8B7AEAB4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159DA8-395C-78AA-7815-510DDDB20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5F00EAC-0031-EE03-BAE4-F4BE7728A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30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B17E446-126E-7E21-C824-0878ADA52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4DCF5A-DA88-BAA3-4BA5-9AAA6B9C2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7F704F-A942-B8A8-6440-46A61A4096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6EA9E-EFBC-47C1-8616-F2733EA5D52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9AA024-3FCE-129F-117F-CF213EEF4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9BFCA5-1861-0CEF-7283-38F6CF73A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1ED71-1CF5-4269-B82B-5F67DF236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3084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87A145-F0C6-E940-C524-E4812156A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C-avustuksen osuus avustuskokonaisuuden kaikesta avustuksesta 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BC50B7A0-121E-7A8F-8EEC-86B9955ED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643963"/>
              </p:ext>
            </p:extLst>
          </p:nvPr>
        </p:nvGraphicFramePr>
        <p:xfrm>
          <a:off x="943276" y="2531444"/>
          <a:ext cx="10410525" cy="2041350"/>
        </p:xfrm>
        <a:graphic>
          <a:graphicData uri="http://schemas.openxmlformats.org/drawingml/2006/table">
            <a:tbl>
              <a:tblPr/>
              <a:tblGrid>
                <a:gridCol w="5430075">
                  <a:extLst>
                    <a:ext uri="{9D8B030D-6E8A-4147-A177-3AD203B41FA5}">
                      <a16:colId xmlns:a16="http://schemas.microsoft.com/office/drawing/2014/main" val="2661363013"/>
                    </a:ext>
                  </a:extLst>
                </a:gridCol>
                <a:gridCol w="830075">
                  <a:extLst>
                    <a:ext uri="{9D8B030D-6E8A-4147-A177-3AD203B41FA5}">
                      <a16:colId xmlns:a16="http://schemas.microsoft.com/office/drawing/2014/main" val="4174780200"/>
                    </a:ext>
                  </a:extLst>
                </a:gridCol>
                <a:gridCol w="830075">
                  <a:extLst>
                    <a:ext uri="{9D8B030D-6E8A-4147-A177-3AD203B41FA5}">
                      <a16:colId xmlns:a16="http://schemas.microsoft.com/office/drawing/2014/main" val="740208531"/>
                    </a:ext>
                  </a:extLst>
                </a:gridCol>
                <a:gridCol w="830075">
                  <a:extLst>
                    <a:ext uri="{9D8B030D-6E8A-4147-A177-3AD203B41FA5}">
                      <a16:colId xmlns:a16="http://schemas.microsoft.com/office/drawing/2014/main" val="518182010"/>
                    </a:ext>
                  </a:extLst>
                </a:gridCol>
                <a:gridCol w="830075">
                  <a:extLst>
                    <a:ext uri="{9D8B030D-6E8A-4147-A177-3AD203B41FA5}">
                      <a16:colId xmlns:a16="http://schemas.microsoft.com/office/drawing/2014/main" val="1223354316"/>
                    </a:ext>
                  </a:extLst>
                </a:gridCol>
                <a:gridCol w="830075">
                  <a:extLst>
                    <a:ext uri="{9D8B030D-6E8A-4147-A177-3AD203B41FA5}">
                      <a16:colId xmlns:a16="http://schemas.microsoft.com/office/drawing/2014/main" val="1312363934"/>
                    </a:ext>
                  </a:extLst>
                </a:gridCol>
                <a:gridCol w="830075">
                  <a:extLst>
                    <a:ext uri="{9D8B030D-6E8A-4147-A177-3AD203B41FA5}">
                      <a16:colId xmlns:a16="http://schemas.microsoft.com/office/drawing/2014/main" val="1571591008"/>
                    </a:ext>
                  </a:extLst>
                </a:gridCol>
              </a:tblGrid>
              <a:tr h="340225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Avustuskokonaisuus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53508"/>
                  </a:ext>
                </a:extLst>
              </a:tr>
              <a:tr h="340225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Järjestöjen toimintaedellytysten vahvistaminen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8,14 %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5,87 %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4,57 %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2,77 %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1,68 %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0,37 %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925336"/>
                  </a:ext>
                </a:extLst>
              </a:tr>
              <a:tr h="340225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Kriisiauttaminen ja arjen turvallisuuden edistäminen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35,77 %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23,95 %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15,57 %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18,63 %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9,10 %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2,97 %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342061"/>
                  </a:ext>
                </a:extLst>
              </a:tr>
              <a:tr h="340225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Osallisuuden, toimijuuden ja arjenhallinnan tukeminen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39,79 %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33,83 %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26,39 %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28,77 %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10,65 %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0,97 %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516509"/>
                  </a:ext>
                </a:extLst>
              </a:tr>
              <a:tr h="340225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Terveyden edistäminen sekä työ- ja toimintakyvyn vahvistaminen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32,60 %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25,84 %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31,33 %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21,08 %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5,19 %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0,42 %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386700"/>
                  </a:ext>
                </a:extLst>
              </a:tr>
              <a:tr h="340225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Kaikki yhteensä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28,57 %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23,37 %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21,03 %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18,90 %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6,47 %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0,92 %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25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496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60A7C8-AC1A-1623-4244-36B271291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Avustuskokonaisuuden osuus kaikesta C-avustuksesta</a:t>
            </a:r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90B34FC3-B422-9B3E-E831-95C5E92D8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623499"/>
              </p:ext>
            </p:extLst>
          </p:nvPr>
        </p:nvGraphicFramePr>
        <p:xfrm>
          <a:off x="838200" y="2387065"/>
          <a:ext cx="10515598" cy="2185728"/>
        </p:xfrm>
        <a:graphic>
          <a:graphicData uri="http://schemas.openxmlformats.org/drawingml/2006/table">
            <a:tbl>
              <a:tblPr/>
              <a:tblGrid>
                <a:gridCol w="5382562">
                  <a:extLst>
                    <a:ext uri="{9D8B030D-6E8A-4147-A177-3AD203B41FA5}">
                      <a16:colId xmlns:a16="http://schemas.microsoft.com/office/drawing/2014/main" val="2103996587"/>
                    </a:ext>
                  </a:extLst>
                </a:gridCol>
                <a:gridCol w="855506">
                  <a:extLst>
                    <a:ext uri="{9D8B030D-6E8A-4147-A177-3AD203B41FA5}">
                      <a16:colId xmlns:a16="http://schemas.microsoft.com/office/drawing/2014/main" val="950589025"/>
                    </a:ext>
                  </a:extLst>
                </a:gridCol>
                <a:gridCol w="855506">
                  <a:extLst>
                    <a:ext uri="{9D8B030D-6E8A-4147-A177-3AD203B41FA5}">
                      <a16:colId xmlns:a16="http://schemas.microsoft.com/office/drawing/2014/main" val="2560790339"/>
                    </a:ext>
                  </a:extLst>
                </a:gridCol>
                <a:gridCol w="855506">
                  <a:extLst>
                    <a:ext uri="{9D8B030D-6E8A-4147-A177-3AD203B41FA5}">
                      <a16:colId xmlns:a16="http://schemas.microsoft.com/office/drawing/2014/main" val="3260371341"/>
                    </a:ext>
                  </a:extLst>
                </a:gridCol>
                <a:gridCol w="855506">
                  <a:extLst>
                    <a:ext uri="{9D8B030D-6E8A-4147-A177-3AD203B41FA5}">
                      <a16:colId xmlns:a16="http://schemas.microsoft.com/office/drawing/2014/main" val="909541059"/>
                    </a:ext>
                  </a:extLst>
                </a:gridCol>
                <a:gridCol w="855506">
                  <a:extLst>
                    <a:ext uri="{9D8B030D-6E8A-4147-A177-3AD203B41FA5}">
                      <a16:colId xmlns:a16="http://schemas.microsoft.com/office/drawing/2014/main" val="38828963"/>
                    </a:ext>
                  </a:extLst>
                </a:gridCol>
                <a:gridCol w="855506">
                  <a:extLst>
                    <a:ext uri="{9D8B030D-6E8A-4147-A177-3AD203B41FA5}">
                      <a16:colId xmlns:a16="http://schemas.microsoft.com/office/drawing/2014/main" val="2517420057"/>
                    </a:ext>
                  </a:extLst>
                </a:gridCol>
              </a:tblGrid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Avustuskokonaisuus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597465"/>
                  </a:ext>
                </a:extLst>
              </a:tr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Järjestöjen toimintaedellytysten vahvistaminen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7,8 %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6,5 %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5,7 %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3,7 %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7,3 %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12,0 %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5276010"/>
                  </a:ext>
                </a:extLst>
              </a:tr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Kriisiauttaminen ja arjen turvallisuuden edistäminen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14,9 %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11,5 %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8,1 %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12,1 %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19,0 %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43,9 %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836409"/>
                  </a:ext>
                </a:extLst>
              </a:tr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Osallisuuden, toimijuuden ja arjenhallinnan tukeminen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44,3 %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52,7 %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41,0 %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53,6 %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52,6 %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32,1 %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369680"/>
                  </a:ext>
                </a:extLst>
              </a:tr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Terveyden edistäminen sekä työ- ja toimintakyvyn vahvistaminen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33,0 %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29,3 %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45,2 %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30,6 %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21,1 %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11,9 %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922395"/>
                  </a:ext>
                </a:extLst>
              </a:tr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Kaikki yhteensä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260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370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8826CCDE66B824194696F8D63E99A6E" ma:contentTypeVersion="13" ma:contentTypeDescription="Luo uusi asiakirja." ma:contentTypeScope="" ma:versionID="961fe3300d19951d248a515fbdaffa02">
  <xsd:schema xmlns:xsd="http://www.w3.org/2001/XMLSchema" xmlns:xs="http://www.w3.org/2001/XMLSchema" xmlns:p="http://schemas.microsoft.com/office/2006/metadata/properties" xmlns:ns2="7c4c01a9-917d-44c8-b8b5-b1f82f44b789" xmlns:ns3="98e9140b-ce93-43cb-8896-16c93fbc0720" targetNamespace="http://schemas.microsoft.com/office/2006/metadata/properties" ma:root="true" ma:fieldsID="0e867137e4168115625f9a21311eb455" ns2:_="" ns3:_="">
    <xsd:import namespace="7c4c01a9-917d-44c8-b8b5-b1f82f44b789"/>
    <xsd:import namespace="98e9140b-ce93-43cb-8896-16c93fbc0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c01a9-917d-44c8-b8b5-b1f82f44b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f74eb33-bc01-4b65-a333-7b16e5d3bc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9140b-ce93-43cb-8896-16c93fbc07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2a21244-0703-49e5-8e5a-406109b50166}" ma:internalName="TaxCatchAll" ma:showField="CatchAllData" ma:web="98e9140b-ce93-43cb-8896-16c93fbc0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e9140b-ce93-43cb-8896-16c93fbc0720" xsi:nil="true"/>
    <lcf76f155ced4ddcb4097134ff3c332f xmlns="7c4c01a9-917d-44c8-b8b5-b1f82f44b78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25BA2B1-3488-4E10-9E3C-3B4878920B00}"/>
</file>

<file path=customXml/itemProps2.xml><?xml version="1.0" encoding="utf-8"?>
<ds:datastoreItem xmlns:ds="http://schemas.openxmlformats.org/officeDocument/2006/customXml" ds:itemID="{F5ADF375-BE49-4386-BF03-33A6BC58BD99}"/>
</file>

<file path=customXml/itemProps3.xml><?xml version="1.0" encoding="utf-8"?>
<ds:datastoreItem xmlns:ds="http://schemas.openxmlformats.org/officeDocument/2006/customXml" ds:itemID="{5822C571-0C86-49D2-AADD-1990292C95C1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189</Words>
  <Application>Microsoft Office PowerPoint</Application>
  <PresentationFormat>Laajakuva</PresentationFormat>
  <Paragraphs>86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C-avustuksen osuus avustuskokonaisuuden kaikesta avustuksesta </vt:lpstr>
      <vt:lpstr>Avustuskokonaisuuden osuus kaikesta C-avustuksesta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C-avustuksen osuus avustuskokonaisuuden kaikesta avustuksesta </dc:title>
  <dc:creator>Mulari Timo (STM)</dc:creator>
  <cp:lastModifiedBy>Mulari Timo (STM)</cp:lastModifiedBy>
  <cp:revision>1</cp:revision>
  <dcterms:created xsi:type="dcterms:W3CDTF">2025-12-15T07:07:57Z</dcterms:created>
  <dcterms:modified xsi:type="dcterms:W3CDTF">2025-12-15T07:10:45Z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0x010100B8826CCDE66B824194696F8D63E99A6E</vt:lpwstr>
  </property>
</Properties>
</file>