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276" r:id="rId6"/>
    <p:sldId id="277" r:id="rId7"/>
    <p:sldId id="282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59"/>
  </p:normalViewPr>
  <p:slideViewPr>
    <p:cSldViewPr snapToGrid="0" snapToObjects="1">
      <p:cViewPr varScale="1">
        <p:scale>
          <a:sx n="113" d="100"/>
          <a:sy n="113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9FC5-9C29-6A45-873C-549598B04750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ED124-40AD-664E-ADA7-EC566442D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7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D5705"/>
          </a:solidFill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11680" y="2655736"/>
            <a:ext cx="5319423" cy="1001864"/>
          </a:xfrm>
        </p:spPr>
        <p:txBody>
          <a:bodyPr anchor="t">
            <a:normAutofit/>
          </a:bodyPr>
          <a:lstStyle>
            <a:lvl1pPr algn="ctr">
              <a:defRPr sz="3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011363" y="3916017"/>
            <a:ext cx="5319712" cy="536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65743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5718" y="6356351"/>
            <a:ext cx="603802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9" y="6411557"/>
            <a:ext cx="2523108" cy="180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068065" y="6356351"/>
            <a:ext cx="947658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D5705"/>
                </a:solidFill>
              </a:defRPr>
            </a:lvl1pPr>
          </a:lstStyle>
          <a:p>
            <a:fld id="{A646CD98-AF0D-DF4C-BB32-CB9A8C377544}" type="datetime1">
              <a:rPr lang="fi-FI" smtClean="0"/>
              <a:pPr/>
              <a:t>16.12.2025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2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kuv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145609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5718" y="6356351"/>
            <a:ext cx="603802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9" y="6411557"/>
            <a:ext cx="2523108" cy="180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635500" y="2505075"/>
            <a:ext cx="3866400" cy="368458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43" y="338164"/>
            <a:ext cx="1173265" cy="1378975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068065" y="6356351"/>
            <a:ext cx="947658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D5705"/>
                </a:solidFill>
              </a:defRPr>
            </a:lvl1pPr>
          </a:lstStyle>
          <a:p>
            <a:fld id="{A646CD98-AF0D-DF4C-BB32-CB9A8C377544}" type="datetime1">
              <a:rPr lang="fi-FI" smtClean="0"/>
              <a:pPr/>
              <a:t>16.12.2025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5718" y="6356351"/>
            <a:ext cx="603802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9" y="6411557"/>
            <a:ext cx="2523108" cy="180000"/>
          </a:xfrm>
          <a:prstGeom prst="rect">
            <a:avLst/>
          </a:prstGeom>
        </p:spPr>
      </p:pic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635500" y="2047871"/>
            <a:ext cx="3866400" cy="368458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65429" y="2047871"/>
            <a:ext cx="3866400" cy="368458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43" y="338164"/>
            <a:ext cx="1173265" cy="13789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068065" y="6356351"/>
            <a:ext cx="947658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D5705"/>
                </a:solidFill>
              </a:defRPr>
            </a:lvl1pPr>
          </a:lstStyle>
          <a:p>
            <a:fld id="{A646CD98-AF0D-DF4C-BB32-CB9A8C377544}" type="datetime1">
              <a:rPr lang="fi-FI" smtClean="0"/>
              <a:pPr/>
              <a:t>16.12.2025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145609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8" t="39465" r="37781" b="-1"/>
          <a:stretch/>
        </p:blipFill>
        <p:spPr>
          <a:xfrm flipH="1">
            <a:off x="0" y="3041373"/>
            <a:ext cx="9144000" cy="314076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534726"/>
            <a:ext cx="5319423" cy="1001864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10" y="368300"/>
            <a:ext cx="1520966" cy="178763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0" y="1543050"/>
            <a:ext cx="5319713" cy="639763"/>
          </a:xfrm>
        </p:spPr>
        <p:txBody>
          <a:bodyPr/>
          <a:lstStyle>
            <a:lvl1pPr marL="0" indent="0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5097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Avustu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8065" y="6356351"/>
            <a:ext cx="947658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D5705"/>
                </a:solidFill>
              </a:defRPr>
            </a:lvl1pPr>
          </a:lstStyle>
          <a:p>
            <a:fld id="{A646CD98-AF0D-DF4C-BB32-CB9A8C377544}" type="datetime1">
              <a:rPr lang="fi-FI" smtClean="0"/>
              <a:pPr/>
              <a:t>16.12.2025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5718" y="6356351"/>
            <a:ext cx="603802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9" y="6411557"/>
            <a:ext cx="2523108" cy="1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t="7995" r="6816"/>
          <a:stretch/>
        </p:blipFill>
        <p:spPr>
          <a:xfrm>
            <a:off x="0" y="3021495"/>
            <a:ext cx="9144000" cy="317927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483926"/>
            <a:ext cx="5319423" cy="100186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10" y="368300"/>
            <a:ext cx="1520966" cy="17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6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  <p15:guide id="2" pos="385" userDrawn="1">
          <p15:clr>
            <a:srgbClr val="FBAE40"/>
          </p15:clr>
        </p15:guide>
        <p15:guide id="3" pos="5375" userDrawn="1">
          <p15:clr>
            <a:srgbClr val="FBAE40"/>
          </p15:clr>
        </p15:guide>
        <p15:guide id="4" orient="horz" pos="17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Avustu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t="9936" r="7301"/>
          <a:stretch/>
        </p:blipFill>
        <p:spPr>
          <a:xfrm>
            <a:off x="0" y="2997199"/>
            <a:ext cx="9144000" cy="320357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5718" y="6356351"/>
            <a:ext cx="603802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9" y="6411557"/>
            <a:ext cx="2523108" cy="18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483926"/>
            <a:ext cx="5319423" cy="100186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68065" y="6356351"/>
            <a:ext cx="947658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D5705"/>
                </a:solidFill>
              </a:defRPr>
            </a:lvl1pPr>
          </a:lstStyle>
          <a:p>
            <a:fld id="{A646CD98-AF0D-DF4C-BB32-CB9A8C377544}" type="datetime1">
              <a:rPr lang="fi-FI" smtClean="0"/>
              <a:pPr/>
              <a:t>16.12.2025</a:t>
            </a:fld>
            <a:endParaRPr lang="en-US" dirty="0"/>
          </a:p>
        </p:txBody>
      </p: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10" y="368300"/>
            <a:ext cx="1520966" cy="17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02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385">
          <p15:clr>
            <a:srgbClr val="FBAE40"/>
          </p15:clr>
        </p15:guide>
        <p15:guide id="3" pos="5375">
          <p15:clr>
            <a:srgbClr val="FBAE40"/>
          </p15:clr>
        </p15:guide>
        <p15:guide id="4" orient="horz" pos="18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Avustu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" t="6810" r="2480"/>
          <a:stretch/>
        </p:blipFill>
        <p:spPr>
          <a:xfrm flipH="1">
            <a:off x="0" y="2997200"/>
            <a:ext cx="9144000" cy="320357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5718" y="6356351"/>
            <a:ext cx="603802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9" y="6411557"/>
            <a:ext cx="2523108" cy="180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483926"/>
            <a:ext cx="5319423" cy="100186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68065" y="6356351"/>
            <a:ext cx="947658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D5705"/>
                </a:solidFill>
              </a:defRPr>
            </a:lvl1pPr>
          </a:lstStyle>
          <a:p>
            <a:fld id="{A646CD98-AF0D-DF4C-BB32-CB9A8C377544}" type="datetime1">
              <a:rPr lang="fi-FI" smtClean="0"/>
              <a:pPr/>
              <a:t>16.12.2025</a:t>
            </a:fld>
            <a:endParaRPr lang="en-US" dirty="0"/>
          </a:p>
        </p:txBody>
      </p: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10" y="368300"/>
            <a:ext cx="1520966" cy="17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385">
          <p15:clr>
            <a:srgbClr val="FBAE40"/>
          </p15:clr>
        </p15:guide>
        <p15:guide id="3" pos="5375">
          <p15:clr>
            <a:srgbClr val="FBAE40"/>
          </p15:clr>
        </p15:guide>
        <p15:guide id="4" orient="horz" pos="18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Avustu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483926"/>
            <a:ext cx="5319423" cy="100186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7876" r="4679"/>
          <a:stretch/>
        </p:blipFill>
        <p:spPr>
          <a:xfrm>
            <a:off x="0" y="2997200"/>
            <a:ext cx="9144000" cy="320357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5718" y="6356351"/>
            <a:ext cx="603802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9" y="6411557"/>
            <a:ext cx="2523108" cy="180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68065" y="6356351"/>
            <a:ext cx="947658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D5705"/>
                </a:solidFill>
              </a:defRPr>
            </a:lvl1pPr>
          </a:lstStyle>
          <a:p>
            <a:fld id="{A646CD98-AF0D-DF4C-BB32-CB9A8C377544}" type="datetime1">
              <a:rPr lang="fi-FI" smtClean="0"/>
              <a:pPr/>
              <a:t>16.12.2025</a:t>
            </a:fld>
            <a:endParaRPr lang="en-US" dirty="0"/>
          </a:p>
        </p:txBody>
      </p:sp>
      <p:pic>
        <p:nvPicPr>
          <p:cNvPr id="14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10" y="368300"/>
            <a:ext cx="1520966" cy="17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76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385">
          <p15:clr>
            <a:srgbClr val="FBAE40"/>
          </p15:clr>
        </p15:guide>
        <p15:guide id="3" pos="5375">
          <p15:clr>
            <a:srgbClr val="FBAE40"/>
          </p15:clr>
        </p15:guide>
        <p15:guide id="4" orient="horz" pos="18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918200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5718" y="6356351"/>
            <a:ext cx="603802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9" y="6411557"/>
            <a:ext cx="2523108" cy="180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43" y="338164"/>
            <a:ext cx="1173265" cy="13789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068065" y="6356351"/>
            <a:ext cx="947658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D5705"/>
                </a:solidFill>
              </a:defRPr>
            </a:lvl1pPr>
          </a:lstStyle>
          <a:p>
            <a:fld id="{A646CD98-AF0D-DF4C-BB32-CB9A8C377544}" type="datetime1">
              <a:rPr lang="fi-FI" smtClean="0"/>
              <a:pPr/>
              <a:t>16.12.2025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6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65850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5718" y="6356351"/>
            <a:ext cx="603802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9" y="6411557"/>
            <a:ext cx="2523108" cy="180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43" y="338164"/>
            <a:ext cx="1173265" cy="1378975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068065" y="6356351"/>
            <a:ext cx="947658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D5705"/>
                </a:solidFill>
              </a:defRPr>
            </a:lvl1pPr>
          </a:lstStyle>
          <a:p>
            <a:fld id="{A646CD98-AF0D-DF4C-BB32-CB9A8C377544}" type="datetime1">
              <a:rPr lang="fi-FI" smtClean="0"/>
              <a:pPr/>
              <a:t>16.12.2025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280150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5718" y="6356351"/>
            <a:ext cx="603802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9" y="6411557"/>
            <a:ext cx="2523108" cy="180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43" y="338164"/>
            <a:ext cx="1173265" cy="1378975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68065" y="6356351"/>
            <a:ext cx="947658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D5705"/>
                </a:solidFill>
              </a:defRPr>
            </a:lvl1pPr>
          </a:lstStyle>
          <a:p>
            <a:fld id="{A646CD98-AF0D-DF4C-BB32-CB9A8C377544}" type="datetime1">
              <a:rPr lang="fi-FI" smtClean="0"/>
              <a:pPr/>
              <a:t>16.12.2025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0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6013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62" r:id="rId7"/>
    <p:sldLayoutId id="2147483664" r:id="rId8"/>
    <p:sldLayoutId id="2147483666" r:id="rId9"/>
    <p:sldLayoutId id="2147483667" r:id="rId10"/>
    <p:sldLayoutId id="2147483665" r:id="rId11"/>
    <p:sldLayoutId id="2147483668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6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2011363" y="2480324"/>
            <a:ext cx="5319712" cy="1035960"/>
          </a:xfrm>
        </p:spPr>
        <p:txBody>
          <a:bodyPr>
            <a:noAutofit/>
          </a:bodyPr>
          <a:lstStyle/>
          <a:p>
            <a:r>
              <a:rPr lang="fi-FI" b="1" dirty="0">
                <a:latin typeface="+mj-lt"/>
              </a:rPr>
              <a:t>Raha- ja digipelaamisesta aiheutuvien haittojen vähentämiseen keskittyvät avustuskohteet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426864" y="3657600"/>
            <a:ext cx="298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6">
                    <a:lumMod val="50000"/>
                  </a:schemeClr>
                </a:solidFill>
              </a:rPr>
              <a:t>Avustusehdotus 2026</a:t>
            </a:r>
          </a:p>
        </p:txBody>
      </p:sp>
    </p:spTree>
    <p:extLst>
      <p:ext uri="{BB962C8B-B14F-4D97-AF65-F5344CB8AC3E}">
        <p14:creationId xmlns:p14="http://schemas.microsoft.com/office/powerpoint/2010/main" val="363526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0460" y="190558"/>
            <a:ext cx="7111701" cy="856845"/>
          </a:xfrm>
        </p:spPr>
        <p:txBody>
          <a:bodyPr>
            <a:normAutofit fontScale="90000"/>
          </a:bodyPr>
          <a:lstStyle/>
          <a:p>
            <a:pPr algn="ctr"/>
            <a:r>
              <a:rPr lang="fi-FI" sz="2800" dirty="0"/>
              <a:t>Rahapelaamiseen ja pelihaittoihin liittyvät avustukset v. 2012-2026 (1000 €)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6AFA-1D5D-4F03-BFF2-C4F3E2E53730}" type="slidenum">
              <a:rPr lang="en-GB" smtClean="0"/>
              <a:pPr/>
              <a:t>2</a:t>
            </a:fld>
            <a:endParaRPr lang="en-GB" dirty="0"/>
          </a:p>
        </p:txBody>
      </p:sp>
      <p:graphicFrame>
        <p:nvGraphicFramePr>
          <p:cNvPr id="8" name="Sisällön paikkamerkki 5" descr="Taulukossa on vuosina 2012-2024 pelihaittojen vähentämiseen myönnetyt RAY- ja STEA-avustukset tuhansina euroina. Vuodelle 2024 on ehdotettu 1 939 tuhatta euroa." title="Taulukko pelihaitta-avustuksista vuosina 2012-2024 tuhansina euroin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705134"/>
              </p:ext>
            </p:extLst>
          </p:nvPr>
        </p:nvGraphicFramePr>
        <p:xfrm>
          <a:off x="570460" y="1032655"/>
          <a:ext cx="7056784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751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Vuosi</a:t>
                      </a:r>
                    </a:p>
                  </a:txBody>
                  <a:tcPr marL="153755" marR="153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1000 €</a:t>
                      </a:r>
                    </a:p>
                  </a:txBody>
                  <a:tcPr marL="153755" marR="1537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51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2012</a:t>
                      </a:r>
                    </a:p>
                  </a:txBody>
                  <a:tcPr marL="153755" marR="153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1 057</a:t>
                      </a:r>
                    </a:p>
                  </a:txBody>
                  <a:tcPr marL="153755" marR="153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51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2013</a:t>
                      </a:r>
                    </a:p>
                  </a:txBody>
                  <a:tcPr marL="153755" marR="153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1 150</a:t>
                      </a:r>
                    </a:p>
                  </a:txBody>
                  <a:tcPr marL="153755" marR="153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51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2014</a:t>
                      </a:r>
                    </a:p>
                  </a:txBody>
                  <a:tcPr marL="153755" marR="153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1 142</a:t>
                      </a:r>
                    </a:p>
                  </a:txBody>
                  <a:tcPr marL="153755" marR="153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51">
                <a:tc>
                  <a:txBody>
                    <a:bodyPr/>
                    <a:lstStyle/>
                    <a:p>
                      <a:pPr algn="ctr"/>
                      <a:r>
                        <a:rPr lang="fi-FI" sz="16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2015</a:t>
                      </a:r>
                      <a:endParaRPr lang="fi-FI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153755" marR="153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1 275</a:t>
                      </a:r>
                    </a:p>
                  </a:txBody>
                  <a:tcPr marL="153755" marR="153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751"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2016</a:t>
                      </a:r>
                    </a:p>
                  </a:txBody>
                  <a:tcPr marL="153755" marR="153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890</a:t>
                      </a:r>
                    </a:p>
                  </a:txBody>
                  <a:tcPr marL="153755" marR="153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751"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2017</a:t>
                      </a:r>
                    </a:p>
                  </a:txBody>
                  <a:tcPr marL="153755" marR="153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1 441</a:t>
                      </a:r>
                    </a:p>
                  </a:txBody>
                  <a:tcPr marL="153755" marR="153755"/>
                </a:tc>
                <a:extLst>
                  <a:ext uri="{0D108BD9-81ED-4DB2-BD59-A6C34878D82A}">
                    <a16:rowId xmlns:a16="http://schemas.microsoft.com/office/drawing/2014/main" val="4153103406"/>
                  </a:ext>
                </a:extLst>
              </a:tr>
              <a:tr h="281751"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2018</a:t>
                      </a:r>
                    </a:p>
                  </a:txBody>
                  <a:tcPr marL="153755" marR="153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1 616</a:t>
                      </a:r>
                    </a:p>
                  </a:txBody>
                  <a:tcPr marL="153755" marR="15375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751"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2019</a:t>
                      </a:r>
                    </a:p>
                  </a:txBody>
                  <a:tcPr marL="153755" marR="153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1 860</a:t>
                      </a:r>
                    </a:p>
                  </a:txBody>
                  <a:tcPr marL="153755" marR="15375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751"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2020</a:t>
                      </a:r>
                    </a:p>
                  </a:txBody>
                  <a:tcPr marL="153755" marR="153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2 770</a:t>
                      </a:r>
                    </a:p>
                  </a:txBody>
                  <a:tcPr marL="153755" marR="153755"/>
                </a:tc>
                <a:extLst>
                  <a:ext uri="{0D108BD9-81ED-4DB2-BD59-A6C34878D82A}">
                    <a16:rowId xmlns:a16="http://schemas.microsoft.com/office/drawing/2014/main" val="2817620416"/>
                  </a:ext>
                </a:extLst>
              </a:tr>
              <a:tr h="281751"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2021</a:t>
                      </a:r>
                    </a:p>
                  </a:txBody>
                  <a:tcPr marL="153755" marR="153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3 081</a:t>
                      </a:r>
                    </a:p>
                  </a:txBody>
                  <a:tcPr marL="153755" marR="153755"/>
                </a:tc>
                <a:extLst>
                  <a:ext uri="{0D108BD9-81ED-4DB2-BD59-A6C34878D82A}">
                    <a16:rowId xmlns:a16="http://schemas.microsoft.com/office/drawing/2014/main" val="2999963336"/>
                  </a:ext>
                </a:extLst>
              </a:tr>
              <a:tr h="281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2022</a:t>
                      </a:r>
                    </a:p>
                  </a:txBody>
                  <a:tcPr marL="153755" marR="15375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2 233</a:t>
                      </a:r>
                    </a:p>
                  </a:txBody>
                  <a:tcPr marL="153755" marR="153755"/>
                </a:tc>
                <a:extLst>
                  <a:ext uri="{0D108BD9-81ED-4DB2-BD59-A6C34878D82A}">
                    <a16:rowId xmlns:a16="http://schemas.microsoft.com/office/drawing/2014/main" val="979686297"/>
                  </a:ext>
                </a:extLst>
              </a:tr>
              <a:tr h="281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2023</a:t>
                      </a:r>
                    </a:p>
                  </a:txBody>
                  <a:tcPr marL="153755" marR="15375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2 855</a:t>
                      </a:r>
                    </a:p>
                  </a:txBody>
                  <a:tcPr marL="153755" marR="153755"/>
                </a:tc>
                <a:extLst>
                  <a:ext uri="{0D108BD9-81ED-4DB2-BD59-A6C34878D82A}">
                    <a16:rowId xmlns:a16="http://schemas.microsoft.com/office/drawing/2014/main" val="2976840272"/>
                  </a:ext>
                </a:extLst>
              </a:tr>
              <a:tr h="281751"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2024</a:t>
                      </a:r>
                    </a:p>
                  </a:txBody>
                  <a:tcPr marL="153755" marR="153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1 929</a:t>
                      </a:r>
                    </a:p>
                  </a:txBody>
                  <a:tcPr marL="153755" marR="153755"/>
                </a:tc>
                <a:extLst>
                  <a:ext uri="{0D108BD9-81ED-4DB2-BD59-A6C34878D82A}">
                    <a16:rowId xmlns:a16="http://schemas.microsoft.com/office/drawing/2014/main" val="4076803451"/>
                  </a:ext>
                </a:extLst>
              </a:tr>
              <a:tr h="281751"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2025</a:t>
                      </a:r>
                    </a:p>
                  </a:txBody>
                  <a:tcPr marL="153755" marR="153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1 921</a:t>
                      </a:r>
                    </a:p>
                  </a:txBody>
                  <a:tcPr marL="153755" marR="153755"/>
                </a:tc>
                <a:extLst>
                  <a:ext uri="{0D108BD9-81ED-4DB2-BD59-A6C34878D82A}">
                    <a16:rowId xmlns:a16="http://schemas.microsoft.com/office/drawing/2014/main" val="2949381392"/>
                  </a:ext>
                </a:extLst>
              </a:tr>
              <a:tr h="281751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Ehdotus 2026</a:t>
                      </a:r>
                    </a:p>
                  </a:txBody>
                  <a:tcPr marL="153755" marR="153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1 904</a:t>
                      </a:r>
                    </a:p>
                  </a:txBody>
                  <a:tcPr marL="153755" marR="153755"/>
                </a:tc>
                <a:extLst>
                  <a:ext uri="{0D108BD9-81ED-4DB2-BD59-A6C34878D82A}">
                    <a16:rowId xmlns:a16="http://schemas.microsoft.com/office/drawing/2014/main" val="1557550760"/>
                  </a:ext>
                </a:extLst>
              </a:tr>
              <a:tr h="281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2012-2026</a:t>
                      </a:r>
                    </a:p>
                  </a:txBody>
                  <a:tcPr marL="153755" marR="15375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27</a:t>
                      </a:r>
                      <a:r>
                        <a:rPr lang="fi-FI" sz="1600" b="0" i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124</a:t>
                      </a:r>
                      <a:endParaRPr lang="fi-FI" sz="1600" b="0" i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153755" marR="153755"/>
                </a:tc>
                <a:extLst>
                  <a:ext uri="{0D108BD9-81ED-4DB2-BD59-A6C34878D82A}">
                    <a16:rowId xmlns:a16="http://schemas.microsoft.com/office/drawing/2014/main" val="1954343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91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789100" cy="1325563"/>
          </a:xfrm>
        </p:spPr>
        <p:txBody>
          <a:bodyPr>
            <a:normAutofit/>
          </a:bodyPr>
          <a:lstStyle/>
          <a:p>
            <a:pPr algn="ctr"/>
            <a:r>
              <a:rPr lang="fi-FI" sz="2800" dirty="0"/>
              <a:t>Rahapelaamiseen ja digipelaamiseen liittyvät toiminta-avustukset 1/2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half" idx="1"/>
          </p:nvPr>
        </p:nvSpPr>
        <p:spPr>
          <a:xfrm>
            <a:off x="365760" y="1825625"/>
            <a:ext cx="4557370" cy="4351338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</a:pPr>
            <a:r>
              <a:rPr lang="fi-FI" sz="1400" dirty="0"/>
              <a:t>Sosiaalipedagogiikan säätiö - </a:t>
            </a:r>
            <a:r>
              <a:rPr lang="fi-FI" sz="1400" dirty="0" err="1"/>
              <a:t>Ak</a:t>
            </a:r>
            <a:r>
              <a:rPr lang="fi-FI" sz="1400" dirty="0"/>
              <a:t> 6 Ongelmallisesti rahapelejä pelaavien ja heidän läheistensä elämänlaadun parantamiseen vertaistuen keinoin (Pelirajaton)</a:t>
            </a:r>
            <a:br>
              <a:rPr lang="fi-FI" sz="1400" dirty="0"/>
            </a:br>
            <a:r>
              <a:rPr lang="fi-FI" sz="1400" dirty="0"/>
              <a:t>472 000 €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i-FI" sz="1400" dirty="0"/>
          </a:p>
          <a:p>
            <a:pPr lvl="1">
              <a:lnSpc>
                <a:spcPct val="100000"/>
              </a:lnSpc>
            </a:pPr>
            <a:r>
              <a:rPr lang="fi-FI" sz="1400" dirty="0"/>
              <a:t>Sosiaalipedagogiikan säätiö – </a:t>
            </a:r>
            <a:r>
              <a:rPr lang="fi-FI" sz="1400" dirty="0" err="1"/>
              <a:t>Ak</a:t>
            </a:r>
            <a:r>
              <a:rPr lang="fi-FI" sz="1400" dirty="0"/>
              <a:t> 7697 </a:t>
            </a:r>
            <a:br>
              <a:rPr lang="fi-FI" sz="1400" dirty="0"/>
            </a:br>
            <a:r>
              <a:rPr lang="fi-FI" sz="1400" dirty="0"/>
              <a:t>Nuorten aikuisten (18–29-vuotiaat) ongelmallisen digipelaamisen ja sosiaalisen median käytön vähentämiseen vertaistoiminnan, ryhmätoiminnan ja sähköisten työvälineiden avulla. Ymmärryksen ja ammatillisen osaamisen lisäämiseen digitaalisista riippuvuuksista koulutusten ja kokemusasiantuntijatyön avulla. (Digipelirajaton &amp; </a:t>
            </a:r>
            <a:r>
              <a:rPr lang="fi-FI" sz="1400" dirty="0" err="1"/>
              <a:t>Somerajaton</a:t>
            </a:r>
            <a:r>
              <a:rPr lang="fi-FI" sz="1400" dirty="0"/>
              <a:t>)</a:t>
            </a:r>
            <a:br>
              <a:rPr lang="fi-FI" sz="1400" dirty="0"/>
            </a:br>
            <a:r>
              <a:rPr lang="fi-FI" sz="1400" dirty="0"/>
              <a:t>165 375 € </a:t>
            </a:r>
            <a:endParaRPr lang="fi-FI" sz="1400" dirty="0">
              <a:solidFill>
                <a:srgbClr val="FF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3243-24B3-4DE3-BF53-654AB0D4C626}" type="slidenum">
              <a:rPr lang="fi-FI" smtClean="0"/>
              <a:t>3</a:t>
            </a:fld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4433011" y="1825625"/>
            <a:ext cx="4528109" cy="4351338"/>
          </a:xfrm>
        </p:spPr>
        <p:txBody>
          <a:bodyPr>
            <a:normAutofit fontScale="25000" lnSpcReduction="20000"/>
          </a:bodyPr>
          <a:lstStyle/>
          <a:p>
            <a:pPr lvl="1">
              <a:lnSpc>
                <a:spcPct val="120000"/>
              </a:lnSpc>
            </a:pPr>
            <a:r>
              <a:rPr lang="fi-FI" sz="5600" dirty="0" err="1"/>
              <a:t>Sovatek</a:t>
            </a:r>
            <a:r>
              <a:rPr lang="fi-FI" sz="5600" dirty="0"/>
              <a:t>-säätiö – </a:t>
            </a:r>
            <a:r>
              <a:rPr lang="fi-FI" sz="5600" dirty="0" err="1"/>
              <a:t>Ak</a:t>
            </a:r>
            <a:r>
              <a:rPr lang="fi-FI" sz="5600" dirty="0"/>
              <a:t> 1914</a:t>
            </a:r>
            <a:br>
              <a:rPr lang="fi-FI" sz="5600" dirty="0"/>
            </a:br>
            <a:r>
              <a:rPr lang="fi-FI" sz="5600" dirty="0"/>
              <a:t>Pelihaittojen ja haitallisen internetin käytön ehkäisyn ja hoidon kehittämiseen (Pelituki) </a:t>
            </a:r>
            <a:br>
              <a:rPr lang="fi-FI" sz="5600" dirty="0"/>
            </a:br>
            <a:r>
              <a:rPr lang="fi-FI" sz="5600" dirty="0"/>
              <a:t>317 000 €</a:t>
            </a:r>
            <a:br>
              <a:rPr lang="fi-FI" sz="5600" dirty="0">
                <a:sym typeface="Wingdings" panose="05000000000000000000" pitchFamily="2" charset="2"/>
              </a:rPr>
            </a:br>
            <a:r>
              <a:rPr lang="fi-FI" sz="5600" dirty="0">
                <a:sym typeface="Wingdings" panose="05000000000000000000" pitchFamily="2" charset="2"/>
              </a:rPr>
              <a:t> Toimijoina myös Kuopion seudun mielenterveysseura Hyvä mieli ry ja Kirkkopalvelut ry.</a:t>
            </a:r>
          </a:p>
          <a:p>
            <a:pPr lvl="1"/>
            <a:endParaRPr lang="fi-FI" sz="5600" dirty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fi-FI" sz="5600" dirty="0">
                <a:sym typeface="Wingdings" panose="05000000000000000000" pitchFamily="2" charset="2"/>
              </a:rPr>
              <a:t>Ehkäisevä päihdetyö EHYT ry - </a:t>
            </a:r>
            <a:r>
              <a:rPr lang="fi-FI" sz="5600" dirty="0" err="1">
                <a:sym typeface="Wingdings" panose="05000000000000000000" pitchFamily="2" charset="2"/>
              </a:rPr>
              <a:t>Ak</a:t>
            </a:r>
            <a:r>
              <a:rPr lang="fi-FI" sz="5600" dirty="0">
                <a:sym typeface="Wingdings" panose="05000000000000000000" pitchFamily="2" charset="2"/>
              </a:rPr>
              <a:t> 7113</a:t>
            </a:r>
            <a:br>
              <a:rPr lang="fi-FI" sz="5600" dirty="0">
                <a:sym typeface="Wingdings" panose="05000000000000000000" pitchFamily="2" charset="2"/>
              </a:rPr>
            </a:br>
            <a:r>
              <a:rPr lang="fi-FI" sz="5600" dirty="0">
                <a:sym typeface="Wingdings" panose="05000000000000000000" pitchFamily="2" charset="2"/>
              </a:rPr>
              <a:t>Rahapelihaittojen ehkäisyyn kehittämällä menetelmiä ja järjestämällä koulutusta riskitason rahapelaamisen ja ongelmapelaamisen tunnistamisesta ja puheeksi ottamisesta</a:t>
            </a:r>
            <a:br>
              <a:rPr lang="fi-FI" sz="5600" dirty="0">
                <a:sym typeface="Wingdings" panose="05000000000000000000" pitchFamily="2" charset="2"/>
              </a:rPr>
            </a:br>
            <a:r>
              <a:rPr lang="fi-FI" sz="5600" dirty="0">
                <a:sym typeface="Wingdings" panose="05000000000000000000" pitchFamily="2" charset="2"/>
              </a:rPr>
              <a:t>275 625 €</a:t>
            </a:r>
            <a:endParaRPr lang="fi-FI" sz="56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endParaRPr lang="fi-FI" sz="5600" dirty="0"/>
          </a:p>
          <a:p>
            <a:pPr marL="457200" lvl="1" indent="0">
              <a:lnSpc>
                <a:spcPct val="120000"/>
              </a:lnSpc>
              <a:buNone/>
            </a:pPr>
            <a:endParaRPr lang="fi-FI" sz="33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787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789100" cy="1325563"/>
          </a:xfrm>
        </p:spPr>
        <p:txBody>
          <a:bodyPr>
            <a:normAutofit/>
          </a:bodyPr>
          <a:lstStyle/>
          <a:p>
            <a:pPr algn="ctr"/>
            <a:r>
              <a:rPr lang="fi-FI" sz="2800" dirty="0"/>
              <a:t>Rahapelaamiseen ja digipelaamiseen liittyvät toiminta-avustukset 2/2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half" idx="1"/>
          </p:nvPr>
        </p:nvSpPr>
        <p:spPr>
          <a:xfrm>
            <a:off x="227214" y="1626469"/>
            <a:ext cx="8250035" cy="4863235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</a:pPr>
            <a:r>
              <a:rPr lang="fi-FI" sz="1400" dirty="0"/>
              <a:t>Sininauhaliitto ry - </a:t>
            </a:r>
            <a:r>
              <a:rPr lang="fi-FI" sz="1400" dirty="0" err="1"/>
              <a:t>Ak</a:t>
            </a:r>
            <a:r>
              <a:rPr lang="fi-FI" sz="1400" dirty="0"/>
              <a:t> 15 </a:t>
            </a:r>
            <a:br>
              <a:rPr lang="fi-FI" sz="1400" dirty="0"/>
            </a:br>
            <a:r>
              <a:rPr lang="fi-FI" sz="1400" dirty="0"/>
              <a:t>Matalan kynnyksen tuki- ja neuvontapalveluiden ja vertaistukitoiminnan ylläpitämiseen rahapelihaittoja kokeville pelaajille, heidän läheisilleen ja pelihaittoja työssään kohtaaville ammattilaisille </a:t>
            </a:r>
            <a:br>
              <a:rPr lang="fi-FI" sz="1400" dirty="0"/>
            </a:br>
            <a:r>
              <a:rPr lang="fi-FI" sz="1400" dirty="0"/>
              <a:t>368 434 €</a:t>
            </a:r>
          </a:p>
          <a:p>
            <a:pPr lvl="1">
              <a:lnSpc>
                <a:spcPct val="100000"/>
              </a:lnSpc>
            </a:pPr>
            <a:endParaRPr lang="fi-FI" sz="1400" dirty="0"/>
          </a:p>
          <a:p>
            <a:pPr lvl="1">
              <a:lnSpc>
                <a:spcPct val="100000"/>
              </a:lnSpc>
            </a:pPr>
            <a:r>
              <a:rPr lang="fi-FI" sz="1400" dirty="0"/>
              <a:t>Sininauhaliitto ry - </a:t>
            </a:r>
            <a:r>
              <a:rPr lang="fi-FI" sz="1400" dirty="0" err="1"/>
              <a:t>Ak</a:t>
            </a:r>
            <a:r>
              <a:rPr lang="fi-FI" sz="1400" dirty="0"/>
              <a:t> 11 142</a:t>
            </a:r>
            <a:br>
              <a:rPr lang="fi-FI" sz="1400" dirty="0"/>
            </a:br>
            <a:r>
              <a:rPr lang="fi-FI" sz="1400" dirty="0"/>
              <a:t>Pelihaittojen vähentämiseen ongelmallisesti mobiili-, konsoli- ja tietokonepelejä pelaaville suunnatun </a:t>
            </a:r>
            <a:r>
              <a:rPr lang="fi-FI" sz="1400" dirty="0" err="1"/>
              <a:t>Restart</a:t>
            </a:r>
            <a:r>
              <a:rPr lang="fi-FI" sz="1400" dirty="0"/>
              <a:t>-ohjelman avulla</a:t>
            </a:r>
            <a:br>
              <a:rPr lang="fi-FI" sz="1400" dirty="0"/>
            </a:br>
            <a:r>
              <a:rPr lang="fi-FI" sz="1400" dirty="0"/>
              <a:t>172 200 €</a:t>
            </a:r>
          </a:p>
          <a:p>
            <a:pPr lvl="1">
              <a:lnSpc>
                <a:spcPct val="100000"/>
              </a:lnSpc>
            </a:pPr>
            <a:endParaRPr lang="fi-FI" sz="1400" dirty="0"/>
          </a:p>
          <a:p>
            <a:pPr lvl="1">
              <a:lnSpc>
                <a:spcPct val="100000"/>
              </a:lnSpc>
            </a:pPr>
            <a:r>
              <a:rPr lang="fi-FI" sz="1400" dirty="0"/>
              <a:t>Satakunnan Sininauha – </a:t>
            </a:r>
            <a:r>
              <a:rPr lang="fi-FI" sz="1400" dirty="0" err="1"/>
              <a:t>Ak</a:t>
            </a:r>
            <a:r>
              <a:rPr lang="fi-FI" sz="1400" dirty="0"/>
              <a:t> 10 911</a:t>
            </a:r>
            <a:br>
              <a:rPr lang="fi-FI" sz="1400" dirty="0"/>
            </a:br>
            <a:r>
              <a:rPr lang="fi-FI" sz="1400" dirty="0"/>
              <a:t>Matalan kynnyksen tuki- ja neuvontapalveluiden ja vertaistukitoiminnan ylläpitämiseen rahapelihaittoja kokeville pelaajille ja heidän läheisilleen Satakunnan alueella (</a:t>
            </a:r>
            <a:r>
              <a:rPr lang="fi-FI" sz="1400" dirty="0" err="1"/>
              <a:t>Tiltti</a:t>
            </a:r>
            <a:r>
              <a:rPr lang="fi-FI" sz="1400" dirty="0"/>
              <a:t> Satakunta)</a:t>
            </a:r>
            <a:br>
              <a:rPr lang="fi-FI" sz="1400" dirty="0"/>
            </a:br>
            <a:r>
              <a:rPr lang="fi-FI" sz="1400" dirty="0"/>
              <a:t>133 350 €</a:t>
            </a:r>
          </a:p>
          <a:p>
            <a:pPr lvl="1">
              <a:lnSpc>
                <a:spcPct val="100000"/>
              </a:lnSpc>
            </a:pPr>
            <a:endParaRPr lang="fi-FI" sz="1400" dirty="0">
              <a:solidFill>
                <a:srgbClr val="FF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3243-24B3-4DE3-BF53-654AB0D4C62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47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02E6-C54A-9745-A6CA-6B67B09BB7A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CD98-AF0D-DF4C-BB32-CB9A8C377544}" type="datetime1">
              <a:rPr lang="fi-FI" smtClean="0"/>
              <a:pPr/>
              <a:t>16.12.2025</a:t>
            </a:fld>
            <a:endParaRPr lang="en-US" dirty="0"/>
          </a:p>
        </p:txBody>
      </p:sp>
      <p:sp>
        <p:nvSpPr>
          <p:cNvPr id="7" name="Sisällön paikkamerkki 8"/>
          <p:cNvSpPr>
            <a:spLocks noGrp="1"/>
          </p:cNvSpPr>
          <p:nvPr>
            <p:ph sz="half" idx="1"/>
          </p:nvPr>
        </p:nvSpPr>
        <p:spPr>
          <a:xfrm>
            <a:off x="285750" y="1609725"/>
            <a:ext cx="8458200" cy="4800599"/>
          </a:xfrm>
        </p:spPr>
        <p:txBody>
          <a:bodyPr>
            <a:noAutofit/>
          </a:bodyPr>
          <a:lstStyle/>
          <a:p>
            <a:pPr lvl="1">
              <a:lnSpc>
                <a:spcPct val="110000"/>
              </a:lnSpc>
            </a:pPr>
            <a:r>
              <a:rPr lang="fi-FI" sz="1400" dirty="0">
                <a:solidFill>
                  <a:schemeClr val="bg2">
                    <a:lumMod val="10000"/>
                  </a:schemeClr>
                </a:solidFill>
              </a:rPr>
              <a:t>Vuodelle 2026 ei voinut hakea hankeavustusta tähän teemaan liittyen</a:t>
            </a:r>
          </a:p>
          <a:p>
            <a:pPr lvl="1">
              <a:lnSpc>
                <a:spcPct val="110000"/>
              </a:lnSpc>
            </a:pPr>
            <a:r>
              <a:rPr lang="fi-FI" sz="1400" dirty="0">
                <a:solidFill>
                  <a:schemeClr val="bg2">
                    <a:lumMod val="10000"/>
                  </a:schemeClr>
                </a:solidFill>
              </a:rPr>
              <a:t>Aiempina vuosina myönnettyjen hankkeiden viimeinen avustusvuosi on 2025</a:t>
            </a: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6886055" cy="1325563"/>
          </a:xfrm>
        </p:spPr>
        <p:txBody>
          <a:bodyPr>
            <a:normAutofit/>
          </a:bodyPr>
          <a:lstStyle/>
          <a:p>
            <a:pPr algn="ctr"/>
            <a:r>
              <a:rPr lang="fi-FI" sz="2800" dirty="0"/>
              <a:t>Rahapelaamiseen ja digipelaamiseen liittyvät hanke-avustukset</a:t>
            </a:r>
          </a:p>
        </p:txBody>
      </p:sp>
    </p:spTree>
    <p:extLst>
      <p:ext uri="{BB962C8B-B14F-4D97-AF65-F5344CB8AC3E}">
        <p14:creationId xmlns:p14="http://schemas.microsoft.com/office/powerpoint/2010/main" val="1477813381"/>
      </p:ext>
    </p:extLst>
  </p:cSld>
  <p:clrMapOvr>
    <a:masterClrMapping/>
  </p:clrMapOvr>
</p:sld>
</file>

<file path=ppt/theme/theme1.xml><?xml version="1.0" encoding="utf-8"?>
<a:theme xmlns:a="http://schemas.openxmlformats.org/drawingml/2006/main" name="ppt_presentation_template">
  <a:themeElements>
    <a:clrScheme name="STEA_orig">
      <a:dk1>
        <a:srgbClr val="F93E0D"/>
      </a:dk1>
      <a:lt1>
        <a:srgbClr val="FFFFFF"/>
      </a:lt1>
      <a:dk2>
        <a:srgbClr val="44546A"/>
      </a:dk2>
      <a:lt2>
        <a:srgbClr val="E7E6E6"/>
      </a:lt2>
      <a:accent1>
        <a:srgbClr val="F93E0D"/>
      </a:accent1>
      <a:accent2>
        <a:srgbClr val="FBBA00"/>
      </a:accent2>
      <a:accent3>
        <a:srgbClr val="13A538"/>
      </a:accent3>
      <a:accent4>
        <a:srgbClr val="1961AC"/>
      </a:accent4>
      <a:accent5>
        <a:srgbClr val="C7017F"/>
      </a:accent5>
      <a:accent6>
        <a:srgbClr val="A95F41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A ppt.potx" id="{1DE1A1FD-71A1-4399-A5F5-97D7776790F5}" vid="{28F5D73A-6A50-45DB-8092-EBBDE30714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e9140b-ce93-43cb-8896-16c93fbc0720" xsi:nil="true"/>
    <lcf76f155ced4ddcb4097134ff3c332f xmlns="7c4c01a9-917d-44c8-b8b5-b1f82f44b78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8826CCDE66B824194696F8D63E99A6E" ma:contentTypeVersion="13" ma:contentTypeDescription="Luo uusi asiakirja." ma:contentTypeScope="" ma:versionID="961fe3300d19951d248a515fbdaffa02">
  <xsd:schema xmlns:xsd="http://www.w3.org/2001/XMLSchema" xmlns:xs="http://www.w3.org/2001/XMLSchema" xmlns:p="http://schemas.microsoft.com/office/2006/metadata/properties" xmlns:ns2="7c4c01a9-917d-44c8-b8b5-b1f82f44b789" xmlns:ns3="98e9140b-ce93-43cb-8896-16c93fbc0720" targetNamespace="http://schemas.microsoft.com/office/2006/metadata/properties" ma:root="true" ma:fieldsID="0e867137e4168115625f9a21311eb455" ns2:_="" ns3:_="">
    <xsd:import namespace="7c4c01a9-917d-44c8-b8b5-b1f82f44b789"/>
    <xsd:import namespace="98e9140b-ce93-43cb-8896-16c93fbc07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c01a9-917d-44c8-b8b5-b1f82f44b7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4f74eb33-bc01-4b65-a333-7b16e5d3bc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9140b-ce93-43cb-8896-16c93fbc07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2a21244-0703-49e5-8e5a-406109b50166}" ma:internalName="TaxCatchAll" ma:showField="CatchAllData" ma:web="98e9140b-ce93-43cb-8896-16c93fbc07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5EE99E-168C-4736-B65E-A7038E398F65}">
  <ds:schemaRefs>
    <ds:schemaRef ds:uri="http://schemas.microsoft.com/office/2006/metadata/properties"/>
    <ds:schemaRef ds:uri="http://schemas.microsoft.com/office/infopath/2007/PartnerControls"/>
    <ds:schemaRef ds:uri="98e9140b-ce93-43cb-8896-16c93fbc0720"/>
    <ds:schemaRef ds:uri="7c4c01a9-917d-44c8-b8b5-b1f82f44b789"/>
  </ds:schemaRefs>
</ds:datastoreItem>
</file>

<file path=customXml/itemProps2.xml><?xml version="1.0" encoding="utf-8"?>
<ds:datastoreItem xmlns:ds="http://schemas.openxmlformats.org/officeDocument/2006/customXml" ds:itemID="{79578DC3-3088-46FC-8102-E706521497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33E25E-105D-4DB9-B81B-91CAA94D1D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c01a9-917d-44c8-b8b5-b1f82f44b789"/>
    <ds:schemaRef ds:uri="98e9140b-ce93-43cb-8896-16c93fbc07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STEA ppt</Template>
  <TotalTime>2611</TotalTime>
  <Words>326</Words>
  <Application>Microsoft Office PowerPoint</Application>
  <PresentationFormat>Näytössä katseltava diaesitys (4:3)</PresentationFormat>
  <Paragraphs>59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ppt_presentation_template</vt:lpstr>
      <vt:lpstr>PowerPoint-esitys</vt:lpstr>
      <vt:lpstr>Rahapelaamiseen ja pelihaittoihin liittyvät avustukset v. 2012-2026 (1000 €)</vt:lpstr>
      <vt:lpstr>Rahapelaamiseen ja digipelaamiseen liittyvät toiminta-avustukset 1/2</vt:lpstr>
      <vt:lpstr>Rahapelaamiseen ja digipelaamiseen liittyvät toiminta-avustukset 2/2</vt:lpstr>
      <vt:lpstr>Rahapelaamiseen ja digipelaamiseen liittyvät hanke-avustukset</vt:lpstr>
    </vt:vector>
  </TitlesOfParts>
  <Company>Raha-automaattiyhdistys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Kotonen Johanna</dc:creator>
  <cp:lastModifiedBy>Jylhä Kirsi (STM)</cp:lastModifiedBy>
  <cp:revision>141</cp:revision>
  <dcterms:created xsi:type="dcterms:W3CDTF">2016-10-18T12:05:12Z</dcterms:created>
  <dcterms:modified xsi:type="dcterms:W3CDTF">2025-12-16T13:18:59Z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0x010100B8826CCDE66B824194696F8D63E99A6E</vt:lpwstr>
  </property>
</Properties>
</file>