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430" r:id="rId5"/>
    <p:sldId id="439" r:id="rId6"/>
    <p:sldId id="454" r:id="rId7"/>
    <p:sldId id="442" r:id="rId8"/>
    <p:sldId id="443" r:id="rId9"/>
    <p:sldId id="436" r:id="rId10"/>
    <p:sldId id="444" r:id="rId11"/>
    <p:sldId id="445" r:id="rId12"/>
    <p:sldId id="446" r:id="rId13"/>
    <p:sldId id="447" r:id="rId14"/>
    <p:sldId id="448" r:id="rId15"/>
    <p:sldId id="449" r:id="rId16"/>
    <p:sldId id="450" r:id="rId17"/>
    <p:sldId id="451" r:id="rId18"/>
    <p:sldId id="452" r:id="rId19"/>
    <p:sldId id="453" r:id="rId20"/>
    <p:sldId id="455" r:id="rId21"/>
    <p:sldId id="456" r:id="rId22"/>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letusosa" id="{E63BDC59-6709-4669-A9F9-353F9B815FE6}">
          <p14:sldIdLst>
            <p14:sldId id="430"/>
            <p14:sldId id="439"/>
            <p14:sldId id="454"/>
            <p14:sldId id="442"/>
            <p14:sldId id="443"/>
            <p14:sldId id="436"/>
            <p14:sldId id="444"/>
            <p14:sldId id="445"/>
            <p14:sldId id="446"/>
            <p14:sldId id="447"/>
            <p14:sldId id="448"/>
            <p14:sldId id="449"/>
            <p14:sldId id="450"/>
            <p14:sldId id="451"/>
            <p14:sldId id="452"/>
            <p14:sldId id="453"/>
            <p14:sldId id="455"/>
            <p14:sldId id="456"/>
          </p14:sldIdLst>
        </p14:section>
        <p14:section name="Nimetön osa" id="{4BDE0A13-9D98-4A77-A5D3-E7D7EE16FD6B}">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BC0A100-E0B9-2845-7D20-DF1C0131C09A}" v="20" dt="2025-12-09T13:49:45.700"/>
    <p1510:client id="{927CF443-6257-4B13-9974-0EC5A137F9DE}" v="18" dt="2025-12-09T12:49:29.329"/>
    <p1510:client id="{AEF11F36-7935-6D6C-8FF9-9D902959A2BD}" v="2346" dt="2025-12-09T13:08:23.551"/>
  </p1510:revLst>
</p1510:revInfo>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ylhä Kirsi (STM)" userId="S::kirsi.jylha@gov.fi::2181c5d8-8351-473c-96c8-aa6f38ad7220" providerId="AD" clId="Web-{AEF11F36-7935-6D6C-8FF9-9D902959A2BD}"/>
    <pc:docChg chg="modSld">
      <pc:chgData name="Jylhä Kirsi (STM)" userId="S::kirsi.jylha@gov.fi::2181c5d8-8351-473c-96c8-aa6f38ad7220" providerId="AD" clId="Web-{AEF11F36-7935-6D6C-8FF9-9D902959A2BD}" dt="2025-12-09T13:08:21.676" v="1217"/>
      <pc:docMkLst>
        <pc:docMk/>
      </pc:docMkLst>
      <pc:sldChg chg="modSp">
        <pc:chgData name="Jylhä Kirsi (STM)" userId="S::kirsi.jylha@gov.fi::2181c5d8-8351-473c-96c8-aa6f38ad7220" providerId="AD" clId="Web-{AEF11F36-7935-6D6C-8FF9-9D902959A2BD}" dt="2025-12-09T13:07:20.019" v="1210" actId="20577"/>
        <pc:sldMkLst>
          <pc:docMk/>
          <pc:sldMk cId="4078145148" sldId="442"/>
        </pc:sldMkLst>
        <pc:spChg chg="mod">
          <ac:chgData name="Jylhä Kirsi (STM)" userId="S::kirsi.jylha@gov.fi::2181c5d8-8351-473c-96c8-aa6f38ad7220" providerId="AD" clId="Web-{AEF11F36-7935-6D6C-8FF9-9D902959A2BD}" dt="2025-12-09T13:07:20.019" v="1210" actId="20577"/>
          <ac:spMkLst>
            <pc:docMk/>
            <pc:sldMk cId="4078145148" sldId="442"/>
            <ac:spMk id="5" creationId="{A00EC650-4074-2E3C-5638-DD32EE92BB41}"/>
          </ac:spMkLst>
        </pc:spChg>
      </pc:sldChg>
      <pc:sldChg chg="addSp modSp">
        <pc:chgData name="Jylhä Kirsi (STM)" userId="S::kirsi.jylha@gov.fi::2181c5d8-8351-473c-96c8-aa6f38ad7220" providerId="AD" clId="Web-{AEF11F36-7935-6D6C-8FF9-9D902959A2BD}" dt="2025-12-09T13:07:30.004" v="1211" actId="1076"/>
        <pc:sldMkLst>
          <pc:docMk/>
          <pc:sldMk cId="821001244" sldId="443"/>
        </pc:sldMkLst>
        <pc:spChg chg="add mod">
          <ac:chgData name="Jylhä Kirsi (STM)" userId="S::kirsi.jylha@gov.fi::2181c5d8-8351-473c-96c8-aa6f38ad7220" providerId="AD" clId="Web-{AEF11F36-7935-6D6C-8FF9-9D902959A2BD}" dt="2025-12-09T13:07:30.004" v="1211" actId="1076"/>
          <ac:spMkLst>
            <pc:docMk/>
            <pc:sldMk cId="821001244" sldId="443"/>
            <ac:spMk id="2" creationId="{E4A56FCD-ED9E-20B5-1F7D-AE9A93D051D1}"/>
          </ac:spMkLst>
        </pc:spChg>
        <pc:graphicFrameChg chg="mod modGraphic">
          <ac:chgData name="Jylhä Kirsi (STM)" userId="S::kirsi.jylha@gov.fi::2181c5d8-8351-473c-96c8-aa6f38ad7220" providerId="AD" clId="Web-{AEF11F36-7935-6D6C-8FF9-9D902959A2BD}" dt="2025-12-09T11:20:24.325" v="254"/>
          <ac:graphicFrameMkLst>
            <pc:docMk/>
            <pc:sldMk cId="821001244" sldId="443"/>
            <ac:graphicFrameMk id="9" creationId="{B69E055B-82E9-0671-A07A-00800FDDB973}"/>
          </ac:graphicFrameMkLst>
        </pc:graphicFrameChg>
        <pc:graphicFrameChg chg="mod modGraphic">
          <ac:chgData name="Jylhä Kirsi (STM)" userId="S::kirsi.jylha@gov.fi::2181c5d8-8351-473c-96c8-aa6f38ad7220" providerId="AD" clId="Web-{AEF11F36-7935-6D6C-8FF9-9D902959A2BD}" dt="2025-12-09T11:20:39.560" v="258"/>
          <ac:graphicFrameMkLst>
            <pc:docMk/>
            <pc:sldMk cId="821001244" sldId="443"/>
            <ac:graphicFrameMk id="11" creationId="{461391CE-44CF-F96E-CF3C-AA1B841E24EA}"/>
          </ac:graphicFrameMkLst>
        </pc:graphicFrameChg>
      </pc:sldChg>
      <pc:sldChg chg="modSp">
        <pc:chgData name="Jylhä Kirsi (STM)" userId="S::kirsi.jylha@gov.fi::2181c5d8-8351-473c-96c8-aa6f38ad7220" providerId="AD" clId="Web-{AEF11F36-7935-6D6C-8FF9-9D902959A2BD}" dt="2025-12-09T13:06:01.644" v="1204"/>
        <pc:sldMkLst>
          <pc:docMk/>
          <pc:sldMk cId="4012574048" sldId="450"/>
        </pc:sldMkLst>
        <pc:graphicFrameChg chg="modGraphic">
          <ac:chgData name="Jylhä Kirsi (STM)" userId="S::kirsi.jylha@gov.fi::2181c5d8-8351-473c-96c8-aa6f38ad7220" providerId="AD" clId="Web-{AEF11F36-7935-6D6C-8FF9-9D902959A2BD}" dt="2025-12-09T13:06:01.644" v="1204"/>
          <ac:graphicFrameMkLst>
            <pc:docMk/>
            <pc:sldMk cId="4012574048" sldId="450"/>
            <ac:graphicFrameMk id="4" creationId="{621051E6-B6CD-B70A-3ADE-03B648DA6BE1}"/>
          </ac:graphicFrameMkLst>
        </pc:graphicFrameChg>
      </pc:sldChg>
      <pc:sldChg chg="modSp">
        <pc:chgData name="Jylhä Kirsi (STM)" userId="S::kirsi.jylha@gov.fi::2181c5d8-8351-473c-96c8-aa6f38ad7220" providerId="AD" clId="Web-{AEF11F36-7935-6D6C-8FF9-9D902959A2BD}" dt="2025-12-09T13:06:06.441" v="1205"/>
        <pc:sldMkLst>
          <pc:docMk/>
          <pc:sldMk cId="3493818162" sldId="451"/>
        </pc:sldMkLst>
        <pc:graphicFrameChg chg="modGraphic">
          <ac:chgData name="Jylhä Kirsi (STM)" userId="S::kirsi.jylha@gov.fi::2181c5d8-8351-473c-96c8-aa6f38ad7220" providerId="AD" clId="Web-{AEF11F36-7935-6D6C-8FF9-9D902959A2BD}" dt="2025-12-09T13:06:06.441" v="1205"/>
          <ac:graphicFrameMkLst>
            <pc:docMk/>
            <pc:sldMk cId="3493818162" sldId="451"/>
            <ac:graphicFrameMk id="7" creationId="{1467BE6F-69BF-828F-503A-7390D8A7ABC2}"/>
          </ac:graphicFrameMkLst>
        </pc:graphicFrameChg>
      </pc:sldChg>
      <pc:sldChg chg="addSp delSp modSp">
        <pc:chgData name="Jylhä Kirsi (STM)" userId="S::kirsi.jylha@gov.fi::2181c5d8-8351-473c-96c8-aa6f38ad7220" providerId="AD" clId="Web-{AEF11F36-7935-6D6C-8FF9-9D902959A2BD}" dt="2025-12-09T13:08:21.676" v="1217"/>
        <pc:sldMkLst>
          <pc:docMk/>
          <pc:sldMk cId="1508545047" sldId="452"/>
        </pc:sldMkLst>
        <pc:spChg chg="add del mod">
          <ac:chgData name="Jylhä Kirsi (STM)" userId="S::kirsi.jylha@gov.fi::2181c5d8-8351-473c-96c8-aa6f38ad7220" providerId="AD" clId="Web-{AEF11F36-7935-6D6C-8FF9-9D902959A2BD}" dt="2025-12-09T12:52:12.537" v="289"/>
          <ac:spMkLst>
            <pc:docMk/>
            <pc:sldMk cId="1508545047" sldId="452"/>
            <ac:spMk id="4" creationId="{174FC277-98C1-E037-7C45-13F65D165867}"/>
          </ac:spMkLst>
        </pc:spChg>
        <pc:spChg chg="add mod">
          <ac:chgData name="Jylhä Kirsi (STM)" userId="S::kirsi.jylha@gov.fi::2181c5d8-8351-473c-96c8-aa6f38ad7220" providerId="AD" clId="Web-{AEF11F36-7935-6D6C-8FF9-9D902959A2BD}" dt="2025-12-09T13:04:35.003" v="1200" actId="20577"/>
          <ac:spMkLst>
            <pc:docMk/>
            <pc:sldMk cId="1508545047" sldId="452"/>
            <ac:spMk id="6" creationId="{6E1A6F38-10F0-B301-8D1B-C6D5FA72AEEF}"/>
          </ac:spMkLst>
        </pc:spChg>
        <pc:graphicFrameChg chg="mod modGraphic">
          <ac:chgData name="Jylhä Kirsi (STM)" userId="S::kirsi.jylha@gov.fi::2181c5d8-8351-473c-96c8-aa6f38ad7220" providerId="AD" clId="Web-{AEF11F36-7935-6D6C-8FF9-9D902959A2BD}" dt="2025-12-09T13:08:21.676" v="1217"/>
          <ac:graphicFrameMkLst>
            <pc:docMk/>
            <pc:sldMk cId="1508545047" sldId="452"/>
            <ac:graphicFrameMk id="5" creationId="{E355305E-C67D-956B-7EF4-DAFA9112F8AF}"/>
          </ac:graphicFrameMkLst>
        </pc:graphicFrameChg>
      </pc:sldChg>
      <pc:sldChg chg="modSp">
        <pc:chgData name="Jylhä Kirsi (STM)" userId="S::kirsi.jylha@gov.fi::2181c5d8-8351-473c-96c8-aa6f38ad7220" providerId="AD" clId="Web-{AEF11F36-7935-6D6C-8FF9-9D902959A2BD}" dt="2025-12-09T13:06:14.753" v="1206"/>
        <pc:sldMkLst>
          <pc:docMk/>
          <pc:sldMk cId="2676846646" sldId="453"/>
        </pc:sldMkLst>
        <pc:graphicFrameChg chg="modGraphic">
          <ac:chgData name="Jylhä Kirsi (STM)" userId="S::kirsi.jylha@gov.fi::2181c5d8-8351-473c-96c8-aa6f38ad7220" providerId="AD" clId="Web-{AEF11F36-7935-6D6C-8FF9-9D902959A2BD}" dt="2025-12-09T13:06:14.753" v="1206"/>
          <ac:graphicFrameMkLst>
            <pc:docMk/>
            <pc:sldMk cId="2676846646" sldId="453"/>
            <ac:graphicFrameMk id="5" creationId="{F6A6B152-E441-4556-BCAF-9CB2FF4B6425}"/>
          </ac:graphicFrameMkLst>
        </pc:graphicFrameChg>
      </pc:sldChg>
      <pc:sldChg chg="modSp">
        <pc:chgData name="Jylhä Kirsi (STM)" userId="S::kirsi.jylha@gov.fi::2181c5d8-8351-473c-96c8-aa6f38ad7220" providerId="AD" clId="Web-{AEF11F36-7935-6D6C-8FF9-9D902959A2BD}" dt="2025-12-09T13:08:13.957" v="1216" actId="1076"/>
        <pc:sldMkLst>
          <pc:docMk/>
          <pc:sldMk cId="769744884" sldId="455"/>
        </pc:sldMkLst>
        <pc:graphicFrameChg chg="mod modGraphic">
          <ac:chgData name="Jylhä Kirsi (STM)" userId="S::kirsi.jylha@gov.fi::2181c5d8-8351-473c-96c8-aa6f38ad7220" providerId="AD" clId="Web-{AEF11F36-7935-6D6C-8FF9-9D902959A2BD}" dt="2025-12-09T13:08:13.957" v="1216" actId="1076"/>
          <ac:graphicFrameMkLst>
            <pc:docMk/>
            <pc:sldMk cId="769744884" sldId="455"/>
            <ac:graphicFrameMk id="5" creationId="{598F3058-1825-59E7-87BF-300C79F8B407}"/>
          </ac:graphicFrameMkLst>
        </pc:graphicFrameChg>
      </pc:sldChg>
      <pc:sldChg chg="modSp">
        <pc:chgData name="Jylhä Kirsi (STM)" userId="S::kirsi.jylha@gov.fi::2181c5d8-8351-473c-96c8-aa6f38ad7220" providerId="AD" clId="Web-{AEF11F36-7935-6D6C-8FF9-9D902959A2BD}" dt="2025-12-09T13:08:02.145" v="1213"/>
        <pc:sldMkLst>
          <pc:docMk/>
          <pc:sldMk cId="1238997283" sldId="456"/>
        </pc:sldMkLst>
        <pc:graphicFrameChg chg="mod modGraphic">
          <ac:chgData name="Jylhä Kirsi (STM)" userId="S::kirsi.jylha@gov.fi::2181c5d8-8351-473c-96c8-aa6f38ad7220" providerId="AD" clId="Web-{AEF11F36-7935-6D6C-8FF9-9D902959A2BD}" dt="2025-12-09T13:08:02.145" v="1213"/>
          <ac:graphicFrameMkLst>
            <pc:docMk/>
            <pc:sldMk cId="1238997283" sldId="456"/>
            <ac:graphicFrameMk id="5" creationId="{B59E7DDB-9D60-1D3B-8B3A-2E93427FA2AF}"/>
          </ac:graphicFrameMkLst>
        </pc:graphicFrameChg>
      </pc:sldChg>
    </pc:docChg>
  </pc:docChgLst>
  <pc:docChgLst>
    <pc:chgData name="Mulari Timo (STM)" userId="d4b6f547-1399-48db-ab75-b48c9141d88a" providerId="ADAL" clId="{927CF443-6257-4B13-9974-0EC5A137F9DE}"/>
    <pc:docChg chg="custSel modSld">
      <pc:chgData name="Mulari Timo (STM)" userId="d4b6f547-1399-48db-ab75-b48c9141d88a" providerId="ADAL" clId="{927CF443-6257-4B13-9974-0EC5A137F9DE}" dt="2025-12-09T12:49:29.329" v="362" actId="20577"/>
      <pc:docMkLst>
        <pc:docMk/>
      </pc:docMkLst>
      <pc:sldChg chg="modSp mod">
        <pc:chgData name="Mulari Timo (STM)" userId="d4b6f547-1399-48db-ab75-b48c9141d88a" providerId="ADAL" clId="{927CF443-6257-4B13-9974-0EC5A137F9DE}" dt="2025-12-09T12:49:29.329" v="362" actId="20577"/>
        <pc:sldMkLst>
          <pc:docMk/>
          <pc:sldMk cId="2097117400" sldId="454"/>
        </pc:sldMkLst>
        <pc:spChg chg="mod">
          <ac:chgData name="Mulari Timo (STM)" userId="d4b6f547-1399-48db-ab75-b48c9141d88a" providerId="ADAL" clId="{927CF443-6257-4B13-9974-0EC5A137F9DE}" dt="2025-12-09T12:49:29.329" v="362" actId="20577"/>
          <ac:spMkLst>
            <pc:docMk/>
            <pc:sldMk cId="2097117400" sldId="454"/>
            <ac:spMk id="3" creationId="{09CB36E2-0089-AD3D-47A7-81B7178D9F74}"/>
          </ac:spMkLst>
        </pc:spChg>
      </pc:sldChg>
    </pc:docChg>
  </pc:docChgLst>
  <pc:docChgLst>
    <pc:chgData name="Jylhä Kirsi (STM)" userId="S::kirsi.jylha@gov.fi::2181c5d8-8351-473c-96c8-aa6f38ad7220" providerId="AD" clId="Web-{2BC0A100-E0B9-2845-7D20-DF1C0131C09A}"/>
    <pc:docChg chg="modSld">
      <pc:chgData name="Jylhä Kirsi (STM)" userId="S::kirsi.jylha@gov.fi::2181c5d8-8351-473c-96c8-aa6f38ad7220" providerId="AD" clId="Web-{2BC0A100-E0B9-2845-7D20-DF1C0131C09A}" dt="2025-12-09T13:49:43.356" v="9" actId="20577"/>
      <pc:docMkLst>
        <pc:docMk/>
      </pc:docMkLst>
      <pc:sldChg chg="modSp">
        <pc:chgData name="Jylhä Kirsi (STM)" userId="S::kirsi.jylha@gov.fi::2181c5d8-8351-473c-96c8-aa6f38ad7220" providerId="AD" clId="Web-{2BC0A100-E0B9-2845-7D20-DF1C0131C09A}" dt="2025-12-09T13:49:43.356" v="9" actId="20577"/>
        <pc:sldMkLst>
          <pc:docMk/>
          <pc:sldMk cId="1508545047" sldId="452"/>
        </pc:sldMkLst>
        <pc:spChg chg="mod">
          <ac:chgData name="Jylhä Kirsi (STM)" userId="S::kirsi.jylha@gov.fi::2181c5d8-8351-473c-96c8-aa6f38ad7220" providerId="AD" clId="Web-{2BC0A100-E0B9-2845-7D20-DF1C0131C09A}" dt="2025-12-09T13:49:43.356" v="9" actId="20577"/>
          <ac:spMkLst>
            <pc:docMk/>
            <pc:sldMk cId="1508545047" sldId="452"/>
            <ac:spMk id="6" creationId="{6E1A6F38-10F0-B301-8D1B-C6D5FA72AEEF}"/>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emf"/><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emf"/><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7.emf"/><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emf"/><Relationship Id="rId1" Type="http://schemas.openxmlformats.org/officeDocument/2006/relationships/slideMaster" Target="../slideMasters/slideMaster1.xml"/><Relationship Id="rId4" Type="http://schemas.openxmlformats.org/officeDocument/2006/relationships/image" Target="../media/image3.jpe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tsikkodia">
    <p:spTree>
      <p:nvGrpSpPr>
        <p:cNvPr id="1" name=""/>
        <p:cNvGrpSpPr/>
        <p:nvPr/>
      </p:nvGrpSpPr>
      <p:grpSpPr>
        <a:xfrm>
          <a:off x="0" y="0"/>
          <a:ext cx="0" cy="0"/>
          <a:chOff x="0" y="0"/>
          <a:chExt cx="0" cy="0"/>
        </a:xfrm>
      </p:grpSpPr>
      <p:pic>
        <p:nvPicPr>
          <p:cNvPr id="9" name="Kuva 8">
            <a:extLs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30443" y="-502085"/>
            <a:ext cx="13751649" cy="7735303"/>
          </a:xfrm>
          <a:prstGeom prst="rect">
            <a:avLst/>
          </a:prstGeom>
        </p:spPr>
      </p:pic>
      <p:sp>
        <p:nvSpPr>
          <p:cNvPr id="10" name="Title 1"/>
          <p:cNvSpPr>
            <a:spLocks noGrp="1"/>
          </p:cNvSpPr>
          <p:nvPr>
            <p:ph type="title"/>
          </p:nvPr>
        </p:nvSpPr>
        <p:spPr>
          <a:xfrm>
            <a:off x="2521817" y="2554462"/>
            <a:ext cx="7092564" cy="1001864"/>
          </a:xfrm>
        </p:spPr>
        <p:txBody>
          <a:bodyPr anchor="t">
            <a:normAutofit/>
          </a:bodyPr>
          <a:lstStyle>
            <a:lvl1pPr algn="ctr">
              <a:defRPr sz="3000">
                <a:solidFill>
                  <a:schemeClr val="accent6">
                    <a:lumMod val="50000"/>
                  </a:schemeClr>
                </a:solidFill>
                <a:latin typeface="+mj-lt"/>
              </a:defRPr>
            </a:lvl1pPr>
          </a:lstStyle>
          <a:p>
            <a:r>
              <a:rPr lang="fi-FI"/>
              <a:t>Muokkaa perustyyl. napsautt.</a:t>
            </a:r>
            <a:endParaRPr lang="en-US"/>
          </a:p>
        </p:txBody>
      </p:sp>
      <p:sp>
        <p:nvSpPr>
          <p:cNvPr id="16" name="Text Placeholder 15"/>
          <p:cNvSpPr>
            <a:spLocks noGrp="1"/>
          </p:cNvSpPr>
          <p:nvPr>
            <p:ph type="body" sz="quarter" idx="10"/>
          </p:nvPr>
        </p:nvSpPr>
        <p:spPr>
          <a:xfrm>
            <a:off x="2521393" y="3686407"/>
            <a:ext cx="7092949" cy="536920"/>
          </a:xfrm>
        </p:spPr>
        <p:txBody>
          <a:bodyPr/>
          <a:lstStyle>
            <a:lvl1pPr marL="0" indent="0" algn="ctr">
              <a:buNone/>
              <a:defRPr>
                <a:solidFill>
                  <a:schemeClr val="accent6">
                    <a:lumMod val="50000"/>
                  </a:schemeClr>
                </a:solidFill>
              </a:defRPr>
            </a:lvl1pPr>
            <a:lvl2pPr marL="457200" indent="0" algn="ctr">
              <a:buNone/>
              <a:defRPr/>
            </a:lvl2pPr>
            <a:lvl3pPr marL="914400" indent="0" algn="ctr">
              <a:buNone/>
              <a:defRPr/>
            </a:lvl3pPr>
            <a:lvl4pPr marL="1371600" indent="0" algn="ctr">
              <a:buNone/>
              <a:defRPr/>
            </a:lvl4pPr>
            <a:lvl5pPr marL="1828800" indent="0" algn="ctr">
              <a:buNone/>
              <a:defRPr/>
            </a:lvl5pPr>
          </a:lstStyle>
          <a:p>
            <a:pPr lvl="0"/>
            <a:r>
              <a:rPr lang="fi-FI"/>
              <a:t>Muokkaa tekstin perustyylejä</a:t>
            </a:r>
          </a:p>
        </p:txBody>
      </p:sp>
    </p:spTree>
    <p:extLst>
      <p:ext uri="{BB962C8B-B14F-4D97-AF65-F5344CB8AC3E}">
        <p14:creationId xmlns:p14="http://schemas.microsoft.com/office/powerpoint/2010/main" val="23297649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Kaksi kuvaa logolla">
    <p:spTree>
      <p:nvGrpSpPr>
        <p:cNvPr id="1" name=""/>
        <p:cNvGrpSpPr/>
        <p:nvPr/>
      </p:nvGrpSpPr>
      <p:grpSpPr>
        <a:xfrm>
          <a:off x="0" y="0"/>
          <a:ext cx="0" cy="0"/>
          <a:chOff x="0" y="0"/>
          <a:chExt cx="0" cy="0"/>
        </a:xfrm>
      </p:grpSpPr>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sp>
        <p:nvSpPr>
          <p:cNvPr id="10" name="Picture Placeholder 10"/>
          <p:cNvSpPr>
            <a:spLocks noGrp="1"/>
          </p:cNvSpPr>
          <p:nvPr>
            <p:ph type="pic" sz="quarter" idx="13"/>
          </p:nvPr>
        </p:nvSpPr>
        <p:spPr>
          <a:xfrm>
            <a:off x="6180667" y="2047871"/>
            <a:ext cx="5155200" cy="3684588"/>
          </a:xfrm>
        </p:spPr>
        <p:txBody>
          <a:bodyPr/>
          <a:lstStyle>
            <a:lvl1pPr>
              <a:defRPr>
                <a:solidFill>
                  <a:schemeClr val="accent6">
                    <a:lumMod val="50000"/>
                  </a:schemeClr>
                </a:solidFill>
              </a:defRPr>
            </a:lvl1pPr>
          </a:lstStyle>
          <a:p>
            <a:r>
              <a:rPr lang="fi-FI"/>
              <a:t>Lisää kuva napsauttamalla kuvaketta</a:t>
            </a:r>
            <a:endParaRPr lang="en-US"/>
          </a:p>
        </p:txBody>
      </p:sp>
      <p:sp>
        <p:nvSpPr>
          <p:cNvPr id="14" name="Picture Placeholder 10"/>
          <p:cNvSpPr>
            <a:spLocks noGrp="1"/>
          </p:cNvSpPr>
          <p:nvPr>
            <p:ph type="pic" sz="quarter" idx="14"/>
          </p:nvPr>
        </p:nvSpPr>
        <p:spPr>
          <a:xfrm>
            <a:off x="753905" y="2047871"/>
            <a:ext cx="5155200" cy="3684588"/>
          </a:xfrm>
        </p:spPr>
        <p:txBody>
          <a:bodyPr/>
          <a:lstStyle>
            <a:lvl1pPr>
              <a:defRPr>
                <a:solidFill>
                  <a:schemeClr val="accent6">
                    <a:lumMod val="50000"/>
                  </a:schemeClr>
                </a:solidFill>
              </a:defRPr>
            </a:lvl1pPr>
          </a:lstStyle>
          <a:p>
            <a:r>
              <a:rPr lang="fi-FI"/>
              <a:t>Lisää kuva napsauttamalla kuvaketta</a:t>
            </a:r>
            <a:endParaRPr lang="en-US"/>
          </a:p>
        </p:txBody>
      </p:sp>
      <p:sp>
        <p:nvSpPr>
          <p:cNvPr id="16" name="Title 1"/>
          <p:cNvSpPr>
            <a:spLocks noGrp="1"/>
          </p:cNvSpPr>
          <p:nvPr>
            <p:ph type="title"/>
          </p:nvPr>
        </p:nvSpPr>
        <p:spPr>
          <a:xfrm>
            <a:off x="839789" y="365127"/>
            <a:ext cx="8194145" cy="1325563"/>
          </a:xfrm>
        </p:spPr>
        <p:txBody>
          <a:bodyPr/>
          <a:lstStyle>
            <a:lvl1pPr>
              <a:defRPr b="1">
                <a:solidFill>
                  <a:schemeClr val="accent6">
                    <a:lumMod val="50000"/>
                  </a:schemeClr>
                </a:solidFill>
                <a:latin typeface="+mj-lt"/>
              </a:defRPr>
            </a:lvl1pPr>
          </a:lstStyle>
          <a:p>
            <a:r>
              <a:rPr lang="fi-FI"/>
              <a:t>Muokkaa perustyyl. napsautt.</a:t>
            </a:r>
            <a:endParaRPr lang="en-US"/>
          </a:p>
        </p:txBody>
      </p:sp>
      <p:pic>
        <p:nvPicPr>
          <p:cNvPr id="9" name="Kuva 8">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1241307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sältöä ja kuvio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221133" cy="1325563"/>
          </a:xfrm>
        </p:spPr>
        <p:txBody>
          <a:bodyPr/>
          <a:lstStyle>
            <a:lvl1pPr>
              <a:defRPr b="1">
                <a:solidFill>
                  <a:schemeClr val="accent6">
                    <a:lumMod val="50000"/>
                  </a:schemeClr>
                </a:solidFill>
                <a:latin typeface="+mj-lt"/>
              </a:defRPr>
            </a:lvl1pPr>
          </a:lstStyle>
          <a:p>
            <a:r>
              <a:rPr lang="fi-FI"/>
              <a:t>Muokkaa perustyyl. napsautt.</a:t>
            </a:r>
            <a:endParaRPr lang="en-US"/>
          </a:p>
        </p:txBody>
      </p:sp>
      <p:sp>
        <p:nvSpPr>
          <p:cNvPr id="3" name="Content Placeholder 2"/>
          <p:cNvSpPr>
            <a:spLocks noGrp="1"/>
          </p:cNvSpPr>
          <p:nvPr>
            <p:ph sz="half" idx="1"/>
          </p:nvPr>
        </p:nvSpPr>
        <p:spPr>
          <a:xfrm>
            <a:off x="838200" y="1825625"/>
            <a:ext cx="5181600" cy="4351338"/>
          </a:xfrm>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
        <p:nvSpPr>
          <p:cNvPr id="5" name="Chart Placeholder 4">
            <a:extLst>
              <a:ext uri="{FF2B5EF4-FFF2-40B4-BE49-F238E27FC236}">
                <a16:creationId xmlns:a16="http://schemas.microsoft.com/office/drawing/2014/main" id="{9B9D9706-93C5-6946-843F-04FCF9C5FC14}"/>
              </a:ext>
            </a:extLst>
          </p:cNvPr>
          <p:cNvSpPr>
            <a:spLocks noGrp="1"/>
          </p:cNvSpPr>
          <p:nvPr>
            <p:ph type="chart" sz="quarter" idx="13"/>
          </p:nvPr>
        </p:nvSpPr>
        <p:spPr>
          <a:xfrm>
            <a:off x="6172202" y="1825625"/>
            <a:ext cx="5319711" cy="4351338"/>
          </a:xfrm>
        </p:spPr>
        <p:txBody>
          <a:bodyPr/>
          <a:lstStyle/>
          <a:p>
            <a:r>
              <a:rPr lang="fi-FI"/>
              <a:t>Lisää kaavio napsauttamalla kuvaketta</a:t>
            </a:r>
          </a:p>
        </p:txBody>
      </p:sp>
    </p:spTree>
    <p:extLst>
      <p:ext uri="{BB962C8B-B14F-4D97-AF65-F5344CB8AC3E}">
        <p14:creationId xmlns:p14="http://schemas.microsoft.com/office/powerpoint/2010/main" val="24435351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Otsikko ja kuvio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221133" cy="1325563"/>
          </a:xfrm>
        </p:spPr>
        <p:txBody>
          <a:bodyPr/>
          <a:lstStyle>
            <a:lvl1pPr>
              <a:defRPr b="1">
                <a:solidFill>
                  <a:schemeClr val="accent6">
                    <a:lumMod val="50000"/>
                  </a:schemeClr>
                </a:solidFill>
                <a:latin typeface="+mj-lt"/>
              </a:defRPr>
            </a:lvl1pPr>
          </a:lstStyle>
          <a:p>
            <a:r>
              <a:rPr lang="fi-FI"/>
              <a:t>Muokkaa perustyyl. napsautt.</a:t>
            </a:r>
            <a:endParaRPr lang="en-US"/>
          </a:p>
        </p:txBody>
      </p:sp>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
        <p:nvSpPr>
          <p:cNvPr id="5" name="Chart Placeholder 4">
            <a:extLst>
              <a:ext uri="{FF2B5EF4-FFF2-40B4-BE49-F238E27FC236}">
                <a16:creationId xmlns:a16="http://schemas.microsoft.com/office/drawing/2014/main" id="{9B9D9706-93C5-6946-843F-04FCF9C5FC14}"/>
              </a:ext>
            </a:extLst>
          </p:cNvPr>
          <p:cNvSpPr>
            <a:spLocks noGrp="1"/>
          </p:cNvSpPr>
          <p:nvPr>
            <p:ph type="chart" sz="quarter" idx="13"/>
          </p:nvPr>
        </p:nvSpPr>
        <p:spPr>
          <a:xfrm>
            <a:off x="838200" y="1825625"/>
            <a:ext cx="10653713" cy="4351338"/>
          </a:xfrm>
        </p:spPr>
        <p:txBody>
          <a:bodyPr/>
          <a:lstStyle/>
          <a:p>
            <a:r>
              <a:rPr lang="fi-FI"/>
              <a:t>Lisää kaavio napsauttamalla kuvaketta</a:t>
            </a:r>
          </a:p>
        </p:txBody>
      </p:sp>
    </p:spTree>
    <p:extLst>
      <p:ext uri="{BB962C8B-B14F-4D97-AF65-F5344CB8AC3E}">
        <p14:creationId xmlns:p14="http://schemas.microsoft.com/office/powerpoint/2010/main" val="33938069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Otsikko ja kaksi kuviota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221133" cy="1325563"/>
          </a:xfrm>
        </p:spPr>
        <p:txBody>
          <a:bodyPr/>
          <a:lstStyle>
            <a:lvl1pPr>
              <a:defRPr b="1">
                <a:solidFill>
                  <a:schemeClr val="accent6">
                    <a:lumMod val="50000"/>
                  </a:schemeClr>
                </a:solidFill>
                <a:latin typeface="+mj-lt"/>
              </a:defRPr>
            </a:lvl1pPr>
          </a:lstStyle>
          <a:p>
            <a:r>
              <a:rPr lang="fi-FI"/>
              <a:t>Muokkaa perustyyl. napsautt.</a:t>
            </a:r>
            <a:endParaRPr lang="en-US"/>
          </a:p>
        </p:txBody>
      </p:sp>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
        <p:nvSpPr>
          <p:cNvPr id="5" name="Chart Placeholder 4">
            <a:extLst>
              <a:ext uri="{FF2B5EF4-FFF2-40B4-BE49-F238E27FC236}">
                <a16:creationId xmlns:a16="http://schemas.microsoft.com/office/drawing/2014/main" id="{9B9D9706-93C5-6946-843F-04FCF9C5FC14}"/>
              </a:ext>
            </a:extLst>
          </p:cNvPr>
          <p:cNvSpPr>
            <a:spLocks noGrp="1"/>
          </p:cNvSpPr>
          <p:nvPr>
            <p:ph type="chart" sz="quarter" idx="13"/>
          </p:nvPr>
        </p:nvSpPr>
        <p:spPr>
          <a:xfrm>
            <a:off x="6308739" y="1825625"/>
            <a:ext cx="5183954" cy="4351338"/>
          </a:xfrm>
        </p:spPr>
        <p:txBody>
          <a:bodyPr/>
          <a:lstStyle/>
          <a:p>
            <a:r>
              <a:rPr lang="fi-FI"/>
              <a:t>Lisää kaavio napsauttamalla kuvaketta</a:t>
            </a:r>
          </a:p>
        </p:txBody>
      </p:sp>
      <p:sp>
        <p:nvSpPr>
          <p:cNvPr id="9" name="Chart Placeholder 4">
            <a:extLst>
              <a:ext uri="{FF2B5EF4-FFF2-40B4-BE49-F238E27FC236}">
                <a16:creationId xmlns:a16="http://schemas.microsoft.com/office/drawing/2014/main" id="{1CAAE5E9-F014-9B49-A1DB-8D01A48607C0}"/>
              </a:ext>
            </a:extLst>
          </p:cNvPr>
          <p:cNvSpPr>
            <a:spLocks noGrp="1"/>
          </p:cNvSpPr>
          <p:nvPr>
            <p:ph type="chart" sz="quarter" idx="14"/>
          </p:nvPr>
        </p:nvSpPr>
        <p:spPr>
          <a:xfrm>
            <a:off x="830768" y="1825625"/>
            <a:ext cx="5183954" cy="4351338"/>
          </a:xfrm>
        </p:spPr>
        <p:txBody>
          <a:bodyPr/>
          <a:lstStyle/>
          <a:p>
            <a:r>
              <a:rPr lang="fi-FI"/>
              <a:t>Lisää kaavio napsauttamalla kuvaketta</a:t>
            </a:r>
          </a:p>
        </p:txBody>
      </p:sp>
    </p:spTree>
    <p:extLst>
      <p:ext uri="{BB962C8B-B14F-4D97-AF65-F5344CB8AC3E}">
        <p14:creationId xmlns:p14="http://schemas.microsoft.com/office/powerpoint/2010/main" val="4392749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Vain otsikko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373533" cy="1325563"/>
          </a:xfrm>
        </p:spPr>
        <p:txBody>
          <a:bodyPr/>
          <a:lstStyle>
            <a:lvl1pPr>
              <a:defRPr b="1">
                <a:solidFill>
                  <a:schemeClr val="accent6">
                    <a:lumMod val="50000"/>
                  </a:schemeClr>
                </a:solidFill>
                <a:latin typeface="+mj-lt"/>
              </a:defRPr>
            </a:lvl1pPr>
          </a:lstStyle>
          <a:p>
            <a:r>
              <a:rPr lang="fi-FI"/>
              <a:t>Muokkaa perustyyl. napsautt.</a:t>
            </a:r>
            <a:endParaRPr lang="en-US"/>
          </a:p>
        </p:txBody>
      </p:sp>
      <p:sp>
        <p:nvSpPr>
          <p:cNvPr id="10"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1" name="Picture 10">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6" name="Kuva 5">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33615555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Tyhjä Layout">
    <p:spTree>
      <p:nvGrpSpPr>
        <p:cNvPr id="1" name=""/>
        <p:cNvGrpSpPr/>
        <p:nvPr/>
      </p:nvGrpSpPr>
      <p:grpSpPr>
        <a:xfrm>
          <a:off x="0" y="0"/>
          <a:ext cx="0" cy="0"/>
          <a:chOff x="0" y="0"/>
          <a:chExt cx="0" cy="0"/>
        </a:xfrm>
      </p:grpSpPr>
      <p:sp>
        <p:nvSpPr>
          <p:cNvPr id="9"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0" name="Picture 9">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spTree>
    <p:extLst>
      <p:ext uri="{BB962C8B-B14F-4D97-AF65-F5344CB8AC3E}">
        <p14:creationId xmlns:p14="http://schemas.microsoft.com/office/powerpoint/2010/main" val="21878988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Kuva vasemmall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3" name="Sisällön paikkamerkki 2"/>
          <p:cNvSpPr>
            <a:spLocks noGrp="1"/>
          </p:cNvSpPr>
          <p:nvPr userDrawn="1">
            <p:ph idx="1"/>
          </p:nvPr>
        </p:nvSpPr>
        <p:spPr>
          <a:xfrm>
            <a:off x="7090164" y="1881330"/>
            <a:ext cx="3806370" cy="4524001"/>
          </a:xfrm>
        </p:spPr>
        <p:txBody>
          <a:bodyPr/>
          <a:lstStyle>
            <a:lvl5pPr>
              <a:defRPr sz="1600">
                <a:solidFill>
                  <a:srgbClr val="4D4F4F"/>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p>
        </p:txBody>
      </p:sp>
      <p:sp>
        <p:nvSpPr>
          <p:cNvPr id="5" name="Picture Placeholder 4">
            <a:extLst>
              <a:ext uri="{FF2B5EF4-FFF2-40B4-BE49-F238E27FC236}">
                <a16:creationId xmlns:a16="http://schemas.microsoft.com/office/drawing/2014/main" id="{85A15156-E53C-4F43-B30C-FDE58161A92E}"/>
              </a:ext>
            </a:extLst>
          </p:cNvPr>
          <p:cNvSpPr>
            <a:spLocks noGrp="1"/>
          </p:cNvSpPr>
          <p:nvPr>
            <p:ph type="pic" sz="quarter" idx="10"/>
          </p:nvPr>
        </p:nvSpPr>
        <p:spPr>
          <a:xfrm>
            <a:off x="576263" y="1881188"/>
            <a:ext cx="6315075" cy="4524375"/>
          </a:xfrm>
        </p:spPr>
        <p:txBody>
          <a:bodyPr/>
          <a:lstStyle/>
          <a:p>
            <a:r>
              <a:rPr lang="fi-FI"/>
              <a:t>Lisää kuva napsauttamalla kuvaketta</a:t>
            </a:r>
          </a:p>
        </p:txBody>
      </p:sp>
    </p:spTree>
    <p:extLst>
      <p:ext uri="{BB962C8B-B14F-4D97-AF65-F5344CB8AC3E}">
        <p14:creationId xmlns:p14="http://schemas.microsoft.com/office/powerpoint/2010/main" val="13277788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uva oikealla">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85A15156-E53C-4F43-B30C-FDE58161A92E}"/>
              </a:ext>
            </a:extLst>
          </p:cNvPr>
          <p:cNvSpPr>
            <a:spLocks noGrp="1"/>
          </p:cNvSpPr>
          <p:nvPr>
            <p:ph type="pic" sz="quarter" idx="10"/>
          </p:nvPr>
        </p:nvSpPr>
        <p:spPr>
          <a:xfrm>
            <a:off x="4581459" y="1881188"/>
            <a:ext cx="6315075" cy="4524375"/>
          </a:xfrm>
        </p:spPr>
        <p:txBody>
          <a:bodyPr/>
          <a:lstStyle/>
          <a:p>
            <a:r>
              <a:rPr lang="fi-FI"/>
              <a:t>Lisää kuva napsauttamalla kuvaketta</a:t>
            </a:r>
          </a:p>
        </p:txBody>
      </p:sp>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3" name="Sisällön paikkamerkki 2"/>
          <p:cNvSpPr>
            <a:spLocks noGrp="1"/>
          </p:cNvSpPr>
          <p:nvPr userDrawn="1">
            <p:ph idx="1"/>
          </p:nvPr>
        </p:nvSpPr>
        <p:spPr>
          <a:xfrm>
            <a:off x="577047" y="1881330"/>
            <a:ext cx="3806370" cy="4524001"/>
          </a:xfrm>
        </p:spPr>
        <p:txBody>
          <a:bodyPr/>
          <a:lstStyle>
            <a:lvl5pPr>
              <a:defRPr sz="1600">
                <a:solidFill>
                  <a:srgbClr val="4D4F4F"/>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p>
        </p:txBody>
      </p:sp>
    </p:spTree>
    <p:extLst>
      <p:ext uri="{BB962C8B-B14F-4D97-AF65-F5344CB8AC3E}">
        <p14:creationId xmlns:p14="http://schemas.microsoft.com/office/powerpoint/2010/main" val="15624366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Otsikko ja kuv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p>
        </p:txBody>
      </p:sp>
      <p:sp>
        <p:nvSpPr>
          <p:cNvPr id="5" name="Picture Placeholder 4">
            <a:extLst>
              <a:ext uri="{FF2B5EF4-FFF2-40B4-BE49-F238E27FC236}">
                <a16:creationId xmlns:a16="http://schemas.microsoft.com/office/drawing/2014/main" id="{85A15156-E53C-4F43-B30C-FDE58161A92E}"/>
              </a:ext>
            </a:extLst>
          </p:cNvPr>
          <p:cNvSpPr>
            <a:spLocks noGrp="1"/>
          </p:cNvSpPr>
          <p:nvPr>
            <p:ph type="pic" sz="quarter" idx="10"/>
          </p:nvPr>
        </p:nvSpPr>
        <p:spPr>
          <a:xfrm>
            <a:off x="576263" y="1881188"/>
            <a:ext cx="10319487" cy="4524375"/>
          </a:xfrm>
        </p:spPr>
        <p:txBody>
          <a:bodyPr/>
          <a:lstStyle/>
          <a:p>
            <a:r>
              <a:rPr lang="fi-FI"/>
              <a:t>Lisää kuva napsauttamalla kuvaketta</a:t>
            </a:r>
          </a:p>
        </p:txBody>
      </p:sp>
    </p:spTree>
    <p:extLst>
      <p:ext uri="{BB962C8B-B14F-4D97-AF65-F5344CB8AC3E}">
        <p14:creationId xmlns:p14="http://schemas.microsoft.com/office/powerpoint/2010/main" val="1079088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Otsikko ja kaksi kuva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p>
        </p:txBody>
      </p:sp>
      <p:sp>
        <p:nvSpPr>
          <p:cNvPr id="5" name="Picture Placeholder 4">
            <a:extLst>
              <a:ext uri="{FF2B5EF4-FFF2-40B4-BE49-F238E27FC236}">
                <a16:creationId xmlns:a16="http://schemas.microsoft.com/office/drawing/2014/main" id="{85A15156-E53C-4F43-B30C-FDE58161A92E}"/>
              </a:ext>
            </a:extLst>
          </p:cNvPr>
          <p:cNvSpPr>
            <a:spLocks noGrp="1"/>
          </p:cNvSpPr>
          <p:nvPr>
            <p:ph type="pic" sz="quarter" idx="10"/>
          </p:nvPr>
        </p:nvSpPr>
        <p:spPr>
          <a:xfrm>
            <a:off x="576263" y="1881188"/>
            <a:ext cx="4965893" cy="4524375"/>
          </a:xfrm>
        </p:spPr>
        <p:txBody>
          <a:bodyPr/>
          <a:lstStyle/>
          <a:p>
            <a:r>
              <a:rPr lang="fi-FI"/>
              <a:t>Lisää kuva napsauttamalla kuvaketta</a:t>
            </a:r>
          </a:p>
        </p:txBody>
      </p:sp>
      <p:sp>
        <p:nvSpPr>
          <p:cNvPr id="6" name="Picture Placeholder 4">
            <a:extLst>
              <a:ext uri="{FF2B5EF4-FFF2-40B4-BE49-F238E27FC236}">
                <a16:creationId xmlns:a16="http://schemas.microsoft.com/office/drawing/2014/main" id="{D157DCEA-D10B-2C48-86F1-585B41879AE0}"/>
              </a:ext>
            </a:extLst>
          </p:cNvPr>
          <p:cNvSpPr>
            <a:spLocks noGrp="1"/>
          </p:cNvSpPr>
          <p:nvPr>
            <p:ph type="pic" sz="quarter" idx="11"/>
          </p:nvPr>
        </p:nvSpPr>
        <p:spPr>
          <a:xfrm>
            <a:off x="5928848" y="1881188"/>
            <a:ext cx="4965893" cy="4524375"/>
          </a:xfrm>
        </p:spPr>
        <p:txBody>
          <a:bodyPr/>
          <a:lstStyle/>
          <a:p>
            <a:r>
              <a:rPr lang="fi-FI"/>
              <a:t>Lisää kuva napsauttamalla kuvaketta</a:t>
            </a:r>
          </a:p>
        </p:txBody>
      </p:sp>
    </p:spTree>
    <p:extLst>
      <p:ext uri="{BB962C8B-B14F-4D97-AF65-F5344CB8AC3E}">
        <p14:creationId xmlns:p14="http://schemas.microsoft.com/office/powerpoint/2010/main" val="17462451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tsikko kuvituksella 1">
    <p:spTree>
      <p:nvGrpSpPr>
        <p:cNvPr id="1" name=""/>
        <p:cNvGrpSpPr/>
        <p:nvPr/>
      </p:nvGrpSpPr>
      <p:grpSpPr>
        <a:xfrm>
          <a:off x="0" y="0"/>
          <a:ext cx="0" cy="0"/>
          <a:chOff x="0" y="0"/>
          <a:chExt cx="0" cy="0"/>
        </a:xfrm>
      </p:grpSpPr>
      <p:pic>
        <p:nvPicPr>
          <p:cNvPr id="2" name="Picture 1">
            <a:extLs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b="-2"/>
          <a:stretch/>
        </p:blipFill>
        <p:spPr>
          <a:xfrm flipH="1">
            <a:off x="-1" y="2662962"/>
            <a:ext cx="12192000" cy="4188452"/>
          </a:xfrm>
          <a:prstGeom prst="rect">
            <a:avLst/>
          </a:prstGeom>
        </p:spPr>
      </p:pic>
      <p:sp>
        <p:nvSpPr>
          <p:cNvPr id="10" name="Title 1"/>
          <p:cNvSpPr>
            <a:spLocks noGrp="1"/>
          </p:cNvSpPr>
          <p:nvPr>
            <p:ph type="title"/>
          </p:nvPr>
        </p:nvSpPr>
        <p:spPr>
          <a:xfrm>
            <a:off x="838201" y="534726"/>
            <a:ext cx="7092564" cy="1001864"/>
          </a:xfrm>
        </p:spPr>
        <p:txBody>
          <a:bodyPr anchor="t">
            <a:normAutofit/>
          </a:bodyPr>
          <a:lstStyle>
            <a:lvl1pPr algn="l">
              <a:defRPr sz="3000" b="1">
                <a:solidFill>
                  <a:schemeClr val="accent6">
                    <a:lumMod val="50000"/>
                  </a:schemeClr>
                </a:solidFill>
                <a:latin typeface="+mj-lt"/>
              </a:defRPr>
            </a:lvl1pPr>
          </a:lstStyle>
          <a:p>
            <a:r>
              <a:rPr lang="fi-FI"/>
              <a:t>Muokkaa perustyyl. napsautt.</a:t>
            </a:r>
            <a:endParaRPr lang="en-US"/>
          </a:p>
        </p:txBody>
      </p:sp>
      <p:sp>
        <p:nvSpPr>
          <p:cNvPr id="9" name="Text Placeholder 8"/>
          <p:cNvSpPr>
            <a:spLocks noGrp="1"/>
          </p:cNvSpPr>
          <p:nvPr>
            <p:ph type="body" sz="quarter" idx="10"/>
          </p:nvPr>
        </p:nvSpPr>
        <p:spPr>
          <a:xfrm>
            <a:off x="838201" y="1543051"/>
            <a:ext cx="7092951" cy="639763"/>
          </a:xfrm>
        </p:spPr>
        <p:txBody>
          <a:bodyPr/>
          <a:lstStyle>
            <a:lvl1pPr marL="0" indent="0">
              <a:buNone/>
              <a:defRPr>
                <a:solidFill>
                  <a:schemeClr val="accent6">
                    <a:lumMod val="50000"/>
                  </a:schemeClr>
                </a:solidFill>
              </a:defRPr>
            </a:lvl1pPr>
          </a:lstStyle>
          <a:p>
            <a:pPr lvl="0"/>
            <a:r>
              <a:rPr lang="fi-FI"/>
              <a:t>Muokkaa tekstin perustyylejä</a:t>
            </a:r>
          </a:p>
        </p:txBody>
      </p:sp>
      <p:pic>
        <p:nvPicPr>
          <p:cNvPr id="6" name="Kuva 5">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19551951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Kuvio vasemmall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3" name="Sisällön paikkamerkki 2"/>
          <p:cNvSpPr>
            <a:spLocks noGrp="1"/>
          </p:cNvSpPr>
          <p:nvPr userDrawn="1">
            <p:ph idx="1"/>
          </p:nvPr>
        </p:nvSpPr>
        <p:spPr>
          <a:xfrm>
            <a:off x="7090164" y="1881330"/>
            <a:ext cx="3806370" cy="4524001"/>
          </a:xfrm>
        </p:spPr>
        <p:txBody>
          <a:bodyPr/>
          <a:lstStyle>
            <a:lvl5pPr>
              <a:defRPr sz="1600">
                <a:solidFill>
                  <a:srgbClr val="4D4F4F"/>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p>
        </p:txBody>
      </p:sp>
      <p:sp>
        <p:nvSpPr>
          <p:cNvPr id="4" name="Chart Placeholder 3"/>
          <p:cNvSpPr>
            <a:spLocks noGrp="1"/>
          </p:cNvSpPr>
          <p:nvPr>
            <p:ph type="chart" sz="quarter" idx="10"/>
          </p:nvPr>
        </p:nvSpPr>
        <p:spPr>
          <a:xfrm>
            <a:off x="576264" y="1881188"/>
            <a:ext cx="6341270" cy="4524375"/>
          </a:xfrm>
        </p:spPr>
        <p:txBody>
          <a:bodyPr/>
          <a:lstStyle/>
          <a:p>
            <a:r>
              <a:rPr lang="fi-FI"/>
              <a:t>Lisää kaavio napsauttamalla kuvaketta</a:t>
            </a:r>
            <a:endParaRPr lang="en-US"/>
          </a:p>
        </p:txBody>
      </p:sp>
    </p:spTree>
    <p:extLst>
      <p:ext uri="{BB962C8B-B14F-4D97-AF65-F5344CB8AC3E}">
        <p14:creationId xmlns:p14="http://schemas.microsoft.com/office/powerpoint/2010/main" val="22638579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Otsikko ja kuvio">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p>
        </p:txBody>
      </p:sp>
      <p:sp>
        <p:nvSpPr>
          <p:cNvPr id="4" name="Chart Placeholder 3"/>
          <p:cNvSpPr>
            <a:spLocks noGrp="1"/>
          </p:cNvSpPr>
          <p:nvPr>
            <p:ph type="chart" sz="quarter" idx="10"/>
          </p:nvPr>
        </p:nvSpPr>
        <p:spPr>
          <a:xfrm>
            <a:off x="576263" y="1881188"/>
            <a:ext cx="10319487" cy="4524375"/>
          </a:xfrm>
        </p:spPr>
        <p:txBody>
          <a:bodyPr/>
          <a:lstStyle/>
          <a:p>
            <a:r>
              <a:rPr lang="fi-FI"/>
              <a:t>Lisää kaavio napsauttamalla kuvaketta</a:t>
            </a:r>
            <a:endParaRPr lang="en-US"/>
          </a:p>
        </p:txBody>
      </p:sp>
    </p:spTree>
    <p:extLst>
      <p:ext uri="{BB962C8B-B14F-4D97-AF65-F5344CB8AC3E}">
        <p14:creationId xmlns:p14="http://schemas.microsoft.com/office/powerpoint/2010/main" val="7959938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tsikko ja kaksi kuviot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p>
        </p:txBody>
      </p:sp>
      <p:sp>
        <p:nvSpPr>
          <p:cNvPr id="4" name="Chart Placeholder 3"/>
          <p:cNvSpPr>
            <a:spLocks noGrp="1"/>
          </p:cNvSpPr>
          <p:nvPr>
            <p:ph type="chart" sz="quarter" idx="10"/>
          </p:nvPr>
        </p:nvSpPr>
        <p:spPr>
          <a:xfrm>
            <a:off x="576264" y="1881188"/>
            <a:ext cx="5010498" cy="4524375"/>
          </a:xfrm>
        </p:spPr>
        <p:txBody>
          <a:bodyPr/>
          <a:lstStyle/>
          <a:p>
            <a:r>
              <a:rPr lang="fi-FI"/>
              <a:t>Lisää kaavio napsauttamalla kuvaketta</a:t>
            </a:r>
            <a:endParaRPr lang="en-US"/>
          </a:p>
        </p:txBody>
      </p:sp>
      <p:sp>
        <p:nvSpPr>
          <p:cNvPr id="5" name="Chart Placeholder 3">
            <a:extLst>
              <a:ext uri="{FF2B5EF4-FFF2-40B4-BE49-F238E27FC236}">
                <a16:creationId xmlns:a16="http://schemas.microsoft.com/office/drawing/2014/main" id="{4BD62490-E853-BD46-944F-A756B01F2949}"/>
              </a:ext>
            </a:extLst>
          </p:cNvPr>
          <p:cNvSpPr>
            <a:spLocks noGrp="1"/>
          </p:cNvSpPr>
          <p:nvPr>
            <p:ph type="chart" sz="quarter" idx="11"/>
          </p:nvPr>
        </p:nvSpPr>
        <p:spPr>
          <a:xfrm>
            <a:off x="5897188" y="1881188"/>
            <a:ext cx="5010498" cy="4524375"/>
          </a:xfrm>
        </p:spPr>
        <p:txBody>
          <a:bodyPr/>
          <a:lstStyle/>
          <a:p>
            <a:r>
              <a:rPr lang="fi-FI"/>
              <a:t>Lisää kaavio napsauttamalla kuvaketta</a:t>
            </a:r>
            <a:endParaRPr lang="en-US"/>
          </a:p>
        </p:txBody>
      </p:sp>
    </p:spTree>
    <p:extLst>
      <p:ext uri="{BB962C8B-B14F-4D97-AF65-F5344CB8AC3E}">
        <p14:creationId xmlns:p14="http://schemas.microsoft.com/office/powerpoint/2010/main" val="106941546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Kuvio oikealla">
    <p:spTree>
      <p:nvGrpSpPr>
        <p:cNvPr id="1" name=""/>
        <p:cNvGrpSpPr/>
        <p:nvPr/>
      </p:nvGrpSpPr>
      <p:grpSpPr>
        <a:xfrm>
          <a:off x="0" y="0"/>
          <a:ext cx="0" cy="0"/>
          <a:chOff x="0" y="0"/>
          <a:chExt cx="0" cy="0"/>
        </a:xfrm>
      </p:grpSpPr>
      <p:sp>
        <p:nvSpPr>
          <p:cNvPr id="9" name="Freeform 6">
            <a:extLst>
              <a:ext uri="{C183D7F6-B498-43B3-948B-1728B52AA6E4}">
                <adec:decorative xmlns:adec="http://schemas.microsoft.com/office/drawing/2017/decorative" val="1"/>
              </a:ext>
            </a:extLst>
          </p:cNvPr>
          <p:cNvSpPr>
            <a:spLocks/>
          </p:cNvSpPr>
          <p:nvPr userDrawn="1"/>
        </p:nvSpPr>
        <p:spPr bwMode="auto">
          <a:xfrm rot="5400000">
            <a:off x="10534649" y="5200652"/>
            <a:ext cx="1557867" cy="1756833"/>
          </a:xfrm>
          <a:custGeom>
            <a:avLst/>
            <a:gdLst>
              <a:gd name="T0" fmla="*/ 548 w 736"/>
              <a:gd name="T1" fmla="*/ 713 h 830"/>
              <a:gd name="T2" fmla="*/ 548 w 736"/>
              <a:gd name="T3" fmla="*/ 713 h 830"/>
              <a:gd name="T4" fmla="*/ 594 w 736"/>
              <a:gd name="T5" fmla="*/ 745 h 830"/>
              <a:gd name="T6" fmla="*/ 640 w 736"/>
              <a:gd name="T7" fmla="*/ 775 h 830"/>
              <a:gd name="T8" fmla="*/ 688 w 736"/>
              <a:gd name="T9" fmla="*/ 803 h 830"/>
              <a:gd name="T10" fmla="*/ 736 w 736"/>
              <a:gd name="T11" fmla="*/ 830 h 830"/>
              <a:gd name="T12" fmla="*/ 736 w 736"/>
              <a:gd name="T13" fmla="*/ 0 h 830"/>
              <a:gd name="T14" fmla="*/ 0 w 736"/>
              <a:gd name="T15" fmla="*/ 0 h 830"/>
              <a:gd name="T16" fmla="*/ 0 w 736"/>
              <a:gd name="T17" fmla="*/ 0 h 830"/>
              <a:gd name="T18" fmla="*/ 22 w 736"/>
              <a:gd name="T19" fmla="*/ 55 h 830"/>
              <a:gd name="T20" fmla="*/ 46 w 736"/>
              <a:gd name="T21" fmla="*/ 108 h 830"/>
              <a:gd name="T22" fmla="*/ 72 w 736"/>
              <a:gd name="T23" fmla="*/ 161 h 830"/>
              <a:gd name="T24" fmla="*/ 100 w 736"/>
              <a:gd name="T25" fmla="*/ 211 h 830"/>
              <a:gd name="T26" fmla="*/ 129 w 736"/>
              <a:gd name="T27" fmla="*/ 261 h 830"/>
              <a:gd name="T28" fmla="*/ 160 w 736"/>
              <a:gd name="T29" fmla="*/ 309 h 830"/>
              <a:gd name="T30" fmla="*/ 192 w 736"/>
              <a:gd name="T31" fmla="*/ 357 h 830"/>
              <a:gd name="T32" fmla="*/ 226 w 736"/>
              <a:gd name="T33" fmla="*/ 402 h 830"/>
              <a:gd name="T34" fmla="*/ 262 w 736"/>
              <a:gd name="T35" fmla="*/ 445 h 830"/>
              <a:gd name="T36" fmla="*/ 298 w 736"/>
              <a:gd name="T37" fmla="*/ 488 h 830"/>
              <a:gd name="T38" fmla="*/ 338 w 736"/>
              <a:gd name="T39" fmla="*/ 530 h 830"/>
              <a:gd name="T40" fmla="*/ 377 w 736"/>
              <a:gd name="T41" fmla="*/ 569 h 830"/>
              <a:gd name="T42" fmla="*/ 418 w 736"/>
              <a:gd name="T43" fmla="*/ 607 h 830"/>
              <a:gd name="T44" fmla="*/ 460 w 736"/>
              <a:gd name="T45" fmla="*/ 645 h 830"/>
              <a:gd name="T46" fmla="*/ 503 w 736"/>
              <a:gd name="T47" fmla="*/ 679 h 830"/>
              <a:gd name="T48" fmla="*/ 548 w 736"/>
              <a:gd name="T49" fmla="*/ 713 h 830"/>
              <a:gd name="T50" fmla="*/ 548 w 736"/>
              <a:gd name="T51" fmla="*/ 713 h 83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36" h="830">
                <a:moveTo>
                  <a:pt x="548" y="713"/>
                </a:moveTo>
                <a:lnTo>
                  <a:pt x="548" y="713"/>
                </a:lnTo>
                <a:lnTo>
                  <a:pt x="594" y="745"/>
                </a:lnTo>
                <a:lnTo>
                  <a:pt x="640" y="775"/>
                </a:lnTo>
                <a:lnTo>
                  <a:pt x="688" y="803"/>
                </a:lnTo>
                <a:lnTo>
                  <a:pt x="736" y="830"/>
                </a:lnTo>
                <a:lnTo>
                  <a:pt x="736" y="0"/>
                </a:lnTo>
                <a:lnTo>
                  <a:pt x="0" y="0"/>
                </a:lnTo>
                <a:lnTo>
                  <a:pt x="0" y="0"/>
                </a:lnTo>
                <a:lnTo>
                  <a:pt x="22" y="55"/>
                </a:lnTo>
                <a:lnTo>
                  <a:pt x="46" y="108"/>
                </a:lnTo>
                <a:lnTo>
                  <a:pt x="72" y="161"/>
                </a:lnTo>
                <a:lnTo>
                  <a:pt x="100" y="211"/>
                </a:lnTo>
                <a:lnTo>
                  <a:pt x="129" y="261"/>
                </a:lnTo>
                <a:lnTo>
                  <a:pt x="160" y="309"/>
                </a:lnTo>
                <a:lnTo>
                  <a:pt x="192" y="357"/>
                </a:lnTo>
                <a:lnTo>
                  <a:pt x="226" y="402"/>
                </a:lnTo>
                <a:lnTo>
                  <a:pt x="262" y="445"/>
                </a:lnTo>
                <a:lnTo>
                  <a:pt x="298" y="488"/>
                </a:lnTo>
                <a:lnTo>
                  <a:pt x="338" y="530"/>
                </a:lnTo>
                <a:lnTo>
                  <a:pt x="377" y="569"/>
                </a:lnTo>
                <a:lnTo>
                  <a:pt x="418" y="607"/>
                </a:lnTo>
                <a:lnTo>
                  <a:pt x="460" y="645"/>
                </a:lnTo>
                <a:lnTo>
                  <a:pt x="503" y="679"/>
                </a:lnTo>
                <a:lnTo>
                  <a:pt x="548" y="713"/>
                </a:lnTo>
                <a:lnTo>
                  <a:pt x="548" y="713"/>
                </a:lnTo>
                <a:close/>
              </a:path>
            </a:pathLst>
          </a:custGeom>
          <a:solidFill>
            <a:schemeClr val="tx2">
              <a:lumMod val="20000"/>
              <a:lumOff val="80000"/>
            </a:schemeClr>
          </a:solidFill>
          <a:ln>
            <a:noFill/>
          </a:ln>
        </p:spPr>
        <p:txBody>
          <a:bodyPr vert="horz" wrap="square" lIns="121917" tIns="60958" rIns="121917" bIns="60958" numCol="1" anchor="t" anchorCtr="0" compatLnSpc="1">
            <a:prstTxWarp prst="textNoShape">
              <a:avLst/>
            </a:prstTxWarp>
          </a:bodyPr>
          <a:lstStyle/>
          <a:p>
            <a:endParaRPr lang="fi-FI">
              <a:solidFill>
                <a:schemeClr val="tx2"/>
              </a:solidFill>
            </a:endParaRPr>
          </a:p>
        </p:txBody>
      </p:sp>
      <p:sp>
        <p:nvSpPr>
          <p:cNvPr id="3" name="Sisällön paikkamerkki 2"/>
          <p:cNvSpPr>
            <a:spLocks noGrp="1"/>
          </p:cNvSpPr>
          <p:nvPr userDrawn="1">
            <p:ph idx="1"/>
          </p:nvPr>
        </p:nvSpPr>
        <p:spPr>
          <a:xfrm>
            <a:off x="576264" y="1881330"/>
            <a:ext cx="3806370" cy="4524001"/>
          </a:xfrm>
        </p:spPr>
        <p:txBody>
          <a:bodyPr/>
          <a:lstStyle>
            <a:lvl5pPr>
              <a:defRPr sz="1600">
                <a:solidFill>
                  <a:srgbClr val="4D4F4F"/>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8" name="Otsikko 7"/>
          <p:cNvSpPr>
            <a:spLocks noGrp="1"/>
          </p:cNvSpPr>
          <p:nvPr userDrawn="1">
            <p:ph type="title"/>
          </p:nvPr>
        </p:nvSpPr>
        <p:spPr>
          <a:xfrm>
            <a:off x="577047" y="313787"/>
            <a:ext cx="10319487" cy="1299027"/>
          </a:xfrm>
        </p:spPr>
        <p:txBody>
          <a:bodyPr/>
          <a:lstStyle>
            <a:lvl1pPr>
              <a:defRPr>
                <a:solidFill>
                  <a:srgbClr val="4D4F4F"/>
                </a:solidFill>
              </a:defRPr>
            </a:lvl1pPr>
          </a:lstStyle>
          <a:p>
            <a:r>
              <a:rPr lang="fi-FI"/>
              <a:t>Muokkaa perustyyl. napsautt.</a:t>
            </a:r>
          </a:p>
        </p:txBody>
      </p:sp>
      <p:sp>
        <p:nvSpPr>
          <p:cNvPr id="4" name="Chart Placeholder 3"/>
          <p:cNvSpPr>
            <a:spLocks noGrp="1"/>
          </p:cNvSpPr>
          <p:nvPr>
            <p:ph type="chart" sz="quarter" idx="10"/>
          </p:nvPr>
        </p:nvSpPr>
        <p:spPr>
          <a:xfrm>
            <a:off x="4555264" y="1881188"/>
            <a:ext cx="6341270" cy="4524375"/>
          </a:xfrm>
        </p:spPr>
        <p:txBody>
          <a:bodyPr/>
          <a:lstStyle/>
          <a:p>
            <a:r>
              <a:rPr lang="fi-FI"/>
              <a:t>Lisää kaavio napsauttamalla kuvaketta</a:t>
            </a:r>
            <a:endParaRPr lang="en-US"/>
          </a:p>
        </p:txBody>
      </p:sp>
    </p:spTree>
    <p:extLst>
      <p:ext uri="{BB962C8B-B14F-4D97-AF65-F5344CB8AC3E}">
        <p14:creationId xmlns:p14="http://schemas.microsoft.com/office/powerpoint/2010/main" val="113309505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Otsikko Avustus_3">
    <p:spTree>
      <p:nvGrpSpPr>
        <p:cNvPr id="1" name=""/>
        <p:cNvGrpSpPr/>
        <p:nvPr/>
      </p:nvGrpSpPr>
      <p:grpSpPr>
        <a:xfrm>
          <a:off x="0" y="0"/>
          <a:ext cx="0" cy="0"/>
          <a:chOff x="0" y="0"/>
          <a:chExt cx="0" cy="0"/>
        </a:xfrm>
      </p:grpSpPr>
      <p:pic>
        <p:nvPicPr>
          <p:cNvPr id="3" name="Picture 2"/>
          <p:cNvPicPr>
            <a:picLocks noChangeAspect="1"/>
          </p:cNvPicPr>
          <p:nvPr userDrawn="1"/>
        </p:nvPicPr>
        <p:blipFill rotWithShape="1">
          <a:blip r:embed="rId2" cstate="print">
            <a:extLst>
              <a:ext uri="{28A0092B-C50C-407E-A947-70E740481C1C}">
                <a14:useLocalDpi xmlns:a14="http://schemas.microsoft.com/office/drawing/2010/main"/>
              </a:ext>
            </a:extLst>
          </a:blip>
          <a:srcRect l="6810" t="6810" r="2480"/>
          <a:stretch/>
        </p:blipFill>
        <p:spPr>
          <a:xfrm flipH="1">
            <a:off x="0" y="1936033"/>
            <a:ext cx="12192000" cy="4272235"/>
          </a:xfrm>
          <a:prstGeom prst="rect">
            <a:avLst/>
          </a:prstGeom>
        </p:spPr>
      </p:pic>
      <p:sp>
        <p:nvSpPr>
          <p:cNvPr id="11" name="Slide Number Placeholder 5"/>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2" name="Picture 11"/>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sp>
        <p:nvSpPr>
          <p:cNvPr id="13" name="Title 1"/>
          <p:cNvSpPr>
            <a:spLocks noGrp="1"/>
          </p:cNvSpPr>
          <p:nvPr>
            <p:ph type="title"/>
          </p:nvPr>
        </p:nvSpPr>
        <p:spPr>
          <a:xfrm>
            <a:off x="838201" y="483926"/>
            <a:ext cx="7092564" cy="1001864"/>
          </a:xfrm>
        </p:spPr>
        <p:txBody>
          <a:bodyPr anchor="t">
            <a:normAutofit/>
          </a:bodyPr>
          <a:lstStyle>
            <a:lvl1pPr algn="l">
              <a:defRPr sz="3000">
                <a:solidFill>
                  <a:schemeClr val="accent6">
                    <a:lumMod val="50000"/>
                  </a:schemeClr>
                </a:solidFill>
                <a:latin typeface="+mj-lt"/>
              </a:defRPr>
            </a:lvl1pPr>
          </a:lstStyle>
          <a:p>
            <a:r>
              <a:rPr lang="fi-FI"/>
              <a:t>Muokkaa </a:t>
            </a:r>
            <a:r>
              <a:rPr lang="fi-FI" err="1"/>
              <a:t>perustyyl</a:t>
            </a:r>
            <a:r>
              <a:rPr lang="fi-FI"/>
              <a:t>. </a:t>
            </a:r>
            <a:r>
              <a:rPr lang="fi-FI" err="1"/>
              <a:t>napsautt</a:t>
            </a:r>
            <a:r>
              <a:rPr lang="fi-FI"/>
              <a:t>.</a:t>
            </a:r>
            <a:endParaRPr lang="en-US"/>
          </a:p>
        </p:txBody>
      </p:sp>
      <p:pic>
        <p:nvPicPr>
          <p:cNvPr id="7" name="Kuva 6"/>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97413109"/>
      </p:ext>
    </p:extLst>
  </p:cSld>
  <p:clrMapOvr>
    <a:masterClrMapping/>
  </p:clrMapOvr>
  <p:extLst>
    <p:ext uri="{DCECCB84-F9BA-43D5-87BE-67443E8EF086}">
      <p15:sldGuideLst xmlns:p15="http://schemas.microsoft.com/office/powerpoint/2012/main">
        <p15:guide id="1" orient="horz" pos="3906">
          <p15:clr>
            <a:srgbClr val="FBAE40"/>
          </p15:clr>
        </p15:guide>
        <p15:guide id="2" pos="513">
          <p15:clr>
            <a:srgbClr val="FBAE40"/>
          </p15:clr>
        </p15:guide>
        <p15:guide id="3" pos="7167">
          <p15:clr>
            <a:srgbClr val="FBAE40"/>
          </p15:clr>
        </p15:guide>
        <p15:guide id="4" orient="horz" pos="1888">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tsikko kuvituksella 2">
    <p:spTree>
      <p:nvGrpSpPr>
        <p:cNvPr id="1" name=""/>
        <p:cNvGrpSpPr/>
        <p:nvPr/>
      </p:nvGrpSpPr>
      <p:grpSpPr>
        <a:xfrm>
          <a:off x="0" y="0"/>
          <a:ext cx="0" cy="0"/>
          <a:chOff x="0" y="0"/>
          <a:chExt cx="0" cy="0"/>
        </a:xfrm>
      </p:grpSpPr>
      <p:sp>
        <p:nvSpPr>
          <p:cNvPr id="6"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7" name="Picture 6">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9" name="Picture 8">
            <a:extLst>
              <a:ext uri="{C183D7F6-B498-43B3-948B-1728B52AA6E4}">
                <adec:decorative xmlns:adec="http://schemas.microsoft.com/office/drawing/2017/decorative" val="1"/>
              </a:ext>
            </a:extLst>
          </p:cNvPr>
          <p:cNvPicPr>
            <a:picLocks noChangeAspect="1"/>
          </p:cNvPicPr>
          <p:nvPr userDrawn="1"/>
        </p:nvPicPr>
        <p:blipFill rotWithShape="1">
          <a:blip r:embed="rId3" cstate="print">
            <a:extLst>
              <a:ext uri="{28A0092B-C50C-407E-A947-70E740481C1C}">
                <a14:useLocalDpi xmlns:a14="http://schemas.microsoft.com/office/drawing/2010/main"/>
              </a:ext>
            </a:extLst>
          </a:blip>
          <a:srcRect l="2943" t="7995" r="6816"/>
          <a:stretch/>
        </p:blipFill>
        <p:spPr>
          <a:xfrm>
            <a:off x="5792" y="1964553"/>
            <a:ext cx="12186207" cy="4237816"/>
          </a:xfrm>
          <a:prstGeom prst="rect">
            <a:avLst/>
          </a:prstGeom>
        </p:spPr>
      </p:pic>
      <p:sp>
        <p:nvSpPr>
          <p:cNvPr id="11" name="Title 1"/>
          <p:cNvSpPr>
            <a:spLocks noGrp="1"/>
          </p:cNvSpPr>
          <p:nvPr>
            <p:ph type="title"/>
          </p:nvPr>
        </p:nvSpPr>
        <p:spPr>
          <a:xfrm>
            <a:off x="838201" y="483926"/>
            <a:ext cx="7092564" cy="1001864"/>
          </a:xfrm>
        </p:spPr>
        <p:txBody>
          <a:bodyPr anchor="ctr">
            <a:normAutofit/>
          </a:bodyPr>
          <a:lstStyle>
            <a:lvl1pPr algn="l">
              <a:defRPr sz="3000">
                <a:solidFill>
                  <a:schemeClr val="accent6">
                    <a:lumMod val="50000"/>
                  </a:schemeClr>
                </a:solidFill>
                <a:latin typeface="+mj-lt"/>
              </a:defRPr>
            </a:lvl1pPr>
          </a:lstStyle>
          <a:p>
            <a:r>
              <a:rPr lang="fi-FI"/>
              <a:t>Muokkaa perustyyl. napsautt.</a:t>
            </a:r>
            <a:endParaRPr lang="en-US"/>
          </a:p>
        </p:txBody>
      </p:sp>
      <p:pic>
        <p:nvPicPr>
          <p:cNvPr id="10" name="Kuva 9">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4057678894"/>
      </p:ext>
    </p:extLst>
  </p:cSld>
  <p:clrMapOvr>
    <a:masterClrMapping/>
  </p:clrMapOvr>
  <p:extLst>
    <p:ext uri="{DCECCB84-F9BA-43D5-87BE-67443E8EF086}">
      <p15:sldGuideLst xmlns:p15="http://schemas.microsoft.com/office/powerpoint/2012/main">
        <p15:guide id="1" orient="horz" pos="3906">
          <p15:clr>
            <a:srgbClr val="FBAE40"/>
          </p15:clr>
        </p15:guide>
        <p15:guide id="2" pos="513">
          <p15:clr>
            <a:srgbClr val="FBAE40"/>
          </p15:clr>
        </p15:guide>
        <p15:guide id="3" pos="7167">
          <p15:clr>
            <a:srgbClr val="FBAE40"/>
          </p15:clr>
        </p15:guide>
        <p15:guide id="4" orient="horz" pos="1797">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tsikko kuvituksella 3">
    <p:spTree>
      <p:nvGrpSpPr>
        <p:cNvPr id="1" name=""/>
        <p:cNvGrpSpPr/>
        <p:nvPr/>
      </p:nvGrpSpPr>
      <p:grpSpPr>
        <a:xfrm>
          <a:off x="0" y="0"/>
          <a:ext cx="0" cy="0"/>
          <a:chOff x="0" y="0"/>
          <a:chExt cx="0" cy="0"/>
        </a:xfrm>
      </p:grpSpPr>
      <p:pic>
        <p:nvPicPr>
          <p:cNvPr id="2" name="Picture 1">
            <a:extLs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5030" t="9936" r="7301"/>
          <a:stretch/>
        </p:blipFill>
        <p:spPr>
          <a:xfrm>
            <a:off x="0" y="1931243"/>
            <a:ext cx="12192000" cy="4272148"/>
          </a:xfrm>
          <a:prstGeom prst="rect">
            <a:avLst/>
          </a:prstGeom>
        </p:spPr>
      </p:pic>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sp>
        <p:nvSpPr>
          <p:cNvPr id="9" name="Title 1"/>
          <p:cNvSpPr>
            <a:spLocks noGrp="1"/>
          </p:cNvSpPr>
          <p:nvPr>
            <p:ph type="title"/>
          </p:nvPr>
        </p:nvSpPr>
        <p:spPr>
          <a:xfrm>
            <a:off x="838201" y="483926"/>
            <a:ext cx="7092564" cy="1001864"/>
          </a:xfrm>
        </p:spPr>
        <p:txBody>
          <a:bodyPr anchor="ctr">
            <a:normAutofit/>
          </a:bodyPr>
          <a:lstStyle>
            <a:lvl1pPr algn="l">
              <a:defRPr sz="3000">
                <a:solidFill>
                  <a:schemeClr val="accent6">
                    <a:lumMod val="50000"/>
                  </a:schemeClr>
                </a:solidFill>
                <a:latin typeface="+mj-lt"/>
              </a:defRPr>
            </a:lvl1pPr>
          </a:lstStyle>
          <a:p>
            <a:r>
              <a:rPr lang="fi-FI"/>
              <a:t>Muokkaa perustyyl. napsautt.</a:t>
            </a:r>
            <a:endParaRPr lang="en-US"/>
          </a:p>
        </p:txBody>
      </p:sp>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3035320925"/>
      </p:ext>
    </p:extLst>
  </p:cSld>
  <p:clrMapOvr>
    <a:masterClrMapping/>
  </p:clrMapOvr>
  <p:extLst>
    <p:ext uri="{DCECCB84-F9BA-43D5-87BE-67443E8EF086}">
      <p15:sldGuideLst xmlns:p15="http://schemas.microsoft.com/office/powerpoint/2012/main">
        <p15:guide id="1" orient="horz" pos="3906">
          <p15:clr>
            <a:srgbClr val="FBAE40"/>
          </p15:clr>
        </p15:guide>
        <p15:guide id="2" pos="513">
          <p15:clr>
            <a:srgbClr val="FBAE40"/>
          </p15:clr>
        </p15:guide>
        <p15:guide id="3" pos="7167">
          <p15:clr>
            <a:srgbClr val="FBAE40"/>
          </p15:clr>
        </p15:guide>
        <p15:guide id="4" orient="horz" pos="188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tsikko kuvituksella 4">
    <p:spTree>
      <p:nvGrpSpPr>
        <p:cNvPr id="1" name=""/>
        <p:cNvGrpSpPr/>
        <p:nvPr/>
      </p:nvGrpSpPr>
      <p:grpSpPr>
        <a:xfrm>
          <a:off x="0" y="0"/>
          <a:ext cx="0" cy="0"/>
          <a:chOff x="0" y="0"/>
          <a:chExt cx="0" cy="0"/>
        </a:xfrm>
      </p:grpSpPr>
      <p:pic>
        <p:nvPicPr>
          <p:cNvPr id="3" name="Picture 2">
            <a:extLs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6810" t="6810" r="2480"/>
          <a:stretch/>
        </p:blipFill>
        <p:spPr>
          <a:xfrm flipH="1">
            <a:off x="0" y="1936033"/>
            <a:ext cx="12192000" cy="4272235"/>
          </a:xfrm>
          <a:prstGeom prst="rect">
            <a:avLst/>
          </a:prstGeom>
        </p:spPr>
      </p:pic>
      <p:sp>
        <p:nvSpPr>
          <p:cNvPr id="11"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sp>
        <p:nvSpPr>
          <p:cNvPr id="13" name="Title 1"/>
          <p:cNvSpPr>
            <a:spLocks noGrp="1"/>
          </p:cNvSpPr>
          <p:nvPr>
            <p:ph type="title"/>
          </p:nvPr>
        </p:nvSpPr>
        <p:spPr>
          <a:xfrm>
            <a:off x="838201" y="483926"/>
            <a:ext cx="7092564" cy="1001864"/>
          </a:xfrm>
        </p:spPr>
        <p:txBody>
          <a:bodyPr anchor="ctr">
            <a:normAutofit/>
          </a:bodyPr>
          <a:lstStyle>
            <a:lvl1pPr algn="l">
              <a:defRPr sz="3000">
                <a:solidFill>
                  <a:schemeClr val="accent6">
                    <a:lumMod val="50000"/>
                  </a:schemeClr>
                </a:solidFill>
                <a:latin typeface="+mj-lt"/>
              </a:defRPr>
            </a:lvl1pPr>
          </a:lstStyle>
          <a:p>
            <a:r>
              <a:rPr lang="fi-FI"/>
              <a:t>Muokkaa perustyyl. napsautt.</a:t>
            </a:r>
            <a:endParaRPr lang="en-US"/>
          </a:p>
        </p:txBody>
      </p:sp>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4134318119"/>
      </p:ext>
    </p:extLst>
  </p:cSld>
  <p:clrMapOvr>
    <a:masterClrMapping/>
  </p:clrMapOvr>
  <p:extLst>
    <p:ext uri="{DCECCB84-F9BA-43D5-87BE-67443E8EF086}">
      <p15:sldGuideLst xmlns:p15="http://schemas.microsoft.com/office/powerpoint/2012/main">
        <p15:guide id="1" orient="horz" pos="3906">
          <p15:clr>
            <a:srgbClr val="FBAE40"/>
          </p15:clr>
        </p15:guide>
        <p15:guide id="2" pos="513">
          <p15:clr>
            <a:srgbClr val="FBAE40"/>
          </p15:clr>
        </p15:guide>
        <p15:guide id="3" pos="7167">
          <p15:clr>
            <a:srgbClr val="FBAE40"/>
          </p15:clr>
        </p15:guide>
        <p15:guide id="4" orient="horz" pos="1888">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Otsikko kuvituksella 5">
    <p:spTree>
      <p:nvGrpSpPr>
        <p:cNvPr id="1" name=""/>
        <p:cNvGrpSpPr/>
        <p:nvPr/>
      </p:nvGrpSpPr>
      <p:grpSpPr>
        <a:xfrm>
          <a:off x="0" y="0"/>
          <a:ext cx="0" cy="0"/>
          <a:chOff x="0" y="0"/>
          <a:chExt cx="0" cy="0"/>
        </a:xfrm>
      </p:grpSpPr>
      <p:sp>
        <p:nvSpPr>
          <p:cNvPr id="10" name="Title 1"/>
          <p:cNvSpPr>
            <a:spLocks noGrp="1"/>
          </p:cNvSpPr>
          <p:nvPr>
            <p:ph type="title"/>
          </p:nvPr>
        </p:nvSpPr>
        <p:spPr>
          <a:xfrm>
            <a:off x="838201" y="483926"/>
            <a:ext cx="7092564" cy="1001864"/>
          </a:xfrm>
        </p:spPr>
        <p:txBody>
          <a:bodyPr anchor="ctr">
            <a:normAutofit/>
          </a:bodyPr>
          <a:lstStyle>
            <a:lvl1pPr algn="l">
              <a:defRPr sz="3000">
                <a:solidFill>
                  <a:schemeClr val="accent6">
                    <a:lumMod val="50000"/>
                  </a:schemeClr>
                </a:solidFill>
                <a:latin typeface="+mj-lt"/>
              </a:defRPr>
            </a:lvl1pPr>
          </a:lstStyle>
          <a:p>
            <a:r>
              <a:rPr lang="fi-FI"/>
              <a:t>Muokkaa perustyyl. napsautt.</a:t>
            </a:r>
            <a:endParaRPr lang="en-US"/>
          </a:p>
        </p:txBody>
      </p:sp>
      <p:pic>
        <p:nvPicPr>
          <p:cNvPr id="2" name="Picture 1">
            <a:extLst>
              <a:ext uri="{C183D7F6-B498-43B3-948B-1728B52AA6E4}">
                <adec:decorative xmlns:adec="http://schemas.microsoft.com/office/drawing/2017/decorative" val="1"/>
              </a:ext>
            </a:extLst>
          </p:cNvPr>
          <p:cNvPicPr>
            <a:picLocks noChangeAspect="1"/>
          </p:cNvPicPr>
          <p:nvPr userDrawn="1"/>
        </p:nvPicPr>
        <p:blipFill rotWithShape="1">
          <a:blip r:embed="rId2" cstate="print">
            <a:extLst>
              <a:ext uri="{28A0092B-C50C-407E-A947-70E740481C1C}">
                <a14:useLocalDpi xmlns:a14="http://schemas.microsoft.com/office/drawing/2010/main"/>
              </a:ext>
            </a:extLst>
          </a:blip>
          <a:srcRect l="5648" t="7876" r="4679"/>
          <a:stretch/>
        </p:blipFill>
        <p:spPr>
          <a:xfrm>
            <a:off x="1" y="1919049"/>
            <a:ext cx="12191999" cy="4272206"/>
          </a:xfrm>
          <a:prstGeom prst="rect">
            <a:avLst/>
          </a:prstGeom>
        </p:spPr>
      </p:pic>
      <p:sp>
        <p:nvSpPr>
          <p:cNvPr id="11"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7" name="Kuva 6">
            <a:extLs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4261456620"/>
      </p:ext>
    </p:extLst>
  </p:cSld>
  <p:clrMapOvr>
    <a:masterClrMapping/>
  </p:clrMapOvr>
  <p:extLst>
    <p:ext uri="{DCECCB84-F9BA-43D5-87BE-67443E8EF086}">
      <p15:sldGuideLst xmlns:p15="http://schemas.microsoft.com/office/powerpoint/2012/main">
        <p15:guide id="1" orient="horz" pos="3906">
          <p15:clr>
            <a:srgbClr val="FBAE40"/>
          </p15:clr>
        </p15:guide>
        <p15:guide id="2" pos="513">
          <p15:clr>
            <a:srgbClr val="FBAE40"/>
          </p15:clr>
        </p15:guide>
        <p15:guide id="3" pos="7167">
          <p15:clr>
            <a:srgbClr val="FBAE40"/>
          </p15:clr>
        </p15:guide>
        <p15:guide id="4" orient="horz" pos="188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Otsikko ja sisältö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7890933" cy="1325563"/>
          </a:xfrm>
        </p:spPr>
        <p:txBody>
          <a:bodyPr/>
          <a:lstStyle>
            <a:lvl1pPr>
              <a:defRPr b="1">
                <a:solidFill>
                  <a:schemeClr val="accent6">
                    <a:lumMod val="50000"/>
                  </a:schemeClr>
                </a:solidFill>
                <a:latin typeface="+mj-lt"/>
              </a:defRPr>
            </a:lvl1pPr>
          </a:lstStyle>
          <a:p>
            <a:r>
              <a:rPr lang="fi-FI"/>
              <a:t>Muokkaa perustyyl. napsautt.</a:t>
            </a:r>
            <a:endParaRPr lang="en-US"/>
          </a:p>
        </p:txBody>
      </p:sp>
      <p:sp>
        <p:nvSpPr>
          <p:cNvPr id="3" name="Content Placeholder 2"/>
          <p:cNvSpPr>
            <a:spLocks noGrp="1"/>
          </p:cNvSpPr>
          <p:nvPr>
            <p:ph idx="1"/>
          </p:nvPr>
        </p:nvSpPr>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11"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2" name="Picture 11">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4" name="Kuva 3">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9172184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Kaksi sisältökohdetta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221133" cy="1325563"/>
          </a:xfrm>
        </p:spPr>
        <p:txBody>
          <a:bodyPr/>
          <a:lstStyle>
            <a:lvl1pPr>
              <a:defRPr b="1">
                <a:solidFill>
                  <a:schemeClr val="accent6">
                    <a:lumMod val="50000"/>
                  </a:schemeClr>
                </a:solidFill>
                <a:latin typeface="+mj-lt"/>
              </a:defRPr>
            </a:lvl1pPr>
          </a:lstStyle>
          <a:p>
            <a:r>
              <a:rPr lang="fi-FI"/>
              <a:t>Muokkaa perustyyl. napsautt.</a:t>
            </a:r>
            <a:endParaRPr lang="en-US"/>
          </a:p>
        </p:txBody>
      </p:sp>
      <p:sp>
        <p:nvSpPr>
          <p:cNvPr id="3" name="Content Placeholder 2"/>
          <p:cNvSpPr>
            <a:spLocks noGrp="1"/>
          </p:cNvSpPr>
          <p:nvPr>
            <p:ph sz="half" idx="1"/>
          </p:nvPr>
        </p:nvSpPr>
        <p:spPr>
          <a:xfrm>
            <a:off x="838200" y="1825625"/>
            <a:ext cx="5181600" cy="4351338"/>
          </a:xfrm>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4" name="Content Placeholder 3"/>
          <p:cNvSpPr>
            <a:spLocks noGrp="1"/>
          </p:cNvSpPr>
          <p:nvPr>
            <p:ph sz="half" idx="2"/>
          </p:nvPr>
        </p:nvSpPr>
        <p:spPr>
          <a:xfrm>
            <a:off x="6172200" y="1825625"/>
            <a:ext cx="5181600" cy="4351338"/>
          </a:xfrm>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Tree>
    <p:extLst>
      <p:ext uri="{BB962C8B-B14F-4D97-AF65-F5344CB8AC3E}">
        <p14:creationId xmlns:p14="http://schemas.microsoft.com/office/powerpoint/2010/main" val="32341113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isältöä ja kuva logolla">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7"/>
            <a:ext cx="8221133" cy="1325563"/>
          </a:xfrm>
        </p:spPr>
        <p:txBody>
          <a:bodyPr/>
          <a:lstStyle>
            <a:lvl1pPr>
              <a:defRPr b="1">
                <a:solidFill>
                  <a:schemeClr val="accent6">
                    <a:lumMod val="50000"/>
                  </a:schemeClr>
                </a:solidFill>
                <a:latin typeface="+mj-lt"/>
              </a:defRPr>
            </a:lvl1pPr>
          </a:lstStyle>
          <a:p>
            <a:r>
              <a:rPr lang="fi-FI"/>
              <a:t>Muokkaa perustyyl. napsautt.</a:t>
            </a:r>
            <a:endParaRPr lang="en-US"/>
          </a:p>
        </p:txBody>
      </p:sp>
      <p:sp>
        <p:nvSpPr>
          <p:cNvPr id="3" name="Content Placeholder 2"/>
          <p:cNvSpPr>
            <a:spLocks noGrp="1"/>
          </p:cNvSpPr>
          <p:nvPr>
            <p:ph sz="half" idx="1"/>
          </p:nvPr>
        </p:nvSpPr>
        <p:spPr>
          <a:xfrm>
            <a:off x="838200" y="1825625"/>
            <a:ext cx="5181600" cy="4351338"/>
          </a:xfrm>
        </p:spPr>
        <p:txBody>
          <a:bodyPr/>
          <a:lstStyle>
            <a:lvl1pPr>
              <a:defRPr>
                <a:solidFill>
                  <a:schemeClr val="accent6">
                    <a:lumMod val="50000"/>
                  </a:schemeClr>
                </a:solidFill>
              </a:defRPr>
            </a:lvl1pPr>
            <a:lvl2pPr>
              <a:defRPr>
                <a:solidFill>
                  <a:schemeClr val="accent6">
                    <a:lumMod val="50000"/>
                  </a:schemeClr>
                </a:solidFill>
              </a:defRPr>
            </a:lvl2pPr>
            <a:lvl3pPr>
              <a:defRPr>
                <a:solidFill>
                  <a:schemeClr val="accent6">
                    <a:lumMod val="50000"/>
                  </a:schemeClr>
                </a:solidFill>
              </a:defRPr>
            </a:lvl3pPr>
            <a:lvl4pPr>
              <a:defRPr>
                <a:solidFill>
                  <a:schemeClr val="accent6">
                    <a:lumMod val="50000"/>
                  </a:schemeClr>
                </a:solidFill>
              </a:defRPr>
            </a:lvl4pPr>
            <a:lvl5pPr>
              <a:defRPr>
                <a:solidFill>
                  <a:schemeClr val="accent6">
                    <a:lumMod val="50000"/>
                  </a:schemeClr>
                </a:solidFill>
              </a:defRPr>
            </a:lvl5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endParaRPr lang="en-US"/>
          </a:p>
        </p:txBody>
      </p:sp>
      <p:sp>
        <p:nvSpPr>
          <p:cNvPr id="12" name="Slide Number Placeholder 5">
            <a:extLst>
              <a:ext uri="{C183D7F6-B498-43B3-948B-1728B52AA6E4}">
                <adec:decorative xmlns:adec="http://schemas.microsoft.com/office/drawing/2017/decorative" val="1"/>
              </a:ext>
            </a:extLst>
          </p:cNvPr>
          <p:cNvSpPr>
            <a:spLocks noGrp="1"/>
          </p:cNvSpPr>
          <p:nvPr>
            <p:ph type="sldNum" sz="quarter" idx="12"/>
          </p:nvPr>
        </p:nvSpPr>
        <p:spPr>
          <a:xfrm>
            <a:off x="10687624" y="6356352"/>
            <a:ext cx="805069" cy="365125"/>
          </a:xfrm>
          <a:prstGeom prst="rect">
            <a:avLst/>
          </a:prstGeom>
        </p:spPr>
        <p:txBody>
          <a:bodyPr/>
          <a:lstStyle>
            <a:lvl1pPr algn="r">
              <a:defRPr sz="1000" b="1">
                <a:solidFill>
                  <a:srgbClr val="FD5705"/>
                </a:solidFill>
              </a:defRPr>
            </a:lvl1pPr>
          </a:lstStyle>
          <a:p>
            <a:fld id="{4A5902E6-C54A-9745-A6CA-6B67B09BB7A0}" type="slidenum">
              <a:rPr lang="en-US" smtClean="0"/>
              <a:pPr/>
              <a:t>‹#›</a:t>
            </a:fld>
            <a:endParaRPr lang="en-US"/>
          </a:p>
        </p:txBody>
      </p:sp>
      <p:pic>
        <p:nvPicPr>
          <p:cNvPr id="13" name="Picture 12">
            <a:extLst>
              <a:ext uri="{C183D7F6-B498-43B3-948B-1728B52AA6E4}">
                <adec:decorative xmlns:adec="http://schemas.microsoft.com/office/drawing/2017/decorative" val="1"/>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53905" y="6411557"/>
            <a:ext cx="3364144" cy="180000"/>
          </a:xfrm>
          <a:prstGeom prst="rect">
            <a:avLst/>
          </a:prstGeom>
        </p:spPr>
      </p:pic>
      <p:pic>
        <p:nvPicPr>
          <p:cNvPr id="8" name="Kuva 7">
            <a:extLs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0112811" y="291195"/>
            <a:ext cx="1240989" cy="1299836"/>
          </a:xfrm>
          <a:prstGeom prst="rect">
            <a:avLst/>
          </a:prstGeom>
        </p:spPr>
      </p:pic>
      <p:sp>
        <p:nvSpPr>
          <p:cNvPr id="6" name="Picture Placeholder 5">
            <a:extLst>
              <a:ext uri="{FF2B5EF4-FFF2-40B4-BE49-F238E27FC236}">
                <a16:creationId xmlns:a16="http://schemas.microsoft.com/office/drawing/2014/main" id="{8713EE1E-4178-A44C-9A4F-90DA8E92F3CE}"/>
              </a:ext>
            </a:extLst>
          </p:cNvPr>
          <p:cNvSpPr>
            <a:spLocks noGrp="1"/>
          </p:cNvSpPr>
          <p:nvPr>
            <p:ph type="pic" sz="quarter" idx="13"/>
          </p:nvPr>
        </p:nvSpPr>
        <p:spPr>
          <a:xfrm>
            <a:off x="6172202" y="1825625"/>
            <a:ext cx="5319711" cy="4351338"/>
          </a:xfrm>
        </p:spPr>
        <p:txBody>
          <a:bodyPr/>
          <a:lstStyle/>
          <a:p>
            <a:r>
              <a:rPr lang="fi-FI"/>
              <a:t>Lisää kuva napsauttamalla kuvaketta</a:t>
            </a:r>
          </a:p>
        </p:txBody>
      </p:sp>
    </p:spTree>
    <p:extLst>
      <p:ext uri="{BB962C8B-B14F-4D97-AF65-F5344CB8AC3E}">
        <p14:creationId xmlns:p14="http://schemas.microsoft.com/office/powerpoint/2010/main" val="2734445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i-FI"/>
              <a:t>Muokkaa </a:t>
            </a:r>
            <a:r>
              <a:rPr lang="fi-FI" err="1"/>
              <a:t>perustyyl</a:t>
            </a:r>
            <a:r>
              <a:rPr lang="fi-FI"/>
              <a:t>. </a:t>
            </a:r>
            <a:r>
              <a:rPr lang="fi-FI" err="1"/>
              <a:t>napsautt</a:t>
            </a:r>
            <a:r>
              <a:rPr lang="fi-FI"/>
              <a:t>.</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p:txBody>
      </p:sp>
    </p:spTree>
    <p:extLst>
      <p:ext uri="{BB962C8B-B14F-4D97-AF65-F5344CB8AC3E}">
        <p14:creationId xmlns:p14="http://schemas.microsoft.com/office/powerpoint/2010/main" val="164615241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Lst>
  <p:hf hdr="0" ftr="0"/>
  <p:txStyles>
    <p:titleStyle>
      <a:lvl1pPr algn="l" defTabSz="914400" rtl="0" eaLnBrk="1" latinLnBrk="0" hangingPunct="1">
        <a:lnSpc>
          <a:spcPct val="90000"/>
        </a:lnSpc>
        <a:spcBef>
          <a:spcPct val="0"/>
        </a:spcBef>
        <a:buNone/>
        <a:defRPr sz="3000" b="1" kern="1200">
          <a:solidFill>
            <a:schemeClr val="accent6">
              <a:lumMod val="50000"/>
            </a:schemeClr>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5169FC6E-1D9E-B695-8634-03E1244DD3E5}"/>
              </a:ext>
            </a:extLst>
          </p:cNvPr>
          <p:cNvSpPr>
            <a:spLocks noGrp="1"/>
          </p:cNvSpPr>
          <p:nvPr>
            <p:ph type="title"/>
          </p:nvPr>
        </p:nvSpPr>
        <p:spPr/>
        <p:txBody>
          <a:bodyPr>
            <a:normAutofit/>
          </a:bodyPr>
          <a:lstStyle/>
          <a:p>
            <a:r>
              <a:rPr lang="fi-FI"/>
              <a:t>Tietoa avustusehdotuksesta</a:t>
            </a:r>
          </a:p>
        </p:txBody>
      </p:sp>
      <p:sp>
        <p:nvSpPr>
          <p:cNvPr id="6" name="Tekstin paikkamerkki 5">
            <a:extLst>
              <a:ext uri="{FF2B5EF4-FFF2-40B4-BE49-F238E27FC236}">
                <a16:creationId xmlns:a16="http://schemas.microsoft.com/office/drawing/2014/main" id="{60D30F2E-BA03-97E9-9009-026A3240C83B}"/>
              </a:ext>
            </a:extLst>
          </p:cNvPr>
          <p:cNvSpPr>
            <a:spLocks noGrp="1"/>
          </p:cNvSpPr>
          <p:nvPr>
            <p:ph type="body" sz="quarter" idx="10"/>
          </p:nvPr>
        </p:nvSpPr>
        <p:spPr/>
        <p:txBody>
          <a:bodyPr/>
          <a:lstStyle/>
          <a:p>
            <a:r>
              <a:rPr lang="fi-FI"/>
              <a:t>Timo Mulari</a:t>
            </a:r>
          </a:p>
        </p:txBody>
      </p:sp>
      <p:sp>
        <p:nvSpPr>
          <p:cNvPr id="4" name="Dian numeron paikkamerkki 3">
            <a:extLst>
              <a:ext uri="{FF2B5EF4-FFF2-40B4-BE49-F238E27FC236}">
                <a16:creationId xmlns:a16="http://schemas.microsoft.com/office/drawing/2014/main" id="{10D55293-AABA-028D-9F06-936CB9759E86}"/>
              </a:ext>
            </a:extLst>
          </p:cNvPr>
          <p:cNvSpPr>
            <a:spLocks noGrp="1"/>
          </p:cNvSpPr>
          <p:nvPr>
            <p:ph type="sldNum" sz="quarter" idx="4294967295"/>
          </p:nvPr>
        </p:nvSpPr>
        <p:spPr>
          <a:xfrm>
            <a:off x="11387138" y="6356350"/>
            <a:ext cx="804862" cy="365125"/>
          </a:xfrm>
          <a:prstGeom prst="rect">
            <a:avLst/>
          </a:prstGeom>
        </p:spPr>
        <p:txBody>
          <a:bodyPr/>
          <a:lstStyle/>
          <a:p>
            <a:fld id="{4A5902E6-C54A-9745-A6CA-6B67B09BB7A0}" type="slidenum">
              <a:rPr lang="en-US" smtClean="0"/>
              <a:pPr/>
              <a:t>1</a:t>
            </a:fld>
            <a:endParaRPr lang="en-US"/>
          </a:p>
        </p:txBody>
      </p:sp>
    </p:spTree>
    <p:extLst>
      <p:ext uri="{BB962C8B-B14F-4D97-AF65-F5344CB8AC3E}">
        <p14:creationId xmlns:p14="http://schemas.microsoft.com/office/powerpoint/2010/main" val="3255806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A98732-52F5-44CA-5019-5285E4877FFA}"/>
              </a:ext>
            </a:extLst>
          </p:cNvPr>
          <p:cNvSpPr>
            <a:spLocks noGrp="1"/>
          </p:cNvSpPr>
          <p:nvPr>
            <p:ph type="title"/>
          </p:nvPr>
        </p:nvSpPr>
        <p:spPr/>
        <p:txBody>
          <a:bodyPr/>
          <a:lstStyle/>
          <a:p>
            <a:r>
              <a:rPr lang="fi-FI"/>
              <a:t>Avustuskokonaisuus. Ilman hankkeita.</a:t>
            </a:r>
          </a:p>
        </p:txBody>
      </p:sp>
      <p:sp>
        <p:nvSpPr>
          <p:cNvPr id="3" name="Dian numeron paikkamerkki 2">
            <a:extLst>
              <a:ext uri="{FF2B5EF4-FFF2-40B4-BE49-F238E27FC236}">
                <a16:creationId xmlns:a16="http://schemas.microsoft.com/office/drawing/2014/main" id="{9076D650-60DD-A927-AC67-E87A8F708975}"/>
              </a:ext>
            </a:extLst>
          </p:cNvPr>
          <p:cNvSpPr>
            <a:spLocks noGrp="1"/>
          </p:cNvSpPr>
          <p:nvPr>
            <p:ph type="sldNum" sz="quarter" idx="12"/>
          </p:nvPr>
        </p:nvSpPr>
        <p:spPr/>
        <p:txBody>
          <a:bodyPr/>
          <a:lstStyle/>
          <a:p>
            <a:fld id="{4A5902E6-C54A-9745-A6CA-6B67B09BB7A0}" type="slidenum">
              <a:rPr lang="en-US" smtClean="0"/>
              <a:pPr/>
              <a:t>10</a:t>
            </a:fld>
            <a:endParaRPr lang="en-US"/>
          </a:p>
        </p:txBody>
      </p:sp>
      <p:graphicFrame>
        <p:nvGraphicFramePr>
          <p:cNvPr id="5" name="Taulukko 4">
            <a:extLst>
              <a:ext uri="{FF2B5EF4-FFF2-40B4-BE49-F238E27FC236}">
                <a16:creationId xmlns:a16="http://schemas.microsoft.com/office/drawing/2014/main" id="{3B25C5D6-D3E4-DAA9-F591-AB468167EA55}"/>
              </a:ext>
            </a:extLst>
          </p:cNvPr>
          <p:cNvGraphicFramePr>
            <a:graphicFrameLocks noGrp="1"/>
          </p:cNvGraphicFramePr>
          <p:nvPr>
            <p:extLst>
              <p:ext uri="{D42A27DB-BD31-4B8C-83A1-F6EECF244321}">
                <p14:modId xmlns:p14="http://schemas.microsoft.com/office/powerpoint/2010/main" val="1811232078"/>
              </p:ext>
            </p:extLst>
          </p:nvPr>
        </p:nvGraphicFramePr>
        <p:xfrm>
          <a:off x="838201" y="2342460"/>
          <a:ext cx="10515598" cy="1073093"/>
        </p:xfrm>
        <a:graphic>
          <a:graphicData uri="http://schemas.openxmlformats.org/drawingml/2006/table">
            <a:tbl>
              <a:tblPr/>
              <a:tblGrid>
                <a:gridCol w="3454488">
                  <a:extLst>
                    <a:ext uri="{9D8B030D-6E8A-4147-A177-3AD203B41FA5}">
                      <a16:colId xmlns:a16="http://schemas.microsoft.com/office/drawing/2014/main" val="1904550858"/>
                    </a:ext>
                  </a:extLst>
                </a:gridCol>
                <a:gridCol w="1156742">
                  <a:extLst>
                    <a:ext uri="{9D8B030D-6E8A-4147-A177-3AD203B41FA5}">
                      <a16:colId xmlns:a16="http://schemas.microsoft.com/office/drawing/2014/main" val="3147278628"/>
                    </a:ext>
                  </a:extLst>
                </a:gridCol>
                <a:gridCol w="1156742">
                  <a:extLst>
                    <a:ext uri="{9D8B030D-6E8A-4147-A177-3AD203B41FA5}">
                      <a16:colId xmlns:a16="http://schemas.microsoft.com/office/drawing/2014/main" val="2484692876"/>
                    </a:ext>
                  </a:extLst>
                </a:gridCol>
                <a:gridCol w="1156742">
                  <a:extLst>
                    <a:ext uri="{9D8B030D-6E8A-4147-A177-3AD203B41FA5}">
                      <a16:colId xmlns:a16="http://schemas.microsoft.com/office/drawing/2014/main" val="2066364539"/>
                    </a:ext>
                  </a:extLst>
                </a:gridCol>
                <a:gridCol w="1156742">
                  <a:extLst>
                    <a:ext uri="{9D8B030D-6E8A-4147-A177-3AD203B41FA5}">
                      <a16:colId xmlns:a16="http://schemas.microsoft.com/office/drawing/2014/main" val="185369395"/>
                    </a:ext>
                  </a:extLst>
                </a:gridCol>
                <a:gridCol w="1217071">
                  <a:extLst>
                    <a:ext uri="{9D8B030D-6E8A-4147-A177-3AD203B41FA5}">
                      <a16:colId xmlns:a16="http://schemas.microsoft.com/office/drawing/2014/main" val="3724094586"/>
                    </a:ext>
                  </a:extLst>
                </a:gridCol>
                <a:gridCol w="1217071">
                  <a:extLst>
                    <a:ext uri="{9D8B030D-6E8A-4147-A177-3AD203B41FA5}">
                      <a16:colId xmlns:a16="http://schemas.microsoft.com/office/drawing/2014/main" val="878630144"/>
                    </a:ext>
                  </a:extLst>
                </a:gridCol>
              </a:tblGrid>
              <a:tr h="285213">
                <a:tc>
                  <a:txBody>
                    <a:bodyPr/>
                    <a:lstStyle/>
                    <a:p>
                      <a:pPr algn="l" fontAlgn="b"/>
                      <a:r>
                        <a:rPr lang="fi-FI" sz="900" b="0" i="0" u="none" strike="noStrike">
                          <a:solidFill>
                            <a:srgbClr val="000000"/>
                          </a:solidFill>
                          <a:effectLst/>
                          <a:latin typeface="Calibri" panose="020F0502020204030204" pitchFamily="34" charset="0"/>
                        </a:rPr>
                        <a:t>Avustuslaji</a:t>
                      </a:r>
                    </a:p>
                  </a:txBody>
                  <a:tcPr marL="787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Vuoden 2024 avustus</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Vuoden 2025 avustus</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Haettu avustus 2026</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Ehdotettu avustus 2026</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2026 verrattuna vuoteen 2024</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2026 verrattuna vuoteen 2025</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8586777"/>
                  </a:ext>
                </a:extLst>
              </a:tr>
              <a:tr h="157576">
                <a:tc>
                  <a:txBody>
                    <a:bodyPr/>
                    <a:lstStyle/>
                    <a:p>
                      <a:pPr algn="l" fontAlgn="b"/>
                      <a:r>
                        <a:rPr lang="fi-FI" sz="900" b="0" i="0" u="none" strike="noStrike">
                          <a:solidFill>
                            <a:srgbClr val="000000"/>
                          </a:solidFill>
                          <a:effectLst/>
                          <a:latin typeface="Calibri" panose="020F0502020204030204" pitchFamily="34" charset="0"/>
                        </a:rPr>
                        <a:t>Järjestöjen toimintaedellytysten vahvistaminen</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93 068 128</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84 527 890</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88 664 137</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82 009 847</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88,12 %</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97,02 %</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175343763"/>
                  </a:ext>
                </a:extLst>
              </a:tr>
              <a:tr h="157576">
                <a:tc>
                  <a:txBody>
                    <a:bodyPr/>
                    <a:lstStyle/>
                    <a:p>
                      <a:pPr algn="l" fontAlgn="b"/>
                      <a:r>
                        <a:rPr lang="fi-FI" sz="900" b="0" i="0" u="none" strike="noStrike">
                          <a:solidFill>
                            <a:srgbClr val="000000"/>
                          </a:solidFill>
                          <a:effectLst/>
                          <a:latin typeface="Calibri" panose="020F0502020204030204" pitchFamily="34" charset="0"/>
                        </a:rPr>
                        <a:t>Kriisiauttaminen ja arjen turvallisuuden edistäminen</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37 287 180</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36 621 396</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37 924 636</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35 207 235</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94,42 %</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96,14 %</a:t>
                      </a:r>
                    </a:p>
                  </a:txBody>
                  <a:tcPr marL="7879" marR="7879" marT="7879" marB="0" anchor="b">
                    <a:lnL>
                      <a:noFill/>
                    </a:lnL>
                    <a:lnR>
                      <a:noFill/>
                    </a:lnR>
                    <a:lnT>
                      <a:noFill/>
                    </a:lnT>
                    <a:lnB>
                      <a:noFill/>
                    </a:lnB>
                    <a:noFill/>
                  </a:tcPr>
                </a:tc>
                <a:extLst>
                  <a:ext uri="{0D108BD9-81ED-4DB2-BD59-A6C34878D82A}">
                    <a16:rowId xmlns:a16="http://schemas.microsoft.com/office/drawing/2014/main" val="2468746313"/>
                  </a:ext>
                </a:extLst>
              </a:tr>
              <a:tr h="157576">
                <a:tc>
                  <a:txBody>
                    <a:bodyPr/>
                    <a:lstStyle/>
                    <a:p>
                      <a:pPr algn="l" fontAlgn="b"/>
                      <a:r>
                        <a:rPr lang="fi-FI" sz="900" b="0" i="0" u="none" strike="noStrike">
                          <a:solidFill>
                            <a:srgbClr val="000000"/>
                          </a:solidFill>
                          <a:effectLst/>
                          <a:latin typeface="Calibri" panose="020F0502020204030204" pitchFamily="34" charset="0"/>
                        </a:rPr>
                        <a:t>Osallisuuden, toimijuuden ja arjenhallinnan tukeminen</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90 310 489</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86 793 176</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90 310 521</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82 331 315</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91,16 %</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94,86 %</a:t>
                      </a:r>
                    </a:p>
                  </a:txBody>
                  <a:tcPr marL="7879" marR="7879" marT="7879" marB="0" anchor="b">
                    <a:lnL>
                      <a:noFill/>
                    </a:lnL>
                    <a:lnR>
                      <a:noFill/>
                    </a:lnR>
                    <a:lnT>
                      <a:noFill/>
                    </a:lnT>
                    <a:lnB>
                      <a:noFill/>
                    </a:lnB>
                    <a:noFill/>
                  </a:tcPr>
                </a:tc>
                <a:extLst>
                  <a:ext uri="{0D108BD9-81ED-4DB2-BD59-A6C34878D82A}">
                    <a16:rowId xmlns:a16="http://schemas.microsoft.com/office/drawing/2014/main" val="97777811"/>
                  </a:ext>
                </a:extLst>
              </a:tr>
              <a:tr h="157576">
                <a:tc>
                  <a:txBody>
                    <a:bodyPr/>
                    <a:lstStyle/>
                    <a:p>
                      <a:pPr algn="l" fontAlgn="b"/>
                      <a:r>
                        <a:rPr lang="fi-FI" sz="900" b="0" i="0" u="none" strike="noStrike">
                          <a:solidFill>
                            <a:srgbClr val="000000"/>
                          </a:solidFill>
                          <a:effectLst/>
                          <a:latin typeface="Calibri" panose="020F0502020204030204" pitchFamily="34" charset="0"/>
                        </a:rPr>
                        <a:t>Terveyden edistäminen sekä työ- ja toimintakyvyn vahvistaminen</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83 037 971</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75 777 439</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78 646 958</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70 957 792</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85,45 %</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93,64 %</a:t>
                      </a:r>
                    </a:p>
                  </a:txBody>
                  <a:tcPr marL="7879" marR="7879" marT="7879" marB="0" anchor="b">
                    <a:lnL>
                      <a:noFill/>
                    </a:lnL>
                    <a:lnR>
                      <a:noFill/>
                    </a:lnR>
                    <a:lnT>
                      <a:noFill/>
                    </a:lnT>
                    <a:lnB>
                      <a:noFill/>
                    </a:lnB>
                    <a:noFill/>
                  </a:tcPr>
                </a:tc>
                <a:extLst>
                  <a:ext uri="{0D108BD9-81ED-4DB2-BD59-A6C34878D82A}">
                    <a16:rowId xmlns:a16="http://schemas.microsoft.com/office/drawing/2014/main" val="991157428"/>
                  </a:ext>
                </a:extLst>
              </a:tr>
              <a:tr h="157576">
                <a:tc>
                  <a:txBody>
                    <a:bodyPr/>
                    <a:lstStyle/>
                    <a:p>
                      <a:pPr algn="l" fontAlgn="b"/>
                      <a:r>
                        <a:rPr lang="fi-FI" sz="900" b="0" i="0" u="none" strike="noStrike">
                          <a:solidFill>
                            <a:srgbClr val="000000"/>
                          </a:solidFill>
                          <a:effectLst/>
                          <a:latin typeface="Calibri" panose="020F0502020204030204" pitchFamily="34" charset="0"/>
                        </a:rPr>
                        <a:t>Kaikki yhteensä</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303 703 768</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283 719 901</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295 546 252</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270 506 189</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89,07 %</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95,34 %</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4270294"/>
                  </a:ext>
                </a:extLst>
              </a:tr>
            </a:tbl>
          </a:graphicData>
        </a:graphic>
      </p:graphicFrame>
      <p:graphicFrame>
        <p:nvGraphicFramePr>
          <p:cNvPr id="7" name="Taulukko 6">
            <a:extLst>
              <a:ext uri="{FF2B5EF4-FFF2-40B4-BE49-F238E27FC236}">
                <a16:creationId xmlns:a16="http://schemas.microsoft.com/office/drawing/2014/main" id="{860DB056-F2A9-A845-DAEF-07A3503AE485}"/>
              </a:ext>
            </a:extLst>
          </p:cNvPr>
          <p:cNvGraphicFramePr>
            <a:graphicFrameLocks noGrp="1"/>
          </p:cNvGraphicFramePr>
          <p:nvPr>
            <p:extLst>
              <p:ext uri="{D42A27DB-BD31-4B8C-83A1-F6EECF244321}">
                <p14:modId xmlns:p14="http://schemas.microsoft.com/office/powerpoint/2010/main" val="2979933359"/>
              </p:ext>
            </p:extLst>
          </p:nvPr>
        </p:nvGraphicFramePr>
        <p:xfrm>
          <a:off x="838199" y="3860491"/>
          <a:ext cx="10515597" cy="1297305"/>
        </p:xfrm>
        <a:graphic>
          <a:graphicData uri="http://schemas.openxmlformats.org/drawingml/2006/table">
            <a:tbl>
              <a:tblPr/>
              <a:tblGrid>
                <a:gridCol w="4428905">
                  <a:extLst>
                    <a:ext uri="{9D8B030D-6E8A-4147-A177-3AD203B41FA5}">
                      <a16:colId xmlns:a16="http://schemas.microsoft.com/office/drawing/2014/main" val="2260729874"/>
                    </a:ext>
                  </a:extLst>
                </a:gridCol>
                <a:gridCol w="1521673">
                  <a:extLst>
                    <a:ext uri="{9D8B030D-6E8A-4147-A177-3AD203B41FA5}">
                      <a16:colId xmlns:a16="http://schemas.microsoft.com/office/drawing/2014/main" val="410649825"/>
                    </a:ext>
                  </a:extLst>
                </a:gridCol>
                <a:gridCol w="1521673">
                  <a:extLst>
                    <a:ext uri="{9D8B030D-6E8A-4147-A177-3AD203B41FA5}">
                      <a16:colId xmlns:a16="http://schemas.microsoft.com/office/drawing/2014/main" val="2326469135"/>
                    </a:ext>
                  </a:extLst>
                </a:gridCol>
                <a:gridCol w="1521673">
                  <a:extLst>
                    <a:ext uri="{9D8B030D-6E8A-4147-A177-3AD203B41FA5}">
                      <a16:colId xmlns:a16="http://schemas.microsoft.com/office/drawing/2014/main" val="2041757737"/>
                    </a:ext>
                  </a:extLst>
                </a:gridCol>
                <a:gridCol w="1521673">
                  <a:extLst>
                    <a:ext uri="{9D8B030D-6E8A-4147-A177-3AD203B41FA5}">
                      <a16:colId xmlns:a16="http://schemas.microsoft.com/office/drawing/2014/main" val="1709603485"/>
                    </a:ext>
                  </a:extLst>
                </a:gridCol>
              </a:tblGrid>
              <a:tr h="190500">
                <a:tc>
                  <a:txBody>
                    <a:bodyPr/>
                    <a:lstStyle/>
                    <a:p>
                      <a:pPr algn="l" fontAlgn="b"/>
                      <a:r>
                        <a:rPr lang="fi-FI" sz="1100" b="0" i="0" u="none" strike="noStrike">
                          <a:solidFill>
                            <a:srgbClr val="000000"/>
                          </a:solidFill>
                          <a:effectLst/>
                          <a:latin typeface="Calibri" panose="020F0502020204030204" pitchFamily="34" charset="0"/>
                        </a:rPr>
                        <a:t>Avustuslaji</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2024 avustuskohteiden määrä</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2025 avustuskohteiden määrä</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Haettujen avustusten määrä</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Ehdotettujen avustuskohteiden määrä</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056642555"/>
                  </a:ext>
                </a:extLst>
              </a:tr>
              <a:tr h="190500">
                <a:tc>
                  <a:txBody>
                    <a:bodyPr/>
                    <a:lstStyle/>
                    <a:p>
                      <a:pPr algn="l" fontAlgn="b"/>
                      <a:r>
                        <a:rPr lang="fi-FI" sz="1100" b="0" i="0" u="none" strike="noStrike">
                          <a:solidFill>
                            <a:srgbClr val="000000"/>
                          </a:solidFill>
                          <a:effectLst/>
                          <a:latin typeface="Calibri" panose="020F0502020204030204" pitchFamily="34" charset="0"/>
                        </a:rPr>
                        <a:t>Järjestöjen toimintaedellytysten vahvistaminen</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450</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375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317</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313</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281093665"/>
                  </a:ext>
                </a:extLst>
              </a:tr>
              <a:tr h="190500">
                <a:tc>
                  <a:txBody>
                    <a:bodyPr/>
                    <a:lstStyle/>
                    <a:p>
                      <a:pPr algn="l" fontAlgn="b"/>
                      <a:r>
                        <a:rPr lang="fi-FI" sz="1100" b="0" i="0" u="none" strike="noStrike">
                          <a:solidFill>
                            <a:srgbClr val="000000"/>
                          </a:solidFill>
                          <a:effectLst/>
                          <a:latin typeface="Calibri" panose="020F0502020204030204" pitchFamily="34" charset="0"/>
                        </a:rPr>
                        <a:t>Kriisiauttaminen ja arjen turvallisuuden edistäminen</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198</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189</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140</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138</a:t>
                      </a:r>
                    </a:p>
                  </a:txBody>
                  <a:tcPr marL="9525" marR="9525" marT="9525" marB="0" anchor="b">
                    <a:lnL>
                      <a:noFill/>
                    </a:lnL>
                    <a:lnR>
                      <a:noFill/>
                    </a:lnR>
                    <a:lnT>
                      <a:noFill/>
                    </a:lnT>
                    <a:lnB>
                      <a:noFill/>
                    </a:lnB>
                    <a:noFill/>
                  </a:tcPr>
                </a:tc>
                <a:extLst>
                  <a:ext uri="{0D108BD9-81ED-4DB2-BD59-A6C34878D82A}">
                    <a16:rowId xmlns:a16="http://schemas.microsoft.com/office/drawing/2014/main" val="454589301"/>
                  </a:ext>
                </a:extLst>
              </a:tr>
              <a:tr h="190500">
                <a:tc>
                  <a:txBody>
                    <a:bodyPr/>
                    <a:lstStyle/>
                    <a:p>
                      <a:pPr algn="l" fontAlgn="b"/>
                      <a:r>
                        <a:rPr lang="fi-FI" sz="1100" b="0" i="0" u="none" strike="noStrike">
                          <a:solidFill>
                            <a:srgbClr val="000000"/>
                          </a:solidFill>
                          <a:effectLst/>
                          <a:latin typeface="Calibri" panose="020F0502020204030204" pitchFamily="34" charset="0"/>
                        </a:rPr>
                        <a:t>Osallisuuden, toimijuuden ja arjenhallinnan tukeminen</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942</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851</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491</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475</a:t>
                      </a:r>
                    </a:p>
                  </a:txBody>
                  <a:tcPr marL="9525" marR="9525" marT="9525" marB="0" anchor="b">
                    <a:lnL>
                      <a:noFill/>
                    </a:lnL>
                    <a:lnR>
                      <a:noFill/>
                    </a:lnR>
                    <a:lnT>
                      <a:noFill/>
                    </a:lnT>
                    <a:lnB>
                      <a:noFill/>
                    </a:lnB>
                    <a:noFill/>
                  </a:tcPr>
                </a:tc>
                <a:extLst>
                  <a:ext uri="{0D108BD9-81ED-4DB2-BD59-A6C34878D82A}">
                    <a16:rowId xmlns:a16="http://schemas.microsoft.com/office/drawing/2014/main" val="3575897296"/>
                  </a:ext>
                </a:extLst>
              </a:tr>
              <a:tr h="190500">
                <a:tc>
                  <a:txBody>
                    <a:bodyPr/>
                    <a:lstStyle/>
                    <a:p>
                      <a:pPr algn="l" fontAlgn="b"/>
                      <a:r>
                        <a:rPr lang="fi-FI" sz="1100" b="0" i="0" u="none" strike="noStrike">
                          <a:solidFill>
                            <a:srgbClr val="000000"/>
                          </a:solidFill>
                          <a:effectLst/>
                          <a:latin typeface="Calibri" panose="020F0502020204030204" pitchFamily="34" charset="0"/>
                        </a:rPr>
                        <a:t>Terveyden edistäminen sekä työ- ja toimintakyvyn vahvistaminen</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885</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847</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338</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333</a:t>
                      </a:r>
                    </a:p>
                  </a:txBody>
                  <a:tcPr marL="9525" marR="9525" marT="9525" marB="0" anchor="b">
                    <a:lnL>
                      <a:noFill/>
                    </a:lnL>
                    <a:lnR>
                      <a:noFill/>
                    </a:lnR>
                    <a:lnT>
                      <a:noFill/>
                    </a:lnT>
                    <a:lnB>
                      <a:noFill/>
                    </a:lnB>
                    <a:noFill/>
                  </a:tcPr>
                </a:tc>
                <a:extLst>
                  <a:ext uri="{0D108BD9-81ED-4DB2-BD59-A6C34878D82A}">
                    <a16:rowId xmlns:a16="http://schemas.microsoft.com/office/drawing/2014/main" val="4073107684"/>
                  </a:ext>
                </a:extLst>
              </a:tr>
              <a:tr h="190500">
                <a:tc>
                  <a:txBody>
                    <a:bodyPr/>
                    <a:lstStyle/>
                    <a:p>
                      <a:pPr algn="l" fontAlgn="b"/>
                      <a:r>
                        <a:rPr lang="fi-FI" sz="1100" b="0" i="0" u="none" strike="noStrike">
                          <a:solidFill>
                            <a:srgbClr val="000000"/>
                          </a:solidFill>
                          <a:effectLst/>
                          <a:latin typeface="Calibri" panose="020F0502020204030204" pitchFamily="34" charset="0"/>
                        </a:rPr>
                        <a:t>Yhteensä</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1429</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1336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1286</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1259</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5614107"/>
                  </a:ext>
                </a:extLst>
              </a:tr>
            </a:tbl>
          </a:graphicData>
        </a:graphic>
      </p:graphicFrame>
    </p:spTree>
    <p:extLst>
      <p:ext uri="{BB962C8B-B14F-4D97-AF65-F5344CB8AC3E}">
        <p14:creationId xmlns:p14="http://schemas.microsoft.com/office/powerpoint/2010/main" val="302029779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6C66F42-551F-DA2D-7182-0A92D21379FD}"/>
              </a:ext>
            </a:extLst>
          </p:cNvPr>
          <p:cNvSpPr>
            <a:spLocks noGrp="1"/>
          </p:cNvSpPr>
          <p:nvPr>
            <p:ph type="title"/>
          </p:nvPr>
        </p:nvSpPr>
        <p:spPr/>
        <p:txBody>
          <a:bodyPr/>
          <a:lstStyle/>
          <a:p>
            <a:r>
              <a:rPr lang="fi-FI"/>
              <a:t>Järjestöluokka. Kaikki avustukset.</a:t>
            </a:r>
          </a:p>
        </p:txBody>
      </p:sp>
      <p:sp>
        <p:nvSpPr>
          <p:cNvPr id="3" name="Dian numeron paikkamerkki 2">
            <a:extLst>
              <a:ext uri="{FF2B5EF4-FFF2-40B4-BE49-F238E27FC236}">
                <a16:creationId xmlns:a16="http://schemas.microsoft.com/office/drawing/2014/main" id="{B7CA169F-35BA-F5B8-3EE2-BD7575BED382}"/>
              </a:ext>
            </a:extLst>
          </p:cNvPr>
          <p:cNvSpPr>
            <a:spLocks noGrp="1"/>
          </p:cNvSpPr>
          <p:nvPr>
            <p:ph type="sldNum" sz="quarter" idx="12"/>
          </p:nvPr>
        </p:nvSpPr>
        <p:spPr/>
        <p:txBody>
          <a:bodyPr/>
          <a:lstStyle/>
          <a:p>
            <a:fld id="{4A5902E6-C54A-9745-A6CA-6B67B09BB7A0}" type="slidenum">
              <a:rPr lang="en-US" smtClean="0"/>
              <a:pPr/>
              <a:t>11</a:t>
            </a:fld>
            <a:endParaRPr lang="en-US"/>
          </a:p>
        </p:txBody>
      </p:sp>
      <p:graphicFrame>
        <p:nvGraphicFramePr>
          <p:cNvPr id="5" name="Taulukko 4">
            <a:extLst>
              <a:ext uri="{FF2B5EF4-FFF2-40B4-BE49-F238E27FC236}">
                <a16:creationId xmlns:a16="http://schemas.microsoft.com/office/drawing/2014/main" id="{EDD53FEB-6002-D6C7-FD87-8A5302C877DD}"/>
              </a:ext>
            </a:extLst>
          </p:cNvPr>
          <p:cNvGraphicFramePr>
            <a:graphicFrameLocks noGrp="1"/>
          </p:cNvGraphicFramePr>
          <p:nvPr>
            <p:extLst>
              <p:ext uri="{D42A27DB-BD31-4B8C-83A1-F6EECF244321}">
                <p14:modId xmlns:p14="http://schemas.microsoft.com/office/powerpoint/2010/main" val="1534369866"/>
              </p:ext>
            </p:extLst>
          </p:nvPr>
        </p:nvGraphicFramePr>
        <p:xfrm>
          <a:off x="829290" y="1480457"/>
          <a:ext cx="10663403" cy="4786319"/>
        </p:xfrm>
        <a:graphic>
          <a:graphicData uri="http://schemas.openxmlformats.org/drawingml/2006/table">
            <a:tbl>
              <a:tblPr/>
              <a:tblGrid>
                <a:gridCol w="3249365">
                  <a:extLst>
                    <a:ext uri="{9D8B030D-6E8A-4147-A177-3AD203B41FA5}">
                      <a16:colId xmlns:a16="http://schemas.microsoft.com/office/drawing/2014/main" val="979608878"/>
                    </a:ext>
                  </a:extLst>
                </a:gridCol>
                <a:gridCol w="1235673">
                  <a:extLst>
                    <a:ext uri="{9D8B030D-6E8A-4147-A177-3AD203B41FA5}">
                      <a16:colId xmlns:a16="http://schemas.microsoft.com/office/drawing/2014/main" val="3411210855"/>
                    </a:ext>
                  </a:extLst>
                </a:gridCol>
                <a:gridCol w="1235673">
                  <a:extLst>
                    <a:ext uri="{9D8B030D-6E8A-4147-A177-3AD203B41FA5}">
                      <a16:colId xmlns:a16="http://schemas.microsoft.com/office/drawing/2014/main" val="3691473582"/>
                    </a:ext>
                  </a:extLst>
                </a:gridCol>
                <a:gridCol w="1235673">
                  <a:extLst>
                    <a:ext uri="{9D8B030D-6E8A-4147-A177-3AD203B41FA5}">
                      <a16:colId xmlns:a16="http://schemas.microsoft.com/office/drawing/2014/main" val="2500524031"/>
                    </a:ext>
                  </a:extLst>
                </a:gridCol>
                <a:gridCol w="1235673">
                  <a:extLst>
                    <a:ext uri="{9D8B030D-6E8A-4147-A177-3AD203B41FA5}">
                      <a16:colId xmlns:a16="http://schemas.microsoft.com/office/drawing/2014/main" val="123554132"/>
                    </a:ext>
                  </a:extLst>
                </a:gridCol>
                <a:gridCol w="1235673">
                  <a:extLst>
                    <a:ext uri="{9D8B030D-6E8A-4147-A177-3AD203B41FA5}">
                      <a16:colId xmlns:a16="http://schemas.microsoft.com/office/drawing/2014/main" val="58927884"/>
                    </a:ext>
                  </a:extLst>
                </a:gridCol>
                <a:gridCol w="1235673">
                  <a:extLst>
                    <a:ext uri="{9D8B030D-6E8A-4147-A177-3AD203B41FA5}">
                      <a16:colId xmlns:a16="http://schemas.microsoft.com/office/drawing/2014/main" val="2113250569"/>
                    </a:ext>
                  </a:extLst>
                </a:gridCol>
              </a:tblGrid>
              <a:tr h="204077">
                <a:tc>
                  <a:txBody>
                    <a:bodyPr/>
                    <a:lstStyle/>
                    <a:p>
                      <a:pPr algn="l" fontAlgn="b"/>
                      <a:r>
                        <a:rPr lang="fi-FI" sz="700" b="0" i="0" u="none" strike="noStrike">
                          <a:solidFill>
                            <a:srgbClr val="000000"/>
                          </a:solidFill>
                          <a:effectLst/>
                          <a:latin typeface="Calibri" panose="020F0502020204030204" pitchFamily="34" charset="0"/>
                        </a:rPr>
                        <a:t>Järjestöluokka</a:t>
                      </a:r>
                    </a:p>
                  </a:txBody>
                  <a:tcPr marL="5082" marR="5082" marT="5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Vuoden 2024 avustus</a:t>
                      </a:r>
                    </a:p>
                  </a:txBody>
                  <a:tcPr marL="5082" marR="5082" marT="5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Vuoden 2025 avustus</a:t>
                      </a:r>
                    </a:p>
                  </a:txBody>
                  <a:tcPr marL="5082" marR="5082" marT="5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Haettu avustus 2026</a:t>
                      </a:r>
                    </a:p>
                  </a:txBody>
                  <a:tcPr marL="5082" marR="5082" marT="5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Ehdotettu avustus 2026</a:t>
                      </a:r>
                    </a:p>
                  </a:txBody>
                  <a:tcPr marL="5082" marR="5082" marT="5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2026 verrattuna vuoteen 2024</a:t>
                      </a:r>
                    </a:p>
                  </a:txBody>
                  <a:tcPr marL="5082" marR="5082" marT="5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2026 verrattuna vuoteen 2025</a:t>
                      </a:r>
                    </a:p>
                  </a:txBody>
                  <a:tcPr marL="5082" marR="5082" marT="5082"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68195243"/>
                  </a:ext>
                </a:extLst>
              </a:tr>
              <a:tr h="110358">
                <a:tc>
                  <a:txBody>
                    <a:bodyPr/>
                    <a:lstStyle/>
                    <a:p>
                      <a:pPr algn="l" fontAlgn="b"/>
                      <a:r>
                        <a:rPr lang="fi-FI" sz="700" b="0" i="0" u="none" strike="noStrike">
                          <a:solidFill>
                            <a:srgbClr val="000000"/>
                          </a:solidFill>
                          <a:effectLst/>
                          <a:latin typeface="Calibri" panose="020F0502020204030204" pitchFamily="34" charset="0"/>
                        </a:rPr>
                        <a:t>Aistivammajärjestöt</a:t>
                      </a:r>
                    </a:p>
                  </a:txBody>
                  <a:tcPr marL="5082" marR="5082" marT="5082"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15 384 823</a:t>
                      </a:r>
                    </a:p>
                  </a:txBody>
                  <a:tcPr marL="5082" marR="5082" marT="5082"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13 372 592</a:t>
                      </a:r>
                    </a:p>
                  </a:txBody>
                  <a:tcPr marL="5082" marR="5082" marT="5082"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13 636 669</a:t>
                      </a:r>
                    </a:p>
                  </a:txBody>
                  <a:tcPr marL="5082" marR="5082" marT="5082"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12 914 658</a:t>
                      </a:r>
                    </a:p>
                  </a:txBody>
                  <a:tcPr marL="5082" marR="5082" marT="5082"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83,94 %</a:t>
                      </a:r>
                    </a:p>
                  </a:txBody>
                  <a:tcPr marL="5082" marR="5082" marT="5082"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96,58 %</a:t>
                      </a:r>
                    </a:p>
                  </a:txBody>
                  <a:tcPr marL="5082" marR="5082" marT="5082"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434804994"/>
                  </a:ext>
                </a:extLst>
              </a:tr>
              <a:tr h="110358">
                <a:tc>
                  <a:txBody>
                    <a:bodyPr/>
                    <a:lstStyle/>
                    <a:p>
                      <a:pPr algn="l" fontAlgn="b"/>
                      <a:r>
                        <a:rPr lang="fi-FI" sz="700" b="0" i="0" u="none" strike="noStrike">
                          <a:solidFill>
                            <a:srgbClr val="000000"/>
                          </a:solidFill>
                          <a:effectLst/>
                          <a:latin typeface="Calibri" panose="020F0502020204030204" pitchFamily="34" charset="0"/>
                        </a:rPr>
                        <a:t>Asukasyhdistykset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323 862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137 287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119 235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115 762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35,74 %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84,32 %</a:t>
                      </a:r>
                    </a:p>
                  </a:txBody>
                  <a:tcPr marL="5082" marR="5082" marT="5082" marB="0" anchor="b">
                    <a:lnL>
                      <a:noFill/>
                    </a:lnL>
                    <a:lnR>
                      <a:noFill/>
                    </a:lnR>
                    <a:lnT>
                      <a:noFill/>
                    </a:lnT>
                    <a:lnB>
                      <a:noFill/>
                    </a:lnB>
                    <a:noFill/>
                  </a:tcPr>
                </a:tc>
                <a:extLst>
                  <a:ext uri="{0D108BD9-81ED-4DB2-BD59-A6C34878D82A}">
                    <a16:rowId xmlns:a16="http://schemas.microsoft.com/office/drawing/2014/main" val="2460041826"/>
                  </a:ext>
                </a:extLst>
              </a:tr>
              <a:tr h="110358">
                <a:tc>
                  <a:txBody>
                    <a:bodyPr/>
                    <a:lstStyle/>
                    <a:p>
                      <a:pPr algn="l" fontAlgn="b"/>
                      <a:r>
                        <a:rPr lang="fi-FI" sz="700" b="0" i="0" u="none" strike="noStrike">
                          <a:solidFill>
                            <a:srgbClr val="000000"/>
                          </a:solidFill>
                          <a:effectLst/>
                          <a:latin typeface="Calibri" panose="020F0502020204030204" pitchFamily="34" charset="0"/>
                        </a:rPr>
                        <a:t>Eläkeläisjärjestöt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5 034 820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4 345 972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4 770 076</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4 245 972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84,33 %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97,70 %</a:t>
                      </a:r>
                    </a:p>
                  </a:txBody>
                  <a:tcPr marL="5082" marR="5082" marT="5082" marB="0" anchor="b">
                    <a:lnL>
                      <a:noFill/>
                    </a:lnL>
                    <a:lnR>
                      <a:noFill/>
                    </a:lnR>
                    <a:lnT>
                      <a:noFill/>
                    </a:lnT>
                    <a:lnB>
                      <a:noFill/>
                    </a:lnB>
                    <a:noFill/>
                  </a:tcPr>
                </a:tc>
                <a:extLst>
                  <a:ext uri="{0D108BD9-81ED-4DB2-BD59-A6C34878D82A}">
                    <a16:rowId xmlns:a16="http://schemas.microsoft.com/office/drawing/2014/main" val="2142997973"/>
                  </a:ext>
                </a:extLst>
              </a:tr>
              <a:tr h="110358">
                <a:tc>
                  <a:txBody>
                    <a:bodyPr/>
                    <a:lstStyle/>
                    <a:p>
                      <a:pPr algn="l" fontAlgn="b"/>
                      <a:r>
                        <a:rPr lang="fi-FI" sz="700" b="0" i="0" u="none" strike="noStrike">
                          <a:solidFill>
                            <a:srgbClr val="000000"/>
                          </a:solidFill>
                          <a:effectLst/>
                          <a:latin typeface="Calibri" panose="020F0502020204030204" pitchFamily="34" charset="0"/>
                        </a:rPr>
                        <a:t>Ensi- ja turvakoti</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18 718 393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15 719 819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18 743 109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14 628 797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78,15 %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93,06 %</a:t>
                      </a:r>
                    </a:p>
                  </a:txBody>
                  <a:tcPr marL="5082" marR="5082" marT="5082" marB="0" anchor="b">
                    <a:lnL>
                      <a:noFill/>
                    </a:lnL>
                    <a:lnR>
                      <a:noFill/>
                    </a:lnR>
                    <a:lnT>
                      <a:noFill/>
                    </a:lnT>
                    <a:lnB>
                      <a:noFill/>
                    </a:lnB>
                    <a:noFill/>
                  </a:tcPr>
                </a:tc>
                <a:extLst>
                  <a:ext uri="{0D108BD9-81ED-4DB2-BD59-A6C34878D82A}">
                    <a16:rowId xmlns:a16="http://schemas.microsoft.com/office/drawing/2014/main" val="449449264"/>
                  </a:ext>
                </a:extLst>
              </a:tr>
              <a:tr h="110358">
                <a:tc>
                  <a:txBody>
                    <a:bodyPr/>
                    <a:lstStyle/>
                    <a:p>
                      <a:pPr algn="l" fontAlgn="b"/>
                      <a:r>
                        <a:rPr lang="fi-FI" sz="700" b="0" i="0" u="none" strike="noStrike">
                          <a:solidFill>
                            <a:srgbClr val="000000"/>
                          </a:solidFill>
                          <a:effectLst/>
                          <a:latin typeface="Calibri" panose="020F0502020204030204" pitchFamily="34" charset="0"/>
                        </a:rPr>
                        <a:t>Hyvinvoinnin ja kuntoutuksen kehittämisjärjestöt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1 187 775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1 146 362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1 784 725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1 146 362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96,51 %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100,00 %</a:t>
                      </a:r>
                    </a:p>
                  </a:txBody>
                  <a:tcPr marL="5082" marR="5082" marT="5082" marB="0" anchor="b">
                    <a:lnL>
                      <a:noFill/>
                    </a:lnL>
                    <a:lnR>
                      <a:noFill/>
                    </a:lnR>
                    <a:lnT>
                      <a:noFill/>
                    </a:lnT>
                    <a:lnB>
                      <a:noFill/>
                    </a:lnB>
                    <a:noFill/>
                  </a:tcPr>
                </a:tc>
                <a:extLst>
                  <a:ext uri="{0D108BD9-81ED-4DB2-BD59-A6C34878D82A}">
                    <a16:rowId xmlns:a16="http://schemas.microsoft.com/office/drawing/2014/main" val="4116552034"/>
                  </a:ext>
                </a:extLst>
              </a:tr>
              <a:tr h="110358">
                <a:tc>
                  <a:txBody>
                    <a:bodyPr/>
                    <a:lstStyle/>
                    <a:p>
                      <a:pPr algn="l" fontAlgn="b"/>
                      <a:r>
                        <a:rPr lang="fi-FI" sz="700" b="0" i="0" u="none" strike="noStrike">
                          <a:solidFill>
                            <a:srgbClr val="000000"/>
                          </a:solidFill>
                          <a:effectLst/>
                          <a:latin typeface="Calibri" panose="020F0502020204030204" pitchFamily="34" charset="0"/>
                        </a:rPr>
                        <a:t>Iho-, allergia- ja hengitysjärjestöt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5 026 751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4 156 071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4 204 376</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3 997 932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79,53 %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96,19 %</a:t>
                      </a:r>
                    </a:p>
                  </a:txBody>
                  <a:tcPr marL="5082" marR="5082" marT="5082" marB="0" anchor="b">
                    <a:lnL>
                      <a:noFill/>
                    </a:lnL>
                    <a:lnR>
                      <a:noFill/>
                    </a:lnR>
                    <a:lnT>
                      <a:noFill/>
                    </a:lnT>
                    <a:lnB>
                      <a:noFill/>
                    </a:lnB>
                    <a:noFill/>
                  </a:tcPr>
                </a:tc>
                <a:extLst>
                  <a:ext uri="{0D108BD9-81ED-4DB2-BD59-A6C34878D82A}">
                    <a16:rowId xmlns:a16="http://schemas.microsoft.com/office/drawing/2014/main" val="1842282432"/>
                  </a:ext>
                </a:extLst>
              </a:tr>
              <a:tr h="110358">
                <a:tc>
                  <a:txBody>
                    <a:bodyPr/>
                    <a:lstStyle/>
                    <a:p>
                      <a:pPr algn="l" fontAlgn="b"/>
                      <a:r>
                        <a:rPr lang="fi-FI" sz="700" b="0" i="0" u="none" strike="noStrike">
                          <a:solidFill>
                            <a:srgbClr val="000000"/>
                          </a:solidFill>
                          <a:effectLst/>
                          <a:latin typeface="Calibri" panose="020F0502020204030204" pitchFamily="34" charset="0"/>
                        </a:rPr>
                        <a:t>Ikääntyneiden asumis- ja palvelujärjestöt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8 660 636</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6 913 667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5 673 265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4 581 167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52,90 %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66,26 %</a:t>
                      </a:r>
                    </a:p>
                  </a:txBody>
                  <a:tcPr marL="5082" marR="5082" marT="5082" marB="0" anchor="b">
                    <a:lnL>
                      <a:noFill/>
                    </a:lnL>
                    <a:lnR>
                      <a:noFill/>
                    </a:lnR>
                    <a:lnT>
                      <a:noFill/>
                    </a:lnT>
                    <a:lnB>
                      <a:noFill/>
                    </a:lnB>
                    <a:noFill/>
                  </a:tcPr>
                </a:tc>
                <a:extLst>
                  <a:ext uri="{0D108BD9-81ED-4DB2-BD59-A6C34878D82A}">
                    <a16:rowId xmlns:a16="http://schemas.microsoft.com/office/drawing/2014/main" val="1348686747"/>
                  </a:ext>
                </a:extLst>
              </a:tr>
              <a:tr h="110358">
                <a:tc>
                  <a:txBody>
                    <a:bodyPr/>
                    <a:lstStyle/>
                    <a:p>
                      <a:pPr algn="l" fontAlgn="b"/>
                      <a:r>
                        <a:rPr lang="fi-FI" sz="700" b="0" i="0" u="none" strike="noStrike">
                          <a:solidFill>
                            <a:srgbClr val="000000"/>
                          </a:solidFill>
                          <a:effectLst/>
                          <a:latin typeface="Calibri" panose="020F0502020204030204" pitchFamily="34" charset="0"/>
                        </a:rPr>
                        <a:t>Invalidijärjestöt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5 047 967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3 830 274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4 157 261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3 788 411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75,05 %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98,91 %</a:t>
                      </a:r>
                    </a:p>
                  </a:txBody>
                  <a:tcPr marL="5082" marR="5082" marT="5082" marB="0" anchor="b">
                    <a:lnL>
                      <a:noFill/>
                    </a:lnL>
                    <a:lnR>
                      <a:noFill/>
                    </a:lnR>
                    <a:lnT>
                      <a:noFill/>
                    </a:lnT>
                    <a:lnB>
                      <a:noFill/>
                    </a:lnB>
                    <a:noFill/>
                  </a:tcPr>
                </a:tc>
                <a:extLst>
                  <a:ext uri="{0D108BD9-81ED-4DB2-BD59-A6C34878D82A}">
                    <a16:rowId xmlns:a16="http://schemas.microsoft.com/office/drawing/2014/main" val="3017413284"/>
                  </a:ext>
                </a:extLst>
              </a:tr>
              <a:tr h="110358">
                <a:tc>
                  <a:txBody>
                    <a:bodyPr/>
                    <a:lstStyle/>
                    <a:p>
                      <a:pPr algn="l" fontAlgn="b"/>
                      <a:r>
                        <a:rPr lang="fi-FI" sz="700" b="0" i="0" u="none" strike="noStrike">
                          <a:solidFill>
                            <a:srgbClr val="000000"/>
                          </a:solidFill>
                          <a:effectLst/>
                          <a:latin typeface="Calibri" panose="020F0502020204030204" pitchFamily="34" charset="0"/>
                        </a:rPr>
                        <a:t>Järjestöjen yhteisjärjestöt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15 368 075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11 782 846</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13 532 157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10 460 617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68,07 %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88,78 %</a:t>
                      </a:r>
                    </a:p>
                  </a:txBody>
                  <a:tcPr marL="5082" marR="5082" marT="5082" marB="0" anchor="b">
                    <a:lnL>
                      <a:noFill/>
                    </a:lnL>
                    <a:lnR>
                      <a:noFill/>
                    </a:lnR>
                    <a:lnT>
                      <a:noFill/>
                    </a:lnT>
                    <a:lnB>
                      <a:noFill/>
                    </a:lnB>
                    <a:noFill/>
                  </a:tcPr>
                </a:tc>
                <a:extLst>
                  <a:ext uri="{0D108BD9-81ED-4DB2-BD59-A6C34878D82A}">
                    <a16:rowId xmlns:a16="http://schemas.microsoft.com/office/drawing/2014/main" val="1602141387"/>
                  </a:ext>
                </a:extLst>
              </a:tr>
              <a:tr h="110358">
                <a:tc>
                  <a:txBody>
                    <a:bodyPr/>
                    <a:lstStyle/>
                    <a:p>
                      <a:pPr algn="l" fontAlgn="b"/>
                      <a:r>
                        <a:rPr lang="fi-FI" sz="700" b="0" i="0" u="none" strike="noStrike">
                          <a:solidFill>
                            <a:srgbClr val="000000"/>
                          </a:solidFill>
                          <a:effectLst/>
                          <a:latin typeface="Calibri" panose="020F0502020204030204" pitchFamily="34" charset="0"/>
                        </a:rPr>
                        <a:t>Kansanterveysjärjestöt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4 874 272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4 856 835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3 884 453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3 817 653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78,32 %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78,60 %</a:t>
                      </a:r>
                    </a:p>
                  </a:txBody>
                  <a:tcPr marL="5082" marR="5082" marT="5082" marB="0" anchor="b">
                    <a:lnL>
                      <a:noFill/>
                    </a:lnL>
                    <a:lnR>
                      <a:noFill/>
                    </a:lnR>
                    <a:lnT>
                      <a:noFill/>
                    </a:lnT>
                    <a:lnB>
                      <a:noFill/>
                    </a:lnB>
                    <a:noFill/>
                  </a:tcPr>
                </a:tc>
                <a:extLst>
                  <a:ext uri="{0D108BD9-81ED-4DB2-BD59-A6C34878D82A}">
                    <a16:rowId xmlns:a16="http://schemas.microsoft.com/office/drawing/2014/main" val="4100687227"/>
                  </a:ext>
                </a:extLst>
              </a:tr>
              <a:tr h="110358">
                <a:tc>
                  <a:txBody>
                    <a:bodyPr/>
                    <a:lstStyle/>
                    <a:p>
                      <a:pPr algn="l" fontAlgn="b"/>
                      <a:r>
                        <a:rPr lang="fi-FI" sz="700" b="0" i="0" u="none" strike="noStrike">
                          <a:solidFill>
                            <a:srgbClr val="000000"/>
                          </a:solidFill>
                          <a:effectLst/>
                          <a:latin typeface="Calibri" panose="020F0502020204030204" pitchFamily="34" charset="0"/>
                        </a:rPr>
                        <a:t>Kehitysvammajärjestöt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13 621 278</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11 253 775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12 171 191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10 053 501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73,81 %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89,33 %</a:t>
                      </a:r>
                    </a:p>
                  </a:txBody>
                  <a:tcPr marL="5082" marR="5082" marT="5082" marB="0" anchor="b">
                    <a:lnL>
                      <a:noFill/>
                    </a:lnL>
                    <a:lnR>
                      <a:noFill/>
                    </a:lnR>
                    <a:lnT>
                      <a:noFill/>
                    </a:lnT>
                    <a:lnB>
                      <a:noFill/>
                    </a:lnB>
                    <a:noFill/>
                  </a:tcPr>
                </a:tc>
                <a:extLst>
                  <a:ext uri="{0D108BD9-81ED-4DB2-BD59-A6C34878D82A}">
                    <a16:rowId xmlns:a16="http://schemas.microsoft.com/office/drawing/2014/main" val="1209938919"/>
                  </a:ext>
                </a:extLst>
              </a:tr>
              <a:tr h="110358">
                <a:tc>
                  <a:txBody>
                    <a:bodyPr/>
                    <a:lstStyle/>
                    <a:p>
                      <a:pPr algn="l" fontAlgn="b"/>
                      <a:r>
                        <a:rPr lang="fi-FI" sz="700" b="0" i="0" u="none" strike="noStrike">
                          <a:solidFill>
                            <a:srgbClr val="000000"/>
                          </a:solidFill>
                          <a:effectLst/>
                          <a:latin typeface="Calibri" panose="020F0502020204030204" pitchFamily="34" charset="0"/>
                        </a:rPr>
                        <a:t>Kriminaalityön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6 547 764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3 280 803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4 985 422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2 593 454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39,61 %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79,05 %</a:t>
                      </a:r>
                    </a:p>
                  </a:txBody>
                  <a:tcPr marL="5082" marR="5082" marT="5082" marB="0" anchor="b">
                    <a:lnL>
                      <a:noFill/>
                    </a:lnL>
                    <a:lnR>
                      <a:noFill/>
                    </a:lnR>
                    <a:lnT>
                      <a:noFill/>
                    </a:lnT>
                    <a:lnB>
                      <a:noFill/>
                    </a:lnB>
                    <a:noFill/>
                  </a:tcPr>
                </a:tc>
                <a:extLst>
                  <a:ext uri="{0D108BD9-81ED-4DB2-BD59-A6C34878D82A}">
                    <a16:rowId xmlns:a16="http://schemas.microsoft.com/office/drawing/2014/main" val="451723382"/>
                  </a:ext>
                </a:extLst>
              </a:tr>
              <a:tr h="110358">
                <a:tc>
                  <a:txBody>
                    <a:bodyPr/>
                    <a:lstStyle/>
                    <a:p>
                      <a:pPr algn="l" fontAlgn="b"/>
                      <a:r>
                        <a:rPr lang="fi-FI" sz="700" b="0" i="0" u="none" strike="noStrike">
                          <a:solidFill>
                            <a:srgbClr val="000000"/>
                          </a:solidFill>
                          <a:effectLst/>
                          <a:latin typeface="Calibri" panose="020F0502020204030204" pitchFamily="34" charset="0"/>
                        </a:rPr>
                        <a:t>Lapsi- ja perhetyön yleisjärjestöt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13 707 498</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10 664 437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11 704 602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10 900 121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79,52 %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102,21 %</a:t>
                      </a:r>
                    </a:p>
                  </a:txBody>
                  <a:tcPr marL="5082" marR="5082" marT="5082" marB="0" anchor="b">
                    <a:lnL>
                      <a:noFill/>
                    </a:lnL>
                    <a:lnR>
                      <a:noFill/>
                    </a:lnR>
                    <a:lnT>
                      <a:noFill/>
                    </a:lnT>
                    <a:lnB>
                      <a:noFill/>
                    </a:lnB>
                    <a:noFill/>
                  </a:tcPr>
                </a:tc>
                <a:extLst>
                  <a:ext uri="{0D108BD9-81ED-4DB2-BD59-A6C34878D82A}">
                    <a16:rowId xmlns:a16="http://schemas.microsoft.com/office/drawing/2014/main" val="2483046084"/>
                  </a:ext>
                </a:extLst>
              </a:tr>
              <a:tr h="110358">
                <a:tc>
                  <a:txBody>
                    <a:bodyPr/>
                    <a:lstStyle/>
                    <a:p>
                      <a:pPr algn="l" fontAlgn="b"/>
                      <a:r>
                        <a:rPr lang="fi-FI" sz="700" b="0" i="0" u="none" strike="noStrike">
                          <a:solidFill>
                            <a:srgbClr val="000000"/>
                          </a:solidFill>
                          <a:effectLst/>
                          <a:latin typeface="Calibri" panose="020F0502020204030204" pitchFamily="34" charset="0"/>
                        </a:rPr>
                        <a:t>Lasten lomajärjestöt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2 400 744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2 296 692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2 519 104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2 186 127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91,06 %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95,19 %</a:t>
                      </a:r>
                    </a:p>
                  </a:txBody>
                  <a:tcPr marL="5082" marR="5082" marT="5082" marB="0" anchor="b">
                    <a:lnL>
                      <a:noFill/>
                    </a:lnL>
                    <a:lnR>
                      <a:noFill/>
                    </a:lnR>
                    <a:lnT>
                      <a:noFill/>
                    </a:lnT>
                    <a:lnB>
                      <a:noFill/>
                    </a:lnB>
                    <a:noFill/>
                  </a:tcPr>
                </a:tc>
                <a:extLst>
                  <a:ext uri="{0D108BD9-81ED-4DB2-BD59-A6C34878D82A}">
                    <a16:rowId xmlns:a16="http://schemas.microsoft.com/office/drawing/2014/main" val="554766280"/>
                  </a:ext>
                </a:extLst>
              </a:tr>
              <a:tr h="110358">
                <a:tc>
                  <a:txBody>
                    <a:bodyPr/>
                    <a:lstStyle/>
                    <a:p>
                      <a:pPr algn="l" fontAlgn="b"/>
                      <a:r>
                        <a:rPr lang="fi-FI" sz="700" b="0" i="0" u="none" strike="noStrike">
                          <a:solidFill>
                            <a:srgbClr val="000000"/>
                          </a:solidFill>
                          <a:effectLst/>
                          <a:latin typeface="Calibri" panose="020F0502020204030204" pitchFamily="34" charset="0"/>
                        </a:rPr>
                        <a:t>Lomajärjestöt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14 282 021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9 114 662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9 757 118</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7 000 000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49,01 %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76,80 %</a:t>
                      </a:r>
                    </a:p>
                  </a:txBody>
                  <a:tcPr marL="5082" marR="5082" marT="5082" marB="0" anchor="b">
                    <a:lnL>
                      <a:noFill/>
                    </a:lnL>
                    <a:lnR>
                      <a:noFill/>
                    </a:lnR>
                    <a:lnT>
                      <a:noFill/>
                    </a:lnT>
                    <a:lnB>
                      <a:noFill/>
                    </a:lnB>
                    <a:noFill/>
                  </a:tcPr>
                </a:tc>
                <a:extLst>
                  <a:ext uri="{0D108BD9-81ED-4DB2-BD59-A6C34878D82A}">
                    <a16:rowId xmlns:a16="http://schemas.microsoft.com/office/drawing/2014/main" val="567725206"/>
                  </a:ext>
                </a:extLst>
              </a:tr>
              <a:tr h="110358">
                <a:tc>
                  <a:txBody>
                    <a:bodyPr/>
                    <a:lstStyle/>
                    <a:p>
                      <a:pPr algn="l" fontAlgn="b"/>
                      <a:r>
                        <a:rPr lang="fi-FI" sz="700" b="0" i="0" u="none" strike="noStrike">
                          <a:solidFill>
                            <a:srgbClr val="000000"/>
                          </a:solidFill>
                          <a:effectLst/>
                          <a:latin typeface="Calibri" panose="020F0502020204030204" pitchFamily="34" charset="0"/>
                        </a:rPr>
                        <a:t>Mielenterveysjärjestöt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41 573 450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34 550 038</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36 161 035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31 291 884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75,27 %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90,57 %</a:t>
                      </a:r>
                    </a:p>
                  </a:txBody>
                  <a:tcPr marL="5082" marR="5082" marT="5082" marB="0" anchor="b">
                    <a:lnL>
                      <a:noFill/>
                    </a:lnL>
                    <a:lnR>
                      <a:noFill/>
                    </a:lnR>
                    <a:lnT>
                      <a:noFill/>
                    </a:lnT>
                    <a:lnB>
                      <a:noFill/>
                    </a:lnB>
                    <a:noFill/>
                  </a:tcPr>
                </a:tc>
                <a:extLst>
                  <a:ext uri="{0D108BD9-81ED-4DB2-BD59-A6C34878D82A}">
                    <a16:rowId xmlns:a16="http://schemas.microsoft.com/office/drawing/2014/main" val="1830434352"/>
                  </a:ext>
                </a:extLst>
              </a:tr>
              <a:tr h="110358">
                <a:tc>
                  <a:txBody>
                    <a:bodyPr/>
                    <a:lstStyle/>
                    <a:p>
                      <a:pPr algn="l" fontAlgn="b"/>
                      <a:r>
                        <a:rPr lang="fi-FI" sz="700" b="0" i="0" u="none" strike="noStrike">
                          <a:solidFill>
                            <a:srgbClr val="000000"/>
                          </a:solidFill>
                          <a:effectLst/>
                          <a:latin typeface="Calibri" panose="020F0502020204030204" pitchFamily="34" charset="0"/>
                        </a:rPr>
                        <a:t>Mielenterveystyön omaisjärjestöt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5 268 150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4 983 789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4 343 670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4 167 625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79,11 %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83,62 %</a:t>
                      </a:r>
                    </a:p>
                  </a:txBody>
                  <a:tcPr marL="5082" marR="5082" marT="5082" marB="0" anchor="b">
                    <a:lnL>
                      <a:noFill/>
                    </a:lnL>
                    <a:lnR>
                      <a:noFill/>
                    </a:lnR>
                    <a:lnT>
                      <a:noFill/>
                    </a:lnT>
                    <a:lnB>
                      <a:noFill/>
                    </a:lnB>
                    <a:noFill/>
                  </a:tcPr>
                </a:tc>
                <a:extLst>
                  <a:ext uri="{0D108BD9-81ED-4DB2-BD59-A6C34878D82A}">
                    <a16:rowId xmlns:a16="http://schemas.microsoft.com/office/drawing/2014/main" val="1876778397"/>
                  </a:ext>
                </a:extLst>
              </a:tr>
              <a:tr h="110358">
                <a:tc>
                  <a:txBody>
                    <a:bodyPr/>
                    <a:lstStyle/>
                    <a:p>
                      <a:pPr algn="l" fontAlgn="b"/>
                      <a:r>
                        <a:rPr lang="fi-FI" sz="700" b="0" i="0" u="none" strike="noStrike">
                          <a:solidFill>
                            <a:srgbClr val="000000"/>
                          </a:solidFill>
                          <a:effectLst/>
                          <a:latin typeface="Calibri" panose="020F0502020204030204" pitchFamily="34" charset="0"/>
                        </a:rPr>
                        <a:t>Monialajärjestöt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37 972 443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25 745 146</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29 127 596</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23 664 553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62,32 %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91,92 %</a:t>
                      </a:r>
                    </a:p>
                  </a:txBody>
                  <a:tcPr marL="5082" marR="5082" marT="5082" marB="0" anchor="b">
                    <a:lnL>
                      <a:noFill/>
                    </a:lnL>
                    <a:lnR>
                      <a:noFill/>
                    </a:lnR>
                    <a:lnT>
                      <a:noFill/>
                    </a:lnT>
                    <a:lnB>
                      <a:noFill/>
                    </a:lnB>
                    <a:noFill/>
                  </a:tcPr>
                </a:tc>
                <a:extLst>
                  <a:ext uri="{0D108BD9-81ED-4DB2-BD59-A6C34878D82A}">
                    <a16:rowId xmlns:a16="http://schemas.microsoft.com/office/drawing/2014/main" val="2502405390"/>
                  </a:ext>
                </a:extLst>
              </a:tr>
              <a:tr h="110358">
                <a:tc>
                  <a:txBody>
                    <a:bodyPr/>
                    <a:lstStyle/>
                    <a:p>
                      <a:pPr algn="l" fontAlgn="b"/>
                      <a:r>
                        <a:rPr lang="fi-FI" sz="700" b="0" i="0" u="none" strike="noStrike">
                          <a:solidFill>
                            <a:srgbClr val="000000"/>
                          </a:solidFill>
                          <a:effectLst/>
                          <a:latin typeface="Calibri" panose="020F0502020204030204" pitchFamily="34" charset="0"/>
                        </a:rPr>
                        <a:t>Monimuotoisten perheiden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3 520 719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3 861 304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3 645 650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3 127 431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88,83 %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80,99 %</a:t>
                      </a:r>
                    </a:p>
                  </a:txBody>
                  <a:tcPr marL="5082" marR="5082" marT="5082" marB="0" anchor="b">
                    <a:lnL>
                      <a:noFill/>
                    </a:lnL>
                    <a:lnR>
                      <a:noFill/>
                    </a:lnR>
                    <a:lnT>
                      <a:noFill/>
                    </a:lnT>
                    <a:lnB>
                      <a:noFill/>
                    </a:lnB>
                    <a:noFill/>
                  </a:tcPr>
                </a:tc>
                <a:extLst>
                  <a:ext uri="{0D108BD9-81ED-4DB2-BD59-A6C34878D82A}">
                    <a16:rowId xmlns:a16="http://schemas.microsoft.com/office/drawing/2014/main" val="3272047555"/>
                  </a:ext>
                </a:extLst>
              </a:tr>
              <a:tr h="110358">
                <a:tc>
                  <a:txBody>
                    <a:bodyPr/>
                    <a:lstStyle/>
                    <a:p>
                      <a:pPr algn="l" fontAlgn="b"/>
                      <a:r>
                        <a:rPr lang="fi-FI" sz="700" b="0" i="0" u="none" strike="noStrike">
                          <a:solidFill>
                            <a:srgbClr val="000000"/>
                          </a:solidFill>
                          <a:effectLst/>
                          <a:latin typeface="Calibri" panose="020F0502020204030204" pitchFamily="34" charset="0"/>
                        </a:rPr>
                        <a:t>Muut hakijat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307 011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a:t>
                      </a:r>
                    </a:p>
                  </a:txBody>
                  <a:tcPr marL="5082" marR="5082" marT="5082" marB="0" anchor="b">
                    <a:lnL>
                      <a:noFill/>
                    </a:lnL>
                    <a:lnR>
                      <a:noFill/>
                    </a:lnR>
                    <a:lnT>
                      <a:noFill/>
                    </a:lnT>
                    <a:lnB>
                      <a:noFill/>
                    </a:lnB>
                    <a:noFill/>
                  </a:tcPr>
                </a:tc>
                <a:extLst>
                  <a:ext uri="{0D108BD9-81ED-4DB2-BD59-A6C34878D82A}">
                    <a16:rowId xmlns:a16="http://schemas.microsoft.com/office/drawing/2014/main" val="3810944960"/>
                  </a:ext>
                </a:extLst>
              </a:tr>
              <a:tr h="110358">
                <a:tc>
                  <a:txBody>
                    <a:bodyPr/>
                    <a:lstStyle/>
                    <a:p>
                      <a:pPr algn="l" fontAlgn="b"/>
                      <a:r>
                        <a:rPr lang="fi-FI" sz="700" b="0" i="0" u="none" strike="noStrike">
                          <a:solidFill>
                            <a:srgbClr val="000000"/>
                          </a:solidFill>
                          <a:effectLst/>
                          <a:latin typeface="Calibri" panose="020F0502020204030204" pitchFamily="34" charset="0"/>
                        </a:rPr>
                        <a:t>Muut ikääntyneiden toiminnalliset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5 777 508</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5 019 430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4 223 101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4 111 542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71,16 %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81,91 %</a:t>
                      </a:r>
                    </a:p>
                  </a:txBody>
                  <a:tcPr marL="5082" marR="5082" marT="5082" marB="0" anchor="b">
                    <a:lnL>
                      <a:noFill/>
                    </a:lnL>
                    <a:lnR>
                      <a:noFill/>
                    </a:lnR>
                    <a:lnT>
                      <a:noFill/>
                    </a:lnT>
                    <a:lnB>
                      <a:noFill/>
                    </a:lnB>
                    <a:noFill/>
                  </a:tcPr>
                </a:tc>
                <a:extLst>
                  <a:ext uri="{0D108BD9-81ED-4DB2-BD59-A6C34878D82A}">
                    <a16:rowId xmlns:a16="http://schemas.microsoft.com/office/drawing/2014/main" val="1861507637"/>
                  </a:ext>
                </a:extLst>
              </a:tr>
              <a:tr h="110358">
                <a:tc>
                  <a:txBody>
                    <a:bodyPr/>
                    <a:lstStyle/>
                    <a:p>
                      <a:pPr algn="l" fontAlgn="b"/>
                      <a:r>
                        <a:rPr lang="fi-FI" sz="700" b="0" i="0" u="none" strike="noStrike">
                          <a:solidFill>
                            <a:srgbClr val="000000"/>
                          </a:solidFill>
                          <a:effectLst/>
                          <a:latin typeface="Calibri" panose="020F0502020204030204" pitchFamily="34" charset="0"/>
                        </a:rPr>
                        <a:t>Muut lapsi- ja perhetyön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4 502 943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4 797 705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4 499 409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3 587 091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79,66 %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74,77 %</a:t>
                      </a:r>
                    </a:p>
                  </a:txBody>
                  <a:tcPr marL="5082" marR="5082" marT="5082" marB="0" anchor="b">
                    <a:lnL>
                      <a:noFill/>
                    </a:lnL>
                    <a:lnR>
                      <a:noFill/>
                    </a:lnR>
                    <a:lnT>
                      <a:noFill/>
                    </a:lnT>
                    <a:lnB>
                      <a:noFill/>
                    </a:lnB>
                    <a:noFill/>
                  </a:tcPr>
                </a:tc>
                <a:extLst>
                  <a:ext uri="{0D108BD9-81ED-4DB2-BD59-A6C34878D82A}">
                    <a16:rowId xmlns:a16="http://schemas.microsoft.com/office/drawing/2014/main" val="2782883106"/>
                  </a:ext>
                </a:extLst>
              </a:tr>
              <a:tr h="110358">
                <a:tc>
                  <a:txBody>
                    <a:bodyPr/>
                    <a:lstStyle/>
                    <a:p>
                      <a:pPr algn="l" fontAlgn="b"/>
                      <a:r>
                        <a:rPr lang="fi-FI" sz="700" b="0" i="0" u="none" strike="noStrike">
                          <a:solidFill>
                            <a:srgbClr val="000000"/>
                          </a:solidFill>
                          <a:effectLst/>
                          <a:latin typeface="Calibri" panose="020F0502020204030204" pitchFamily="34" charset="0"/>
                        </a:rPr>
                        <a:t>Muut sairausjärjestöt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6 737 032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4 854 109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5 030 875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4 763 309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70,70 %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98,13 %</a:t>
                      </a:r>
                    </a:p>
                  </a:txBody>
                  <a:tcPr marL="5082" marR="5082" marT="5082" marB="0" anchor="b">
                    <a:lnL>
                      <a:noFill/>
                    </a:lnL>
                    <a:lnR>
                      <a:noFill/>
                    </a:lnR>
                    <a:lnT>
                      <a:noFill/>
                    </a:lnT>
                    <a:lnB>
                      <a:noFill/>
                    </a:lnB>
                    <a:noFill/>
                  </a:tcPr>
                </a:tc>
                <a:extLst>
                  <a:ext uri="{0D108BD9-81ED-4DB2-BD59-A6C34878D82A}">
                    <a16:rowId xmlns:a16="http://schemas.microsoft.com/office/drawing/2014/main" val="3927459772"/>
                  </a:ext>
                </a:extLst>
              </a:tr>
              <a:tr h="110358">
                <a:tc>
                  <a:txBody>
                    <a:bodyPr/>
                    <a:lstStyle/>
                    <a:p>
                      <a:pPr algn="l" fontAlgn="b"/>
                      <a:r>
                        <a:rPr lang="fi-FI" sz="700" b="0" i="0" u="none" strike="noStrike">
                          <a:solidFill>
                            <a:srgbClr val="000000"/>
                          </a:solidFill>
                          <a:effectLst/>
                          <a:latin typeface="Calibri" panose="020F0502020204030204" pitchFamily="34" charset="0"/>
                        </a:rPr>
                        <a:t>Muut sosiaalisen hyvinvoinnin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10 004 359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8 494 645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9 293 005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8 558 645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85,55 %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100,75 %</a:t>
                      </a:r>
                    </a:p>
                  </a:txBody>
                  <a:tcPr marL="5082" marR="5082" marT="5082" marB="0" anchor="b">
                    <a:lnL>
                      <a:noFill/>
                    </a:lnL>
                    <a:lnR>
                      <a:noFill/>
                    </a:lnR>
                    <a:lnT>
                      <a:noFill/>
                    </a:lnT>
                    <a:lnB>
                      <a:noFill/>
                    </a:lnB>
                    <a:noFill/>
                  </a:tcPr>
                </a:tc>
                <a:extLst>
                  <a:ext uri="{0D108BD9-81ED-4DB2-BD59-A6C34878D82A}">
                    <a16:rowId xmlns:a16="http://schemas.microsoft.com/office/drawing/2014/main" val="2977593100"/>
                  </a:ext>
                </a:extLst>
              </a:tr>
              <a:tr h="110358">
                <a:tc>
                  <a:txBody>
                    <a:bodyPr/>
                    <a:lstStyle/>
                    <a:p>
                      <a:pPr algn="l" fontAlgn="b"/>
                      <a:r>
                        <a:rPr lang="fi-FI" sz="700" b="0" i="0" u="none" strike="noStrike">
                          <a:solidFill>
                            <a:srgbClr val="000000"/>
                          </a:solidFill>
                          <a:effectLst/>
                          <a:latin typeface="Calibri" panose="020F0502020204030204" pitchFamily="34" charset="0"/>
                        </a:rPr>
                        <a:t>Muut yleisen terveyden ja hyvinvoinnin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4 434 232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2 381 903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113 885 044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1 743 072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39,31 %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73,18 %</a:t>
                      </a:r>
                    </a:p>
                  </a:txBody>
                  <a:tcPr marL="5082" marR="5082" marT="5082" marB="0" anchor="b">
                    <a:lnL>
                      <a:noFill/>
                    </a:lnL>
                    <a:lnR>
                      <a:noFill/>
                    </a:lnR>
                    <a:lnT>
                      <a:noFill/>
                    </a:lnT>
                    <a:lnB>
                      <a:noFill/>
                    </a:lnB>
                    <a:noFill/>
                  </a:tcPr>
                </a:tc>
                <a:extLst>
                  <a:ext uri="{0D108BD9-81ED-4DB2-BD59-A6C34878D82A}">
                    <a16:rowId xmlns:a16="http://schemas.microsoft.com/office/drawing/2014/main" val="1459543615"/>
                  </a:ext>
                </a:extLst>
              </a:tr>
              <a:tr h="110358">
                <a:tc>
                  <a:txBody>
                    <a:bodyPr/>
                    <a:lstStyle/>
                    <a:p>
                      <a:pPr algn="l" fontAlgn="b"/>
                      <a:r>
                        <a:rPr lang="fi-FI" sz="700" b="0" i="0" u="none" strike="noStrike">
                          <a:solidFill>
                            <a:srgbClr val="000000"/>
                          </a:solidFill>
                          <a:effectLst/>
                          <a:latin typeface="Calibri" panose="020F0502020204030204" pitchFamily="34" charset="0"/>
                        </a:rPr>
                        <a:t>Neurologisten sairauksien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22 754 135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18 913 628</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17 901 811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17 532 453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77,05 %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92,70 %</a:t>
                      </a:r>
                    </a:p>
                  </a:txBody>
                  <a:tcPr marL="5082" marR="5082" marT="5082" marB="0" anchor="b">
                    <a:lnL>
                      <a:noFill/>
                    </a:lnL>
                    <a:lnR>
                      <a:noFill/>
                    </a:lnR>
                    <a:lnT>
                      <a:noFill/>
                    </a:lnT>
                    <a:lnB>
                      <a:noFill/>
                    </a:lnB>
                    <a:noFill/>
                  </a:tcPr>
                </a:tc>
                <a:extLst>
                  <a:ext uri="{0D108BD9-81ED-4DB2-BD59-A6C34878D82A}">
                    <a16:rowId xmlns:a16="http://schemas.microsoft.com/office/drawing/2014/main" val="2587249275"/>
                  </a:ext>
                </a:extLst>
              </a:tr>
              <a:tr h="110358">
                <a:tc>
                  <a:txBody>
                    <a:bodyPr/>
                    <a:lstStyle/>
                    <a:p>
                      <a:pPr algn="l" fontAlgn="b"/>
                      <a:r>
                        <a:rPr lang="fi-FI" sz="700" b="0" i="0" u="none" strike="noStrike">
                          <a:solidFill>
                            <a:srgbClr val="000000"/>
                          </a:solidFill>
                          <a:effectLst/>
                          <a:latin typeface="Calibri" panose="020F0502020204030204" pitchFamily="34" charset="0"/>
                        </a:rPr>
                        <a:t>Nuorisoalan toiminnalliset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13 838 185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9 638 694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12 733 128</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8 853 163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63,98 %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91,85 %</a:t>
                      </a:r>
                    </a:p>
                  </a:txBody>
                  <a:tcPr marL="5082" marR="5082" marT="5082" marB="0" anchor="b">
                    <a:lnL>
                      <a:noFill/>
                    </a:lnL>
                    <a:lnR>
                      <a:noFill/>
                    </a:lnR>
                    <a:lnT>
                      <a:noFill/>
                    </a:lnT>
                    <a:lnB>
                      <a:noFill/>
                    </a:lnB>
                    <a:noFill/>
                  </a:tcPr>
                </a:tc>
                <a:extLst>
                  <a:ext uri="{0D108BD9-81ED-4DB2-BD59-A6C34878D82A}">
                    <a16:rowId xmlns:a16="http://schemas.microsoft.com/office/drawing/2014/main" val="2205828421"/>
                  </a:ext>
                </a:extLst>
              </a:tr>
              <a:tr h="110358">
                <a:tc>
                  <a:txBody>
                    <a:bodyPr/>
                    <a:lstStyle/>
                    <a:p>
                      <a:pPr algn="l" fontAlgn="b"/>
                      <a:r>
                        <a:rPr lang="fi-FI" sz="700" b="0" i="0" u="none" strike="noStrike">
                          <a:solidFill>
                            <a:srgbClr val="000000"/>
                          </a:solidFill>
                          <a:effectLst/>
                          <a:latin typeface="Calibri" panose="020F0502020204030204" pitchFamily="34" charset="0"/>
                        </a:rPr>
                        <a:t>Nuorisoasumisen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4 409 049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1 915 977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2 757 311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1 634 558</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37,07 %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85,31 %</a:t>
                      </a:r>
                    </a:p>
                  </a:txBody>
                  <a:tcPr marL="5082" marR="5082" marT="5082" marB="0" anchor="b">
                    <a:lnL>
                      <a:noFill/>
                    </a:lnL>
                    <a:lnR>
                      <a:noFill/>
                    </a:lnR>
                    <a:lnT>
                      <a:noFill/>
                    </a:lnT>
                    <a:lnB>
                      <a:noFill/>
                    </a:lnB>
                    <a:noFill/>
                  </a:tcPr>
                </a:tc>
                <a:extLst>
                  <a:ext uri="{0D108BD9-81ED-4DB2-BD59-A6C34878D82A}">
                    <a16:rowId xmlns:a16="http://schemas.microsoft.com/office/drawing/2014/main" val="2195148489"/>
                  </a:ext>
                </a:extLst>
              </a:tr>
              <a:tr h="110358">
                <a:tc>
                  <a:txBody>
                    <a:bodyPr/>
                    <a:lstStyle/>
                    <a:p>
                      <a:pPr algn="l" fontAlgn="b"/>
                      <a:r>
                        <a:rPr lang="fi-FI" sz="700" b="0" i="0" u="none" strike="noStrike">
                          <a:solidFill>
                            <a:srgbClr val="000000"/>
                          </a:solidFill>
                          <a:effectLst/>
                          <a:latin typeface="Calibri" panose="020F0502020204030204" pitchFamily="34" charset="0"/>
                        </a:rPr>
                        <a:t>Omais- ja läheishoitajien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8 007 415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8 041 793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7 239 583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6 854 457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85,60 %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85,24 %</a:t>
                      </a:r>
                    </a:p>
                  </a:txBody>
                  <a:tcPr marL="5082" marR="5082" marT="5082" marB="0" anchor="b">
                    <a:lnL>
                      <a:noFill/>
                    </a:lnL>
                    <a:lnR>
                      <a:noFill/>
                    </a:lnR>
                    <a:lnT>
                      <a:noFill/>
                    </a:lnT>
                    <a:lnB>
                      <a:noFill/>
                    </a:lnB>
                    <a:noFill/>
                  </a:tcPr>
                </a:tc>
                <a:extLst>
                  <a:ext uri="{0D108BD9-81ED-4DB2-BD59-A6C34878D82A}">
                    <a16:rowId xmlns:a16="http://schemas.microsoft.com/office/drawing/2014/main" val="2816534056"/>
                  </a:ext>
                </a:extLst>
              </a:tr>
              <a:tr h="110358">
                <a:tc>
                  <a:txBody>
                    <a:bodyPr/>
                    <a:lstStyle/>
                    <a:p>
                      <a:pPr algn="l" fontAlgn="b"/>
                      <a:r>
                        <a:rPr lang="fi-FI" sz="700" b="0" i="0" u="none" strike="noStrike">
                          <a:solidFill>
                            <a:srgbClr val="000000"/>
                          </a:solidFill>
                          <a:effectLst/>
                          <a:latin typeface="Calibri" panose="020F0502020204030204" pitchFamily="34" charset="0"/>
                        </a:rPr>
                        <a:t>Oppimisvaikeusjärjestöt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1 954 200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1 409 924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1 302 671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1 295 644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66,30 %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91,89 %</a:t>
                      </a:r>
                    </a:p>
                  </a:txBody>
                  <a:tcPr marL="5082" marR="5082" marT="5082" marB="0" anchor="b">
                    <a:lnL>
                      <a:noFill/>
                    </a:lnL>
                    <a:lnR>
                      <a:noFill/>
                    </a:lnR>
                    <a:lnT>
                      <a:noFill/>
                    </a:lnT>
                    <a:lnB>
                      <a:noFill/>
                    </a:lnB>
                    <a:noFill/>
                  </a:tcPr>
                </a:tc>
                <a:extLst>
                  <a:ext uri="{0D108BD9-81ED-4DB2-BD59-A6C34878D82A}">
                    <a16:rowId xmlns:a16="http://schemas.microsoft.com/office/drawing/2014/main" val="408723826"/>
                  </a:ext>
                </a:extLst>
              </a:tr>
              <a:tr h="110358">
                <a:tc>
                  <a:txBody>
                    <a:bodyPr/>
                    <a:lstStyle/>
                    <a:p>
                      <a:pPr algn="l" fontAlgn="b"/>
                      <a:r>
                        <a:rPr lang="fi-FI" sz="700" b="0" i="0" u="none" strike="noStrike">
                          <a:solidFill>
                            <a:srgbClr val="000000"/>
                          </a:solidFill>
                          <a:effectLst/>
                          <a:latin typeface="Calibri" panose="020F0502020204030204" pitchFamily="34" charset="0"/>
                        </a:rPr>
                        <a:t>Pelastusalan vapaaehtoisjärjestöt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2 104 837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1 720 843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2 176 350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1 905 843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90,55 %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110,75 %</a:t>
                      </a:r>
                    </a:p>
                  </a:txBody>
                  <a:tcPr marL="5082" marR="5082" marT="5082" marB="0" anchor="b">
                    <a:lnL>
                      <a:noFill/>
                    </a:lnL>
                    <a:lnR>
                      <a:noFill/>
                    </a:lnR>
                    <a:lnT>
                      <a:noFill/>
                    </a:lnT>
                    <a:lnB>
                      <a:noFill/>
                    </a:lnB>
                    <a:noFill/>
                  </a:tcPr>
                </a:tc>
                <a:extLst>
                  <a:ext uri="{0D108BD9-81ED-4DB2-BD59-A6C34878D82A}">
                    <a16:rowId xmlns:a16="http://schemas.microsoft.com/office/drawing/2014/main" val="1550637610"/>
                  </a:ext>
                </a:extLst>
              </a:tr>
              <a:tr h="110358">
                <a:tc>
                  <a:txBody>
                    <a:bodyPr/>
                    <a:lstStyle/>
                    <a:p>
                      <a:pPr algn="l" fontAlgn="b"/>
                      <a:r>
                        <a:rPr lang="fi-FI" sz="700" b="0" i="0" u="none" strike="noStrike">
                          <a:solidFill>
                            <a:srgbClr val="000000"/>
                          </a:solidFill>
                          <a:effectLst/>
                          <a:latin typeface="Calibri" panose="020F0502020204030204" pitchFamily="34" charset="0"/>
                        </a:rPr>
                        <a:t>Päihde- ja riippuvuusjärjestöt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32 707 779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27 790 868</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36 654 244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25 272 493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77,27 %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90,94 %</a:t>
                      </a:r>
                    </a:p>
                  </a:txBody>
                  <a:tcPr marL="5082" marR="5082" marT="5082" marB="0" anchor="b">
                    <a:lnL>
                      <a:noFill/>
                    </a:lnL>
                    <a:lnR>
                      <a:noFill/>
                    </a:lnR>
                    <a:lnT>
                      <a:noFill/>
                    </a:lnT>
                    <a:lnB>
                      <a:noFill/>
                    </a:lnB>
                    <a:noFill/>
                  </a:tcPr>
                </a:tc>
                <a:extLst>
                  <a:ext uri="{0D108BD9-81ED-4DB2-BD59-A6C34878D82A}">
                    <a16:rowId xmlns:a16="http://schemas.microsoft.com/office/drawing/2014/main" val="4212939541"/>
                  </a:ext>
                </a:extLst>
              </a:tr>
              <a:tr h="110358">
                <a:tc>
                  <a:txBody>
                    <a:bodyPr/>
                    <a:lstStyle/>
                    <a:p>
                      <a:pPr algn="l" fontAlgn="b"/>
                      <a:r>
                        <a:rPr lang="fi-FI" sz="700" b="0" i="0" u="none" strike="noStrike">
                          <a:solidFill>
                            <a:srgbClr val="000000"/>
                          </a:solidFill>
                          <a:effectLst/>
                          <a:latin typeface="Calibri" panose="020F0502020204030204" pitchFamily="34" charset="0"/>
                        </a:rPr>
                        <a:t>Sijaishuollon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8 292 728</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7 500 090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8 157 674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7 301 005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88,04 %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97,35 %</a:t>
                      </a:r>
                    </a:p>
                  </a:txBody>
                  <a:tcPr marL="5082" marR="5082" marT="5082" marB="0" anchor="b">
                    <a:lnL>
                      <a:noFill/>
                    </a:lnL>
                    <a:lnR>
                      <a:noFill/>
                    </a:lnR>
                    <a:lnT>
                      <a:noFill/>
                    </a:lnT>
                    <a:lnB>
                      <a:noFill/>
                    </a:lnB>
                    <a:noFill/>
                  </a:tcPr>
                </a:tc>
                <a:extLst>
                  <a:ext uri="{0D108BD9-81ED-4DB2-BD59-A6C34878D82A}">
                    <a16:rowId xmlns:a16="http://schemas.microsoft.com/office/drawing/2014/main" val="2729910352"/>
                  </a:ext>
                </a:extLst>
              </a:tr>
              <a:tr h="110358">
                <a:tc>
                  <a:txBody>
                    <a:bodyPr/>
                    <a:lstStyle/>
                    <a:p>
                      <a:pPr algn="l" fontAlgn="b"/>
                      <a:r>
                        <a:rPr lang="fi-FI" sz="700" b="0" i="0" u="none" strike="noStrike">
                          <a:solidFill>
                            <a:srgbClr val="000000"/>
                          </a:solidFill>
                          <a:effectLst/>
                          <a:latin typeface="Calibri" panose="020F0502020204030204" pitchFamily="34" charset="0"/>
                        </a:rPr>
                        <a:t>Syöpäjärjestöt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2 883 969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2 703 289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2 822 534</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2 594 269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89,95 %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95,97 %</a:t>
                      </a:r>
                    </a:p>
                  </a:txBody>
                  <a:tcPr marL="5082" marR="5082" marT="5082" marB="0" anchor="b">
                    <a:lnL>
                      <a:noFill/>
                    </a:lnL>
                    <a:lnR>
                      <a:noFill/>
                    </a:lnR>
                    <a:lnT>
                      <a:noFill/>
                    </a:lnT>
                    <a:lnB>
                      <a:noFill/>
                    </a:lnB>
                    <a:noFill/>
                  </a:tcPr>
                </a:tc>
                <a:extLst>
                  <a:ext uri="{0D108BD9-81ED-4DB2-BD59-A6C34878D82A}">
                    <a16:rowId xmlns:a16="http://schemas.microsoft.com/office/drawing/2014/main" val="3291493682"/>
                  </a:ext>
                </a:extLst>
              </a:tr>
              <a:tr h="110358">
                <a:tc>
                  <a:txBody>
                    <a:bodyPr/>
                    <a:lstStyle/>
                    <a:p>
                      <a:pPr algn="l" fontAlgn="b"/>
                      <a:r>
                        <a:rPr lang="fi-FI" sz="700" b="0" i="0" u="none" strike="noStrike">
                          <a:solidFill>
                            <a:srgbClr val="000000"/>
                          </a:solidFill>
                          <a:effectLst/>
                          <a:latin typeface="Calibri" panose="020F0502020204030204" pitchFamily="34" charset="0"/>
                        </a:rPr>
                        <a:t>Taloustaidon ja aineellisen avun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6 494 265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4 709 045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5 480 479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3 920 100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60,36 %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83,25 %</a:t>
                      </a:r>
                    </a:p>
                  </a:txBody>
                  <a:tcPr marL="5082" marR="5082" marT="5082" marB="0" anchor="b">
                    <a:lnL>
                      <a:noFill/>
                    </a:lnL>
                    <a:lnR>
                      <a:noFill/>
                    </a:lnR>
                    <a:lnT>
                      <a:noFill/>
                    </a:lnT>
                    <a:lnB>
                      <a:noFill/>
                    </a:lnB>
                    <a:noFill/>
                  </a:tcPr>
                </a:tc>
                <a:extLst>
                  <a:ext uri="{0D108BD9-81ED-4DB2-BD59-A6C34878D82A}">
                    <a16:rowId xmlns:a16="http://schemas.microsoft.com/office/drawing/2014/main" val="3755934948"/>
                  </a:ext>
                </a:extLst>
              </a:tr>
              <a:tr h="110358">
                <a:tc>
                  <a:txBody>
                    <a:bodyPr/>
                    <a:lstStyle/>
                    <a:p>
                      <a:pPr algn="l" fontAlgn="b"/>
                      <a:r>
                        <a:rPr lang="fi-FI" sz="700" b="0" i="0" u="none" strike="noStrike">
                          <a:solidFill>
                            <a:srgbClr val="000000"/>
                          </a:solidFill>
                          <a:effectLst/>
                          <a:latin typeface="Calibri" panose="020F0502020204030204" pitchFamily="34" charset="0"/>
                        </a:rPr>
                        <a:t>Tuki- ja liikuntaelinjärjestöt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3 719 375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3 114 877</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3 263 336</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3 099 030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83,32 %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99,49 %</a:t>
                      </a:r>
                    </a:p>
                  </a:txBody>
                  <a:tcPr marL="5082" marR="5082" marT="5082" marB="0" anchor="b">
                    <a:lnL>
                      <a:noFill/>
                    </a:lnL>
                    <a:lnR>
                      <a:noFill/>
                    </a:lnR>
                    <a:lnT>
                      <a:noFill/>
                    </a:lnT>
                    <a:lnB>
                      <a:noFill/>
                    </a:lnB>
                    <a:noFill/>
                  </a:tcPr>
                </a:tc>
                <a:extLst>
                  <a:ext uri="{0D108BD9-81ED-4DB2-BD59-A6C34878D82A}">
                    <a16:rowId xmlns:a16="http://schemas.microsoft.com/office/drawing/2014/main" val="227754280"/>
                  </a:ext>
                </a:extLst>
              </a:tr>
              <a:tr h="110358">
                <a:tc>
                  <a:txBody>
                    <a:bodyPr/>
                    <a:lstStyle/>
                    <a:p>
                      <a:pPr algn="l" fontAlgn="b"/>
                      <a:r>
                        <a:rPr lang="fi-FI" sz="700" b="0" i="0" u="none" strike="noStrike">
                          <a:solidFill>
                            <a:srgbClr val="000000"/>
                          </a:solidFill>
                          <a:effectLst/>
                          <a:latin typeface="Calibri" panose="020F0502020204030204" pitchFamily="34" charset="0"/>
                        </a:rPr>
                        <a:t>Työllisyyden edistämisen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2 623 346</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1 623 732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1 965 540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1 240 043</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47,27 %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76,37 %</a:t>
                      </a:r>
                    </a:p>
                  </a:txBody>
                  <a:tcPr marL="5082" marR="5082" marT="5082" marB="0" anchor="b">
                    <a:lnL>
                      <a:noFill/>
                    </a:lnL>
                    <a:lnR>
                      <a:noFill/>
                    </a:lnR>
                    <a:lnT>
                      <a:noFill/>
                    </a:lnT>
                    <a:lnB>
                      <a:noFill/>
                    </a:lnB>
                    <a:noFill/>
                  </a:tcPr>
                </a:tc>
                <a:extLst>
                  <a:ext uri="{0D108BD9-81ED-4DB2-BD59-A6C34878D82A}">
                    <a16:rowId xmlns:a16="http://schemas.microsoft.com/office/drawing/2014/main" val="1947140233"/>
                  </a:ext>
                </a:extLst>
              </a:tr>
              <a:tr h="110358">
                <a:tc>
                  <a:txBody>
                    <a:bodyPr/>
                    <a:lstStyle/>
                    <a:p>
                      <a:pPr algn="l" fontAlgn="b"/>
                      <a:r>
                        <a:rPr lang="fi-FI" sz="700" b="0" i="0" u="none" strike="noStrike">
                          <a:solidFill>
                            <a:srgbClr val="000000"/>
                          </a:solidFill>
                          <a:effectLst/>
                          <a:latin typeface="Calibri" panose="020F0502020204030204" pitchFamily="34" charset="0"/>
                        </a:rPr>
                        <a:t>Työttömien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2 541 850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1 618 329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1 718 686</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1 249 375</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49,15 %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77,20 %</a:t>
                      </a:r>
                    </a:p>
                  </a:txBody>
                  <a:tcPr marL="5082" marR="5082" marT="5082" marB="0" anchor="b">
                    <a:lnL>
                      <a:noFill/>
                    </a:lnL>
                    <a:lnR>
                      <a:noFill/>
                    </a:lnR>
                    <a:lnT>
                      <a:noFill/>
                    </a:lnT>
                    <a:lnB>
                      <a:noFill/>
                    </a:lnB>
                    <a:noFill/>
                  </a:tcPr>
                </a:tc>
                <a:extLst>
                  <a:ext uri="{0D108BD9-81ED-4DB2-BD59-A6C34878D82A}">
                    <a16:rowId xmlns:a16="http://schemas.microsoft.com/office/drawing/2014/main" val="3539575350"/>
                  </a:ext>
                </a:extLst>
              </a:tr>
              <a:tr h="110358">
                <a:tc>
                  <a:txBody>
                    <a:bodyPr/>
                    <a:lstStyle/>
                    <a:p>
                      <a:pPr algn="l" fontAlgn="b"/>
                      <a:r>
                        <a:rPr lang="fi-FI" sz="700" b="0" i="0" u="none" strike="noStrike">
                          <a:solidFill>
                            <a:srgbClr val="000000"/>
                          </a:solidFill>
                          <a:effectLst/>
                          <a:latin typeface="Calibri" panose="020F0502020204030204" pitchFamily="34" charset="0"/>
                        </a:rPr>
                        <a:t>Veteraanijärjestöt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801 000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714 889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647 250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525 000</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65,54 %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73,44 %</a:t>
                      </a:r>
                    </a:p>
                  </a:txBody>
                  <a:tcPr marL="5082" marR="5082" marT="5082" marB="0" anchor="b">
                    <a:lnL>
                      <a:noFill/>
                    </a:lnL>
                    <a:lnR>
                      <a:noFill/>
                    </a:lnR>
                    <a:lnT>
                      <a:noFill/>
                    </a:lnT>
                    <a:lnB>
                      <a:noFill/>
                    </a:lnB>
                    <a:noFill/>
                  </a:tcPr>
                </a:tc>
                <a:extLst>
                  <a:ext uri="{0D108BD9-81ED-4DB2-BD59-A6C34878D82A}">
                    <a16:rowId xmlns:a16="http://schemas.microsoft.com/office/drawing/2014/main" val="108077501"/>
                  </a:ext>
                </a:extLst>
              </a:tr>
              <a:tr h="110358">
                <a:tc>
                  <a:txBody>
                    <a:bodyPr/>
                    <a:lstStyle/>
                    <a:p>
                      <a:pPr algn="l" fontAlgn="b"/>
                      <a:r>
                        <a:rPr lang="fi-FI" sz="700" b="0" i="0" u="none" strike="noStrike">
                          <a:solidFill>
                            <a:srgbClr val="000000"/>
                          </a:solidFill>
                          <a:effectLst/>
                          <a:latin typeface="Calibri" panose="020F0502020204030204" pitchFamily="34" charset="0"/>
                        </a:rPr>
                        <a:t>Vähemmistöryhmien järjestöt</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20 478 352</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15 111 859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21 013 579</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13 188 881</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64,40 %</a:t>
                      </a:r>
                    </a:p>
                  </a:txBody>
                  <a:tcPr marL="5082" marR="5082" marT="5082"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87,28 %</a:t>
                      </a:r>
                    </a:p>
                  </a:txBody>
                  <a:tcPr marL="5082" marR="5082" marT="5082" marB="0" anchor="b">
                    <a:lnL>
                      <a:noFill/>
                    </a:lnL>
                    <a:lnR>
                      <a:noFill/>
                    </a:lnR>
                    <a:lnT>
                      <a:noFill/>
                    </a:lnT>
                    <a:lnB>
                      <a:noFill/>
                    </a:lnB>
                    <a:noFill/>
                  </a:tcPr>
                </a:tc>
                <a:extLst>
                  <a:ext uri="{0D108BD9-81ED-4DB2-BD59-A6C34878D82A}">
                    <a16:rowId xmlns:a16="http://schemas.microsoft.com/office/drawing/2014/main" val="2973241658"/>
                  </a:ext>
                </a:extLst>
              </a:tr>
              <a:tr h="110358">
                <a:tc>
                  <a:txBody>
                    <a:bodyPr/>
                    <a:lstStyle/>
                    <a:p>
                      <a:pPr algn="l" fontAlgn="b"/>
                      <a:r>
                        <a:rPr lang="fi-FI" sz="700" b="0" i="0" u="none" strike="noStrike">
                          <a:solidFill>
                            <a:srgbClr val="000000"/>
                          </a:solidFill>
                          <a:effectLst/>
                          <a:latin typeface="Calibri" panose="020F0502020204030204" pitchFamily="34" charset="0"/>
                        </a:rPr>
                        <a:t>Kaikki yhteensä</a:t>
                      </a:r>
                    </a:p>
                  </a:txBody>
                  <a:tcPr marL="5082" marR="5082" marT="5082"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383 588 000</a:t>
                      </a:r>
                    </a:p>
                  </a:txBody>
                  <a:tcPr marL="5082" marR="5082" marT="5082"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304 088 000</a:t>
                      </a:r>
                    </a:p>
                  </a:txBody>
                  <a:tcPr marL="5082" marR="5082" marT="5082"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447 993 335</a:t>
                      </a:r>
                    </a:p>
                  </a:txBody>
                  <a:tcPr marL="5082" marR="5082" marT="5082"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273 912 000</a:t>
                      </a:r>
                    </a:p>
                  </a:txBody>
                  <a:tcPr marL="5082" marR="5082" marT="5082"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71,41 %</a:t>
                      </a:r>
                    </a:p>
                  </a:txBody>
                  <a:tcPr marL="5082" marR="5082" marT="5082"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90,08 %</a:t>
                      </a:r>
                    </a:p>
                  </a:txBody>
                  <a:tcPr marL="5082" marR="5082" marT="5082"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30448156"/>
                  </a:ext>
                </a:extLst>
              </a:tr>
            </a:tbl>
          </a:graphicData>
        </a:graphic>
      </p:graphicFrame>
    </p:spTree>
    <p:extLst>
      <p:ext uri="{BB962C8B-B14F-4D97-AF65-F5344CB8AC3E}">
        <p14:creationId xmlns:p14="http://schemas.microsoft.com/office/powerpoint/2010/main" val="2524236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A98732-52F5-44CA-5019-5285E4877FFA}"/>
              </a:ext>
            </a:extLst>
          </p:cNvPr>
          <p:cNvSpPr>
            <a:spLocks noGrp="1"/>
          </p:cNvSpPr>
          <p:nvPr>
            <p:ph type="title"/>
          </p:nvPr>
        </p:nvSpPr>
        <p:spPr/>
        <p:txBody>
          <a:bodyPr/>
          <a:lstStyle/>
          <a:p>
            <a:r>
              <a:rPr lang="fi-FI"/>
              <a:t>Järjestöluokka. Ilman hankkeita.</a:t>
            </a:r>
          </a:p>
        </p:txBody>
      </p:sp>
      <p:sp>
        <p:nvSpPr>
          <p:cNvPr id="3" name="Dian numeron paikkamerkki 2">
            <a:extLst>
              <a:ext uri="{FF2B5EF4-FFF2-40B4-BE49-F238E27FC236}">
                <a16:creationId xmlns:a16="http://schemas.microsoft.com/office/drawing/2014/main" id="{9076D650-60DD-A927-AC67-E87A8F708975}"/>
              </a:ext>
            </a:extLst>
          </p:cNvPr>
          <p:cNvSpPr>
            <a:spLocks noGrp="1"/>
          </p:cNvSpPr>
          <p:nvPr>
            <p:ph type="sldNum" sz="quarter" idx="12"/>
          </p:nvPr>
        </p:nvSpPr>
        <p:spPr/>
        <p:txBody>
          <a:bodyPr/>
          <a:lstStyle/>
          <a:p>
            <a:fld id="{4A5902E6-C54A-9745-A6CA-6B67B09BB7A0}" type="slidenum">
              <a:rPr lang="en-US" smtClean="0"/>
              <a:pPr/>
              <a:t>12</a:t>
            </a:fld>
            <a:endParaRPr lang="en-US"/>
          </a:p>
        </p:txBody>
      </p:sp>
      <p:graphicFrame>
        <p:nvGraphicFramePr>
          <p:cNvPr id="5" name="Taulukko 4">
            <a:extLst>
              <a:ext uri="{FF2B5EF4-FFF2-40B4-BE49-F238E27FC236}">
                <a16:creationId xmlns:a16="http://schemas.microsoft.com/office/drawing/2014/main" id="{577DCBC2-3D32-062E-6A95-CA47B15F7DD2}"/>
              </a:ext>
            </a:extLst>
          </p:cNvPr>
          <p:cNvGraphicFramePr>
            <a:graphicFrameLocks noGrp="1"/>
          </p:cNvGraphicFramePr>
          <p:nvPr>
            <p:extLst>
              <p:ext uri="{D42A27DB-BD31-4B8C-83A1-F6EECF244321}">
                <p14:modId xmlns:p14="http://schemas.microsoft.com/office/powerpoint/2010/main" val="1411071424"/>
              </p:ext>
            </p:extLst>
          </p:nvPr>
        </p:nvGraphicFramePr>
        <p:xfrm>
          <a:off x="992776" y="1558834"/>
          <a:ext cx="10075817" cy="4675284"/>
        </p:xfrm>
        <a:graphic>
          <a:graphicData uri="http://schemas.openxmlformats.org/drawingml/2006/table">
            <a:tbl>
              <a:tblPr/>
              <a:tblGrid>
                <a:gridCol w="3070313">
                  <a:extLst>
                    <a:ext uri="{9D8B030D-6E8A-4147-A177-3AD203B41FA5}">
                      <a16:colId xmlns:a16="http://schemas.microsoft.com/office/drawing/2014/main" val="4015164306"/>
                    </a:ext>
                  </a:extLst>
                </a:gridCol>
                <a:gridCol w="1167584">
                  <a:extLst>
                    <a:ext uri="{9D8B030D-6E8A-4147-A177-3AD203B41FA5}">
                      <a16:colId xmlns:a16="http://schemas.microsoft.com/office/drawing/2014/main" val="3859588567"/>
                    </a:ext>
                  </a:extLst>
                </a:gridCol>
                <a:gridCol w="1167584">
                  <a:extLst>
                    <a:ext uri="{9D8B030D-6E8A-4147-A177-3AD203B41FA5}">
                      <a16:colId xmlns:a16="http://schemas.microsoft.com/office/drawing/2014/main" val="428503469"/>
                    </a:ext>
                  </a:extLst>
                </a:gridCol>
                <a:gridCol w="1167584">
                  <a:extLst>
                    <a:ext uri="{9D8B030D-6E8A-4147-A177-3AD203B41FA5}">
                      <a16:colId xmlns:a16="http://schemas.microsoft.com/office/drawing/2014/main" val="2042044715"/>
                    </a:ext>
                  </a:extLst>
                </a:gridCol>
                <a:gridCol w="1167584">
                  <a:extLst>
                    <a:ext uri="{9D8B030D-6E8A-4147-A177-3AD203B41FA5}">
                      <a16:colId xmlns:a16="http://schemas.microsoft.com/office/drawing/2014/main" val="3104143846"/>
                    </a:ext>
                  </a:extLst>
                </a:gridCol>
                <a:gridCol w="1167584">
                  <a:extLst>
                    <a:ext uri="{9D8B030D-6E8A-4147-A177-3AD203B41FA5}">
                      <a16:colId xmlns:a16="http://schemas.microsoft.com/office/drawing/2014/main" val="1899044992"/>
                    </a:ext>
                  </a:extLst>
                </a:gridCol>
                <a:gridCol w="1167584">
                  <a:extLst>
                    <a:ext uri="{9D8B030D-6E8A-4147-A177-3AD203B41FA5}">
                      <a16:colId xmlns:a16="http://schemas.microsoft.com/office/drawing/2014/main" val="3563945569"/>
                    </a:ext>
                  </a:extLst>
                </a:gridCol>
              </a:tblGrid>
              <a:tr h="199924">
                <a:tc>
                  <a:txBody>
                    <a:bodyPr/>
                    <a:lstStyle/>
                    <a:p>
                      <a:pPr algn="l" fontAlgn="b"/>
                      <a:r>
                        <a:rPr lang="fi-FI" sz="700" b="0" i="0" u="none" strike="noStrike">
                          <a:solidFill>
                            <a:srgbClr val="000000"/>
                          </a:solidFill>
                          <a:effectLst/>
                          <a:latin typeface="Calibri" panose="020F0502020204030204" pitchFamily="34" charset="0"/>
                        </a:rPr>
                        <a:t>Järjestöluokka</a:t>
                      </a:r>
                    </a:p>
                  </a:txBody>
                  <a:tcPr marL="5204" marR="5204" marT="520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Vuoden 2024 avustus</a:t>
                      </a:r>
                    </a:p>
                  </a:txBody>
                  <a:tcPr marL="5204" marR="5204" marT="520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Vuoden 2025 avustus</a:t>
                      </a:r>
                    </a:p>
                  </a:txBody>
                  <a:tcPr marL="5204" marR="5204" marT="520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Haettu avustus 2026</a:t>
                      </a:r>
                    </a:p>
                  </a:txBody>
                  <a:tcPr marL="5204" marR="5204" marT="520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Ehdotettu avustus 2026</a:t>
                      </a:r>
                    </a:p>
                  </a:txBody>
                  <a:tcPr marL="5204" marR="5204" marT="520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2026 verrattuna vuoteen 2024</a:t>
                      </a:r>
                    </a:p>
                  </a:txBody>
                  <a:tcPr marL="5204" marR="5204" marT="520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2026 verrattuna vuoteen 2025</a:t>
                      </a:r>
                    </a:p>
                  </a:txBody>
                  <a:tcPr marL="5204" marR="5204" marT="520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29583341"/>
                  </a:ext>
                </a:extLst>
              </a:tr>
              <a:tr h="110455">
                <a:tc>
                  <a:txBody>
                    <a:bodyPr/>
                    <a:lstStyle/>
                    <a:p>
                      <a:pPr algn="l" fontAlgn="b"/>
                      <a:r>
                        <a:rPr lang="fi-FI" sz="700" b="0" i="0" u="none" strike="noStrike">
                          <a:solidFill>
                            <a:srgbClr val="000000"/>
                          </a:solidFill>
                          <a:effectLst/>
                          <a:latin typeface="Calibri" panose="020F0502020204030204" pitchFamily="34" charset="0"/>
                        </a:rPr>
                        <a:t>Aistivammajärjestöt</a:t>
                      </a:r>
                    </a:p>
                  </a:txBody>
                  <a:tcPr marL="5204" marR="5204" marT="520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14 615 846</a:t>
                      </a:r>
                    </a:p>
                  </a:txBody>
                  <a:tcPr marL="5204" marR="5204" marT="520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13 250 535</a:t>
                      </a:r>
                    </a:p>
                  </a:txBody>
                  <a:tcPr marL="5204" marR="5204" marT="520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13 636 669</a:t>
                      </a:r>
                    </a:p>
                  </a:txBody>
                  <a:tcPr marL="5204" marR="5204" marT="520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12 914 658</a:t>
                      </a:r>
                    </a:p>
                  </a:txBody>
                  <a:tcPr marL="5204" marR="5204" marT="520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88,36 %</a:t>
                      </a:r>
                    </a:p>
                  </a:txBody>
                  <a:tcPr marL="5204" marR="5204" marT="520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700" b="0" i="0" u="none" strike="noStrike">
                          <a:solidFill>
                            <a:srgbClr val="000000"/>
                          </a:solidFill>
                          <a:effectLst/>
                          <a:latin typeface="Calibri" panose="020F0502020204030204" pitchFamily="34" charset="0"/>
                        </a:rPr>
                        <a:t>97,47 %</a:t>
                      </a:r>
                    </a:p>
                  </a:txBody>
                  <a:tcPr marL="5204" marR="5204" marT="5204"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858052340"/>
                  </a:ext>
                </a:extLst>
              </a:tr>
              <a:tr h="110455">
                <a:tc>
                  <a:txBody>
                    <a:bodyPr/>
                    <a:lstStyle/>
                    <a:p>
                      <a:pPr algn="l" fontAlgn="b"/>
                      <a:r>
                        <a:rPr lang="fi-FI" sz="700" b="0" i="0" u="none" strike="noStrike">
                          <a:solidFill>
                            <a:srgbClr val="000000"/>
                          </a:solidFill>
                          <a:effectLst/>
                          <a:latin typeface="Calibri" panose="020F0502020204030204" pitchFamily="34" charset="0"/>
                        </a:rPr>
                        <a:t>Asukasyhdistykset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115 762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115 762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119 235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115 762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100,00 %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100,00 %</a:t>
                      </a:r>
                    </a:p>
                  </a:txBody>
                  <a:tcPr marL="5204" marR="5204" marT="5204" marB="0" anchor="b">
                    <a:lnL>
                      <a:noFill/>
                    </a:lnL>
                    <a:lnR>
                      <a:noFill/>
                    </a:lnR>
                    <a:lnT>
                      <a:noFill/>
                    </a:lnT>
                    <a:lnB>
                      <a:noFill/>
                    </a:lnB>
                    <a:noFill/>
                  </a:tcPr>
                </a:tc>
                <a:extLst>
                  <a:ext uri="{0D108BD9-81ED-4DB2-BD59-A6C34878D82A}">
                    <a16:rowId xmlns:a16="http://schemas.microsoft.com/office/drawing/2014/main" val="1448604136"/>
                  </a:ext>
                </a:extLst>
              </a:tr>
              <a:tr h="110455">
                <a:tc>
                  <a:txBody>
                    <a:bodyPr/>
                    <a:lstStyle/>
                    <a:p>
                      <a:pPr algn="l" fontAlgn="b"/>
                      <a:r>
                        <a:rPr lang="fi-FI" sz="700" b="0" i="0" u="none" strike="noStrike">
                          <a:solidFill>
                            <a:srgbClr val="000000"/>
                          </a:solidFill>
                          <a:effectLst/>
                          <a:latin typeface="Calibri" panose="020F0502020204030204" pitchFamily="34" charset="0"/>
                        </a:rPr>
                        <a:t>Eläkeläisjärjestöt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4 550 820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4 345 972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4 723 476</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4 245 972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93,30 %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97,70 %</a:t>
                      </a:r>
                    </a:p>
                  </a:txBody>
                  <a:tcPr marL="5204" marR="5204" marT="5204" marB="0" anchor="b">
                    <a:lnL>
                      <a:noFill/>
                    </a:lnL>
                    <a:lnR>
                      <a:noFill/>
                    </a:lnR>
                    <a:lnT>
                      <a:noFill/>
                    </a:lnT>
                    <a:lnB>
                      <a:noFill/>
                    </a:lnB>
                    <a:noFill/>
                  </a:tcPr>
                </a:tc>
                <a:extLst>
                  <a:ext uri="{0D108BD9-81ED-4DB2-BD59-A6C34878D82A}">
                    <a16:rowId xmlns:a16="http://schemas.microsoft.com/office/drawing/2014/main" val="269850033"/>
                  </a:ext>
                </a:extLst>
              </a:tr>
              <a:tr h="110455">
                <a:tc>
                  <a:txBody>
                    <a:bodyPr/>
                    <a:lstStyle/>
                    <a:p>
                      <a:pPr algn="l" fontAlgn="b"/>
                      <a:r>
                        <a:rPr lang="fi-FI" sz="700" b="0" i="0" u="none" strike="noStrike">
                          <a:solidFill>
                            <a:srgbClr val="000000"/>
                          </a:solidFill>
                          <a:effectLst/>
                          <a:latin typeface="Calibri" panose="020F0502020204030204" pitchFamily="34" charset="0"/>
                        </a:rPr>
                        <a:t>Ensi- ja turvakoti</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15 011 872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14 901 924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15 662 641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14 591 237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97,20 %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97,92 %</a:t>
                      </a:r>
                    </a:p>
                  </a:txBody>
                  <a:tcPr marL="5204" marR="5204" marT="5204" marB="0" anchor="b">
                    <a:lnL>
                      <a:noFill/>
                    </a:lnL>
                    <a:lnR>
                      <a:noFill/>
                    </a:lnR>
                    <a:lnT>
                      <a:noFill/>
                    </a:lnT>
                    <a:lnB>
                      <a:noFill/>
                    </a:lnB>
                    <a:noFill/>
                  </a:tcPr>
                </a:tc>
                <a:extLst>
                  <a:ext uri="{0D108BD9-81ED-4DB2-BD59-A6C34878D82A}">
                    <a16:rowId xmlns:a16="http://schemas.microsoft.com/office/drawing/2014/main" val="278448120"/>
                  </a:ext>
                </a:extLst>
              </a:tr>
              <a:tr h="110455">
                <a:tc>
                  <a:txBody>
                    <a:bodyPr/>
                    <a:lstStyle/>
                    <a:p>
                      <a:pPr algn="l" fontAlgn="b"/>
                      <a:r>
                        <a:rPr lang="fi-FI" sz="700" b="0" i="0" u="none" strike="noStrike">
                          <a:solidFill>
                            <a:srgbClr val="000000"/>
                          </a:solidFill>
                          <a:effectLst/>
                          <a:latin typeface="Calibri" panose="020F0502020204030204" pitchFamily="34" charset="0"/>
                        </a:rPr>
                        <a:t>Hyvinvoinnin ja kuntoutuksen kehittämisjärjestöt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1 187 775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1 146 362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1 148 844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1 146 362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96,51 %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100,00 %</a:t>
                      </a:r>
                    </a:p>
                  </a:txBody>
                  <a:tcPr marL="5204" marR="5204" marT="5204" marB="0" anchor="b">
                    <a:lnL>
                      <a:noFill/>
                    </a:lnL>
                    <a:lnR>
                      <a:noFill/>
                    </a:lnR>
                    <a:lnT>
                      <a:noFill/>
                    </a:lnT>
                    <a:lnB>
                      <a:noFill/>
                    </a:lnB>
                    <a:noFill/>
                  </a:tcPr>
                </a:tc>
                <a:extLst>
                  <a:ext uri="{0D108BD9-81ED-4DB2-BD59-A6C34878D82A}">
                    <a16:rowId xmlns:a16="http://schemas.microsoft.com/office/drawing/2014/main" val="1635685280"/>
                  </a:ext>
                </a:extLst>
              </a:tr>
              <a:tr h="110455">
                <a:tc>
                  <a:txBody>
                    <a:bodyPr/>
                    <a:lstStyle/>
                    <a:p>
                      <a:pPr algn="l" fontAlgn="b"/>
                      <a:r>
                        <a:rPr lang="fi-FI" sz="700" b="0" i="0" u="none" strike="noStrike">
                          <a:solidFill>
                            <a:srgbClr val="000000"/>
                          </a:solidFill>
                          <a:effectLst/>
                          <a:latin typeface="Calibri" panose="020F0502020204030204" pitchFamily="34" charset="0"/>
                        </a:rPr>
                        <a:t>Iho-, allergia- ja hengitysjärjestöt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4 511 880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4 083 332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4 204 376</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3 997 932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88,61 %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97,91 %</a:t>
                      </a:r>
                    </a:p>
                  </a:txBody>
                  <a:tcPr marL="5204" marR="5204" marT="5204" marB="0" anchor="b">
                    <a:lnL>
                      <a:noFill/>
                    </a:lnL>
                    <a:lnR>
                      <a:noFill/>
                    </a:lnR>
                    <a:lnT>
                      <a:noFill/>
                    </a:lnT>
                    <a:lnB>
                      <a:noFill/>
                    </a:lnB>
                    <a:noFill/>
                  </a:tcPr>
                </a:tc>
                <a:extLst>
                  <a:ext uri="{0D108BD9-81ED-4DB2-BD59-A6C34878D82A}">
                    <a16:rowId xmlns:a16="http://schemas.microsoft.com/office/drawing/2014/main" val="1122717942"/>
                  </a:ext>
                </a:extLst>
              </a:tr>
              <a:tr h="110455">
                <a:tc>
                  <a:txBody>
                    <a:bodyPr/>
                    <a:lstStyle/>
                    <a:p>
                      <a:pPr algn="l" fontAlgn="b"/>
                      <a:r>
                        <a:rPr lang="fi-FI" sz="700" b="0" i="0" u="none" strike="noStrike">
                          <a:solidFill>
                            <a:srgbClr val="000000"/>
                          </a:solidFill>
                          <a:effectLst/>
                          <a:latin typeface="Calibri" panose="020F0502020204030204" pitchFamily="34" charset="0"/>
                        </a:rPr>
                        <a:t>Ikääntyneiden asumis- ja palvelujärjestöt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5 574 568</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5 301 643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5 502 670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4 581 167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82,18 %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86,41 %</a:t>
                      </a:r>
                    </a:p>
                  </a:txBody>
                  <a:tcPr marL="5204" marR="5204" marT="5204" marB="0" anchor="b">
                    <a:lnL>
                      <a:noFill/>
                    </a:lnL>
                    <a:lnR>
                      <a:noFill/>
                    </a:lnR>
                    <a:lnT>
                      <a:noFill/>
                    </a:lnT>
                    <a:lnB>
                      <a:noFill/>
                    </a:lnB>
                    <a:noFill/>
                  </a:tcPr>
                </a:tc>
                <a:extLst>
                  <a:ext uri="{0D108BD9-81ED-4DB2-BD59-A6C34878D82A}">
                    <a16:rowId xmlns:a16="http://schemas.microsoft.com/office/drawing/2014/main" val="760866214"/>
                  </a:ext>
                </a:extLst>
              </a:tr>
              <a:tr h="110455">
                <a:tc>
                  <a:txBody>
                    <a:bodyPr/>
                    <a:lstStyle/>
                    <a:p>
                      <a:pPr algn="l" fontAlgn="b"/>
                      <a:r>
                        <a:rPr lang="fi-FI" sz="700" b="0" i="0" u="none" strike="noStrike">
                          <a:solidFill>
                            <a:srgbClr val="000000"/>
                          </a:solidFill>
                          <a:effectLst/>
                          <a:latin typeface="Calibri" panose="020F0502020204030204" pitchFamily="34" charset="0"/>
                        </a:rPr>
                        <a:t>Invalidijärjestöt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4 477 241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3 785 714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3 875 447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3 788 411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84,61 %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100,07 %</a:t>
                      </a:r>
                    </a:p>
                  </a:txBody>
                  <a:tcPr marL="5204" marR="5204" marT="5204" marB="0" anchor="b">
                    <a:lnL>
                      <a:noFill/>
                    </a:lnL>
                    <a:lnR>
                      <a:noFill/>
                    </a:lnR>
                    <a:lnT>
                      <a:noFill/>
                    </a:lnT>
                    <a:lnB>
                      <a:noFill/>
                    </a:lnB>
                    <a:noFill/>
                  </a:tcPr>
                </a:tc>
                <a:extLst>
                  <a:ext uri="{0D108BD9-81ED-4DB2-BD59-A6C34878D82A}">
                    <a16:rowId xmlns:a16="http://schemas.microsoft.com/office/drawing/2014/main" val="2332143652"/>
                  </a:ext>
                </a:extLst>
              </a:tr>
              <a:tr h="110455">
                <a:tc>
                  <a:txBody>
                    <a:bodyPr/>
                    <a:lstStyle/>
                    <a:p>
                      <a:pPr algn="l" fontAlgn="b"/>
                      <a:r>
                        <a:rPr lang="fi-FI" sz="700" b="0" i="0" u="none" strike="noStrike">
                          <a:solidFill>
                            <a:srgbClr val="000000"/>
                          </a:solidFill>
                          <a:effectLst/>
                          <a:latin typeface="Calibri" panose="020F0502020204030204" pitchFamily="34" charset="0"/>
                        </a:rPr>
                        <a:t>Järjestöjen yhteisjärjestöt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11 126 270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10 827 471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12 792 216</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10 414 729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93,60 %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96,19 %</a:t>
                      </a:r>
                    </a:p>
                  </a:txBody>
                  <a:tcPr marL="5204" marR="5204" marT="5204" marB="0" anchor="b">
                    <a:lnL>
                      <a:noFill/>
                    </a:lnL>
                    <a:lnR>
                      <a:noFill/>
                    </a:lnR>
                    <a:lnT>
                      <a:noFill/>
                    </a:lnT>
                    <a:lnB>
                      <a:noFill/>
                    </a:lnB>
                    <a:noFill/>
                  </a:tcPr>
                </a:tc>
                <a:extLst>
                  <a:ext uri="{0D108BD9-81ED-4DB2-BD59-A6C34878D82A}">
                    <a16:rowId xmlns:a16="http://schemas.microsoft.com/office/drawing/2014/main" val="465547314"/>
                  </a:ext>
                </a:extLst>
              </a:tr>
              <a:tr h="110455">
                <a:tc>
                  <a:txBody>
                    <a:bodyPr/>
                    <a:lstStyle/>
                    <a:p>
                      <a:pPr algn="l" fontAlgn="b"/>
                      <a:r>
                        <a:rPr lang="fi-FI" sz="700" b="0" i="0" u="none" strike="noStrike">
                          <a:solidFill>
                            <a:srgbClr val="000000"/>
                          </a:solidFill>
                          <a:effectLst/>
                          <a:latin typeface="Calibri" panose="020F0502020204030204" pitchFamily="34" charset="0"/>
                        </a:rPr>
                        <a:t>Kansanterveysjärjestöt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4 169 126</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3 798 154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3 866 753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3 799 953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91,15 %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100,05 %</a:t>
                      </a:r>
                    </a:p>
                  </a:txBody>
                  <a:tcPr marL="5204" marR="5204" marT="5204" marB="0" anchor="b">
                    <a:lnL>
                      <a:noFill/>
                    </a:lnL>
                    <a:lnR>
                      <a:noFill/>
                    </a:lnR>
                    <a:lnT>
                      <a:noFill/>
                    </a:lnT>
                    <a:lnB>
                      <a:noFill/>
                    </a:lnB>
                    <a:noFill/>
                  </a:tcPr>
                </a:tc>
                <a:extLst>
                  <a:ext uri="{0D108BD9-81ED-4DB2-BD59-A6C34878D82A}">
                    <a16:rowId xmlns:a16="http://schemas.microsoft.com/office/drawing/2014/main" val="3160996829"/>
                  </a:ext>
                </a:extLst>
              </a:tr>
              <a:tr h="110455">
                <a:tc>
                  <a:txBody>
                    <a:bodyPr/>
                    <a:lstStyle/>
                    <a:p>
                      <a:pPr algn="l" fontAlgn="b"/>
                      <a:r>
                        <a:rPr lang="fi-FI" sz="700" b="0" i="0" u="none" strike="noStrike">
                          <a:solidFill>
                            <a:srgbClr val="000000"/>
                          </a:solidFill>
                          <a:effectLst/>
                          <a:latin typeface="Calibri" panose="020F0502020204030204" pitchFamily="34" charset="0"/>
                        </a:rPr>
                        <a:t>Kehitysvammajärjestöt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11 546 744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10 877 050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11 047 448</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9 965 587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86,31 %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91,62 %</a:t>
                      </a:r>
                    </a:p>
                  </a:txBody>
                  <a:tcPr marL="5204" marR="5204" marT="5204" marB="0" anchor="b">
                    <a:lnL>
                      <a:noFill/>
                    </a:lnL>
                    <a:lnR>
                      <a:noFill/>
                    </a:lnR>
                    <a:lnT>
                      <a:noFill/>
                    </a:lnT>
                    <a:lnB>
                      <a:noFill/>
                    </a:lnB>
                    <a:noFill/>
                  </a:tcPr>
                </a:tc>
                <a:extLst>
                  <a:ext uri="{0D108BD9-81ED-4DB2-BD59-A6C34878D82A}">
                    <a16:rowId xmlns:a16="http://schemas.microsoft.com/office/drawing/2014/main" val="4261735828"/>
                  </a:ext>
                </a:extLst>
              </a:tr>
              <a:tr h="110455">
                <a:tc>
                  <a:txBody>
                    <a:bodyPr/>
                    <a:lstStyle/>
                    <a:p>
                      <a:pPr algn="l" fontAlgn="b"/>
                      <a:r>
                        <a:rPr lang="fi-FI" sz="700" b="0" i="0" u="none" strike="noStrike">
                          <a:solidFill>
                            <a:srgbClr val="000000"/>
                          </a:solidFill>
                          <a:effectLst/>
                          <a:latin typeface="Calibri" panose="020F0502020204030204" pitchFamily="34" charset="0"/>
                        </a:rPr>
                        <a:t>Kriminaalityön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2 944 926</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2 731 991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3 028 761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2 593 454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88,07 %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94,93 %</a:t>
                      </a:r>
                    </a:p>
                  </a:txBody>
                  <a:tcPr marL="5204" marR="5204" marT="5204" marB="0" anchor="b">
                    <a:lnL>
                      <a:noFill/>
                    </a:lnL>
                    <a:lnR>
                      <a:noFill/>
                    </a:lnR>
                    <a:lnT>
                      <a:noFill/>
                    </a:lnT>
                    <a:lnB>
                      <a:noFill/>
                    </a:lnB>
                    <a:noFill/>
                  </a:tcPr>
                </a:tc>
                <a:extLst>
                  <a:ext uri="{0D108BD9-81ED-4DB2-BD59-A6C34878D82A}">
                    <a16:rowId xmlns:a16="http://schemas.microsoft.com/office/drawing/2014/main" val="2435842813"/>
                  </a:ext>
                </a:extLst>
              </a:tr>
              <a:tr h="110455">
                <a:tc>
                  <a:txBody>
                    <a:bodyPr/>
                    <a:lstStyle/>
                    <a:p>
                      <a:pPr algn="l" fontAlgn="b"/>
                      <a:r>
                        <a:rPr lang="fi-FI" sz="700" b="0" i="0" u="none" strike="noStrike">
                          <a:solidFill>
                            <a:srgbClr val="000000"/>
                          </a:solidFill>
                          <a:effectLst/>
                          <a:latin typeface="Calibri" panose="020F0502020204030204" pitchFamily="34" charset="0"/>
                        </a:rPr>
                        <a:t>Lapsi- ja perhetyön yleisjärjestöt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11 264 132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10 627 087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11 282 407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10 779 926</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95,70 %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101,44 %</a:t>
                      </a:r>
                    </a:p>
                  </a:txBody>
                  <a:tcPr marL="5204" marR="5204" marT="5204" marB="0" anchor="b">
                    <a:lnL>
                      <a:noFill/>
                    </a:lnL>
                    <a:lnR>
                      <a:noFill/>
                    </a:lnR>
                    <a:lnT>
                      <a:noFill/>
                    </a:lnT>
                    <a:lnB>
                      <a:noFill/>
                    </a:lnB>
                    <a:noFill/>
                  </a:tcPr>
                </a:tc>
                <a:extLst>
                  <a:ext uri="{0D108BD9-81ED-4DB2-BD59-A6C34878D82A}">
                    <a16:rowId xmlns:a16="http://schemas.microsoft.com/office/drawing/2014/main" val="3140506591"/>
                  </a:ext>
                </a:extLst>
              </a:tr>
              <a:tr h="110455">
                <a:tc>
                  <a:txBody>
                    <a:bodyPr/>
                    <a:lstStyle/>
                    <a:p>
                      <a:pPr algn="l" fontAlgn="b"/>
                      <a:r>
                        <a:rPr lang="fi-FI" sz="700" b="0" i="0" u="none" strike="noStrike">
                          <a:solidFill>
                            <a:srgbClr val="000000"/>
                          </a:solidFill>
                          <a:effectLst/>
                          <a:latin typeface="Calibri" panose="020F0502020204030204" pitchFamily="34" charset="0"/>
                        </a:rPr>
                        <a:t>Lasten lomajärjestöt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2 354 544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2 296 692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2 391 829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2 186 127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92,85 %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95,19 %</a:t>
                      </a:r>
                    </a:p>
                  </a:txBody>
                  <a:tcPr marL="5204" marR="5204" marT="5204" marB="0" anchor="b">
                    <a:lnL>
                      <a:noFill/>
                    </a:lnL>
                    <a:lnR>
                      <a:noFill/>
                    </a:lnR>
                    <a:lnT>
                      <a:noFill/>
                    </a:lnT>
                    <a:lnB>
                      <a:noFill/>
                    </a:lnB>
                    <a:noFill/>
                  </a:tcPr>
                </a:tc>
                <a:extLst>
                  <a:ext uri="{0D108BD9-81ED-4DB2-BD59-A6C34878D82A}">
                    <a16:rowId xmlns:a16="http://schemas.microsoft.com/office/drawing/2014/main" val="2517606952"/>
                  </a:ext>
                </a:extLst>
              </a:tr>
              <a:tr h="110455">
                <a:tc>
                  <a:txBody>
                    <a:bodyPr/>
                    <a:lstStyle/>
                    <a:p>
                      <a:pPr algn="l" fontAlgn="b"/>
                      <a:r>
                        <a:rPr lang="fi-FI" sz="700" b="0" i="0" u="none" strike="noStrike">
                          <a:solidFill>
                            <a:srgbClr val="000000"/>
                          </a:solidFill>
                          <a:effectLst/>
                          <a:latin typeface="Calibri" panose="020F0502020204030204" pitchFamily="34" charset="0"/>
                        </a:rPr>
                        <a:t>Lomajärjestöt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14 182 021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9 114 662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9 757 118</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7 000 000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49,36 %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76,80 %</a:t>
                      </a:r>
                    </a:p>
                  </a:txBody>
                  <a:tcPr marL="5204" marR="5204" marT="5204" marB="0" anchor="b">
                    <a:lnL>
                      <a:noFill/>
                    </a:lnL>
                    <a:lnR>
                      <a:noFill/>
                    </a:lnR>
                    <a:lnT>
                      <a:noFill/>
                    </a:lnT>
                    <a:lnB>
                      <a:noFill/>
                    </a:lnB>
                    <a:noFill/>
                  </a:tcPr>
                </a:tc>
                <a:extLst>
                  <a:ext uri="{0D108BD9-81ED-4DB2-BD59-A6C34878D82A}">
                    <a16:rowId xmlns:a16="http://schemas.microsoft.com/office/drawing/2014/main" val="3276834347"/>
                  </a:ext>
                </a:extLst>
              </a:tr>
              <a:tr h="110455">
                <a:tc>
                  <a:txBody>
                    <a:bodyPr/>
                    <a:lstStyle/>
                    <a:p>
                      <a:pPr algn="l" fontAlgn="b"/>
                      <a:r>
                        <a:rPr lang="fi-FI" sz="700" b="0" i="0" u="none" strike="noStrike">
                          <a:solidFill>
                            <a:srgbClr val="000000"/>
                          </a:solidFill>
                          <a:effectLst/>
                          <a:latin typeface="Calibri" panose="020F0502020204030204" pitchFamily="34" charset="0"/>
                        </a:rPr>
                        <a:t>Mielenterveysjärjestöt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33 959 147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32 585 188</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33 483 287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31 253 097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92,03 %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95,91 %</a:t>
                      </a:r>
                    </a:p>
                  </a:txBody>
                  <a:tcPr marL="5204" marR="5204" marT="5204" marB="0" anchor="b">
                    <a:lnL>
                      <a:noFill/>
                    </a:lnL>
                    <a:lnR>
                      <a:noFill/>
                    </a:lnR>
                    <a:lnT>
                      <a:noFill/>
                    </a:lnT>
                    <a:lnB>
                      <a:noFill/>
                    </a:lnB>
                    <a:noFill/>
                  </a:tcPr>
                </a:tc>
                <a:extLst>
                  <a:ext uri="{0D108BD9-81ED-4DB2-BD59-A6C34878D82A}">
                    <a16:rowId xmlns:a16="http://schemas.microsoft.com/office/drawing/2014/main" val="3504437667"/>
                  </a:ext>
                </a:extLst>
              </a:tr>
              <a:tr h="110455">
                <a:tc>
                  <a:txBody>
                    <a:bodyPr/>
                    <a:lstStyle/>
                    <a:p>
                      <a:pPr algn="l" fontAlgn="b"/>
                      <a:r>
                        <a:rPr lang="fi-FI" sz="700" b="0" i="0" u="none" strike="noStrike">
                          <a:solidFill>
                            <a:srgbClr val="000000"/>
                          </a:solidFill>
                          <a:effectLst/>
                          <a:latin typeface="Calibri" panose="020F0502020204030204" pitchFamily="34" charset="0"/>
                        </a:rPr>
                        <a:t>Mielenterveystyön omaisjärjestöt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4 138 250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4 223 733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4 266 670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4 167 625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100,71 %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98,67 %</a:t>
                      </a:r>
                    </a:p>
                  </a:txBody>
                  <a:tcPr marL="5204" marR="5204" marT="5204" marB="0" anchor="b">
                    <a:lnL>
                      <a:noFill/>
                    </a:lnL>
                    <a:lnR>
                      <a:noFill/>
                    </a:lnR>
                    <a:lnT>
                      <a:noFill/>
                    </a:lnT>
                    <a:lnB>
                      <a:noFill/>
                    </a:lnB>
                    <a:noFill/>
                  </a:tcPr>
                </a:tc>
                <a:extLst>
                  <a:ext uri="{0D108BD9-81ED-4DB2-BD59-A6C34878D82A}">
                    <a16:rowId xmlns:a16="http://schemas.microsoft.com/office/drawing/2014/main" val="567664160"/>
                  </a:ext>
                </a:extLst>
              </a:tr>
              <a:tr h="110455">
                <a:tc>
                  <a:txBody>
                    <a:bodyPr/>
                    <a:lstStyle/>
                    <a:p>
                      <a:pPr algn="l" fontAlgn="b"/>
                      <a:r>
                        <a:rPr lang="fi-FI" sz="700" b="0" i="0" u="none" strike="noStrike">
                          <a:solidFill>
                            <a:srgbClr val="000000"/>
                          </a:solidFill>
                          <a:effectLst/>
                          <a:latin typeface="Calibri" panose="020F0502020204030204" pitchFamily="34" charset="0"/>
                        </a:rPr>
                        <a:t>Monialajärjestöt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25 573 750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24 267 014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25 142 888</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22 893 641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89,52 %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94,34 %</a:t>
                      </a:r>
                    </a:p>
                  </a:txBody>
                  <a:tcPr marL="5204" marR="5204" marT="5204" marB="0" anchor="b">
                    <a:lnL>
                      <a:noFill/>
                    </a:lnL>
                    <a:lnR>
                      <a:noFill/>
                    </a:lnR>
                    <a:lnT>
                      <a:noFill/>
                    </a:lnT>
                    <a:lnB>
                      <a:noFill/>
                    </a:lnB>
                    <a:noFill/>
                  </a:tcPr>
                </a:tc>
                <a:extLst>
                  <a:ext uri="{0D108BD9-81ED-4DB2-BD59-A6C34878D82A}">
                    <a16:rowId xmlns:a16="http://schemas.microsoft.com/office/drawing/2014/main" val="1761962682"/>
                  </a:ext>
                </a:extLst>
              </a:tr>
              <a:tr h="110455">
                <a:tc>
                  <a:txBody>
                    <a:bodyPr/>
                    <a:lstStyle/>
                    <a:p>
                      <a:pPr algn="l" fontAlgn="b"/>
                      <a:r>
                        <a:rPr lang="fi-FI" sz="700" b="0" i="0" u="none" strike="noStrike">
                          <a:solidFill>
                            <a:srgbClr val="000000"/>
                          </a:solidFill>
                          <a:effectLst/>
                          <a:latin typeface="Calibri" panose="020F0502020204030204" pitchFamily="34" charset="0"/>
                        </a:rPr>
                        <a:t>Monimuotoisten perheiden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3 380 539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3 314 009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3 586 591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3 127 431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92,51 %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94,37 %</a:t>
                      </a:r>
                    </a:p>
                  </a:txBody>
                  <a:tcPr marL="5204" marR="5204" marT="5204" marB="0" anchor="b">
                    <a:lnL>
                      <a:noFill/>
                    </a:lnL>
                    <a:lnR>
                      <a:noFill/>
                    </a:lnR>
                    <a:lnT>
                      <a:noFill/>
                    </a:lnT>
                    <a:lnB>
                      <a:noFill/>
                    </a:lnB>
                    <a:noFill/>
                  </a:tcPr>
                </a:tc>
                <a:extLst>
                  <a:ext uri="{0D108BD9-81ED-4DB2-BD59-A6C34878D82A}">
                    <a16:rowId xmlns:a16="http://schemas.microsoft.com/office/drawing/2014/main" val="465955340"/>
                  </a:ext>
                </a:extLst>
              </a:tr>
              <a:tr h="110455">
                <a:tc>
                  <a:txBody>
                    <a:bodyPr/>
                    <a:lstStyle/>
                    <a:p>
                      <a:pPr algn="l" fontAlgn="b"/>
                      <a:r>
                        <a:rPr lang="fi-FI" sz="700" b="0" i="0" u="none" strike="noStrike">
                          <a:solidFill>
                            <a:srgbClr val="000000"/>
                          </a:solidFill>
                          <a:effectLst/>
                          <a:latin typeface="Calibri" panose="020F0502020204030204" pitchFamily="34" charset="0"/>
                        </a:rPr>
                        <a:t>Muut ikääntyneiden toiminnalliset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4 296 421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3 832 714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4 148 855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4 111 542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95,70 %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107,27 %</a:t>
                      </a:r>
                    </a:p>
                  </a:txBody>
                  <a:tcPr marL="5204" marR="5204" marT="5204" marB="0" anchor="b">
                    <a:lnL>
                      <a:noFill/>
                    </a:lnL>
                    <a:lnR>
                      <a:noFill/>
                    </a:lnR>
                    <a:lnT>
                      <a:noFill/>
                    </a:lnT>
                    <a:lnB>
                      <a:noFill/>
                    </a:lnB>
                    <a:noFill/>
                  </a:tcPr>
                </a:tc>
                <a:extLst>
                  <a:ext uri="{0D108BD9-81ED-4DB2-BD59-A6C34878D82A}">
                    <a16:rowId xmlns:a16="http://schemas.microsoft.com/office/drawing/2014/main" val="3013687853"/>
                  </a:ext>
                </a:extLst>
              </a:tr>
              <a:tr h="110455">
                <a:tc>
                  <a:txBody>
                    <a:bodyPr/>
                    <a:lstStyle/>
                    <a:p>
                      <a:pPr algn="l" fontAlgn="b"/>
                      <a:r>
                        <a:rPr lang="fi-FI" sz="700" b="0" i="0" u="none" strike="noStrike">
                          <a:solidFill>
                            <a:srgbClr val="000000"/>
                          </a:solidFill>
                          <a:effectLst/>
                          <a:latin typeface="Calibri" panose="020F0502020204030204" pitchFamily="34" charset="0"/>
                        </a:rPr>
                        <a:t>Muut lapsi- ja perhetyön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4 312 480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4 141 033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3 987 964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3 587 091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83,18 %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86,62 %</a:t>
                      </a:r>
                    </a:p>
                  </a:txBody>
                  <a:tcPr marL="5204" marR="5204" marT="5204" marB="0" anchor="b">
                    <a:lnL>
                      <a:noFill/>
                    </a:lnL>
                    <a:lnR>
                      <a:noFill/>
                    </a:lnR>
                    <a:lnT>
                      <a:noFill/>
                    </a:lnT>
                    <a:lnB>
                      <a:noFill/>
                    </a:lnB>
                    <a:noFill/>
                  </a:tcPr>
                </a:tc>
                <a:extLst>
                  <a:ext uri="{0D108BD9-81ED-4DB2-BD59-A6C34878D82A}">
                    <a16:rowId xmlns:a16="http://schemas.microsoft.com/office/drawing/2014/main" val="3674478135"/>
                  </a:ext>
                </a:extLst>
              </a:tr>
              <a:tr h="110455">
                <a:tc>
                  <a:txBody>
                    <a:bodyPr/>
                    <a:lstStyle/>
                    <a:p>
                      <a:pPr algn="l" fontAlgn="b"/>
                      <a:r>
                        <a:rPr lang="fi-FI" sz="700" b="0" i="0" u="none" strike="noStrike">
                          <a:solidFill>
                            <a:srgbClr val="000000"/>
                          </a:solidFill>
                          <a:effectLst/>
                          <a:latin typeface="Calibri" panose="020F0502020204030204" pitchFamily="34" charset="0"/>
                        </a:rPr>
                        <a:t>Muut sairausjärjestöt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4 984 419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4 766 309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4 970 875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4 763 309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95,56 %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99,94 %</a:t>
                      </a:r>
                    </a:p>
                  </a:txBody>
                  <a:tcPr marL="5204" marR="5204" marT="5204" marB="0" anchor="b">
                    <a:lnL>
                      <a:noFill/>
                    </a:lnL>
                    <a:lnR>
                      <a:noFill/>
                    </a:lnR>
                    <a:lnT>
                      <a:noFill/>
                    </a:lnT>
                    <a:lnB>
                      <a:noFill/>
                    </a:lnB>
                    <a:noFill/>
                  </a:tcPr>
                </a:tc>
                <a:extLst>
                  <a:ext uri="{0D108BD9-81ED-4DB2-BD59-A6C34878D82A}">
                    <a16:rowId xmlns:a16="http://schemas.microsoft.com/office/drawing/2014/main" val="3906291831"/>
                  </a:ext>
                </a:extLst>
              </a:tr>
              <a:tr h="110455">
                <a:tc>
                  <a:txBody>
                    <a:bodyPr/>
                    <a:lstStyle/>
                    <a:p>
                      <a:pPr algn="l" fontAlgn="b"/>
                      <a:r>
                        <a:rPr lang="fi-FI" sz="700" b="0" i="0" u="none" strike="noStrike">
                          <a:solidFill>
                            <a:srgbClr val="000000"/>
                          </a:solidFill>
                          <a:effectLst/>
                          <a:latin typeface="Calibri" panose="020F0502020204030204" pitchFamily="34" charset="0"/>
                        </a:rPr>
                        <a:t>Muut sosiaalisen hyvinvoinnin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8 793 470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8 494 645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9 003 285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8 408 645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95,62 %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98,99 %</a:t>
                      </a:r>
                    </a:p>
                  </a:txBody>
                  <a:tcPr marL="5204" marR="5204" marT="5204" marB="0" anchor="b">
                    <a:lnL>
                      <a:noFill/>
                    </a:lnL>
                    <a:lnR>
                      <a:noFill/>
                    </a:lnR>
                    <a:lnT>
                      <a:noFill/>
                    </a:lnT>
                    <a:lnB>
                      <a:noFill/>
                    </a:lnB>
                    <a:noFill/>
                  </a:tcPr>
                </a:tc>
                <a:extLst>
                  <a:ext uri="{0D108BD9-81ED-4DB2-BD59-A6C34878D82A}">
                    <a16:rowId xmlns:a16="http://schemas.microsoft.com/office/drawing/2014/main" val="771167055"/>
                  </a:ext>
                </a:extLst>
              </a:tr>
              <a:tr h="110455">
                <a:tc>
                  <a:txBody>
                    <a:bodyPr/>
                    <a:lstStyle/>
                    <a:p>
                      <a:pPr algn="l" fontAlgn="b"/>
                      <a:r>
                        <a:rPr lang="fi-FI" sz="700" b="0" i="0" u="none" strike="noStrike">
                          <a:solidFill>
                            <a:srgbClr val="000000"/>
                          </a:solidFill>
                          <a:effectLst/>
                          <a:latin typeface="Calibri" panose="020F0502020204030204" pitchFamily="34" charset="0"/>
                        </a:rPr>
                        <a:t>Muut yleisen terveyden ja hyvinvoinnin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2 549 867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1 771 034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1 990 088</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1 743 072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68,36 %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98,42 %</a:t>
                      </a:r>
                    </a:p>
                  </a:txBody>
                  <a:tcPr marL="5204" marR="5204" marT="5204" marB="0" anchor="b">
                    <a:lnL>
                      <a:noFill/>
                    </a:lnL>
                    <a:lnR>
                      <a:noFill/>
                    </a:lnR>
                    <a:lnT>
                      <a:noFill/>
                    </a:lnT>
                    <a:lnB>
                      <a:noFill/>
                    </a:lnB>
                    <a:noFill/>
                  </a:tcPr>
                </a:tc>
                <a:extLst>
                  <a:ext uri="{0D108BD9-81ED-4DB2-BD59-A6C34878D82A}">
                    <a16:rowId xmlns:a16="http://schemas.microsoft.com/office/drawing/2014/main" val="2575392078"/>
                  </a:ext>
                </a:extLst>
              </a:tr>
              <a:tr h="110455">
                <a:tc>
                  <a:txBody>
                    <a:bodyPr/>
                    <a:lstStyle/>
                    <a:p>
                      <a:pPr algn="l" fontAlgn="b"/>
                      <a:r>
                        <a:rPr lang="fi-FI" sz="700" b="0" i="0" u="none" strike="noStrike">
                          <a:solidFill>
                            <a:srgbClr val="000000"/>
                          </a:solidFill>
                          <a:effectLst/>
                          <a:latin typeface="Calibri" panose="020F0502020204030204" pitchFamily="34" charset="0"/>
                        </a:rPr>
                        <a:t>Neurologisten sairauksien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19 456 752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18 296 043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17 767 806</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17 436 453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89,62 %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95,30 %</a:t>
                      </a:r>
                    </a:p>
                  </a:txBody>
                  <a:tcPr marL="5204" marR="5204" marT="5204" marB="0" anchor="b">
                    <a:lnL>
                      <a:noFill/>
                    </a:lnL>
                    <a:lnR>
                      <a:noFill/>
                    </a:lnR>
                    <a:lnT>
                      <a:noFill/>
                    </a:lnT>
                    <a:lnB>
                      <a:noFill/>
                    </a:lnB>
                    <a:noFill/>
                  </a:tcPr>
                </a:tc>
                <a:extLst>
                  <a:ext uri="{0D108BD9-81ED-4DB2-BD59-A6C34878D82A}">
                    <a16:rowId xmlns:a16="http://schemas.microsoft.com/office/drawing/2014/main" val="1571489991"/>
                  </a:ext>
                </a:extLst>
              </a:tr>
              <a:tr h="110455">
                <a:tc>
                  <a:txBody>
                    <a:bodyPr/>
                    <a:lstStyle/>
                    <a:p>
                      <a:pPr algn="l" fontAlgn="b"/>
                      <a:r>
                        <a:rPr lang="fi-FI" sz="700" b="0" i="0" u="none" strike="noStrike">
                          <a:solidFill>
                            <a:srgbClr val="000000"/>
                          </a:solidFill>
                          <a:effectLst/>
                          <a:latin typeface="Calibri" panose="020F0502020204030204" pitchFamily="34" charset="0"/>
                        </a:rPr>
                        <a:t>Nuorisoalan toiminnalliset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10 455 934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9 558 344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10 281 001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8 725 905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83,45 %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91,29 %</a:t>
                      </a:r>
                    </a:p>
                  </a:txBody>
                  <a:tcPr marL="5204" marR="5204" marT="5204" marB="0" anchor="b">
                    <a:lnL>
                      <a:noFill/>
                    </a:lnL>
                    <a:lnR>
                      <a:noFill/>
                    </a:lnR>
                    <a:lnT>
                      <a:noFill/>
                    </a:lnT>
                    <a:lnB>
                      <a:noFill/>
                    </a:lnB>
                    <a:noFill/>
                  </a:tcPr>
                </a:tc>
                <a:extLst>
                  <a:ext uri="{0D108BD9-81ED-4DB2-BD59-A6C34878D82A}">
                    <a16:rowId xmlns:a16="http://schemas.microsoft.com/office/drawing/2014/main" val="2862659345"/>
                  </a:ext>
                </a:extLst>
              </a:tr>
              <a:tr h="110455">
                <a:tc>
                  <a:txBody>
                    <a:bodyPr/>
                    <a:lstStyle/>
                    <a:p>
                      <a:pPr algn="l" fontAlgn="b"/>
                      <a:r>
                        <a:rPr lang="fi-FI" sz="700" b="0" i="0" u="none" strike="noStrike">
                          <a:solidFill>
                            <a:srgbClr val="000000"/>
                          </a:solidFill>
                          <a:effectLst/>
                          <a:latin typeface="Calibri" panose="020F0502020204030204" pitchFamily="34" charset="0"/>
                        </a:rPr>
                        <a:t>Nuorisoasumisen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1 879 323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1 836 538</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1 926 903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1 634 558</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86,98 %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89,00 %</a:t>
                      </a:r>
                    </a:p>
                  </a:txBody>
                  <a:tcPr marL="5204" marR="5204" marT="5204" marB="0" anchor="b">
                    <a:lnL>
                      <a:noFill/>
                    </a:lnL>
                    <a:lnR>
                      <a:noFill/>
                    </a:lnR>
                    <a:lnT>
                      <a:noFill/>
                    </a:lnT>
                    <a:lnB>
                      <a:noFill/>
                    </a:lnB>
                    <a:noFill/>
                  </a:tcPr>
                </a:tc>
                <a:extLst>
                  <a:ext uri="{0D108BD9-81ED-4DB2-BD59-A6C34878D82A}">
                    <a16:rowId xmlns:a16="http://schemas.microsoft.com/office/drawing/2014/main" val="2162597582"/>
                  </a:ext>
                </a:extLst>
              </a:tr>
              <a:tr h="110455">
                <a:tc>
                  <a:txBody>
                    <a:bodyPr/>
                    <a:lstStyle/>
                    <a:p>
                      <a:pPr algn="l" fontAlgn="b"/>
                      <a:r>
                        <a:rPr lang="fi-FI" sz="700" b="0" i="0" u="none" strike="noStrike">
                          <a:solidFill>
                            <a:srgbClr val="000000"/>
                          </a:solidFill>
                          <a:effectLst/>
                          <a:latin typeface="Calibri" panose="020F0502020204030204" pitchFamily="34" charset="0"/>
                        </a:rPr>
                        <a:t>Omais- ja läheishoitajien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7 464 406</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7 019 128</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7 186 497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6 854 457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91,83 %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97,65 %</a:t>
                      </a:r>
                    </a:p>
                  </a:txBody>
                  <a:tcPr marL="5204" marR="5204" marT="5204" marB="0" anchor="b">
                    <a:lnL>
                      <a:noFill/>
                    </a:lnL>
                    <a:lnR>
                      <a:noFill/>
                    </a:lnR>
                    <a:lnT>
                      <a:noFill/>
                    </a:lnT>
                    <a:lnB>
                      <a:noFill/>
                    </a:lnB>
                    <a:noFill/>
                  </a:tcPr>
                </a:tc>
                <a:extLst>
                  <a:ext uri="{0D108BD9-81ED-4DB2-BD59-A6C34878D82A}">
                    <a16:rowId xmlns:a16="http://schemas.microsoft.com/office/drawing/2014/main" val="3659938968"/>
                  </a:ext>
                </a:extLst>
              </a:tr>
              <a:tr h="110455">
                <a:tc>
                  <a:txBody>
                    <a:bodyPr/>
                    <a:lstStyle/>
                    <a:p>
                      <a:pPr algn="l" fontAlgn="b"/>
                      <a:r>
                        <a:rPr lang="fi-FI" sz="700" b="0" i="0" u="none" strike="noStrike">
                          <a:solidFill>
                            <a:srgbClr val="000000"/>
                          </a:solidFill>
                          <a:effectLst/>
                          <a:latin typeface="Calibri" panose="020F0502020204030204" pitchFamily="34" charset="0"/>
                        </a:rPr>
                        <a:t>Oppimisvaikeusjärjestöt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1 387 740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1 365 924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1 302 671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1 295 644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93,36 %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94,85 %</a:t>
                      </a:r>
                    </a:p>
                  </a:txBody>
                  <a:tcPr marL="5204" marR="5204" marT="5204" marB="0" anchor="b">
                    <a:lnL>
                      <a:noFill/>
                    </a:lnL>
                    <a:lnR>
                      <a:noFill/>
                    </a:lnR>
                    <a:lnT>
                      <a:noFill/>
                    </a:lnT>
                    <a:lnB>
                      <a:noFill/>
                    </a:lnB>
                    <a:noFill/>
                  </a:tcPr>
                </a:tc>
                <a:extLst>
                  <a:ext uri="{0D108BD9-81ED-4DB2-BD59-A6C34878D82A}">
                    <a16:rowId xmlns:a16="http://schemas.microsoft.com/office/drawing/2014/main" val="683014311"/>
                  </a:ext>
                </a:extLst>
              </a:tr>
              <a:tr h="110455">
                <a:tc>
                  <a:txBody>
                    <a:bodyPr/>
                    <a:lstStyle/>
                    <a:p>
                      <a:pPr algn="l" fontAlgn="b"/>
                      <a:r>
                        <a:rPr lang="fi-FI" sz="700" b="0" i="0" u="none" strike="noStrike">
                          <a:solidFill>
                            <a:srgbClr val="000000"/>
                          </a:solidFill>
                          <a:effectLst/>
                          <a:latin typeface="Calibri" panose="020F0502020204030204" pitchFamily="34" charset="0"/>
                        </a:rPr>
                        <a:t>Pelastusalan vapaaehtoisjärjestöt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1 054 837</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1 020 843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1 126 350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1 020 843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96,78 %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100,00 %</a:t>
                      </a:r>
                    </a:p>
                  </a:txBody>
                  <a:tcPr marL="5204" marR="5204" marT="5204" marB="0" anchor="b">
                    <a:lnL>
                      <a:noFill/>
                    </a:lnL>
                    <a:lnR>
                      <a:noFill/>
                    </a:lnR>
                    <a:lnT>
                      <a:noFill/>
                    </a:lnT>
                    <a:lnB>
                      <a:noFill/>
                    </a:lnB>
                    <a:noFill/>
                  </a:tcPr>
                </a:tc>
                <a:extLst>
                  <a:ext uri="{0D108BD9-81ED-4DB2-BD59-A6C34878D82A}">
                    <a16:rowId xmlns:a16="http://schemas.microsoft.com/office/drawing/2014/main" val="1530408298"/>
                  </a:ext>
                </a:extLst>
              </a:tr>
              <a:tr h="110455">
                <a:tc>
                  <a:txBody>
                    <a:bodyPr/>
                    <a:lstStyle/>
                    <a:p>
                      <a:pPr algn="l" fontAlgn="b"/>
                      <a:r>
                        <a:rPr lang="fi-FI" sz="700" b="0" i="0" u="none" strike="noStrike">
                          <a:solidFill>
                            <a:srgbClr val="000000"/>
                          </a:solidFill>
                          <a:effectLst/>
                          <a:latin typeface="Calibri" panose="020F0502020204030204" pitchFamily="34" charset="0"/>
                        </a:rPr>
                        <a:t>Päihde- ja riippuvuusjärjestöt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26 857 985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25 888 326</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26 370 989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24 724 531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92,06 %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95,50 %</a:t>
                      </a:r>
                    </a:p>
                  </a:txBody>
                  <a:tcPr marL="5204" marR="5204" marT="5204" marB="0" anchor="b">
                    <a:lnL>
                      <a:noFill/>
                    </a:lnL>
                    <a:lnR>
                      <a:noFill/>
                    </a:lnR>
                    <a:lnT>
                      <a:noFill/>
                    </a:lnT>
                    <a:lnB>
                      <a:noFill/>
                    </a:lnB>
                    <a:noFill/>
                  </a:tcPr>
                </a:tc>
                <a:extLst>
                  <a:ext uri="{0D108BD9-81ED-4DB2-BD59-A6C34878D82A}">
                    <a16:rowId xmlns:a16="http://schemas.microsoft.com/office/drawing/2014/main" val="3260070781"/>
                  </a:ext>
                </a:extLst>
              </a:tr>
              <a:tr h="110455">
                <a:tc>
                  <a:txBody>
                    <a:bodyPr/>
                    <a:lstStyle/>
                    <a:p>
                      <a:pPr algn="l" fontAlgn="b"/>
                      <a:r>
                        <a:rPr lang="fi-FI" sz="700" b="0" i="0" u="none" strike="noStrike">
                          <a:solidFill>
                            <a:srgbClr val="000000"/>
                          </a:solidFill>
                          <a:effectLst/>
                          <a:latin typeface="Calibri" panose="020F0502020204030204" pitchFamily="34" charset="0"/>
                        </a:rPr>
                        <a:t>Sijaishuollon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7 167 981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7 018 740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7 359 752</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7 147 813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99,72 %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101,84 %</a:t>
                      </a:r>
                    </a:p>
                  </a:txBody>
                  <a:tcPr marL="5204" marR="5204" marT="5204" marB="0" anchor="b">
                    <a:lnL>
                      <a:noFill/>
                    </a:lnL>
                    <a:lnR>
                      <a:noFill/>
                    </a:lnR>
                    <a:lnT>
                      <a:noFill/>
                    </a:lnT>
                    <a:lnB>
                      <a:noFill/>
                    </a:lnB>
                    <a:noFill/>
                  </a:tcPr>
                </a:tc>
                <a:extLst>
                  <a:ext uri="{0D108BD9-81ED-4DB2-BD59-A6C34878D82A}">
                    <a16:rowId xmlns:a16="http://schemas.microsoft.com/office/drawing/2014/main" val="4244829082"/>
                  </a:ext>
                </a:extLst>
              </a:tr>
              <a:tr h="110455">
                <a:tc>
                  <a:txBody>
                    <a:bodyPr/>
                    <a:lstStyle/>
                    <a:p>
                      <a:pPr algn="l" fontAlgn="b"/>
                      <a:r>
                        <a:rPr lang="fi-FI" sz="700" b="0" i="0" u="none" strike="noStrike">
                          <a:solidFill>
                            <a:srgbClr val="000000"/>
                          </a:solidFill>
                          <a:effectLst/>
                          <a:latin typeface="Calibri" panose="020F0502020204030204" pitchFamily="34" charset="0"/>
                        </a:rPr>
                        <a:t>Syöpäjärjestöt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2 835 969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2 660 289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2 693 134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2 594 269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91,48 %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97,52 %</a:t>
                      </a:r>
                    </a:p>
                  </a:txBody>
                  <a:tcPr marL="5204" marR="5204" marT="5204" marB="0" anchor="b">
                    <a:lnL>
                      <a:noFill/>
                    </a:lnL>
                    <a:lnR>
                      <a:noFill/>
                    </a:lnR>
                    <a:lnT>
                      <a:noFill/>
                    </a:lnT>
                    <a:lnB>
                      <a:noFill/>
                    </a:lnB>
                    <a:noFill/>
                  </a:tcPr>
                </a:tc>
                <a:extLst>
                  <a:ext uri="{0D108BD9-81ED-4DB2-BD59-A6C34878D82A}">
                    <a16:rowId xmlns:a16="http://schemas.microsoft.com/office/drawing/2014/main" val="1626398893"/>
                  </a:ext>
                </a:extLst>
              </a:tr>
              <a:tr h="110455">
                <a:tc>
                  <a:txBody>
                    <a:bodyPr/>
                    <a:lstStyle/>
                    <a:p>
                      <a:pPr algn="l" fontAlgn="b"/>
                      <a:r>
                        <a:rPr lang="fi-FI" sz="700" b="0" i="0" u="none" strike="noStrike">
                          <a:solidFill>
                            <a:srgbClr val="000000"/>
                          </a:solidFill>
                          <a:effectLst/>
                          <a:latin typeface="Calibri" panose="020F0502020204030204" pitchFamily="34" charset="0"/>
                        </a:rPr>
                        <a:t>Taloustaidon ja aineellisen avun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4 427 238</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4 105 180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4 310 084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3 920 100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88,55 %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95,49 %</a:t>
                      </a:r>
                    </a:p>
                  </a:txBody>
                  <a:tcPr marL="5204" marR="5204" marT="5204" marB="0" anchor="b">
                    <a:lnL>
                      <a:noFill/>
                    </a:lnL>
                    <a:lnR>
                      <a:noFill/>
                    </a:lnR>
                    <a:lnT>
                      <a:noFill/>
                    </a:lnT>
                    <a:lnB>
                      <a:noFill/>
                    </a:lnB>
                    <a:noFill/>
                  </a:tcPr>
                </a:tc>
                <a:extLst>
                  <a:ext uri="{0D108BD9-81ED-4DB2-BD59-A6C34878D82A}">
                    <a16:rowId xmlns:a16="http://schemas.microsoft.com/office/drawing/2014/main" val="3082114185"/>
                  </a:ext>
                </a:extLst>
              </a:tr>
              <a:tr h="110455">
                <a:tc>
                  <a:txBody>
                    <a:bodyPr/>
                    <a:lstStyle/>
                    <a:p>
                      <a:pPr algn="l" fontAlgn="b"/>
                      <a:r>
                        <a:rPr lang="fi-FI" sz="700" b="0" i="0" u="none" strike="noStrike">
                          <a:solidFill>
                            <a:srgbClr val="000000"/>
                          </a:solidFill>
                          <a:effectLst/>
                          <a:latin typeface="Calibri" panose="020F0502020204030204" pitchFamily="34" charset="0"/>
                        </a:rPr>
                        <a:t>Tuki- ja liikuntaelinjärjestöt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3 271 744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3 064 895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3 253 336</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3 099 030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94,72 %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101,11 %</a:t>
                      </a:r>
                    </a:p>
                  </a:txBody>
                  <a:tcPr marL="5204" marR="5204" marT="5204" marB="0" anchor="b">
                    <a:lnL>
                      <a:noFill/>
                    </a:lnL>
                    <a:lnR>
                      <a:noFill/>
                    </a:lnR>
                    <a:lnT>
                      <a:noFill/>
                    </a:lnT>
                    <a:lnB>
                      <a:noFill/>
                    </a:lnB>
                    <a:noFill/>
                  </a:tcPr>
                </a:tc>
                <a:extLst>
                  <a:ext uri="{0D108BD9-81ED-4DB2-BD59-A6C34878D82A}">
                    <a16:rowId xmlns:a16="http://schemas.microsoft.com/office/drawing/2014/main" val="3846237836"/>
                  </a:ext>
                </a:extLst>
              </a:tr>
              <a:tr h="110455">
                <a:tc>
                  <a:txBody>
                    <a:bodyPr/>
                    <a:lstStyle/>
                    <a:p>
                      <a:pPr algn="l" fontAlgn="b"/>
                      <a:r>
                        <a:rPr lang="fi-FI" sz="700" b="0" i="0" u="none" strike="noStrike">
                          <a:solidFill>
                            <a:srgbClr val="000000"/>
                          </a:solidFill>
                          <a:effectLst/>
                          <a:latin typeface="Calibri" panose="020F0502020204030204" pitchFamily="34" charset="0"/>
                        </a:rPr>
                        <a:t>Työllisyyden edistämisen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1 602 354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1 484 599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1 384 905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1 240 043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77,39 %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83,53 %</a:t>
                      </a:r>
                    </a:p>
                  </a:txBody>
                  <a:tcPr marL="5204" marR="5204" marT="5204" marB="0" anchor="b">
                    <a:lnL>
                      <a:noFill/>
                    </a:lnL>
                    <a:lnR>
                      <a:noFill/>
                    </a:lnR>
                    <a:lnT>
                      <a:noFill/>
                    </a:lnT>
                    <a:lnB>
                      <a:noFill/>
                    </a:lnB>
                    <a:noFill/>
                  </a:tcPr>
                </a:tc>
                <a:extLst>
                  <a:ext uri="{0D108BD9-81ED-4DB2-BD59-A6C34878D82A}">
                    <a16:rowId xmlns:a16="http://schemas.microsoft.com/office/drawing/2014/main" val="4184798210"/>
                  </a:ext>
                </a:extLst>
              </a:tr>
              <a:tr h="110455">
                <a:tc>
                  <a:txBody>
                    <a:bodyPr/>
                    <a:lstStyle/>
                    <a:p>
                      <a:pPr algn="l" fontAlgn="b"/>
                      <a:r>
                        <a:rPr lang="fi-FI" sz="700" b="0" i="0" u="none" strike="noStrike">
                          <a:solidFill>
                            <a:srgbClr val="000000"/>
                          </a:solidFill>
                          <a:effectLst/>
                          <a:latin typeface="Calibri" panose="020F0502020204030204" pitchFamily="34" charset="0"/>
                        </a:rPr>
                        <a:t>Työttömien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1 478 904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1 413 709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1 458 196</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1 129 843</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76,40 %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79,92 %</a:t>
                      </a:r>
                    </a:p>
                  </a:txBody>
                  <a:tcPr marL="5204" marR="5204" marT="5204" marB="0" anchor="b">
                    <a:lnL>
                      <a:noFill/>
                    </a:lnL>
                    <a:lnR>
                      <a:noFill/>
                    </a:lnR>
                    <a:lnT>
                      <a:noFill/>
                    </a:lnT>
                    <a:lnB>
                      <a:noFill/>
                    </a:lnB>
                    <a:noFill/>
                  </a:tcPr>
                </a:tc>
                <a:extLst>
                  <a:ext uri="{0D108BD9-81ED-4DB2-BD59-A6C34878D82A}">
                    <a16:rowId xmlns:a16="http://schemas.microsoft.com/office/drawing/2014/main" val="56971023"/>
                  </a:ext>
                </a:extLst>
              </a:tr>
              <a:tr h="110455">
                <a:tc>
                  <a:txBody>
                    <a:bodyPr/>
                    <a:lstStyle/>
                    <a:p>
                      <a:pPr algn="l" fontAlgn="b"/>
                      <a:r>
                        <a:rPr lang="fi-FI" sz="700" b="0" i="0" u="none" strike="noStrike">
                          <a:solidFill>
                            <a:srgbClr val="000000"/>
                          </a:solidFill>
                          <a:effectLst/>
                          <a:latin typeface="Calibri" panose="020F0502020204030204" pitchFamily="34" charset="0"/>
                        </a:rPr>
                        <a:t>Veteraanijärjestöt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801 000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714 889</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647 250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525 000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65,54 %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73,44 %</a:t>
                      </a:r>
                    </a:p>
                  </a:txBody>
                  <a:tcPr marL="5204" marR="5204" marT="5204" marB="0" anchor="b">
                    <a:lnL>
                      <a:noFill/>
                    </a:lnL>
                    <a:lnR>
                      <a:noFill/>
                    </a:lnR>
                    <a:lnT>
                      <a:noFill/>
                    </a:lnT>
                    <a:lnB>
                      <a:noFill/>
                    </a:lnB>
                    <a:noFill/>
                  </a:tcPr>
                </a:tc>
                <a:extLst>
                  <a:ext uri="{0D108BD9-81ED-4DB2-BD59-A6C34878D82A}">
                    <a16:rowId xmlns:a16="http://schemas.microsoft.com/office/drawing/2014/main" val="3066136113"/>
                  </a:ext>
                </a:extLst>
              </a:tr>
              <a:tr h="110455">
                <a:tc>
                  <a:txBody>
                    <a:bodyPr/>
                    <a:lstStyle/>
                    <a:p>
                      <a:pPr algn="l" fontAlgn="b"/>
                      <a:r>
                        <a:rPr lang="fi-FI" sz="700" b="0" i="0" u="none" strike="noStrike">
                          <a:solidFill>
                            <a:srgbClr val="000000"/>
                          </a:solidFill>
                          <a:effectLst/>
                          <a:latin typeface="Calibri" panose="020F0502020204030204" pitchFamily="34" charset="0"/>
                        </a:rPr>
                        <a:t>Vähemmistöryhmien järjestöt</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13 939 731</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13 672 424</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14 856 985</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12 980 970</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93,12 %</a:t>
                      </a:r>
                    </a:p>
                  </a:txBody>
                  <a:tcPr marL="5204" marR="5204" marT="5204" marB="0" anchor="b">
                    <a:lnL>
                      <a:noFill/>
                    </a:lnL>
                    <a:lnR>
                      <a:noFill/>
                    </a:lnR>
                    <a:lnT>
                      <a:noFill/>
                    </a:lnT>
                    <a:lnB>
                      <a:noFill/>
                    </a:lnB>
                    <a:noFill/>
                  </a:tcPr>
                </a:tc>
                <a:tc>
                  <a:txBody>
                    <a:bodyPr/>
                    <a:lstStyle/>
                    <a:p>
                      <a:pPr algn="r" fontAlgn="b"/>
                      <a:r>
                        <a:rPr lang="fi-FI" sz="700" b="0" i="0" u="none" strike="noStrike">
                          <a:solidFill>
                            <a:srgbClr val="000000"/>
                          </a:solidFill>
                          <a:effectLst/>
                          <a:latin typeface="Calibri" panose="020F0502020204030204" pitchFamily="34" charset="0"/>
                        </a:rPr>
                        <a:t>94,94 %</a:t>
                      </a:r>
                    </a:p>
                  </a:txBody>
                  <a:tcPr marL="5204" marR="5204" marT="5204" marB="0" anchor="b">
                    <a:lnL>
                      <a:noFill/>
                    </a:lnL>
                    <a:lnR>
                      <a:noFill/>
                    </a:lnR>
                    <a:lnT>
                      <a:noFill/>
                    </a:lnT>
                    <a:lnB>
                      <a:noFill/>
                    </a:lnB>
                    <a:noFill/>
                  </a:tcPr>
                </a:tc>
                <a:extLst>
                  <a:ext uri="{0D108BD9-81ED-4DB2-BD59-A6C34878D82A}">
                    <a16:rowId xmlns:a16="http://schemas.microsoft.com/office/drawing/2014/main" val="1742820761"/>
                  </a:ext>
                </a:extLst>
              </a:tr>
              <a:tr h="110455">
                <a:tc>
                  <a:txBody>
                    <a:bodyPr/>
                    <a:lstStyle/>
                    <a:p>
                      <a:pPr algn="l" fontAlgn="b"/>
                      <a:r>
                        <a:rPr lang="fi-FI" sz="700" b="0" i="0" u="none" strike="noStrike">
                          <a:solidFill>
                            <a:srgbClr val="000000"/>
                          </a:solidFill>
                          <a:effectLst/>
                          <a:latin typeface="Calibri" panose="020F0502020204030204" pitchFamily="34" charset="0"/>
                        </a:rPr>
                        <a:t>Kaikki yhteensä</a:t>
                      </a:r>
                    </a:p>
                  </a:txBody>
                  <a:tcPr marL="5204" marR="5204" marT="520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303 703 768</a:t>
                      </a:r>
                    </a:p>
                  </a:txBody>
                  <a:tcPr marL="5204" marR="5204" marT="520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283 719 901</a:t>
                      </a:r>
                    </a:p>
                  </a:txBody>
                  <a:tcPr marL="5204" marR="5204" marT="520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295 546 252</a:t>
                      </a:r>
                    </a:p>
                  </a:txBody>
                  <a:tcPr marL="5204" marR="5204" marT="520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270 506 189</a:t>
                      </a:r>
                    </a:p>
                  </a:txBody>
                  <a:tcPr marL="5204" marR="5204" marT="520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89,07 %</a:t>
                      </a:r>
                    </a:p>
                  </a:txBody>
                  <a:tcPr marL="5204" marR="5204" marT="520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700" b="0" i="0" u="none" strike="noStrike">
                          <a:solidFill>
                            <a:srgbClr val="000000"/>
                          </a:solidFill>
                          <a:effectLst/>
                          <a:latin typeface="Calibri" panose="020F0502020204030204" pitchFamily="34" charset="0"/>
                        </a:rPr>
                        <a:t>95,34 %</a:t>
                      </a:r>
                    </a:p>
                  </a:txBody>
                  <a:tcPr marL="5204" marR="5204" marT="5204"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78980694"/>
                  </a:ext>
                </a:extLst>
              </a:tr>
            </a:tbl>
          </a:graphicData>
        </a:graphic>
      </p:graphicFrame>
    </p:spTree>
    <p:extLst>
      <p:ext uri="{BB962C8B-B14F-4D97-AF65-F5344CB8AC3E}">
        <p14:creationId xmlns:p14="http://schemas.microsoft.com/office/powerpoint/2010/main" val="1333914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6C66F42-551F-DA2D-7182-0A92D21379FD}"/>
              </a:ext>
            </a:extLst>
          </p:cNvPr>
          <p:cNvSpPr>
            <a:spLocks noGrp="1"/>
          </p:cNvSpPr>
          <p:nvPr>
            <p:ph type="title"/>
          </p:nvPr>
        </p:nvSpPr>
        <p:spPr/>
        <p:txBody>
          <a:bodyPr/>
          <a:lstStyle/>
          <a:p>
            <a:r>
              <a:rPr lang="fi-FI"/>
              <a:t>Järjestöluokka niputetut. Kaikki avustukset.</a:t>
            </a:r>
          </a:p>
        </p:txBody>
      </p:sp>
      <p:sp>
        <p:nvSpPr>
          <p:cNvPr id="3" name="Dian numeron paikkamerkki 2">
            <a:extLst>
              <a:ext uri="{FF2B5EF4-FFF2-40B4-BE49-F238E27FC236}">
                <a16:creationId xmlns:a16="http://schemas.microsoft.com/office/drawing/2014/main" id="{B7CA169F-35BA-F5B8-3EE2-BD7575BED382}"/>
              </a:ext>
            </a:extLst>
          </p:cNvPr>
          <p:cNvSpPr>
            <a:spLocks noGrp="1"/>
          </p:cNvSpPr>
          <p:nvPr>
            <p:ph type="sldNum" sz="quarter" idx="12"/>
          </p:nvPr>
        </p:nvSpPr>
        <p:spPr/>
        <p:txBody>
          <a:bodyPr/>
          <a:lstStyle/>
          <a:p>
            <a:fld id="{4A5902E6-C54A-9745-A6CA-6B67B09BB7A0}" type="slidenum">
              <a:rPr lang="en-US" smtClean="0"/>
              <a:pPr/>
              <a:t>13</a:t>
            </a:fld>
            <a:endParaRPr lang="en-US"/>
          </a:p>
        </p:txBody>
      </p:sp>
      <p:graphicFrame>
        <p:nvGraphicFramePr>
          <p:cNvPr id="4" name="Taulukko 3">
            <a:extLst>
              <a:ext uri="{FF2B5EF4-FFF2-40B4-BE49-F238E27FC236}">
                <a16:creationId xmlns:a16="http://schemas.microsoft.com/office/drawing/2014/main" id="{621051E6-B6CD-B70A-3ADE-03B648DA6BE1}"/>
              </a:ext>
            </a:extLst>
          </p:cNvPr>
          <p:cNvGraphicFramePr>
            <a:graphicFrameLocks noGrp="1"/>
          </p:cNvGraphicFramePr>
          <p:nvPr>
            <p:extLst>
              <p:ext uri="{D42A27DB-BD31-4B8C-83A1-F6EECF244321}">
                <p14:modId xmlns:p14="http://schemas.microsoft.com/office/powerpoint/2010/main" val="2327492653"/>
              </p:ext>
            </p:extLst>
          </p:nvPr>
        </p:nvGraphicFramePr>
        <p:xfrm>
          <a:off x="838200" y="1931955"/>
          <a:ext cx="10515601" cy="3892366"/>
        </p:xfrm>
        <a:graphic>
          <a:graphicData uri="http://schemas.openxmlformats.org/drawingml/2006/table">
            <a:tbl>
              <a:tblPr/>
              <a:tblGrid>
                <a:gridCol w="3198769">
                  <a:extLst>
                    <a:ext uri="{9D8B030D-6E8A-4147-A177-3AD203B41FA5}">
                      <a16:colId xmlns:a16="http://schemas.microsoft.com/office/drawing/2014/main" val="335988125"/>
                    </a:ext>
                  </a:extLst>
                </a:gridCol>
                <a:gridCol w="1219472">
                  <a:extLst>
                    <a:ext uri="{9D8B030D-6E8A-4147-A177-3AD203B41FA5}">
                      <a16:colId xmlns:a16="http://schemas.microsoft.com/office/drawing/2014/main" val="3655158585"/>
                    </a:ext>
                  </a:extLst>
                </a:gridCol>
                <a:gridCol w="1219472">
                  <a:extLst>
                    <a:ext uri="{9D8B030D-6E8A-4147-A177-3AD203B41FA5}">
                      <a16:colId xmlns:a16="http://schemas.microsoft.com/office/drawing/2014/main" val="2500217378"/>
                    </a:ext>
                  </a:extLst>
                </a:gridCol>
                <a:gridCol w="1219472">
                  <a:extLst>
                    <a:ext uri="{9D8B030D-6E8A-4147-A177-3AD203B41FA5}">
                      <a16:colId xmlns:a16="http://schemas.microsoft.com/office/drawing/2014/main" val="2287127369"/>
                    </a:ext>
                  </a:extLst>
                </a:gridCol>
                <a:gridCol w="1219472">
                  <a:extLst>
                    <a:ext uri="{9D8B030D-6E8A-4147-A177-3AD203B41FA5}">
                      <a16:colId xmlns:a16="http://schemas.microsoft.com/office/drawing/2014/main" val="3023406440"/>
                    </a:ext>
                  </a:extLst>
                </a:gridCol>
                <a:gridCol w="1219472">
                  <a:extLst>
                    <a:ext uri="{9D8B030D-6E8A-4147-A177-3AD203B41FA5}">
                      <a16:colId xmlns:a16="http://schemas.microsoft.com/office/drawing/2014/main" val="1613339066"/>
                    </a:ext>
                  </a:extLst>
                </a:gridCol>
                <a:gridCol w="1219472">
                  <a:extLst>
                    <a:ext uri="{9D8B030D-6E8A-4147-A177-3AD203B41FA5}">
                      <a16:colId xmlns:a16="http://schemas.microsoft.com/office/drawing/2014/main" val="3320277289"/>
                    </a:ext>
                  </a:extLst>
                </a:gridCol>
              </a:tblGrid>
              <a:tr h="415037">
                <a:tc>
                  <a:txBody>
                    <a:bodyPr/>
                    <a:lstStyle/>
                    <a:p>
                      <a:pPr algn="l" fontAlgn="b"/>
                      <a:r>
                        <a:rPr lang="fi-FI" sz="1000" b="0" i="0" u="none" strike="noStrike">
                          <a:solidFill>
                            <a:srgbClr val="000000"/>
                          </a:solidFill>
                          <a:effectLst/>
                          <a:latin typeface="Calibri" panose="020F0502020204030204" pitchFamily="34" charset="0"/>
                        </a:rPr>
                        <a:t>Järjestöluokat koottuna</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Vuoden 2024 avustus</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Vuoden 2025 avustus</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Haettu avustus 2026</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Ehdotettu avustus 2026</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2026 verrattuna vuoteen 2024</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2026 verrattuna vuoteen 2025</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32606875"/>
                  </a:ext>
                </a:extLst>
              </a:tr>
              <a:tr h="201909">
                <a:tc>
                  <a:txBody>
                    <a:bodyPr/>
                    <a:lstStyle/>
                    <a:p>
                      <a:pPr algn="l" fontAlgn="b"/>
                      <a:r>
                        <a:rPr lang="fi-FI" sz="1000" b="0" i="0" u="none" strike="noStrike">
                          <a:solidFill>
                            <a:srgbClr val="000000"/>
                          </a:solidFill>
                          <a:effectLst/>
                          <a:latin typeface="Calibri" panose="020F0502020204030204" pitchFamily="34" charset="0"/>
                        </a:rPr>
                        <a:t>Aisti- ja kehitysvammatyön järjestöt</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29 006 101</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24 626 367</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25 807 860</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22 968 159</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79,18 %</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93,27 %</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239822200"/>
                  </a:ext>
                </a:extLst>
              </a:tr>
              <a:tr h="201909">
                <a:tc>
                  <a:txBody>
                    <a:bodyPr/>
                    <a:lstStyle/>
                    <a:p>
                      <a:pPr algn="l" fontAlgn="b"/>
                      <a:r>
                        <a:rPr lang="fi-FI" sz="1000" b="0" i="0" u="none" strike="noStrike">
                          <a:solidFill>
                            <a:srgbClr val="000000"/>
                          </a:solidFill>
                          <a:effectLst/>
                          <a:latin typeface="Calibri" panose="020F0502020204030204" pitchFamily="34" charset="0"/>
                        </a:rPr>
                        <a:t>Asukasyhdistykset ja järjestöjen yhteisjärjestöt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15 691 937</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11 920 133</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13 651 392</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10 576 379</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67,40 %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88,73 %</a:t>
                      </a:r>
                    </a:p>
                  </a:txBody>
                  <a:tcPr marL="7035" marR="7035" marT="7035" marB="0" anchor="b">
                    <a:lnL>
                      <a:noFill/>
                    </a:lnL>
                    <a:lnR>
                      <a:noFill/>
                    </a:lnR>
                    <a:lnT>
                      <a:noFill/>
                    </a:lnT>
                    <a:lnB>
                      <a:noFill/>
                    </a:lnB>
                    <a:noFill/>
                  </a:tcPr>
                </a:tc>
                <a:extLst>
                  <a:ext uri="{0D108BD9-81ED-4DB2-BD59-A6C34878D82A}">
                    <a16:rowId xmlns:a16="http://schemas.microsoft.com/office/drawing/2014/main" val="2127042693"/>
                  </a:ext>
                </a:extLst>
              </a:tr>
              <a:tr h="201909">
                <a:tc>
                  <a:txBody>
                    <a:bodyPr/>
                    <a:lstStyle/>
                    <a:p>
                      <a:pPr algn="l" fontAlgn="b"/>
                      <a:r>
                        <a:rPr lang="fi-FI" sz="1000" b="0" i="0" u="none" strike="noStrike">
                          <a:solidFill>
                            <a:srgbClr val="000000"/>
                          </a:solidFill>
                          <a:effectLst/>
                          <a:latin typeface="Calibri" panose="020F0502020204030204" pitchFamily="34" charset="0"/>
                        </a:rPr>
                        <a:t>Ikääntyneiden, veteraanien ja omaistyön 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28 281 379</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25 035 751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22 553 275</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20 318 138</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71,84 %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81,16 %</a:t>
                      </a:r>
                    </a:p>
                  </a:txBody>
                  <a:tcPr marL="7035" marR="7035" marT="7035" marB="0" anchor="b">
                    <a:lnL>
                      <a:noFill/>
                    </a:lnL>
                    <a:lnR>
                      <a:noFill/>
                    </a:lnR>
                    <a:lnT>
                      <a:noFill/>
                    </a:lnT>
                    <a:lnB>
                      <a:noFill/>
                    </a:lnB>
                    <a:noFill/>
                  </a:tcPr>
                </a:tc>
                <a:extLst>
                  <a:ext uri="{0D108BD9-81ED-4DB2-BD59-A6C34878D82A}">
                    <a16:rowId xmlns:a16="http://schemas.microsoft.com/office/drawing/2014/main" val="1338848774"/>
                  </a:ext>
                </a:extLst>
              </a:tr>
              <a:tr h="415037">
                <a:tc>
                  <a:txBody>
                    <a:bodyPr/>
                    <a:lstStyle/>
                    <a:p>
                      <a:pPr algn="l" fontAlgn="b"/>
                      <a:r>
                        <a:rPr lang="fi-FI" sz="1000" b="0" i="0" u="none" strike="noStrike">
                          <a:solidFill>
                            <a:srgbClr val="000000"/>
                          </a:solidFill>
                          <a:effectLst/>
                          <a:latin typeface="Calibri" panose="020F0502020204030204" pitchFamily="34" charset="0"/>
                        </a:rPr>
                        <a:t>Kriminaalityön, taloustaidon ja aineellisen avun järjestöt sekä työttömien ja työllisyyden edistämisen 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18 207 225</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11 231 909</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14 150 127</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9 002 972</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49,45 %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80,16 %</a:t>
                      </a:r>
                    </a:p>
                  </a:txBody>
                  <a:tcPr marL="7035" marR="7035" marT="7035" marB="0" anchor="b">
                    <a:lnL>
                      <a:noFill/>
                    </a:lnL>
                    <a:lnR>
                      <a:noFill/>
                    </a:lnR>
                    <a:lnT>
                      <a:noFill/>
                    </a:lnT>
                    <a:lnB>
                      <a:noFill/>
                    </a:lnB>
                    <a:noFill/>
                  </a:tcPr>
                </a:tc>
                <a:extLst>
                  <a:ext uri="{0D108BD9-81ED-4DB2-BD59-A6C34878D82A}">
                    <a16:rowId xmlns:a16="http://schemas.microsoft.com/office/drawing/2014/main" val="3977232477"/>
                  </a:ext>
                </a:extLst>
              </a:tr>
              <a:tr h="201909">
                <a:tc>
                  <a:txBody>
                    <a:bodyPr/>
                    <a:lstStyle/>
                    <a:p>
                      <a:pPr algn="l" fontAlgn="b"/>
                      <a:r>
                        <a:rPr lang="fi-FI" sz="1000" b="0" i="0" u="none" strike="noStrike">
                          <a:solidFill>
                            <a:srgbClr val="000000"/>
                          </a:solidFill>
                          <a:effectLst/>
                          <a:latin typeface="Calibri" panose="020F0502020204030204" pitchFamily="34" charset="0"/>
                        </a:rPr>
                        <a:t>Lomajärjestöt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14 282 021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9 114 662</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9 757 118</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7 000 000</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49,01 %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76,80 %</a:t>
                      </a:r>
                    </a:p>
                  </a:txBody>
                  <a:tcPr marL="7035" marR="7035" marT="7035" marB="0" anchor="b">
                    <a:lnL>
                      <a:noFill/>
                    </a:lnL>
                    <a:lnR>
                      <a:noFill/>
                    </a:lnR>
                    <a:lnT>
                      <a:noFill/>
                    </a:lnT>
                    <a:lnB>
                      <a:noFill/>
                    </a:lnB>
                    <a:noFill/>
                  </a:tcPr>
                </a:tc>
                <a:extLst>
                  <a:ext uri="{0D108BD9-81ED-4DB2-BD59-A6C34878D82A}">
                    <a16:rowId xmlns:a16="http://schemas.microsoft.com/office/drawing/2014/main" val="201334982"/>
                  </a:ext>
                </a:extLst>
              </a:tr>
              <a:tr h="201909">
                <a:tc>
                  <a:txBody>
                    <a:bodyPr/>
                    <a:lstStyle/>
                    <a:p>
                      <a:pPr algn="l" fontAlgn="b"/>
                      <a:r>
                        <a:rPr lang="fi-FI" sz="1000" b="0" i="0" u="none" strike="noStrike">
                          <a:solidFill>
                            <a:srgbClr val="000000"/>
                          </a:solidFill>
                          <a:effectLst/>
                          <a:latin typeface="Calibri" panose="020F0502020204030204" pitchFamily="34" charset="0"/>
                        </a:rPr>
                        <a:t>Mielenterveysjärjestöt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46 841 600</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39 533 827</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40 504 705</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35 459 509</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75,70 %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89,69 %</a:t>
                      </a:r>
                    </a:p>
                  </a:txBody>
                  <a:tcPr marL="7035" marR="7035" marT="7035" marB="0" anchor="b">
                    <a:lnL>
                      <a:noFill/>
                    </a:lnL>
                    <a:lnR>
                      <a:noFill/>
                    </a:lnR>
                    <a:lnT>
                      <a:noFill/>
                    </a:lnT>
                    <a:lnB>
                      <a:noFill/>
                    </a:lnB>
                    <a:noFill/>
                  </a:tcPr>
                </a:tc>
                <a:extLst>
                  <a:ext uri="{0D108BD9-81ED-4DB2-BD59-A6C34878D82A}">
                    <a16:rowId xmlns:a16="http://schemas.microsoft.com/office/drawing/2014/main" val="2429156867"/>
                  </a:ext>
                </a:extLst>
              </a:tr>
              <a:tr h="201909">
                <a:tc>
                  <a:txBody>
                    <a:bodyPr/>
                    <a:lstStyle/>
                    <a:p>
                      <a:pPr algn="l" fontAlgn="b"/>
                      <a:r>
                        <a:rPr lang="fi-FI" sz="1000" b="0" i="0" u="none" strike="noStrike">
                          <a:solidFill>
                            <a:srgbClr val="000000"/>
                          </a:solidFill>
                          <a:effectLst/>
                          <a:latin typeface="Calibri" panose="020F0502020204030204" pitchFamily="34" charset="0"/>
                        </a:rPr>
                        <a:t>Monialajärjestöt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37 972 443</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25 745 146</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29 127 596</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23 664 553</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62,32 %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91,92 %</a:t>
                      </a:r>
                    </a:p>
                  </a:txBody>
                  <a:tcPr marL="7035" marR="7035" marT="7035" marB="0" anchor="b">
                    <a:lnL>
                      <a:noFill/>
                    </a:lnL>
                    <a:lnR>
                      <a:noFill/>
                    </a:lnR>
                    <a:lnT>
                      <a:noFill/>
                    </a:lnT>
                    <a:lnB>
                      <a:noFill/>
                    </a:lnB>
                    <a:noFill/>
                  </a:tcPr>
                </a:tc>
                <a:extLst>
                  <a:ext uri="{0D108BD9-81ED-4DB2-BD59-A6C34878D82A}">
                    <a16:rowId xmlns:a16="http://schemas.microsoft.com/office/drawing/2014/main" val="2863567537"/>
                  </a:ext>
                </a:extLst>
              </a:tr>
              <a:tr h="201909">
                <a:tc>
                  <a:txBody>
                    <a:bodyPr/>
                    <a:lstStyle/>
                    <a:p>
                      <a:pPr algn="l" fontAlgn="b"/>
                      <a:r>
                        <a:rPr lang="fi-FI" sz="1000" b="0" i="0" u="none" strike="noStrike">
                          <a:solidFill>
                            <a:srgbClr val="000000"/>
                          </a:solidFill>
                          <a:effectLst/>
                          <a:latin typeface="Calibri" panose="020F0502020204030204" pitchFamily="34" charset="0"/>
                        </a:rPr>
                        <a:t>Pelastusala sekä muut hakijat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2 104 837</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1 720 843</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2 483 361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1 905 843</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90,55 %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110,75 %</a:t>
                      </a:r>
                    </a:p>
                  </a:txBody>
                  <a:tcPr marL="7035" marR="7035" marT="7035" marB="0" anchor="b">
                    <a:lnL>
                      <a:noFill/>
                    </a:lnL>
                    <a:lnR>
                      <a:noFill/>
                    </a:lnR>
                    <a:lnT>
                      <a:noFill/>
                    </a:lnT>
                    <a:lnB>
                      <a:noFill/>
                    </a:lnB>
                    <a:noFill/>
                  </a:tcPr>
                </a:tc>
                <a:extLst>
                  <a:ext uri="{0D108BD9-81ED-4DB2-BD59-A6C34878D82A}">
                    <a16:rowId xmlns:a16="http://schemas.microsoft.com/office/drawing/2014/main" val="459856370"/>
                  </a:ext>
                </a:extLst>
              </a:tr>
              <a:tr h="415037">
                <a:tc>
                  <a:txBody>
                    <a:bodyPr/>
                    <a:lstStyle/>
                    <a:p>
                      <a:pPr algn="l" fontAlgn="b"/>
                      <a:r>
                        <a:rPr lang="fi-FI" sz="1000" b="0" i="0" u="none" strike="noStrike">
                          <a:solidFill>
                            <a:srgbClr val="000000"/>
                          </a:solidFill>
                          <a:effectLst/>
                          <a:latin typeface="Calibri" panose="020F0502020204030204" pitchFamily="34" charset="0"/>
                        </a:rPr>
                        <a:t>Perhetyön järjestöt, nuorisoalan ja -asumisen järjestöt sekä oppimisvaikeusjärjestöt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71 344 459</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57 804 642</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66 062 658</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53 513 937</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75,01 %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92,58 %</a:t>
                      </a:r>
                    </a:p>
                  </a:txBody>
                  <a:tcPr marL="7035" marR="7035" marT="7035" marB="0" anchor="b">
                    <a:lnL>
                      <a:noFill/>
                    </a:lnL>
                    <a:lnR>
                      <a:noFill/>
                    </a:lnR>
                    <a:lnT>
                      <a:noFill/>
                    </a:lnT>
                    <a:lnB>
                      <a:noFill/>
                    </a:lnB>
                    <a:noFill/>
                  </a:tcPr>
                </a:tc>
                <a:extLst>
                  <a:ext uri="{0D108BD9-81ED-4DB2-BD59-A6C34878D82A}">
                    <a16:rowId xmlns:a16="http://schemas.microsoft.com/office/drawing/2014/main" val="1424896389"/>
                  </a:ext>
                </a:extLst>
              </a:tr>
              <a:tr h="201909">
                <a:tc>
                  <a:txBody>
                    <a:bodyPr/>
                    <a:lstStyle/>
                    <a:p>
                      <a:pPr algn="l" fontAlgn="b"/>
                      <a:r>
                        <a:rPr lang="fi-FI" sz="1000" b="0" i="0" u="none" strike="noStrike">
                          <a:solidFill>
                            <a:srgbClr val="000000"/>
                          </a:solidFill>
                          <a:effectLst/>
                          <a:latin typeface="Calibri" panose="020F0502020204030204" pitchFamily="34" charset="0"/>
                        </a:rPr>
                        <a:t>Päihde- ja riippuvuusjärjestöt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32 707 779</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27 790 868</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36 654 244</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25 272 493</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77,27 %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90,94 %</a:t>
                      </a:r>
                    </a:p>
                  </a:txBody>
                  <a:tcPr marL="7035" marR="7035" marT="7035" marB="0" anchor="b">
                    <a:lnL>
                      <a:noFill/>
                    </a:lnL>
                    <a:lnR>
                      <a:noFill/>
                    </a:lnR>
                    <a:lnT>
                      <a:noFill/>
                    </a:lnT>
                    <a:lnB>
                      <a:noFill/>
                    </a:lnB>
                    <a:noFill/>
                  </a:tcPr>
                </a:tc>
                <a:extLst>
                  <a:ext uri="{0D108BD9-81ED-4DB2-BD59-A6C34878D82A}">
                    <a16:rowId xmlns:a16="http://schemas.microsoft.com/office/drawing/2014/main" val="4216695470"/>
                  </a:ext>
                </a:extLst>
              </a:tr>
              <a:tr h="415037">
                <a:tc>
                  <a:txBody>
                    <a:bodyPr/>
                    <a:lstStyle/>
                    <a:p>
                      <a:pPr algn="l" fontAlgn="b"/>
                      <a:r>
                        <a:rPr lang="fi-FI" sz="1000" b="0" i="0" u="none" strike="noStrike">
                          <a:solidFill>
                            <a:srgbClr val="000000"/>
                          </a:solidFill>
                          <a:effectLst/>
                          <a:latin typeface="Calibri" panose="020F0502020204030204" pitchFamily="34" charset="0"/>
                        </a:rPr>
                        <a:t>Sairaus- ja potilasjärjestöt sekä muut terveyden ja hyvinvoinnin edistämisen sekä kuntoutuksen 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56 665 508</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45 957 348</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156 934 415</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42 482 491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74,97 %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92,44 %</a:t>
                      </a:r>
                    </a:p>
                  </a:txBody>
                  <a:tcPr marL="7035" marR="7035" marT="7035" marB="0" anchor="b">
                    <a:lnL>
                      <a:noFill/>
                    </a:lnL>
                    <a:lnR>
                      <a:noFill/>
                    </a:lnR>
                    <a:lnT>
                      <a:noFill/>
                    </a:lnT>
                    <a:lnB>
                      <a:noFill/>
                    </a:lnB>
                    <a:noFill/>
                  </a:tcPr>
                </a:tc>
                <a:extLst>
                  <a:ext uri="{0D108BD9-81ED-4DB2-BD59-A6C34878D82A}">
                    <a16:rowId xmlns:a16="http://schemas.microsoft.com/office/drawing/2014/main" val="1528535562"/>
                  </a:ext>
                </a:extLst>
              </a:tr>
              <a:tr h="415037">
                <a:tc>
                  <a:txBody>
                    <a:bodyPr/>
                    <a:lstStyle/>
                    <a:p>
                      <a:pPr algn="l" fontAlgn="b"/>
                      <a:r>
                        <a:rPr lang="fi-FI" sz="1000" b="0" i="0" u="none" strike="noStrike">
                          <a:solidFill>
                            <a:srgbClr val="000000"/>
                          </a:solidFill>
                          <a:effectLst/>
                          <a:latin typeface="Calibri" panose="020F0502020204030204" pitchFamily="34" charset="0"/>
                        </a:rPr>
                        <a:t>Vähemmistöryhmien järjestöt sekä muun sosiaalisen hyvinvoinnin 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30 482 711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23 606 504</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30 306 584</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21 747 526</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71,34 %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92,13 %</a:t>
                      </a:r>
                    </a:p>
                  </a:txBody>
                  <a:tcPr marL="7035" marR="7035" marT="7035" marB="0" anchor="b">
                    <a:lnL>
                      <a:noFill/>
                    </a:lnL>
                    <a:lnR>
                      <a:noFill/>
                    </a:lnR>
                    <a:lnT>
                      <a:noFill/>
                    </a:lnT>
                    <a:lnB>
                      <a:noFill/>
                    </a:lnB>
                    <a:noFill/>
                  </a:tcPr>
                </a:tc>
                <a:extLst>
                  <a:ext uri="{0D108BD9-81ED-4DB2-BD59-A6C34878D82A}">
                    <a16:rowId xmlns:a16="http://schemas.microsoft.com/office/drawing/2014/main" val="1423870244"/>
                  </a:ext>
                </a:extLst>
              </a:tr>
              <a:tr h="201909">
                <a:tc>
                  <a:txBody>
                    <a:bodyPr/>
                    <a:lstStyle/>
                    <a:p>
                      <a:pPr algn="l" fontAlgn="b"/>
                      <a:r>
                        <a:rPr lang="fi-FI" sz="1000" b="0" i="0" u="none" strike="noStrike">
                          <a:solidFill>
                            <a:srgbClr val="000000"/>
                          </a:solidFill>
                          <a:effectLst/>
                          <a:latin typeface="Calibri" panose="020F0502020204030204" pitchFamily="34" charset="0"/>
                        </a:rPr>
                        <a:t>Kaikki yhteensä</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383 588 000</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304 088 000</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447 993 335</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273 912 000</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71,41 %</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90,08 %</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40636768"/>
                  </a:ext>
                </a:extLst>
              </a:tr>
            </a:tbl>
          </a:graphicData>
        </a:graphic>
      </p:graphicFrame>
    </p:spTree>
    <p:extLst>
      <p:ext uri="{BB962C8B-B14F-4D97-AF65-F5344CB8AC3E}">
        <p14:creationId xmlns:p14="http://schemas.microsoft.com/office/powerpoint/2010/main" val="40125740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A98732-52F5-44CA-5019-5285E4877FFA}"/>
              </a:ext>
            </a:extLst>
          </p:cNvPr>
          <p:cNvSpPr>
            <a:spLocks noGrp="1"/>
          </p:cNvSpPr>
          <p:nvPr>
            <p:ph type="title"/>
          </p:nvPr>
        </p:nvSpPr>
        <p:spPr/>
        <p:txBody>
          <a:bodyPr/>
          <a:lstStyle/>
          <a:p>
            <a:r>
              <a:rPr lang="fi-FI"/>
              <a:t>Järjestöluokka niputetut. Ilman hankkeita.</a:t>
            </a:r>
          </a:p>
        </p:txBody>
      </p:sp>
      <p:sp>
        <p:nvSpPr>
          <p:cNvPr id="3" name="Dian numeron paikkamerkki 2">
            <a:extLst>
              <a:ext uri="{FF2B5EF4-FFF2-40B4-BE49-F238E27FC236}">
                <a16:creationId xmlns:a16="http://schemas.microsoft.com/office/drawing/2014/main" id="{9076D650-60DD-A927-AC67-E87A8F708975}"/>
              </a:ext>
            </a:extLst>
          </p:cNvPr>
          <p:cNvSpPr>
            <a:spLocks noGrp="1"/>
          </p:cNvSpPr>
          <p:nvPr>
            <p:ph type="sldNum" sz="quarter" idx="12"/>
          </p:nvPr>
        </p:nvSpPr>
        <p:spPr/>
        <p:txBody>
          <a:bodyPr/>
          <a:lstStyle/>
          <a:p>
            <a:fld id="{4A5902E6-C54A-9745-A6CA-6B67B09BB7A0}" type="slidenum">
              <a:rPr lang="en-US" smtClean="0"/>
              <a:pPr/>
              <a:t>14</a:t>
            </a:fld>
            <a:endParaRPr lang="en-US"/>
          </a:p>
        </p:txBody>
      </p:sp>
      <p:graphicFrame>
        <p:nvGraphicFramePr>
          <p:cNvPr id="7" name="Taulukko 6">
            <a:extLst>
              <a:ext uri="{FF2B5EF4-FFF2-40B4-BE49-F238E27FC236}">
                <a16:creationId xmlns:a16="http://schemas.microsoft.com/office/drawing/2014/main" id="{1467BE6F-69BF-828F-503A-7390D8A7ABC2}"/>
              </a:ext>
            </a:extLst>
          </p:cNvPr>
          <p:cNvGraphicFramePr>
            <a:graphicFrameLocks noGrp="1"/>
          </p:cNvGraphicFramePr>
          <p:nvPr>
            <p:extLst>
              <p:ext uri="{D42A27DB-BD31-4B8C-83A1-F6EECF244321}">
                <p14:modId xmlns:p14="http://schemas.microsoft.com/office/powerpoint/2010/main" val="828964387"/>
              </p:ext>
            </p:extLst>
          </p:nvPr>
        </p:nvGraphicFramePr>
        <p:xfrm>
          <a:off x="838200" y="1931955"/>
          <a:ext cx="10515601" cy="4223240"/>
        </p:xfrm>
        <a:graphic>
          <a:graphicData uri="http://schemas.openxmlformats.org/drawingml/2006/table">
            <a:tbl>
              <a:tblPr/>
              <a:tblGrid>
                <a:gridCol w="3198769">
                  <a:extLst>
                    <a:ext uri="{9D8B030D-6E8A-4147-A177-3AD203B41FA5}">
                      <a16:colId xmlns:a16="http://schemas.microsoft.com/office/drawing/2014/main" val="1959029142"/>
                    </a:ext>
                  </a:extLst>
                </a:gridCol>
                <a:gridCol w="1219472">
                  <a:extLst>
                    <a:ext uri="{9D8B030D-6E8A-4147-A177-3AD203B41FA5}">
                      <a16:colId xmlns:a16="http://schemas.microsoft.com/office/drawing/2014/main" val="2932139426"/>
                    </a:ext>
                  </a:extLst>
                </a:gridCol>
                <a:gridCol w="1219472">
                  <a:extLst>
                    <a:ext uri="{9D8B030D-6E8A-4147-A177-3AD203B41FA5}">
                      <a16:colId xmlns:a16="http://schemas.microsoft.com/office/drawing/2014/main" val="298862300"/>
                    </a:ext>
                  </a:extLst>
                </a:gridCol>
                <a:gridCol w="1219472">
                  <a:extLst>
                    <a:ext uri="{9D8B030D-6E8A-4147-A177-3AD203B41FA5}">
                      <a16:colId xmlns:a16="http://schemas.microsoft.com/office/drawing/2014/main" val="4290925225"/>
                    </a:ext>
                  </a:extLst>
                </a:gridCol>
                <a:gridCol w="1219472">
                  <a:extLst>
                    <a:ext uri="{9D8B030D-6E8A-4147-A177-3AD203B41FA5}">
                      <a16:colId xmlns:a16="http://schemas.microsoft.com/office/drawing/2014/main" val="2806666799"/>
                    </a:ext>
                  </a:extLst>
                </a:gridCol>
                <a:gridCol w="1219472">
                  <a:extLst>
                    <a:ext uri="{9D8B030D-6E8A-4147-A177-3AD203B41FA5}">
                      <a16:colId xmlns:a16="http://schemas.microsoft.com/office/drawing/2014/main" val="3443035130"/>
                    </a:ext>
                  </a:extLst>
                </a:gridCol>
                <a:gridCol w="1219472">
                  <a:extLst>
                    <a:ext uri="{9D8B030D-6E8A-4147-A177-3AD203B41FA5}">
                      <a16:colId xmlns:a16="http://schemas.microsoft.com/office/drawing/2014/main" val="2632534992"/>
                    </a:ext>
                  </a:extLst>
                </a:gridCol>
              </a:tblGrid>
              <a:tr h="437407">
                <a:tc>
                  <a:txBody>
                    <a:bodyPr/>
                    <a:lstStyle/>
                    <a:p>
                      <a:pPr algn="l" fontAlgn="b"/>
                      <a:r>
                        <a:rPr lang="fi-FI" sz="1000" b="0" i="0" u="none" strike="noStrike">
                          <a:solidFill>
                            <a:srgbClr val="000000"/>
                          </a:solidFill>
                          <a:effectLst/>
                          <a:latin typeface="Calibri" panose="020F0502020204030204" pitchFamily="34" charset="0"/>
                        </a:rPr>
                        <a:t>Järjestöluokat koottuna</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Vuoden 2024 avustus</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Vuoden 2025 avustus</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Haettu avustus 2026</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Ehdotettu avustus 2026</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2026 verrattuna vuoteen 2024</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2026 verrattuna vuoteen 2025</a:t>
                      </a:r>
                    </a:p>
                  </a:txBody>
                  <a:tcPr marL="7035" marR="7035" marT="703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8277093"/>
                  </a:ext>
                </a:extLst>
              </a:tr>
              <a:tr h="226245">
                <a:tc>
                  <a:txBody>
                    <a:bodyPr/>
                    <a:lstStyle/>
                    <a:p>
                      <a:pPr algn="l" fontAlgn="b"/>
                      <a:r>
                        <a:rPr lang="fi-FI" sz="1000" b="0" i="0" u="none" strike="noStrike">
                          <a:solidFill>
                            <a:srgbClr val="000000"/>
                          </a:solidFill>
                          <a:effectLst/>
                          <a:latin typeface="Calibri" panose="020F0502020204030204" pitchFamily="34" charset="0"/>
                        </a:rPr>
                        <a:t>Aisti- ja kehitysvammatyön järjestöt</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26 162 590</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24 127 585</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24 684 117</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22 880 245</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87,45 %</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94,83 %</a:t>
                      </a:r>
                    </a:p>
                  </a:txBody>
                  <a:tcPr marL="7035" marR="7035" marT="703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297814602"/>
                  </a:ext>
                </a:extLst>
              </a:tr>
              <a:tr h="226245">
                <a:tc>
                  <a:txBody>
                    <a:bodyPr/>
                    <a:lstStyle/>
                    <a:p>
                      <a:pPr algn="l" fontAlgn="b"/>
                      <a:r>
                        <a:rPr lang="fi-FI" sz="1000" b="0" i="0" u="none" strike="noStrike">
                          <a:solidFill>
                            <a:srgbClr val="000000"/>
                          </a:solidFill>
                          <a:effectLst/>
                          <a:latin typeface="Calibri" panose="020F0502020204030204" pitchFamily="34" charset="0"/>
                        </a:rPr>
                        <a:t>Asukasyhdistykset ja järjestöjen yhteisjärjestöt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11 242 032</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10 943 233</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12 911 451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10 530 491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93,67 %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96,23 %</a:t>
                      </a:r>
                    </a:p>
                  </a:txBody>
                  <a:tcPr marL="7035" marR="7035" marT="7035" marB="0" anchor="b">
                    <a:lnL>
                      <a:noFill/>
                    </a:lnL>
                    <a:lnR>
                      <a:noFill/>
                    </a:lnR>
                    <a:lnT>
                      <a:noFill/>
                    </a:lnT>
                    <a:lnB>
                      <a:noFill/>
                    </a:lnB>
                    <a:noFill/>
                  </a:tcPr>
                </a:tc>
                <a:extLst>
                  <a:ext uri="{0D108BD9-81ED-4DB2-BD59-A6C34878D82A}">
                    <a16:rowId xmlns:a16="http://schemas.microsoft.com/office/drawing/2014/main" val="852166603"/>
                  </a:ext>
                </a:extLst>
              </a:tr>
              <a:tr h="226245">
                <a:tc>
                  <a:txBody>
                    <a:bodyPr/>
                    <a:lstStyle/>
                    <a:p>
                      <a:pPr algn="l" fontAlgn="b"/>
                      <a:r>
                        <a:rPr lang="fi-FI" sz="1000" b="0" i="0" u="none" strike="noStrike">
                          <a:solidFill>
                            <a:srgbClr val="000000"/>
                          </a:solidFill>
                          <a:effectLst/>
                          <a:latin typeface="Calibri" panose="020F0502020204030204" pitchFamily="34" charset="0"/>
                        </a:rPr>
                        <a:t>Ikääntyneiden, veteraanien ja omaistyön 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22 687 215</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21 214 346</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22 208 748</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20 318 138</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89,56 %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95,78 %</a:t>
                      </a:r>
                    </a:p>
                  </a:txBody>
                  <a:tcPr marL="7035" marR="7035" marT="7035" marB="0" anchor="b">
                    <a:lnL>
                      <a:noFill/>
                    </a:lnL>
                    <a:lnR>
                      <a:noFill/>
                    </a:lnR>
                    <a:lnT>
                      <a:noFill/>
                    </a:lnT>
                    <a:lnB>
                      <a:noFill/>
                    </a:lnB>
                    <a:noFill/>
                  </a:tcPr>
                </a:tc>
                <a:extLst>
                  <a:ext uri="{0D108BD9-81ED-4DB2-BD59-A6C34878D82A}">
                    <a16:rowId xmlns:a16="http://schemas.microsoft.com/office/drawing/2014/main" val="2780884378"/>
                  </a:ext>
                </a:extLst>
              </a:tr>
              <a:tr h="437407">
                <a:tc>
                  <a:txBody>
                    <a:bodyPr/>
                    <a:lstStyle/>
                    <a:p>
                      <a:pPr algn="l" fontAlgn="b"/>
                      <a:r>
                        <a:rPr lang="fi-FI" sz="1000" b="0" i="0" u="none" strike="noStrike">
                          <a:solidFill>
                            <a:srgbClr val="000000"/>
                          </a:solidFill>
                          <a:effectLst/>
                          <a:latin typeface="Calibri" panose="020F0502020204030204" pitchFamily="34" charset="0"/>
                        </a:rPr>
                        <a:t>Kriminaalityön, taloustaidon ja aineellisen avun järjestöt sekä työttömien ja työllisyyden edistämisen 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10 453 422</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9 735 479</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10 181 946</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8 883 440</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84,98 %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91,25 %</a:t>
                      </a:r>
                    </a:p>
                  </a:txBody>
                  <a:tcPr marL="7035" marR="7035" marT="7035" marB="0" anchor="b">
                    <a:lnL>
                      <a:noFill/>
                    </a:lnL>
                    <a:lnR>
                      <a:noFill/>
                    </a:lnR>
                    <a:lnT>
                      <a:noFill/>
                    </a:lnT>
                    <a:lnB>
                      <a:noFill/>
                    </a:lnB>
                    <a:noFill/>
                  </a:tcPr>
                </a:tc>
                <a:extLst>
                  <a:ext uri="{0D108BD9-81ED-4DB2-BD59-A6C34878D82A}">
                    <a16:rowId xmlns:a16="http://schemas.microsoft.com/office/drawing/2014/main" val="1582475865"/>
                  </a:ext>
                </a:extLst>
              </a:tr>
              <a:tr h="226245">
                <a:tc>
                  <a:txBody>
                    <a:bodyPr/>
                    <a:lstStyle/>
                    <a:p>
                      <a:pPr algn="l" fontAlgn="b"/>
                      <a:r>
                        <a:rPr lang="fi-FI" sz="1000" b="0" i="0" u="none" strike="noStrike">
                          <a:solidFill>
                            <a:srgbClr val="000000"/>
                          </a:solidFill>
                          <a:effectLst/>
                          <a:latin typeface="Calibri" panose="020F0502020204030204" pitchFamily="34" charset="0"/>
                        </a:rPr>
                        <a:t>Lomajärjestöt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14 182 021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9 114 662</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9 757 118</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7 000 000</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49,36 %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76,80 %</a:t>
                      </a:r>
                    </a:p>
                  </a:txBody>
                  <a:tcPr marL="7035" marR="7035" marT="7035" marB="0" anchor="b">
                    <a:lnL>
                      <a:noFill/>
                    </a:lnL>
                    <a:lnR>
                      <a:noFill/>
                    </a:lnR>
                    <a:lnT>
                      <a:noFill/>
                    </a:lnT>
                    <a:lnB>
                      <a:noFill/>
                    </a:lnB>
                    <a:noFill/>
                  </a:tcPr>
                </a:tc>
                <a:extLst>
                  <a:ext uri="{0D108BD9-81ED-4DB2-BD59-A6C34878D82A}">
                    <a16:rowId xmlns:a16="http://schemas.microsoft.com/office/drawing/2014/main" val="154662809"/>
                  </a:ext>
                </a:extLst>
              </a:tr>
              <a:tr h="226245">
                <a:tc>
                  <a:txBody>
                    <a:bodyPr/>
                    <a:lstStyle/>
                    <a:p>
                      <a:pPr algn="l" fontAlgn="b"/>
                      <a:r>
                        <a:rPr lang="fi-FI" sz="1000" b="0" i="0" u="none" strike="noStrike">
                          <a:solidFill>
                            <a:srgbClr val="000000"/>
                          </a:solidFill>
                          <a:effectLst/>
                          <a:latin typeface="Calibri" panose="020F0502020204030204" pitchFamily="34" charset="0"/>
                        </a:rPr>
                        <a:t>Mielenterveysjärjestöt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38 097 397</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36 808 921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37 749 957</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35 420 722</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92,97 %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96,23 %</a:t>
                      </a:r>
                    </a:p>
                  </a:txBody>
                  <a:tcPr marL="7035" marR="7035" marT="7035" marB="0" anchor="b">
                    <a:lnL>
                      <a:noFill/>
                    </a:lnL>
                    <a:lnR>
                      <a:noFill/>
                    </a:lnR>
                    <a:lnT>
                      <a:noFill/>
                    </a:lnT>
                    <a:lnB>
                      <a:noFill/>
                    </a:lnB>
                    <a:noFill/>
                  </a:tcPr>
                </a:tc>
                <a:extLst>
                  <a:ext uri="{0D108BD9-81ED-4DB2-BD59-A6C34878D82A}">
                    <a16:rowId xmlns:a16="http://schemas.microsoft.com/office/drawing/2014/main" val="4288553160"/>
                  </a:ext>
                </a:extLst>
              </a:tr>
              <a:tr h="226245">
                <a:tc>
                  <a:txBody>
                    <a:bodyPr/>
                    <a:lstStyle/>
                    <a:p>
                      <a:pPr algn="l" fontAlgn="b"/>
                      <a:r>
                        <a:rPr lang="fi-FI" sz="1000" b="0" i="0" u="none" strike="noStrike">
                          <a:solidFill>
                            <a:srgbClr val="000000"/>
                          </a:solidFill>
                          <a:effectLst/>
                          <a:latin typeface="Calibri" panose="020F0502020204030204" pitchFamily="34" charset="0"/>
                        </a:rPr>
                        <a:t>Monialajärjestöt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25 573 750</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24 267 014</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25 142 888</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22 893 641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89,52 %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94,34 %</a:t>
                      </a:r>
                    </a:p>
                  </a:txBody>
                  <a:tcPr marL="7035" marR="7035" marT="7035" marB="0" anchor="b">
                    <a:lnL>
                      <a:noFill/>
                    </a:lnL>
                    <a:lnR>
                      <a:noFill/>
                    </a:lnR>
                    <a:lnT>
                      <a:noFill/>
                    </a:lnT>
                    <a:lnB>
                      <a:noFill/>
                    </a:lnB>
                    <a:noFill/>
                  </a:tcPr>
                </a:tc>
                <a:extLst>
                  <a:ext uri="{0D108BD9-81ED-4DB2-BD59-A6C34878D82A}">
                    <a16:rowId xmlns:a16="http://schemas.microsoft.com/office/drawing/2014/main" val="1560981550"/>
                  </a:ext>
                </a:extLst>
              </a:tr>
              <a:tr h="226245">
                <a:tc>
                  <a:txBody>
                    <a:bodyPr/>
                    <a:lstStyle/>
                    <a:p>
                      <a:pPr algn="l" fontAlgn="b"/>
                      <a:r>
                        <a:rPr lang="fi-FI" sz="1000" b="0" i="0" u="none" strike="noStrike">
                          <a:solidFill>
                            <a:srgbClr val="000000"/>
                          </a:solidFill>
                          <a:effectLst/>
                          <a:latin typeface="Calibri" panose="020F0502020204030204" pitchFamily="34" charset="0"/>
                        </a:rPr>
                        <a:t>Pelastusala sekä muut hakijat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1 054 837</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1 020 843</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1 126 350</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1 020 843</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96,78 %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100,00 %</a:t>
                      </a:r>
                    </a:p>
                  </a:txBody>
                  <a:tcPr marL="7035" marR="7035" marT="7035" marB="0" anchor="b">
                    <a:lnL>
                      <a:noFill/>
                    </a:lnL>
                    <a:lnR>
                      <a:noFill/>
                    </a:lnR>
                    <a:lnT>
                      <a:noFill/>
                    </a:lnT>
                    <a:lnB>
                      <a:noFill/>
                    </a:lnB>
                    <a:noFill/>
                  </a:tcPr>
                </a:tc>
                <a:extLst>
                  <a:ext uri="{0D108BD9-81ED-4DB2-BD59-A6C34878D82A}">
                    <a16:rowId xmlns:a16="http://schemas.microsoft.com/office/drawing/2014/main" val="625154086"/>
                  </a:ext>
                </a:extLst>
              </a:tr>
              <a:tr h="437407">
                <a:tc>
                  <a:txBody>
                    <a:bodyPr/>
                    <a:lstStyle/>
                    <a:p>
                      <a:pPr algn="l" fontAlgn="b"/>
                      <a:r>
                        <a:rPr lang="fi-FI" sz="1000" b="0" i="0" u="none" strike="noStrike">
                          <a:solidFill>
                            <a:srgbClr val="000000"/>
                          </a:solidFill>
                          <a:effectLst/>
                          <a:latin typeface="Calibri" panose="020F0502020204030204" pitchFamily="34" charset="0"/>
                        </a:rPr>
                        <a:t>Perhetyön järjestöt, nuorisoalan ja -asumisen järjestöt sekä oppimisvaikeusjärjestöt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57 214 545</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55 060 291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57 781 759</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53 075 732</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92,77 %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96,40 %</a:t>
                      </a:r>
                    </a:p>
                  </a:txBody>
                  <a:tcPr marL="7035" marR="7035" marT="7035" marB="0" anchor="b">
                    <a:lnL>
                      <a:noFill/>
                    </a:lnL>
                    <a:lnR>
                      <a:noFill/>
                    </a:lnR>
                    <a:lnT>
                      <a:noFill/>
                    </a:lnT>
                    <a:lnB>
                      <a:noFill/>
                    </a:lnB>
                    <a:noFill/>
                  </a:tcPr>
                </a:tc>
                <a:extLst>
                  <a:ext uri="{0D108BD9-81ED-4DB2-BD59-A6C34878D82A}">
                    <a16:rowId xmlns:a16="http://schemas.microsoft.com/office/drawing/2014/main" val="1514365869"/>
                  </a:ext>
                </a:extLst>
              </a:tr>
              <a:tr h="226245">
                <a:tc>
                  <a:txBody>
                    <a:bodyPr/>
                    <a:lstStyle/>
                    <a:p>
                      <a:pPr algn="l" fontAlgn="b"/>
                      <a:r>
                        <a:rPr lang="fi-FI" sz="1000" b="0" i="0" u="none" strike="noStrike">
                          <a:solidFill>
                            <a:srgbClr val="000000"/>
                          </a:solidFill>
                          <a:effectLst/>
                          <a:latin typeface="Calibri" panose="020F0502020204030204" pitchFamily="34" charset="0"/>
                        </a:rPr>
                        <a:t>Päihde- ja riippuvuusjärjestöt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26 857 985</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25 888 326</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26 370 989</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24 724 531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92,06 %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95,50 %</a:t>
                      </a:r>
                    </a:p>
                  </a:txBody>
                  <a:tcPr marL="7035" marR="7035" marT="7035" marB="0" anchor="b">
                    <a:lnL>
                      <a:noFill/>
                    </a:lnL>
                    <a:lnR>
                      <a:noFill/>
                    </a:lnR>
                    <a:lnT>
                      <a:noFill/>
                    </a:lnT>
                    <a:lnB>
                      <a:noFill/>
                    </a:lnB>
                    <a:noFill/>
                  </a:tcPr>
                </a:tc>
                <a:extLst>
                  <a:ext uri="{0D108BD9-81ED-4DB2-BD59-A6C34878D82A}">
                    <a16:rowId xmlns:a16="http://schemas.microsoft.com/office/drawing/2014/main" val="335649791"/>
                  </a:ext>
                </a:extLst>
              </a:tr>
              <a:tr h="437407">
                <a:tc>
                  <a:txBody>
                    <a:bodyPr/>
                    <a:lstStyle/>
                    <a:p>
                      <a:pPr algn="l" fontAlgn="b"/>
                      <a:r>
                        <a:rPr lang="fi-FI" sz="1000" b="0" i="0" u="none" strike="noStrike">
                          <a:solidFill>
                            <a:srgbClr val="000000"/>
                          </a:solidFill>
                          <a:effectLst/>
                          <a:latin typeface="Calibri" panose="020F0502020204030204" pitchFamily="34" charset="0"/>
                        </a:rPr>
                        <a:t>Sairaus- ja potilasjärjestöt sekä muut terveyden ja hyvinvoinnin edistämisen sekä kuntoutuksen 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47 444 773</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43 372 132</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43 770 659</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42 368 791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89,30 %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97,69 %</a:t>
                      </a:r>
                    </a:p>
                  </a:txBody>
                  <a:tcPr marL="7035" marR="7035" marT="7035" marB="0" anchor="b">
                    <a:lnL>
                      <a:noFill/>
                    </a:lnL>
                    <a:lnR>
                      <a:noFill/>
                    </a:lnR>
                    <a:lnT>
                      <a:noFill/>
                    </a:lnT>
                    <a:lnB>
                      <a:noFill/>
                    </a:lnB>
                    <a:noFill/>
                  </a:tcPr>
                </a:tc>
                <a:extLst>
                  <a:ext uri="{0D108BD9-81ED-4DB2-BD59-A6C34878D82A}">
                    <a16:rowId xmlns:a16="http://schemas.microsoft.com/office/drawing/2014/main" val="4161141244"/>
                  </a:ext>
                </a:extLst>
              </a:tr>
              <a:tr h="437407">
                <a:tc>
                  <a:txBody>
                    <a:bodyPr/>
                    <a:lstStyle/>
                    <a:p>
                      <a:pPr algn="l" fontAlgn="b"/>
                      <a:r>
                        <a:rPr lang="fi-FI" sz="1000" b="0" i="0" u="none" strike="noStrike">
                          <a:solidFill>
                            <a:srgbClr val="000000"/>
                          </a:solidFill>
                          <a:effectLst/>
                          <a:latin typeface="Calibri" panose="020F0502020204030204" pitchFamily="34" charset="0"/>
                        </a:rPr>
                        <a:t>Vähemmistöryhmien järjestöt sekä muun sosiaalisen hyvinvoinnin järjestöt</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22 733 201</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22 167 069</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23 860 270</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21 389 615</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94,09 %</a:t>
                      </a:r>
                    </a:p>
                  </a:txBody>
                  <a:tcPr marL="7035" marR="7035" marT="7035"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96,49 %</a:t>
                      </a:r>
                    </a:p>
                  </a:txBody>
                  <a:tcPr marL="7035" marR="7035" marT="7035" marB="0" anchor="b">
                    <a:lnL>
                      <a:noFill/>
                    </a:lnL>
                    <a:lnR>
                      <a:noFill/>
                    </a:lnR>
                    <a:lnT>
                      <a:noFill/>
                    </a:lnT>
                    <a:lnB>
                      <a:noFill/>
                    </a:lnB>
                    <a:noFill/>
                  </a:tcPr>
                </a:tc>
                <a:extLst>
                  <a:ext uri="{0D108BD9-81ED-4DB2-BD59-A6C34878D82A}">
                    <a16:rowId xmlns:a16="http://schemas.microsoft.com/office/drawing/2014/main" val="569475326"/>
                  </a:ext>
                </a:extLst>
              </a:tr>
              <a:tr h="226245">
                <a:tc>
                  <a:txBody>
                    <a:bodyPr/>
                    <a:lstStyle/>
                    <a:p>
                      <a:pPr algn="l" fontAlgn="b"/>
                      <a:r>
                        <a:rPr lang="fi-FI" sz="1000" b="0" i="0" u="none" strike="noStrike">
                          <a:solidFill>
                            <a:srgbClr val="000000"/>
                          </a:solidFill>
                          <a:effectLst/>
                          <a:latin typeface="Calibri" panose="020F0502020204030204" pitchFamily="34" charset="0"/>
                        </a:rPr>
                        <a:t>Kaikki yhteensä</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303 703 768</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283 719 901</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295 546 252</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270 506 189</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89,07 %</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95,34 %</a:t>
                      </a:r>
                    </a:p>
                  </a:txBody>
                  <a:tcPr marL="7035" marR="7035" marT="7035"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42243512"/>
                  </a:ext>
                </a:extLst>
              </a:tr>
            </a:tbl>
          </a:graphicData>
        </a:graphic>
      </p:graphicFrame>
    </p:spTree>
    <p:extLst>
      <p:ext uri="{BB962C8B-B14F-4D97-AF65-F5344CB8AC3E}">
        <p14:creationId xmlns:p14="http://schemas.microsoft.com/office/powerpoint/2010/main" val="3493818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6C66F42-551F-DA2D-7182-0A92D21379FD}"/>
              </a:ext>
            </a:extLst>
          </p:cNvPr>
          <p:cNvSpPr>
            <a:spLocks noGrp="1"/>
          </p:cNvSpPr>
          <p:nvPr>
            <p:ph type="title"/>
          </p:nvPr>
        </p:nvSpPr>
        <p:spPr/>
        <p:txBody>
          <a:bodyPr/>
          <a:lstStyle/>
          <a:p>
            <a:r>
              <a:rPr lang="fi-FI"/>
              <a:t>1. toimintamuoto. Kaikki avustukset.</a:t>
            </a:r>
          </a:p>
        </p:txBody>
      </p:sp>
      <p:sp>
        <p:nvSpPr>
          <p:cNvPr id="3" name="Dian numeron paikkamerkki 2">
            <a:extLst>
              <a:ext uri="{FF2B5EF4-FFF2-40B4-BE49-F238E27FC236}">
                <a16:creationId xmlns:a16="http://schemas.microsoft.com/office/drawing/2014/main" id="{B7CA169F-35BA-F5B8-3EE2-BD7575BED382}"/>
              </a:ext>
            </a:extLst>
          </p:cNvPr>
          <p:cNvSpPr>
            <a:spLocks noGrp="1"/>
          </p:cNvSpPr>
          <p:nvPr>
            <p:ph type="sldNum" sz="quarter" idx="12"/>
          </p:nvPr>
        </p:nvSpPr>
        <p:spPr/>
        <p:txBody>
          <a:bodyPr/>
          <a:lstStyle/>
          <a:p>
            <a:fld id="{4A5902E6-C54A-9745-A6CA-6B67B09BB7A0}" type="slidenum">
              <a:rPr lang="en-US" smtClean="0"/>
              <a:pPr/>
              <a:t>15</a:t>
            </a:fld>
            <a:endParaRPr lang="en-US"/>
          </a:p>
        </p:txBody>
      </p:sp>
      <p:graphicFrame>
        <p:nvGraphicFramePr>
          <p:cNvPr id="5" name="Taulukko 4">
            <a:extLst>
              <a:ext uri="{FF2B5EF4-FFF2-40B4-BE49-F238E27FC236}">
                <a16:creationId xmlns:a16="http://schemas.microsoft.com/office/drawing/2014/main" id="{E355305E-C67D-956B-7EF4-DAFA9112F8AF}"/>
              </a:ext>
            </a:extLst>
          </p:cNvPr>
          <p:cNvGraphicFramePr>
            <a:graphicFrameLocks noGrp="1"/>
          </p:cNvGraphicFramePr>
          <p:nvPr>
            <p:extLst>
              <p:ext uri="{D42A27DB-BD31-4B8C-83A1-F6EECF244321}">
                <p14:modId xmlns:p14="http://schemas.microsoft.com/office/powerpoint/2010/main" val="1648676577"/>
              </p:ext>
            </p:extLst>
          </p:nvPr>
        </p:nvGraphicFramePr>
        <p:xfrm>
          <a:off x="838200" y="1837685"/>
          <a:ext cx="9829799" cy="2339060"/>
        </p:xfrm>
        <a:graphic>
          <a:graphicData uri="http://schemas.openxmlformats.org/drawingml/2006/table">
            <a:tbl>
              <a:tblPr/>
              <a:tblGrid>
                <a:gridCol w="1901315">
                  <a:extLst>
                    <a:ext uri="{9D8B030D-6E8A-4147-A177-3AD203B41FA5}">
                      <a16:colId xmlns:a16="http://schemas.microsoft.com/office/drawing/2014/main" val="1558271795"/>
                    </a:ext>
                  </a:extLst>
                </a:gridCol>
                <a:gridCol w="1321414">
                  <a:extLst>
                    <a:ext uri="{9D8B030D-6E8A-4147-A177-3AD203B41FA5}">
                      <a16:colId xmlns:a16="http://schemas.microsoft.com/office/drawing/2014/main" val="818058532"/>
                    </a:ext>
                  </a:extLst>
                </a:gridCol>
                <a:gridCol w="1321414">
                  <a:extLst>
                    <a:ext uri="{9D8B030D-6E8A-4147-A177-3AD203B41FA5}">
                      <a16:colId xmlns:a16="http://schemas.microsoft.com/office/drawing/2014/main" val="1666734483"/>
                    </a:ext>
                  </a:extLst>
                </a:gridCol>
                <a:gridCol w="1321414">
                  <a:extLst>
                    <a:ext uri="{9D8B030D-6E8A-4147-A177-3AD203B41FA5}">
                      <a16:colId xmlns:a16="http://schemas.microsoft.com/office/drawing/2014/main" val="2139794884"/>
                    </a:ext>
                  </a:extLst>
                </a:gridCol>
                <a:gridCol w="1321414">
                  <a:extLst>
                    <a:ext uri="{9D8B030D-6E8A-4147-A177-3AD203B41FA5}">
                      <a16:colId xmlns:a16="http://schemas.microsoft.com/office/drawing/2014/main" val="2066800687"/>
                    </a:ext>
                  </a:extLst>
                </a:gridCol>
                <a:gridCol w="1321414">
                  <a:extLst>
                    <a:ext uri="{9D8B030D-6E8A-4147-A177-3AD203B41FA5}">
                      <a16:colId xmlns:a16="http://schemas.microsoft.com/office/drawing/2014/main" val="3700075349"/>
                    </a:ext>
                  </a:extLst>
                </a:gridCol>
                <a:gridCol w="1321414">
                  <a:extLst>
                    <a:ext uri="{9D8B030D-6E8A-4147-A177-3AD203B41FA5}">
                      <a16:colId xmlns:a16="http://schemas.microsoft.com/office/drawing/2014/main" val="2787434984"/>
                    </a:ext>
                  </a:extLst>
                </a:gridCol>
              </a:tblGrid>
              <a:tr h="395843">
                <a:tc>
                  <a:txBody>
                    <a:bodyPr/>
                    <a:lstStyle/>
                    <a:p>
                      <a:pPr algn="l" fontAlgn="b"/>
                      <a:r>
                        <a:rPr lang="fi-FI" sz="1100" b="0" i="0" u="none" strike="noStrike">
                          <a:solidFill>
                            <a:srgbClr val="000000"/>
                          </a:solidFill>
                          <a:effectLst/>
                          <a:latin typeface="Calibri" panose="020F0502020204030204" pitchFamily="34" charset="0"/>
                        </a:rPr>
                        <a:t>1. toimintamuoto</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2024 avustus</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2025 avustus</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Haettu avustus 2026</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Ehdotettu avustus 2026</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2026 verrattuna vuoteen 2024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2026 verrattuna vuoteen 2025</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7717835"/>
                  </a:ext>
                </a:extLst>
              </a:tr>
              <a:tr h="215913">
                <a:tc>
                  <a:txBody>
                    <a:bodyPr/>
                    <a:lstStyle/>
                    <a:p>
                      <a:pPr algn="l" fontAlgn="b"/>
                      <a:r>
                        <a:rPr lang="fi-FI" sz="1100" b="0" i="0" u="none" strike="noStrike">
                          <a:solidFill>
                            <a:srgbClr val="000000"/>
                          </a:solidFill>
                          <a:effectLst/>
                          <a:latin typeface="Calibri" panose="020F0502020204030204" pitchFamily="34" charset="0"/>
                        </a:rPr>
                        <a:t>Järjestöjen perustoiminta</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113 784 159</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101 154 095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104 977 116</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95 357 753</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83,81 %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94,27 %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4129597746"/>
                  </a:ext>
                </a:extLst>
              </a:tr>
              <a:tr h="215913">
                <a:tc>
                  <a:txBody>
                    <a:bodyPr/>
                    <a:lstStyle/>
                    <a:p>
                      <a:pPr algn="l" fontAlgn="b"/>
                      <a:r>
                        <a:rPr lang="fi-FI" sz="1100" b="0" i="0" u="none" strike="noStrike">
                          <a:solidFill>
                            <a:srgbClr val="000000"/>
                          </a:solidFill>
                          <a:effectLst/>
                          <a:latin typeface="Calibri" panose="020F0502020204030204" pitchFamily="34" charset="0"/>
                        </a:rPr>
                        <a:t>Kohtaamispaikat</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46 149 183</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41 566 678</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46 798 954</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36 457 525</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79,00 %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87,71 %</a:t>
                      </a:r>
                    </a:p>
                  </a:txBody>
                  <a:tcPr marL="9525" marR="9525" marT="9525" marB="0" anchor="b">
                    <a:lnL>
                      <a:noFill/>
                    </a:lnL>
                    <a:lnR>
                      <a:noFill/>
                    </a:lnR>
                    <a:lnT>
                      <a:noFill/>
                    </a:lnT>
                    <a:lnB>
                      <a:noFill/>
                    </a:lnB>
                    <a:noFill/>
                  </a:tcPr>
                </a:tc>
                <a:extLst>
                  <a:ext uri="{0D108BD9-81ED-4DB2-BD59-A6C34878D82A}">
                    <a16:rowId xmlns:a16="http://schemas.microsoft.com/office/drawing/2014/main" val="813180130"/>
                  </a:ext>
                </a:extLst>
              </a:tr>
              <a:tr h="215913">
                <a:tc>
                  <a:txBody>
                    <a:bodyPr/>
                    <a:lstStyle/>
                    <a:p>
                      <a:pPr algn="l" fontAlgn="b"/>
                      <a:r>
                        <a:rPr lang="fi-FI" sz="1100" b="0" i="0" u="none" strike="noStrike">
                          <a:solidFill>
                            <a:srgbClr val="000000"/>
                          </a:solidFill>
                          <a:effectLst/>
                          <a:latin typeface="Calibri" panose="020F0502020204030204" pitchFamily="34" charset="0"/>
                        </a:rPr>
                        <a:t>Koulutus</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13 413 262</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10 735 497</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126 915 464</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11 301 106</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84,25 %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105,27 %</a:t>
                      </a:r>
                    </a:p>
                  </a:txBody>
                  <a:tcPr marL="9525" marR="9525" marT="9525" marB="0" anchor="b">
                    <a:lnL>
                      <a:noFill/>
                    </a:lnL>
                    <a:lnR>
                      <a:noFill/>
                    </a:lnR>
                    <a:lnT>
                      <a:noFill/>
                    </a:lnT>
                    <a:lnB>
                      <a:noFill/>
                    </a:lnB>
                    <a:noFill/>
                  </a:tcPr>
                </a:tc>
                <a:extLst>
                  <a:ext uri="{0D108BD9-81ED-4DB2-BD59-A6C34878D82A}">
                    <a16:rowId xmlns:a16="http://schemas.microsoft.com/office/drawing/2014/main" val="2778166787"/>
                  </a:ext>
                </a:extLst>
              </a:tr>
              <a:tr h="215913">
                <a:tc>
                  <a:txBody>
                    <a:bodyPr/>
                    <a:lstStyle/>
                    <a:p>
                      <a:pPr algn="l" fontAlgn="b"/>
                      <a:r>
                        <a:rPr lang="fi-FI" sz="1100" b="0" i="0" u="none" strike="noStrike">
                          <a:solidFill>
                            <a:srgbClr val="000000"/>
                          </a:solidFill>
                          <a:effectLst/>
                          <a:latin typeface="Calibri" panose="020F0502020204030204" pitchFamily="34" charset="0"/>
                        </a:rPr>
                        <a:t>Muut toimintamuodot</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5 357 261</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2 621 662</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4 006 898</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2 012 627</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37,57 %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76,77 %</a:t>
                      </a:r>
                    </a:p>
                  </a:txBody>
                  <a:tcPr marL="9525" marR="9525" marT="9525" marB="0" anchor="b">
                    <a:lnL>
                      <a:noFill/>
                    </a:lnL>
                    <a:lnR>
                      <a:noFill/>
                    </a:lnR>
                    <a:lnT>
                      <a:noFill/>
                    </a:lnT>
                    <a:lnB>
                      <a:noFill/>
                    </a:lnB>
                    <a:noFill/>
                  </a:tcPr>
                </a:tc>
                <a:extLst>
                  <a:ext uri="{0D108BD9-81ED-4DB2-BD59-A6C34878D82A}">
                    <a16:rowId xmlns:a16="http://schemas.microsoft.com/office/drawing/2014/main" val="2552582816"/>
                  </a:ext>
                </a:extLst>
              </a:tr>
              <a:tr h="215913">
                <a:tc>
                  <a:txBody>
                    <a:bodyPr/>
                    <a:lstStyle/>
                    <a:p>
                      <a:pPr algn="l" fontAlgn="b"/>
                      <a:r>
                        <a:rPr lang="fi-FI" sz="1100" b="0" i="0" u="none" strike="noStrike">
                          <a:solidFill>
                            <a:srgbClr val="000000"/>
                          </a:solidFill>
                          <a:effectLst/>
                          <a:latin typeface="Calibri" panose="020F0502020204030204" pitchFamily="34" charset="0"/>
                        </a:rPr>
                        <a:t>Neuvonta</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15 213 820</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13 743 095</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16 570 056</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12 573 838</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82,65 %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91,49 %</a:t>
                      </a:r>
                    </a:p>
                  </a:txBody>
                  <a:tcPr marL="9525" marR="9525" marT="9525" marB="0" anchor="b">
                    <a:lnL>
                      <a:noFill/>
                    </a:lnL>
                    <a:lnR>
                      <a:noFill/>
                    </a:lnR>
                    <a:lnT>
                      <a:noFill/>
                    </a:lnT>
                    <a:lnB>
                      <a:noFill/>
                    </a:lnB>
                    <a:noFill/>
                  </a:tcPr>
                </a:tc>
                <a:extLst>
                  <a:ext uri="{0D108BD9-81ED-4DB2-BD59-A6C34878D82A}">
                    <a16:rowId xmlns:a16="http://schemas.microsoft.com/office/drawing/2014/main" val="852702725"/>
                  </a:ext>
                </a:extLst>
              </a:tr>
              <a:tr h="215913">
                <a:tc>
                  <a:txBody>
                    <a:bodyPr/>
                    <a:lstStyle/>
                    <a:p>
                      <a:pPr algn="l" fontAlgn="b"/>
                      <a:r>
                        <a:rPr lang="fi-FI" sz="1100" b="0" i="0" u="none" strike="noStrike">
                          <a:solidFill>
                            <a:srgbClr val="000000"/>
                          </a:solidFill>
                          <a:effectLst/>
                          <a:latin typeface="Calibri" panose="020F0502020204030204" pitchFamily="34" charset="0"/>
                        </a:rPr>
                        <a:t>Ryhmätoiminta</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82 884 315</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63 377 940</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74 491 341</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55 408 048</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66,85 %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87,42 %</a:t>
                      </a:r>
                    </a:p>
                  </a:txBody>
                  <a:tcPr marL="9525" marR="9525" marT="9525" marB="0" anchor="b">
                    <a:lnL>
                      <a:noFill/>
                    </a:lnL>
                    <a:lnR>
                      <a:noFill/>
                    </a:lnR>
                    <a:lnT>
                      <a:noFill/>
                    </a:lnT>
                    <a:lnB>
                      <a:noFill/>
                    </a:lnB>
                    <a:noFill/>
                  </a:tcPr>
                </a:tc>
                <a:extLst>
                  <a:ext uri="{0D108BD9-81ED-4DB2-BD59-A6C34878D82A}">
                    <a16:rowId xmlns:a16="http://schemas.microsoft.com/office/drawing/2014/main" val="2686054854"/>
                  </a:ext>
                </a:extLst>
              </a:tr>
              <a:tr h="215913">
                <a:tc>
                  <a:txBody>
                    <a:bodyPr/>
                    <a:lstStyle/>
                    <a:p>
                      <a:pPr algn="l" fontAlgn="b"/>
                      <a:r>
                        <a:rPr lang="fi-FI" sz="1100" b="0" i="0" u="none" strike="noStrike">
                          <a:solidFill>
                            <a:srgbClr val="000000"/>
                          </a:solidFill>
                          <a:effectLst/>
                          <a:latin typeface="Calibri" panose="020F0502020204030204" pitchFamily="34" charset="0"/>
                        </a:rPr>
                        <a:t>Yksilöllinen tuki</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106 786 000</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70 889 033</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73 926 495</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60 801 103</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56,94 %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85,77 %</a:t>
                      </a:r>
                    </a:p>
                  </a:txBody>
                  <a:tcPr marL="9525" marR="9525" marT="9525" marB="0" anchor="b">
                    <a:lnL>
                      <a:noFill/>
                    </a:lnL>
                    <a:lnR>
                      <a:noFill/>
                    </a:lnR>
                    <a:lnT>
                      <a:noFill/>
                    </a:lnT>
                    <a:lnB>
                      <a:noFill/>
                    </a:lnB>
                    <a:noFill/>
                  </a:tcPr>
                </a:tc>
                <a:extLst>
                  <a:ext uri="{0D108BD9-81ED-4DB2-BD59-A6C34878D82A}">
                    <a16:rowId xmlns:a16="http://schemas.microsoft.com/office/drawing/2014/main" val="455662558"/>
                  </a:ext>
                </a:extLst>
              </a:tr>
              <a:tr h="215913">
                <a:tc>
                  <a:txBody>
                    <a:bodyPr/>
                    <a:lstStyle/>
                    <a:p>
                      <a:pPr algn="l" fontAlgn="b"/>
                      <a:r>
                        <a:rPr lang="fi-FI" sz="1100" b="0" i="0" u="none" strike="noStrike">
                          <a:solidFill>
                            <a:srgbClr val="000000"/>
                          </a:solidFill>
                          <a:effectLst/>
                          <a:latin typeface="Calibri" panose="020F0502020204030204" pitchFamily="34" charset="0"/>
                        </a:rPr>
                        <a:t>(tyhjä)</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307 011</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0</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a:t>
                      </a:r>
                    </a:p>
                  </a:txBody>
                  <a:tcPr marL="9525" marR="9525" marT="9525" marB="0" anchor="b">
                    <a:lnL>
                      <a:noFill/>
                    </a:lnL>
                    <a:lnR>
                      <a:noFill/>
                    </a:lnR>
                    <a:lnT>
                      <a:noFill/>
                    </a:lnT>
                    <a:lnB>
                      <a:noFill/>
                    </a:lnB>
                    <a:noFill/>
                  </a:tcPr>
                </a:tc>
                <a:extLst>
                  <a:ext uri="{0D108BD9-81ED-4DB2-BD59-A6C34878D82A}">
                    <a16:rowId xmlns:a16="http://schemas.microsoft.com/office/drawing/2014/main" val="2419500122"/>
                  </a:ext>
                </a:extLst>
              </a:tr>
              <a:tr h="215913">
                <a:tc>
                  <a:txBody>
                    <a:bodyPr/>
                    <a:lstStyle/>
                    <a:p>
                      <a:pPr algn="l" fontAlgn="b"/>
                      <a:r>
                        <a:rPr lang="fi-FI" sz="1100" b="0" i="0" u="none" strike="noStrike">
                          <a:solidFill>
                            <a:srgbClr val="000000"/>
                          </a:solidFill>
                          <a:effectLst/>
                          <a:latin typeface="Calibri" panose="020F0502020204030204" pitchFamily="34" charset="0"/>
                        </a:rPr>
                        <a:t>Kaikki yhteensä</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383 588 000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304 088 000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447 993 335</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273 912 000</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71,41 %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90,08 %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9197773"/>
                  </a:ext>
                </a:extLst>
              </a:tr>
            </a:tbl>
          </a:graphicData>
        </a:graphic>
      </p:graphicFrame>
      <p:sp>
        <p:nvSpPr>
          <p:cNvPr id="6" name="Tekstiruutu 5">
            <a:extLst>
              <a:ext uri="{FF2B5EF4-FFF2-40B4-BE49-F238E27FC236}">
                <a16:creationId xmlns:a16="http://schemas.microsoft.com/office/drawing/2014/main" id="{6E1A6F38-10F0-B301-8D1B-C6D5FA72AEEF}"/>
              </a:ext>
            </a:extLst>
          </p:cNvPr>
          <p:cNvSpPr txBox="1"/>
          <p:nvPr/>
        </p:nvSpPr>
        <p:spPr>
          <a:xfrm>
            <a:off x="486019" y="4410807"/>
            <a:ext cx="11476402" cy="212365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sz="1200" b="1" dirty="0">
                <a:cs typeface="Arial"/>
              </a:rPr>
              <a:t>Järjestöjen perustoiminta:</a:t>
            </a:r>
            <a:r>
              <a:rPr lang="fi-FI" sz="1200" dirty="0">
                <a:cs typeface="Arial"/>
              </a:rPr>
              <a:t> järjestötalot, jäsenjärjestöjen avustaminen, edunvalvonta, vaikuttaminen, tiedotus, vapaaehtoistyön koordinointi, koordinaatio- ja verkottumistoiminta, </a:t>
            </a:r>
            <a:r>
              <a:rPr lang="fi-FI" sz="1200" dirty="0" err="1">
                <a:cs typeface="Arial"/>
              </a:rPr>
              <a:t>kv</a:t>
            </a:r>
            <a:r>
              <a:rPr lang="fi-FI" sz="1200" dirty="0">
                <a:cs typeface="Arial"/>
              </a:rPr>
              <a:t>-toiminta, kampanjat</a:t>
            </a:r>
            <a:br>
              <a:rPr lang="fi-FI" sz="1200" dirty="0">
                <a:cs typeface="Arial"/>
              </a:rPr>
            </a:br>
            <a:r>
              <a:rPr lang="fi-FI" sz="1200" b="1" dirty="0">
                <a:cs typeface="Arial"/>
              </a:rPr>
              <a:t>Koulutus:</a:t>
            </a:r>
            <a:r>
              <a:rPr lang="fi-FI" sz="1200" dirty="0">
                <a:cs typeface="Arial"/>
              </a:rPr>
              <a:t> ammattilaisten koulutus, digilaitteiden käyttökoulutus, ennaltaehkäisevä toiminta</a:t>
            </a:r>
            <a:br>
              <a:rPr lang="fi-FI" sz="1200" dirty="0">
                <a:cs typeface="Arial"/>
              </a:rPr>
            </a:br>
            <a:r>
              <a:rPr lang="fi-FI" sz="1200" b="1" dirty="0">
                <a:cs typeface="Arial"/>
              </a:rPr>
              <a:t>Kohtaamispaikat:</a:t>
            </a:r>
            <a:r>
              <a:rPr lang="fi-FI" sz="1200" dirty="0">
                <a:cs typeface="Arial"/>
              </a:rPr>
              <a:t> perhekeskukset, vapaaehtoisten ylläpitämät kohtaamispaikat, tyttöjen ja poikien talot, liikkuva kohtaamispaikka</a:t>
            </a:r>
            <a:br>
              <a:rPr lang="fi-FI" sz="1200" dirty="0">
                <a:cs typeface="Arial"/>
              </a:rPr>
            </a:br>
            <a:r>
              <a:rPr lang="fi-FI" sz="1200" b="1" dirty="0">
                <a:cs typeface="Arial"/>
              </a:rPr>
              <a:t>Neuvonta:</a:t>
            </a:r>
            <a:r>
              <a:rPr lang="fi-FI" sz="1200" dirty="0">
                <a:cs typeface="Arial"/>
              </a:rPr>
              <a:t> verkkoneuvonta, puhelinneuvonta, kasvokkainen ohjaus- ja neuvonta (kevyt)</a:t>
            </a:r>
            <a:br>
              <a:rPr lang="fi-FI" sz="1200" dirty="0">
                <a:cs typeface="Arial"/>
              </a:rPr>
            </a:br>
            <a:r>
              <a:rPr lang="fi-FI" sz="1200" b="1" dirty="0">
                <a:cs typeface="Arial"/>
              </a:rPr>
              <a:t>Ryhmätoiminta:</a:t>
            </a:r>
            <a:r>
              <a:rPr lang="fi-FI" sz="1200" dirty="0">
                <a:cs typeface="Arial"/>
              </a:rPr>
              <a:t> loma- ja leiritoiminta, tavoitteellinen ryhmämuotoinen kurssitoiminta, vapaaehtoisten ohjaamat ryhmät, verkossa toteutettavat ryhmät</a:t>
            </a:r>
            <a:br>
              <a:rPr lang="fi-FI" sz="1200" dirty="0">
                <a:cs typeface="Arial"/>
              </a:rPr>
            </a:br>
            <a:r>
              <a:rPr lang="fi-FI" sz="1200" b="1" dirty="0">
                <a:cs typeface="Arial"/>
              </a:rPr>
              <a:t>Yksilöllinen tuki: </a:t>
            </a:r>
            <a:r>
              <a:rPr lang="fi-FI" sz="1200" dirty="0">
                <a:cs typeface="Arial"/>
              </a:rPr>
              <a:t>kasvokkain, puhelimessa tai verkossa annettava yksilöllinen tuki järjestön työntekijän tai vapaaehtoisten toteuttamana, palveluohjaus, etsivä työ, kotiin vietävä tuki</a:t>
            </a:r>
          </a:p>
          <a:p>
            <a:r>
              <a:rPr lang="fi-FI" sz="1200" b="1" dirty="0">
                <a:cs typeface="Arial"/>
              </a:rPr>
              <a:t>Muut toimintamuodot:</a:t>
            </a:r>
            <a:r>
              <a:rPr lang="fi-FI" sz="1200" dirty="0">
                <a:cs typeface="Arial"/>
              </a:rPr>
              <a:t> kulttuuri tai liikunta toimintamuotona, eläinavusteinen tai luontoavusteinen toiminta, tutkimus ja kehittäminen, elinkeinotoiminta, julkisen palvelun täydentäminen</a:t>
            </a:r>
          </a:p>
          <a:p>
            <a:r>
              <a:rPr lang="fi-FI" sz="1200" dirty="0">
                <a:cs typeface="Arial"/>
              </a:rPr>
              <a:t>                  </a:t>
            </a:r>
            <a:r>
              <a:rPr lang="fi-FI" sz="1100" dirty="0">
                <a:cs typeface="Arial"/>
              </a:rPr>
              <a:t>  *luokittelu tehdään hakemuksen perusteella riippumatta siitä, ehdotetaanko avustusta tai onko toiminta STEA-avustuskelpoista</a:t>
            </a:r>
          </a:p>
        </p:txBody>
      </p:sp>
    </p:spTree>
    <p:extLst>
      <p:ext uri="{BB962C8B-B14F-4D97-AF65-F5344CB8AC3E}">
        <p14:creationId xmlns:p14="http://schemas.microsoft.com/office/powerpoint/2010/main" val="15085450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A98732-52F5-44CA-5019-5285E4877FFA}"/>
              </a:ext>
            </a:extLst>
          </p:cNvPr>
          <p:cNvSpPr>
            <a:spLocks noGrp="1"/>
          </p:cNvSpPr>
          <p:nvPr>
            <p:ph type="title"/>
          </p:nvPr>
        </p:nvSpPr>
        <p:spPr/>
        <p:txBody>
          <a:bodyPr/>
          <a:lstStyle/>
          <a:p>
            <a:r>
              <a:rPr lang="fi-FI"/>
              <a:t>1. toimintamuoto. Ilman hankkeita.</a:t>
            </a:r>
          </a:p>
        </p:txBody>
      </p:sp>
      <p:sp>
        <p:nvSpPr>
          <p:cNvPr id="3" name="Dian numeron paikkamerkki 2">
            <a:extLst>
              <a:ext uri="{FF2B5EF4-FFF2-40B4-BE49-F238E27FC236}">
                <a16:creationId xmlns:a16="http://schemas.microsoft.com/office/drawing/2014/main" id="{9076D650-60DD-A927-AC67-E87A8F708975}"/>
              </a:ext>
            </a:extLst>
          </p:cNvPr>
          <p:cNvSpPr>
            <a:spLocks noGrp="1"/>
          </p:cNvSpPr>
          <p:nvPr>
            <p:ph type="sldNum" sz="quarter" idx="12"/>
          </p:nvPr>
        </p:nvSpPr>
        <p:spPr/>
        <p:txBody>
          <a:bodyPr/>
          <a:lstStyle/>
          <a:p>
            <a:fld id="{4A5902E6-C54A-9745-A6CA-6B67B09BB7A0}" type="slidenum">
              <a:rPr lang="en-US" smtClean="0"/>
              <a:pPr/>
              <a:t>16</a:t>
            </a:fld>
            <a:endParaRPr lang="en-US"/>
          </a:p>
        </p:txBody>
      </p:sp>
      <p:graphicFrame>
        <p:nvGraphicFramePr>
          <p:cNvPr id="5" name="Taulukko 4">
            <a:extLst>
              <a:ext uri="{FF2B5EF4-FFF2-40B4-BE49-F238E27FC236}">
                <a16:creationId xmlns:a16="http://schemas.microsoft.com/office/drawing/2014/main" id="{F6A6B152-E441-4556-BCAF-9CB2FF4B6425}"/>
              </a:ext>
            </a:extLst>
          </p:cNvPr>
          <p:cNvGraphicFramePr>
            <a:graphicFrameLocks noGrp="1"/>
          </p:cNvGraphicFramePr>
          <p:nvPr>
            <p:extLst>
              <p:ext uri="{D42A27DB-BD31-4B8C-83A1-F6EECF244321}">
                <p14:modId xmlns:p14="http://schemas.microsoft.com/office/powerpoint/2010/main" val="1106653143"/>
              </p:ext>
            </p:extLst>
          </p:nvPr>
        </p:nvGraphicFramePr>
        <p:xfrm>
          <a:off x="838200" y="2494597"/>
          <a:ext cx="9829799" cy="3429956"/>
        </p:xfrm>
        <a:graphic>
          <a:graphicData uri="http://schemas.openxmlformats.org/drawingml/2006/table">
            <a:tbl>
              <a:tblPr/>
              <a:tblGrid>
                <a:gridCol w="1901315">
                  <a:extLst>
                    <a:ext uri="{9D8B030D-6E8A-4147-A177-3AD203B41FA5}">
                      <a16:colId xmlns:a16="http://schemas.microsoft.com/office/drawing/2014/main" val="3448327881"/>
                    </a:ext>
                  </a:extLst>
                </a:gridCol>
                <a:gridCol w="1321414">
                  <a:extLst>
                    <a:ext uri="{9D8B030D-6E8A-4147-A177-3AD203B41FA5}">
                      <a16:colId xmlns:a16="http://schemas.microsoft.com/office/drawing/2014/main" val="1542472293"/>
                    </a:ext>
                  </a:extLst>
                </a:gridCol>
                <a:gridCol w="1321414">
                  <a:extLst>
                    <a:ext uri="{9D8B030D-6E8A-4147-A177-3AD203B41FA5}">
                      <a16:colId xmlns:a16="http://schemas.microsoft.com/office/drawing/2014/main" val="3745621004"/>
                    </a:ext>
                  </a:extLst>
                </a:gridCol>
                <a:gridCol w="1321414">
                  <a:extLst>
                    <a:ext uri="{9D8B030D-6E8A-4147-A177-3AD203B41FA5}">
                      <a16:colId xmlns:a16="http://schemas.microsoft.com/office/drawing/2014/main" val="4102979549"/>
                    </a:ext>
                  </a:extLst>
                </a:gridCol>
                <a:gridCol w="1321414">
                  <a:extLst>
                    <a:ext uri="{9D8B030D-6E8A-4147-A177-3AD203B41FA5}">
                      <a16:colId xmlns:a16="http://schemas.microsoft.com/office/drawing/2014/main" val="760728701"/>
                    </a:ext>
                  </a:extLst>
                </a:gridCol>
                <a:gridCol w="1321414">
                  <a:extLst>
                    <a:ext uri="{9D8B030D-6E8A-4147-A177-3AD203B41FA5}">
                      <a16:colId xmlns:a16="http://schemas.microsoft.com/office/drawing/2014/main" val="475831809"/>
                    </a:ext>
                  </a:extLst>
                </a:gridCol>
                <a:gridCol w="1321414">
                  <a:extLst>
                    <a:ext uri="{9D8B030D-6E8A-4147-A177-3AD203B41FA5}">
                      <a16:colId xmlns:a16="http://schemas.microsoft.com/office/drawing/2014/main" val="132893770"/>
                    </a:ext>
                  </a:extLst>
                </a:gridCol>
              </a:tblGrid>
              <a:tr h="639484">
                <a:tc>
                  <a:txBody>
                    <a:bodyPr/>
                    <a:lstStyle/>
                    <a:p>
                      <a:pPr algn="l" fontAlgn="b"/>
                      <a:r>
                        <a:rPr lang="fi-FI" sz="1100" b="0" i="0" u="none" strike="noStrike">
                          <a:solidFill>
                            <a:srgbClr val="000000"/>
                          </a:solidFill>
                          <a:effectLst/>
                          <a:latin typeface="Calibri" panose="020F0502020204030204" pitchFamily="34" charset="0"/>
                        </a:rPr>
                        <a:t>1. toimintamuoto</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2024 avustus</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2025 avustus</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Haettu avustus 2026</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Ehdotettu avustus 2026</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2026 verrattuna vuoteen 2024</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2026 verrattuna vuoteen 2025</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93750100"/>
                  </a:ext>
                </a:extLst>
              </a:tr>
              <a:tr h="348809">
                <a:tc>
                  <a:txBody>
                    <a:bodyPr/>
                    <a:lstStyle/>
                    <a:p>
                      <a:pPr algn="l" fontAlgn="b"/>
                      <a:r>
                        <a:rPr lang="fi-FI" sz="1100" b="0" i="0" u="none" strike="noStrike">
                          <a:solidFill>
                            <a:srgbClr val="000000"/>
                          </a:solidFill>
                          <a:effectLst/>
                          <a:latin typeface="Calibri" panose="020F0502020204030204" pitchFamily="34" charset="0"/>
                        </a:rPr>
                        <a:t>Järjestöjen perustoiminta</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107 594 191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99 713 188</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102 762 901</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95 311 865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88,58 %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95,59 %</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196696258"/>
                  </a:ext>
                </a:extLst>
              </a:tr>
              <a:tr h="348809">
                <a:tc>
                  <a:txBody>
                    <a:bodyPr/>
                    <a:lstStyle/>
                    <a:p>
                      <a:pPr algn="l" fontAlgn="b"/>
                      <a:r>
                        <a:rPr lang="fi-FI" sz="1100" b="0" i="0" u="none" strike="noStrike">
                          <a:solidFill>
                            <a:srgbClr val="000000"/>
                          </a:solidFill>
                          <a:effectLst/>
                          <a:latin typeface="Calibri" panose="020F0502020204030204" pitchFamily="34" charset="0"/>
                        </a:rPr>
                        <a:t>Kohtaamispaikat</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40 612 855</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39 004 776</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39 250 927</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36 457 525</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89,77 %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93,47 %</a:t>
                      </a:r>
                    </a:p>
                  </a:txBody>
                  <a:tcPr marL="9525" marR="9525" marT="9525" marB="0" anchor="b">
                    <a:lnL>
                      <a:noFill/>
                    </a:lnL>
                    <a:lnR>
                      <a:noFill/>
                    </a:lnR>
                    <a:lnT>
                      <a:noFill/>
                    </a:lnT>
                    <a:lnB>
                      <a:noFill/>
                    </a:lnB>
                    <a:noFill/>
                  </a:tcPr>
                </a:tc>
                <a:extLst>
                  <a:ext uri="{0D108BD9-81ED-4DB2-BD59-A6C34878D82A}">
                    <a16:rowId xmlns:a16="http://schemas.microsoft.com/office/drawing/2014/main" val="265671466"/>
                  </a:ext>
                </a:extLst>
              </a:tr>
              <a:tr h="348809">
                <a:tc>
                  <a:txBody>
                    <a:bodyPr/>
                    <a:lstStyle/>
                    <a:p>
                      <a:pPr algn="l" fontAlgn="b"/>
                      <a:r>
                        <a:rPr lang="fi-FI" sz="1100" b="0" i="0" u="none" strike="noStrike">
                          <a:solidFill>
                            <a:srgbClr val="000000"/>
                          </a:solidFill>
                          <a:effectLst/>
                          <a:latin typeface="Calibri" panose="020F0502020204030204" pitchFamily="34" charset="0"/>
                        </a:rPr>
                        <a:t>Koulutus</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9 789 410</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10 531 262</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11 043 155</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10 006 277</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102,22 %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95,01 %</a:t>
                      </a:r>
                    </a:p>
                  </a:txBody>
                  <a:tcPr marL="9525" marR="9525" marT="9525" marB="0" anchor="b">
                    <a:lnL>
                      <a:noFill/>
                    </a:lnL>
                    <a:lnR>
                      <a:noFill/>
                    </a:lnR>
                    <a:lnT>
                      <a:noFill/>
                    </a:lnT>
                    <a:lnB>
                      <a:noFill/>
                    </a:lnB>
                    <a:noFill/>
                  </a:tcPr>
                </a:tc>
                <a:extLst>
                  <a:ext uri="{0D108BD9-81ED-4DB2-BD59-A6C34878D82A}">
                    <a16:rowId xmlns:a16="http://schemas.microsoft.com/office/drawing/2014/main" val="916376415"/>
                  </a:ext>
                </a:extLst>
              </a:tr>
              <a:tr h="348809">
                <a:tc>
                  <a:txBody>
                    <a:bodyPr/>
                    <a:lstStyle/>
                    <a:p>
                      <a:pPr algn="l" fontAlgn="b"/>
                      <a:r>
                        <a:rPr lang="fi-FI" sz="1100" b="0" i="0" u="none" strike="noStrike">
                          <a:solidFill>
                            <a:srgbClr val="000000"/>
                          </a:solidFill>
                          <a:effectLst/>
                          <a:latin typeface="Calibri" panose="020F0502020204030204" pitchFamily="34" charset="0"/>
                        </a:rPr>
                        <a:t>Muut toimintamuodot</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1 837 724</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1 225 089</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1 290 670</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1 103 535</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60,05 %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90,08 %</a:t>
                      </a:r>
                    </a:p>
                  </a:txBody>
                  <a:tcPr marL="9525" marR="9525" marT="9525" marB="0" anchor="b">
                    <a:lnL>
                      <a:noFill/>
                    </a:lnL>
                    <a:lnR>
                      <a:noFill/>
                    </a:lnR>
                    <a:lnT>
                      <a:noFill/>
                    </a:lnT>
                    <a:lnB>
                      <a:noFill/>
                    </a:lnB>
                    <a:noFill/>
                  </a:tcPr>
                </a:tc>
                <a:extLst>
                  <a:ext uri="{0D108BD9-81ED-4DB2-BD59-A6C34878D82A}">
                    <a16:rowId xmlns:a16="http://schemas.microsoft.com/office/drawing/2014/main" val="3146971540"/>
                  </a:ext>
                </a:extLst>
              </a:tr>
              <a:tr h="348809">
                <a:tc>
                  <a:txBody>
                    <a:bodyPr/>
                    <a:lstStyle/>
                    <a:p>
                      <a:pPr algn="l" fontAlgn="b"/>
                      <a:r>
                        <a:rPr lang="fi-FI" sz="1100" b="0" i="0" u="none" strike="noStrike">
                          <a:solidFill>
                            <a:srgbClr val="000000"/>
                          </a:solidFill>
                          <a:effectLst/>
                          <a:latin typeface="Calibri" panose="020F0502020204030204" pitchFamily="34" charset="0"/>
                        </a:rPr>
                        <a:t>Neuvonta</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14 755 548</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13 688 670</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13 903 275</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12 480 739</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84,58 %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91,18 %</a:t>
                      </a:r>
                    </a:p>
                  </a:txBody>
                  <a:tcPr marL="9525" marR="9525" marT="9525" marB="0" anchor="b">
                    <a:lnL>
                      <a:noFill/>
                    </a:lnL>
                    <a:lnR>
                      <a:noFill/>
                    </a:lnR>
                    <a:lnT>
                      <a:noFill/>
                    </a:lnT>
                    <a:lnB>
                      <a:noFill/>
                    </a:lnB>
                    <a:noFill/>
                  </a:tcPr>
                </a:tc>
                <a:extLst>
                  <a:ext uri="{0D108BD9-81ED-4DB2-BD59-A6C34878D82A}">
                    <a16:rowId xmlns:a16="http://schemas.microsoft.com/office/drawing/2014/main" val="2796515456"/>
                  </a:ext>
                </a:extLst>
              </a:tr>
              <a:tr h="348809">
                <a:tc>
                  <a:txBody>
                    <a:bodyPr/>
                    <a:lstStyle/>
                    <a:p>
                      <a:pPr algn="l" fontAlgn="b"/>
                      <a:r>
                        <a:rPr lang="fi-FI" sz="1100" b="0" i="0" u="none" strike="noStrike">
                          <a:solidFill>
                            <a:srgbClr val="000000"/>
                          </a:solidFill>
                          <a:effectLst/>
                          <a:latin typeface="Calibri" panose="020F0502020204030204" pitchFamily="34" charset="0"/>
                        </a:rPr>
                        <a:t>Ryhmätoiminta</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64 732 011</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59 124 054</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62 671 815</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54 905 034</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84,82 %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92,86 %</a:t>
                      </a:r>
                    </a:p>
                  </a:txBody>
                  <a:tcPr marL="9525" marR="9525" marT="9525" marB="0" anchor="b">
                    <a:lnL>
                      <a:noFill/>
                    </a:lnL>
                    <a:lnR>
                      <a:noFill/>
                    </a:lnR>
                    <a:lnT>
                      <a:noFill/>
                    </a:lnT>
                    <a:lnB>
                      <a:noFill/>
                    </a:lnB>
                    <a:noFill/>
                  </a:tcPr>
                </a:tc>
                <a:extLst>
                  <a:ext uri="{0D108BD9-81ED-4DB2-BD59-A6C34878D82A}">
                    <a16:rowId xmlns:a16="http://schemas.microsoft.com/office/drawing/2014/main" val="2505654184"/>
                  </a:ext>
                </a:extLst>
              </a:tr>
              <a:tr h="348809">
                <a:tc>
                  <a:txBody>
                    <a:bodyPr/>
                    <a:lstStyle/>
                    <a:p>
                      <a:pPr algn="l" fontAlgn="b"/>
                      <a:r>
                        <a:rPr lang="fi-FI" sz="1100" b="0" i="0" u="none" strike="noStrike">
                          <a:solidFill>
                            <a:srgbClr val="000000"/>
                          </a:solidFill>
                          <a:effectLst/>
                          <a:latin typeface="Calibri" panose="020F0502020204030204" pitchFamily="34" charset="0"/>
                        </a:rPr>
                        <a:t>Yksilöllinen tuki</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64 382 029</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60 432 862</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64 623 509</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60 241 214</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93,57 %</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99,68 %</a:t>
                      </a:r>
                    </a:p>
                  </a:txBody>
                  <a:tcPr marL="9525" marR="9525" marT="9525" marB="0" anchor="b">
                    <a:lnL>
                      <a:noFill/>
                    </a:lnL>
                    <a:lnR>
                      <a:noFill/>
                    </a:lnR>
                    <a:lnT>
                      <a:noFill/>
                    </a:lnT>
                    <a:lnB>
                      <a:noFill/>
                    </a:lnB>
                    <a:noFill/>
                  </a:tcPr>
                </a:tc>
                <a:extLst>
                  <a:ext uri="{0D108BD9-81ED-4DB2-BD59-A6C34878D82A}">
                    <a16:rowId xmlns:a16="http://schemas.microsoft.com/office/drawing/2014/main" val="198349335"/>
                  </a:ext>
                </a:extLst>
              </a:tr>
              <a:tr h="348809">
                <a:tc>
                  <a:txBody>
                    <a:bodyPr/>
                    <a:lstStyle/>
                    <a:p>
                      <a:pPr algn="l" fontAlgn="b"/>
                      <a:r>
                        <a:rPr lang="fi-FI" sz="1100" b="0" i="0" u="none" strike="noStrike">
                          <a:solidFill>
                            <a:srgbClr val="000000"/>
                          </a:solidFill>
                          <a:effectLst/>
                          <a:latin typeface="Calibri" panose="020F0502020204030204" pitchFamily="34" charset="0"/>
                        </a:rPr>
                        <a:t>Kaikki yhteensä</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303 703 768</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283 719 901</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295 546 252</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270 506 189</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89,07 %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95,34 %</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57524199"/>
                  </a:ext>
                </a:extLst>
              </a:tr>
            </a:tbl>
          </a:graphicData>
        </a:graphic>
      </p:graphicFrame>
    </p:spTree>
    <p:extLst>
      <p:ext uri="{BB962C8B-B14F-4D97-AF65-F5344CB8AC3E}">
        <p14:creationId xmlns:p14="http://schemas.microsoft.com/office/powerpoint/2010/main" val="26768466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6C66F42-551F-DA2D-7182-0A92D21379FD}"/>
              </a:ext>
            </a:extLst>
          </p:cNvPr>
          <p:cNvSpPr>
            <a:spLocks noGrp="1"/>
          </p:cNvSpPr>
          <p:nvPr>
            <p:ph type="title"/>
          </p:nvPr>
        </p:nvSpPr>
        <p:spPr/>
        <p:txBody>
          <a:bodyPr/>
          <a:lstStyle/>
          <a:p>
            <a:r>
              <a:rPr lang="fi-FI"/>
              <a:t>1. kohderyhmä. Kaikki avustukset.</a:t>
            </a:r>
          </a:p>
        </p:txBody>
      </p:sp>
      <p:sp>
        <p:nvSpPr>
          <p:cNvPr id="3" name="Dian numeron paikkamerkki 2">
            <a:extLst>
              <a:ext uri="{FF2B5EF4-FFF2-40B4-BE49-F238E27FC236}">
                <a16:creationId xmlns:a16="http://schemas.microsoft.com/office/drawing/2014/main" id="{B7CA169F-35BA-F5B8-3EE2-BD7575BED382}"/>
              </a:ext>
            </a:extLst>
          </p:cNvPr>
          <p:cNvSpPr>
            <a:spLocks noGrp="1"/>
          </p:cNvSpPr>
          <p:nvPr>
            <p:ph type="sldNum" sz="quarter" idx="12"/>
          </p:nvPr>
        </p:nvSpPr>
        <p:spPr/>
        <p:txBody>
          <a:bodyPr/>
          <a:lstStyle/>
          <a:p>
            <a:fld id="{4A5902E6-C54A-9745-A6CA-6B67B09BB7A0}" type="slidenum">
              <a:rPr lang="en-US" smtClean="0"/>
              <a:pPr/>
              <a:t>17</a:t>
            </a:fld>
            <a:endParaRPr lang="en-US"/>
          </a:p>
        </p:txBody>
      </p:sp>
      <p:graphicFrame>
        <p:nvGraphicFramePr>
          <p:cNvPr id="5" name="Taulukko 4">
            <a:extLst>
              <a:ext uri="{FF2B5EF4-FFF2-40B4-BE49-F238E27FC236}">
                <a16:creationId xmlns:a16="http://schemas.microsoft.com/office/drawing/2014/main" id="{598F3058-1825-59E7-87BF-300C79F8B407}"/>
              </a:ext>
            </a:extLst>
          </p:cNvPr>
          <p:cNvGraphicFramePr>
            <a:graphicFrameLocks noGrp="1"/>
          </p:cNvGraphicFramePr>
          <p:nvPr>
            <p:extLst>
              <p:ext uri="{D42A27DB-BD31-4B8C-83A1-F6EECF244321}">
                <p14:modId xmlns:p14="http://schemas.microsoft.com/office/powerpoint/2010/main" val="692333290"/>
              </p:ext>
            </p:extLst>
          </p:nvPr>
        </p:nvGraphicFramePr>
        <p:xfrm>
          <a:off x="840153" y="1621692"/>
          <a:ext cx="10515602" cy="4605137"/>
        </p:xfrm>
        <a:graphic>
          <a:graphicData uri="http://schemas.openxmlformats.org/drawingml/2006/table">
            <a:tbl>
              <a:tblPr/>
              <a:tblGrid>
                <a:gridCol w="4663748">
                  <a:extLst>
                    <a:ext uri="{9D8B030D-6E8A-4147-A177-3AD203B41FA5}">
                      <a16:colId xmlns:a16="http://schemas.microsoft.com/office/drawing/2014/main" val="2565887368"/>
                    </a:ext>
                  </a:extLst>
                </a:gridCol>
                <a:gridCol w="975309">
                  <a:extLst>
                    <a:ext uri="{9D8B030D-6E8A-4147-A177-3AD203B41FA5}">
                      <a16:colId xmlns:a16="http://schemas.microsoft.com/office/drawing/2014/main" val="3016935408"/>
                    </a:ext>
                  </a:extLst>
                </a:gridCol>
                <a:gridCol w="975309">
                  <a:extLst>
                    <a:ext uri="{9D8B030D-6E8A-4147-A177-3AD203B41FA5}">
                      <a16:colId xmlns:a16="http://schemas.microsoft.com/office/drawing/2014/main" val="3389791039"/>
                    </a:ext>
                  </a:extLst>
                </a:gridCol>
                <a:gridCol w="975309">
                  <a:extLst>
                    <a:ext uri="{9D8B030D-6E8A-4147-A177-3AD203B41FA5}">
                      <a16:colId xmlns:a16="http://schemas.microsoft.com/office/drawing/2014/main" val="1104654666"/>
                    </a:ext>
                  </a:extLst>
                </a:gridCol>
                <a:gridCol w="975309">
                  <a:extLst>
                    <a:ext uri="{9D8B030D-6E8A-4147-A177-3AD203B41FA5}">
                      <a16:colId xmlns:a16="http://schemas.microsoft.com/office/drawing/2014/main" val="2018685293"/>
                    </a:ext>
                  </a:extLst>
                </a:gridCol>
                <a:gridCol w="975309">
                  <a:extLst>
                    <a:ext uri="{9D8B030D-6E8A-4147-A177-3AD203B41FA5}">
                      <a16:colId xmlns:a16="http://schemas.microsoft.com/office/drawing/2014/main" val="2026411971"/>
                    </a:ext>
                  </a:extLst>
                </a:gridCol>
                <a:gridCol w="975309">
                  <a:extLst>
                    <a:ext uri="{9D8B030D-6E8A-4147-A177-3AD203B41FA5}">
                      <a16:colId xmlns:a16="http://schemas.microsoft.com/office/drawing/2014/main" val="1356102407"/>
                    </a:ext>
                  </a:extLst>
                </a:gridCol>
              </a:tblGrid>
              <a:tr h="357083">
                <a:tc>
                  <a:txBody>
                    <a:bodyPr/>
                    <a:lstStyle/>
                    <a:p>
                      <a:pPr algn="l" fontAlgn="b"/>
                      <a:r>
                        <a:rPr lang="fi-FI" sz="800" b="0" i="0" u="none" strike="noStrike">
                          <a:solidFill>
                            <a:srgbClr val="000000"/>
                          </a:solidFill>
                          <a:effectLst/>
                          <a:latin typeface="Calibri" panose="020F0502020204030204" pitchFamily="34" charset="0"/>
                        </a:rPr>
                        <a:t>1. pääkohderyhmä</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Vuoden 2024 avustus</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Vuoden 2025 avustus</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Haettu avustus 2026</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Ehdotettu avustus 2026</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2026 verrattuna vuoteen 2024</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2026 verrattuna vuoteen 2025</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93456180"/>
                  </a:ext>
                </a:extLst>
              </a:tr>
              <a:tr h="184698">
                <a:tc>
                  <a:txBody>
                    <a:bodyPr/>
                    <a:lstStyle/>
                    <a:p>
                      <a:pPr algn="l" fontAlgn="b"/>
                      <a:r>
                        <a:rPr lang="fi-FI" sz="800" b="0" i="0" u="none" strike="noStrike">
                          <a:solidFill>
                            <a:srgbClr val="000000"/>
                          </a:solidFill>
                          <a:effectLst/>
                          <a:latin typeface="Calibri" panose="020F0502020204030204" pitchFamily="34" charset="0"/>
                        </a:rPr>
                        <a:t>Ammattilaiset ja vapaaehtoiset</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48 624 052</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42 130 950</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47 279 265</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39 591 242</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81,42 %</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93,97 %</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992678325"/>
                  </a:ext>
                </a:extLst>
              </a:tr>
              <a:tr h="184698">
                <a:tc>
                  <a:txBody>
                    <a:bodyPr/>
                    <a:lstStyle/>
                    <a:p>
                      <a:pPr algn="l" fontAlgn="b"/>
                      <a:r>
                        <a:rPr lang="fi-FI" sz="800" b="0" i="0" u="none" strike="noStrike">
                          <a:solidFill>
                            <a:srgbClr val="000000"/>
                          </a:solidFill>
                          <a:effectLst/>
                          <a:latin typeface="Calibri" panose="020F0502020204030204" pitchFamily="34" charset="0"/>
                        </a:rPr>
                        <a:t>Eräät perinataaliaikana alkaneet tilat (P00-P96)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132 000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124 667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228 650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228 317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172,97 %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183,14 %</a:t>
                      </a:r>
                    </a:p>
                  </a:txBody>
                  <a:tcPr marL="6650" marR="6650" marT="6650" marB="0" anchor="b">
                    <a:lnL>
                      <a:noFill/>
                    </a:lnL>
                    <a:lnR>
                      <a:noFill/>
                    </a:lnR>
                    <a:lnT>
                      <a:noFill/>
                    </a:lnT>
                    <a:lnB>
                      <a:noFill/>
                    </a:lnB>
                    <a:noFill/>
                  </a:tcPr>
                </a:tc>
                <a:extLst>
                  <a:ext uri="{0D108BD9-81ED-4DB2-BD59-A6C34878D82A}">
                    <a16:rowId xmlns:a16="http://schemas.microsoft.com/office/drawing/2014/main" val="2024596600"/>
                  </a:ext>
                </a:extLst>
              </a:tr>
              <a:tr h="184698">
                <a:tc>
                  <a:txBody>
                    <a:bodyPr/>
                    <a:lstStyle/>
                    <a:p>
                      <a:pPr algn="l" fontAlgn="b"/>
                      <a:r>
                        <a:rPr lang="fi-FI" sz="800" b="0" i="0" u="none" strike="noStrike">
                          <a:solidFill>
                            <a:srgbClr val="000000"/>
                          </a:solidFill>
                          <a:effectLst/>
                          <a:latin typeface="Calibri" panose="020F0502020204030204" pitchFamily="34" charset="0"/>
                        </a:rPr>
                        <a:t>Hengityselinten sairaudet (J00-J99)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3 501 323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2 735 946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2 823 763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2 712 363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77,47 %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99,14 %</a:t>
                      </a:r>
                    </a:p>
                  </a:txBody>
                  <a:tcPr marL="6650" marR="6650" marT="6650" marB="0" anchor="b">
                    <a:lnL>
                      <a:noFill/>
                    </a:lnL>
                    <a:lnR>
                      <a:noFill/>
                    </a:lnR>
                    <a:lnT>
                      <a:noFill/>
                    </a:lnT>
                    <a:lnB>
                      <a:noFill/>
                    </a:lnB>
                    <a:noFill/>
                  </a:tcPr>
                </a:tc>
                <a:extLst>
                  <a:ext uri="{0D108BD9-81ED-4DB2-BD59-A6C34878D82A}">
                    <a16:rowId xmlns:a16="http://schemas.microsoft.com/office/drawing/2014/main" val="4258491835"/>
                  </a:ext>
                </a:extLst>
              </a:tr>
              <a:tr h="184698">
                <a:tc>
                  <a:txBody>
                    <a:bodyPr/>
                    <a:lstStyle/>
                    <a:p>
                      <a:pPr algn="l" fontAlgn="b"/>
                      <a:r>
                        <a:rPr lang="fi-FI" sz="800" b="0" i="0" u="none" strike="noStrike">
                          <a:solidFill>
                            <a:srgbClr val="000000"/>
                          </a:solidFill>
                          <a:effectLst/>
                          <a:latin typeface="Calibri" panose="020F0502020204030204" pitchFamily="34" charset="0"/>
                        </a:rPr>
                        <a:t>Hermoston sairaudet (G00-G99)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7 968 926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7 292 440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6 912 369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6 867 220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86,17 %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94,17 %</a:t>
                      </a:r>
                    </a:p>
                  </a:txBody>
                  <a:tcPr marL="6650" marR="6650" marT="6650" marB="0" anchor="b">
                    <a:lnL>
                      <a:noFill/>
                    </a:lnL>
                    <a:lnR>
                      <a:noFill/>
                    </a:lnR>
                    <a:lnT>
                      <a:noFill/>
                    </a:lnT>
                    <a:lnB>
                      <a:noFill/>
                    </a:lnB>
                    <a:noFill/>
                  </a:tcPr>
                </a:tc>
                <a:extLst>
                  <a:ext uri="{0D108BD9-81ED-4DB2-BD59-A6C34878D82A}">
                    <a16:rowId xmlns:a16="http://schemas.microsoft.com/office/drawing/2014/main" val="665428593"/>
                  </a:ext>
                </a:extLst>
              </a:tr>
              <a:tr h="184698">
                <a:tc>
                  <a:txBody>
                    <a:bodyPr/>
                    <a:lstStyle/>
                    <a:p>
                      <a:pPr algn="l" fontAlgn="b"/>
                      <a:r>
                        <a:rPr lang="fi-FI" sz="800" b="0" i="0" u="none" strike="noStrike">
                          <a:solidFill>
                            <a:srgbClr val="000000"/>
                          </a:solidFill>
                          <a:effectLst/>
                          <a:latin typeface="Calibri" panose="020F0502020204030204" pitchFamily="34" charset="0"/>
                        </a:rPr>
                        <a:t>Ihon ja ihonalaiskudoksen sairaudet (L00-L99)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1 027 118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872 010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882 510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872 010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84,90 %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100,00 %</a:t>
                      </a:r>
                    </a:p>
                  </a:txBody>
                  <a:tcPr marL="6650" marR="6650" marT="6650" marB="0" anchor="b">
                    <a:lnL>
                      <a:noFill/>
                    </a:lnL>
                    <a:lnR>
                      <a:noFill/>
                    </a:lnR>
                    <a:lnT>
                      <a:noFill/>
                    </a:lnT>
                    <a:lnB>
                      <a:noFill/>
                    </a:lnB>
                    <a:noFill/>
                  </a:tcPr>
                </a:tc>
                <a:extLst>
                  <a:ext uri="{0D108BD9-81ED-4DB2-BD59-A6C34878D82A}">
                    <a16:rowId xmlns:a16="http://schemas.microsoft.com/office/drawing/2014/main" val="1645234572"/>
                  </a:ext>
                </a:extLst>
              </a:tr>
              <a:tr h="184698">
                <a:tc>
                  <a:txBody>
                    <a:bodyPr/>
                    <a:lstStyle/>
                    <a:p>
                      <a:pPr algn="l" fontAlgn="b"/>
                      <a:r>
                        <a:rPr lang="fi-FI" sz="800" b="0" i="0" u="none" strike="noStrike">
                          <a:solidFill>
                            <a:srgbClr val="000000"/>
                          </a:solidFill>
                          <a:effectLst/>
                          <a:latin typeface="Calibri" panose="020F0502020204030204" pitchFamily="34" charset="0"/>
                        </a:rPr>
                        <a:t>Kasvaimet (C00-D48)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1 571 956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2 002 601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2 232 434</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2 005 998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127,61 %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100,17 %</a:t>
                      </a:r>
                    </a:p>
                  </a:txBody>
                  <a:tcPr marL="6650" marR="6650" marT="6650" marB="0" anchor="b">
                    <a:lnL>
                      <a:noFill/>
                    </a:lnL>
                    <a:lnR>
                      <a:noFill/>
                    </a:lnR>
                    <a:lnT>
                      <a:noFill/>
                    </a:lnT>
                    <a:lnB>
                      <a:noFill/>
                    </a:lnB>
                    <a:noFill/>
                  </a:tcPr>
                </a:tc>
                <a:extLst>
                  <a:ext uri="{0D108BD9-81ED-4DB2-BD59-A6C34878D82A}">
                    <a16:rowId xmlns:a16="http://schemas.microsoft.com/office/drawing/2014/main" val="2037206047"/>
                  </a:ext>
                </a:extLst>
              </a:tr>
              <a:tr h="184698">
                <a:tc>
                  <a:txBody>
                    <a:bodyPr/>
                    <a:lstStyle/>
                    <a:p>
                      <a:pPr algn="l" fontAlgn="b"/>
                      <a:r>
                        <a:rPr lang="fi-FI" sz="800" b="0" i="0" u="none" strike="noStrike">
                          <a:solidFill>
                            <a:srgbClr val="000000"/>
                          </a:solidFill>
                          <a:effectLst/>
                          <a:latin typeface="Calibri" panose="020F0502020204030204" pitchFamily="34" charset="0"/>
                        </a:rPr>
                        <a:t>Korostuneesti apua tarvitsevat</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107 171 090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69 178 422</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77 911 949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58 278 139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54,38 %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84,24 %</a:t>
                      </a:r>
                    </a:p>
                  </a:txBody>
                  <a:tcPr marL="6650" marR="6650" marT="6650" marB="0" anchor="b">
                    <a:lnL>
                      <a:noFill/>
                    </a:lnL>
                    <a:lnR>
                      <a:noFill/>
                    </a:lnR>
                    <a:lnT>
                      <a:noFill/>
                    </a:lnT>
                    <a:lnB>
                      <a:noFill/>
                    </a:lnB>
                    <a:noFill/>
                  </a:tcPr>
                </a:tc>
                <a:extLst>
                  <a:ext uri="{0D108BD9-81ED-4DB2-BD59-A6C34878D82A}">
                    <a16:rowId xmlns:a16="http://schemas.microsoft.com/office/drawing/2014/main" val="1541927872"/>
                  </a:ext>
                </a:extLst>
              </a:tr>
              <a:tr h="184698">
                <a:tc>
                  <a:txBody>
                    <a:bodyPr/>
                    <a:lstStyle/>
                    <a:p>
                      <a:pPr algn="l" fontAlgn="b"/>
                      <a:r>
                        <a:rPr lang="fi-FI" sz="800" b="0" i="0" u="none" strike="noStrike">
                          <a:solidFill>
                            <a:srgbClr val="000000"/>
                          </a:solidFill>
                          <a:effectLst/>
                          <a:latin typeface="Calibri" panose="020F0502020204030204" pitchFamily="34" charset="0"/>
                        </a:rPr>
                        <a:t>Korvan ja kartiolisäkkeen sairaudet (H60-H95)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8 181 593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7 288 941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7 570 792</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7 259 741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88,73 %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99,60 %</a:t>
                      </a:r>
                    </a:p>
                  </a:txBody>
                  <a:tcPr marL="6650" marR="6650" marT="6650" marB="0" anchor="b">
                    <a:lnL>
                      <a:noFill/>
                    </a:lnL>
                    <a:lnR>
                      <a:noFill/>
                    </a:lnR>
                    <a:lnT>
                      <a:noFill/>
                    </a:lnT>
                    <a:lnB>
                      <a:noFill/>
                    </a:lnB>
                    <a:noFill/>
                  </a:tcPr>
                </a:tc>
                <a:extLst>
                  <a:ext uri="{0D108BD9-81ED-4DB2-BD59-A6C34878D82A}">
                    <a16:rowId xmlns:a16="http://schemas.microsoft.com/office/drawing/2014/main" val="3280585660"/>
                  </a:ext>
                </a:extLst>
              </a:tr>
              <a:tr h="184698">
                <a:tc>
                  <a:txBody>
                    <a:bodyPr/>
                    <a:lstStyle/>
                    <a:p>
                      <a:pPr algn="l" fontAlgn="b"/>
                      <a:r>
                        <a:rPr lang="fi-FI" sz="800" b="0" i="0" u="none" strike="noStrike">
                          <a:solidFill>
                            <a:srgbClr val="000000"/>
                          </a:solidFill>
                          <a:effectLst/>
                          <a:latin typeface="Calibri" panose="020F0502020204030204" pitchFamily="34" charset="0"/>
                        </a:rPr>
                        <a:t>Mielenterveyden ja käyttäytymisen häiriöt (F00-F99)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75 251 386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62 121 691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74 657 432</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56 672 682</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75,31 %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91,23 %</a:t>
                      </a:r>
                    </a:p>
                  </a:txBody>
                  <a:tcPr marL="6650" marR="6650" marT="6650" marB="0" anchor="b">
                    <a:lnL>
                      <a:noFill/>
                    </a:lnL>
                    <a:lnR>
                      <a:noFill/>
                    </a:lnR>
                    <a:lnT>
                      <a:noFill/>
                    </a:lnT>
                    <a:lnB>
                      <a:noFill/>
                    </a:lnB>
                    <a:noFill/>
                  </a:tcPr>
                </a:tc>
                <a:extLst>
                  <a:ext uri="{0D108BD9-81ED-4DB2-BD59-A6C34878D82A}">
                    <a16:rowId xmlns:a16="http://schemas.microsoft.com/office/drawing/2014/main" val="3886998299"/>
                  </a:ext>
                </a:extLst>
              </a:tr>
              <a:tr h="184698">
                <a:tc>
                  <a:txBody>
                    <a:bodyPr/>
                    <a:lstStyle/>
                    <a:p>
                      <a:pPr algn="l" fontAlgn="b"/>
                      <a:r>
                        <a:rPr lang="fi-FI" sz="800" b="0" i="0" u="none" strike="noStrike">
                          <a:solidFill>
                            <a:srgbClr val="000000"/>
                          </a:solidFill>
                          <a:effectLst/>
                          <a:latin typeface="Calibri" panose="020F0502020204030204" pitchFamily="34" charset="0"/>
                        </a:rPr>
                        <a:t>Muualla luokittamattomat oireet, sairaudenmerkit sekä poikkeavat kliiniset ja laboratoriolöydökset (R00-R99)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1 571 237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1 223 368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1 131 368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1 131 368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72,00 %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92,48 %</a:t>
                      </a:r>
                    </a:p>
                  </a:txBody>
                  <a:tcPr marL="6650" marR="6650" marT="6650" marB="0" anchor="b">
                    <a:lnL>
                      <a:noFill/>
                    </a:lnL>
                    <a:lnR>
                      <a:noFill/>
                    </a:lnR>
                    <a:lnT>
                      <a:noFill/>
                    </a:lnT>
                    <a:lnB>
                      <a:noFill/>
                    </a:lnB>
                    <a:noFill/>
                  </a:tcPr>
                </a:tc>
                <a:extLst>
                  <a:ext uri="{0D108BD9-81ED-4DB2-BD59-A6C34878D82A}">
                    <a16:rowId xmlns:a16="http://schemas.microsoft.com/office/drawing/2014/main" val="2247093223"/>
                  </a:ext>
                </a:extLst>
              </a:tr>
              <a:tr h="184698">
                <a:tc>
                  <a:txBody>
                    <a:bodyPr/>
                    <a:lstStyle/>
                    <a:p>
                      <a:pPr algn="l" fontAlgn="b"/>
                      <a:r>
                        <a:rPr lang="fi-FI" sz="800" b="0" i="0" u="none" strike="noStrike">
                          <a:solidFill>
                            <a:srgbClr val="000000"/>
                          </a:solidFill>
                          <a:effectLst/>
                          <a:latin typeface="Calibri" panose="020F0502020204030204" pitchFamily="34" charset="0"/>
                        </a:rPr>
                        <a:t>Ruuansulatuselinten sairaudet (K00-K93)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2 751 738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2 612 421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2 759 243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2 609 421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94,83 %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99,89 %</a:t>
                      </a:r>
                    </a:p>
                  </a:txBody>
                  <a:tcPr marL="6650" marR="6650" marT="6650" marB="0" anchor="b">
                    <a:lnL>
                      <a:noFill/>
                    </a:lnL>
                    <a:lnR>
                      <a:noFill/>
                    </a:lnR>
                    <a:lnT>
                      <a:noFill/>
                    </a:lnT>
                    <a:lnB>
                      <a:noFill/>
                    </a:lnB>
                    <a:noFill/>
                  </a:tcPr>
                </a:tc>
                <a:extLst>
                  <a:ext uri="{0D108BD9-81ED-4DB2-BD59-A6C34878D82A}">
                    <a16:rowId xmlns:a16="http://schemas.microsoft.com/office/drawing/2014/main" val="789663115"/>
                  </a:ext>
                </a:extLst>
              </a:tr>
              <a:tr h="184698">
                <a:tc>
                  <a:txBody>
                    <a:bodyPr/>
                    <a:lstStyle/>
                    <a:p>
                      <a:pPr algn="l" fontAlgn="b"/>
                      <a:r>
                        <a:rPr lang="fi-FI" sz="800" b="0" i="0" u="none" strike="noStrike">
                          <a:solidFill>
                            <a:srgbClr val="000000"/>
                          </a:solidFill>
                          <a:effectLst/>
                          <a:latin typeface="Calibri" panose="020F0502020204030204" pitchFamily="34" charset="0"/>
                        </a:rPr>
                        <a:t>Silmän ja sen apuelinten sairaudet (H00-H59)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6 899 365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6 028 594</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6 132 877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5 721 917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82,93 %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94,91 %</a:t>
                      </a:r>
                    </a:p>
                  </a:txBody>
                  <a:tcPr marL="6650" marR="6650" marT="6650" marB="0" anchor="b">
                    <a:lnL>
                      <a:noFill/>
                    </a:lnL>
                    <a:lnR>
                      <a:noFill/>
                    </a:lnR>
                    <a:lnT>
                      <a:noFill/>
                    </a:lnT>
                    <a:lnB>
                      <a:noFill/>
                    </a:lnB>
                    <a:noFill/>
                  </a:tcPr>
                </a:tc>
                <a:extLst>
                  <a:ext uri="{0D108BD9-81ED-4DB2-BD59-A6C34878D82A}">
                    <a16:rowId xmlns:a16="http://schemas.microsoft.com/office/drawing/2014/main" val="3296520087"/>
                  </a:ext>
                </a:extLst>
              </a:tr>
              <a:tr h="184698">
                <a:tc>
                  <a:txBody>
                    <a:bodyPr/>
                    <a:lstStyle/>
                    <a:p>
                      <a:pPr algn="l" fontAlgn="b"/>
                      <a:r>
                        <a:rPr lang="fi-FI" sz="800" b="0" i="0" u="none" strike="noStrike">
                          <a:solidFill>
                            <a:srgbClr val="000000"/>
                          </a:solidFill>
                          <a:effectLst/>
                          <a:latin typeface="Calibri" panose="020F0502020204030204" pitchFamily="34" charset="0"/>
                        </a:rPr>
                        <a:t>Synnynnäiset epämuodostumat, epämuotoisuudet ja kromosomipoikkeavuudet (Q00-Q99)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886 524</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812 890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733 476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665 240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75,04 %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81,84 %</a:t>
                      </a:r>
                    </a:p>
                  </a:txBody>
                  <a:tcPr marL="6650" marR="6650" marT="6650" marB="0" anchor="b">
                    <a:lnL>
                      <a:noFill/>
                    </a:lnL>
                    <a:lnR>
                      <a:noFill/>
                    </a:lnR>
                    <a:lnT>
                      <a:noFill/>
                    </a:lnT>
                    <a:lnB>
                      <a:noFill/>
                    </a:lnB>
                    <a:noFill/>
                  </a:tcPr>
                </a:tc>
                <a:extLst>
                  <a:ext uri="{0D108BD9-81ED-4DB2-BD59-A6C34878D82A}">
                    <a16:rowId xmlns:a16="http://schemas.microsoft.com/office/drawing/2014/main" val="822703498"/>
                  </a:ext>
                </a:extLst>
              </a:tr>
              <a:tr h="184698">
                <a:tc>
                  <a:txBody>
                    <a:bodyPr/>
                    <a:lstStyle/>
                    <a:p>
                      <a:pPr algn="l" fontAlgn="b"/>
                      <a:r>
                        <a:rPr lang="fi-FI" sz="800" b="0" i="0" u="none" strike="noStrike">
                          <a:solidFill>
                            <a:srgbClr val="000000"/>
                          </a:solidFill>
                          <a:effectLst/>
                          <a:latin typeface="Calibri" panose="020F0502020204030204" pitchFamily="34" charset="0"/>
                        </a:rPr>
                        <a:t>Tartunta- ja loistaudit (A00-B99)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1 108 456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1 085 453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1 108 103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1 085 453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97,92 %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100,00 %</a:t>
                      </a:r>
                    </a:p>
                  </a:txBody>
                  <a:tcPr marL="6650" marR="6650" marT="6650" marB="0" anchor="b">
                    <a:lnL>
                      <a:noFill/>
                    </a:lnL>
                    <a:lnR>
                      <a:noFill/>
                    </a:lnR>
                    <a:lnT>
                      <a:noFill/>
                    </a:lnT>
                    <a:lnB>
                      <a:noFill/>
                    </a:lnB>
                    <a:noFill/>
                  </a:tcPr>
                </a:tc>
                <a:extLst>
                  <a:ext uri="{0D108BD9-81ED-4DB2-BD59-A6C34878D82A}">
                    <a16:rowId xmlns:a16="http://schemas.microsoft.com/office/drawing/2014/main" val="1163580670"/>
                  </a:ext>
                </a:extLst>
              </a:tr>
              <a:tr h="184698">
                <a:tc>
                  <a:txBody>
                    <a:bodyPr/>
                    <a:lstStyle/>
                    <a:p>
                      <a:pPr algn="l" fontAlgn="b"/>
                      <a:r>
                        <a:rPr lang="fi-FI" sz="800" b="0" i="0" u="none" strike="noStrike">
                          <a:solidFill>
                            <a:srgbClr val="000000"/>
                          </a:solidFill>
                          <a:effectLst/>
                          <a:latin typeface="Calibri" panose="020F0502020204030204" pitchFamily="34" charset="0"/>
                        </a:rPr>
                        <a:t>Tuki- ja liikuntaelinten sekä sidekudoksen sairaudet (M00-M99)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2 649 107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2 232 408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2 367 849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2 266 543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85,56 %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101,53 %</a:t>
                      </a:r>
                    </a:p>
                  </a:txBody>
                  <a:tcPr marL="6650" marR="6650" marT="6650" marB="0" anchor="b">
                    <a:lnL>
                      <a:noFill/>
                    </a:lnL>
                    <a:lnR>
                      <a:noFill/>
                    </a:lnR>
                    <a:lnT>
                      <a:noFill/>
                    </a:lnT>
                    <a:lnB>
                      <a:noFill/>
                    </a:lnB>
                    <a:noFill/>
                  </a:tcPr>
                </a:tc>
                <a:extLst>
                  <a:ext uri="{0D108BD9-81ED-4DB2-BD59-A6C34878D82A}">
                    <a16:rowId xmlns:a16="http://schemas.microsoft.com/office/drawing/2014/main" val="2314725250"/>
                  </a:ext>
                </a:extLst>
              </a:tr>
              <a:tr h="184698">
                <a:tc>
                  <a:txBody>
                    <a:bodyPr/>
                    <a:lstStyle/>
                    <a:p>
                      <a:pPr algn="l" fontAlgn="b"/>
                      <a:r>
                        <a:rPr lang="fi-FI" sz="800" b="0" i="0" u="none" strike="noStrike">
                          <a:solidFill>
                            <a:srgbClr val="000000"/>
                          </a:solidFill>
                          <a:effectLst/>
                          <a:latin typeface="Calibri" panose="020F0502020204030204" pitchFamily="34" charset="0"/>
                        </a:rPr>
                        <a:t>Umpierityssairaudet, ravitsemussairaudet ja aineenvaihduntasairaudet (E00-E90)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2 321 491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1 793 957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1 869 100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1 793 957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77,28 %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100,00 %</a:t>
                      </a:r>
                    </a:p>
                  </a:txBody>
                  <a:tcPr marL="6650" marR="6650" marT="6650" marB="0" anchor="b">
                    <a:lnL>
                      <a:noFill/>
                    </a:lnL>
                    <a:lnR>
                      <a:noFill/>
                    </a:lnR>
                    <a:lnT>
                      <a:noFill/>
                    </a:lnT>
                    <a:lnB>
                      <a:noFill/>
                    </a:lnB>
                    <a:noFill/>
                  </a:tcPr>
                </a:tc>
                <a:extLst>
                  <a:ext uri="{0D108BD9-81ED-4DB2-BD59-A6C34878D82A}">
                    <a16:rowId xmlns:a16="http://schemas.microsoft.com/office/drawing/2014/main" val="1716165562"/>
                  </a:ext>
                </a:extLst>
              </a:tr>
              <a:tr h="184698">
                <a:tc>
                  <a:txBody>
                    <a:bodyPr/>
                    <a:lstStyle/>
                    <a:p>
                      <a:pPr algn="l" fontAlgn="b"/>
                      <a:r>
                        <a:rPr lang="fi-FI" sz="800" b="0" i="0" u="none" strike="noStrike">
                          <a:solidFill>
                            <a:srgbClr val="000000"/>
                          </a:solidFill>
                          <a:effectLst/>
                          <a:latin typeface="Calibri" panose="020F0502020204030204" pitchFamily="34" charset="0"/>
                        </a:rPr>
                        <a:t>Vammat, myrkytykset ja eräät muut ulkoisten syiden seuraukset (S00-T98)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5 159 664</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4 156 428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4 715 600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4 487 423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86,97 %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107,96 %</a:t>
                      </a:r>
                    </a:p>
                  </a:txBody>
                  <a:tcPr marL="6650" marR="6650" marT="6650" marB="0" anchor="b">
                    <a:lnL>
                      <a:noFill/>
                    </a:lnL>
                    <a:lnR>
                      <a:noFill/>
                    </a:lnR>
                    <a:lnT>
                      <a:noFill/>
                    </a:lnT>
                    <a:lnB>
                      <a:noFill/>
                    </a:lnB>
                    <a:noFill/>
                  </a:tcPr>
                </a:tc>
                <a:extLst>
                  <a:ext uri="{0D108BD9-81ED-4DB2-BD59-A6C34878D82A}">
                    <a16:rowId xmlns:a16="http://schemas.microsoft.com/office/drawing/2014/main" val="1780730449"/>
                  </a:ext>
                </a:extLst>
              </a:tr>
              <a:tr h="184698">
                <a:tc>
                  <a:txBody>
                    <a:bodyPr/>
                    <a:lstStyle/>
                    <a:p>
                      <a:pPr algn="l" fontAlgn="b"/>
                      <a:r>
                        <a:rPr lang="fi-FI" sz="800" b="0" i="0" u="none" strike="noStrike">
                          <a:solidFill>
                            <a:srgbClr val="000000"/>
                          </a:solidFill>
                          <a:effectLst/>
                          <a:latin typeface="Calibri" panose="020F0502020204030204" pitchFamily="34" charset="0"/>
                        </a:rPr>
                        <a:t>Veren ja verta muodostavien elinten sairaudet (D50-D89)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46 305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43 733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58 915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43 733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94,45 %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100,00 %</a:t>
                      </a:r>
                    </a:p>
                  </a:txBody>
                  <a:tcPr marL="6650" marR="6650" marT="6650" marB="0" anchor="b">
                    <a:lnL>
                      <a:noFill/>
                    </a:lnL>
                    <a:lnR>
                      <a:noFill/>
                    </a:lnR>
                    <a:lnT>
                      <a:noFill/>
                    </a:lnT>
                    <a:lnB>
                      <a:noFill/>
                    </a:lnB>
                    <a:noFill/>
                  </a:tcPr>
                </a:tc>
                <a:extLst>
                  <a:ext uri="{0D108BD9-81ED-4DB2-BD59-A6C34878D82A}">
                    <a16:rowId xmlns:a16="http://schemas.microsoft.com/office/drawing/2014/main" val="2659429751"/>
                  </a:ext>
                </a:extLst>
              </a:tr>
              <a:tr h="184698">
                <a:tc>
                  <a:txBody>
                    <a:bodyPr/>
                    <a:lstStyle/>
                    <a:p>
                      <a:pPr algn="l" fontAlgn="b"/>
                      <a:r>
                        <a:rPr lang="fi-FI" sz="800" b="0" i="0" u="none" strike="noStrike">
                          <a:solidFill>
                            <a:srgbClr val="000000"/>
                          </a:solidFill>
                          <a:effectLst/>
                          <a:latin typeface="Calibri" panose="020F0502020204030204" pitchFamily="34" charset="0"/>
                        </a:rPr>
                        <a:t>Verenkiertoelinten sairaudet (I00-I99)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3 635 089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3 428 529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1 925 618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1 878 447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51,68 %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54,79 %</a:t>
                      </a:r>
                    </a:p>
                  </a:txBody>
                  <a:tcPr marL="6650" marR="6650" marT="6650" marB="0" anchor="b">
                    <a:lnL>
                      <a:noFill/>
                    </a:lnL>
                    <a:lnR>
                      <a:noFill/>
                    </a:lnR>
                    <a:lnT>
                      <a:noFill/>
                    </a:lnT>
                    <a:lnB>
                      <a:noFill/>
                    </a:lnB>
                    <a:noFill/>
                  </a:tcPr>
                </a:tc>
                <a:extLst>
                  <a:ext uri="{0D108BD9-81ED-4DB2-BD59-A6C34878D82A}">
                    <a16:rowId xmlns:a16="http://schemas.microsoft.com/office/drawing/2014/main" val="1865564624"/>
                  </a:ext>
                </a:extLst>
              </a:tr>
              <a:tr h="184698">
                <a:tc>
                  <a:txBody>
                    <a:bodyPr/>
                    <a:lstStyle/>
                    <a:p>
                      <a:pPr algn="l" fontAlgn="b"/>
                      <a:r>
                        <a:rPr lang="fi-FI" sz="800" b="0" i="0" u="none" strike="noStrike">
                          <a:solidFill>
                            <a:srgbClr val="000000"/>
                          </a:solidFill>
                          <a:effectLst/>
                          <a:latin typeface="Calibri" panose="020F0502020204030204" pitchFamily="34" charset="0"/>
                        </a:rPr>
                        <a:t>Virtsa- ja sukupuolielinten sairaudet (N00-N99)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476 745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469 435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480 244</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469 435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98,47 %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100,00 %</a:t>
                      </a:r>
                    </a:p>
                  </a:txBody>
                  <a:tcPr marL="6650" marR="6650" marT="6650" marB="0" anchor="b">
                    <a:lnL>
                      <a:noFill/>
                    </a:lnL>
                    <a:lnR>
                      <a:noFill/>
                    </a:lnR>
                    <a:lnT>
                      <a:noFill/>
                    </a:lnT>
                    <a:lnB>
                      <a:noFill/>
                    </a:lnB>
                    <a:noFill/>
                  </a:tcPr>
                </a:tc>
                <a:extLst>
                  <a:ext uri="{0D108BD9-81ED-4DB2-BD59-A6C34878D82A}">
                    <a16:rowId xmlns:a16="http://schemas.microsoft.com/office/drawing/2014/main" val="1413330403"/>
                  </a:ext>
                </a:extLst>
              </a:tr>
              <a:tr h="184698">
                <a:tc>
                  <a:txBody>
                    <a:bodyPr/>
                    <a:lstStyle/>
                    <a:p>
                      <a:pPr algn="l" fontAlgn="b"/>
                      <a:r>
                        <a:rPr lang="fi-FI" sz="800" b="0" i="0" u="none" strike="noStrike">
                          <a:solidFill>
                            <a:srgbClr val="000000"/>
                          </a:solidFill>
                          <a:effectLst/>
                          <a:latin typeface="Calibri" panose="020F0502020204030204" pitchFamily="34" charset="0"/>
                        </a:rPr>
                        <a:t>Yleiset</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102 632 395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86 453 116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203 583 715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77 271 351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75,29 %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89,38 %</a:t>
                      </a:r>
                    </a:p>
                  </a:txBody>
                  <a:tcPr marL="6650" marR="6650" marT="6650" marB="0" anchor="b">
                    <a:lnL>
                      <a:noFill/>
                    </a:lnL>
                    <a:lnR>
                      <a:noFill/>
                    </a:lnR>
                    <a:lnT>
                      <a:noFill/>
                    </a:lnT>
                    <a:lnB>
                      <a:noFill/>
                    </a:lnB>
                    <a:noFill/>
                  </a:tcPr>
                </a:tc>
                <a:extLst>
                  <a:ext uri="{0D108BD9-81ED-4DB2-BD59-A6C34878D82A}">
                    <a16:rowId xmlns:a16="http://schemas.microsoft.com/office/drawing/2014/main" val="979819676"/>
                  </a:ext>
                </a:extLst>
              </a:tr>
              <a:tr h="184698">
                <a:tc>
                  <a:txBody>
                    <a:bodyPr/>
                    <a:lstStyle/>
                    <a:p>
                      <a:pPr algn="l" fontAlgn="b"/>
                      <a:r>
                        <a:rPr lang="fi-FI" sz="800" b="0" i="0" u="none" strike="noStrike">
                          <a:solidFill>
                            <a:srgbClr val="000000"/>
                          </a:solidFill>
                          <a:effectLst/>
                          <a:latin typeface="Calibri" panose="020F0502020204030204" pitchFamily="34" charset="0"/>
                        </a:rPr>
                        <a:t>(tyhjä)</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20 440</a:t>
                      </a:r>
                    </a:p>
                  </a:txBody>
                  <a:tcPr marL="6650" marR="6650" marT="6650" marB="0" anchor="b">
                    <a:lnL>
                      <a:noFill/>
                    </a:lnL>
                    <a:lnR>
                      <a:noFill/>
                    </a:lnR>
                    <a:lnT>
                      <a:noFill/>
                    </a:lnT>
                    <a:lnB>
                      <a:noFill/>
                    </a:lnB>
                    <a:noFill/>
                  </a:tcPr>
                </a:tc>
                <a:tc>
                  <a:txBody>
                    <a:bodyPr/>
                    <a:lstStyle/>
                    <a:p>
                      <a:pPr algn="l" fontAlgn="b"/>
                      <a:endParaRPr lang="fi-FI" sz="800" b="0" i="0" u="none" strike="noStrike">
                        <a:solidFill>
                          <a:srgbClr val="000000"/>
                        </a:solidFill>
                        <a:effectLst/>
                        <a:latin typeface="Calibri" panose="020F0502020204030204" pitchFamily="34" charset="0"/>
                      </a:endParaRP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628 063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a:t>
                      </a:r>
                    </a:p>
                  </a:txBody>
                  <a:tcPr marL="6650" marR="6650" marT="6650" marB="0" anchor="b">
                    <a:lnL>
                      <a:noFill/>
                    </a:lnL>
                    <a:lnR>
                      <a:noFill/>
                    </a:lnR>
                    <a:lnT>
                      <a:noFill/>
                    </a:lnT>
                    <a:lnB>
                      <a:noFill/>
                    </a:lnB>
                    <a:noFill/>
                  </a:tcPr>
                </a:tc>
                <a:extLst>
                  <a:ext uri="{0D108BD9-81ED-4DB2-BD59-A6C34878D82A}">
                    <a16:rowId xmlns:a16="http://schemas.microsoft.com/office/drawing/2014/main" val="1777049774"/>
                  </a:ext>
                </a:extLst>
              </a:tr>
              <a:tr h="184698">
                <a:tc>
                  <a:txBody>
                    <a:bodyPr/>
                    <a:lstStyle/>
                    <a:p>
                      <a:pPr algn="l" fontAlgn="b"/>
                      <a:r>
                        <a:rPr lang="fi-FI" sz="800" b="0" i="0" u="none" strike="noStrike">
                          <a:solidFill>
                            <a:srgbClr val="000000"/>
                          </a:solidFill>
                          <a:effectLst/>
                          <a:latin typeface="Calibri" panose="020F0502020204030204" pitchFamily="34" charset="0"/>
                        </a:rPr>
                        <a:t>YHTEENSÄ</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383 588 000</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304 088 000</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447 993 335</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273 912 000</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71,41 %</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90,08 %</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481663857"/>
                  </a:ext>
                </a:extLst>
              </a:tr>
            </a:tbl>
          </a:graphicData>
        </a:graphic>
      </p:graphicFrame>
    </p:spTree>
    <p:extLst>
      <p:ext uri="{BB962C8B-B14F-4D97-AF65-F5344CB8AC3E}">
        <p14:creationId xmlns:p14="http://schemas.microsoft.com/office/powerpoint/2010/main" val="7697448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A98732-52F5-44CA-5019-5285E4877FFA}"/>
              </a:ext>
            </a:extLst>
          </p:cNvPr>
          <p:cNvSpPr>
            <a:spLocks noGrp="1"/>
          </p:cNvSpPr>
          <p:nvPr>
            <p:ph type="title"/>
          </p:nvPr>
        </p:nvSpPr>
        <p:spPr/>
        <p:txBody>
          <a:bodyPr/>
          <a:lstStyle/>
          <a:p>
            <a:r>
              <a:rPr lang="fi-FI"/>
              <a:t>1. kohderyhmä. Ilman hankkeita.</a:t>
            </a:r>
          </a:p>
        </p:txBody>
      </p:sp>
      <p:sp>
        <p:nvSpPr>
          <p:cNvPr id="3" name="Dian numeron paikkamerkki 2">
            <a:extLst>
              <a:ext uri="{FF2B5EF4-FFF2-40B4-BE49-F238E27FC236}">
                <a16:creationId xmlns:a16="http://schemas.microsoft.com/office/drawing/2014/main" id="{9076D650-60DD-A927-AC67-E87A8F708975}"/>
              </a:ext>
            </a:extLst>
          </p:cNvPr>
          <p:cNvSpPr>
            <a:spLocks noGrp="1"/>
          </p:cNvSpPr>
          <p:nvPr>
            <p:ph type="sldNum" sz="quarter" idx="12"/>
          </p:nvPr>
        </p:nvSpPr>
        <p:spPr/>
        <p:txBody>
          <a:bodyPr/>
          <a:lstStyle/>
          <a:p>
            <a:fld id="{4A5902E6-C54A-9745-A6CA-6B67B09BB7A0}" type="slidenum">
              <a:rPr lang="en-US" smtClean="0"/>
              <a:pPr/>
              <a:t>18</a:t>
            </a:fld>
            <a:endParaRPr lang="en-US"/>
          </a:p>
        </p:txBody>
      </p:sp>
      <p:graphicFrame>
        <p:nvGraphicFramePr>
          <p:cNvPr id="5" name="Taulukko 4">
            <a:extLst>
              <a:ext uri="{FF2B5EF4-FFF2-40B4-BE49-F238E27FC236}">
                <a16:creationId xmlns:a16="http://schemas.microsoft.com/office/drawing/2014/main" id="{B59E7DDB-9D60-1D3B-8B3A-2E93427FA2AF}"/>
              </a:ext>
            </a:extLst>
          </p:cNvPr>
          <p:cNvGraphicFramePr>
            <a:graphicFrameLocks noGrp="1"/>
          </p:cNvGraphicFramePr>
          <p:nvPr>
            <p:extLst>
              <p:ext uri="{D42A27DB-BD31-4B8C-83A1-F6EECF244321}">
                <p14:modId xmlns:p14="http://schemas.microsoft.com/office/powerpoint/2010/main" val="288675088"/>
              </p:ext>
            </p:extLst>
          </p:nvPr>
        </p:nvGraphicFramePr>
        <p:xfrm>
          <a:off x="840153" y="1778000"/>
          <a:ext cx="10515602" cy="4388676"/>
        </p:xfrm>
        <a:graphic>
          <a:graphicData uri="http://schemas.openxmlformats.org/drawingml/2006/table">
            <a:tbl>
              <a:tblPr/>
              <a:tblGrid>
                <a:gridCol w="4663748">
                  <a:extLst>
                    <a:ext uri="{9D8B030D-6E8A-4147-A177-3AD203B41FA5}">
                      <a16:colId xmlns:a16="http://schemas.microsoft.com/office/drawing/2014/main" val="2686043258"/>
                    </a:ext>
                  </a:extLst>
                </a:gridCol>
                <a:gridCol w="975309">
                  <a:extLst>
                    <a:ext uri="{9D8B030D-6E8A-4147-A177-3AD203B41FA5}">
                      <a16:colId xmlns:a16="http://schemas.microsoft.com/office/drawing/2014/main" val="1205954535"/>
                    </a:ext>
                  </a:extLst>
                </a:gridCol>
                <a:gridCol w="975309">
                  <a:extLst>
                    <a:ext uri="{9D8B030D-6E8A-4147-A177-3AD203B41FA5}">
                      <a16:colId xmlns:a16="http://schemas.microsoft.com/office/drawing/2014/main" val="3162531881"/>
                    </a:ext>
                  </a:extLst>
                </a:gridCol>
                <a:gridCol w="975309">
                  <a:extLst>
                    <a:ext uri="{9D8B030D-6E8A-4147-A177-3AD203B41FA5}">
                      <a16:colId xmlns:a16="http://schemas.microsoft.com/office/drawing/2014/main" val="3794714537"/>
                    </a:ext>
                  </a:extLst>
                </a:gridCol>
                <a:gridCol w="975309">
                  <a:extLst>
                    <a:ext uri="{9D8B030D-6E8A-4147-A177-3AD203B41FA5}">
                      <a16:colId xmlns:a16="http://schemas.microsoft.com/office/drawing/2014/main" val="1714992232"/>
                    </a:ext>
                  </a:extLst>
                </a:gridCol>
                <a:gridCol w="975309">
                  <a:extLst>
                    <a:ext uri="{9D8B030D-6E8A-4147-A177-3AD203B41FA5}">
                      <a16:colId xmlns:a16="http://schemas.microsoft.com/office/drawing/2014/main" val="3275196790"/>
                    </a:ext>
                  </a:extLst>
                </a:gridCol>
                <a:gridCol w="975309">
                  <a:extLst>
                    <a:ext uri="{9D8B030D-6E8A-4147-A177-3AD203B41FA5}">
                      <a16:colId xmlns:a16="http://schemas.microsoft.com/office/drawing/2014/main" val="3136044145"/>
                    </a:ext>
                  </a:extLst>
                </a:gridCol>
              </a:tblGrid>
              <a:tr h="355218">
                <a:tc>
                  <a:txBody>
                    <a:bodyPr/>
                    <a:lstStyle/>
                    <a:p>
                      <a:pPr algn="l" fontAlgn="b"/>
                      <a:r>
                        <a:rPr lang="fi-FI" sz="800" b="0" i="0" u="none" strike="noStrike">
                          <a:solidFill>
                            <a:srgbClr val="000000"/>
                          </a:solidFill>
                          <a:effectLst/>
                          <a:latin typeface="Calibri" panose="020F0502020204030204" pitchFamily="34" charset="0"/>
                        </a:rPr>
                        <a:t>1. pääkohderyhmä</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Vuoden 2024 avustus</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Vuoden 2025 avustus</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Haettu avustus 2026</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Ehdotettu avustus 2026</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2026 verrattuna vuoteen 2024</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2026 verrattuna vuoteen 2025</a:t>
                      </a:r>
                    </a:p>
                  </a:txBody>
                  <a:tcPr marL="6650" marR="6650" marT="6650"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2934881"/>
                  </a:ext>
                </a:extLst>
              </a:tr>
              <a:tr h="183339">
                <a:tc>
                  <a:txBody>
                    <a:bodyPr/>
                    <a:lstStyle/>
                    <a:p>
                      <a:pPr algn="l" fontAlgn="b"/>
                      <a:r>
                        <a:rPr lang="fi-FI" sz="800" b="0" i="0" u="none" strike="noStrike">
                          <a:solidFill>
                            <a:srgbClr val="000000"/>
                          </a:solidFill>
                          <a:effectLst/>
                          <a:latin typeface="Calibri" panose="020F0502020204030204" pitchFamily="34" charset="0"/>
                        </a:rPr>
                        <a:t>Ammattilaiset ja vapaaehtoiset</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43 022 225</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40 345 211</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42 521 964</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38 528 119</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89,55 %</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800" b="0" i="0" u="none" strike="noStrike">
                          <a:solidFill>
                            <a:srgbClr val="000000"/>
                          </a:solidFill>
                          <a:effectLst/>
                          <a:latin typeface="Calibri" panose="020F0502020204030204" pitchFamily="34" charset="0"/>
                        </a:rPr>
                        <a:t>95,50 %</a:t>
                      </a:r>
                    </a:p>
                  </a:txBody>
                  <a:tcPr marL="6650" marR="6650" marT="6650"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261952446"/>
                  </a:ext>
                </a:extLst>
              </a:tr>
              <a:tr h="183339">
                <a:tc>
                  <a:txBody>
                    <a:bodyPr/>
                    <a:lstStyle/>
                    <a:p>
                      <a:pPr algn="l" fontAlgn="b"/>
                      <a:r>
                        <a:rPr lang="fi-FI" sz="800" b="0" i="0" u="none" strike="noStrike">
                          <a:solidFill>
                            <a:srgbClr val="000000"/>
                          </a:solidFill>
                          <a:effectLst/>
                          <a:latin typeface="Calibri" panose="020F0502020204030204" pitchFamily="34" charset="0"/>
                        </a:rPr>
                        <a:t>Eräät perinataaliaikana alkaneet tilat (P00-P96)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132 000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124 667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228 650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228 317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172,97 %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183,14 %</a:t>
                      </a:r>
                    </a:p>
                  </a:txBody>
                  <a:tcPr marL="6650" marR="6650" marT="6650" marB="0" anchor="b">
                    <a:lnL>
                      <a:noFill/>
                    </a:lnL>
                    <a:lnR>
                      <a:noFill/>
                    </a:lnR>
                    <a:lnT>
                      <a:noFill/>
                    </a:lnT>
                    <a:lnB>
                      <a:noFill/>
                    </a:lnB>
                    <a:noFill/>
                  </a:tcPr>
                </a:tc>
                <a:extLst>
                  <a:ext uri="{0D108BD9-81ED-4DB2-BD59-A6C34878D82A}">
                    <a16:rowId xmlns:a16="http://schemas.microsoft.com/office/drawing/2014/main" val="3185848994"/>
                  </a:ext>
                </a:extLst>
              </a:tr>
              <a:tr h="183339">
                <a:tc>
                  <a:txBody>
                    <a:bodyPr/>
                    <a:lstStyle/>
                    <a:p>
                      <a:pPr algn="l" fontAlgn="b"/>
                      <a:r>
                        <a:rPr lang="fi-FI" sz="800" b="0" i="0" u="none" strike="noStrike">
                          <a:solidFill>
                            <a:srgbClr val="000000"/>
                          </a:solidFill>
                          <a:effectLst/>
                          <a:latin typeface="Calibri" panose="020F0502020204030204" pitchFamily="34" charset="0"/>
                        </a:rPr>
                        <a:t>Hengityselinten sairaudet (J00-J99)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2 986 452</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2 735 946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2 823 763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2 712 363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90,82 %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99,14 %</a:t>
                      </a:r>
                    </a:p>
                  </a:txBody>
                  <a:tcPr marL="6650" marR="6650" marT="6650" marB="0" anchor="b">
                    <a:lnL>
                      <a:noFill/>
                    </a:lnL>
                    <a:lnR>
                      <a:noFill/>
                    </a:lnR>
                    <a:lnT>
                      <a:noFill/>
                    </a:lnT>
                    <a:lnB>
                      <a:noFill/>
                    </a:lnB>
                    <a:noFill/>
                  </a:tcPr>
                </a:tc>
                <a:extLst>
                  <a:ext uri="{0D108BD9-81ED-4DB2-BD59-A6C34878D82A}">
                    <a16:rowId xmlns:a16="http://schemas.microsoft.com/office/drawing/2014/main" val="3910723394"/>
                  </a:ext>
                </a:extLst>
              </a:tr>
              <a:tr h="183339">
                <a:tc>
                  <a:txBody>
                    <a:bodyPr/>
                    <a:lstStyle/>
                    <a:p>
                      <a:pPr algn="l" fontAlgn="b"/>
                      <a:r>
                        <a:rPr lang="fi-FI" sz="800" b="0" i="0" u="none" strike="noStrike">
                          <a:solidFill>
                            <a:srgbClr val="000000"/>
                          </a:solidFill>
                          <a:effectLst/>
                          <a:latin typeface="Calibri" panose="020F0502020204030204" pitchFamily="34" charset="0"/>
                        </a:rPr>
                        <a:t>Hermoston sairaudet (G00-G99)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7 419 601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6 832 440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6 912 369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6 867 220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92,56 %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100,51 %</a:t>
                      </a:r>
                    </a:p>
                  </a:txBody>
                  <a:tcPr marL="6650" marR="6650" marT="6650" marB="0" anchor="b">
                    <a:lnL>
                      <a:noFill/>
                    </a:lnL>
                    <a:lnR>
                      <a:noFill/>
                    </a:lnR>
                    <a:lnT>
                      <a:noFill/>
                    </a:lnT>
                    <a:lnB>
                      <a:noFill/>
                    </a:lnB>
                    <a:noFill/>
                  </a:tcPr>
                </a:tc>
                <a:extLst>
                  <a:ext uri="{0D108BD9-81ED-4DB2-BD59-A6C34878D82A}">
                    <a16:rowId xmlns:a16="http://schemas.microsoft.com/office/drawing/2014/main" val="1192238983"/>
                  </a:ext>
                </a:extLst>
              </a:tr>
              <a:tr h="183339">
                <a:tc>
                  <a:txBody>
                    <a:bodyPr/>
                    <a:lstStyle/>
                    <a:p>
                      <a:pPr algn="l" fontAlgn="b"/>
                      <a:r>
                        <a:rPr lang="fi-FI" sz="800" b="0" i="0" u="none" strike="noStrike">
                          <a:solidFill>
                            <a:srgbClr val="000000"/>
                          </a:solidFill>
                          <a:effectLst/>
                          <a:latin typeface="Calibri" panose="020F0502020204030204" pitchFamily="34" charset="0"/>
                        </a:rPr>
                        <a:t>Ihon ja ihonalaiskudoksen sairaudet (L00-L99)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1 027 118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872 010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882 510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872 010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84,90 %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100,00 %</a:t>
                      </a:r>
                    </a:p>
                  </a:txBody>
                  <a:tcPr marL="6650" marR="6650" marT="6650" marB="0" anchor="b">
                    <a:lnL>
                      <a:noFill/>
                    </a:lnL>
                    <a:lnR>
                      <a:noFill/>
                    </a:lnR>
                    <a:lnT>
                      <a:noFill/>
                    </a:lnT>
                    <a:lnB>
                      <a:noFill/>
                    </a:lnB>
                    <a:noFill/>
                  </a:tcPr>
                </a:tc>
                <a:extLst>
                  <a:ext uri="{0D108BD9-81ED-4DB2-BD59-A6C34878D82A}">
                    <a16:rowId xmlns:a16="http://schemas.microsoft.com/office/drawing/2014/main" val="3729038456"/>
                  </a:ext>
                </a:extLst>
              </a:tr>
              <a:tr h="183339">
                <a:tc>
                  <a:txBody>
                    <a:bodyPr/>
                    <a:lstStyle/>
                    <a:p>
                      <a:pPr algn="l" fontAlgn="b"/>
                      <a:r>
                        <a:rPr lang="fi-FI" sz="800" b="0" i="0" u="none" strike="noStrike">
                          <a:solidFill>
                            <a:srgbClr val="000000"/>
                          </a:solidFill>
                          <a:effectLst/>
                          <a:latin typeface="Calibri" panose="020F0502020204030204" pitchFamily="34" charset="0"/>
                        </a:rPr>
                        <a:t>Kasvaimet (C00-D48)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1 571 956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2 002 601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2 103 034</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2 005 998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127,61 %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100,17 %</a:t>
                      </a:r>
                    </a:p>
                  </a:txBody>
                  <a:tcPr marL="6650" marR="6650" marT="6650" marB="0" anchor="b">
                    <a:lnL>
                      <a:noFill/>
                    </a:lnL>
                    <a:lnR>
                      <a:noFill/>
                    </a:lnR>
                    <a:lnT>
                      <a:noFill/>
                    </a:lnT>
                    <a:lnB>
                      <a:noFill/>
                    </a:lnB>
                    <a:noFill/>
                  </a:tcPr>
                </a:tc>
                <a:extLst>
                  <a:ext uri="{0D108BD9-81ED-4DB2-BD59-A6C34878D82A}">
                    <a16:rowId xmlns:a16="http://schemas.microsoft.com/office/drawing/2014/main" val="3427715092"/>
                  </a:ext>
                </a:extLst>
              </a:tr>
              <a:tr h="183339">
                <a:tc>
                  <a:txBody>
                    <a:bodyPr/>
                    <a:lstStyle/>
                    <a:p>
                      <a:pPr algn="l" fontAlgn="b"/>
                      <a:r>
                        <a:rPr lang="fi-FI" sz="800" b="0" i="0" u="none" strike="noStrike">
                          <a:solidFill>
                            <a:srgbClr val="000000"/>
                          </a:solidFill>
                          <a:effectLst/>
                          <a:latin typeface="Calibri" panose="020F0502020204030204" pitchFamily="34" charset="0"/>
                        </a:rPr>
                        <a:t>Korostuneesti apua tarvitsevat</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66 977 655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62 004 218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65 363 191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57 650 495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86,07 %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92,98 %</a:t>
                      </a:r>
                    </a:p>
                  </a:txBody>
                  <a:tcPr marL="6650" marR="6650" marT="6650" marB="0" anchor="b">
                    <a:lnL>
                      <a:noFill/>
                    </a:lnL>
                    <a:lnR>
                      <a:noFill/>
                    </a:lnR>
                    <a:lnT>
                      <a:noFill/>
                    </a:lnT>
                    <a:lnB>
                      <a:noFill/>
                    </a:lnB>
                    <a:noFill/>
                  </a:tcPr>
                </a:tc>
                <a:extLst>
                  <a:ext uri="{0D108BD9-81ED-4DB2-BD59-A6C34878D82A}">
                    <a16:rowId xmlns:a16="http://schemas.microsoft.com/office/drawing/2014/main" val="3984386520"/>
                  </a:ext>
                </a:extLst>
              </a:tr>
              <a:tr h="183339">
                <a:tc>
                  <a:txBody>
                    <a:bodyPr/>
                    <a:lstStyle/>
                    <a:p>
                      <a:pPr algn="l" fontAlgn="b"/>
                      <a:r>
                        <a:rPr lang="fi-FI" sz="800" b="0" i="0" u="none" strike="noStrike">
                          <a:solidFill>
                            <a:srgbClr val="000000"/>
                          </a:solidFill>
                          <a:effectLst/>
                          <a:latin typeface="Calibri" panose="020F0502020204030204" pitchFamily="34" charset="0"/>
                        </a:rPr>
                        <a:t>Korvan ja kartiolisäkkeen sairaudet (H60-H95)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8 181 593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7 288 941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7 570 792</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7 259 741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88,73 %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99,60 %</a:t>
                      </a:r>
                    </a:p>
                  </a:txBody>
                  <a:tcPr marL="6650" marR="6650" marT="6650" marB="0" anchor="b">
                    <a:lnL>
                      <a:noFill/>
                    </a:lnL>
                    <a:lnR>
                      <a:noFill/>
                    </a:lnR>
                    <a:lnT>
                      <a:noFill/>
                    </a:lnT>
                    <a:lnB>
                      <a:noFill/>
                    </a:lnB>
                    <a:noFill/>
                  </a:tcPr>
                </a:tc>
                <a:extLst>
                  <a:ext uri="{0D108BD9-81ED-4DB2-BD59-A6C34878D82A}">
                    <a16:rowId xmlns:a16="http://schemas.microsoft.com/office/drawing/2014/main" val="1427156765"/>
                  </a:ext>
                </a:extLst>
              </a:tr>
              <a:tr h="183339">
                <a:tc>
                  <a:txBody>
                    <a:bodyPr/>
                    <a:lstStyle/>
                    <a:p>
                      <a:pPr algn="l" fontAlgn="b"/>
                      <a:r>
                        <a:rPr lang="fi-FI" sz="800" b="0" i="0" u="none" strike="noStrike">
                          <a:solidFill>
                            <a:srgbClr val="000000"/>
                          </a:solidFill>
                          <a:effectLst/>
                          <a:latin typeface="Calibri" panose="020F0502020204030204" pitchFamily="34" charset="0"/>
                        </a:rPr>
                        <a:t>Mielenterveyden ja käyttäytymisen häiriöt (F00-F99)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61 902 257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59 006 369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59 718 787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55 583 140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89,79 %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94,20 %</a:t>
                      </a:r>
                    </a:p>
                  </a:txBody>
                  <a:tcPr marL="6650" marR="6650" marT="6650" marB="0" anchor="b">
                    <a:lnL>
                      <a:noFill/>
                    </a:lnL>
                    <a:lnR>
                      <a:noFill/>
                    </a:lnR>
                    <a:lnT>
                      <a:noFill/>
                    </a:lnT>
                    <a:lnB>
                      <a:noFill/>
                    </a:lnB>
                    <a:noFill/>
                  </a:tcPr>
                </a:tc>
                <a:extLst>
                  <a:ext uri="{0D108BD9-81ED-4DB2-BD59-A6C34878D82A}">
                    <a16:rowId xmlns:a16="http://schemas.microsoft.com/office/drawing/2014/main" val="312011629"/>
                  </a:ext>
                </a:extLst>
              </a:tr>
              <a:tr h="183339">
                <a:tc>
                  <a:txBody>
                    <a:bodyPr/>
                    <a:lstStyle/>
                    <a:p>
                      <a:pPr algn="l" fontAlgn="b"/>
                      <a:r>
                        <a:rPr lang="fi-FI" sz="800" b="0" i="0" u="none" strike="noStrike">
                          <a:solidFill>
                            <a:srgbClr val="000000"/>
                          </a:solidFill>
                          <a:effectLst/>
                          <a:latin typeface="Calibri" panose="020F0502020204030204" pitchFamily="34" charset="0"/>
                        </a:rPr>
                        <a:t>Muualla luokittamattomat oireet, sairaudenmerkit sekä poikkeavat kliiniset ja laboratoriolöydökset (R00-R99)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1 224 884</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1 223 368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1 131 368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1 131 368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92,37 %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92,48 %</a:t>
                      </a:r>
                    </a:p>
                  </a:txBody>
                  <a:tcPr marL="6650" marR="6650" marT="6650" marB="0" anchor="b">
                    <a:lnL>
                      <a:noFill/>
                    </a:lnL>
                    <a:lnR>
                      <a:noFill/>
                    </a:lnR>
                    <a:lnT>
                      <a:noFill/>
                    </a:lnT>
                    <a:lnB>
                      <a:noFill/>
                    </a:lnB>
                    <a:noFill/>
                  </a:tcPr>
                </a:tc>
                <a:extLst>
                  <a:ext uri="{0D108BD9-81ED-4DB2-BD59-A6C34878D82A}">
                    <a16:rowId xmlns:a16="http://schemas.microsoft.com/office/drawing/2014/main" val="1920004344"/>
                  </a:ext>
                </a:extLst>
              </a:tr>
              <a:tr h="183339">
                <a:tc>
                  <a:txBody>
                    <a:bodyPr/>
                    <a:lstStyle/>
                    <a:p>
                      <a:pPr algn="l" fontAlgn="b"/>
                      <a:r>
                        <a:rPr lang="fi-FI" sz="800" b="0" i="0" u="none" strike="noStrike">
                          <a:solidFill>
                            <a:srgbClr val="000000"/>
                          </a:solidFill>
                          <a:effectLst/>
                          <a:latin typeface="Calibri" panose="020F0502020204030204" pitchFamily="34" charset="0"/>
                        </a:rPr>
                        <a:t>Ruuansulatuselinten sairaudet (K00-K93)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2 751 738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2 612 421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2 759 243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2 609 421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94,83 %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99,89 %</a:t>
                      </a:r>
                    </a:p>
                  </a:txBody>
                  <a:tcPr marL="6650" marR="6650" marT="6650" marB="0" anchor="b">
                    <a:lnL>
                      <a:noFill/>
                    </a:lnL>
                    <a:lnR>
                      <a:noFill/>
                    </a:lnR>
                    <a:lnT>
                      <a:noFill/>
                    </a:lnT>
                    <a:lnB>
                      <a:noFill/>
                    </a:lnB>
                    <a:noFill/>
                  </a:tcPr>
                </a:tc>
                <a:extLst>
                  <a:ext uri="{0D108BD9-81ED-4DB2-BD59-A6C34878D82A}">
                    <a16:rowId xmlns:a16="http://schemas.microsoft.com/office/drawing/2014/main" val="4259463895"/>
                  </a:ext>
                </a:extLst>
              </a:tr>
              <a:tr h="183339">
                <a:tc>
                  <a:txBody>
                    <a:bodyPr/>
                    <a:lstStyle/>
                    <a:p>
                      <a:pPr algn="l" fontAlgn="b"/>
                      <a:r>
                        <a:rPr lang="fi-FI" sz="800" b="0" i="0" u="none" strike="noStrike">
                          <a:solidFill>
                            <a:srgbClr val="000000"/>
                          </a:solidFill>
                          <a:effectLst/>
                          <a:latin typeface="Calibri" panose="020F0502020204030204" pitchFamily="34" charset="0"/>
                        </a:rPr>
                        <a:t>Silmän ja sen apuelinten sairaudet (H00-H59)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6 541 253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6 028 594</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6 132 877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5 721 917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87,47 %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94,91 %</a:t>
                      </a:r>
                    </a:p>
                  </a:txBody>
                  <a:tcPr marL="6650" marR="6650" marT="6650" marB="0" anchor="b">
                    <a:lnL>
                      <a:noFill/>
                    </a:lnL>
                    <a:lnR>
                      <a:noFill/>
                    </a:lnR>
                    <a:lnT>
                      <a:noFill/>
                    </a:lnT>
                    <a:lnB>
                      <a:noFill/>
                    </a:lnB>
                    <a:noFill/>
                  </a:tcPr>
                </a:tc>
                <a:extLst>
                  <a:ext uri="{0D108BD9-81ED-4DB2-BD59-A6C34878D82A}">
                    <a16:rowId xmlns:a16="http://schemas.microsoft.com/office/drawing/2014/main" val="509609227"/>
                  </a:ext>
                </a:extLst>
              </a:tr>
              <a:tr h="183339">
                <a:tc>
                  <a:txBody>
                    <a:bodyPr/>
                    <a:lstStyle/>
                    <a:p>
                      <a:pPr algn="l" fontAlgn="b"/>
                      <a:r>
                        <a:rPr lang="fi-FI" sz="800" b="0" i="0" u="none" strike="noStrike">
                          <a:solidFill>
                            <a:srgbClr val="000000"/>
                          </a:solidFill>
                          <a:effectLst/>
                          <a:latin typeface="Calibri" panose="020F0502020204030204" pitchFamily="34" charset="0"/>
                        </a:rPr>
                        <a:t>Synnynnäiset epämuodostumat, epämuotoisuudet ja kromosomipoikkeavuudet (Q00-Q99)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886 524</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812 890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726 240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665 240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75,04 %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81,84 %</a:t>
                      </a:r>
                    </a:p>
                  </a:txBody>
                  <a:tcPr marL="6650" marR="6650" marT="6650" marB="0" anchor="b">
                    <a:lnL>
                      <a:noFill/>
                    </a:lnL>
                    <a:lnR>
                      <a:noFill/>
                    </a:lnR>
                    <a:lnT>
                      <a:noFill/>
                    </a:lnT>
                    <a:lnB>
                      <a:noFill/>
                    </a:lnB>
                    <a:noFill/>
                  </a:tcPr>
                </a:tc>
                <a:extLst>
                  <a:ext uri="{0D108BD9-81ED-4DB2-BD59-A6C34878D82A}">
                    <a16:rowId xmlns:a16="http://schemas.microsoft.com/office/drawing/2014/main" val="4209566575"/>
                  </a:ext>
                </a:extLst>
              </a:tr>
              <a:tr h="183339">
                <a:tc>
                  <a:txBody>
                    <a:bodyPr/>
                    <a:lstStyle/>
                    <a:p>
                      <a:pPr algn="l" fontAlgn="b"/>
                      <a:r>
                        <a:rPr lang="fi-FI" sz="800" b="0" i="0" u="none" strike="noStrike">
                          <a:solidFill>
                            <a:srgbClr val="000000"/>
                          </a:solidFill>
                          <a:effectLst/>
                          <a:latin typeface="Calibri" panose="020F0502020204030204" pitchFamily="34" charset="0"/>
                        </a:rPr>
                        <a:t>Tartunta- ja loistaudit (A00-B99)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1 108 456</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1 085 453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1 108 103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1 085 453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97,92 %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100,00 %</a:t>
                      </a:r>
                    </a:p>
                  </a:txBody>
                  <a:tcPr marL="6650" marR="6650" marT="6650" marB="0" anchor="b">
                    <a:lnL>
                      <a:noFill/>
                    </a:lnL>
                    <a:lnR>
                      <a:noFill/>
                    </a:lnR>
                    <a:lnT>
                      <a:noFill/>
                    </a:lnT>
                    <a:lnB>
                      <a:noFill/>
                    </a:lnB>
                    <a:noFill/>
                  </a:tcPr>
                </a:tc>
                <a:extLst>
                  <a:ext uri="{0D108BD9-81ED-4DB2-BD59-A6C34878D82A}">
                    <a16:rowId xmlns:a16="http://schemas.microsoft.com/office/drawing/2014/main" val="3801163699"/>
                  </a:ext>
                </a:extLst>
              </a:tr>
              <a:tr h="183339">
                <a:tc>
                  <a:txBody>
                    <a:bodyPr/>
                    <a:lstStyle/>
                    <a:p>
                      <a:pPr algn="l" fontAlgn="b"/>
                      <a:r>
                        <a:rPr lang="fi-FI" sz="800" b="0" i="0" u="none" strike="noStrike">
                          <a:solidFill>
                            <a:srgbClr val="000000"/>
                          </a:solidFill>
                          <a:effectLst/>
                          <a:latin typeface="Calibri" panose="020F0502020204030204" pitchFamily="34" charset="0"/>
                        </a:rPr>
                        <a:t>Tuki- ja liikuntaelinten sekä sidekudoksen sairaudet (M00-M99)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2 406 607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2 232 408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2 357 849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2 266 543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94,18 %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101,53 %</a:t>
                      </a:r>
                    </a:p>
                  </a:txBody>
                  <a:tcPr marL="6650" marR="6650" marT="6650" marB="0" anchor="b">
                    <a:lnL>
                      <a:noFill/>
                    </a:lnL>
                    <a:lnR>
                      <a:noFill/>
                    </a:lnR>
                    <a:lnT>
                      <a:noFill/>
                    </a:lnT>
                    <a:lnB>
                      <a:noFill/>
                    </a:lnB>
                    <a:noFill/>
                  </a:tcPr>
                </a:tc>
                <a:extLst>
                  <a:ext uri="{0D108BD9-81ED-4DB2-BD59-A6C34878D82A}">
                    <a16:rowId xmlns:a16="http://schemas.microsoft.com/office/drawing/2014/main" val="1684437092"/>
                  </a:ext>
                </a:extLst>
              </a:tr>
              <a:tr h="183339">
                <a:tc>
                  <a:txBody>
                    <a:bodyPr/>
                    <a:lstStyle/>
                    <a:p>
                      <a:pPr algn="l" fontAlgn="b"/>
                      <a:r>
                        <a:rPr lang="fi-FI" sz="800" b="0" i="0" u="none" strike="noStrike">
                          <a:solidFill>
                            <a:srgbClr val="000000"/>
                          </a:solidFill>
                          <a:effectLst/>
                          <a:latin typeface="Calibri" panose="020F0502020204030204" pitchFamily="34" charset="0"/>
                        </a:rPr>
                        <a:t>Umpierityssairaudet, ravitsemussairaudet ja aineenvaihduntasairaudet (E00-E90)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1 978 261</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1 793 957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1 809 100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1 793 957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90,68 %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100,00 %</a:t>
                      </a:r>
                    </a:p>
                  </a:txBody>
                  <a:tcPr marL="6650" marR="6650" marT="6650" marB="0" anchor="b">
                    <a:lnL>
                      <a:noFill/>
                    </a:lnL>
                    <a:lnR>
                      <a:noFill/>
                    </a:lnR>
                    <a:lnT>
                      <a:noFill/>
                    </a:lnT>
                    <a:lnB>
                      <a:noFill/>
                    </a:lnB>
                    <a:noFill/>
                  </a:tcPr>
                </a:tc>
                <a:extLst>
                  <a:ext uri="{0D108BD9-81ED-4DB2-BD59-A6C34878D82A}">
                    <a16:rowId xmlns:a16="http://schemas.microsoft.com/office/drawing/2014/main" val="1347531417"/>
                  </a:ext>
                </a:extLst>
              </a:tr>
              <a:tr h="183339">
                <a:tc>
                  <a:txBody>
                    <a:bodyPr/>
                    <a:lstStyle/>
                    <a:p>
                      <a:pPr algn="l" fontAlgn="b"/>
                      <a:r>
                        <a:rPr lang="fi-FI" sz="800" b="0" i="0" u="none" strike="noStrike">
                          <a:solidFill>
                            <a:srgbClr val="000000"/>
                          </a:solidFill>
                          <a:effectLst/>
                          <a:latin typeface="Calibri" panose="020F0502020204030204" pitchFamily="34" charset="0"/>
                        </a:rPr>
                        <a:t>Vammat, myrkytykset ja eräät muut ulkoisten syiden seuraukset (S00-T98)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4 720 745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4 156 428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4 715 600</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4 487 423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95,06 %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107,96 %</a:t>
                      </a:r>
                    </a:p>
                  </a:txBody>
                  <a:tcPr marL="6650" marR="6650" marT="6650" marB="0" anchor="b">
                    <a:lnL>
                      <a:noFill/>
                    </a:lnL>
                    <a:lnR>
                      <a:noFill/>
                    </a:lnR>
                    <a:lnT>
                      <a:noFill/>
                    </a:lnT>
                    <a:lnB>
                      <a:noFill/>
                    </a:lnB>
                    <a:noFill/>
                  </a:tcPr>
                </a:tc>
                <a:extLst>
                  <a:ext uri="{0D108BD9-81ED-4DB2-BD59-A6C34878D82A}">
                    <a16:rowId xmlns:a16="http://schemas.microsoft.com/office/drawing/2014/main" val="2698031986"/>
                  </a:ext>
                </a:extLst>
              </a:tr>
              <a:tr h="183339">
                <a:tc>
                  <a:txBody>
                    <a:bodyPr/>
                    <a:lstStyle/>
                    <a:p>
                      <a:pPr algn="l" fontAlgn="b"/>
                      <a:r>
                        <a:rPr lang="fi-FI" sz="800" b="0" i="0" u="none" strike="noStrike">
                          <a:solidFill>
                            <a:srgbClr val="000000"/>
                          </a:solidFill>
                          <a:effectLst/>
                          <a:latin typeface="Calibri" panose="020F0502020204030204" pitchFamily="34" charset="0"/>
                        </a:rPr>
                        <a:t>Veren ja verta muodostavien elinten sairaudet (D50-D89)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46 305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43 733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58 915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43 733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94,45 %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100,00 %</a:t>
                      </a:r>
                    </a:p>
                  </a:txBody>
                  <a:tcPr marL="6650" marR="6650" marT="6650" marB="0" anchor="b">
                    <a:lnL>
                      <a:noFill/>
                    </a:lnL>
                    <a:lnR>
                      <a:noFill/>
                    </a:lnR>
                    <a:lnT>
                      <a:noFill/>
                    </a:lnT>
                    <a:lnB>
                      <a:noFill/>
                    </a:lnB>
                    <a:noFill/>
                  </a:tcPr>
                </a:tc>
                <a:extLst>
                  <a:ext uri="{0D108BD9-81ED-4DB2-BD59-A6C34878D82A}">
                    <a16:rowId xmlns:a16="http://schemas.microsoft.com/office/drawing/2014/main" val="2765595669"/>
                  </a:ext>
                </a:extLst>
              </a:tr>
              <a:tr h="183339">
                <a:tc>
                  <a:txBody>
                    <a:bodyPr/>
                    <a:lstStyle/>
                    <a:p>
                      <a:pPr algn="l" fontAlgn="b"/>
                      <a:r>
                        <a:rPr lang="fi-FI" sz="800" b="0" i="0" u="none" strike="noStrike">
                          <a:solidFill>
                            <a:srgbClr val="000000"/>
                          </a:solidFill>
                          <a:effectLst/>
                          <a:latin typeface="Calibri" panose="020F0502020204030204" pitchFamily="34" charset="0"/>
                        </a:rPr>
                        <a:t>Verenkiertoelinten sairaudet (I00-I99)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3 605 055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3 050 173</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1 925 618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1 878 447</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52,11 %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61,58 %</a:t>
                      </a:r>
                    </a:p>
                  </a:txBody>
                  <a:tcPr marL="6650" marR="6650" marT="6650" marB="0" anchor="b">
                    <a:lnL>
                      <a:noFill/>
                    </a:lnL>
                    <a:lnR>
                      <a:noFill/>
                    </a:lnR>
                    <a:lnT>
                      <a:noFill/>
                    </a:lnT>
                    <a:lnB>
                      <a:noFill/>
                    </a:lnB>
                    <a:noFill/>
                  </a:tcPr>
                </a:tc>
                <a:extLst>
                  <a:ext uri="{0D108BD9-81ED-4DB2-BD59-A6C34878D82A}">
                    <a16:rowId xmlns:a16="http://schemas.microsoft.com/office/drawing/2014/main" val="3242415749"/>
                  </a:ext>
                </a:extLst>
              </a:tr>
              <a:tr h="183339">
                <a:tc>
                  <a:txBody>
                    <a:bodyPr/>
                    <a:lstStyle/>
                    <a:p>
                      <a:pPr algn="l" fontAlgn="b"/>
                      <a:r>
                        <a:rPr lang="fi-FI" sz="800" b="0" i="0" u="none" strike="noStrike">
                          <a:solidFill>
                            <a:srgbClr val="000000"/>
                          </a:solidFill>
                          <a:effectLst/>
                          <a:latin typeface="Calibri" panose="020F0502020204030204" pitchFamily="34" charset="0"/>
                        </a:rPr>
                        <a:t>Virtsa- ja sukupuolielinten sairaudet (N00-N99)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476 745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469 435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480 244</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469 435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98,47 %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100,00 %</a:t>
                      </a:r>
                    </a:p>
                  </a:txBody>
                  <a:tcPr marL="6650" marR="6650" marT="6650" marB="0" anchor="b">
                    <a:lnL>
                      <a:noFill/>
                    </a:lnL>
                    <a:lnR>
                      <a:noFill/>
                    </a:lnR>
                    <a:lnT>
                      <a:noFill/>
                    </a:lnT>
                    <a:lnB>
                      <a:noFill/>
                    </a:lnB>
                    <a:noFill/>
                  </a:tcPr>
                </a:tc>
                <a:extLst>
                  <a:ext uri="{0D108BD9-81ED-4DB2-BD59-A6C34878D82A}">
                    <a16:rowId xmlns:a16="http://schemas.microsoft.com/office/drawing/2014/main" val="3518836421"/>
                  </a:ext>
                </a:extLst>
              </a:tr>
              <a:tr h="183339">
                <a:tc>
                  <a:txBody>
                    <a:bodyPr/>
                    <a:lstStyle/>
                    <a:p>
                      <a:pPr algn="l" fontAlgn="b"/>
                      <a:r>
                        <a:rPr lang="fi-FI" sz="800" b="0" i="0" u="none" strike="noStrike">
                          <a:solidFill>
                            <a:srgbClr val="000000"/>
                          </a:solidFill>
                          <a:effectLst/>
                          <a:latin typeface="Calibri" panose="020F0502020204030204" pitchFamily="34" charset="0"/>
                        </a:rPr>
                        <a:t>Yleiset</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84 736 338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78 998 638</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84 216 035</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76 645 849</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90,45 %</a:t>
                      </a:r>
                    </a:p>
                  </a:txBody>
                  <a:tcPr marL="6650" marR="6650" marT="6650" marB="0" anchor="b">
                    <a:lnL>
                      <a:noFill/>
                    </a:lnL>
                    <a:lnR>
                      <a:noFill/>
                    </a:lnR>
                    <a:lnT>
                      <a:noFill/>
                    </a:lnT>
                    <a:lnB>
                      <a:noFill/>
                    </a:lnB>
                    <a:noFill/>
                  </a:tcPr>
                </a:tc>
                <a:tc>
                  <a:txBody>
                    <a:bodyPr/>
                    <a:lstStyle/>
                    <a:p>
                      <a:pPr algn="r" fontAlgn="b"/>
                      <a:r>
                        <a:rPr lang="fi-FI" sz="800" b="0" i="0" u="none" strike="noStrike">
                          <a:solidFill>
                            <a:srgbClr val="000000"/>
                          </a:solidFill>
                          <a:effectLst/>
                          <a:latin typeface="Calibri" panose="020F0502020204030204" pitchFamily="34" charset="0"/>
                        </a:rPr>
                        <a:t>97,02 %</a:t>
                      </a:r>
                    </a:p>
                  </a:txBody>
                  <a:tcPr marL="6650" marR="6650" marT="6650" marB="0" anchor="b">
                    <a:lnL>
                      <a:noFill/>
                    </a:lnL>
                    <a:lnR>
                      <a:noFill/>
                    </a:lnR>
                    <a:lnT>
                      <a:noFill/>
                    </a:lnT>
                    <a:lnB>
                      <a:noFill/>
                    </a:lnB>
                    <a:noFill/>
                  </a:tcPr>
                </a:tc>
                <a:extLst>
                  <a:ext uri="{0D108BD9-81ED-4DB2-BD59-A6C34878D82A}">
                    <a16:rowId xmlns:a16="http://schemas.microsoft.com/office/drawing/2014/main" val="2387270962"/>
                  </a:ext>
                </a:extLst>
              </a:tr>
              <a:tr h="183339">
                <a:tc>
                  <a:txBody>
                    <a:bodyPr/>
                    <a:lstStyle/>
                    <a:p>
                      <a:pPr algn="l" fontAlgn="b"/>
                      <a:r>
                        <a:rPr lang="fi-FI" sz="800" b="0" i="0" u="none" strike="noStrike">
                          <a:solidFill>
                            <a:srgbClr val="000000"/>
                          </a:solidFill>
                          <a:effectLst/>
                          <a:latin typeface="Calibri" panose="020F0502020204030204" pitchFamily="34" charset="0"/>
                        </a:rPr>
                        <a:t>YHTEENSÄ</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303 703 768</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283 719 901</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295 546 252</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270 506 189</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89,07 %</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800" b="0" i="0" u="none" strike="noStrike">
                          <a:solidFill>
                            <a:srgbClr val="000000"/>
                          </a:solidFill>
                          <a:effectLst/>
                          <a:latin typeface="Calibri" panose="020F0502020204030204" pitchFamily="34" charset="0"/>
                        </a:rPr>
                        <a:t>95,34 %</a:t>
                      </a:r>
                    </a:p>
                  </a:txBody>
                  <a:tcPr marL="6650" marR="6650" marT="6650"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29027755"/>
                  </a:ext>
                </a:extLst>
              </a:tr>
            </a:tbl>
          </a:graphicData>
        </a:graphic>
      </p:graphicFrame>
    </p:spTree>
    <p:extLst>
      <p:ext uri="{BB962C8B-B14F-4D97-AF65-F5344CB8AC3E}">
        <p14:creationId xmlns:p14="http://schemas.microsoft.com/office/powerpoint/2010/main" val="12389972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Otsikko 4">
            <a:extLst>
              <a:ext uri="{FF2B5EF4-FFF2-40B4-BE49-F238E27FC236}">
                <a16:creationId xmlns:a16="http://schemas.microsoft.com/office/drawing/2014/main" id="{4B3A6172-6646-6E21-A7D5-015B235143DA}"/>
              </a:ext>
            </a:extLst>
          </p:cNvPr>
          <p:cNvSpPr>
            <a:spLocks noGrp="1"/>
          </p:cNvSpPr>
          <p:nvPr>
            <p:ph type="title"/>
          </p:nvPr>
        </p:nvSpPr>
        <p:spPr/>
        <p:txBody>
          <a:bodyPr/>
          <a:lstStyle/>
          <a:p>
            <a:r>
              <a:rPr lang="fi-FI"/>
              <a:t>Yleistä</a:t>
            </a:r>
          </a:p>
        </p:txBody>
      </p:sp>
      <p:sp>
        <p:nvSpPr>
          <p:cNvPr id="4" name="Dian numeron paikkamerkki 3">
            <a:extLst>
              <a:ext uri="{FF2B5EF4-FFF2-40B4-BE49-F238E27FC236}">
                <a16:creationId xmlns:a16="http://schemas.microsoft.com/office/drawing/2014/main" id="{2F9C720D-D54D-A428-4066-C9F69BC5EF10}"/>
              </a:ext>
            </a:extLst>
          </p:cNvPr>
          <p:cNvSpPr>
            <a:spLocks noGrp="1"/>
          </p:cNvSpPr>
          <p:nvPr>
            <p:ph type="sldNum" sz="quarter" idx="12"/>
          </p:nvPr>
        </p:nvSpPr>
        <p:spPr/>
        <p:txBody>
          <a:bodyPr/>
          <a:lstStyle/>
          <a:p>
            <a:fld id="{4A5902E6-C54A-9745-A6CA-6B67B09BB7A0}" type="slidenum">
              <a:rPr lang="en-US" smtClean="0"/>
              <a:pPr/>
              <a:t>2</a:t>
            </a:fld>
            <a:endParaRPr lang="en-US"/>
          </a:p>
        </p:txBody>
      </p:sp>
    </p:spTree>
    <p:extLst>
      <p:ext uri="{BB962C8B-B14F-4D97-AF65-F5344CB8AC3E}">
        <p14:creationId xmlns:p14="http://schemas.microsoft.com/office/powerpoint/2010/main" val="3511579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BE40FAB6-493B-F82A-CB44-FBAF665A6273}"/>
              </a:ext>
            </a:extLst>
          </p:cNvPr>
          <p:cNvSpPr>
            <a:spLocks noGrp="1"/>
          </p:cNvSpPr>
          <p:nvPr>
            <p:ph type="title"/>
          </p:nvPr>
        </p:nvSpPr>
        <p:spPr/>
        <p:txBody>
          <a:bodyPr/>
          <a:lstStyle/>
          <a:p>
            <a:r>
              <a:rPr lang="fi-FI"/>
              <a:t>Yleistä</a:t>
            </a:r>
          </a:p>
        </p:txBody>
      </p:sp>
      <p:sp>
        <p:nvSpPr>
          <p:cNvPr id="3" name="Sisällön paikkamerkki 2">
            <a:extLst>
              <a:ext uri="{FF2B5EF4-FFF2-40B4-BE49-F238E27FC236}">
                <a16:creationId xmlns:a16="http://schemas.microsoft.com/office/drawing/2014/main" id="{09CB36E2-0089-AD3D-47A7-81B7178D9F74}"/>
              </a:ext>
            </a:extLst>
          </p:cNvPr>
          <p:cNvSpPr>
            <a:spLocks noGrp="1"/>
          </p:cNvSpPr>
          <p:nvPr>
            <p:ph idx="1"/>
          </p:nvPr>
        </p:nvSpPr>
        <p:spPr/>
        <p:txBody>
          <a:bodyPr>
            <a:normAutofit lnSpcReduction="10000"/>
          </a:bodyPr>
          <a:lstStyle/>
          <a:p>
            <a:r>
              <a:rPr lang="fi-FI"/>
              <a:t>Avustusta ehdotetaan 273 912 000 €. </a:t>
            </a:r>
          </a:p>
          <a:p>
            <a:r>
              <a:rPr lang="fi-FI"/>
              <a:t>Avustusta ehdotetaan 1289 avustuskohteeseen</a:t>
            </a:r>
          </a:p>
          <a:p>
            <a:r>
              <a:rPr lang="fi-FI"/>
              <a:t>Avustusta ehdotetaan 687 eri järjestölle</a:t>
            </a:r>
          </a:p>
          <a:p>
            <a:endParaRPr lang="fi-FI"/>
          </a:p>
          <a:p>
            <a:r>
              <a:rPr lang="fi-FI"/>
              <a:t>Uusia avustuksia ehdotetaan 29 kpl, yhteensä 2 520 811 €</a:t>
            </a:r>
          </a:p>
          <a:p>
            <a:r>
              <a:rPr lang="fi-FI"/>
              <a:t>Jatkoavustuksia (yleisavustuksia ja kohdennettuja yleisavustuksia) ehdotetaan 1259 kpl, yhteensä 270 506 189 €</a:t>
            </a:r>
          </a:p>
          <a:p>
            <a:r>
              <a:rPr lang="fi-FI"/>
              <a:t>Investointiavustuksia ehdotetaan yksi, avustusta ehdotetaan 885 000 €</a:t>
            </a:r>
          </a:p>
          <a:p>
            <a:endParaRPr lang="fi-FI"/>
          </a:p>
          <a:p>
            <a:r>
              <a:rPr lang="fi-FI"/>
              <a:t>Vuonna 2025 jatkuvaa avustusta myönnettiin 27 sellaiselle järjestölle, jolle enää ehdoteta ollenkaan avustusta vuodelle 2026</a:t>
            </a:r>
          </a:p>
          <a:p>
            <a:pPr lvl="1"/>
            <a:r>
              <a:rPr lang="fi-FI"/>
              <a:t>Syitä ovat tarpeeseen ja tuloksellisuuteen liittyvä harkinta, konkurssit, avustusten siirtyminen esimerkiksi järjestöjen yhdistymisen takia jne.</a:t>
            </a:r>
          </a:p>
          <a:p>
            <a:pPr marL="0" indent="0">
              <a:buNone/>
            </a:pPr>
            <a:endParaRPr lang="fi-FI"/>
          </a:p>
          <a:p>
            <a:endParaRPr lang="fi-FI"/>
          </a:p>
          <a:p>
            <a:endParaRPr lang="fi-FI"/>
          </a:p>
        </p:txBody>
      </p:sp>
      <p:sp>
        <p:nvSpPr>
          <p:cNvPr id="4" name="Dian numeron paikkamerkki 3">
            <a:extLst>
              <a:ext uri="{FF2B5EF4-FFF2-40B4-BE49-F238E27FC236}">
                <a16:creationId xmlns:a16="http://schemas.microsoft.com/office/drawing/2014/main" id="{7CEEFF14-C426-A82D-F2A2-D435E36BEAA5}"/>
              </a:ext>
            </a:extLst>
          </p:cNvPr>
          <p:cNvSpPr>
            <a:spLocks noGrp="1"/>
          </p:cNvSpPr>
          <p:nvPr>
            <p:ph type="sldNum" sz="quarter" idx="12"/>
          </p:nvPr>
        </p:nvSpPr>
        <p:spPr/>
        <p:txBody>
          <a:bodyPr/>
          <a:lstStyle/>
          <a:p>
            <a:fld id="{4A5902E6-C54A-9745-A6CA-6B67B09BB7A0}" type="slidenum">
              <a:rPr lang="en-US" smtClean="0"/>
              <a:pPr/>
              <a:t>3</a:t>
            </a:fld>
            <a:endParaRPr lang="en-US"/>
          </a:p>
        </p:txBody>
      </p:sp>
    </p:spTree>
    <p:extLst>
      <p:ext uri="{BB962C8B-B14F-4D97-AF65-F5344CB8AC3E}">
        <p14:creationId xmlns:p14="http://schemas.microsoft.com/office/powerpoint/2010/main" val="20971174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tsikko 3">
            <a:extLst>
              <a:ext uri="{FF2B5EF4-FFF2-40B4-BE49-F238E27FC236}">
                <a16:creationId xmlns:a16="http://schemas.microsoft.com/office/drawing/2014/main" id="{D4094D5E-C93A-0569-EE13-736A06656107}"/>
              </a:ext>
            </a:extLst>
          </p:cNvPr>
          <p:cNvSpPr>
            <a:spLocks noGrp="1"/>
          </p:cNvSpPr>
          <p:nvPr>
            <p:ph type="title"/>
          </p:nvPr>
        </p:nvSpPr>
        <p:spPr/>
        <p:txBody>
          <a:bodyPr/>
          <a:lstStyle/>
          <a:p>
            <a:r>
              <a:rPr lang="fi-FI"/>
              <a:t>Taulukoista</a:t>
            </a:r>
          </a:p>
        </p:txBody>
      </p:sp>
      <p:sp>
        <p:nvSpPr>
          <p:cNvPr id="5" name="Sisällön paikkamerkki 4">
            <a:extLst>
              <a:ext uri="{FF2B5EF4-FFF2-40B4-BE49-F238E27FC236}">
                <a16:creationId xmlns:a16="http://schemas.microsoft.com/office/drawing/2014/main" id="{A00EC650-4074-2E3C-5638-DD32EE92BB41}"/>
              </a:ext>
            </a:extLst>
          </p:cNvPr>
          <p:cNvSpPr>
            <a:spLocks noGrp="1"/>
          </p:cNvSpPr>
          <p:nvPr>
            <p:ph idx="1"/>
          </p:nvPr>
        </p:nvSpPr>
        <p:spPr>
          <a:xfrm>
            <a:off x="838200" y="1513010"/>
            <a:ext cx="10515600" cy="4878876"/>
          </a:xfrm>
        </p:spPr>
        <p:txBody>
          <a:bodyPr vert="horz" lIns="91440" tIns="45720" rIns="91440" bIns="45720" rtlCol="0" anchor="t">
            <a:normAutofit fontScale="85000" lnSpcReduction="20000"/>
          </a:bodyPr>
          <a:lstStyle/>
          <a:p>
            <a:r>
              <a:rPr lang="fi-FI"/>
              <a:t>Kaikista tarkastelunäkökulmista on kaksi eri versiota</a:t>
            </a:r>
          </a:p>
          <a:p>
            <a:pPr lvl="1"/>
            <a:r>
              <a:rPr lang="fi-FI"/>
              <a:t>Kaikki avustukset vuosilta 2024-2026</a:t>
            </a:r>
          </a:p>
          <a:p>
            <a:pPr lvl="1"/>
            <a:r>
              <a:rPr lang="fi-FI"/>
              <a:t>Tiedot ilman hankkeita 2024-2026</a:t>
            </a:r>
          </a:p>
          <a:p>
            <a:pPr lvl="1"/>
            <a:r>
              <a:rPr lang="fi-FI"/>
              <a:t>Syy tähän on, että hankeavustuksesta on tehty suurimmat leikkaukset niin, että uusia hankkeita on alkanut vähemmän</a:t>
            </a:r>
            <a:endParaRPr lang="fi-FI">
              <a:cs typeface="Arial"/>
            </a:endParaRPr>
          </a:p>
          <a:p>
            <a:pPr lvl="1"/>
            <a:r>
              <a:rPr lang="fi-FI">
                <a:cs typeface="Arial"/>
              </a:rPr>
              <a:t>Tiedot ilman hankkeita antaa selkeämmän kuvan jatkoavustusten kokonaisuudesta ja trendistä</a:t>
            </a:r>
            <a:endParaRPr lang="fi-FI"/>
          </a:p>
          <a:p>
            <a:r>
              <a:rPr lang="fi-FI"/>
              <a:t>1. Kohderyhmä ja 1. toimintamuoto eivät tarkoita, että näissä avustuskohteissa/luvuissa mukana olevissa toiminnoissa tehtäisiin toimintoja </a:t>
            </a:r>
            <a:r>
              <a:rPr lang="fi-FI" b="1"/>
              <a:t>vain</a:t>
            </a:r>
            <a:r>
              <a:rPr lang="fi-FI"/>
              <a:t> kyseiselle kohderyhmälle tai tehtäisiin vain kyseistä toimintamuotoa</a:t>
            </a:r>
          </a:p>
          <a:p>
            <a:r>
              <a:rPr lang="fi-FI"/>
              <a:t>Järjestöluokat on raportoitu kahdella eri tavalla. Jokainen järjestöluokka erikseen sekä niin, että järjestöluokat on niputettu (tapaa on käytetty </a:t>
            </a:r>
            <a:r>
              <a:rPr lang="fi-FI" err="1"/>
              <a:t>STEAn</a:t>
            </a:r>
            <a:r>
              <a:rPr lang="fi-FI"/>
              <a:t> viestinnässä). Seuraavalla sivulla on tieto miten niputus on tehty</a:t>
            </a:r>
          </a:p>
          <a:p>
            <a:r>
              <a:rPr lang="fi-FI"/>
              <a:t>On hyvä huomata, että vuoden 2024-2026 aikana myös jatkuvissa avustuskohteissa on tapahtunut paljon erilaisia muutoksia. Kaikkia vuonna 2024 avustusta saaneita jatkuvia avustuksia ei ole haettu vuonna 2026. Myöskään kaikkia vuodeksi 2026 haettuja avustuksia ei ole ollut vuonna 2024 </a:t>
            </a:r>
          </a:p>
          <a:p>
            <a:r>
              <a:rPr lang="fi-FI"/>
              <a:t>Osassa kohteista ja samalla järjestöluokista avustus on kohonnut, vaikka pääasiassa avustukset ovat vähentyneet. Tämä johtuu pääasiassa teknisistä syistä, kuten </a:t>
            </a:r>
            <a:endParaRPr lang="fi-FI">
              <a:cs typeface="Arial"/>
            </a:endParaRPr>
          </a:p>
          <a:p>
            <a:pPr lvl="1"/>
            <a:r>
              <a:rPr lang="fi-FI"/>
              <a:t>avustuksessa on ollut vuotta 2025 koskeva leikkaus aikaisemmalta vuodelta säästyvän avustukset takia</a:t>
            </a:r>
            <a:endParaRPr lang="fi-FI">
              <a:cs typeface="Arial"/>
            </a:endParaRPr>
          </a:p>
          <a:p>
            <a:pPr lvl="1"/>
            <a:r>
              <a:rPr lang="fi-FI">
                <a:cs typeface="Arial"/>
              </a:rPr>
              <a:t>järjestöjä on myös siirretty eri järjestöluokkiin, jotta järjestöluokkakokonaisuudessa on parhaiten sinne kuuluvat järjestöt</a:t>
            </a:r>
          </a:p>
          <a:p>
            <a:endParaRPr lang="fi-FI"/>
          </a:p>
          <a:p>
            <a:endParaRPr lang="fi-FI">
              <a:cs typeface="Arial"/>
            </a:endParaRPr>
          </a:p>
        </p:txBody>
      </p:sp>
    </p:spTree>
    <p:extLst>
      <p:ext uri="{BB962C8B-B14F-4D97-AF65-F5344CB8AC3E}">
        <p14:creationId xmlns:p14="http://schemas.microsoft.com/office/powerpoint/2010/main" val="40781451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an numeron paikkamerkki 3">
            <a:extLst>
              <a:ext uri="{FF2B5EF4-FFF2-40B4-BE49-F238E27FC236}">
                <a16:creationId xmlns:a16="http://schemas.microsoft.com/office/drawing/2014/main" id="{B08C7E13-78C8-EBB0-3F5B-AFAEB433E9EC}"/>
              </a:ext>
            </a:extLst>
          </p:cNvPr>
          <p:cNvSpPr>
            <a:spLocks noGrp="1"/>
          </p:cNvSpPr>
          <p:nvPr>
            <p:ph type="sldNum" sz="quarter" idx="12"/>
          </p:nvPr>
        </p:nvSpPr>
        <p:spPr/>
        <p:txBody>
          <a:bodyPr/>
          <a:lstStyle/>
          <a:p>
            <a:fld id="{4A5902E6-C54A-9745-A6CA-6B67B09BB7A0}" type="slidenum">
              <a:rPr lang="en-US" smtClean="0"/>
              <a:pPr/>
              <a:t>5</a:t>
            </a:fld>
            <a:endParaRPr lang="en-US"/>
          </a:p>
        </p:txBody>
      </p:sp>
      <p:graphicFrame>
        <p:nvGraphicFramePr>
          <p:cNvPr id="9" name="Taulukko 8">
            <a:extLst>
              <a:ext uri="{FF2B5EF4-FFF2-40B4-BE49-F238E27FC236}">
                <a16:creationId xmlns:a16="http://schemas.microsoft.com/office/drawing/2014/main" id="{B69E055B-82E9-0671-A07A-00800FDDB973}"/>
              </a:ext>
            </a:extLst>
          </p:cNvPr>
          <p:cNvGraphicFramePr>
            <a:graphicFrameLocks noGrp="1"/>
          </p:cNvGraphicFramePr>
          <p:nvPr>
            <p:extLst>
              <p:ext uri="{D42A27DB-BD31-4B8C-83A1-F6EECF244321}">
                <p14:modId xmlns:p14="http://schemas.microsoft.com/office/powerpoint/2010/main" val="1506977621"/>
              </p:ext>
            </p:extLst>
          </p:nvPr>
        </p:nvGraphicFramePr>
        <p:xfrm>
          <a:off x="840153" y="1357923"/>
          <a:ext cx="5051612" cy="4922055"/>
        </p:xfrm>
        <a:graphic>
          <a:graphicData uri="http://schemas.openxmlformats.org/drawingml/2006/table">
            <a:tbl>
              <a:tblPr/>
              <a:tblGrid>
                <a:gridCol w="5051612">
                  <a:extLst>
                    <a:ext uri="{9D8B030D-6E8A-4147-A177-3AD203B41FA5}">
                      <a16:colId xmlns:a16="http://schemas.microsoft.com/office/drawing/2014/main" val="2177029798"/>
                    </a:ext>
                  </a:extLst>
                </a:gridCol>
              </a:tblGrid>
              <a:tr h="198648">
                <a:tc>
                  <a:txBody>
                    <a:bodyPr/>
                    <a:lstStyle/>
                    <a:p>
                      <a:pPr algn="l" fontAlgn="b"/>
                      <a:r>
                        <a:rPr lang="fi-FI" sz="1000" b="1" i="0" u="none" strike="noStrike">
                          <a:solidFill>
                            <a:srgbClr val="000000"/>
                          </a:solidFill>
                          <a:effectLst/>
                          <a:latin typeface="Calibri" panose="020F0502020204030204" pitchFamily="34" charset="0"/>
                        </a:rPr>
                        <a:t>Aisti- ja kehitysvammatyön järjestöt</a:t>
                      </a:r>
                    </a:p>
                  </a:txBody>
                  <a:tcPr marL="8769" marR="8769" marT="8769" marB="0" anchor="b">
                    <a:lnL>
                      <a:noFill/>
                    </a:lnL>
                    <a:lnR>
                      <a:noFill/>
                    </a:lnR>
                    <a:lnT>
                      <a:noFill/>
                    </a:lnT>
                    <a:lnB>
                      <a:noFill/>
                    </a:lnB>
                    <a:noFill/>
                  </a:tcPr>
                </a:tc>
                <a:extLst>
                  <a:ext uri="{0D108BD9-81ED-4DB2-BD59-A6C34878D82A}">
                    <a16:rowId xmlns:a16="http://schemas.microsoft.com/office/drawing/2014/main" val="170932152"/>
                  </a:ext>
                </a:extLst>
              </a:tr>
              <a:tr h="198648">
                <a:tc>
                  <a:txBody>
                    <a:bodyPr/>
                    <a:lstStyle/>
                    <a:p>
                      <a:pPr algn="l" fontAlgn="b"/>
                      <a:r>
                        <a:rPr lang="fi-FI" sz="1000" b="0" i="0" u="none" strike="noStrike">
                          <a:solidFill>
                            <a:srgbClr val="000000"/>
                          </a:solidFill>
                          <a:effectLst/>
                          <a:latin typeface="Calibri" panose="020F0502020204030204" pitchFamily="34" charset="0"/>
                        </a:rPr>
                        <a:t>Aistivammajärjestöt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506337802"/>
                  </a:ext>
                </a:extLst>
              </a:tr>
              <a:tr h="198648">
                <a:tc>
                  <a:txBody>
                    <a:bodyPr/>
                    <a:lstStyle/>
                    <a:p>
                      <a:pPr algn="l" fontAlgn="b"/>
                      <a:r>
                        <a:rPr lang="fi-FI" sz="1000" b="0" i="0" u="none" strike="noStrike">
                          <a:solidFill>
                            <a:srgbClr val="000000"/>
                          </a:solidFill>
                          <a:effectLst/>
                          <a:latin typeface="Calibri" panose="020F0502020204030204" pitchFamily="34" charset="0"/>
                        </a:rPr>
                        <a:t>Kehitysvammajärjestöt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2037007944"/>
                  </a:ext>
                </a:extLst>
              </a:tr>
              <a:tr h="198648">
                <a:tc>
                  <a:txBody>
                    <a:bodyPr/>
                    <a:lstStyle/>
                    <a:p>
                      <a:pPr algn="l" fontAlgn="b"/>
                      <a:r>
                        <a:rPr lang="fi-FI" sz="1000" b="1" i="0" u="none" strike="noStrike">
                          <a:solidFill>
                            <a:srgbClr val="000000"/>
                          </a:solidFill>
                          <a:effectLst/>
                          <a:latin typeface="Calibri" panose="020F0502020204030204" pitchFamily="34" charset="0"/>
                        </a:rPr>
                        <a:t>Asukasyhdistykset ja järjestöjen yhteisjärjestöt</a:t>
                      </a:r>
                    </a:p>
                  </a:txBody>
                  <a:tcPr marL="8769" marR="8769" marT="8769" marB="0" anchor="b">
                    <a:lnL>
                      <a:noFill/>
                    </a:lnL>
                    <a:lnR>
                      <a:noFill/>
                    </a:lnR>
                    <a:lnT>
                      <a:noFill/>
                    </a:lnT>
                    <a:lnB>
                      <a:noFill/>
                    </a:lnB>
                    <a:noFill/>
                  </a:tcPr>
                </a:tc>
                <a:extLst>
                  <a:ext uri="{0D108BD9-81ED-4DB2-BD59-A6C34878D82A}">
                    <a16:rowId xmlns:a16="http://schemas.microsoft.com/office/drawing/2014/main" val="982311130"/>
                  </a:ext>
                </a:extLst>
              </a:tr>
              <a:tr h="198648">
                <a:tc>
                  <a:txBody>
                    <a:bodyPr/>
                    <a:lstStyle/>
                    <a:p>
                      <a:pPr algn="l" fontAlgn="b"/>
                      <a:r>
                        <a:rPr lang="fi-FI" sz="1000" b="0" i="0" u="none" strike="noStrike">
                          <a:solidFill>
                            <a:srgbClr val="000000"/>
                          </a:solidFill>
                          <a:effectLst/>
                          <a:latin typeface="Calibri" panose="020F0502020204030204" pitchFamily="34" charset="0"/>
                        </a:rPr>
                        <a:t>Asukasyhdistykset</a:t>
                      </a:r>
                    </a:p>
                  </a:txBody>
                  <a:tcPr marL="78924" marR="8769" marT="8769" marB="0" anchor="b">
                    <a:lnL>
                      <a:noFill/>
                    </a:lnL>
                    <a:lnR>
                      <a:noFill/>
                    </a:lnR>
                    <a:lnT>
                      <a:noFill/>
                    </a:lnT>
                    <a:lnB>
                      <a:noFill/>
                    </a:lnB>
                    <a:noFill/>
                  </a:tcPr>
                </a:tc>
                <a:extLst>
                  <a:ext uri="{0D108BD9-81ED-4DB2-BD59-A6C34878D82A}">
                    <a16:rowId xmlns:a16="http://schemas.microsoft.com/office/drawing/2014/main" val="3320567778"/>
                  </a:ext>
                </a:extLst>
              </a:tr>
              <a:tr h="198648">
                <a:tc>
                  <a:txBody>
                    <a:bodyPr/>
                    <a:lstStyle/>
                    <a:p>
                      <a:pPr algn="l" fontAlgn="b"/>
                      <a:r>
                        <a:rPr lang="fi-FI" sz="1000" b="0" i="0" u="none" strike="noStrike">
                          <a:solidFill>
                            <a:srgbClr val="000000"/>
                          </a:solidFill>
                          <a:effectLst/>
                          <a:latin typeface="Calibri" panose="020F0502020204030204" pitchFamily="34" charset="0"/>
                        </a:rPr>
                        <a:t>Järjestöjen yhteisjärjestöt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4154245127"/>
                  </a:ext>
                </a:extLst>
              </a:tr>
              <a:tr h="198648">
                <a:tc>
                  <a:txBody>
                    <a:bodyPr/>
                    <a:lstStyle/>
                    <a:p>
                      <a:pPr algn="l" fontAlgn="b"/>
                      <a:r>
                        <a:rPr lang="fi-FI" sz="1000" b="1" i="0" u="none" strike="noStrike">
                          <a:solidFill>
                            <a:srgbClr val="000000"/>
                          </a:solidFill>
                          <a:effectLst/>
                          <a:latin typeface="Calibri" panose="020F0502020204030204" pitchFamily="34" charset="0"/>
                        </a:rPr>
                        <a:t>Ikääntyneiden, veteraanien ja omaistyön järjestöt</a:t>
                      </a:r>
                    </a:p>
                  </a:txBody>
                  <a:tcPr marL="8769" marR="8769" marT="8769" marB="0" anchor="b">
                    <a:lnL>
                      <a:noFill/>
                    </a:lnL>
                    <a:lnR>
                      <a:noFill/>
                    </a:lnR>
                    <a:lnT>
                      <a:noFill/>
                    </a:lnT>
                    <a:lnB>
                      <a:noFill/>
                    </a:lnB>
                    <a:noFill/>
                  </a:tcPr>
                </a:tc>
                <a:extLst>
                  <a:ext uri="{0D108BD9-81ED-4DB2-BD59-A6C34878D82A}">
                    <a16:rowId xmlns:a16="http://schemas.microsoft.com/office/drawing/2014/main" val="1501726968"/>
                  </a:ext>
                </a:extLst>
              </a:tr>
              <a:tr h="198648">
                <a:tc>
                  <a:txBody>
                    <a:bodyPr/>
                    <a:lstStyle/>
                    <a:p>
                      <a:pPr algn="l" fontAlgn="b"/>
                      <a:r>
                        <a:rPr lang="fi-FI" sz="1000" b="0" i="0" u="none" strike="noStrike">
                          <a:solidFill>
                            <a:srgbClr val="000000"/>
                          </a:solidFill>
                          <a:effectLst/>
                          <a:latin typeface="Calibri" panose="020F0502020204030204" pitchFamily="34" charset="0"/>
                        </a:rPr>
                        <a:t>Eläkeläisjärjestöt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2678640356"/>
                  </a:ext>
                </a:extLst>
              </a:tr>
              <a:tr h="198648">
                <a:tc>
                  <a:txBody>
                    <a:bodyPr/>
                    <a:lstStyle/>
                    <a:p>
                      <a:pPr algn="l" fontAlgn="b"/>
                      <a:r>
                        <a:rPr lang="fi-FI" sz="1000" b="0" i="0" u="none" strike="noStrike">
                          <a:solidFill>
                            <a:srgbClr val="000000"/>
                          </a:solidFill>
                          <a:effectLst/>
                          <a:latin typeface="Calibri" panose="020F0502020204030204" pitchFamily="34" charset="0"/>
                        </a:rPr>
                        <a:t>Ikääntyneiden asumis- ja palvelujärjestöt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1129330764"/>
                  </a:ext>
                </a:extLst>
              </a:tr>
              <a:tr h="198648">
                <a:tc>
                  <a:txBody>
                    <a:bodyPr/>
                    <a:lstStyle/>
                    <a:p>
                      <a:pPr algn="l" fontAlgn="b"/>
                      <a:r>
                        <a:rPr lang="fi-FI" sz="1000" b="0" i="0" u="none" strike="noStrike">
                          <a:solidFill>
                            <a:srgbClr val="000000"/>
                          </a:solidFill>
                          <a:effectLst/>
                          <a:latin typeface="Calibri" panose="020F0502020204030204" pitchFamily="34" charset="0"/>
                        </a:rPr>
                        <a:t>Muut ikääntyneiden toiminnalliset 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4004705329"/>
                  </a:ext>
                </a:extLst>
              </a:tr>
              <a:tr h="198648">
                <a:tc>
                  <a:txBody>
                    <a:bodyPr/>
                    <a:lstStyle/>
                    <a:p>
                      <a:pPr algn="l" fontAlgn="b"/>
                      <a:r>
                        <a:rPr lang="fi-FI" sz="1000" b="0" i="0" u="none" strike="noStrike">
                          <a:solidFill>
                            <a:srgbClr val="000000"/>
                          </a:solidFill>
                          <a:effectLst/>
                          <a:latin typeface="Calibri" panose="020F0502020204030204" pitchFamily="34" charset="0"/>
                        </a:rPr>
                        <a:t>Omais- ja läheishoitajien 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4202087194"/>
                  </a:ext>
                </a:extLst>
              </a:tr>
              <a:tr h="198648">
                <a:tc>
                  <a:txBody>
                    <a:bodyPr/>
                    <a:lstStyle/>
                    <a:p>
                      <a:pPr algn="l" fontAlgn="b"/>
                      <a:r>
                        <a:rPr lang="fi-FI" sz="1000" b="0" i="0" u="none" strike="noStrike">
                          <a:solidFill>
                            <a:srgbClr val="000000"/>
                          </a:solidFill>
                          <a:effectLst/>
                          <a:latin typeface="Calibri" panose="020F0502020204030204" pitchFamily="34" charset="0"/>
                        </a:rPr>
                        <a:t>Veteraanijärjestöt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2173320844"/>
                  </a:ext>
                </a:extLst>
              </a:tr>
              <a:tr h="353151">
                <a:tc>
                  <a:txBody>
                    <a:bodyPr/>
                    <a:lstStyle/>
                    <a:p>
                      <a:pPr algn="l" fontAlgn="b"/>
                      <a:r>
                        <a:rPr lang="fi-FI" sz="1000" b="1" i="0" u="none" strike="noStrike">
                          <a:solidFill>
                            <a:srgbClr val="000000"/>
                          </a:solidFill>
                          <a:effectLst/>
                          <a:latin typeface="Calibri" panose="020F0502020204030204" pitchFamily="34" charset="0"/>
                        </a:rPr>
                        <a:t>Kriminaalityön, taloustaidon ja aineellisen avun järjestöt sekä työttömien ja työllisyyden edistämisen järjestöt</a:t>
                      </a:r>
                    </a:p>
                  </a:txBody>
                  <a:tcPr marL="8769" marR="8769" marT="8769" marB="0" anchor="b">
                    <a:lnL>
                      <a:noFill/>
                    </a:lnL>
                    <a:lnR>
                      <a:noFill/>
                    </a:lnR>
                    <a:lnT>
                      <a:noFill/>
                    </a:lnT>
                    <a:lnB>
                      <a:noFill/>
                    </a:lnB>
                    <a:noFill/>
                  </a:tcPr>
                </a:tc>
                <a:extLst>
                  <a:ext uri="{0D108BD9-81ED-4DB2-BD59-A6C34878D82A}">
                    <a16:rowId xmlns:a16="http://schemas.microsoft.com/office/drawing/2014/main" val="341753486"/>
                  </a:ext>
                </a:extLst>
              </a:tr>
              <a:tr h="198648">
                <a:tc>
                  <a:txBody>
                    <a:bodyPr/>
                    <a:lstStyle/>
                    <a:p>
                      <a:pPr algn="l" fontAlgn="b"/>
                      <a:r>
                        <a:rPr lang="fi-FI" sz="1000" b="0" i="0" u="none" strike="noStrike">
                          <a:solidFill>
                            <a:srgbClr val="000000"/>
                          </a:solidFill>
                          <a:effectLst/>
                          <a:latin typeface="Calibri" panose="020F0502020204030204" pitchFamily="34" charset="0"/>
                        </a:rPr>
                        <a:t>Kriminaalityön 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3877958455"/>
                  </a:ext>
                </a:extLst>
              </a:tr>
              <a:tr h="198648">
                <a:tc>
                  <a:txBody>
                    <a:bodyPr/>
                    <a:lstStyle/>
                    <a:p>
                      <a:pPr algn="l" fontAlgn="b"/>
                      <a:r>
                        <a:rPr lang="fi-FI" sz="1000" b="0" i="0" u="none" strike="noStrike">
                          <a:solidFill>
                            <a:srgbClr val="000000"/>
                          </a:solidFill>
                          <a:effectLst/>
                          <a:latin typeface="Calibri" panose="020F0502020204030204" pitchFamily="34" charset="0"/>
                        </a:rPr>
                        <a:t>Taloustaidon ja aineellisen avun 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1195449536"/>
                  </a:ext>
                </a:extLst>
              </a:tr>
              <a:tr h="198648">
                <a:tc>
                  <a:txBody>
                    <a:bodyPr/>
                    <a:lstStyle/>
                    <a:p>
                      <a:pPr algn="l" fontAlgn="b"/>
                      <a:r>
                        <a:rPr lang="fi-FI" sz="1000" b="0" i="0" u="none" strike="noStrike">
                          <a:solidFill>
                            <a:srgbClr val="000000"/>
                          </a:solidFill>
                          <a:effectLst/>
                          <a:latin typeface="Calibri" panose="020F0502020204030204" pitchFamily="34" charset="0"/>
                        </a:rPr>
                        <a:t>Työllisyyden edistämisen 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1434999332"/>
                  </a:ext>
                </a:extLst>
              </a:tr>
              <a:tr h="198648">
                <a:tc>
                  <a:txBody>
                    <a:bodyPr/>
                    <a:lstStyle/>
                    <a:p>
                      <a:pPr algn="l" fontAlgn="b"/>
                      <a:r>
                        <a:rPr lang="fi-FI" sz="1000" b="0" i="0" u="none" strike="noStrike">
                          <a:solidFill>
                            <a:srgbClr val="000000"/>
                          </a:solidFill>
                          <a:effectLst/>
                          <a:latin typeface="Calibri" panose="020F0502020204030204" pitchFamily="34" charset="0"/>
                        </a:rPr>
                        <a:t>Työttömien 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4184539535"/>
                  </a:ext>
                </a:extLst>
              </a:tr>
              <a:tr h="198648">
                <a:tc>
                  <a:txBody>
                    <a:bodyPr/>
                    <a:lstStyle/>
                    <a:p>
                      <a:pPr algn="l" fontAlgn="b"/>
                      <a:r>
                        <a:rPr lang="fi-FI" sz="1000" b="1" i="0" u="none" strike="noStrike">
                          <a:solidFill>
                            <a:srgbClr val="000000"/>
                          </a:solidFill>
                          <a:effectLst/>
                          <a:latin typeface="Calibri" panose="020F0502020204030204" pitchFamily="34" charset="0"/>
                        </a:rPr>
                        <a:t>Lomajärjestöt</a:t>
                      </a:r>
                    </a:p>
                  </a:txBody>
                  <a:tcPr marL="8769" marR="8769" marT="8769" marB="0" anchor="b">
                    <a:lnL>
                      <a:noFill/>
                    </a:lnL>
                    <a:lnR>
                      <a:noFill/>
                    </a:lnR>
                    <a:lnT>
                      <a:noFill/>
                    </a:lnT>
                    <a:lnB>
                      <a:noFill/>
                    </a:lnB>
                    <a:noFill/>
                  </a:tcPr>
                </a:tc>
                <a:extLst>
                  <a:ext uri="{0D108BD9-81ED-4DB2-BD59-A6C34878D82A}">
                    <a16:rowId xmlns:a16="http://schemas.microsoft.com/office/drawing/2014/main" val="288433977"/>
                  </a:ext>
                </a:extLst>
              </a:tr>
              <a:tr h="198648">
                <a:tc>
                  <a:txBody>
                    <a:bodyPr/>
                    <a:lstStyle/>
                    <a:p>
                      <a:pPr algn="l" fontAlgn="b"/>
                      <a:r>
                        <a:rPr lang="fi-FI" sz="1000" b="0" i="0" u="none" strike="noStrike">
                          <a:solidFill>
                            <a:srgbClr val="000000"/>
                          </a:solidFill>
                          <a:effectLst/>
                          <a:latin typeface="Calibri" panose="020F0502020204030204" pitchFamily="34" charset="0"/>
                        </a:rPr>
                        <a:t>Lomajärjestöt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3152542516"/>
                  </a:ext>
                </a:extLst>
              </a:tr>
              <a:tr h="198648">
                <a:tc>
                  <a:txBody>
                    <a:bodyPr/>
                    <a:lstStyle/>
                    <a:p>
                      <a:pPr algn="l" fontAlgn="b"/>
                      <a:r>
                        <a:rPr lang="fi-FI" sz="1000" b="1" i="0" u="none" strike="noStrike">
                          <a:solidFill>
                            <a:srgbClr val="000000"/>
                          </a:solidFill>
                          <a:effectLst/>
                          <a:latin typeface="Calibri" panose="020F0502020204030204" pitchFamily="34" charset="0"/>
                        </a:rPr>
                        <a:t>Mielenterveysjärjestöt</a:t>
                      </a:r>
                    </a:p>
                  </a:txBody>
                  <a:tcPr marL="8769" marR="8769" marT="8769" marB="0" anchor="b">
                    <a:lnL>
                      <a:noFill/>
                    </a:lnL>
                    <a:lnR>
                      <a:noFill/>
                    </a:lnR>
                    <a:lnT>
                      <a:noFill/>
                    </a:lnT>
                    <a:lnB>
                      <a:noFill/>
                    </a:lnB>
                    <a:noFill/>
                  </a:tcPr>
                </a:tc>
                <a:extLst>
                  <a:ext uri="{0D108BD9-81ED-4DB2-BD59-A6C34878D82A}">
                    <a16:rowId xmlns:a16="http://schemas.microsoft.com/office/drawing/2014/main" val="159519047"/>
                  </a:ext>
                </a:extLst>
              </a:tr>
              <a:tr h="198648">
                <a:tc>
                  <a:txBody>
                    <a:bodyPr/>
                    <a:lstStyle/>
                    <a:p>
                      <a:pPr algn="l" fontAlgn="b"/>
                      <a:r>
                        <a:rPr lang="fi-FI" sz="1000" b="0" i="0" u="none" strike="noStrike">
                          <a:solidFill>
                            <a:srgbClr val="000000"/>
                          </a:solidFill>
                          <a:effectLst/>
                          <a:latin typeface="Calibri" panose="020F0502020204030204" pitchFamily="34" charset="0"/>
                        </a:rPr>
                        <a:t>Mielenterveysjärjestöt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4037831884"/>
                  </a:ext>
                </a:extLst>
              </a:tr>
              <a:tr h="198648">
                <a:tc>
                  <a:txBody>
                    <a:bodyPr/>
                    <a:lstStyle/>
                    <a:p>
                      <a:pPr algn="l" fontAlgn="b"/>
                      <a:r>
                        <a:rPr lang="fi-FI" sz="1000" b="0" i="0" u="none" strike="noStrike">
                          <a:solidFill>
                            <a:srgbClr val="000000"/>
                          </a:solidFill>
                          <a:effectLst/>
                          <a:latin typeface="Calibri" panose="020F0502020204030204" pitchFamily="34" charset="0"/>
                        </a:rPr>
                        <a:t>Mielenterveystyön omaisjärjestöt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2449293910"/>
                  </a:ext>
                </a:extLst>
              </a:tr>
              <a:tr h="198648">
                <a:tc>
                  <a:txBody>
                    <a:bodyPr/>
                    <a:lstStyle/>
                    <a:p>
                      <a:pPr algn="l" fontAlgn="b"/>
                      <a:r>
                        <a:rPr lang="fi-FI" sz="1000" b="1" i="0" u="none" strike="noStrike">
                          <a:solidFill>
                            <a:srgbClr val="000000"/>
                          </a:solidFill>
                          <a:effectLst/>
                          <a:latin typeface="Calibri" panose="020F0502020204030204" pitchFamily="34" charset="0"/>
                        </a:rPr>
                        <a:t>Monialajärjestöt</a:t>
                      </a:r>
                    </a:p>
                  </a:txBody>
                  <a:tcPr marL="8769" marR="8769" marT="8769" marB="0" anchor="b">
                    <a:lnL>
                      <a:noFill/>
                    </a:lnL>
                    <a:lnR>
                      <a:noFill/>
                    </a:lnR>
                    <a:lnT>
                      <a:noFill/>
                    </a:lnT>
                    <a:lnB>
                      <a:noFill/>
                    </a:lnB>
                    <a:noFill/>
                  </a:tcPr>
                </a:tc>
                <a:extLst>
                  <a:ext uri="{0D108BD9-81ED-4DB2-BD59-A6C34878D82A}">
                    <a16:rowId xmlns:a16="http://schemas.microsoft.com/office/drawing/2014/main" val="1587021490"/>
                  </a:ext>
                </a:extLst>
              </a:tr>
              <a:tr h="198648">
                <a:tc>
                  <a:txBody>
                    <a:bodyPr/>
                    <a:lstStyle/>
                    <a:p>
                      <a:pPr algn="l" fontAlgn="b"/>
                      <a:r>
                        <a:rPr lang="fi-FI" sz="1000" b="0" i="0" u="none" strike="noStrike">
                          <a:solidFill>
                            <a:srgbClr val="000000"/>
                          </a:solidFill>
                          <a:effectLst/>
                          <a:latin typeface="Calibri" panose="020F0502020204030204" pitchFamily="34" charset="0"/>
                        </a:rPr>
                        <a:t>Monialajärjestöt</a:t>
                      </a:r>
                    </a:p>
                  </a:txBody>
                  <a:tcPr marL="78924" marR="8769" marT="8769" marB="0" anchor="b">
                    <a:lnL>
                      <a:noFill/>
                    </a:lnL>
                    <a:lnR>
                      <a:noFill/>
                    </a:lnR>
                    <a:lnT>
                      <a:noFill/>
                    </a:lnT>
                    <a:lnB>
                      <a:noFill/>
                    </a:lnB>
                    <a:noFill/>
                  </a:tcPr>
                </a:tc>
                <a:extLst>
                  <a:ext uri="{0D108BD9-81ED-4DB2-BD59-A6C34878D82A}">
                    <a16:rowId xmlns:a16="http://schemas.microsoft.com/office/drawing/2014/main" val="899669066"/>
                  </a:ext>
                </a:extLst>
              </a:tr>
            </a:tbl>
          </a:graphicData>
        </a:graphic>
      </p:graphicFrame>
      <p:graphicFrame>
        <p:nvGraphicFramePr>
          <p:cNvPr id="11" name="Taulukko 10">
            <a:extLst>
              <a:ext uri="{FF2B5EF4-FFF2-40B4-BE49-F238E27FC236}">
                <a16:creationId xmlns:a16="http://schemas.microsoft.com/office/drawing/2014/main" id="{461391CE-44CF-F96E-CF3C-AA1B841E24EA}"/>
              </a:ext>
            </a:extLst>
          </p:cNvPr>
          <p:cNvGraphicFramePr>
            <a:graphicFrameLocks noGrp="1"/>
          </p:cNvGraphicFramePr>
          <p:nvPr>
            <p:extLst>
              <p:ext uri="{D42A27DB-BD31-4B8C-83A1-F6EECF244321}">
                <p14:modId xmlns:p14="http://schemas.microsoft.com/office/powerpoint/2010/main" val="3452377726"/>
              </p:ext>
            </p:extLst>
          </p:nvPr>
        </p:nvGraphicFramePr>
        <p:xfrm>
          <a:off x="6330461" y="1377461"/>
          <a:ext cx="5318608" cy="4903136"/>
        </p:xfrm>
        <a:graphic>
          <a:graphicData uri="http://schemas.openxmlformats.org/drawingml/2006/table">
            <a:tbl>
              <a:tblPr/>
              <a:tblGrid>
                <a:gridCol w="5318608">
                  <a:extLst>
                    <a:ext uri="{9D8B030D-6E8A-4147-A177-3AD203B41FA5}">
                      <a16:colId xmlns:a16="http://schemas.microsoft.com/office/drawing/2014/main" val="1573797325"/>
                    </a:ext>
                  </a:extLst>
                </a:gridCol>
              </a:tblGrid>
              <a:tr h="175112">
                <a:tc>
                  <a:txBody>
                    <a:bodyPr/>
                    <a:lstStyle/>
                    <a:p>
                      <a:pPr algn="l" fontAlgn="b"/>
                      <a:r>
                        <a:rPr lang="fi-FI" sz="900" b="1" i="0" u="none" strike="noStrike">
                          <a:solidFill>
                            <a:srgbClr val="000000"/>
                          </a:solidFill>
                          <a:effectLst/>
                          <a:latin typeface="Calibri"/>
                        </a:rPr>
                        <a:t>Pelastusala sekä muut hakijat</a:t>
                      </a:r>
                    </a:p>
                  </a:txBody>
                  <a:tcPr marL="7770" marR="7770" marT="7770" marB="0" anchor="b">
                    <a:lnL>
                      <a:noFill/>
                    </a:lnL>
                    <a:lnR>
                      <a:noFill/>
                    </a:lnR>
                    <a:lnT>
                      <a:noFill/>
                    </a:lnT>
                    <a:lnB>
                      <a:noFill/>
                    </a:lnB>
                    <a:noFill/>
                  </a:tcPr>
                </a:tc>
                <a:extLst>
                  <a:ext uri="{0D108BD9-81ED-4DB2-BD59-A6C34878D82A}">
                    <a16:rowId xmlns:a16="http://schemas.microsoft.com/office/drawing/2014/main" val="2037714955"/>
                  </a:ext>
                </a:extLst>
              </a:tr>
              <a:tr h="175112">
                <a:tc>
                  <a:txBody>
                    <a:bodyPr/>
                    <a:lstStyle/>
                    <a:p>
                      <a:pPr algn="l" fontAlgn="b"/>
                      <a:r>
                        <a:rPr lang="fi-FI" sz="900" b="0" i="0" u="none" strike="noStrike">
                          <a:solidFill>
                            <a:srgbClr val="000000"/>
                          </a:solidFill>
                          <a:effectLst/>
                          <a:latin typeface="Calibri"/>
                        </a:rPr>
                        <a:t>Muut hakijat</a:t>
                      </a:r>
                    </a:p>
                  </a:txBody>
                  <a:tcPr marL="69932" marR="7770" marT="7770" marB="0" anchor="b">
                    <a:lnL>
                      <a:noFill/>
                    </a:lnL>
                    <a:lnR>
                      <a:noFill/>
                    </a:lnR>
                    <a:lnT>
                      <a:noFill/>
                    </a:lnT>
                    <a:lnB>
                      <a:noFill/>
                    </a:lnB>
                    <a:noFill/>
                  </a:tcPr>
                </a:tc>
                <a:extLst>
                  <a:ext uri="{0D108BD9-81ED-4DB2-BD59-A6C34878D82A}">
                    <a16:rowId xmlns:a16="http://schemas.microsoft.com/office/drawing/2014/main" val="1556363205"/>
                  </a:ext>
                </a:extLst>
              </a:tr>
              <a:tr h="175112">
                <a:tc>
                  <a:txBody>
                    <a:bodyPr/>
                    <a:lstStyle/>
                    <a:p>
                      <a:pPr algn="l" fontAlgn="b"/>
                      <a:r>
                        <a:rPr lang="fi-FI" sz="900" b="0" i="0" u="none" strike="noStrike">
                          <a:solidFill>
                            <a:srgbClr val="000000"/>
                          </a:solidFill>
                          <a:effectLst/>
                          <a:latin typeface="Calibri" panose="020F0502020204030204" pitchFamily="34" charset="0"/>
                        </a:rPr>
                        <a:t>Pelastusalan vapaaehtoisjärjestöt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300826586"/>
                  </a:ext>
                </a:extLst>
              </a:tr>
              <a:tr h="175112">
                <a:tc>
                  <a:txBody>
                    <a:bodyPr/>
                    <a:lstStyle/>
                    <a:p>
                      <a:pPr algn="l" fontAlgn="b"/>
                      <a:r>
                        <a:rPr lang="fi-FI" sz="900" b="1" i="0" u="none" strike="noStrike">
                          <a:solidFill>
                            <a:srgbClr val="000000"/>
                          </a:solidFill>
                          <a:effectLst/>
                          <a:latin typeface="Calibri" panose="020F0502020204030204" pitchFamily="34" charset="0"/>
                        </a:rPr>
                        <a:t>Perhetyön järjestöt, nuorisoalan ja -asumisen järjestöt sekä oppimisvaikeusjärjestöt</a:t>
                      </a:r>
                    </a:p>
                  </a:txBody>
                  <a:tcPr marL="7770" marR="7770" marT="7770" marB="0" anchor="b">
                    <a:lnL>
                      <a:noFill/>
                    </a:lnL>
                    <a:lnR>
                      <a:noFill/>
                    </a:lnR>
                    <a:lnT>
                      <a:noFill/>
                    </a:lnT>
                    <a:lnB>
                      <a:noFill/>
                    </a:lnB>
                    <a:noFill/>
                  </a:tcPr>
                </a:tc>
                <a:extLst>
                  <a:ext uri="{0D108BD9-81ED-4DB2-BD59-A6C34878D82A}">
                    <a16:rowId xmlns:a16="http://schemas.microsoft.com/office/drawing/2014/main" val="3972718781"/>
                  </a:ext>
                </a:extLst>
              </a:tr>
              <a:tr h="175112">
                <a:tc>
                  <a:txBody>
                    <a:bodyPr/>
                    <a:lstStyle/>
                    <a:p>
                      <a:pPr algn="l" fontAlgn="b"/>
                      <a:r>
                        <a:rPr lang="fi-FI" sz="900" b="0" i="0" u="none" strike="noStrike">
                          <a:solidFill>
                            <a:srgbClr val="000000"/>
                          </a:solidFill>
                          <a:effectLst/>
                          <a:latin typeface="Calibri" panose="020F0502020204030204" pitchFamily="34" charset="0"/>
                        </a:rPr>
                        <a:t>Ensi- ja turvakoti</a:t>
                      </a:r>
                    </a:p>
                  </a:txBody>
                  <a:tcPr marL="69932" marR="7770" marT="7770" marB="0" anchor="b">
                    <a:lnL>
                      <a:noFill/>
                    </a:lnL>
                    <a:lnR>
                      <a:noFill/>
                    </a:lnR>
                    <a:lnT>
                      <a:noFill/>
                    </a:lnT>
                    <a:lnB>
                      <a:noFill/>
                    </a:lnB>
                    <a:noFill/>
                  </a:tcPr>
                </a:tc>
                <a:extLst>
                  <a:ext uri="{0D108BD9-81ED-4DB2-BD59-A6C34878D82A}">
                    <a16:rowId xmlns:a16="http://schemas.microsoft.com/office/drawing/2014/main" val="4214100038"/>
                  </a:ext>
                </a:extLst>
              </a:tr>
              <a:tr h="175112">
                <a:tc>
                  <a:txBody>
                    <a:bodyPr/>
                    <a:lstStyle/>
                    <a:p>
                      <a:pPr algn="l" fontAlgn="b"/>
                      <a:r>
                        <a:rPr lang="fi-FI" sz="900" b="0" i="0" u="none" strike="noStrike">
                          <a:solidFill>
                            <a:srgbClr val="000000"/>
                          </a:solidFill>
                          <a:effectLst/>
                          <a:latin typeface="Calibri"/>
                        </a:rPr>
                        <a:t>Lapsi- ja perhetyön yleisjärjestöt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2055749136"/>
                  </a:ext>
                </a:extLst>
              </a:tr>
              <a:tr h="175112">
                <a:tc>
                  <a:txBody>
                    <a:bodyPr/>
                    <a:lstStyle/>
                    <a:p>
                      <a:pPr algn="l" fontAlgn="b"/>
                      <a:r>
                        <a:rPr lang="fi-FI" sz="900" b="0" i="0" u="none" strike="noStrike">
                          <a:solidFill>
                            <a:srgbClr val="000000"/>
                          </a:solidFill>
                          <a:effectLst/>
                          <a:latin typeface="Calibri"/>
                        </a:rPr>
                        <a:t>Lasten lomajärjestöt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2285939772"/>
                  </a:ext>
                </a:extLst>
              </a:tr>
              <a:tr h="175112">
                <a:tc>
                  <a:txBody>
                    <a:bodyPr/>
                    <a:lstStyle/>
                    <a:p>
                      <a:pPr algn="l" fontAlgn="b"/>
                      <a:r>
                        <a:rPr lang="fi-FI" sz="900" b="0" i="0" u="none" strike="noStrike">
                          <a:solidFill>
                            <a:srgbClr val="000000"/>
                          </a:solidFill>
                          <a:effectLst/>
                          <a:latin typeface="Calibri"/>
                        </a:rPr>
                        <a:t>Monimuotoisten perheiden 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1616612425"/>
                  </a:ext>
                </a:extLst>
              </a:tr>
              <a:tr h="175112">
                <a:tc>
                  <a:txBody>
                    <a:bodyPr/>
                    <a:lstStyle/>
                    <a:p>
                      <a:pPr algn="l" fontAlgn="b"/>
                      <a:r>
                        <a:rPr lang="fi-FI" sz="900" b="0" i="0" u="none" strike="noStrike">
                          <a:solidFill>
                            <a:srgbClr val="000000"/>
                          </a:solidFill>
                          <a:effectLst/>
                          <a:latin typeface="Calibri"/>
                        </a:rPr>
                        <a:t>Muut lapsi- ja perhetyön 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1613742394"/>
                  </a:ext>
                </a:extLst>
              </a:tr>
              <a:tr h="175112">
                <a:tc>
                  <a:txBody>
                    <a:bodyPr/>
                    <a:lstStyle/>
                    <a:p>
                      <a:pPr algn="l" fontAlgn="b"/>
                      <a:r>
                        <a:rPr lang="fi-FI" sz="900" b="0" i="0" u="none" strike="noStrike">
                          <a:solidFill>
                            <a:srgbClr val="000000"/>
                          </a:solidFill>
                          <a:effectLst/>
                          <a:latin typeface="Calibri"/>
                        </a:rPr>
                        <a:t>Nuorisoalan toiminnalliset 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2954224714"/>
                  </a:ext>
                </a:extLst>
              </a:tr>
              <a:tr h="175112">
                <a:tc>
                  <a:txBody>
                    <a:bodyPr/>
                    <a:lstStyle/>
                    <a:p>
                      <a:pPr algn="l" fontAlgn="b"/>
                      <a:r>
                        <a:rPr lang="fi-FI" sz="900" b="0" i="0" u="none" strike="noStrike">
                          <a:solidFill>
                            <a:srgbClr val="000000"/>
                          </a:solidFill>
                          <a:effectLst/>
                          <a:latin typeface="Calibri"/>
                        </a:rPr>
                        <a:t>Nuorisoasumisen 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1519757106"/>
                  </a:ext>
                </a:extLst>
              </a:tr>
              <a:tr h="175112">
                <a:tc>
                  <a:txBody>
                    <a:bodyPr/>
                    <a:lstStyle/>
                    <a:p>
                      <a:pPr algn="l" fontAlgn="b"/>
                      <a:r>
                        <a:rPr lang="fi-FI" sz="900" b="0" i="0" u="none" strike="noStrike">
                          <a:solidFill>
                            <a:srgbClr val="000000"/>
                          </a:solidFill>
                          <a:effectLst/>
                          <a:latin typeface="Calibri"/>
                        </a:rPr>
                        <a:t>Oppimisvaikeusjärjestöt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352914367"/>
                  </a:ext>
                </a:extLst>
              </a:tr>
              <a:tr h="175112">
                <a:tc>
                  <a:txBody>
                    <a:bodyPr/>
                    <a:lstStyle/>
                    <a:p>
                      <a:pPr algn="l" fontAlgn="b"/>
                      <a:r>
                        <a:rPr lang="fi-FI" sz="900" b="0" i="0" u="none" strike="noStrike">
                          <a:solidFill>
                            <a:srgbClr val="000000"/>
                          </a:solidFill>
                          <a:effectLst/>
                          <a:latin typeface="Calibri"/>
                        </a:rPr>
                        <a:t>Sijaishuollon 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754457576"/>
                  </a:ext>
                </a:extLst>
              </a:tr>
              <a:tr h="175112">
                <a:tc>
                  <a:txBody>
                    <a:bodyPr/>
                    <a:lstStyle/>
                    <a:p>
                      <a:pPr algn="l" fontAlgn="b"/>
                      <a:r>
                        <a:rPr lang="fi-FI" sz="900" b="1" i="0" u="none" strike="noStrike">
                          <a:solidFill>
                            <a:srgbClr val="000000"/>
                          </a:solidFill>
                          <a:effectLst/>
                          <a:latin typeface="Calibri"/>
                        </a:rPr>
                        <a:t>Päihde- ja riippuvuusjärjestöt</a:t>
                      </a:r>
                    </a:p>
                  </a:txBody>
                  <a:tcPr marL="7770" marR="7770" marT="7770" marB="0" anchor="b">
                    <a:lnL>
                      <a:noFill/>
                    </a:lnL>
                    <a:lnR>
                      <a:noFill/>
                    </a:lnR>
                    <a:lnT>
                      <a:noFill/>
                    </a:lnT>
                    <a:lnB>
                      <a:noFill/>
                    </a:lnB>
                    <a:noFill/>
                  </a:tcPr>
                </a:tc>
                <a:extLst>
                  <a:ext uri="{0D108BD9-81ED-4DB2-BD59-A6C34878D82A}">
                    <a16:rowId xmlns:a16="http://schemas.microsoft.com/office/drawing/2014/main" val="465080305"/>
                  </a:ext>
                </a:extLst>
              </a:tr>
              <a:tr h="175112">
                <a:tc>
                  <a:txBody>
                    <a:bodyPr/>
                    <a:lstStyle/>
                    <a:p>
                      <a:pPr algn="l" fontAlgn="b"/>
                      <a:r>
                        <a:rPr lang="fi-FI" sz="900" b="0" i="0" u="none" strike="noStrike">
                          <a:solidFill>
                            <a:srgbClr val="000000"/>
                          </a:solidFill>
                          <a:effectLst/>
                          <a:latin typeface="Calibri"/>
                        </a:rPr>
                        <a:t>Päihde- ja riippuvuusjärjestöt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1258173099"/>
                  </a:ext>
                </a:extLst>
              </a:tr>
              <a:tr h="175112">
                <a:tc>
                  <a:txBody>
                    <a:bodyPr/>
                    <a:lstStyle/>
                    <a:p>
                      <a:pPr algn="l" fontAlgn="b"/>
                      <a:r>
                        <a:rPr lang="fi-FI" sz="900" b="1" i="0" u="none" strike="noStrike">
                          <a:solidFill>
                            <a:srgbClr val="000000"/>
                          </a:solidFill>
                          <a:effectLst/>
                          <a:latin typeface="Calibri"/>
                        </a:rPr>
                        <a:t>Sairaus- ja potilasjärjestöt sekä muut terveyden ja hyvinvoinnin edistämisen sekä kuntoutuksen järjestöt</a:t>
                      </a:r>
                    </a:p>
                  </a:txBody>
                  <a:tcPr marL="7770" marR="7770" marT="7770" marB="0" anchor="b">
                    <a:lnL>
                      <a:noFill/>
                    </a:lnL>
                    <a:lnR>
                      <a:noFill/>
                    </a:lnR>
                    <a:lnT>
                      <a:noFill/>
                    </a:lnT>
                    <a:lnB>
                      <a:noFill/>
                    </a:lnB>
                    <a:noFill/>
                  </a:tcPr>
                </a:tc>
                <a:extLst>
                  <a:ext uri="{0D108BD9-81ED-4DB2-BD59-A6C34878D82A}">
                    <a16:rowId xmlns:a16="http://schemas.microsoft.com/office/drawing/2014/main" val="4015558771"/>
                  </a:ext>
                </a:extLst>
              </a:tr>
              <a:tr h="175112">
                <a:tc>
                  <a:txBody>
                    <a:bodyPr/>
                    <a:lstStyle/>
                    <a:p>
                      <a:pPr algn="l" fontAlgn="b"/>
                      <a:r>
                        <a:rPr lang="fi-FI" sz="900" b="0" i="0" u="none" strike="noStrike">
                          <a:solidFill>
                            <a:srgbClr val="000000"/>
                          </a:solidFill>
                          <a:effectLst/>
                          <a:latin typeface="Calibri"/>
                        </a:rPr>
                        <a:t>Hyvinvoinnin ja kuntoutuksen kehittämisjärjestöt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4131015327"/>
                  </a:ext>
                </a:extLst>
              </a:tr>
              <a:tr h="175112">
                <a:tc>
                  <a:txBody>
                    <a:bodyPr/>
                    <a:lstStyle/>
                    <a:p>
                      <a:pPr algn="l" fontAlgn="b"/>
                      <a:r>
                        <a:rPr lang="fi-FI" sz="900" b="0" i="0" u="none" strike="noStrike">
                          <a:solidFill>
                            <a:srgbClr val="000000"/>
                          </a:solidFill>
                          <a:effectLst/>
                          <a:latin typeface="Calibri"/>
                        </a:rPr>
                        <a:t>Iho-, allergia- ja hengitysjärjestöt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134958102"/>
                  </a:ext>
                </a:extLst>
              </a:tr>
              <a:tr h="175112">
                <a:tc>
                  <a:txBody>
                    <a:bodyPr/>
                    <a:lstStyle/>
                    <a:p>
                      <a:pPr algn="l" fontAlgn="b"/>
                      <a:r>
                        <a:rPr lang="fi-FI" sz="900" b="0" i="0" u="none" strike="noStrike">
                          <a:solidFill>
                            <a:srgbClr val="000000"/>
                          </a:solidFill>
                          <a:effectLst/>
                          <a:latin typeface="Calibri"/>
                        </a:rPr>
                        <a:t>Invalidijärjestöt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3759844551"/>
                  </a:ext>
                </a:extLst>
              </a:tr>
              <a:tr h="175112">
                <a:tc>
                  <a:txBody>
                    <a:bodyPr/>
                    <a:lstStyle/>
                    <a:p>
                      <a:pPr algn="l" fontAlgn="b"/>
                      <a:r>
                        <a:rPr lang="fi-FI" sz="900" b="0" i="0" u="none" strike="noStrike">
                          <a:solidFill>
                            <a:srgbClr val="000000"/>
                          </a:solidFill>
                          <a:effectLst/>
                          <a:latin typeface="Calibri"/>
                        </a:rPr>
                        <a:t>Kansanterveysjärjestöt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2237745233"/>
                  </a:ext>
                </a:extLst>
              </a:tr>
              <a:tr h="175112">
                <a:tc>
                  <a:txBody>
                    <a:bodyPr/>
                    <a:lstStyle/>
                    <a:p>
                      <a:pPr algn="l" fontAlgn="b"/>
                      <a:r>
                        <a:rPr lang="fi-FI" sz="900" b="0" i="0" u="none" strike="noStrike">
                          <a:solidFill>
                            <a:srgbClr val="000000"/>
                          </a:solidFill>
                          <a:effectLst/>
                          <a:latin typeface="Calibri"/>
                        </a:rPr>
                        <a:t>Muut sairausjärjestöt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3237204672"/>
                  </a:ext>
                </a:extLst>
              </a:tr>
              <a:tr h="175112">
                <a:tc>
                  <a:txBody>
                    <a:bodyPr/>
                    <a:lstStyle/>
                    <a:p>
                      <a:pPr algn="l" fontAlgn="b"/>
                      <a:r>
                        <a:rPr lang="fi-FI" sz="900" b="0" i="0" u="none" strike="noStrike">
                          <a:solidFill>
                            <a:srgbClr val="000000"/>
                          </a:solidFill>
                          <a:effectLst/>
                          <a:latin typeface="Calibri"/>
                        </a:rPr>
                        <a:t>Muut yleisen terveyden ja hyvinvoinnin 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3116713510"/>
                  </a:ext>
                </a:extLst>
              </a:tr>
              <a:tr h="175112">
                <a:tc>
                  <a:txBody>
                    <a:bodyPr/>
                    <a:lstStyle/>
                    <a:p>
                      <a:pPr algn="l" fontAlgn="b"/>
                      <a:r>
                        <a:rPr lang="fi-FI" sz="900" b="0" i="0" u="none" strike="noStrike">
                          <a:solidFill>
                            <a:srgbClr val="000000"/>
                          </a:solidFill>
                          <a:effectLst/>
                          <a:latin typeface="Calibri"/>
                        </a:rPr>
                        <a:t>Neurologisten sairauksien 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238394778"/>
                  </a:ext>
                </a:extLst>
              </a:tr>
              <a:tr h="175112">
                <a:tc>
                  <a:txBody>
                    <a:bodyPr/>
                    <a:lstStyle/>
                    <a:p>
                      <a:pPr algn="l" fontAlgn="b"/>
                      <a:r>
                        <a:rPr lang="fi-FI" sz="900" b="0" i="0" u="none" strike="noStrike">
                          <a:solidFill>
                            <a:srgbClr val="000000"/>
                          </a:solidFill>
                          <a:effectLst/>
                          <a:latin typeface="Calibri"/>
                        </a:rPr>
                        <a:t>Syöpäjärjestöt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3870428305"/>
                  </a:ext>
                </a:extLst>
              </a:tr>
              <a:tr h="175112">
                <a:tc>
                  <a:txBody>
                    <a:bodyPr/>
                    <a:lstStyle/>
                    <a:p>
                      <a:pPr algn="l" fontAlgn="b"/>
                      <a:r>
                        <a:rPr lang="fi-FI" sz="900" b="0" i="0" u="none" strike="noStrike">
                          <a:solidFill>
                            <a:srgbClr val="000000"/>
                          </a:solidFill>
                          <a:effectLst/>
                          <a:latin typeface="Calibri"/>
                        </a:rPr>
                        <a:t>Tuki- ja liikuntaelinjärjestöt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607873644"/>
                  </a:ext>
                </a:extLst>
              </a:tr>
              <a:tr h="175112">
                <a:tc>
                  <a:txBody>
                    <a:bodyPr/>
                    <a:lstStyle/>
                    <a:p>
                      <a:pPr algn="l" fontAlgn="b"/>
                      <a:r>
                        <a:rPr lang="fi-FI" sz="900" b="1" i="0" u="none" strike="noStrike">
                          <a:solidFill>
                            <a:srgbClr val="000000"/>
                          </a:solidFill>
                          <a:effectLst/>
                          <a:latin typeface="Calibri"/>
                        </a:rPr>
                        <a:t>Vähemmistöryhmien järjestöt sekä muun sosiaalisen hyvinvoinnin järjestöt</a:t>
                      </a:r>
                    </a:p>
                  </a:txBody>
                  <a:tcPr marL="7770" marR="7770" marT="7770" marB="0" anchor="b">
                    <a:lnL>
                      <a:noFill/>
                    </a:lnL>
                    <a:lnR>
                      <a:noFill/>
                    </a:lnR>
                    <a:lnT>
                      <a:noFill/>
                    </a:lnT>
                    <a:lnB>
                      <a:noFill/>
                    </a:lnB>
                    <a:noFill/>
                  </a:tcPr>
                </a:tc>
                <a:extLst>
                  <a:ext uri="{0D108BD9-81ED-4DB2-BD59-A6C34878D82A}">
                    <a16:rowId xmlns:a16="http://schemas.microsoft.com/office/drawing/2014/main" val="2138079303"/>
                  </a:ext>
                </a:extLst>
              </a:tr>
              <a:tr h="175112">
                <a:tc>
                  <a:txBody>
                    <a:bodyPr/>
                    <a:lstStyle/>
                    <a:p>
                      <a:pPr algn="l" fontAlgn="b"/>
                      <a:r>
                        <a:rPr lang="fi-FI" sz="900" b="0" i="0" u="none" strike="noStrike">
                          <a:solidFill>
                            <a:srgbClr val="000000"/>
                          </a:solidFill>
                          <a:effectLst/>
                          <a:latin typeface="Calibri"/>
                        </a:rPr>
                        <a:t>Muut sosiaalisen hyvinvoinnin 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3857177859"/>
                  </a:ext>
                </a:extLst>
              </a:tr>
              <a:tr h="175112">
                <a:tc>
                  <a:txBody>
                    <a:bodyPr/>
                    <a:lstStyle/>
                    <a:p>
                      <a:pPr algn="l" fontAlgn="b"/>
                      <a:r>
                        <a:rPr lang="fi-FI" sz="900" b="0" i="0" u="none" strike="noStrike">
                          <a:solidFill>
                            <a:srgbClr val="000000"/>
                          </a:solidFill>
                          <a:effectLst/>
                          <a:latin typeface="Calibri" panose="020F0502020204030204" pitchFamily="34" charset="0"/>
                        </a:rPr>
                        <a:t>Vähemmistöryhmien järjestöt</a:t>
                      </a:r>
                    </a:p>
                  </a:txBody>
                  <a:tcPr marL="69932" marR="7770" marT="7770" marB="0" anchor="b">
                    <a:lnL>
                      <a:noFill/>
                    </a:lnL>
                    <a:lnR>
                      <a:noFill/>
                    </a:lnR>
                    <a:lnT>
                      <a:noFill/>
                    </a:lnT>
                    <a:lnB>
                      <a:noFill/>
                    </a:lnB>
                    <a:noFill/>
                  </a:tcPr>
                </a:tc>
                <a:extLst>
                  <a:ext uri="{0D108BD9-81ED-4DB2-BD59-A6C34878D82A}">
                    <a16:rowId xmlns:a16="http://schemas.microsoft.com/office/drawing/2014/main" val="4293628082"/>
                  </a:ext>
                </a:extLst>
              </a:tr>
            </a:tbl>
          </a:graphicData>
        </a:graphic>
      </p:graphicFrame>
      <p:sp>
        <p:nvSpPr>
          <p:cNvPr id="2" name="Tekstiruutu 1">
            <a:extLst>
              <a:ext uri="{FF2B5EF4-FFF2-40B4-BE49-F238E27FC236}">
                <a16:creationId xmlns:a16="http://schemas.microsoft.com/office/drawing/2014/main" id="{E4A56FCD-ED9E-20B5-1F7D-AE9A93D051D1}"/>
              </a:ext>
            </a:extLst>
          </p:cNvPr>
          <p:cNvSpPr txBox="1"/>
          <p:nvPr/>
        </p:nvSpPr>
        <p:spPr>
          <a:xfrm>
            <a:off x="709897" y="582083"/>
            <a:ext cx="8603435"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fi-FI" sz="2000">
                <a:cs typeface="Arial"/>
              </a:rPr>
              <a:t>Niputetut järjestöluokat</a:t>
            </a:r>
            <a:endParaRPr lang="fi-FI" sz="2000"/>
          </a:p>
        </p:txBody>
      </p:sp>
    </p:spTree>
    <p:extLst>
      <p:ext uri="{BB962C8B-B14F-4D97-AF65-F5344CB8AC3E}">
        <p14:creationId xmlns:p14="http://schemas.microsoft.com/office/powerpoint/2010/main" val="8210012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12669A0E-3F01-A5F2-835C-A22CC7488939}"/>
              </a:ext>
            </a:extLst>
          </p:cNvPr>
          <p:cNvSpPr>
            <a:spLocks noGrp="1"/>
          </p:cNvSpPr>
          <p:nvPr>
            <p:ph type="title"/>
          </p:nvPr>
        </p:nvSpPr>
        <p:spPr/>
        <p:txBody>
          <a:bodyPr/>
          <a:lstStyle/>
          <a:p>
            <a:r>
              <a:rPr lang="fi-FI"/>
              <a:t>Taulukot</a:t>
            </a:r>
          </a:p>
        </p:txBody>
      </p:sp>
      <p:sp>
        <p:nvSpPr>
          <p:cNvPr id="3" name="Tekstin paikkamerkki 2">
            <a:extLst>
              <a:ext uri="{FF2B5EF4-FFF2-40B4-BE49-F238E27FC236}">
                <a16:creationId xmlns:a16="http://schemas.microsoft.com/office/drawing/2014/main" id="{131507F5-BDC1-8022-C35A-3150FFC0F844}"/>
              </a:ext>
            </a:extLst>
          </p:cNvPr>
          <p:cNvSpPr>
            <a:spLocks noGrp="1"/>
          </p:cNvSpPr>
          <p:nvPr>
            <p:ph type="body" sz="quarter" idx="10"/>
          </p:nvPr>
        </p:nvSpPr>
        <p:spPr/>
        <p:txBody>
          <a:bodyPr/>
          <a:lstStyle/>
          <a:p>
            <a:r>
              <a:rPr lang="fi-FI"/>
              <a:t> </a:t>
            </a:r>
          </a:p>
        </p:txBody>
      </p:sp>
    </p:spTree>
    <p:extLst>
      <p:ext uri="{BB962C8B-B14F-4D97-AF65-F5344CB8AC3E}">
        <p14:creationId xmlns:p14="http://schemas.microsoft.com/office/powerpoint/2010/main" val="20309634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6C66F42-551F-DA2D-7182-0A92D21379FD}"/>
              </a:ext>
            </a:extLst>
          </p:cNvPr>
          <p:cNvSpPr>
            <a:spLocks noGrp="1"/>
          </p:cNvSpPr>
          <p:nvPr>
            <p:ph type="title"/>
          </p:nvPr>
        </p:nvSpPr>
        <p:spPr/>
        <p:txBody>
          <a:bodyPr/>
          <a:lstStyle/>
          <a:p>
            <a:r>
              <a:rPr lang="fi-FI"/>
              <a:t>Avustuslajit. Kaikki avustukset.</a:t>
            </a:r>
          </a:p>
        </p:txBody>
      </p:sp>
      <p:sp>
        <p:nvSpPr>
          <p:cNvPr id="3" name="Dian numeron paikkamerkki 2">
            <a:extLst>
              <a:ext uri="{FF2B5EF4-FFF2-40B4-BE49-F238E27FC236}">
                <a16:creationId xmlns:a16="http://schemas.microsoft.com/office/drawing/2014/main" id="{B7CA169F-35BA-F5B8-3EE2-BD7575BED382}"/>
              </a:ext>
            </a:extLst>
          </p:cNvPr>
          <p:cNvSpPr>
            <a:spLocks noGrp="1"/>
          </p:cNvSpPr>
          <p:nvPr>
            <p:ph type="sldNum" sz="quarter" idx="12"/>
          </p:nvPr>
        </p:nvSpPr>
        <p:spPr/>
        <p:txBody>
          <a:bodyPr/>
          <a:lstStyle/>
          <a:p>
            <a:fld id="{4A5902E6-C54A-9745-A6CA-6B67B09BB7A0}" type="slidenum">
              <a:rPr lang="en-US" smtClean="0"/>
              <a:pPr/>
              <a:t>7</a:t>
            </a:fld>
            <a:endParaRPr lang="en-US"/>
          </a:p>
        </p:txBody>
      </p:sp>
      <p:graphicFrame>
        <p:nvGraphicFramePr>
          <p:cNvPr id="13" name="Taulukko 12">
            <a:extLst>
              <a:ext uri="{FF2B5EF4-FFF2-40B4-BE49-F238E27FC236}">
                <a16:creationId xmlns:a16="http://schemas.microsoft.com/office/drawing/2014/main" id="{9C9B42F6-9B30-7848-E544-4ECD5D43B635}"/>
              </a:ext>
            </a:extLst>
          </p:cNvPr>
          <p:cNvGraphicFramePr>
            <a:graphicFrameLocks noGrp="1"/>
          </p:cNvGraphicFramePr>
          <p:nvPr>
            <p:extLst>
              <p:ext uri="{D42A27DB-BD31-4B8C-83A1-F6EECF244321}">
                <p14:modId xmlns:p14="http://schemas.microsoft.com/office/powerpoint/2010/main" val="2295085568"/>
              </p:ext>
            </p:extLst>
          </p:nvPr>
        </p:nvGraphicFramePr>
        <p:xfrm>
          <a:off x="694764" y="2077231"/>
          <a:ext cx="10515601" cy="1230432"/>
        </p:xfrm>
        <a:graphic>
          <a:graphicData uri="http://schemas.openxmlformats.org/drawingml/2006/table">
            <a:tbl>
              <a:tblPr/>
              <a:tblGrid>
                <a:gridCol w="1579597">
                  <a:extLst>
                    <a:ext uri="{9D8B030D-6E8A-4147-A177-3AD203B41FA5}">
                      <a16:colId xmlns:a16="http://schemas.microsoft.com/office/drawing/2014/main" val="1766289545"/>
                    </a:ext>
                  </a:extLst>
                </a:gridCol>
                <a:gridCol w="1579597">
                  <a:extLst>
                    <a:ext uri="{9D8B030D-6E8A-4147-A177-3AD203B41FA5}">
                      <a16:colId xmlns:a16="http://schemas.microsoft.com/office/drawing/2014/main" val="848343221"/>
                    </a:ext>
                  </a:extLst>
                </a:gridCol>
                <a:gridCol w="1721008">
                  <a:extLst>
                    <a:ext uri="{9D8B030D-6E8A-4147-A177-3AD203B41FA5}">
                      <a16:colId xmlns:a16="http://schemas.microsoft.com/office/drawing/2014/main" val="2123162975"/>
                    </a:ext>
                  </a:extLst>
                </a:gridCol>
                <a:gridCol w="1721008">
                  <a:extLst>
                    <a:ext uri="{9D8B030D-6E8A-4147-A177-3AD203B41FA5}">
                      <a16:colId xmlns:a16="http://schemas.microsoft.com/office/drawing/2014/main" val="778416264"/>
                    </a:ext>
                  </a:extLst>
                </a:gridCol>
                <a:gridCol w="1721008">
                  <a:extLst>
                    <a:ext uri="{9D8B030D-6E8A-4147-A177-3AD203B41FA5}">
                      <a16:colId xmlns:a16="http://schemas.microsoft.com/office/drawing/2014/main" val="3358018005"/>
                    </a:ext>
                  </a:extLst>
                </a:gridCol>
                <a:gridCol w="1155362">
                  <a:extLst>
                    <a:ext uri="{9D8B030D-6E8A-4147-A177-3AD203B41FA5}">
                      <a16:colId xmlns:a16="http://schemas.microsoft.com/office/drawing/2014/main" val="2941873081"/>
                    </a:ext>
                  </a:extLst>
                </a:gridCol>
                <a:gridCol w="1038021">
                  <a:extLst>
                    <a:ext uri="{9D8B030D-6E8A-4147-A177-3AD203B41FA5}">
                      <a16:colId xmlns:a16="http://schemas.microsoft.com/office/drawing/2014/main" val="13219281"/>
                    </a:ext>
                  </a:extLst>
                </a:gridCol>
              </a:tblGrid>
              <a:tr h="327032">
                <a:tc>
                  <a:txBody>
                    <a:bodyPr/>
                    <a:lstStyle/>
                    <a:p>
                      <a:pPr algn="l" fontAlgn="b"/>
                      <a:r>
                        <a:rPr lang="fi-FI" sz="1000" b="0" i="0" u="none" strike="noStrike">
                          <a:solidFill>
                            <a:srgbClr val="000000"/>
                          </a:solidFill>
                          <a:effectLst/>
                          <a:latin typeface="Calibri" panose="020F0502020204030204" pitchFamily="34" charset="0"/>
                        </a:rPr>
                        <a:t>Avustuslaji</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Vuoden 2024 avustus</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Vuoden 2025 avustus</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Haettu avustus 2026</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Ehdotettu avustus 2026</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2026 verrattuna vuoteen 2024</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2026 verrattuna vuoteen 2025</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910080832"/>
                  </a:ext>
                </a:extLst>
              </a:tr>
              <a:tr h="180680">
                <a:tc>
                  <a:txBody>
                    <a:bodyPr/>
                    <a:lstStyle/>
                    <a:p>
                      <a:pPr algn="l" fontAlgn="b"/>
                      <a:r>
                        <a:rPr lang="fi-FI" sz="1000" b="0" i="0" u="none" strike="noStrike">
                          <a:solidFill>
                            <a:srgbClr val="000000"/>
                          </a:solidFill>
                          <a:effectLst/>
                          <a:latin typeface="Calibri" panose="020F0502020204030204" pitchFamily="34" charset="0"/>
                        </a:rPr>
                        <a:t>Kohdennettu yleisavustus</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235 712 364</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224 068 415</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232 212 850</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212 292 121</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90,06 %</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94,74 %</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897206610"/>
                  </a:ext>
                </a:extLst>
              </a:tr>
              <a:tr h="180680">
                <a:tc>
                  <a:txBody>
                    <a:bodyPr/>
                    <a:lstStyle/>
                    <a:p>
                      <a:pPr algn="l" fontAlgn="b"/>
                      <a:r>
                        <a:rPr lang="fi-FI" sz="1000" b="0" i="0" u="none" strike="noStrike">
                          <a:solidFill>
                            <a:srgbClr val="000000"/>
                          </a:solidFill>
                          <a:effectLst/>
                          <a:latin typeface="Calibri" panose="020F0502020204030204" pitchFamily="34" charset="0"/>
                        </a:rPr>
                        <a:t>Yleisavustus</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67 991 404</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59 651 486</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63 333 402</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58 214 068</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85,62 %</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97,59 %</a:t>
                      </a:r>
                    </a:p>
                  </a:txBody>
                  <a:tcPr marL="9034" marR="9034" marT="9034" marB="0" anchor="b">
                    <a:lnL>
                      <a:noFill/>
                    </a:lnL>
                    <a:lnR>
                      <a:noFill/>
                    </a:lnR>
                    <a:lnT>
                      <a:noFill/>
                    </a:lnT>
                    <a:lnB>
                      <a:noFill/>
                    </a:lnB>
                    <a:noFill/>
                  </a:tcPr>
                </a:tc>
                <a:extLst>
                  <a:ext uri="{0D108BD9-81ED-4DB2-BD59-A6C34878D82A}">
                    <a16:rowId xmlns:a16="http://schemas.microsoft.com/office/drawing/2014/main" val="3350892770"/>
                  </a:ext>
                </a:extLst>
              </a:tr>
              <a:tr h="180680">
                <a:tc>
                  <a:txBody>
                    <a:bodyPr/>
                    <a:lstStyle/>
                    <a:p>
                      <a:pPr algn="l" fontAlgn="b"/>
                      <a:r>
                        <a:rPr lang="fi-FI" sz="1000" b="0" i="0" u="none" strike="noStrike">
                          <a:solidFill>
                            <a:srgbClr val="000000"/>
                          </a:solidFill>
                          <a:effectLst/>
                          <a:latin typeface="Calibri" panose="020F0502020204030204" pitchFamily="34" charset="0"/>
                        </a:rPr>
                        <a:t>Investointiavustus</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7 402 273</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700 000</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1 050 000</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885 000</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11,96 %</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126,43 %</a:t>
                      </a:r>
                    </a:p>
                  </a:txBody>
                  <a:tcPr marL="9034" marR="9034" marT="9034" marB="0" anchor="b">
                    <a:lnL>
                      <a:noFill/>
                    </a:lnL>
                    <a:lnR>
                      <a:noFill/>
                    </a:lnR>
                    <a:lnT>
                      <a:noFill/>
                    </a:lnT>
                    <a:lnB>
                      <a:noFill/>
                    </a:lnB>
                    <a:noFill/>
                  </a:tcPr>
                </a:tc>
                <a:extLst>
                  <a:ext uri="{0D108BD9-81ED-4DB2-BD59-A6C34878D82A}">
                    <a16:rowId xmlns:a16="http://schemas.microsoft.com/office/drawing/2014/main" val="2049470639"/>
                  </a:ext>
                </a:extLst>
              </a:tr>
              <a:tr h="180680">
                <a:tc>
                  <a:txBody>
                    <a:bodyPr/>
                    <a:lstStyle/>
                    <a:p>
                      <a:pPr algn="l" fontAlgn="b"/>
                      <a:r>
                        <a:rPr lang="fi-FI" sz="1000" b="0" i="0" u="none" strike="noStrike">
                          <a:solidFill>
                            <a:srgbClr val="000000"/>
                          </a:solidFill>
                          <a:effectLst/>
                          <a:latin typeface="Calibri" panose="020F0502020204030204" pitchFamily="34" charset="0"/>
                        </a:rPr>
                        <a:t>Hankeavustus</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72 481 959</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19 668 099</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151 397 083</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2 520 811</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3,48 %</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12,82 %</a:t>
                      </a:r>
                    </a:p>
                  </a:txBody>
                  <a:tcPr marL="9034" marR="9034" marT="9034" marB="0" anchor="b">
                    <a:lnL>
                      <a:noFill/>
                    </a:lnL>
                    <a:lnR>
                      <a:noFill/>
                    </a:lnR>
                    <a:lnT>
                      <a:noFill/>
                    </a:lnT>
                    <a:lnB>
                      <a:noFill/>
                    </a:lnB>
                    <a:noFill/>
                  </a:tcPr>
                </a:tc>
                <a:extLst>
                  <a:ext uri="{0D108BD9-81ED-4DB2-BD59-A6C34878D82A}">
                    <a16:rowId xmlns:a16="http://schemas.microsoft.com/office/drawing/2014/main" val="3447573313"/>
                  </a:ext>
                </a:extLst>
              </a:tr>
              <a:tr h="180680">
                <a:tc>
                  <a:txBody>
                    <a:bodyPr/>
                    <a:lstStyle/>
                    <a:p>
                      <a:pPr algn="l" fontAlgn="b"/>
                      <a:r>
                        <a:rPr lang="fi-FI" sz="1000" b="0" i="0" u="none" strike="noStrike">
                          <a:solidFill>
                            <a:srgbClr val="000000"/>
                          </a:solidFill>
                          <a:effectLst/>
                          <a:latin typeface="Calibri" panose="020F0502020204030204" pitchFamily="34" charset="0"/>
                        </a:rPr>
                        <a:t>Yhteensä</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383 588 000</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304 088 000</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447 993 335</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273 912 000</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71,41 %</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90,08 %</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2861580"/>
                  </a:ext>
                </a:extLst>
              </a:tr>
            </a:tbl>
          </a:graphicData>
        </a:graphic>
      </p:graphicFrame>
      <p:graphicFrame>
        <p:nvGraphicFramePr>
          <p:cNvPr id="15" name="Taulukko 14">
            <a:extLst>
              <a:ext uri="{FF2B5EF4-FFF2-40B4-BE49-F238E27FC236}">
                <a16:creationId xmlns:a16="http://schemas.microsoft.com/office/drawing/2014/main" id="{EDC45F13-5756-C21C-9967-94E93998F15F}"/>
              </a:ext>
            </a:extLst>
          </p:cNvPr>
          <p:cNvGraphicFramePr>
            <a:graphicFrameLocks noGrp="1"/>
          </p:cNvGraphicFramePr>
          <p:nvPr>
            <p:extLst>
              <p:ext uri="{D42A27DB-BD31-4B8C-83A1-F6EECF244321}">
                <p14:modId xmlns:p14="http://schemas.microsoft.com/office/powerpoint/2010/main" val="3592170625"/>
              </p:ext>
            </p:extLst>
          </p:nvPr>
        </p:nvGraphicFramePr>
        <p:xfrm>
          <a:off x="694764" y="3935314"/>
          <a:ext cx="10515600" cy="1261511"/>
        </p:xfrm>
        <a:graphic>
          <a:graphicData uri="http://schemas.openxmlformats.org/drawingml/2006/table">
            <a:tbl>
              <a:tblPr/>
              <a:tblGrid>
                <a:gridCol w="2051824">
                  <a:extLst>
                    <a:ext uri="{9D8B030D-6E8A-4147-A177-3AD203B41FA5}">
                      <a16:colId xmlns:a16="http://schemas.microsoft.com/office/drawing/2014/main" val="1848267895"/>
                    </a:ext>
                  </a:extLst>
                </a:gridCol>
                <a:gridCol w="2115944">
                  <a:extLst>
                    <a:ext uri="{9D8B030D-6E8A-4147-A177-3AD203B41FA5}">
                      <a16:colId xmlns:a16="http://schemas.microsoft.com/office/drawing/2014/main" val="3678077743"/>
                    </a:ext>
                  </a:extLst>
                </a:gridCol>
                <a:gridCol w="2115944">
                  <a:extLst>
                    <a:ext uri="{9D8B030D-6E8A-4147-A177-3AD203B41FA5}">
                      <a16:colId xmlns:a16="http://schemas.microsoft.com/office/drawing/2014/main" val="3082578594"/>
                    </a:ext>
                  </a:extLst>
                </a:gridCol>
                <a:gridCol w="2115944">
                  <a:extLst>
                    <a:ext uri="{9D8B030D-6E8A-4147-A177-3AD203B41FA5}">
                      <a16:colId xmlns:a16="http://schemas.microsoft.com/office/drawing/2014/main" val="1148583052"/>
                    </a:ext>
                  </a:extLst>
                </a:gridCol>
                <a:gridCol w="2115944">
                  <a:extLst>
                    <a:ext uri="{9D8B030D-6E8A-4147-A177-3AD203B41FA5}">
                      <a16:colId xmlns:a16="http://schemas.microsoft.com/office/drawing/2014/main" val="353777925"/>
                    </a:ext>
                  </a:extLst>
                </a:gridCol>
              </a:tblGrid>
              <a:tr h="331975">
                <a:tc>
                  <a:txBody>
                    <a:bodyPr/>
                    <a:lstStyle/>
                    <a:p>
                      <a:pPr algn="l" fontAlgn="b"/>
                      <a:r>
                        <a:rPr lang="fi-FI" sz="1100" b="0" i="0" u="none" strike="noStrike">
                          <a:solidFill>
                            <a:srgbClr val="000000"/>
                          </a:solidFill>
                          <a:effectLst/>
                          <a:latin typeface="Calibri" panose="020F0502020204030204" pitchFamily="34" charset="0"/>
                        </a:rPr>
                        <a:t>Avustuslaji</a:t>
                      </a:r>
                    </a:p>
                  </a:txBody>
                  <a:tcPr marL="9171" marR="9171" marT="917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2024 avustuskohteiden määrä</a:t>
                      </a:r>
                    </a:p>
                  </a:txBody>
                  <a:tcPr marL="9171" marR="9171" marT="917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2025 avustuskohteiden määrä</a:t>
                      </a:r>
                    </a:p>
                  </a:txBody>
                  <a:tcPr marL="9171" marR="9171" marT="917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Haettujen avustusten määrä</a:t>
                      </a:r>
                    </a:p>
                  </a:txBody>
                  <a:tcPr marL="9171" marR="9171" marT="917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Ehdotettujen avustuskohteiden määrä</a:t>
                      </a:r>
                    </a:p>
                  </a:txBody>
                  <a:tcPr marL="9171" marR="9171" marT="917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88770407"/>
                  </a:ext>
                </a:extLst>
              </a:tr>
              <a:tr h="183412">
                <a:tc>
                  <a:txBody>
                    <a:bodyPr/>
                    <a:lstStyle/>
                    <a:p>
                      <a:pPr algn="l" fontAlgn="b"/>
                      <a:r>
                        <a:rPr lang="fi-FI" sz="1100" b="0" i="0" u="none" strike="noStrike">
                          <a:solidFill>
                            <a:srgbClr val="000000"/>
                          </a:solidFill>
                          <a:effectLst/>
                          <a:latin typeface="Calibri" panose="020F0502020204030204" pitchFamily="34" charset="0"/>
                        </a:rPr>
                        <a:t>Kohdennettu yleisavustus</a:t>
                      </a:r>
                    </a:p>
                  </a:txBody>
                  <a:tcPr marL="9171" marR="9171" marT="9171"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1188</a:t>
                      </a:r>
                    </a:p>
                  </a:txBody>
                  <a:tcPr marL="9171" marR="9171" marT="9171"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1152</a:t>
                      </a:r>
                    </a:p>
                  </a:txBody>
                  <a:tcPr marL="9171" marR="9171" marT="9171"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1134</a:t>
                      </a:r>
                    </a:p>
                  </a:txBody>
                  <a:tcPr marL="9171" marR="9171" marT="9171"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1108</a:t>
                      </a:r>
                    </a:p>
                  </a:txBody>
                  <a:tcPr marL="9171" marR="9171" marT="9171"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797196651"/>
                  </a:ext>
                </a:extLst>
              </a:tr>
              <a:tr h="183412">
                <a:tc>
                  <a:txBody>
                    <a:bodyPr/>
                    <a:lstStyle/>
                    <a:p>
                      <a:pPr algn="l" fontAlgn="b"/>
                      <a:r>
                        <a:rPr lang="fi-FI" sz="1100" b="0" i="0" u="none" strike="noStrike">
                          <a:solidFill>
                            <a:srgbClr val="000000"/>
                          </a:solidFill>
                          <a:effectLst/>
                          <a:latin typeface="Calibri" panose="020F0502020204030204" pitchFamily="34" charset="0"/>
                        </a:rPr>
                        <a:t>Yleisavustus</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156</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155</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152</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151</a:t>
                      </a:r>
                    </a:p>
                  </a:txBody>
                  <a:tcPr marL="9171" marR="9171" marT="9171" marB="0" anchor="b">
                    <a:lnL>
                      <a:noFill/>
                    </a:lnL>
                    <a:lnR>
                      <a:noFill/>
                    </a:lnR>
                    <a:lnT>
                      <a:noFill/>
                    </a:lnT>
                    <a:lnB>
                      <a:noFill/>
                    </a:lnB>
                    <a:noFill/>
                  </a:tcPr>
                </a:tc>
                <a:extLst>
                  <a:ext uri="{0D108BD9-81ED-4DB2-BD59-A6C34878D82A}">
                    <a16:rowId xmlns:a16="http://schemas.microsoft.com/office/drawing/2014/main" val="1918835629"/>
                  </a:ext>
                </a:extLst>
              </a:tr>
              <a:tr h="183412">
                <a:tc>
                  <a:txBody>
                    <a:bodyPr/>
                    <a:lstStyle/>
                    <a:p>
                      <a:pPr algn="l" fontAlgn="b"/>
                      <a:r>
                        <a:rPr lang="fi-FI" sz="1100" b="0" i="0" u="none" strike="noStrike">
                          <a:solidFill>
                            <a:srgbClr val="000000"/>
                          </a:solidFill>
                          <a:effectLst/>
                          <a:latin typeface="Calibri" panose="020F0502020204030204" pitchFamily="34" charset="0"/>
                        </a:rPr>
                        <a:t>Investointiavustus</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19</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a:t>
                      </a:r>
                    </a:p>
                  </a:txBody>
                  <a:tcPr marL="9171" marR="9171" marT="9171" marB="0" anchor="b">
                    <a:lnL>
                      <a:noFill/>
                    </a:lnL>
                    <a:lnR>
                      <a:noFill/>
                    </a:lnR>
                    <a:lnT>
                      <a:noFill/>
                    </a:lnT>
                    <a:lnB>
                      <a:noFill/>
                    </a:lnB>
                    <a:noFill/>
                  </a:tcPr>
                </a:tc>
                <a:extLst>
                  <a:ext uri="{0D108BD9-81ED-4DB2-BD59-A6C34878D82A}">
                    <a16:rowId xmlns:a16="http://schemas.microsoft.com/office/drawing/2014/main" val="1751884027"/>
                  </a:ext>
                </a:extLst>
              </a:tr>
              <a:tr h="183412">
                <a:tc>
                  <a:txBody>
                    <a:bodyPr/>
                    <a:lstStyle/>
                    <a:p>
                      <a:pPr algn="l" fontAlgn="b"/>
                      <a:r>
                        <a:rPr lang="fi-FI" sz="1100" b="0" i="0" u="none" strike="noStrike">
                          <a:solidFill>
                            <a:srgbClr val="000000"/>
                          </a:solidFill>
                          <a:effectLst/>
                          <a:latin typeface="Calibri" panose="020F0502020204030204" pitchFamily="34" charset="0"/>
                        </a:rPr>
                        <a:t>Hankeavustus</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434</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126</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240</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29</a:t>
                      </a:r>
                    </a:p>
                  </a:txBody>
                  <a:tcPr marL="9171" marR="9171" marT="9171" marB="0" anchor="b">
                    <a:lnL>
                      <a:noFill/>
                    </a:lnL>
                    <a:lnR>
                      <a:noFill/>
                    </a:lnR>
                    <a:lnT>
                      <a:noFill/>
                    </a:lnT>
                    <a:lnB>
                      <a:noFill/>
                    </a:lnB>
                    <a:noFill/>
                  </a:tcPr>
                </a:tc>
                <a:extLst>
                  <a:ext uri="{0D108BD9-81ED-4DB2-BD59-A6C34878D82A}">
                    <a16:rowId xmlns:a16="http://schemas.microsoft.com/office/drawing/2014/main" val="391856502"/>
                  </a:ext>
                </a:extLst>
              </a:tr>
              <a:tr h="183412">
                <a:tc>
                  <a:txBody>
                    <a:bodyPr/>
                    <a:lstStyle/>
                    <a:p>
                      <a:pPr algn="l" fontAlgn="b"/>
                      <a:r>
                        <a:rPr lang="fi-FI" sz="1100" b="0" i="0" u="none" strike="noStrike">
                          <a:solidFill>
                            <a:srgbClr val="000000"/>
                          </a:solidFill>
                          <a:effectLst/>
                          <a:latin typeface="Calibri" panose="020F0502020204030204" pitchFamily="34" charset="0"/>
                        </a:rPr>
                        <a:t>Yhteensä</a:t>
                      </a:r>
                    </a:p>
                  </a:txBody>
                  <a:tcPr marL="9171" marR="9171" marT="917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1797</a:t>
                      </a:r>
                    </a:p>
                  </a:txBody>
                  <a:tcPr marL="9171" marR="9171" marT="917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1434</a:t>
                      </a:r>
                    </a:p>
                  </a:txBody>
                  <a:tcPr marL="9171" marR="9171" marT="917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1527</a:t>
                      </a:r>
                    </a:p>
                  </a:txBody>
                  <a:tcPr marL="9171" marR="9171" marT="917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1289</a:t>
                      </a:r>
                    </a:p>
                  </a:txBody>
                  <a:tcPr marL="9171" marR="9171" marT="9171"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95453253"/>
                  </a:ext>
                </a:extLst>
              </a:tr>
            </a:tbl>
          </a:graphicData>
        </a:graphic>
      </p:graphicFrame>
    </p:spTree>
    <p:extLst>
      <p:ext uri="{BB962C8B-B14F-4D97-AF65-F5344CB8AC3E}">
        <p14:creationId xmlns:p14="http://schemas.microsoft.com/office/powerpoint/2010/main" val="28740076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3A98732-52F5-44CA-5019-5285E4877FFA}"/>
              </a:ext>
            </a:extLst>
          </p:cNvPr>
          <p:cNvSpPr>
            <a:spLocks noGrp="1"/>
          </p:cNvSpPr>
          <p:nvPr>
            <p:ph type="title"/>
          </p:nvPr>
        </p:nvSpPr>
        <p:spPr/>
        <p:txBody>
          <a:bodyPr/>
          <a:lstStyle/>
          <a:p>
            <a:r>
              <a:rPr lang="fi-FI"/>
              <a:t>Avustuslajit. Ilman hankkeita.</a:t>
            </a:r>
          </a:p>
        </p:txBody>
      </p:sp>
      <p:sp>
        <p:nvSpPr>
          <p:cNvPr id="3" name="Dian numeron paikkamerkki 2">
            <a:extLst>
              <a:ext uri="{FF2B5EF4-FFF2-40B4-BE49-F238E27FC236}">
                <a16:creationId xmlns:a16="http://schemas.microsoft.com/office/drawing/2014/main" id="{9076D650-60DD-A927-AC67-E87A8F708975}"/>
              </a:ext>
            </a:extLst>
          </p:cNvPr>
          <p:cNvSpPr>
            <a:spLocks noGrp="1"/>
          </p:cNvSpPr>
          <p:nvPr>
            <p:ph type="sldNum" sz="quarter" idx="12"/>
          </p:nvPr>
        </p:nvSpPr>
        <p:spPr/>
        <p:txBody>
          <a:bodyPr/>
          <a:lstStyle/>
          <a:p>
            <a:fld id="{4A5902E6-C54A-9745-A6CA-6B67B09BB7A0}" type="slidenum">
              <a:rPr lang="en-US" smtClean="0"/>
              <a:pPr/>
              <a:t>8</a:t>
            </a:fld>
            <a:endParaRPr lang="en-US"/>
          </a:p>
        </p:txBody>
      </p:sp>
      <p:graphicFrame>
        <p:nvGraphicFramePr>
          <p:cNvPr id="10" name="Taulukko 9">
            <a:extLst>
              <a:ext uri="{FF2B5EF4-FFF2-40B4-BE49-F238E27FC236}">
                <a16:creationId xmlns:a16="http://schemas.microsoft.com/office/drawing/2014/main" id="{44262AD5-9668-1D35-AF3D-CAD21279BBC2}"/>
              </a:ext>
            </a:extLst>
          </p:cNvPr>
          <p:cNvGraphicFramePr>
            <a:graphicFrameLocks noGrp="1"/>
          </p:cNvGraphicFramePr>
          <p:nvPr>
            <p:extLst>
              <p:ext uri="{D42A27DB-BD31-4B8C-83A1-F6EECF244321}">
                <p14:modId xmlns:p14="http://schemas.microsoft.com/office/powerpoint/2010/main" val="289468923"/>
              </p:ext>
            </p:extLst>
          </p:nvPr>
        </p:nvGraphicFramePr>
        <p:xfrm>
          <a:off x="838199" y="2455134"/>
          <a:ext cx="10515601" cy="869072"/>
        </p:xfrm>
        <a:graphic>
          <a:graphicData uri="http://schemas.openxmlformats.org/drawingml/2006/table">
            <a:tbl>
              <a:tblPr/>
              <a:tblGrid>
                <a:gridCol w="1579597">
                  <a:extLst>
                    <a:ext uri="{9D8B030D-6E8A-4147-A177-3AD203B41FA5}">
                      <a16:colId xmlns:a16="http://schemas.microsoft.com/office/drawing/2014/main" val="399624033"/>
                    </a:ext>
                  </a:extLst>
                </a:gridCol>
                <a:gridCol w="1579597">
                  <a:extLst>
                    <a:ext uri="{9D8B030D-6E8A-4147-A177-3AD203B41FA5}">
                      <a16:colId xmlns:a16="http://schemas.microsoft.com/office/drawing/2014/main" val="860613613"/>
                    </a:ext>
                  </a:extLst>
                </a:gridCol>
                <a:gridCol w="1721008">
                  <a:extLst>
                    <a:ext uri="{9D8B030D-6E8A-4147-A177-3AD203B41FA5}">
                      <a16:colId xmlns:a16="http://schemas.microsoft.com/office/drawing/2014/main" val="253075064"/>
                    </a:ext>
                  </a:extLst>
                </a:gridCol>
                <a:gridCol w="1721008">
                  <a:extLst>
                    <a:ext uri="{9D8B030D-6E8A-4147-A177-3AD203B41FA5}">
                      <a16:colId xmlns:a16="http://schemas.microsoft.com/office/drawing/2014/main" val="2240389281"/>
                    </a:ext>
                  </a:extLst>
                </a:gridCol>
                <a:gridCol w="1721008">
                  <a:extLst>
                    <a:ext uri="{9D8B030D-6E8A-4147-A177-3AD203B41FA5}">
                      <a16:colId xmlns:a16="http://schemas.microsoft.com/office/drawing/2014/main" val="332385886"/>
                    </a:ext>
                  </a:extLst>
                </a:gridCol>
                <a:gridCol w="1155362">
                  <a:extLst>
                    <a:ext uri="{9D8B030D-6E8A-4147-A177-3AD203B41FA5}">
                      <a16:colId xmlns:a16="http://schemas.microsoft.com/office/drawing/2014/main" val="1146990334"/>
                    </a:ext>
                  </a:extLst>
                </a:gridCol>
                <a:gridCol w="1038021">
                  <a:extLst>
                    <a:ext uri="{9D8B030D-6E8A-4147-A177-3AD203B41FA5}">
                      <a16:colId xmlns:a16="http://schemas.microsoft.com/office/drawing/2014/main" val="3411480060"/>
                    </a:ext>
                  </a:extLst>
                </a:gridCol>
              </a:tblGrid>
              <a:tr h="327032">
                <a:tc>
                  <a:txBody>
                    <a:bodyPr/>
                    <a:lstStyle/>
                    <a:p>
                      <a:pPr algn="l" fontAlgn="b"/>
                      <a:r>
                        <a:rPr lang="fi-FI" sz="1000" b="0" i="0" u="none" strike="noStrike">
                          <a:solidFill>
                            <a:srgbClr val="000000"/>
                          </a:solidFill>
                          <a:effectLst/>
                          <a:latin typeface="Calibri" panose="020F0502020204030204" pitchFamily="34" charset="0"/>
                        </a:rPr>
                        <a:t>Avustuslaji</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Vuoden 2024 avustus</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Vuoden 2025 avustus</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Haettu avustus 2026</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Ehdotettu avustus 2026</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2026 verrattuna vuoteen 2024</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2026 verrattuna vuoteen 2025</a:t>
                      </a:r>
                    </a:p>
                  </a:txBody>
                  <a:tcPr marL="9034" marR="9034" marT="9034"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36772401"/>
                  </a:ext>
                </a:extLst>
              </a:tr>
              <a:tr h="180680">
                <a:tc>
                  <a:txBody>
                    <a:bodyPr/>
                    <a:lstStyle/>
                    <a:p>
                      <a:pPr algn="l" fontAlgn="b"/>
                      <a:r>
                        <a:rPr lang="fi-FI" sz="1000" b="0" i="0" u="none" strike="noStrike">
                          <a:solidFill>
                            <a:srgbClr val="000000"/>
                          </a:solidFill>
                          <a:effectLst/>
                          <a:latin typeface="Calibri" panose="020F0502020204030204" pitchFamily="34" charset="0"/>
                        </a:rPr>
                        <a:t>Kohdennettu yleisavustus</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235 712 364</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224 068 415</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232 212 850</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212 292 121</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90,06 %</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94,74 %</a:t>
                      </a:r>
                    </a:p>
                  </a:txBody>
                  <a:tcPr marL="9034" marR="9034" marT="9034"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2643123861"/>
                  </a:ext>
                </a:extLst>
              </a:tr>
              <a:tr h="180680">
                <a:tc>
                  <a:txBody>
                    <a:bodyPr/>
                    <a:lstStyle/>
                    <a:p>
                      <a:pPr algn="l" fontAlgn="b"/>
                      <a:r>
                        <a:rPr lang="fi-FI" sz="1000" b="0" i="0" u="none" strike="noStrike">
                          <a:solidFill>
                            <a:srgbClr val="000000"/>
                          </a:solidFill>
                          <a:effectLst/>
                          <a:latin typeface="Calibri" panose="020F0502020204030204" pitchFamily="34" charset="0"/>
                        </a:rPr>
                        <a:t>Yleisavustus</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67 991 404</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59 651 486</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63 333 402</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58 214 068</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85,62 %</a:t>
                      </a:r>
                    </a:p>
                  </a:txBody>
                  <a:tcPr marL="9034" marR="9034" marT="9034" marB="0" anchor="b">
                    <a:lnL>
                      <a:noFill/>
                    </a:lnL>
                    <a:lnR>
                      <a:noFill/>
                    </a:lnR>
                    <a:lnT>
                      <a:noFill/>
                    </a:lnT>
                    <a:lnB>
                      <a:noFill/>
                    </a:lnB>
                    <a:noFill/>
                  </a:tcPr>
                </a:tc>
                <a:tc>
                  <a:txBody>
                    <a:bodyPr/>
                    <a:lstStyle/>
                    <a:p>
                      <a:pPr algn="r" fontAlgn="b"/>
                      <a:r>
                        <a:rPr lang="fi-FI" sz="1000" b="0" i="0" u="none" strike="noStrike">
                          <a:solidFill>
                            <a:srgbClr val="000000"/>
                          </a:solidFill>
                          <a:effectLst/>
                          <a:latin typeface="Calibri" panose="020F0502020204030204" pitchFamily="34" charset="0"/>
                        </a:rPr>
                        <a:t>97,59 %</a:t>
                      </a:r>
                    </a:p>
                  </a:txBody>
                  <a:tcPr marL="9034" marR="9034" marT="9034" marB="0" anchor="b">
                    <a:lnL>
                      <a:noFill/>
                    </a:lnL>
                    <a:lnR>
                      <a:noFill/>
                    </a:lnR>
                    <a:lnT>
                      <a:noFill/>
                    </a:lnT>
                    <a:lnB>
                      <a:noFill/>
                    </a:lnB>
                    <a:noFill/>
                  </a:tcPr>
                </a:tc>
                <a:extLst>
                  <a:ext uri="{0D108BD9-81ED-4DB2-BD59-A6C34878D82A}">
                    <a16:rowId xmlns:a16="http://schemas.microsoft.com/office/drawing/2014/main" val="146702842"/>
                  </a:ext>
                </a:extLst>
              </a:tr>
              <a:tr h="180680">
                <a:tc>
                  <a:txBody>
                    <a:bodyPr/>
                    <a:lstStyle/>
                    <a:p>
                      <a:pPr algn="l" fontAlgn="b"/>
                      <a:r>
                        <a:rPr lang="fi-FI" sz="1000" b="0" i="0" u="none" strike="noStrike">
                          <a:solidFill>
                            <a:srgbClr val="000000"/>
                          </a:solidFill>
                          <a:effectLst/>
                          <a:latin typeface="Calibri" panose="020F0502020204030204" pitchFamily="34" charset="0"/>
                        </a:rPr>
                        <a:t>Yhteensä</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303 703 768</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283 719 901</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295 546 252</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270 506 189</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89,07 %</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000" b="0" i="0" u="none" strike="noStrike">
                          <a:solidFill>
                            <a:srgbClr val="000000"/>
                          </a:solidFill>
                          <a:effectLst/>
                          <a:latin typeface="Calibri" panose="020F0502020204030204" pitchFamily="34" charset="0"/>
                        </a:rPr>
                        <a:t>95,34 %</a:t>
                      </a:r>
                    </a:p>
                  </a:txBody>
                  <a:tcPr marL="9034" marR="9034" marT="9034"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44290294"/>
                  </a:ext>
                </a:extLst>
              </a:tr>
            </a:tbl>
          </a:graphicData>
        </a:graphic>
      </p:graphicFrame>
      <p:graphicFrame>
        <p:nvGraphicFramePr>
          <p:cNvPr id="12" name="Taulukko 11">
            <a:extLst>
              <a:ext uri="{FF2B5EF4-FFF2-40B4-BE49-F238E27FC236}">
                <a16:creationId xmlns:a16="http://schemas.microsoft.com/office/drawing/2014/main" id="{D677417F-A527-3D7E-BE8D-0C01D3BDFBF2}"/>
              </a:ext>
            </a:extLst>
          </p:cNvPr>
          <p:cNvGraphicFramePr>
            <a:graphicFrameLocks noGrp="1"/>
          </p:cNvGraphicFramePr>
          <p:nvPr>
            <p:extLst>
              <p:ext uri="{D42A27DB-BD31-4B8C-83A1-F6EECF244321}">
                <p14:modId xmlns:p14="http://schemas.microsoft.com/office/powerpoint/2010/main" val="1207261663"/>
              </p:ext>
            </p:extLst>
          </p:nvPr>
        </p:nvGraphicFramePr>
        <p:xfrm>
          <a:off x="838199" y="4088650"/>
          <a:ext cx="10515600" cy="894687"/>
        </p:xfrm>
        <a:graphic>
          <a:graphicData uri="http://schemas.openxmlformats.org/drawingml/2006/table">
            <a:tbl>
              <a:tblPr/>
              <a:tblGrid>
                <a:gridCol w="2051824">
                  <a:extLst>
                    <a:ext uri="{9D8B030D-6E8A-4147-A177-3AD203B41FA5}">
                      <a16:colId xmlns:a16="http://schemas.microsoft.com/office/drawing/2014/main" val="4190498504"/>
                    </a:ext>
                  </a:extLst>
                </a:gridCol>
                <a:gridCol w="2115944">
                  <a:extLst>
                    <a:ext uri="{9D8B030D-6E8A-4147-A177-3AD203B41FA5}">
                      <a16:colId xmlns:a16="http://schemas.microsoft.com/office/drawing/2014/main" val="4169378127"/>
                    </a:ext>
                  </a:extLst>
                </a:gridCol>
                <a:gridCol w="2115944">
                  <a:extLst>
                    <a:ext uri="{9D8B030D-6E8A-4147-A177-3AD203B41FA5}">
                      <a16:colId xmlns:a16="http://schemas.microsoft.com/office/drawing/2014/main" val="1672377859"/>
                    </a:ext>
                  </a:extLst>
                </a:gridCol>
                <a:gridCol w="2115944">
                  <a:extLst>
                    <a:ext uri="{9D8B030D-6E8A-4147-A177-3AD203B41FA5}">
                      <a16:colId xmlns:a16="http://schemas.microsoft.com/office/drawing/2014/main" val="3040332549"/>
                    </a:ext>
                  </a:extLst>
                </a:gridCol>
                <a:gridCol w="2115944">
                  <a:extLst>
                    <a:ext uri="{9D8B030D-6E8A-4147-A177-3AD203B41FA5}">
                      <a16:colId xmlns:a16="http://schemas.microsoft.com/office/drawing/2014/main" val="2030411378"/>
                    </a:ext>
                  </a:extLst>
                </a:gridCol>
              </a:tblGrid>
              <a:tr h="331975">
                <a:tc>
                  <a:txBody>
                    <a:bodyPr/>
                    <a:lstStyle/>
                    <a:p>
                      <a:pPr algn="l" fontAlgn="b"/>
                      <a:r>
                        <a:rPr lang="fi-FI" sz="1100" b="0" i="0" u="none" strike="noStrike">
                          <a:solidFill>
                            <a:srgbClr val="000000"/>
                          </a:solidFill>
                          <a:effectLst/>
                          <a:latin typeface="Calibri" panose="020F0502020204030204" pitchFamily="34" charset="0"/>
                        </a:rPr>
                        <a:t>Avustuslaji</a:t>
                      </a:r>
                    </a:p>
                  </a:txBody>
                  <a:tcPr marL="9171" marR="9171" marT="917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2024 avustuskohteiden määrä</a:t>
                      </a:r>
                    </a:p>
                  </a:txBody>
                  <a:tcPr marL="9171" marR="9171" marT="917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2025 avustuskohteiden määrä</a:t>
                      </a:r>
                    </a:p>
                  </a:txBody>
                  <a:tcPr marL="9171" marR="9171" marT="917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Haettujen avustusten määrä</a:t>
                      </a:r>
                    </a:p>
                  </a:txBody>
                  <a:tcPr marL="9171" marR="9171" marT="917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Ehdotettujen avustuskohteiden määrä</a:t>
                      </a:r>
                    </a:p>
                  </a:txBody>
                  <a:tcPr marL="9171" marR="9171" marT="9171"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7514301"/>
                  </a:ext>
                </a:extLst>
              </a:tr>
              <a:tr h="183412">
                <a:tc>
                  <a:txBody>
                    <a:bodyPr/>
                    <a:lstStyle/>
                    <a:p>
                      <a:pPr algn="l" fontAlgn="b"/>
                      <a:r>
                        <a:rPr lang="fi-FI" sz="1100" b="0" i="0" u="none" strike="noStrike">
                          <a:solidFill>
                            <a:srgbClr val="000000"/>
                          </a:solidFill>
                          <a:effectLst/>
                          <a:latin typeface="Calibri" panose="020F0502020204030204" pitchFamily="34" charset="0"/>
                        </a:rPr>
                        <a:t>Kohdennettu yleisavustus</a:t>
                      </a:r>
                    </a:p>
                  </a:txBody>
                  <a:tcPr marL="9171" marR="9171" marT="9171"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1249</a:t>
                      </a:r>
                    </a:p>
                  </a:txBody>
                  <a:tcPr marL="9171" marR="9171" marT="9171"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1180</a:t>
                      </a:r>
                    </a:p>
                  </a:txBody>
                  <a:tcPr marL="9171" marR="9171" marT="9171"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1134</a:t>
                      </a:r>
                    </a:p>
                  </a:txBody>
                  <a:tcPr marL="9171" marR="9171" marT="9171"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1108</a:t>
                      </a:r>
                    </a:p>
                  </a:txBody>
                  <a:tcPr marL="9171" marR="9171" marT="9171"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3270992816"/>
                  </a:ext>
                </a:extLst>
              </a:tr>
              <a:tr h="183412">
                <a:tc>
                  <a:txBody>
                    <a:bodyPr/>
                    <a:lstStyle/>
                    <a:p>
                      <a:pPr algn="l" fontAlgn="b"/>
                      <a:r>
                        <a:rPr lang="fi-FI" sz="1100" b="0" i="0" u="none" strike="noStrike">
                          <a:solidFill>
                            <a:srgbClr val="000000"/>
                          </a:solidFill>
                          <a:effectLst/>
                          <a:latin typeface="Calibri" panose="020F0502020204030204" pitchFamily="34" charset="0"/>
                        </a:rPr>
                        <a:t>Yleisavustus</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180</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156</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152</a:t>
                      </a:r>
                    </a:p>
                  </a:txBody>
                  <a:tcPr marL="9171" marR="9171" marT="9171"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151</a:t>
                      </a:r>
                    </a:p>
                  </a:txBody>
                  <a:tcPr marL="9171" marR="9171" marT="9171" marB="0" anchor="b">
                    <a:lnL>
                      <a:noFill/>
                    </a:lnL>
                    <a:lnR>
                      <a:noFill/>
                    </a:lnR>
                    <a:lnT>
                      <a:noFill/>
                    </a:lnT>
                    <a:lnB>
                      <a:noFill/>
                    </a:lnB>
                    <a:noFill/>
                  </a:tcPr>
                </a:tc>
                <a:extLst>
                  <a:ext uri="{0D108BD9-81ED-4DB2-BD59-A6C34878D82A}">
                    <a16:rowId xmlns:a16="http://schemas.microsoft.com/office/drawing/2014/main" val="3554032199"/>
                  </a:ext>
                </a:extLst>
              </a:tr>
              <a:tr h="183412">
                <a:tc>
                  <a:txBody>
                    <a:bodyPr/>
                    <a:lstStyle/>
                    <a:p>
                      <a:pPr algn="l" fontAlgn="b"/>
                      <a:r>
                        <a:rPr lang="fi-FI" sz="1100" b="0" i="0" u="none" strike="noStrike">
                          <a:solidFill>
                            <a:srgbClr val="000000"/>
                          </a:solidFill>
                          <a:effectLst/>
                          <a:latin typeface="Calibri" panose="020F0502020204030204" pitchFamily="34" charset="0"/>
                        </a:rPr>
                        <a:t>Yhteensä</a:t>
                      </a:r>
                    </a:p>
                  </a:txBody>
                  <a:tcPr marL="9171" marR="9171" marT="917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1429</a:t>
                      </a:r>
                    </a:p>
                  </a:txBody>
                  <a:tcPr marL="9171" marR="9171" marT="917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1336</a:t>
                      </a:r>
                    </a:p>
                  </a:txBody>
                  <a:tcPr marL="9171" marR="9171" marT="917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1286</a:t>
                      </a:r>
                    </a:p>
                  </a:txBody>
                  <a:tcPr marL="9171" marR="9171" marT="9171"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1259</a:t>
                      </a:r>
                    </a:p>
                  </a:txBody>
                  <a:tcPr marL="9171" marR="9171" marT="9171"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87866957"/>
                  </a:ext>
                </a:extLst>
              </a:tr>
            </a:tbl>
          </a:graphicData>
        </a:graphic>
      </p:graphicFrame>
    </p:spTree>
    <p:extLst>
      <p:ext uri="{BB962C8B-B14F-4D97-AF65-F5344CB8AC3E}">
        <p14:creationId xmlns:p14="http://schemas.microsoft.com/office/powerpoint/2010/main" val="10824553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6C66F42-551F-DA2D-7182-0A92D21379FD}"/>
              </a:ext>
            </a:extLst>
          </p:cNvPr>
          <p:cNvSpPr>
            <a:spLocks noGrp="1"/>
          </p:cNvSpPr>
          <p:nvPr>
            <p:ph type="title"/>
          </p:nvPr>
        </p:nvSpPr>
        <p:spPr/>
        <p:txBody>
          <a:bodyPr/>
          <a:lstStyle/>
          <a:p>
            <a:r>
              <a:rPr lang="fi-FI"/>
              <a:t>Avustuskokonaisuus. Kaikki avustukset.</a:t>
            </a:r>
          </a:p>
        </p:txBody>
      </p:sp>
      <p:sp>
        <p:nvSpPr>
          <p:cNvPr id="3" name="Dian numeron paikkamerkki 2">
            <a:extLst>
              <a:ext uri="{FF2B5EF4-FFF2-40B4-BE49-F238E27FC236}">
                <a16:creationId xmlns:a16="http://schemas.microsoft.com/office/drawing/2014/main" id="{B7CA169F-35BA-F5B8-3EE2-BD7575BED382}"/>
              </a:ext>
            </a:extLst>
          </p:cNvPr>
          <p:cNvSpPr>
            <a:spLocks noGrp="1"/>
          </p:cNvSpPr>
          <p:nvPr>
            <p:ph type="sldNum" sz="quarter" idx="12"/>
          </p:nvPr>
        </p:nvSpPr>
        <p:spPr/>
        <p:txBody>
          <a:bodyPr/>
          <a:lstStyle/>
          <a:p>
            <a:fld id="{4A5902E6-C54A-9745-A6CA-6B67B09BB7A0}" type="slidenum">
              <a:rPr lang="en-US" smtClean="0"/>
              <a:pPr/>
              <a:t>9</a:t>
            </a:fld>
            <a:endParaRPr lang="en-US"/>
          </a:p>
        </p:txBody>
      </p:sp>
      <p:graphicFrame>
        <p:nvGraphicFramePr>
          <p:cNvPr id="5" name="Taulukko 4">
            <a:extLst>
              <a:ext uri="{FF2B5EF4-FFF2-40B4-BE49-F238E27FC236}">
                <a16:creationId xmlns:a16="http://schemas.microsoft.com/office/drawing/2014/main" id="{B48F0D94-331E-1376-3796-FA0CC71C0CC6}"/>
              </a:ext>
            </a:extLst>
          </p:cNvPr>
          <p:cNvGraphicFramePr>
            <a:graphicFrameLocks noGrp="1"/>
          </p:cNvGraphicFramePr>
          <p:nvPr>
            <p:extLst>
              <p:ext uri="{D42A27DB-BD31-4B8C-83A1-F6EECF244321}">
                <p14:modId xmlns:p14="http://schemas.microsoft.com/office/powerpoint/2010/main" val="568189728"/>
              </p:ext>
            </p:extLst>
          </p:nvPr>
        </p:nvGraphicFramePr>
        <p:xfrm>
          <a:off x="838201" y="2075218"/>
          <a:ext cx="10515598" cy="1073093"/>
        </p:xfrm>
        <a:graphic>
          <a:graphicData uri="http://schemas.openxmlformats.org/drawingml/2006/table">
            <a:tbl>
              <a:tblPr/>
              <a:tblGrid>
                <a:gridCol w="3454488">
                  <a:extLst>
                    <a:ext uri="{9D8B030D-6E8A-4147-A177-3AD203B41FA5}">
                      <a16:colId xmlns:a16="http://schemas.microsoft.com/office/drawing/2014/main" val="823495763"/>
                    </a:ext>
                  </a:extLst>
                </a:gridCol>
                <a:gridCol w="1156742">
                  <a:extLst>
                    <a:ext uri="{9D8B030D-6E8A-4147-A177-3AD203B41FA5}">
                      <a16:colId xmlns:a16="http://schemas.microsoft.com/office/drawing/2014/main" val="1340393491"/>
                    </a:ext>
                  </a:extLst>
                </a:gridCol>
                <a:gridCol w="1156742">
                  <a:extLst>
                    <a:ext uri="{9D8B030D-6E8A-4147-A177-3AD203B41FA5}">
                      <a16:colId xmlns:a16="http://schemas.microsoft.com/office/drawing/2014/main" val="1813599853"/>
                    </a:ext>
                  </a:extLst>
                </a:gridCol>
                <a:gridCol w="1156742">
                  <a:extLst>
                    <a:ext uri="{9D8B030D-6E8A-4147-A177-3AD203B41FA5}">
                      <a16:colId xmlns:a16="http://schemas.microsoft.com/office/drawing/2014/main" val="3072333965"/>
                    </a:ext>
                  </a:extLst>
                </a:gridCol>
                <a:gridCol w="1156742">
                  <a:extLst>
                    <a:ext uri="{9D8B030D-6E8A-4147-A177-3AD203B41FA5}">
                      <a16:colId xmlns:a16="http://schemas.microsoft.com/office/drawing/2014/main" val="1337307371"/>
                    </a:ext>
                  </a:extLst>
                </a:gridCol>
                <a:gridCol w="1217071">
                  <a:extLst>
                    <a:ext uri="{9D8B030D-6E8A-4147-A177-3AD203B41FA5}">
                      <a16:colId xmlns:a16="http://schemas.microsoft.com/office/drawing/2014/main" val="1238274508"/>
                    </a:ext>
                  </a:extLst>
                </a:gridCol>
                <a:gridCol w="1217071">
                  <a:extLst>
                    <a:ext uri="{9D8B030D-6E8A-4147-A177-3AD203B41FA5}">
                      <a16:colId xmlns:a16="http://schemas.microsoft.com/office/drawing/2014/main" val="3275023869"/>
                    </a:ext>
                  </a:extLst>
                </a:gridCol>
              </a:tblGrid>
              <a:tr h="285213">
                <a:tc>
                  <a:txBody>
                    <a:bodyPr/>
                    <a:lstStyle/>
                    <a:p>
                      <a:pPr algn="l" fontAlgn="b"/>
                      <a:r>
                        <a:rPr lang="fi-FI" sz="900" b="0" i="0" u="none" strike="noStrike">
                          <a:solidFill>
                            <a:srgbClr val="000000"/>
                          </a:solidFill>
                          <a:effectLst/>
                          <a:latin typeface="Calibri" panose="020F0502020204030204" pitchFamily="34" charset="0"/>
                        </a:rPr>
                        <a:t>Avustuslaji</a:t>
                      </a:r>
                    </a:p>
                  </a:txBody>
                  <a:tcPr marL="787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Vuoden 2024 avustus</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Vuoden 2025 avustus</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Haettu avustus 2026</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Ehdotettu avustus 2026</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2026 verrattuna vuoteen 2024</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fi-FI" sz="900" b="0" i="0" u="none" strike="noStrike">
                          <a:solidFill>
                            <a:srgbClr val="000000"/>
                          </a:solidFill>
                          <a:effectLst/>
                          <a:latin typeface="Calibri" panose="020F0502020204030204" pitchFamily="34" charset="0"/>
                        </a:rPr>
                        <a:t>2026 verrattuna vuoteen 2025</a:t>
                      </a:r>
                    </a:p>
                  </a:txBody>
                  <a:tcPr marL="70909" marR="7879" marT="7879"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53857580"/>
                  </a:ext>
                </a:extLst>
              </a:tr>
              <a:tr h="157576">
                <a:tc>
                  <a:txBody>
                    <a:bodyPr/>
                    <a:lstStyle/>
                    <a:p>
                      <a:pPr algn="l" fontAlgn="b"/>
                      <a:r>
                        <a:rPr lang="fi-FI" sz="900" b="0" i="0" u="none" strike="noStrike">
                          <a:solidFill>
                            <a:srgbClr val="000000"/>
                          </a:solidFill>
                          <a:effectLst/>
                          <a:latin typeface="Calibri" panose="020F0502020204030204" pitchFamily="34" charset="0"/>
                        </a:rPr>
                        <a:t>Järjestöjen toimintaedellytysten vahvistaminen</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96 168 736</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85 968 797</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90 483 928</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82 313 485</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85,59 %</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900" b="0" i="0" u="none" strike="noStrike">
                          <a:solidFill>
                            <a:srgbClr val="000000"/>
                          </a:solidFill>
                          <a:effectLst/>
                          <a:latin typeface="Calibri" panose="020F0502020204030204" pitchFamily="34" charset="0"/>
                        </a:rPr>
                        <a:t>95,75 %</a:t>
                      </a:r>
                    </a:p>
                  </a:txBody>
                  <a:tcPr marL="7879" marR="7879" marT="7879"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59155442"/>
                  </a:ext>
                </a:extLst>
              </a:tr>
              <a:tr h="157576">
                <a:tc>
                  <a:txBody>
                    <a:bodyPr/>
                    <a:lstStyle/>
                    <a:p>
                      <a:pPr algn="l" fontAlgn="b"/>
                      <a:r>
                        <a:rPr lang="fi-FI" sz="900" b="0" i="0" u="none" strike="noStrike">
                          <a:solidFill>
                            <a:srgbClr val="000000"/>
                          </a:solidFill>
                          <a:effectLst/>
                          <a:latin typeface="Calibri" panose="020F0502020204030204" pitchFamily="34" charset="0"/>
                        </a:rPr>
                        <a:t>Kriisiauttaminen ja arjen turvallisuuden edistäminen</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47 117 103</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41 057 548</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51 879 775</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37 198 795</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78,95 %</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90,60 %</a:t>
                      </a:r>
                    </a:p>
                  </a:txBody>
                  <a:tcPr marL="7879" marR="7879" marT="7879" marB="0" anchor="b">
                    <a:lnL>
                      <a:noFill/>
                    </a:lnL>
                    <a:lnR>
                      <a:noFill/>
                    </a:lnR>
                    <a:lnT>
                      <a:noFill/>
                    </a:lnT>
                    <a:lnB>
                      <a:noFill/>
                    </a:lnB>
                    <a:noFill/>
                  </a:tcPr>
                </a:tc>
                <a:extLst>
                  <a:ext uri="{0D108BD9-81ED-4DB2-BD59-A6C34878D82A}">
                    <a16:rowId xmlns:a16="http://schemas.microsoft.com/office/drawing/2014/main" val="2843816745"/>
                  </a:ext>
                </a:extLst>
              </a:tr>
              <a:tr h="157576">
                <a:tc>
                  <a:txBody>
                    <a:bodyPr/>
                    <a:lstStyle/>
                    <a:p>
                      <a:pPr algn="l" fontAlgn="b"/>
                      <a:r>
                        <a:rPr lang="fi-FI" sz="900" b="0" i="0" u="none" strike="noStrike">
                          <a:solidFill>
                            <a:srgbClr val="000000"/>
                          </a:solidFill>
                          <a:effectLst/>
                          <a:latin typeface="Calibri" panose="020F0502020204030204" pitchFamily="34" charset="0"/>
                        </a:rPr>
                        <a:t>Osallisuuden, toimijuuden ja arjenhallinnan tukeminen</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135 080 602</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97 136 654</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112 230 584</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83 141 657</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61,55 %</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85,59 %</a:t>
                      </a:r>
                    </a:p>
                  </a:txBody>
                  <a:tcPr marL="7879" marR="7879" marT="7879" marB="0" anchor="b">
                    <a:lnL>
                      <a:noFill/>
                    </a:lnL>
                    <a:lnR>
                      <a:noFill/>
                    </a:lnR>
                    <a:lnT>
                      <a:noFill/>
                    </a:lnT>
                    <a:lnB>
                      <a:noFill/>
                    </a:lnB>
                    <a:noFill/>
                  </a:tcPr>
                </a:tc>
                <a:extLst>
                  <a:ext uri="{0D108BD9-81ED-4DB2-BD59-A6C34878D82A}">
                    <a16:rowId xmlns:a16="http://schemas.microsoft.com/office/drawing/2014/main" val="2746497529"/>
                  </a:ext>
                </a:extLst>
              </a:tr>
              <a:tr h="157576">
                <a:tc>
                  <a:txBody>
                    <a:bodyPr/>
                    <a:lstStyle/>
                    <a:p>
                      <a:pPr algn="l" fontAlgn="b"/>
                      <a:r>
                        <a:rPr lang="fi-FI" sz="900" b="0" i="0" u="none" strike="noStrike">
                          <a:solidFill>
                            <a:srgbClr val="000000"/>
                          </a:solidFill>
                          <a:effectLst/>
                          <a:latin typeface="Calibri" panose="020F0502020204030204" pitchFamily="34" charset="0"/>
                        </a:rPr>
                        <a:t>Terveyden edistäminen sekä työ- ja toimintakyvyn vahvistaminen</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105 221 559</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79 925 001</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193 399 048</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71 258 063</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67,72 %</a:t>
                      </a:r>
                    </a:p>
                  </a:txBody>
                  <a:tcPr marL="7879" marR="7879" marT="7879" marB="0" anchor="b">
                    <a:lnL>
                      <a:noFill/>
                    </a:lnL>
                    <a:lnR>
                      <a:noFill/>
                    </a:lnR>
                    <a:lnT>
                      <a:noFill/>
                    </a:lnT>
                    <a:lnB>
                      <a:noFill/>
                    </a:lnB>
                    <a:noFill/>
                  </a:tcPr>
                </a:tc>
                <a:tc>
                  <a:txBody>
                    <a:bodyPr/>
                    <a:lstStyle/>
                    <a:p>
                      <a:pPr algn="r" fontAlgn="b"/>
                      <a:r>
                        <a:rPr lang="fi-FI" sz="900" b="0" i="0" u="none" strike="noStrike">
                          <a:solidFill>
                            <a:srgbClr val="000000"/>
                          </a:solidFill>
                          <a:effectLst/>
                          <a:latin typeface="Calibri" panose="020F0502020204030204" pitchFamily="34" charset="0"/>
                        </a:rPr>
                        <a:t>89,16 %</a:t>
                      </a:r>
                    </a:p>
                  </a:txBody>
                  <a:tcPr marL="7879" marR="7879" marT="7879" marB="0" anchor="b">
                    <a:lnL>
                      <a:noFill/>
                    </a:lnL>
                    <a:lnR>
                      <a:noFill/>
                    </a:lnR>
                    <a:lnT>
                      <a:noFill/>
                    </a:lnT>
                    <a:lnB>
                      <a:noFill/>
                    </a:lnB>
                    <a:noFill/>
                  </a:tcPr>
                </a:tc>
                <a:extLst>
                  <a:ext uri="{0D108BD9-81ED-4DB2-BD59-A6C34878D82A}">
                    <a16:rowId xmlns:a16="http://schemas.microsoft.com/office/drawing/2014/main" val="3122738382"/>
                  </a:ext>
                </a:extLst>
              </a:tr>
              <a:tr h="157576">
                <a:tc>
                  <a:txBody>
                    <a:bodyPr/>
                    <a:lstStyle/>
                    <a:p>
                      <a:pPr algn="l" fontAlgn="b"/>
                      <a:r>
                        <a:rPr lang="fi-FI" sz="900" b="0" i="0" u="none" strike="noStrike">
                          <a:solidFill>
                            <a:srgbClr val="000000"/>
                          </a:solidFill>
                          <a:effectLst/>
                          <a:latin typeface="Calibri" panose="020F0502020204030204" pitchFamily="34" charset="0"/>
                        </a:rPr>
                        <a:t>Kaikki yhteensä</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383 588 000</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304 088 000</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447 993 335</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273 912 000</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71,41 %</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900" b="0" i="0" u="none" strike="noStrike">
                          <a:solidFill>
                            <a:srgbClr val="000000"/>
                          </a:solidFill>
                          <a:effectLst/>
                          <a:latin typeface="Calibri" panose="020F0502020204030204" pitchFamily="34" charset="0"/>
                        </a:rPr>
                        <a:t>90,08 %</a:t>
                      </a:r>
                    </a:p>
                  </a:txBody>
                  <a:tcPr marL="7879" marR="7879" marT="7879"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812983966"/>
                  </a:ext>
                </a:extLst>
              </a:tr>
            </a:tbl>
          </a:graphicData>
        </a:graphic>
      </p:graphicFrame>
      <p:graphicFrame>
        <p:nvGraphicFramePr>
          <p:cNvPr id="9" name="Taulukko 8">
            <a:extLst>
              <a:ext uri="{FF2B5EF4-FFF2-40B4-BE49-F238E27FC236}">
                <a16:creationId xmlns:a16="http://schemas.microsoft.com/office/drawing/2014/main" id="{33E52E8F-4DDA-7E4B-EEF6-D842FA4D8716}"/>
              </a:ext>
            </a:extLst>
          </p:cNvPr>
          <p:cNvGraphicFramePr>
            <a:graphicFrameLocks noGrp="1"/>
          </p:cNvGraphicFramePr>
          <p:nvPr>
            <p:extLst>
              <p:ext uri="{D42A27DB-BD31-4B8C-83A1-F6EECF244321}">
                <p14:modId xmlns:p14="http://schemas.microsoft.com/office/powerpoint/2010/main" val="4214566937"/>
              </p:ext>
            </p:extLst>
          </p:nvPr>
        </p:nvGraphicFramePr>
        <p:xfrm>
          <a:off x="838199" y="3618445"/>
          <a:ext cx="10515597" cy="1297305"/>
        </p:xfrm>
        <a:graphic>
          <a:graphicData uri="http://schemas.openxmlformats.org/drawingml/2006/table">
            <a:tbl>
              <a:tblPr/>
              <a:tblGrid>
                <a:gridCol w="4428905">
                  <a:extLst>
                    <a:ext uri="{9D8B030D-6E8A-4147-A177-3AD203B41FA5}">
                      <a16:colId xmlns:a16="http://schemas.microsoft.com/office/drawing/2014/main" val="1780810991"/>
                    </a:ext>
                  </a:extLst>
                </a:gridCol>
                <a:gridCol w="1521673">
                  <a:extLst>
                    <a:ext uri="{9D8B030D-6E8A-4147-A177-3AD203B41FA5}">
                      <a16:colId xmlns:a16="http://schemas.microsoft.com/office/drawing/2014/main" val="1301602703"/>
                    </a:ext>
                  </a:extLst>
                </a:gridCol>
                <a:gridCol w="1521673">
                  <a:extLst>
                    <a:ext uri="{9D8B030D-6E8A-4147-A177-3AD203B41FA5}">
                      <a16:colId xmlns:a16="http://schemas.microsoft.com/office/drawing/2014/main" val="337277178"/>
                    </a:ext>
                  </a:extLst>
                </a:gridCol>
                <a:gridCol w="1521673">
                  <a:extLst>
                    <a:ext uri="{9D8B030D-6E8A-4147-A177-3AD203B41FA5}">
                      <a16:colId xmlns:a16="http://schemas.microsoft.com/office/drawing/2014/main" val="2925479071"/>
                    </a:ext>
                  </a:extLst>
                </a:gridCol>
                <a:gridCol w="1521673">
                  <a:extLst>
                    <a:ext uri="{9D8B030D-6E8A-4147-A177-3AD203B41FA5}">
                      <a16:colId xmlns:a16="http://schemas.microsoft.com/office/drawing/2014/main" val="2890625444"/>
                    </a:ext>
                  </a:extLst>
                </a:gridCol>
              </a:tblGrid>
              <a:tr h="190500">
                <a:tc>
                  <a:txBody>
                    <a:bodyPr/>
                    <a:lstStyle/>
                    <a:p>
                      <a:pPr algn="l" fontAlgn="b"/>
                      <a:r>
                        <a:rPr lang="fi-FI" sz="1100" b="0" i="0" u="none" strike="noStrike">
                          <a:solidFill>
                            <a:srgbClr val="000000"/>
                          </a:solidFill>
                          <a:effectLst/>
                          <a:latin typeface="Calibri" panose="020F0502020204030204" pitchFamily="34" charset="0"/>
                        </a:rPr>
                        <a:t>Avustuslaji</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2024 avustuskohteiden määrä</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Vuoden 2025 avustuskohteiden määrä</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Haettujen avustusten määrä</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Ehdotettujen avustuskohteiden määrä</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40661094"/>
                  </a:ext>
                </a:extLst>
              </a:tr>
              <a:tr h="190500">
                <a:tc>
                  <a:txBody>
                    <a:bodyPr/>
                    <a:lstStyle/>
                    <a:p>
                      <a:pPr algn="l" fontAlgn="b"/>
                      <a:r>
                        <a:rPr lang="fi-FI" sz="1100" b="0" i="0" u="none" strike="noStrike">
                          <a:solidFill>
                            <a:srgbClr val="000000"/>
                          </a:solidFill>
                          <a:effectLst/>
                          <a:latin typeface="Calibri" panose="020F0502020204030204" pitchFamily="34" charset="0"/>
                        </a:rPr>
                        <a:t>Järjestöjen toimintaedellytysten vahvistaminen</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354</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325</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337</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317</a:t>
                      </a:r>
                    </a:p>
                  </a:txBody>
                  <a:tcPr marL="9525" marR="9525" marT="9525" marB="0" anchor="b">
                    <a:lnL>
                      <a:noFill/>
                    </a:lnL>
                    <a:lnR>
                      <a:noFill/>
                    </a:lnR>
                    <a:lnT w="6350" cap="flat" cmpd="sng" algn="ctr">
                      <a:solidFill>
                        <a:srgbClr val="000000"/>
                      </a:solidFill>
                      <a:prstDash val="solid"/>
                      <a:round/>
                      <a:headEnd type="none" w="med" len="med"/>
                      <a:tailEnd type="none" w="med" len="med"/>
                    </a:lnT>
                    <a:lnB>
                      <a:noFill/>
                    </a:lnB>
                    <a:noFill/>
                  </a:tcPr>
                </a:tc>
                <a:extLst>
                  <a:ext uri="{0D108BD9-81ED-4DB2-BD59-A6C34878D82A}">
                    <a16:rowId xmlns:a16="http://schemas.microsoft.com/office/drawing/2014/main" val="1826882237"/>
                  </a:ext>
                </a:extLst>
              </a:tr>
              <a:tr h="190500">
                <a:tc>
                  <a:txBody>
                    <a:bodyPr/>
                    <a:lstStyle/>
                    <a:p>
                      <a:pPr algn="l" fontAlgn="b"/>
                      <a:r>
                        <a:rPr lang="fi-FI" sz="1100" b="0" i="0" u="none" strike="noStrike">
                          <a:solidFill>
                            <a:srgbClr val="000000"/>
                          </a:solidFill>
                          <a:effectLst/>
                          <a:latin typeface="Calibri" panose="020F0502020204030204" pitchFamily="34" charset="0"/>
                        </a:rPr>
                        <a:t>Kriisiauttaminen ja arjen turvallisuuden edistäminen</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164</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153</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177</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144</a:t>
                      </a:r>
                    </a:p>
                  </a:txBody>
                  <a:tcPr marL="9525" marR="9525" marT="9525" marB="0" anchor="b">
                    <a:lnL>
                      <a:noFill/>
                    </a:lnL>
                    <a:lnR>
                      <a:noFill/>
                    </a:lnR>
                    <a:lnT>
                      <a:noFill/>
                    </a:lnT>
                    <a:lnB>
                      <a:noFill/>
                    </a:lnB>
                    <a:noFill/>
                  </a:tcPr>
                </a:tc>
                <a:extLst>
                  <a:ext uri="{0D108BD9-81ED-4DB2-BD59-A6C34878D82A}">
                    <a16:rowId xmlns:a16="http://schemas.microsoft.com/office/drawing/2014/main" val="173940708"/>
                  </a:ext>
                </a:extLst>
              </a:tr>
              <a:tr h="190500">
                <a:tc>
                  <a:txBody>
                    <a:bodyPr/>
                    <a:lstStyle/>
                    <a:p>
                      <a:pPr algn="l" fontAlgn="b"/>
                      <a:r>
                        <a:rPr lang="fi-FI" sz="1100" b="0" i="0" u="none" strike="noStrike">
                          <a:solidFill>
                            <a:srgbClr val="000000"/>
                          </a:solidFill>
                          <a:effectLst/>
                          <a:latin typeface="Calibri" panose="020F0502020204030204" pitchFamily="34" charset="0"/>
                        </a:rPr>
                        <a:t>Osallisuuden, toimijuuden ja arjenhallinnan tukeminen</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626</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536</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624</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489</a:t>
                      </a:r>
                    </a:p>
                  </a:txBody>
                  <a:tcPr marL="9525" marR="9525" marT="9525" marB="0" anchor="b">
                    <a:lnL>
                      <a:noFill/>
                    </a:lnL>
                    <a:lnR>
                      <a:noFill/>
                    </a:lnR>
                    <a:lnT>
                      <a:noFill/>
                    </a:lnT>
                    <a:lnB>
                      <a:noFill/>
                    </a:lnB>
                    <a:noFill/>
                  </a:tcPr>
                </a:tc>
                <a:extLst>
                  <a:ext uri="{0D108BD9-81ED-4DB2-BD59-A6C34878D82A}">
                    <a16:rowId xmlns:a16="http://schemas.microsoft.com/office/drawing/2014/main" val="2058744823"/>
                  </a:ext>
                </a:extLst>
              </a:tr>
              <a:tr h="190500">
                <a:tc>
                  <a:txBody>
                    <a:bodyPr/>
                    <a:lstStyle/>
                    <a:p>
                      <a:pPr algn="l" fontAlgn="b"/>
                      <a:r>
                        <a:rPr lang="fi-FI" sz="1100" b="0" i="0" u="none" strike="noStrike">
                          <a:solidFill>
                            <a:srgbClr val="000000"/>
                          </a:solidFill>
                          <a:effectLst/>
                          <a:latin typeface="Calibri" panose="020F0502020204030204" pitchFamily="34" charset="0"/>
                        </a:rPr>
                        <a:t>Terveyden edistäminen sekä työ- ja toimintakyvyn vahvistaminen</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653</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420</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389</a:t>
                      </a:r>
                    </a:p>
                  </a:txBody>
                  <a:tcPr marL="9525" marR="9525" marT="9525" marB="0" anchor="b">
                    <a:lnL>
                      <a:noFill/>
                    </a:lnL>
                    <a:lnR>
                      <a:noFill/>
                    </a:lnR>
                    <a:lnT>
                      <a:noFill/>
                    </a:lnT>
                    <a:lnB>
                      <a:noFill/>
                    </a:lnB>
                    <a:noFill/>
                  </a:tcPr>
                </a:tc>
                <a:tc>
                  <a:txBody>
                    <a:bodyPr/>
                    <a:lstStyle/>
                    <a:p>
                      <a:pPr algn="r" fontAlgn="b"/>
                      <a:r>
                        <a:rPr lang="fi-FI" sz="1100" b="0" i="0" u="none" strike="noStrike">
                          <a:solidFill>
                            <a:srgbClr val="000000"/>
                          </a:solidFill>
                          <a:effectLst/>
                          <a:latin typeface="Calibri" panose="020F0502020204030204" pitchFamily="34" charset="0"/>
                        </a:rPr>
                        <a:t>339</a:t>
                      </a:r>
                    </a:p>
                  </a:txBody>
                  <a:tcPr marL="9525" marR="9525" marT="9525" marB="0" anchor="b">
                    <a:lnL>
                      <a:noFill/>
                    </a:lnL>
                    <a:lnR>
                      <a:noFill/>
                    </a:lnR>
                    <a:lnT>
                      <a:noFill/>
                    </a:lnT>
                    <a:lnB>
                      <a:noFill/>
                    </a:lnB>
                    <a:noFill/>
                  </a:tcPr>
                </a:tc>
                <a:extLst>
                  <a:ext uri="{0D108BD9-81ED-4DB2-BD59-A6C34878D82A}">
                    <a16:rowId xmlns:a16="http://schemas.microsoft.com/office/drawing/2014/main" val="2128153597"/>
                  </a:ext>
                </a:extLst>
              </a:tr>
              <a:tr h="190500">
                <a:tc>
                  <a:txBody>
                    <a:bodyPr/>
                    <a:lstStyle/>
                    <a:p>
                      <a:pPr algn="l" fontAlgn="b"/>
                      <a:r>
                        <a:rPr lang="fi-FI" sz="1100" b="0" i="0" u="none" strike="noStrike">
                          <a:solidFill>
                            <a:srgbClr val="000000"/>
                          </a:solidFill>
                          <a:effectLst/>
                          <a:latin typeface="Calibri" panose="020F0502020204030204" pitchFamily="34" charset="0"/>
                        </a:rPr>
                        <a:t>Yhteensä</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1797</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1434</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1527</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tc>
                  <a:txBody>
                    <a:bodyPr/>
                    <a:lstStyle/>
                    <a:p>
                      <a:pPr algn="r" fontAlgn="b"/>
                      <a:r>
                        <a:rPr lang="fi-FI" sz="1100" b="0" i="0" u="none" strike="noStrike">
                          <a:solidFill>
                            <a:srgbClr val="000000"/>
                          </a:solidFill>
                          <a:effectLst/>
                          <a:latin typeface="Calibri" panose="020F0502020204030204" pitchFamily="34" charset="0"/>
                        </a:rPr>
                        <a:t>1289</a:t>
                      </a:r>
                    </a:p>
                  </a:txBody>
                  <a:tcPr marL="9525" marR="9525" marT="9525" marB="0" anchor="b">
                    <a:lnL>
                      <a:noFill/>
                    </a:lnL>
                    <a:lnR>
                      <a:noFill/>
                    </a:lnR>
                    <a:lnT>
                      <a:noFill/>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96737513"/>
                  </a:ext>
                </a:extLst>
              </a:tr>
            </a:tbl>
          </a:graphicData>
        </a:graphic>
      </p:graphicFrame>
    </p:spTree>
    <p:extLst>
      <p:ext uri="{BB962C8B-B14F-4D97-AF65-F5344CB8AC3E}">
        <p14:creationId xmlns:p14="http://schemas.microsoft.com/office/powerpoint/2010/main" val="3217035013"/>
      </p:ext>
    </p:extLst>
  </p:cSld>
  <p:clrMapOvr>
    <a:masterClrMapping/>
  </p:clrMapOvr>
</p:sld>
</file>

<file path=ppt/theme/theme1.xml><?xml version="1.0" encoding="utf-8"?>
<a:theme xmlns:a="http://schemas.openxmlformats.org/drawingml/2006/main" name="ppt_presentation_template">
  <a:themeElements>
    <a:clrScheme name="STEA_värit">
      <a:dk1>
        <a:sysClr val="windowText" lastClr="000000"/>
      </a:dk1>
      <a:lt1>
        <a:sysClr val="window" lastClr="FFFFFF"/>
      </a:lt1>
      <a:dk2>
        <a:srgbClr val="12A537"/>
      </a:dk2>
      <a:lt2>
        <a:srgbClr val="A85E41"/>
      </a:lt2>
      <a:accent1>
        <a:srgbClr val="1960AB"/>
      </a:accent1>
      <a:accent2>
        <a:srgbClr val="6997C9"/>
      </a:accent2>
      <a:accent3>
        <a:srgbClr val="FD5608"/>
      </a:accent3>
      <a:accent4>
        <a:srgbClr val="F0AB00"/>
      </a:accent4>
      <a:accent5>
        <a:srgbClr val="616365"/>
      </a:accent5>
      <a:accent6>
        <a:srgbClr val="9B9D9E"/>
      </a:accent6>
      <a:hlink>
        <a:srgbClr val="1960AB"/>
      </a:hlink>
      <a:folHlink>
        <a:srgbClr val="1960AB"/>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03B0D4BE-F9C3-6C44-A3DF-19898E4D945E}" vid="{C6897968-8CC0-E348-B833-792A1E34137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8e9140b-ce93-43cb-8896-16c93fbc0720" xsi:nil="true"/>
    <lcf76f155ced4ddcb4097134ff3c332f xmlns="7c4c01a9-917d-44c8-b8b5-b1f82f44b789">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8826CCDE66B824194696F8D63E99A6E" ma:contentTypeVersion="13" ma:contentTypeDescription="Create a new document." ma:contentTypeScope="" ma:versionID="69779673a7ac542bc717404b7e5a95eb">
  <xsd:schema xmlns:xsd="http://www.w3.org/2001/XMLSchema" xmlns:xs="http://www.w3.org/2001/XMLSchema" xmlns:p="http://schemas.microsoft.com/office/2006/metadata/properties" xmlns:ns2="7c4c01a9-917d-44c8-b8b5-b1f82f44b789" xmlns:ns3="98e9140b-ce93-43cb-8896-16c93fbc0720" targetNamespace="http://schemas.microsoft.com/office/2006/metadata/properties" ma:root="true" ma:fieldsID="a5d59e530960b02f6b5f9368070f4889" ns2:_="" ns3:_="">
    <xsd:import namespace="7c4c01a9-917d-44c8-b8b5-b1f82f44b789"/>
    <xsd:import namespace="98e9140b-ce93-43cb-8896-16c93fbc072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c01a9-917d-44c8-b8b5-b1f82f44b78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4f74eb33-bc01-4b65-a333-7b16e5d3bc2c"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8e9140b-ce93-43cb-8896-16c93fbc072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02a21244-0703-49e5-8e5a-406109b50166}" ma:internalName="TaxCatchAll" ma:showField="CatchAllData" ma:web="98e9140b-ce93-43cb-8896-16c93fbc07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4FEC2AA-1678-4B7D-88E9-454CD1A40F34}">
  <ds:schemaRefs>
    <ds:schemaRef ds:uri="7c4c01a9-917d-44c8-b8b5-b1f82f44b789"/>
    <ds:schemaRef ds:uri="98e9140b-ce93-43cb-8896-16c93fbc072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A06BB9D5-C33C-46B7-AC69-7CFFB1060354}">
  <ds:schemaRefs>
    <ds:schemaRef ds:uri="http://schemas.microsoft.com/sharepoint/v3/contenttype/forms"/>
  </ds:schemaRefs>
</ds:datastoreItem>
</file>

<file path=customXml/itemProps3.xml><?xml version="1.0" encoding="utf-8"?>
<ds:datastoreItem xmlns:ds="http://schemas.openxmlformats.org/officeDocument/2006/customXml" ds:itemID="{B7CA7C31-7C54-4546-8F1D-804A692665AF}">
  <ds:schemaRefs>
    <ds:schemaRef ds:uri="7c4c01a9-917d-44c8-b8b5-b1f82f44b789"/>
    <ds:schemaRef ds:uri="98e9140b-ce93-43cb-8896-16c93fbc0720"/>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Laajakuva</PresentationFormat>
  <Slides>18</Slides>
  <Notes>0</Notes>
  <HiddenSlides>0</HiddenSlides>
  <ScaleCrop>false</ScaleCrop>
  <HeadingPairs>
    <vt:vector size="4" baseType="variant">
      <vt:variant>
        <vt:lpstr>Teema</vt:lpstr>
      </vt:variant>
      <vt:variant>
        <vt:i4>1</vt:i4>
      </vt:variant>
      <vt:variant>
        <vt:lpstr>Dian otsikot</vt:lpstr>
      </vt:variant>
      <vt:variant>
        <vt:i4>18</vt:i4>
      </vt:variant>
    </vt:vector>
  </HeadingPairs>
  <TitlesOfParts>
    <vt:vector size="19" baseType="lpstr">
      <vt:lpstr>ppt_presentation_template</vt:lpstr>
      <vt:lpstr>Tietoa avustusehdotuksesta</vt:lpstr>
      <vt:lpstr>Yleistä</vt:lpstr>
      <vt:lpstr>Yleistä</vt:lpstr>
      <vt:lpstr>Taulukoista</vt:lpstr>
      <vt:lpstr>PowerPoint-esitys</vt:lpstr>
      <vt:lpstr>Taulukot</vt:lpstr>
      <vt:lpstr>Avustuslajit. Kaikki avustukset.</vt:lpstr>
      <vt:lpstr>Avustuslajit. Ilman hankkeita.</vt:lpstr>
      <vt:lpstr>Avustuskokonaisuus. Kaikki avustukset.</vt:lpstr>
      <vt:lpstr>Avustuskokonaisuus. Ilman hankkeita.</vt:lpstr>
      <vt:lpstr>Järjestöluokka. Kaikki avustukset.</vt:lpstr>
      <vt:lpstr>Järjestöluokka. Ilman hankkeita.</vt:lpstr>
      <vt:lpstr>Järjestöluokka niputetut. Kaikki avustukset.</vt:lpstr>
      <vt:lpstr>Järjestöluokka niputetut. Ilman hankkeita.</vt:lpstr>
      <vt:lpstr>1. toimintamuoto. Kaikki avustukset.</vt:lpstr>
      <vt:lpstr>1. toimintamuoto. Ilman hankkeita.</vt:lpstr>
      <vt:lpstr>1. kohderyhmä. Kaikki avustukset.</vt:lpstr>
      <vt:lpstr>1. kohderyhmä. Ilman hankkeita.</vt:lpstr>
    </vt:vector>
  </TitlesOfParts>
  <Company>Suomen valtion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Pajari Niina (STM)</dc:creator>
  <cp:revision>6</cp:revision>
  <dcterms:created xsi:type="dcterms:W3CDTF">2025-11-12T11:32:22Z</dcterms:created>
  <dcterms:modified xsi:type="dcterms:W3CDTF">2025-12-09T13:49:50Z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0x010100B8826CCDE66B824194696F8D63E99A6E</vt:lpwstr>
  </property>
  <property fmtid="{D5CDD505-2E9C-101B-9397-08002B2CF9AE}" pid="3" name="MediaServiceImageTags">
    <vt:lpwstr/>
  </property>
</Properties>
</file>