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E2EA9-A2C3-386F-0CDB-ECD0E289C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4A82AA-D010-3434-56BC-368BAA500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527506-0048-B3E9-65E6-6C337DF06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46F447-6B72-D431-A653-AA45762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2FEFF5-7EFC-7D8A-C61B-8C5F65A8A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9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F0BF49-CAEC-A2DE-539C-880C9512B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94367C-512D-107F-00CA-B8A218F40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7022C3-88FF-559E-291D-33719F4AF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183BB2-C23D-0691-D93B-33009BB5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69033F-A4C5-550F-F07C-29231999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10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2B80774-A5CD-2BB9-FC6D-BDFBC0748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5BD3B0-7996-2BAD-7793-F370C0039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AE5C2F-6B0E-34BB-7B37-0C924B49F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7B3BED-7FBB-BCCD-54A0-25674EFE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173B2-13A7-2C4A-7676-3D8D4A6B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05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2F826B-0AE7-914A-3F84-C7178EF56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33A591-C3A5-3AF0-F1C0-0B42F7354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F0BDC6-98E3-E0EB-50A9-09142D57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8F7D55-1EE1-1D55-D65E-A226D2F55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0E5819-327F-BDFB-6CFB-F8F43EE3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712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CA0652-F154-460E-3B52-FFCC07AC0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85A1900-6BB2-8D17-6CBB-6B93205FB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35B8A7-FC37-F3E9-F449-9613362C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936EA2-A05E-BD0C-85DF-203D4B3B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386959-B2F1-ED21-1119-5AC78983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74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8BBCF6-6285-64DB-B95C-E50FE0A7E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658379-4C8B-1C07-D460-76C610BCB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05F6FDF-70DE-1417-2818-9FCA3783A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984497-EBED-5028-ABE3-08CA66FB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AC9DCFA-AA18-BFEA-7408-2DEC1547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3CD8C2-C037-6ACB-1495-8758EC5D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27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65E618-D947-D412-D966-A0E1BA982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529490-AA49-27B6-97BC-CA4D7AC8F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BCCF52-01F1-3737-A9D4-C0089FC32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BD30A5-BF7F-DD80-3744-A2860A714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7206A91-0EEF-2E9A-9B24-B35277243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A05A471-C405-D2FF-C318-6CDBE870F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F94DAF9-A195-DBD1-D821-1D038009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D20B75F-B771-0E80-CCC9-F9DE3D7F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29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80C50D-EB0F-4CF1-8AF9-57B6F870B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6CE817C-E305-4F96-7A56-16AE9384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2FBCC5F-8B03-3657-FB28-DAB56055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90427D1-C040-9DAC-1CFF-A3A7379BA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27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4AE448D-265B-8F4A-48BD-80CEACB1F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CE1EBA-B800-446B-0446-A713A113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C031D05-E9D0-2C13-89A5-183EAC7D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48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48CC7-F3F4-9113-DD96-E14631EA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2894EA-ACF0-DECB-7112-336B4531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5B8A84-B1F9-CBD2-B4E1-30348B679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DFE860-150B-7EAC-F4B4-127C1797C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EDFA3AD-A11F-DE21-05B7-5BA65D62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0F2B60-0B0F-CEB8-EB1D-55615E6AA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31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C321C1-9448-D642-02A8-E9EF789F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1A1CEAB-BFD7-0880-C0DA-0E5DF2CDC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FD021A0-0CE2-1BDC-CFF2-C15E4C269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A48E00-BB7B-6F09-9651-7A4BFBFF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F6E0CA-D2FF-ABB6-4D5F-0630F5592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C16BC7-7E6E-08FD-6FAE-3290452A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28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2CFA46E-9340-E537-7A48-BBF6E52B2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4D9B73-4C62-A49D-6E5E-35FE6094C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7437F0-B031-FE63-C9C7-1218CCF86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95F18-3A33-4CE7-98D9-D672BC83758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A01710-12CA-FA4D-E7E8-9A467BE04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C5ACB0-ED4A-62EA-00AE-E6EFB325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2A39F-23DE-47CB-B07C-9FE709B40B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28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870B74-72D3-0501-B2B5-F9A12BD8A9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Maantieteellinen jako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BFA05B-56E1-D0FA-10BF-623603C79F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3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83B554-2DDC-E806-5207-7E9EFD3C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Valtakunnallinen, alueellinen ja ulkomaat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EE5D87D3-2BB3-B2ED-0611-FF3D581B8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084127"/>
              </p:ext>
            </p:extLst>
          </p:nvPr>
        </p:nvGraphicFramePr>
        <p:xfrm>
          <a:off x="1269999" y="2446011"/>
          <a:ext cx="6064451" cy="1173088"/>
        </p:xfrm>
        <a:graphic>
          <a:graphicData uri="http://schemas.openxmlformats.org/drawingml/2006/table">
            <a:tbl>
              <a:tblPr/>
              <a:tblGrid>
                <a:gridCol w="3078077">
                  <a:extLst>
                    <a:ext uri="{9D8B030D-6E8A-4147-A177-3AD203B41FA5}">
                      <a16:colId xmlns:a16="http://schemas.microsoft.com/office/drawing/2014/main" val="1284136609"/>
                    </a:ext>
                  </a:extLst>
                </a:gridCol>
                <a:gridCol w="1515116">
                  <a:extLst>
                    <a:ext uri="{9D8B030D-6E8A-4147-A177-3AD203B41FA5}">
                      <a16:colId xmlns:a16="http://schemas.microsoft.com/office/drawing/2014/main" val="1526132314"/>
                    </a:ext>
                  </a:extLst>
                </a:gridCol>
                <a:gridCol w="1471258">
                  <a:extLst>
                    <a:ext uri="{9D8B030D-6E8A-4147-A177-3AD203B41FA5}">
                      <a16:colId xmlns:a16="http://schemas.microsoft.com/office/drawing/2014/main" val="4210607879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Haettu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Ehdotettu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557327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Valtakunnallinen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171 183 074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146 715 585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964015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Alueellinen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276 460 261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126 915 915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767757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Ulkomaat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280 500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797649"/>
                  </a:ext>
                </a:extLst>
              </a:tr>
            </a:tbl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AF938FED-F48C-A325-E068-7735AD002218}"/>
              </a:ext>
            </a:extLst>
          </p:cNvPr>
          <p:cNvSpPr txBox="1"/>
          <p:nvPr/>
        </p:nvSpPr>
        <p:spPr>
          <a:xfrm>
            <a:off x="1173747" y="4694741"/>
            <a:ext cx="989530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Avustus henkeä kohden on noin 49 €, kun otetaan mukaan kaikki avustukset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Valtakunnallisen avustuksen osuus on kasvanut viime vuosina hankkeiden avustamisen vähenemisen takia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Ulkomaille avustus on yhteen kohteeseen, Suomen Merimieskirkon säätiölle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75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F60586-43BD-19FC-D6CE-D83B54D4B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Avustusten jakautuminen alueellisesti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A7DA6E-54B3-3F5C-EAC8-095BD9B83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Avustuksen hakija voi valita, onko haettu avustus </a:t>
            </a:r>
          </a:p>
          <a:p>
            <a:pPr lvl="1"/>
            <a:r>
              <a:rPr lang="fi-FI" dirty="0"/>
              <a:t>valtakunnallinen</a:t>
            </a:r>
          </a:p>
          <a:p>
            <a:pPr lvl="1"/>
            <a:r>
              <a:rPr lang="fi-FI" dirty="0"/>
              <a:t>alueellinen (hyvinvointialueet)</a:t>
            </a:r>
          </a:p>
          <a:p>
            <a:pPr lvl="1"/>
            <a:r>
              <a:rPr lang="fi-FI" dirty="0"/>
              <a:t>paikallinen (kunnat)</a:t>
            </a:r>
          </a:p>
          <a:p>
            <a:pPr lvl="1"/>
            <a:r>
              <a:rPr lang="fi-FI" dirty="0"/>
              <a:t>ulkomaat</a:t>
            </a:r>
          </a:p>
          <a:p>
            <a:r>
              <a:rPr lang="fi-FI" dirty="0"/>
              <a:t>Hyvinvointialueita tai kuntia voi valita useita</a:t>
            </a:r>
          </a:p>
          <a:p>
            <a:r>
              <a:rPr lang="fi-FI" dirty="0"/>
              <a:t>Seuraavan dian taulukko hyvinvointialueisiin on laskettu seuraavalla tavalla:</a:t>
            </a:r>
          </a:p>
          <a:p>
            <a:pPr lvl="1"/>
            <a:r>
              <a:rPr lang="fi-FI" dirty="0"/>
              <a:t> Avustuskohteille myönnetty avustus on jaettu tasan jokaiselle avustuksen hakemuksessa määritellylle toiminta-​alueelle (hyvinvointialue tai kunta), jonka jälkeen summat on laskettu yhteen hyvinvointialueiden mukaan. </a:t>
            </a:r>
          </a:p>
          <a:p>
            <a:pPr lvl="1"/>
            <a:r>
              <a:rPr lang="fi-FI" dirty="0"/>
              <a:t>Laskennassa ei ole otettu huomioon avustuskohteita, joiden toiminta on määritelty valtakunnalliseksi tai joissa toimintaa tehdään ulkomailla. </a:t>
            </a:r>
          </a:p>
          <a:p>
            <a:pPr lvl="1"/>
            <a:r>
              <a:rPr lang="fi-FI" dirty="0"/>
              <a:t>Laskentamenetelmästä johtuen luvut eivät ole tarkkoja.</a:t>
            </a:r>
          </a:p>
          <a:p>
            <a:pPr lvl="1"/>
            <a:endParaRPr lang="fi-FI" dirty="0"/>
          </a:p>
          <a:p>
            <a:r>
              <a:rPr lang="fi-FI" dirty="0"/>
              <a:t>Seuraavan dian haettuihin lukuihin vaikuttaa vahvasti Askel ja kirja ry:n hakema 110,6 M€. Se on haettu Helsinkiin, Espooseen ja Vantaalle. Näin hakusumma siis jakautuu kolmelle hyvinvointialueelle. Avustusta ei ehdoteta. </a:t>
            </a:r>
          </a:p>
          <a:p>
            <a:pPr marL="457200" lvl="1" indent="0">
              <a:buNone/>
            </a:pPr>
            <a:endParaRPr lang="fi-FI" dirty="0"/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4483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B01CF4-63F8-37B0-52CF-9DCB9AD5A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Avustus hyvinvointialueittain. Vain alueelliset avustukset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B93BD4B3-6DE8-39E6-C4F8-668F97C03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115591"/>
              </p:ext>
            </p:extLst>
          </p:nvPr>
        </p:nvGraphicFramePr>
        <p:xfrm>
          <a:off x="770823" y="1690688"/>
          <a:ext cx="10515598" cy="4965054"/>
        </p:xfrm>
        <a:graphic>
          <a:graphicData uri="http://schemas.openxmlformats.org/drawingml/2006/table">
            <a:tbl>
              <a:tblPr/>
              <a:tblGrid>
                <a:gridCol w="3376413">
                  <a:extLst>
                    <a:ext uri="{9D8B030D-6E8A-4147-A177-3AD203B41FA5}">
                      <a16:colId xmlns:a16="http://schemas.microsoft.com/office/drawing/2014/main" val="3760087011"/>
                    </a:ext>
                  </a:extLst>
                </a:gridCol>
                <a:gridCol w="1427837">
                  <a:extLst>
                    <a:ext uri="{9D8B030D-6E8A-4147-A177-3AD203B41FA5}">
                      <a16:colId xmlns:a16="http://schemas.microsoft.com/office/drawing/2014/main" val="4252699063"/>
                    </a:ext>
                  </a:extLst>
                </a:gridCol>
                <a:gridCol w="1427837">
                  <a:extLst>
                    <a:ext uri="{9D8B030D-6E8A-4147-A177-3AD203B41FA5}">
                      <a16:colId xmlns:a16="http://schemas.microsoft.com/office/drawing/2014/main" val="3713773104"/>
                    </a:ext>
                  </a:extLst>
                </a:gridCol>
                <a:gridCol w="1427837">
                  <a:extLst>
                    <a:ext uri="{9D8B030D-6E8A-4147-A177-3AD203B41FA5}">
                      <a16:colId xmlns:a16="http://schemas.microsoft.com/office/drawing/2014/main" val="740563361"/>
                    </a:ext>
                  </a:extLst>
                </a:gridCol>
                <a:gridCol w="1427837">
                  <a:extLst>
                    <a:ext uri="{9D8B030D-6E8A-4147-A177-3AD203B41FA5}">
                      <a16:colId xmlns:a16="http://schemas.microsoft.com/office/drawing/2014/main" val="3220054734"/>
                    </a:ext>
                  </a:extLst>
                </a:gridCol>
                <a:gridCol w="1427837">
                  <a:extLst>
                    <a:ext uri="{9D8B030D-6E8A-4147-A177-3AD203B41FA5}">
                      <a16:colId xmlns:a16="http://schemas.microsoft.com/office/drawing/2014/main" val="1475689664"/>
                    </a:ext>
                  </a:extLst>
                </a:gridCol>
              </a:tblGrid>
              <a:tr h="348223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Hyvinvointialueet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Haettu aluetta kohden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Ehdotettu aluetta kohden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Asukasluku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Haettu asukasta kohden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Ehdotettu asukasta kohden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069539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Lapin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6 923 864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6 039 324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176 151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573091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Keski-Pohjanmaan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3 263 731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2 130 586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67 723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498174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Etelä-Savon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4 997 608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3 999 279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129 376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399880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Kainuun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2 330 302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2 111 464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69 639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90601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Pohjois-Savon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8 591 280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6 966 033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248 815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680663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Vantaan ja Keravan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49 709 048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8 037 659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289 730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842622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Pohjois-Karjalan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5 587 503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4 485 978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162 091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439246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Etelä-Karjalan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4 803 117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3 221 493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125 083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21606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Pirkanmaan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16 941 103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13 170 421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545 406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19588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Varsinais-Suomen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14 636 758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11 788 365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494 819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87034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Päijät-Hämeen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5 931 617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4 675 320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204 635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413934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Kymenlaakson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4 930 907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3 583 308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157 442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75583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Kanta-Hämeen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4 379 921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3 776 980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169 455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272792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Helsingin kaupunki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56 791 462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15 081 931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684 018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906011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Satakunnan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5 770 507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4 457 808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211 261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810083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Itä-Uudenmaan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2 933 768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2 053 452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99 415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598980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Pohjois-Pohjanmaan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10 461 311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8 377 118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418 331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236816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Länsi-Uudenmaan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50 811 347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9 549 607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502 067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78004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Pohjanmaan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3 354 647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2 964 582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178 749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496416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Keski-Suomen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5 788 578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4 542 598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274 112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715976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Keski-Uudenmaan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4 370 671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3 223 788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207 070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578288"/>
                  </a:ext>
                </a:extLst>
              </a:tr>
              <a:tr h="184349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Etelä-Pohjanmaan hyvinvointialue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3 151 209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2 678 823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189 929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4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98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8826CCDE66B824194696F8D63E99A6E" ma:contentTypeVersion="13" ma:contentTypeDescription="Luo uusi asiakirja." ma:contentTypeScope="" ma:versionID="961fe3300d19951d248a515fbdaffa02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0e867137e4168115625f9a21311eb455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33216F-30DA-4626-9E00-03CA116942B8}"/>
</file>

<file path=customXml/itemProps2.xml><?xml version="1.0" encoding="utf-8"?>
<ds:datastoreItem xmlns:ds="http://schemas.openxmlformats.org/officeDocument/2006/customXml" ds:itemID="{ED1FD60C-233D-49A0-A784-4D67C1F88863}"/>
</file>

<file path=customXml/itemProps3.xml><?xml version="1.0" encoding="utf-8"?>
<ds:datastoreItem xmlns:ds="http://schemas.openxmlformats.org/officeDocument/2006/customXml" ds:itemID="{10D4A6A4-C3CC-413C-96EF-EC27991D1120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474</Words>
  <Application>Microsoft Office PowerPoint</Application>
  <PresentationFormat>Laajakuva</PresentationFormat>
  <Paragraphs>170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Maantieteellinen jako</vt:lpstr>
      <vt:lpstr>Valtakunnallinen, alueellinen ja ulkomaat</vt:lpstr>
      <vt:lpstr>Avustusten jakautuminen alueellisesti</vt:lpstr>
      <vt:lpstr>Avustus hyvinvointialueittain. Vain alueelliset avustukset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Maantieteellinen jako</dc:title>
  <dc:creator>Mulari Timo (STM)</dc:creator>
  <cp:lastModifiedBy>Mulari Timo (STM)</cp:lastModifiedBy>
  <cp:revision>3</cp:revision>
  <dcterms:created xsi:type="dcterms:W3CDTF">2025-12-16T06:03:02Z</dcterms:created>
  <dcterms:modified xsi:type="dcterms:W3CDTF">2025-12-16T07:33:20Z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</Properties>
</file>