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4" r:id="rId4"/>
    <p:sldMasterId id="2147483823" r:id="rId5"/>
    <p:sldMasterId id="2147483839" r:id="rId6"/>
  </p:sldMasterIdLst>
  <p:notesMasterIdLst>
    <p:notesMasterId r:id="rId15"/>
  </p:notesMasterIdLst>
  <p:handoutMasterIdLst>
    <p:handoutMasterId r:id="rId16"/>
  </p:handoutMasterIdLst>
  <p:sldIdLst>
    <p:sldId id="432" r:id="rId7"/>
    <p:sldId id="502" r:id="rId8"/>
    <p:sldId id="2145707498" r:id="rId9"/>
    <p:sldId id="488" r:id="rId10"/>
    <p:sldId id="489" r:id="rId11"/>
    <p:sldId id="493" r:id="rId12"/>
    <p:sldId id="490" r:id="rId13"/>
    <p:sldId id="491" r:id="rId14"/>
  </p:sldIdLst>
  <p:sldSz cx="9144000" cy="5143500" type="screen16x9"/>
  <p:notesSz cx="6819900" cy="99187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5" userDrawn="1">
          <p15:clr>
            <a:srgbClr val="A4A3A4"/>
          </p15:clr>
        </p15:guide>
        <p15:guide id="2" pos="214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76C8"/>
    <a:srgbClr val="7991D3"/>
    <a:srgbClr val="BCC8E9"/>
    <a:srgbClr val="365ABD"/>
    <a:srgbClr val="D7DEF2"/>
    <a:srgbClr val="AFBDE5"/>
    <a:srgbClr val="000000"/>
    <a:srgbClr val="2699D6"/>
    <a:srgbClr val="2594CB"/>
    <a:srgbClr val="D4F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20"/>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5"/>
        <p:guide pos="214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5925" cy="495300"/>
          </a:xfrm>
          <a:prstGeom prst="rect">
            <a:avLst/>
          </a:prstGeom>
        </p:spPr>
        <p:txBody>
          <a:bodyPr vert="horz" lIns="91424" tIns="45712" rIns="91424" bIns="45712" rtlCol="0"/>
          <a:lstStyle>
            <a:lvl1pPr algn="l">
              <a:defRPr sz="1200"/>
            </a:lvl1pPr>
          </a:lstStyle>
          <a:p>
            <a:endParaRPr lang="fi-FI"/>
          </a:p>
        </p:txBody>
      </p:sp>
      <p:sp>
        <p:nvSpPr>
          <p:cNvPr id="3" name="Date Placeholder 2"/>
          <p:cNvSpPr>
            <a:spLocks noGrp="1"/>
          </p:cNvSpPr>
          <p:nvPr>
            <p:ph type="dt" sz="quarter" idx="1"/>
          </p:nvPr>
        </p:nvSpPr>
        <p:spPr>
          <a:xfrm>
            <a:off x="3862389" y="0"/>
            <a:ext cx="2955925" cy="495300"/>
          </a:xfrm>
          <a:prstGeom prst="rect">
            <a:avLst/>
          </a:prstGeom>
        </p:spPr>
        <p:txBody>
          <a:bodyPr vert="horz" lIns="91424" tIns="45712" rIns="91424" bIns="45712" rtlCol="0"/>
          <a:lstStyle>
            <a:lvl1pPr algn="r">
              <a:defRPr sz="1200"/>
            </a:lvl1pPr>
          </a:lstStyle>
          <a:p>
            <a:fld id="{4DF5B08A-83ED-45E1-90DE-AADFEED44B75}" type="datetimeFigureOut">
              <a:rPr lang="fi-FI" smtClean="0"/>
              <a:t>25.5.2026</a:t>
            </a:fld>
            <a:endParaRPr lang="fi-FI"/>
          </a:p>
        </p:txBody>
      </p:sp>
      <p:sp>
        <p:nvSpPr>
          <p:cNvPr id="4" name="Footer Placeholder 3"/>
          <p:cNvSpPr>
            <a:spLocks noGrp="1"/>
          </p:cNvSpPr>
          <p:nvPr>
            <p:ph type="ftr" sz="quarter" idx="2"/>
          </p:nvPr>
        </p:nvSpPr>
        <p:spPr>
          <a:xfrm>
            <a:off x="1" y="9421813"/>
            <a:ext cx="2955925" cy="495300"/>
          </a:xfrm>
          <a:prstGeom prst="rect">
            <a:avLst/>
          </a:prstGeom>
        </p:spPr>
        <p:txBody>
          <a:bodyPr vert="horz" lIns="91424" tIns="45712" rIns="91424" bIns="45712" rtlCol="0" anchor="b"/>
          <a:lstStyle>
            <a:lvl1pPr algn="l">
              <a:defRPr sz="1200"/>
            </a:lvl1pPr>
          </a:lstStyle>
          <a:p>
            <a:endParaRPr lang="fi-FI"/>
          </a:p>
        </p:txBody>
      </p:sp>
      <p:sp>
        <p:nvSpPr>
          <p:cNvPr id="5" name="Slide Number Placeholder 4"/>
          <p:cNvSpPr>
            <a:spLocks noGrp="1"/>
          </p:cNvSpPr>
          <p:nvPr>
            <p:ph type="sldNum" sz="quarter" idx="3"/>
          </p:nvPr>
        </p:nvSpPr>
        <p:spPr>
          <a:xfrm>
            <a:off x="3862389" y="9421813"/>
            <a:ext cx="2955925" cy="495300"/>
          </a:xfrm>
          <a:prstGeom prst="rect">
            <a:avLst/>
          </a:prstGeom>
        </p:spPr>
        <p:txBody>
          <a:bodyPr vert="horz" lIns="91424" tIns="45712" rIns="91424" bIns="45712" rtlCol="0" anchor="b"/>
          <a:lstStyle>
            <a:lvl1pPr algn="r">
              <a:defRPr sz="1200"/>
            </a:lvl1pPr>
          </a:lstStyle>
          <a:p>
            <a:fld id="{72D1ADDD-E79E-4142-B033-52608F2C149A}" type="slidenum">
              <a:rPr lang="fi-FI" smtClean="0"/>
              <a:t>‹#›</a:t>
            </a:fld>
            <a:endParaRPr lang="fi-FI"/>
          </a:p>
        </p:txBody>
      </p:sp>
    </p:spTree>
    <p:extLst>
      <p:ext uri="{BB962C8B-B14F-4D97-AF65-F5344CB8AC3E}">
        <p14:creationId xmlns:p14="http://schemas.microsoft.com/office/powerpoint/2010/main" val="867705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1" y="0"/>
            <a:ext cx="2955290" cy="495935"/>
          </a:xfrm>
          <a:prstGeom prst="rect">
            <a:avLst/>
          </a:prstGeom>
        </p:spPr>
        <p:txBody>
          <a:bodyPr vert="horz" lIns="91424" tIns="45712" rIns="91424" bIns="45712" rtlCol="0"/>
          <a:lstStyle>
            <a:lvl1pPr algn="l">
              <a:defRPr sz="1200"/>
            </a:lvl1pPr>
          </a:lstStyle>
          <a:p>
            <a:endParaRPr lang="fi-FI"/>
          </a:p>
        </p:txBody>
      </p:sp>
      <p:sp>
        <p:nvSpPr>
          <p:cNvPr id="3" name="Päivämäärän paikkamerkki 2"/>
          <p:cNvSpPr>
            <a:spLocks noGrp="1"/>
          </p:cNvSpPr>
          <p:nvPr>
            <p:ph type="dt" idx="1"/>
          </p:nvPr>
        </p:nvSpPr>
        <p:spPr>
          <a:xfrm>
            <a:off x="3863033" y="0"/>
            <a:ext cx="2955290" cy="495935"/>
          </a:xfrm>
          <a:prstGeom prst="rect">
            <a:avLst/>
          </a:prstGeom>
        </p:spPr>
        <p:txBody>
          <a:bodyPr vert="horz" lIns="91424" tIns="45712" rIns="91424" bIns="45712" rtlCol="0"/>
          <a:lstStyle>
            <a:lvl1pPr algn="r">
              <a:defRPr sz="1200"/>
            </a:lvl1pPr>
          </a:lstStyle>
          <a:p>
            <a:fld id="{6A7FAC48-2721-4B96-BA02-5768D8A8C6C8}" type="datetimeFigureOut">
              <a:rPr lang="fi-FI" smtClean="0"/>
              <a:pPr/>
              <a:t>25.5.2026</a:t>
            </a:fld>
            <a:endParaRPr lang="fi-FI"/>
          </a:p>
        </p:txBody>
      </p:sp>
      <p:sp>
        <p:nvSpPr>
          <p:cNvPr id="4" name="Dian kuvan paikkamerkki 3"/>
          <p:cNvSpPr>
            <a:spLocks noGrp="1" noRot="1" noChangeAspect="1"/>
          </p:cNvSpPr>
          <p:nvPr>
            <p:ph type="sldImg" idx="2"/>
          </p:nvPr>
        </p:nvSpPr>
        <p:spPr>
          <a:xfrm>
            <a:off x="104775" y="744538"/>
            <a:ext cx="6610350" cy="3719512"/>
          </a:xfrm>
          <a:prstGeom prst="rect">
            <a:avLst/>
          </a:prstGeom>
          <a:noFill/>
          <a:ln w="12700">
            <a:solidFill>
              <a:prstClr val="black"/>
            </a:solidFill>
          </a:ln>
        </p:spPr>
        <p:txBody>
          <a:bodyPr vert="horz" lIns="91424" tIns="45712" rIns="91424" bIns="45712" rtlCol="0" anchor="ctr"/>
          <a:lstStyle/>
          <a:p>
            <a:endParaRPr lang="fi-FI"/>
          </a:p>
        </p:txBody>
      </p:sp>
      <p:sp>
        <p:nvSpPr>
          <p:cNvPr id="5" name="Huomautusten paikkamerkki 4"/>
          <p:cNvSpPr>
            <a:spLocks noGrp="1"/>
          </p:cNvSpPr>
          <p:nvPr>
            <p:ph type="body" sz="quarter" idx="3"/>
          </p:nvPr>
        </p:nvSpPr>
        <p:spPr>
          <a:xfrm>
            <a:off x="681991" y="4711385"/>
            <a:ext cx="5455920" cy="4463415"/>
          </a:xfrm>
          <a:prstGeom prst="rect">
            <a:avLst/>
          </a:prstGeom>
        </p:spPr>
        <p:txBody>
          <a:bodyPr vert="horz" lIns="91424" tIns="45712" rIns="91424" bIns="45712"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1" y="9421045"/>
            <a:ext cx="2955290" cy="495935"/>
          </a:xfrm>
          <a:prstGeom prst="rect">
            <a:avLst/>
          </a:prstGeom>
        </p:spPr>
        <p:txBody>
          <a:bodyPr vert="horz" lIns="91424" tIns="45712" rIns="91424" bIns="45712" rtlCol="0" anchor="b"/>
          <a:lstStyle>
            <a:lvl1pPr algn="l">
              <a:defRPr sz="1200"/>
            </a:lvl1pPr>
          </a:lstStyle>
          <a:p>
            <a:endParaRPr lang="fi-FI"/>
          </a:p>
        </p:txBody>
      </p:sp>
      <p:sp>
        <p:nvSpPr>
          <p:cNvPr id="7" name="Dian numeron paikkamerkki 6"/>
          <p:cNvSpPr>
            <a:spLocks noGrp="1"/>
          </p:cNvSpPr>
          <p:nvPr>
            <p:ph type="sldNum" sz="quarter" idx="5"/>
          </p:nvPr>
        </p:nvSpPr>
        <p:spPr>
          <a:xfrm>
            <a:off x="3863033" y="9421045"/>
            <a:ext cx="2955290" cy="495935"/>
          </a:xfrm>
          <a:prstGeom prst="rect">
            <a:avLst/>
          </a:prstGeom>
        </p:spPr>
        <p:txBody>
          <a:bodyPr vert="horz" lIns="91424" tIns="45712" rIns="91424" bIns="45712" rtlCol="0" anchor="b"/>
          <a:lstStyle>
            <a:lvl1pPr algn="r">
              <a:defRPr sz="1200"/>
            </a:lvl1pPr>
          </a:lstStyle>
          <a:p>
            <a:fld id="{0433CE14-C27A-42FB-A7CF-16D08FB8F53C}" type="slidenum">
              <a:rPr lang="fi-FI" smtClean="0"/>
              <a:pPr/>
              <a:t>‹#›</a:t>
            </a:fld>
            <a:endParaRPr lang="fi-FI"/>
          </a:p>
        </p:txBody>
      </p:sp>
    </p:spTree>
    <p:extLst>
      <p:ext uri="{BB962C8B-B14F-4D97-AF65-F5344CB8AC3E}">
        <p14:creationId xmlns:p14="http://schemas.microsoft.com/office/powerpoint/2010/main" val="1421866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1"/>
            <a:ext cx="5832648" cy="2095528"/>
          </a:xfrm>
        </p:spPr>
        <p:txBody>
          <a:bodyPr anchor="b" anchorCtr="0">
            <a:noAutofit/>
          </a:bodyPr>
          <a:lstStyle>
            <a:lvl1pPr algn="l">
              <a:defRPr sz="4000">
                <a:solidFill>
                  <a:srgbClr val="FFFFFF"/>
                </a:solidFill>
              </a:defRPr>
            </a:lvl1pPr>
          </a:lstStyle>
          <a:p>
            <a:r>
              <a:rPr lang="fi-FI"/>
              <a:t>Muokkaa ots. perustyyl. napsautt.</a:t>
            </a:r>
          </a:p>
        </p:txBody>
      </p:sp>
      <p:sp>
        <p:nvSpPr>
          <p:cNvPr id="11" name="Alaotsikko 2"/>
          <p:cNvSpPr>
            <a:spLocks noGrp="1"/>
          </p:cNvSpPr>
          <p:nvPr userDrawn="1">
            <p:ph type="subTitle" idx="1"/>
          </p:nvPr>
        </p:nvSpPr>
        <p:spPr>
          <a:xfrm>
            <a:off x="683568" y="4064578"/>
            <a:ext cx="5832648" cy="667413"/>
          </a:xfrm>
        </p:spPr>
        <p:txBody>
          <a:bodyPr>
            <a:normAutofit/>
          </a:bodyPr>
          <a:lstStyle>
            <a:lvl1pPr marL="0" indent="0" algn="l">
              <a:spcBef>
                <a:spcPts val="0"/>
              </a:spcBef>
              <a:buNone/>
              <a:defRPr sz="1800">
                <a:solidFill>
                  <a:srgbClr val="FFFFFF"/>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10547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1"/>
            <a:ext cx="5832648" cy="2095528"/>
          </a:xfrm>
        </p:spPr>
        <p:txBody>
          <a:bodyPr anchor="b" anchorCtr="0">
            <a:noAutofit/>
          </a:bodyPr>
          <a:lstStyle>
            <a:lvl1pPr algn="l">
              <a:defRPr sz="4000">
                <a:solidFill>
                  <a:schemeClr val="tx2"/>
                </a:solidFill>
              </a:defRPr>
            </a:lvl1pPr>
          </a:lstStyle>
          <a:p>
            <a:r>
              <a:rPr lang="fi-FI"/>
              <a:t>Muokkaa ots. perustyyl. napsautt.</a:t>
            </a:r>
          </a:p>
        </p:txBody>
      </p:sp>
      <p:sp>
        <p:nvSpPr>
          <p:cNvPr id="11" name="Alaotsikko 2"/>
          <p:cNvSpPr>
            <a:spLocks noGrp="1"/>
          </p:cNvSpPr>
          <p:nvPr userDrawn="1">
            <p:ph type="subTitle" idx="1"/>
          </p:nvPr>
        </p:nvSpPr>
        <p:spPr>
          <a:xfrm>
            <a:off x="683568" y="4064578"/>
            <a:ext cx="5832648" cy="667413"/>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1686189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ots.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133674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ots.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94119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4" name="Kuva 3">
            <a:extLst>
              <a:ext uri="{FF2B5EF4-FFF2-40B4-BE49-F238E27FC236}">
                <a16:creationId xmlns:a16="http://schemas.microsoft.com/office/drawing/2014/main" id="{A82C0B85-284A-2644-93F6-5855E3106B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993316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412051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1" name="Kuva 10">
            <a:extLst>
              <a:ext uri="{FF2B5EF4-FFF2-40B4-BE49-F238E27FC236}">
                <a16:creationId xmlns:a16="http://schemas.microsoft.com/office/drawing/2014/main" id="{F568AA25-1976-2B42-BE76-01AB9B2F07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98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75EEC33C-BACA-0D49-9518-AB014C6057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718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3817147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135953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222788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1" y="1"/>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30071975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1"/>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70705213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4038047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256620338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66693717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6" name="Kuva 5">
            <a:extLst>
              <a:ext uri="{FF2B5EF4-FFF2-40B4-BE49-F238E27FC236}">
                <a16:creationId xmlns:a16="http://schemas.microsoft.com/office/drawing/2014/main" id="{4D3D1C4A-A97C-D349-9A05-36793DD777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556277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80" y="1755758"/>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80" y="3413109"/>
            <a:ext cx="4595595" cy="1318882"/>
          </a:xfrm>
        </p:spPr>
        <p:txBody>
          <a:bodyPr>
            <a:normAutofit/>
          </a:bodyPr>
          <a:lstStyle>
            <a:lvl1pPr marL="0" indent="0" algn="l">
              <a:spcBef>
                <a:spcPts val="0"/>
              </a:spcBef>
              <a:buNone/>
              <a:defRPr sz="1800">
                <a:solidFill>
                  <a:srgbClr val="FFFFFF"/>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67140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2858176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F23252-F9BA-5B1B-329D-796B7F910985}"/>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F500123-4F97-1871-11CF-40E6463BAE9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EB476A5-7A26-EB42-F2EA-D9BCCDEF9537}"/>
              </a:ext>
            </a:extLst>
          </p:cNvPr>
          <p:cNvSpPr>
            <a:spLocks noGrp="1"/>
          </p:cNvSpPr>
          <p:nvPr>
            <p:ph type="dt" sz="half" idx="10"/>
          </p:nvPr>
        </p:nvSpPr>
        <p:spPr/>
        <p:txBody>
          <a:bodyPr/>
          <a:lstStyle/>
          <a:p>
            <a:fld id="{6F68E2AC-01EA-4D24-AF65-AC80AF6D4C44}" type="datetimeFigureOut">
              <a:rPr lang="fi-FI" smtClean="0"/>
              <a:t>25.5.2026</a:t>
            </a:fld>
            <a:endParaRPr lang="fi-FI"/>
          </a:p>
        </p:txBody>
      </p:sp>
      <p:sp>
        <p:nvSpPr>
          <p:cNvPr id="5" name="Alatunnisteen paikkamerkki 4">
            <a:extLst>
              <a:ext uri="{FF2B5EF4-FFF2-40B4-BE49-F238E27FC236}">
                <a16:creationId xmlns:a16="http://schemas.microsoft.com/office/drawing/2014/main" id="{8DC23D47-0CB4-5AA1-A88A-BC09EF95AD7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BC64D72-C1C3-0360-F9FB-89AAEBBA6F59}"/>
              </a:ext>
            </a:extLst>
          </p:cNvPr>
          <p:cNvSpPr>
            <a:spLocks noGrp="1"/>
          </p:cNvSpPr>
          <p:nvPr>
            <p:ph type="sldNum" sz="quarter" idx="12"/>
          </p:nvPr>
        </p:nvSpPr>
        <p:spPr/>
        <p:txBody>
          <a:bodyPr/>
          <a:lstStyle/>
          <a:p>
            <a:fld id="{B32945B8-9BC1-424A-96AA-9FA055E1BE5D}" type="slidenum">
              <a:rPr lang="fi-FI" smtClean="0"/>
              <a:t>‹#›</a:t>
            </a:fld>
            <a:endParaRPr lang="fi-FI"/>
          </a:p>
        </p:txBody>
      </p:sp>
    </p:spTree>
    <p:extLst>
      <p:ext uri="{BB962C8B-B14F-4D97-AF65-F5344CB8AC3E}">
        <p14:creationId xmlns:p14="http://schemas.microsoft.com/office/powerpoint/2010/main" val="110738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75FD98-03AB-B69B-2069-B81C6D7A45F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2BD1EBA-D12F-608D-978A-77E35DCF9E23}"/>
              </a:ext>
            </a:extLst>
          </p:cNvPr>
          <p:cNvSpPr>
            <a:spLocks noGrp="1"/>
          </p:cNvSpPr>
          <p:nvPr>
            <p:ph sz="half" idx="1"/>
          </p:nvPr>
        </p:nvSpPr>
        <p:spPr>
          <a:xfrm>
            <a:off x="6286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89EE392-4443-1CB9-CE1E-84136E94DBA8}"/>
              </a:ext>
            </a:extLst>
          </p:cNvPr>
          <p:cNvSpPr>
            <a:spLocks noGrp="1"/>
          </p:cNvSpPr>
          <p:nvPr>
            <p:ph sz="half" idx="2"/>
          </p:nvPr>
        </p:nvSpPr>
        <p:spPr>
          <a:xfrm>
            <a:off x="46291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837DCCD7-9A03-D9B3-8B10-091DD01104CA}"/>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6" name="Alatunnisteen paikkamerkki 5">
            <a:extLst>
              <a:ext uri="{FF2B5EF4-FFF2-40B4-BE49-F238E27FC236}">
                <a16:creationId xmlns:a16="http://schemas.microsoft.com/office/drawing/2014/main" id="{3F1E1176-10CD-0745-EFDD-87E83B9230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2400C3B-B00C-D594-7359-7D3C2F4C0D79}"/>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177062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6EEA18D-8E5C-DF42-9F29-35C93C90FB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2898213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78FCBA2-DE0D-2247-9A77-3064985645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6" name="Kuva 5" descr="OKM tunnus">
            <a:extLst>
              <a:ext uri="{FF2B5EF4-FFF2-40B4-BE49-F238E27FC236}">
                <a16:creationId xmlns:a16="http://schemas.microsoft.com/office/drawing/2014/main" id="{B78EC080-FF07-6646-A632-A58791BAFD1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2444381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C533C68-251E-E644-B3E6-CDE0C3002EBE}"/>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a:extLst>
              <a:ext uri="{C183D7F6-B498-43B3-948B-1728B52AA6E4}">
                <adec:decorative xmlns:adec="http://schemas.microsoft.com/office/drawing/2017/decorative" val="1"/>
              </a:ext>
            </a:extLst>
          </p:cNvPr>
          <p:cNvSpPr>
            <a:spLocks noGrp="1"/>
          </p:cNvSpPr>
          <p:nvPr userDrawn="1">
            <p:ph idx="1"/>
          </p:nvPr>
        </p:nvSpPr>
        <p:spPr>
          <a:xfrm>
            <a:off x="432785" y="1410997"/>
            <a:ext cx="7739615"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0" name="Kuva 9">
            <a:extLst>
              <a:ext uri="{FF2B5EF4-FFF2-40B4-BE49-F238E27FC236}">
                <a16:creationId xmlns:a16="http://schemas.microsoft.com/office/drawing/2014/main" id="{EF91AD99-166B-F64D-A592-7F84908926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061335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2" name="Kuva 11">
            <a:extLst>
              <a:ext uri="{FF2B5EF4-FFF2-40B4-BE49-F238E27FC236}">
                <a16:creationId xmlns:a16="http://schemas.microsoft.com/office/drawing/2014/main" id="{BE85BE09-7854-8843-AC0E-3FD967566A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3692081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E0330A5-0DA1-C444-9FE6-FC75D0C6758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0" name="Kuva 9">
            <a:extLst>
              <a:ext uri="{FF2B5EF4-FFF2-40B4-BE49-F238E27FC236}">
                <a16:creationId xmlns:a16="http://schemas.microsoft.com/office/drawing/2014/main" id="{4D1825DB-FA89-3446-8C42-AC9F57B24CC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1" name="Suora yhdysviiva 10">
            <a:extLst>
              <a:ext uri="{FF2B5EF4-FFF2-40B4-BE49-F238E27FC236}">
                <a16:creationId xmlns:a16="http://schemas.microsoft.com/office/drawing/2014/main" id="{68B4D6E2-689A-1F4F-9976-BA0517E5E5F3}"/>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821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2" name="Kuva 11">
            <a:extLst>
              <a:ext uri="{FF2B5EF4-FFF2-40B4-BE49-F238E27FC236}">
                <a16:creationId xmlns:a16="http://schemas.microsoft.com/office/drawing/2014/main" id="{62897518-28F3-2A43-B481-604E1D0A70F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1" name="Suora yhdysviiva 10">
            <a:extLst>
              <a:ext uri="{FF2B5EF4-FFF2-40B4-BE49-F238E27FC236}">
                <a16:creationId xmlns:a16="http://schemas.microsoft.com/office/drawing/2014/main" id="{3C899878-C8EA-C64E-8729-F9BF18C785E0}"/>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47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1" name="Kuvan paikkamerkki 10">
            <a:extLst>
              <a:ext uri="{FF2B5EF4-FFF2-40B4-BE49-F238E27FC236}">
                <a16:creationId xmlns:a16="http://schemas.microsoft.com/office/drawing/2014/main" id="{A36FD62D-621F-DC42-A6F4-A2F7114204F7}"/>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616997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0" name="Kuvan paikkamerkki 9">
            <a:extLst>
              <a:ext uri="{FF2B5EF4-FFF2-40B4-BE49-F238E27FC236}">
                <a16:creationId xmlns:a16="http://schemas.microsoft.com/office/drawing/2014/main" id="{1F852BFB-9DA0-0442-959E-69FBAB5E3F98}"/>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75556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CF540042-77BC-B146-A22F-6FF3D87A8CB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86332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8" name="Kuvan paikkamerkki 10">
            <a:extLst>
              <a:ext uri="{FF2B5EF4-FFF2-40B4-BE49-F238E27FC236}">
                <a16:creationId xmlns:a16="http://schemas.microsoft.com/office/drawing/2014/main" id="{3A823399-DEEE-AB4F-B377-FBA61A09AAC7}"/>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10" name="Otsikko 1"/>
          <p:cNvSpPr>
            <a:spLocks noGrp="1"/>
          </p:cNvSpPr>
          <p:nvPr>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180420494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9">
            <a:extLst>
              <a:ext uri="{FF2B5EF4-FFF2-40B4-BE49-F238E27FC236}">
                <a16:creationId xmlns:a16="http://schemas.microsoft.com/office/drawing/2014/main" id="{B4104795-B654-374D-AA44-D3D604ED23CD}"/>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3949757395"/>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7" name="Kuva 6">
            <a:extLst>
              <a:ext uri="{FF2B5EF4-FFF2-40B4-BE49-F238E27FC236}">
                <a16:creationId xmlns:a16="http://schemas.microsoft.com/office/drawing/2014/main" id="{F732AEA9-B18D-7B41-9CD8-9AFE7B9FF46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549565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47C6964E-0786-FF40-B4BA-E755C8993C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895283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127059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447455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7739615"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4" name="Kuva 3">
            <a:extLst>
              <a:ext uri="{FF2B5EF4-FFF2-40B4-BE49-F238E27FC236}">
                <a16:creationId xmlns:a16="http://schemas.microsoft.com/office/drawing/2014/main" id="{A82C0B85-284A-2644-93F6-5855E3106B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3948935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1008205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1" name="Kuva 10">
            <a:extLst>
              <a:ext uri="{FF2B5EF4-FFF2-40B4-BE49-F238E27FC236}">
                <a16:creationId xmlns:a16="http://schemas.microsoft.com/office/drawing/2014/main" id="{F568AA25-1976-2B42-BE76-01AB9B2F07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099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75EEC33C-BACA-0D49-9518-AB014C6057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2836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4357918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1804268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042181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237288606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4156713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6" name="Kuva 5">
            <a:extLst>
              <a:ext uri="{FF2B5EF4-FFF2-40B4-BE49-F238E27FC236}">
                <a16:creationId xmlns:a16="http://schemas.microsoft.com/office/drawing/2014/main" id="{4D3D1C4A-A97C-D349-9A05-36793DD777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1875998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220950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406374636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90" r:id="rId3"/>
    <p:sldLayoutId id="2147483836" r:id="rId4"/>
    <p:sldLayoutId id="2147483776" r:id="rId5"/>
    <p:sldLayoutId id="2147483747" r:id="rId6"/>
    <p:sldLayoutId id="2147483817" r:id="rId7"/>
    <p:sldLayoutId id="2147483818" r:id="rId8"/>
    <p:sldLayoutId id="2147483819" r:id="rId9"/>
    <p:sldLayoutId id="2147483820" r:id="rId10"/>
    <p:sldLayoutId id="2147483671" r:id="rId11"/>
    <p:sldLayoutId id="2147483672" r:id="rId12"/>
    <p:sldLayoutId id="2147483673" r:id="rId13"/>
    <p:sldLayoutId id="2147483803" r:id="rId14"/>
    <p:sldLayoutId id="2147483821" r:id="rId15"/>
    <p:sldLayoutId id="2147483822" r:id="rId16"/>
    <p:sldLayoutId id="2147483855" r:id="rId17"/>
    <p:sldLayoutId id="2147483675" r:id="rId18"/>
    <p:sldLayoutId id="2147483691" r:id="rId19"/>
    <p:sldLayoutId id="2147483838" r:id="rId20"/>
    <p:sldLayoutId id="2147483853" r:id="rId21"/>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1187810937"/>
      </p:ext>
    </p:extLst>
  </p:cSld>
  <p:clrMap bg1="lt1" tx1="dk1" bg2="lt2" tx2="dk2" accent1="accent1" accent2="accent2" accent3="accent3" accent4="accent4" accent5="accent5" accent6="accent6" hlink="hlink" folHlink="folHlink"/>
  <p:sldLayoutIdLst>
    <p:sldLayoutId id="2147483824" r:id="rId1"/>
    <p:sldLayoutId id="2147483837"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321092946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6D41793B-8337-724F-A4D1-F147F165F1B2}"/>
              </a:ext>
            </a:extLst>
          </p:cNvPr>
          <p:cNvSpPr>
            <a:spLocks noGrp="1"/>
          </p:cNvSpPr>
          <p:nvPr>
            <p:ph type="ctrTitle"/>
          </p:nvPr>
        </p:nvSpPr>
        <p:spPr/>
        <p:txBody>
          <a:bodyPr/>
          <a:lstStyle/>
          <a:p>
            <a:r>
              <a:rPr lang="fi-FI" dirty="0"/>
              <a:t>Opetus- ja kulttuuritoimen palvelut – kuntien välinen yhteistyö (taustamateriaali)</a:t>
            </a:r>
          </a:p>
        </p:txBody>
      </p:sp>
      <p:sp>
        <p:nvSpPr>
          <p:cNvPr id="5" name="Alaotsikko 4">
            <a:extLst>
              <a:ext uri="{FF2B5EF4-FFF2-40B4-BE49-F238E27FC236}">
                <a16:creationId xmlns:a16="http://schemas.microsoft.com/office/drawing/2014/main" id="{78112E86-3EBB-8F48-8787-EE3A471D95B7}"/>
              </a:ext>
            </a:extLst>
          </p:cNvPr>
          <p:cNvSpPr>
            <a:spLocks noGrp="1"/>
          </p:cNvSpPr>
          <p:nvPr>
            <p:ph type="subTitle" idx="1"/>
          </p:nvPr>
        </p:nvSpPr>
        <p:spPr/>
        <p:txBody>
          <a:bodyPr/>
          <a:lstStyle/>
          <a:p>
            <a:r>
              <a:rPr lang="fi-FI" dirty="0"/>
              <a:t>Parlamentaarinen kuntien tulevaisuustyö</a:t>
            </a:r>
          </a:p>
          <a:p>
            <a:r>
              <a:rPr lang="fi-FI"/>
              <a:t>Työryhmän kokous 27.5.2026</a:t>
            </a:r>
          </a:p>
        </p:txBody>
      </p:sp>
    </p:spTree>
    <p:extLst>
      <p:ext uri="{BB962C8B-B14F-4D97-AF65-F5344CB8AC3E}">
        <p14:creationId xmlns:p14="http://schemas.microsoft.com/office/powerpoint/2010/main" val="1105585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32785" y="445352"/>
            <a:ext cx="8224354" cy="974270"/>
          </a:xfrm>
        </p:spPr>
        <p:txBody>
          <a:bodyPr/>
          <a:lstStyle/>
          <a:p>
            <a:r>
              <a:rPr lang="fi-FI" sz="2800"/>
              <a:t>Hankeavustus kuntien välisen yhteistyön vahvistamiseen perusopetuksen järjestämisessä</a:t>
            </a:r>
            <a:br>
              <a:rPr lang="fi-FI"/>
            </a:br>
            <a:endParaRPr lang="fi-FI"/>
          </a:p>
        </p:txBody>
      </p:sp>
      <p:sp>
        <p:nvSpPr>
          <p:cNvPr id="3" name="Sisällön paikkamerkki 2"/>
          <p:cNvSpPr>
            <a:spLocks noGrp="1"/>
          </p:cNvSpPr>
          <p:nvPr>
            <p:ph idx="1"/>
          </p:nvPr>
        </p:nvSpPr>
        <p:spPr>
          <a:xfrm>
            <a:off x="432785" y="972653"/>
            <a:ext cx="8252929" cy="3900436"/>
          </a:xfrm>
        </p:spPr>
        <p:txBody>
          <a:bodyPr>
            <a:normAutofit lnSpcReduction="10000"/>
          </a:bodyPr>
          <a:lstStyle/>
          <a:p>
            <a:r>
              <a:rPr lang="fi-FI"/>
              <a:t>Avustuksella tuetaan erityisesti kuntien välisen rakenteellisen yhteistyön kehittämistä, käynnistämistä, koordinaatiota ja hallinnointia perusopetuksen järjestämisessä. Avustus kohdennetaan erityisesti väestökehitykseltään vaikeassa asemassa oleviin pieneneviin kuntiin.</a:t>
            </a:r>
          </a:p>
          <a:p>
            <a:r>
              <a:rPr lang="fi-FI"/>
              <a:t>Hakuaika 15.1.–23.4.2026. Myönnettävä avustus on yhteensä enintään </a:t>
            </a:r>
            <a:r>
              <a:rPr lang="fi-FI" b="1"/>
              <a:t>8 miljoonaa euroa </a:t>
            </a:r>
            <a:r>
              <a:rPr lang="fi-FI"/>
              <a:t>ja</a:t>
            </a:r>
            <a:r>
              <a:rPr lang="fi-FI" b="1"/>
              <a:t> </a:t>
            </a:r>
            <a:r>
              <a:rPr lang="fi-FI"/>
              <a:t>avustukset pyritään myöntämään kesäkuussa 2026. Avustuksen käyttöaika 31.7.2028 saakka.</a:t>
            </a:r>
          </a:p>
          <a:p>
            <a:r>
              <a:rPr lang="fi-FI"/>
              <a:t>Hankkeiden tueksi perustetaan OKM:n, Kuntaliiton ja OPH:n vetämä yhteistyöverkosto, jossa tuetaan yhteistyön rakentamista ja jaetaan kokemuksia, oppeja ja haasteita kuntien välisen yhteistyön toteuttamisessa.</a:t>
            </a:r>
          </a:p>
          <a:p>
            <a:endParaRPr lang="fi-FI"/>
          </a:p>
          <a:p>
            <a:endParaRPr lang="fi-FI"/>
          </a:p>
          <a:p>
            <a:endParaRPr lang="fi-FI"/>
          </a:p>
          <a:p>
            <a:pPr marL="0" indent="0">
              <a:buNone/>
            </a:pPr>
            <a:endParaRPr lang="fi-FI"/>
          </a:p>
          <a:p>
            <a:endParaRPr lang="sv-SE"/>
          </a:p>
          <a:p>
            <a:pPr lvl="1">
              <a:buFont typeface="Wingdings" panose="05000000000000000000" pitchFamily="2" charset="2"/>
              <a:buChar char="Ø"/>
            </a:pPr>
            <a:endParaRPr lang="fi-FI"/>
          </a:p>
          <a:p>
            <a:pPr lvl="1">
              <a:buFont typeface="Wingdings" panose="05000000000000000000" pitchFamily="2" charset="2"/>
              <a:buChar char="Ø"/>
            </a:pPr>
            <a:endParaRPr lang="fi-FI"/>
          </a:p>
          <a:p>
            <a:endParaRPr lang="fi-FI"/>
          </a:p>
          <a:p>
            <a:pPr lvl="1">
              <a:buFont typeface="Wingdings" panose="05000000000000000000" pitchFamily="2" charset="2"/>
              <a:buChar char="Ø"/>
            </a:pPr>
            <a:endParaRPr lang="fi-FI"/>
          </a:p>
          <a:p>
            <a:pPr>
              <a:buFont typeface="Wingdings" panose="05000000000000000000" pitchFamily="2" charset="2"/>
              <a:buChar char="Ø"/>
            </a:pPr>
            <a:endParaRPr lang="fi-FI"/>
          </a:p>
          <a:p>
            <a:endParaRPr lang="fi-FI"/>
          </a:p>
          <a:p>
            <a:endParaRPr lang="fi-FI"/>
          </a:p>
          <a:p>
            <a:endParaRPr lang="fi-FI"/>
          </a:p>
        </p:txBody>
      </p:sp>
      <p:sp>
        <p:nvSpPr>
          <p:cNvPr id="4" name="Dian numeron paikkamerkki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Päivämäärän paikkamerkki 4"/>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55D46C-FFDD-D244-BC09-59C228F6F1B8}" type="datetime1">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25.5.2026</a:t>
            </a:fld>
            <a:endPar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2059452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4EDD-7137-DCBC-DDE6-6D3BF2E8A71F}"/>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A77B82E5-2AF3-5C09-4B1B-49A2FFF09B87}"/>
              </a:ext>
            </a:extLst>
          </p:cNvPr>
          <p:cNvSpPr>
            <a:spLocks noGrp="1"/>
          </p:cNvSpPr>
          <p:nvPr>
            <p:ph type="title"/>
          </p:nvPr>
        </p:nvSpPr>
        <p:spPr/>
        <p:txBody>
          <a:bodyPr/>
          <a:lstStyle/>
          <a:p>
            <a:r>
              <a:rPr lang="fi-FI" sz="2800"/>
              <a:t>Toisen asteen koulutuksen yhteistyö</a:t>
            </a:r>
          </a:p>
        </p:txBody>
      </p:sp>
      <p:sp>
        <p:nvSpPr>
          <p:cNvPr id="2" name="Sisällön paikkamerkki 1">
            <a:extLst>
              <a:ext uri="{FF2B5EF4-FFF2-40B4-BE49-F238E27FC236}">
                <a16:creationId xmlns:a16="http://schemas.microsoft.com/office/drawing/2014/main" id="{C66E4D73-92C0-DF58-75B5-09F02ECC38BC}"/>
              </a:ext>
            </a:extLst>
          </p:cNvPr>
          <p:cNvSpPr>
            <a:spLocks noGrp="1"/>
          </p:cNvSpPr>
          <p:nvPr>
            <p:ph idx="1"/>
          </p:nvPr>
        </p:nvSpPr>
        <p:spPr/>
        <p:txBody>
          <a:bodyPr vert="horz" lIns="91440" tIns="45720" rIns="91440" bIns="45720" rtlCol="0" anchor="t">
            <a:normAutofit fontScale="85000" lnSpcReduction="10000"/>
          </a:bodyPr>
          <a:lstStyle/>
          <a:p>
            <a:pPr marL="267970" indent="-267970"/>
            <a:r>
              <a:rPr lang="fi-FI"/>
              <a:t>Valtaosan ammatillisesta koulutuksesta ja osan lukiokoulutuksesta järjestävät </a:t>
            </a:r>
            <a:r>
              <a:rPr lang="fi-FI" b="1"/>
              <a:t>kuntayhtymät tai muut kuntien yhdessä omistamat/hallinnoimat koulutuksen järjestäjät</a:t>
            </a:r>
            <a:r>
              <a:rPr lang="fi-FI"/>
              <a:t>. Koulutuksen järjestäjä päättää oppilaitoksistaan.</a:t>
            </a:r>
            <a:endParaRPr lang="en-US"/>
          </a:p>
          <a:p>
            <a:pPr marL="267970" indent="-267970"/>
            <a:r>
              <a:rPr lang="fi-FI" noProof="0">
                <a:cs typeface="Arial"/>
              </a:rPr>
              <a:t>Muutokset järjestäjäverkossa (fuusiot) ovat pääsääntöisesti lähteneet koulutuksen järjestäjien aloitteesta. OKM on taloudellisesti tukenut ammatillisen koulutuksen järjestäjien fuusioita 1990-luvulta alkaen. Lukiokoulutuksessa ei ole ollut erillistä rahoitusta.</a:t>
            </a:r>
            <a:endParaRPr lang="fi-FI" noProof="0"/>
          </a:p>
          <a:p>
            <a:pPr marL="267970" indent="-267970"/>
            <a:r>
              <a:rPr lang="fi-FI" noProof="0">
                <a:cs typeface="Arial"/>
              </a:rPr>
              <a:t>Koulutuksen järjestäjät (kunnat) voivat sopia myös opetuksellisesta yhteistyöstä toistensa kanssa.</a:t>
            </a:r>
          </a:p>
          <a:p>
            <a:pPr marL="267970" indent="-267970"/>
            <a:r>
              <a:rPr lang="fi-FI" noProof="0">
                <a:cs typeface="Arial"/>
              </a:rPr>
              <a:t>Järjestäjärakenteen muutokset ovat eri asia kuin toiminnallinen yhteistyö opetustarjonnan turvaamiseksi.</a:t>
            </a:r>
          </a:p>
          <a:p>
            <a:endParaRPr lang="fi-FI">
              <a:cs typeface="Arial"/>
            </a:endParaRPr>
          </a:p>
        </p:txBody>
      </p:sp>
      <p:sp>
        <p:nvSpPr>
          <p:cNvPr id="5" name="Dian numeron paikkamerkki 4">
            <a:extLst>
              <a:ext uri="{FF2B5EF4-FFF2-40B4-BE49-F238E27FC236}">
                <a16:creationId xmlns:a16="http://schemas.microsoft.com/office/drawing/2014/main" id="{858EBA24-10E0-C636-B92E-61CB8C712E9A}"/>
              </a:ext>
            </a:extLst>
          </p:cNvPr>
          <p:cNvSpPr>
            <a:spLocks noGrp="1"/>
          </p:cNvSpPr>
          <p:nvPr>
            <p:ph type="sldNum" sz="quarter" idx="12"/>
          </p:nvPr>
        </p:nvSpPr>
        <p:spPr/>
        <p:txBody>
          <a:bodyPr/>
          <a:lstStyle/>
          <a:p>
            <a:fld id="{1EA1DD0D-7089-48C5-B116-A19F892CF1D9}" type="slidenum">
              <a:rPr lang="fi-FI" smtClean="0"/>
              <a:pPr/>
              <a:t>3</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EE52BFAC-4187-B45F-9C1A-160763A28C88}"/>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2002857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4C37D-4D83-6F69-F49F-120A991008A8}"/>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7BFCA6A2-100A-4719-A9DA-E38BDA703B6D}"/>
              </a:ext>
            </a:extLst>
          </p:cNvPr>
          <p:cNvSpPr>
            <a:spLocks noGrp="1"/>
          </p:cNvSpPr>
          <p:nvPr>
            <p:ph type="title"/>
          </p:nvPr>
        </p:nvSpPr>
        <p:spPr/>
        <p:txBody>
          <a:bodyPr/>
          <a:lstStyle/>
          <a:p>
            <a:r>
              <a:rPr lang="fi-FI">
                <a:latin typeface="Arial Narrow"/>
              </a:rPr>
              <a:t>Kulttuuripalvelut</a:t>
            </a:r>
          </a:p>
        </p:txBody>
      </p:sp>
      <p:sp>
        <p:nvSpPr>
          <p:cNvPr id="2" name="Sisällön paikkamerkki 1">
            <a:extLst>
              <a:ext uri="{FF2B5EF4-FFF2-40B4-BE49-F238E27FC236}">
                <a16:creationId xmlns:a16="http://schemas.microsoft.com/office/drawing/2014/main" id="{4F375870-7B6A-70B6-B915-665634311908}"/>
              </a:ext>
            </a:extLst>
          </p:cNvPr>
          <p:cNvSpPr>
            <a:spLocks noGrp="1"/>
          </p:cNvSpPr>
          <p:nvPr>
            <p:ph idx="1"/>
          </p:nvPr>
        </p:nvSpPr>
        <p:spPr/>
        <p:txBody>
          <a:bodyPr vert="horz" lIns="91440" tIns="45720" rIns="91440" bIns="45720" rtlCol="0" anchor="t">
            <a:normAutofit fontScale="85000" lnSpcReduction="20000"/>
          </a:bodyPr>
          <a:lstStyle/>
          <a:p>
            <a:pPr marL="267970" indent="-267970"/>
            <a:r>
              <a:rPr lang="fi-FI">
                <a:ea typeface="+mn-lt"/>
                <a:cs typeface="+mn-lt"/>
              </a:rPr>
              <a:t>Kuntien kulttuuritoiminnasta annetun lain 7 §:n mukaan kunnan tulee paikalliset olosuhteet ja voimavarat huomioon ottaen edistää lain tavoitteiden ja tehtävien mukaista toimintaa yhteistyössä muiden kuntien, hyvinvointialueiden, viranomaisten ja maakunnan sekä kulttuuri- ja taidealan ja muiden toimialojen toimijoiden kanssa. </a:t>
            </a:r>
          </a:p>
          <a:p>
            <a:pPr marL="267970" indent="-267970"/>
            <a:r>
              <a:rPr lang="fi-FI">
                <a:ea typeface="+mn-lt"/>
                <a:cs typeface="+mn-lt"/>
              </a:rPr>
              <a:t>Vuoden 2019 peruspalveluiden arvioinnin mukaan kunnista 73 % teki yhteistyötä kulttuuritoiminnassa muun kunnan kanssa. Yhteistyön tekeminen vaihteli kuntatyypin mukaan. Kaupunkimaisista kunnista hieman yli 90 % teki yhteistyötä muun kunnan kanssa, maaseutumaisista kunnista hieman vajaa 70 %. </a:t>
            </a:r>
          </a:p>
          <a:p>
            <a:pPr marL="267970" indent="-267970"/>
            <a:r>
              <a:rPr lang="fi-FI">
                <a:ea typeface="+mn-lt"/>
                <a:cs typeface="+mn-lt"/>
              </a:rPr>
              <a:t>Kunnat ovat tehneet keskinäistä yhteistyötä osana kuntien kulttuuritoiminnan alueellisia ja valtakunnallisia kehittämistehtäviä esimerkiksi kunta- ja aluetaiteilijatoiminnassa ja kulttuurihyvinvoinnissa. Vuodesta 2024 lähtien kehittämistehtävien toteuttamiseen ei ole myönnetty rahoitusta.</a:t>
            </a:r>
            <a:endParaRPr lang="fi-FI">
              <a:cs typeface="Arial"/>
            </a:endParaRPr>
          </a:p>
          <a:p>
            <a:pPr marL="267970" indent="-267970"/>
            <a:endParaRPr lang="fi-FI">
              <a:cs typeface="Arial"/>
            </a:endParaRPr>
          </a:p>
          <a:p>
            <a:endParaRPr lang="fi-FI"/>
          </a:p>
        </p:txBody>
      </p:sp>
      <p:sp>
        <p:nvSpPr>
          <p:cNvPr id="5" name="Dian numeron paikkamerkki 4">
            <a:extLst>
              <a:ext uri="{FF2B5EF4-FFF2-40B4-BE49-F238E27FC236}">
                <a16:creationId xmlns:a16="http://schemas.microsoft.com/office/drawing/2014/main" id="{0BDE245F-3440-2216-27AF-48CCD1FD8F3B}"/>
              </a:ext>
            </a:extLst>
          </p:cNvPr>
          <p:cNvSpPr>
            <a:spLocks noGrp="1"/>
          </p:cNvSpPr>
          <p:nvPr>
            <p:ph type="sldNum" sz="quarter" idx="12"/>
          </p:nvPr>
        </p:nvSpPr>
        <p:spPr/>
        <p:txBody>
          <a:bodyPr/>
          <a:lstStyle/>
          <a:p>
            <a:fld id="{1EA1DD0D-7089-48C5-B116-A19F892CF1D9}" type="slidenum">
              <a:rPr lang="fi-FI" smtClean="0"/>
              <a:pPr/>
              <a:t>4</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C2B504BA-B99F-8C45-40E6-9EEED7D519B4}"/>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1155662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043C3-1289-BD86-8E52-199274FACD4C}"/>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852C0C01-2E08-CB12-1630-769A09EF2319}"/>
              </a:ext>
            </a:extLst>
          </p:cNvPr>
          <p:cNvSpPr>
            <a:spLocks noGrp="1"/>
          </p:cNvSpPr>
          <p:nvPr>
            <p:ph type="title"/>
          </p:nvPr>
        </p:nvSpPr>
        <p:spPr/>
        <p:txBody>
          <a:bodyPr/>
          <a:lstStyle/>
          <a:p>
            <a:r>
              <a:rPr lang="fi-FI">
                <a:latin typeface="Arial Narrow"/>
              </a:rPr>
              <a:t>Kirjastopalvelut</a:t>
            </a:r>
          </a:p>
        </p:txBody>
      </p:sp>
      <p:sp>
        <p:nvSpPr>
          <p:cNvPr id="2" name="Sisällön paikkamerkki 1">
            <a:extLst>
              <a:ext uri="{FF2B5EF4-FFF2-40B4-BE49-F238E27FC236}">
                <a16:creationId xmlns:a16="http://schemas.microsoft.com/office/drawing/2014/main" id="{D13A28EC-5EA6-9B4C-C512-427155EBC39C}"/>
              </a:ext>
            </a:extLst>
          </p:cNvPr>
          <p:cNvSpPr>
            <a:spLocks noGrp="1"/>
          </p:cNvSpPr>
          <p:nvPr>
            <p:ph idx="1"/>
          </p:nvPr>
        </p:nvSpPr>
        <p:spPr/>
        <p:txBody>
          <a:bodyPr vert="horz" lIns="91440" tIns="45720" rIns="91440" bIns="45720" rtlCol="0" anchor="t">
            <a:normAutofit fontScale="92500" lnSpcReduction="20000"/>
          </a:bodyPr>
          <a:lstStyle/>
          <a:p>
            <a:pPr marL="267970" indent="-267970"/>
            <a:r>
              <a:rPr lang="fi-FI">
                <a:ea typeface="+mn-lt"/>
                <a:cs typeface="+mn-lt"/>
              </a:rPr>
              <a:t>Kunnat voivat omilla päätöksillään tehdä vapaaehtoista yhteistyötä kirjastotoiminnan järjestämisessä. Yleisiä yhteistyömuotoja ovat niin sanotut kirjastokimpat sekä yhteiset seutukirjastot. Yhteistyöllä pyritään edistämään kirjastopalvelujen kehittämistä muun muassa yhteishankintojen, yhteisen kirjastojärjestelmän sekä aineistojen yhteiskäytön osalta.</a:t>
            </a:r>
          </a:p>
          <a:p>
            <a:pPr marL="267970" indent="-267970"/>
            <a:r>
              <a:rPr lang="fi-FI">
                <a:ea typeface="+mn-lt"/>
                <a:cs typeface="+mn-lt"/>
              </a:rPr>
              <a:t>Yleisellä kirjastolla voi olla valtakunnallinen kehittämistehtävä, alueellinen kehittämistehtävä ja erityinen kehittämistehtävä.</a:t>
            </a:r>
            <a:endParaRPr lang="fi-FI"/>
          </a:p>
          <a:p>
            <a:pPr marL="267970" indent="-267970"/>
            <a:r>
              <a:rPr lang="fi-FI">
                <a:ea typeface="+mn-lt"/>
                <a:cs typeface="+mn-lt"/>
              </a:rPr>
              <a:t>Yleisten kirjastojen osalta yhteistyö on moninaista, kuten yhteinen virka, yhteiset hankinnat tai yhteiset palvelut yhteisen kirjastojärjestelmän mahdollistaessa asiakaslainaukset koko alueella (kirjastokimpat). Kirjastoautotoimintaa voi olla useamman kunnan alueella. </a:t>
            </a:r>
            <a:endParaRPr lang="fi-FI">
              <a:cs typeface="Arial"/>
            </a:endParaRPr>
          </a:p>
        </p:txBody>
      </p:sp>
      <p:sp>
        <p:nvSpPr>
          <p:cNvPr id="5" name="Dian numeron paikkamerkki 4">
            <a:extLst>
              <a:ext uri="{FF2B5EF4-FFF2-40B4-BE49-F238E27FC236}">
                <a16:creationId xmlns:a16="http://schemas.microsoft.com/office/drawing/2014/main" id="{C29973BF-D23C-7B8C-9D59-E4C4F1B16C05}"/>
              </a:ext>
            </a:extLst>
          </p:cNvPr>
          <p:cNvSpPr>
            <a:spLocks noGrp="1"/>
          </p:cNvSpPr>
          <p:nvPr>
            <p:ph type="sldNum" sz="quarter" idx="12"/>
          </p:nvPr>
        </p:nvSpPr>
        <p:spPr/>
        <p:txBody>
          <a:bodyPr/>
          <a:lstStyle/>
          <a:p>
            <a:fld id="{1EA1DD0D-7089-48C5-B116-A19F892CF1D9}" type="slidenum">
              <a:rPr lang="fi-FI" smtClean="0"/>
              <a:pPr/>
              <a:t>5</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269CBDC9-9FF7-4F30-1152-DD2F5167A988}"/>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204215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EC248-E6D6-64B7-14B4-F82D794C28E2}"/>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729ED1C7-D701-816E-3575-DB1C83692AC4}"/>
              </a:ext>
            </a:extLst>
          </p:cNvPr>
          <p:cNvSpPr>
            <a:spLocks noGrp="1"/>
          </p:cNvSpPr>
          <p:nvPr>
            <p:ph type="title"/>
          </p:nvPr>
        </p:nvSpPr>
        <p:spPr/>
        <p:txBody>
          <a:bodyPr/>
          <a:lstStyle/>
          <a:p>
            <a:r>
              <a:rPr lang="fi-FI">
                <a:latin typeface="Arial Narrow"/>
              </a:rPr>
              <a:t>Taiteen perusopetus ja museotoiminta</a:t>
            </a:r>
          </a:p>
        </p:txBody>
      </p:sp>
      <p:sp>
        <p:nvSpPr>
          <p:cNvPr id="2" name="Sisällön paikkamerkki 1">
            <a:extLst>
              <a:ext uri="{FF2B5EF4-FFF2-40B4-BE49-F238E27FC236}">
                <a16:creationId xmlns:a16="http://schemas.microsoft.com/office/drawing/2014/main" id="{549CA1EB-895A-594D-6CB6-747E61EA9E24}"/>
              </a:ext>
            </a:extLst>
          </p:cNvPr>
          <p:cNvSpPr>
            <a:spLocks noGrp="1"/>
          </p:cNvSpPr>
          <p:nvPr>
            <p:ph idx="1"/>
          </p:nvPr>
        </p:nvSpPr>
        <p:spPr/>
        <p:txBody>
          <a:bodyPr vert="horz" lIns="91440" tIns="45720" rIns="91440" bIns="45720" rtlCol="0" anchor="t">
            <a:normAutofit fontScale="77500" lnSpcReduction="20000"/>
          </a:bodyPr>
          <a:lstStyle/>
          <a:p>
            <a:pPr marL="267970" indent="-267970"/>
            <a:r>
              <a:rPr lang="fi-FI">
                <a:ea typeface="+mn-lt"/>
                <a:cs typeface="+mn-lt"/>
              </a:rPr>
              <a:t>Taiteen perusopetuksessa tehdään kuntien välistä yhteistyötä liittyen esimerkiksi koulutuksen järjestämiseen. Lisäksi kunnat voivat keskenään sopia esimerkiksi oppilaspaikkojen varaamisesta toisesta kunnasta taiteen perusopetuksen oppilaille.</a:t>
            </a:r>
          </a:p>
          <a:p>
            <a:pPr marL="267970" indent="-267970"/>
            <a:r>
              <a:rPr lang="fi-FI">
                <a:cs typeface="Arial"/>
              </a:rPr>
              <a:t>Vuonna 2020 voimaan tulleen museolain perusteella opetus- ja kulttuuriministeriö on nimennyt alueellisia vastuumuseoita, joiden tehtävänä on tarjota palveluita toimialueensa kunnille. Alueellisella vastuumuseolla voi olla yksi tai useampi edistämistehtävä:</a:t>
            </a:r>
          </a:p>
          <a:p>
            <a:pPr marL="718820" lvl="1" indent="-261620">
              <a:buFont typeface="Courier New" panose="020B0604020202020204" pitchFamily="34" charset="0"/>
              <a:buChar char="o"/>
            </a:pPr>
            <a:r>
              <a:rPr lang="fi-FI">
                <a:cs typeface="Arial"/>
              </a:rPr>
              <a:t>alueellisen museotoiminnan edistämistehtävä</a:t>
            </a:r>
          </a:p>
          <a:p>
            <a:pPr marL="718820" lvl="1" indent="-261620">
              <a:buFont typeface="Courier New" panose="020B0604020202020204" pitchFamily="34" charset="0"/>
              <a:buChar char="o"/>
            </a:pPr>
            <a:r>
              <a:rPr lang="fi-FI">
                <a:cs typeface="Arial"/>
              </a:rPr>
              <a:t>kulttuuriympäristötehtävä</a:t>
            </a:r>
          </a:p>
          <a:p>
            <a:pPr marL="718820" lvl="1" indent="-261620">
              <a:buFont typeface="Courier New" panose="020B0604020202020204" pitchFamily="34" charset="0"/>
              <a:buChar char="o"/>
            </a:pPr>
            <a:r>
              <a:rPr lang="fi-FI">
                <a:cs typeface="Arial"/>
              </a:rPr>
              <a:t>alueellinen taidemuseotehtävä.</a:t>
            </a:r>
          </a:p>
          <a:p>
            <a:pPr marL="267970" indent="-267970"/>
            <a:r>
              <a:rPr lang="fi-FI">
                <a:cs typeface="Arial"/>
              </a:rPr>
              <a:t>Vastuumuseoiden toiminta-alue kattaa pääsääntöisesti maakunnan alueen.</a:t>
            </a:r>
            <a:endParaRPr lang="fi-FI"/>
          </a:p>
          <a:p>
            <a:pPr marL="267970" indent="-267970"/>
            <a:endParaRPr lang="fi-FI">
              <a:cs typeface="Arial"/>
            </a:endParaRPr>
          </a:p>
        </p:txBody>
      </p:sp>
      <p:sp>
        <p:nvSpPr>
          <p:cNvPr id="5" name="Dian numeron paikkamerkki 4">
            <a:extLst>
              <a:ext uri="{FF2B5EF4-FFF2-40B4-BE49-F238E27FC236}">
                <a16:creationId xmlns:a16="http://schemas.microsoft.com/office/drawing/2014/main" id="{BFA03968-7A65-8D76-0871-FC1BEEF1EABA}"/>
              </a:ext>
            </a:extLst>
          </p:cNvPr>
          <p:cNvSpPr>
            <a:spLocks noGrp="1"/>
          </p:cNvSpPr>
          <p:nvPr>
            <p:ph type="sldNum" sz="quarter" idx="12"/>
          </p:nvPr>
        </p:nvSpPr>
        <p:spPr/>
        <p:txBody>
          <a:bodyPr/>
          <a:lstStyle/>
          <a:p>
            <a:fld id="{1EA1DD0D-7089-48C5-B116-A19F892CF1D9}" type="slidenum">
              <a:rPr lang="fi-FI" smtClean="0"/>
              <a:pPr/>
              <a:t>6</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BDAB4AEA-502E-0DD1-9CFC-77E91D1BE55C}"/>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183646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E7B95-70CB-053F-6177-4D6A36C7DB4D}"/>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BF2200DA-5351-EDE7-B729-342197F7B91E}"/>
              </a:ext>
            </a:extLst>
          </p:cNvPr>
          <p:cNvSpPr>
            <a:spLocks noGrp="1"/>
          </p:cNvSpPr>
          <p:nvPr>
            <p:ph type="title"/>
          </p:nvPr>
        </p:nvSpPr>
        <p:spPr/>
        <p:txBody>
          <a:bodyPr/>
          <a:lstStyle/>
          <a:p>
            <a:r>
              <a:rPr lang="fi-FI">
                <a:latin typeface="Arial Narrow"/>
              </a:rPr>
              <a:t>Liikuntapalvelut</a:t>
            </a:r>
          </a:p>
        </p:txBody>
      </p:sp>
      <p:sp>
        <p:nvSpPr>
          <p:cNvPr id="2" name="Sisällön paikkamerkki 1">
            <a:extLst>
              <a:ext uri="{FF2B5EF4-FFF2-40B4-BE49-F238E27FC236}">
                <a16:creationId xmlns:a16="http://schemas.microsoft.com/office/drawing/2014/main" id="{9DF4548D-A85D-E86A-A395-C6A183577D52}"/>
              </a:ext>
            </a:extLst>
          </p:cNvPr>
          <p:cNvSpPr>
            <a:spLocks noGrp="1"/>
          </p:cNvSpPr>
          <p:nvPr>
            <p:ph idx="1"/>
          </p:nvPr>
        </p:nvSpPr>
        <p:spPr/>
        <p:txBody>
          <a:bodyPr vert="horz" lIns="91440" tIns="45720" rIns="91440" bIns="45720" rtlCol="0" anchor="t">
            <a:normAutofit/>
          </a:bodyPr>
          <a:lstStyle/>
          <a:p>
            <a:pPr marL="267970" indent="-267970"/>
            <a:r>
              <a:rPr lang="fi-FI" sz="1900">
                <a:ea typeface="+mn-lt"/>
                <a:cs typeface="+mn-lt"/>
              </a:rPr>
              <a:t>Kuntien välistä yhteistyötä tehdään ensisijaisesti hankkeissa, joissa esimerkiksi on palkattu yhteinen työntekijä hankeajalle. Yhteisen työntekijän palkkaus on joissakin tapauksissa jatkunut myös hankekauden jälkeen.</a:t>
            </a:r>
          </a:p>
          <a:p>
            <a:pPr marL="267970" indent="-267970"/>
            <a:r>
              <a:rPr lang="fi-FI" sz="1900">
                <a:ea typeface="+mn-lt"/>
                <a:cs typeface="+mn-lt"/>
              </a:rPr>
              <a:t>Liikunnan olosuhteissa kuntarajat ylittävää yhteistyötä tehdään ensisijaisesti luonto- ja retkeilyreitistöjen osalta.</a:t>
            </a:r>
          </a:p>
          <a:p>
            <a:pPr marL="267970" indent="-267970"/>
            <a:r>
              <a:rPr lang="fi-FI" sz="1900">
                <a:ea typeface="+mn-lt"/>
                <a:cs typeface="+mn-lt"/>
              </a:rPr>
              <a:t>Kuntien yhteisiä liikuntapaikkarakentamisen hankkeita on viime vuosina selvitetty, mutta toteutukseen asti toistaiseksi on yltänyt harva.</a:t>
            </a:r>
            <a:endParaRPr lang="fi-FI">
              <a:cs typeface="Arial"/>
            </a:endParaRPr>
          </a:p>
        </p:txBody>
      </p:sp>
      <p:sp>
        <p:nvSpPr>
          <p:cNvPr id="5" name="Dian numeron paikkamerkki 4">
            <a:extLst>
              <a:ext uri="{FF2B5EF4-FFF2-40B4-BE49-F238E27FC236}">
                <a16:creationId xmlns:a16="http://schemas.microsoft.com/office/drawing/2014/main" id="{24683FDC-55E7-56C1-E917-BE00CA72819B}"/>
              </a:ext>
            </a:extLst>
          </p:cNvPr>
          <p:cNvSpPr>
            <a:spLocks noGrp="1"/>
          </p:cNvSpPr>
          <p:nvPr>
            <p:ph type="sldNum" sz="quarter" idx="12"/>
          </p:nvPr>
        </p:nvSpPr>
        <p:spPr/>
        <p:txBody>
          <a:bodyPr/>
          <a:lstStyle/>
          <a:p>
            <a:fld id="{1EA1DD0D-7089-48C5-B116-A19F892CF1D9}" type="slidenum">
              <a:rPr lang="fi-FI" smtClean="0"/>
              <a:pPr/>
              <a:t>7</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C6AB238B-F451-60C2-0573-62267C4D93FD}"/>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99110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0FD3C-D5C3-2C0E-B6BA-0584C49FFC5E}"/>
            </a:ext>
          </a:extLst>
        </p:cNvPr>
        <p:cNvGrpSpPr/>
        <p:nvPr/>
      </p:nvGrpSpPr>
      <p:grpSpPr>
        <a:xfrm>
          <a:off x="0" y="0"/>
          <a:ext cx="0" cy="0"/>
          <a:chOff x="0" y="0"/>
          <a:chExt cx="0" cy="0"/>
        </a:xfrm>
      </p:grpSpPr>
      <p:sp>
        <p:nvSpPr>
          <p:cNvPr id="23" name="Otsikko 22">
            <a:extLst>
              <a:ext uri="{FF2B5EF4-FFF2-40B4-BE49-F238E27FC236}">
                <a16:creationId xmlns:a16="http://schemas.microsoft.com/office/drawing/2014/main" id="{65A5F553-6595-8857-206D-7FB0FAD40625}"/>
              </a:ext>
            </a:extLst>
          </p:cNvPr>
          <p:cNvSpPr>
            <a:spLocks noGrp="1"/>
          </p:cNvSpPr>
          <p:nvPr>
            <p:ph type="title"/>
          </p:nvPr>
        </p:nvSpPr>
        <p:spPr/>
        <p:txBody>
          <a:bodyPr/>
          <a:lstStyle/>
          <a:p>
            <a:r>
              <a:rPr lang="fi-FI">
                <a:latin typeface="Arial Narrow"/>
              </a:rPr>
              <a:t>Nuorisopalvelut</a:t>
            </a:r>
          </a:p>
        </p:txBody>
      </p:sp>
      <p:sp>
        <p:nvSpPr>
          <p:cNvPr id="2" name="Sisällön paikkamerkki 1">
            <a:extLst>
              <a:ext uri="{FF2B5EF4-FFF2-40B4-BE49-F238E27FC236}">
                <a16:creationId xmlns:a16="http://schemas.microsoft.com/office/drawing/2014/main" id="{3AC9C607-21CE-7FAE-EF62-1922E5C51FCE}"/>
              </a:ext>
            </a:extLst>
          </p:cNvPr>
          <p:cNvSpPr>
            <a:spLocks noGrp="1"/>
          </p:cNvSpPr>
          <p:nvPr>
            <p:ph idx="1"/>
          </p:nvPr>
        </p:nvSpPr>
        <p:spPr/>
        <p:txBody>
          <a:bodyPr vert="horz" lIns="91440" tIns="45720" rIns="91440" bIns="45720" rtlCol="0" anchor="t">
            <a:normAutofit/>
          </a:bodyPr>
          <a:lstStyle/>
          <a:p>
            <a:pPr marL="267970" indent="-267970"/>
            <a:r>
              <a:rPr lang="fi-FI"/>
              <a:t>Lainsäädännössä ei määritellä kunnallisen nuorisotyön mahdollisia toimintamuotoja, mikä antaa kunnille mahdollisuuden kehittää paikallisiin tarpeisiin sopivia ratkaisuja.</a:t>
            </a:r>
          </a:p>
          <a:p>
            <a:pPr marL="267970" indent="-267970"/>
            <a:r>
              <a:rPr lang="fi-FI"/>
              <a:t>Etsivä nuorisotyö ja nuorten työpajatoiminta ovat esimerkkejä palveluista, joita järjestetään suurimmassa osassa kunnista. Monet kunnat järjestävät nämä myös yhteistyössä toisten kuntien kanssa. </a:t>
            </a:r>
            <a:endParaRPr lang="en-US"/>
          </a:p>
          <a:p>
            <a:endParaRPr lang="fi-FI">
              <a:cs typeface="Arial"/>
            </a:endParaRPr>
          </a:p>
        </p:txBody>
      </p:sp>
      <p:sp>
        <p:nvSpPr>
          <p:cNvPr id="5" name="Dian numeron paikkamerkki 4">
            <a:extLst>
              <a:ext uri="{FF2B5EF4-FFF2-40B4-BE49-F238E27FC236}">
                <a16:creationId xmlns:a16="http://schemas.microsoft.com/office/drawing/2014/main" id="{6C7CE435-0A32-F0DB-B661-AA0A95E01F08}"/>
              </a:ext>
            </a:extLst>
          </p:cNvPr>
          <p:cNvSpPr>
            <a:spLocks noGrp="1"/>
          </p:cNvSpPr>
          <p:nvPr>
            <p:ph type="sldNum" sz="quarter" idx="12"/>
          </p:nvPr>
        </p:nvSpPr>
        <p:spPr/>
        <p:txBody>
          <a:bodyPr/>
          <a:lstStyle/>
          <a:p>
            <a:fld id="{1EA1DD0D-7089-48C5-B116-A19F892CF1D9}" type="slidenum">
              <a:rPr lang="fi-FI" smtClean="0"/>
              <a:pPr/>
              <a:t>8</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F615DD3F-F18A-1686-1551-EBE51F91DCFB}"/>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3969278043"/>
      </p:ext>
    </p:extLst>
  </p:cSld>
  <p:clrMapOvr>
    <a:masterClrMapping/>
  </p:clrMapOvr>
</p:sld>
</file>

<file path=ppt/theme/theme1.xml><?xml version="1.0" encoding="utf-8"?>
<a:theme xmlns:a="http://schemas.openxmlformats.org/drawingml/2006/main" name="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B31967A8-92B3-4A95-B0F6-158CD363C522}"/>
    </a:ext>
  </a:extLst>
</a:theme>
</file>

<file path=ppt/theme/theme2.xml><?xml version="1.0" encoding="utf-8"?>
<a:theme xmlns:a="http://schemas.openxmlformats.org/drawingml/2006/main" name="OKM-SIN-FI-05/2021">
  <a:themeElements>
    <a:clrScheme name="Mukautetut 6">
      <a:dk1>
        <a:srgbClr val="000000"/>
      </a:dk1>
      <a:lt1>
        <a:srgbClr val="FFFFFF"/>
      </a:lt1>
      <a:dk2>
        <a:srgbClr val="165C7D"/>
      </a:dk2>
      <a:lt2>
        <a:srgbClr val="FFFFFF"/>
      </a:lt2>
      <a:accent1>
        <a:srgbClr val="002F6C"/>
      </a:accent1>
      <a:accent2>
        <a:srgbClr val="8EBEFF"/>
      </a:accent2>
      <a:accent3>
        <a:srgbClr val="3659BD"/>
      </a:accent3>
      <a:accent4>
        <a:srgbClr val="79C699"/>
      </a:accent4>
      <a:accent5>
        <a:srgbClr val="007070"/>
      </a:accent5>
      <a:accent6>
        <a:srgbClr val="66C9C3"/>
      </a:accent6>
      <a:hlink>
        <a:srgbClr val="165C7D"/>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7F3BC6C3-C284-44F8-9B52-63CD8D925CB0}"/>
    </a:ext>
  </a:extLst>
</a:theme>
</file>

<file path=ppt/theme/theme3.xml><?xml version="1.0" encoding="utf-8"?>
<a:theme xmlns:a="http://schemas.openxmlformats.org/drawingml/2006/main" name="1_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B31967A8-92B3-4A95-B0F6-158CD363C522}"/>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568CFE-8D77-4C35-88A8-D72ADB6D39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d53fb-f076-4c61-994b-94caeb123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767EB-77F8-4270-8291-F32AB42846B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176d53fb-f076-4c61-994b-94caeb123559"/>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D1BF095-41CF-48B0-A5B3-62E46B8B8F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OKM esityspohja fi 210605</Template>
  <TotalTime>5</TotalTime>
  <Words>577</Words>
  <Application>Microsoft Office PowerPoint</Application>
  <PresentationFormat>Näytössä katseltava esitys (16:9)</PresentationFormat>
  <Paragraphs>59</Paragraphs>
  <Slides>8</Slides>
  <Notes>0</Notes>
  <HiddenSlides>0</HiddenSlides>
  <MMClips>0</MMClips>
  <ScaleCrop>false</ScaleCrop>
  <HeadingPairs>
    <vt:vector size="6" baseType="variant">
      <vt:variant>
        <vt:lpstr>Käytetyt fontit</vt:lpstr>
      </vt:variant>
      <vt:variant>
        <vt:i4>5</vt:i4>
      </vt:variant>
      <vt:variant>
        <vt:lpstr>Teema</vt:lpstr>
      </vt:variant>
      <vt:variant>
        <vt:i4>3</vt:i4>
      </vt:variant>
      <vt:variant>
        <vt:lpstr>Dian otsikot</vt:lpstr>
      </vt:variant>
      <vt:variant>
        <vt:i4>8</vt:i4>
      </vt:variant>
    </vt:vector>
  </HeadingPairs>
  <TitlesOfParts>
    <vt:vector size="16" baseType="lpstr">
      <vt:lpstr>Arial</vt:lpstr>
      <vt:lpstr>Arial Narrow</vt:lpstr>
      <vt:lpstr>Calibri</vt:lpstr>
      <vt:lpstr>Courier New</vt:lpstr>
      <vt:lpstr>Wingdings</vt:lpstr>
      <vt:lpstr>OKM-VIH-FI-05/2021</vt:lpstr>
      <vt:lpstr>OKM-SIN-FI-05/2021</vt:lpstr>
      <vt:lpstr>1_OKM-VIH-FI-05/2021</vt:lpstr>
      <vt:lpstr>Opetus- ja kulttuuritoimen palvelut – kuntien välinen yhteistyö (taustamateriaali)</vt:lpstr>
      <vt:lpstr>Hankeavustus kuntien välisen yhteistyön vahvistamiseen perusopetuksen järjestämisessä </vt:lpstr>
      <vt:lpstr>Toisen asteen koulutuksen yhteistyö</vt:lpstr>
      <vt:lpstr>Kulttuuripalvelut</vt:lpstr>
      <vt:lpstr>Kirjastopalvelut</vt:lpstr>
      <vt:lpstr>Taiteen perusopetus ja museotoiminta</vt:lpstr>
      <vt:lpstr>Liikuntapalvelut</vt:lpstr>
      <vt:lpstr>Nuorisopalvelut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Opetus- ja kulttuuritoimen palvelut – kuntien välinen yhteistyö (taustamateriaali)</dc:title>
  <dc:creator>Sirvio Piritta (OKM)</dc:creator>
  <cp:lastModifiedBy>Savolainen Suvi (VM)</cp:lastModifiedBy>
  <cp:revision>4</cp:revision>
  <cp:lastPrinted>2020-01-16T10:58:01Z</cp:lastPrinted>
  <dcterms:created xsi:type="dcterms:W3CDTF">2026-04-13T12:07:50Z</dcterms:created>
  <dcterms:modified xsi:type="dcterms:W3CDTF">2026-05-25T06:15:10Z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y fmtid="{D5CDD505-2E9C-101B-9397-08002B2CF9AE}" pid="3" name="KampusOrganization">
    <vt:lpwstr>1;#Kaikki ministeriöt|453f324a-78ac-4696-9c3d-5dd5d1608438</vt:lpwstr>
  </property>
  <property fmtid="{D5CDD505-2E9C-101B-9397-08002B2CF9AE}" pid="4" name="KampusKeywords">
    <vt:lpwstr>1667;#esityspohjat|865debd5-3b03-4887-aeb6-983ee3d25f6a;#575;#PowerPoint|c474c9ee-86da-5111-9bbd-ffc5eb6e322e;#3013;#diaesitys|ab6ea33c-a75a-4840-ad48-c39269e043ae;#1592;#kalvopohjat|567a8a0a-b35a-4b9c-be9f-8f500a9282c2;#1593;#ppt-esitys|44c45ef7-1192-46c</vt:lpwstr>
  </property>
</Properties>
</file>