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731" r:id="rId5"/>
  </p:sldMasterIdLst>
  <p:notesMasterIdLst>
    <p:notesMasterId r:id="rId13"/>
  </p:notesMasterIdLst>
  <p:sldIdLst>
    <p:sldId id="483" r:id="rId6"/>
    <p:sldId id="484" r:id="rId7"/>
    <p:sldId id="485" r:id="rId8"/>
    <p:sldId id="486" r:id="rId9"/>
    <p:sldId id="411" r:id="rId10"/>
    <p:sldId id="482" r:id="rId11"/>
    <p:sldId id="487" r:id="rId12"/>
  </p:sldIdLst>
  <p:sldSz cx="9144000" cy="5143500" type="screen16x9"/>
  <p:notesSz cx="6819900" cy="99187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jalainen Paula (TEM)" initials="KP(" lastIdx="11" clrIdx="0">
    <p:extLst>
      <p:ext uri="{19B8F6BF-5375-455C-9EA6-DF929625EA0E}">
        <p15:presenceInfo xmlns:p15="http://schemas.microsoft.com/office/powerpoint/2012/main" userId="S-1-5-21-3521595049-301303566-333748410-41591" providerId="AD"/>
      </p:ext>
    </p:extLst>
  </p:cmAuthor>
  <p:cmAuthor id="2" name="Paula Karjalainen" initials="PK" lastIdx="12" clrIdx="1">
    <p:extLst>
      <p:ext uri="{19B8F6BF-5375-455C-9EA6-DF929625EA0E}">
        <p15:presenceInfo xmlns:p15="http://schemas.microsoft.com/office/powerpoint/2012/main" userId="Paula Karjalainen" providerId="None"/>
      </p:ext>
    </p:extLst>
  </p:cmAuthor>
  <p:cmAuthor id="3" name="Haavisto Sari (TEM)" initials="HS(" lastIdx="1" clrIdx="2"/>
  <p:cmAuthor id="4" name="Karppanen Mira (TEM)" initials="KM(" lastIdx="1" clrIdx="3">
    <p:extLst>
      <p:ext uri="{19B8F6BF-5375-455C-9EA6-DF929625EA0E}">
        <p15:presenceInfo xmlns:p15="http://schemas.microsoft.com/office/powerpoint/2012/main" userId="S-1-5-21-3521595049-301303566-333748410-36130" providerId="AD"/>
      </p:ext>
    </p:extLst>
  </p:cmAuthor>
  <p:cmAuthor id="5" name="Hyttinen Hanna-Maria (TEM)" initials="HH(" lastIdx="1" clrIdx="4">
    <p:extLst>
      <p:ext uri="{19B8F6BF-5375-455C-9EA6-DF929625EA0E}">
        <p15:presenceInfo xmlns:p15="http://schemas.microsoft.com/office/powerpoint/2012/main" userId="S-1-5-21-3521595049-301303566-333748410-417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69"/>
    <p:restoredTop sz="89398" autoAdjust="0"/>
  </p:normalViewPr>
  <p:slideViewPr>
    <p:cSldViewPr snapToGrid="0" snapToObjects="1" showGuides="1">
      <p:cViewPr varScale="1">
        <p:scale>
          <a:sx n="133" d="100"/>
          <a:sy n="133" d="100"/>
        </p:scale>
        <p:origin x="58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1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14F4D-3B18-764E-B32A-00C1D3093C4E}" type="datetimeFigureOut">
              <a:rPr lang="fi-FI" smtClean="0"/>
              <a:t>22.4.2026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6B73F-CFB5-9D4F-9E0D-F2C3CD4A0C2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8261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i-FI" baseline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6B73F-CFB5-9D4F-9E0D-F2C3CD4A0C21}" type="slidenum">
              <a:rPr lang="fi-FI" smtClean="0"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54130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baseline="0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B6B73F-CFB5-9D4F-9E0D-F2C3CD4A0C2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931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59774"/>
            <a:ext cx="6858000" cy="1790700"/>
          </a:xfrm>
        </p:spPr>
        <p:txBody>
          <a:bodyPr anchor="b"/>
          <a:lstStyle>
            <a:lvl1pPr algn="ctr">
              <a:defRPr sz="45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76073"/>
            <a:ext cx="6858000" cy="675291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Picture 6" descr="Työ- ja elinkeinoministeriö&#10;Arbets- och näringsministerie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4602" y="3928500"/>
            <a:ext cx="1596951" cy="81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63843" y="5913120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1013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3" y="5791200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1013" dirty="0"/>
          </a:p>
        </p:txBody>
      </p:sp>
    </p:spTree>
    <p:extLst>
      <p:ext uri="{BB962C8B-B14F-4D97-AF65-F5344CB8AC3E}">
        <p14:creationId xmlns:p14="http://schemas.microsoft.com/office/powerpoint/2010/main" val="218213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97462"/>
            <a:ext cx="7203017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7886700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6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97462"/>
            <a:ext cx="7201826" cy="746936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44398"/>
            <a:ext cx="3868340" cy="4642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15511"/>
            <a:ext cx="3868340" cy="276441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144398"/>
            <a:ext cx="3887391" cy="4642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608661"/>
            <a:ext cx="3887391" cy="2871264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301-0B2F-DD49-84BB-AA91E35A26A2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07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5">
          <p15:clr>
            <a:srgbClr val="FBAE40"/>
          </p15:clr>
        </p15:guide>
        <p15:guide id="2" orient="horz" pos="374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97462"/>
            <a:ext cx="7201826" cy="746936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44398"/>
            <a:ext cx="7885508" cy="4642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15511"/>
            <a:ext cx="7885508" cy="276441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5DFD-2799-7041-80D0-99A07D09A2CA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61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5">
          <p15:clr>
            <a:srgbClr val="FBAE40"/>
          </p15:clr>
        </p15:guide>
        <p15:guide id="2" orient="horz" pos="37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18D1-828F-624F-B233-BF7AD71CC7E8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75AB-37F2-194C-B2B6-38235384CF06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0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8" name="Kuva 7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7213" y="0"/>
            <a:ext cx="3187736" cy="478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14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7" name="Kuva 6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9875" y="0"/>
            <a:ext cx="3185073" cy="47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94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7" name="Kuva 6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898" y="0"/>
            <a:ext cx="3192102" cy="479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57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7" name="Kuva 6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898" y="0"/>
            <a:ext cx="3192102" cy="479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22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8" name="Kuva 7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898" y="-12526"/>
            <a:ext cx="3192102" cy="479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32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7" name="Kuva 6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730" y="-7315"/>
            <a:ext cx="3192269" cy="47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00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8" name="Kuva 7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604" y="0"/>
            <a:ext cx="3187396" cy="478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85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7" name="Kuva 6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604" y="0"/>
            <a:ext cx="3187396" cy="478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42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7" name="Kuva 6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898" y="0"/>
            <a:ext cx="3192102" cy="479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2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8" name="Kuva 7" title="Kuvituskuva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4572" y="0"/>
            <a:ext cx="3189427" cy="478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43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97462"/>
            <a:ext cx="5089482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5089482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  <p:pic>
        <p:nvPicPr>
          <p:cNvPr id="8" name="Kuva 7" title="Kuvituskuva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2" y="0"/>
            <a:ext cx="3189427" cy="478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80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2116932" y="1134665"/>
            <a:ext cx="4910137" cy="2692401"/>
          </a:xfrm>
        </p:spPr>
        <p:txBody>
          <a:bodyPr lIns="90000" anchor="ctr" anchorCtr="1">
            <a:noAutofit/>
          </a:bodyPr>
          <a:lstStyle>
            <a:lvl1pPr marL="0" indent="0" algn="ctr">
              <a:buNone/>
              <a:defRPr sz="4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 dirty="0"/>
              <a:t>Muokkaa tekstin perustyylejä</a:t>
            </a:r>
          </a:p>
        </p:txBody>
      </p:sp>
      <p:sp>
        <p:nvSpPr>
          <p:cNvPr id="4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5813" y="2893615"/>
            <a:ext cx="2070970" cy="2692401"/>
          </a:xfrm>
        </p:spPr>
        <p:txBody>
          <a:bodyPr lIns="90000" anchor="ctr" anchorCtr="1">
            <a:noAutofit/>
          </a:bodyPr>
          <a:lstStyle>
            <a:lvl1pPr marL="0" indent="0" algn="ctr">
              <a:buNone/>
              <a:defRPr sz="49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2896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096" y="446728"/>
            <a:ext cx="2834250" cy="4254545"/>
          </a:xfrm>
          <a:prstGeom prst="rect">
            <a:avLst/>
          </a:prstGeom>
        </p:spPr>
      </p:pic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2116932" y="1134665"/>
            <a:ext cx="4910137" cy="2692401"/>
          </a:xfrm>
        </p:spPr>
        <p:txBody>
          <a:bodyPr lIns="90000" anchor="ctr" anchorCtr="1">
            <a:noAutofit/>
          </a:bodyPr>
          <a:lstStyle>
            <a:lvl1pPr marL="0" indent="0" algn="ctr">
              <a:buNone/>
              <a:defRPr sz="4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39339327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title="Kuvituskuva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6262"/>
            <a:ext cx="9144001" cy="5137237"/>
          </a:xfrm>
          <a:prstGeom prst="rect">
            <a:avLst/>
          </a:prstGeom>
        </p:spPr>
      </p:pic>
      <p:sp>
        <p:nvSpPr>
          <p:cNvPr id="10" name="Suorakulmio 9"/>
          <p:cNvSpPr/>
          <p:nvPr userDrawn="1"/>
        </p:nvSpPr>
        <p:spPr>
          <a:xfrm>
            <a:off x="0" y="6262"/>
            <a:ext cx="9144000" cy="514440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2114222" y="1225549"/>
            <a:ext cx="4910137" cy="2692401"/>
          </a:xfrm>
        </p:spPr>
        <p:txBody>
          <a:bodyPr lIns="90000" anchor="ctr" anchorCtr="1">
            <a:noAutofit/>
          </a:bodyPr>
          <a:lstStyle>
            <a:lvl1pPr marL="0" indent="0" algn="ctr">
              <a:buNone/>
              <a:defRPr sz="4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25363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59774"/>
            <a:ext cx="6858000" cy="1790700"/>
          </a:xfrm>
        </p:spPr>
        <p:txBody>
          <a:bodyPr anchor="b"/>
          <a:lstStyle>
            <a:lvl1pPr algn="ctr">
              <a:defRPr sz="4500">
                <a:solidFill>
                  <a:schemeClr val="bg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76073"/>
            <a:ext cx="6858000" cy="675291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Picture 6" descr="Työ- ja elinkeinoministeriö&#10;Arbets- och näringsministerie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602" y="3928500"/>
            <a:ext cx="1596951" cy="81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63843" y="5913120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1013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3" y="5791200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1013" dirty="0"/>
          </a:p>
        </p:txBody>
      </p:sp>
    </p:spTree>
    <p:extLst>
      <p:ext uri="{BB962C8B-B14F-4D97-AF65-F5344CB8AC3E}">
        <p14:creationId xmlns:p14="http://schemas.microsoft.com/office/powerpoint/2010/main" val="20913921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97462"/>
            <a:ext cx="7203017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398"/>
            <a:ext cx="7886700" cy="333552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Työ- ja elinkeinoministeriö </a:t>
            </a:r>
            <a:r>
              <a:rPr lang="bg-BG"/>
              <a:t>•</a:t>
            </a:r>
            <a:r>
              <a:rPr lang="fi-FI" dirty="0"/>
              <a:t> www.tem.fi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8">
          <p15:clr>
            <a:srgbClr val="FBAE40"/>
          </p15:clr>
        </p15:guide>
        <p15:guide id="2" pos="38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97462"/>
            <a:ext cx="7201826" cy="746936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44398"/>
            <a:ext cx="3868340" cy="4642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15511"/>
            <a:ext cx="3868340" cy="276441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144398"/>
            <a:ext cx="3887391" cy="4642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608661"/>
            <a:ext cx="3887391" cy="2871264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Työ- ja elinkeinoministeriö </a:t>
            </a:r>
            <a:r>
              <a:rPr lang="bg-BG"/>
              <a:t>•</a:t>
            </a:r>
            <a:r>
              <a:rPr lang="fi-FI" dirty="0"/>
              <a:t> www.tem.fi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301-0B2F-DD49-84BB-AA91E35A26A2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312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5" userDrawn="1">
          <p15:clr>
            <a:srgbClr val="FBAE40"/>
          </p15:clr>
        </p15:guide>
        <p15:guide id="2" orient="horz" pos="374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97462"/>
            <a:ext cx="7201826" cy="746936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44398"/>
            <a:ext cx="7885508" cy="4642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15511"/>
            <a:ext cx="7885508" cy="2764413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Työ- ja elinkeinoministeriö </a:t>
            </a:r>
            <a:r>
              <a:rPr lang="bg-BG"/>
              <a:t>•</a:t>
            </a:r>
            <a:r>
              <a:rPr lang="fi-FI" dirty="0"/>
              <a:t> www.tem.fi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5DFD-2799-7041-80D0-99A07D09A2CA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47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5">
          <p15:clr>
            <a:srgbClr val="FBAE40"/>
          </p15:clr>
        </p15:guide>
        <p15:guide id="2" orient="horz" pos="374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Työ- ja elinkeinoministeriö </a:t>
            </a:r>
            <a:r>
              <a:rPr lang="bg-BG"/>
              <a:t>•</a:t>
            </a:r>
            <a:r>
              <a:rPr lang="fi-FI" dirty="0"/>
              <a:t> www.tem.fi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218D1-828F-624F-B233-BF7AD71CC7E8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75AB-37F2-194C-B2B6-38235384CF06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033" y="554930"/>
            <a:ext cx="28835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909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096" y="446728"/>
            <a:ext cx="2834250" cy="4254545"/>
          </a:xfrm>
          <a:prstGeom prst="rect">
            <a:avLst/>
          </a:prstGeom>
        </p:spPr>
      </p:pic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2116932" y="1134665"/>
            <a:ext cx="4910137" cy="2692401"/>
          </a:xfrm>
        </p:spPr>
        <p:txBody>
          <a:bodyPr lIns="90000" anchor="ctr" anchorCtr="1">
            <a:noAutofit/>
          </a:bodyPr>
          <a:lstStyle>
            <a:lvl1pPr marL="0" indent="0" algn="ctr">
              <a:buNone/>
              <a:defRPr sz="44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278011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493067"/>
            <a:ext cx="6858000" cy="1790100"/>
          </a:xfrm>
        </p:spPr>
        <p:txBody>
          <a:bodyPr anchor="b"/>
          <a:lstStyle>
            <a:lvl1pPr algn="ctr">
              <a:defRPr sz="3375">
                <a:solidFill>
                  <a:schemeClr val="bg2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09366"/>
            <a:ext cx="6858000" cy="675291"/>
          </a:xfr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 marL="257156" indent="0" algn="ctr">
              <a:buNone/>
              <a:defRPr sz="1125"/>
            </a:lvl2pPr>
            <a:lvl3pPr marL="514312" indent="0" algn="ctr">
              <a:buNone/>
              <a:defRPr sz="1013"/>
            </a:lvl3pPr>
            <a:lvl4pPr marL="771468" indent="0" algn="ctr">
              <a:buNone/>
              <a:defRPr sz="900"/>
            </a:lvl4pPr>
            <a:lvl5pPr marL="1028624" indent="0" algn="ctr">
              <a:buNone/>
              <a:defRPr sz="900"/>
            </a:lvl5pPr>
            <a:lvl6pPr marL="1285780" indent="0" algn="ctr">
              <a:buNone/>
              <a:defRPr sz="900"/>
            </a:lvl6pPr>
            <a:lvl7pPr marL="1542935" indent="0" algn="ctr">
              <a:buNone/>
              <a:defRPr sz="900"/>
            </a:lvl7pPr>
            <a:lvl8pPr marL="1800090" indent="0" algn="ctr">
              <a:buNone/>
              <a:defRPr sz="900"/>
            </a:lvl8pPr>
            <a:lvl9pPr marL="2057246" indent="0" algn="ctr">
              <a:buNone/>
              <a:defRPr sz="9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000" y="3928500"/>
            <a:ext cx="1800000" cy="684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63849" y="5913122"/>
            <a:ext cx="184731" cy="209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760" dirty="0"/>
          </a:p>
        </p:txBody>
      </p:sp>
      <p:sp>
        <p:nvSpPr>
          <p:cNvPr id="10" name="TextBox 9"/>
          <p:cNvSpPr txBox="1"/>
          <p:nvPr/>
        </p:nvSpPr>
        <p:spPr>
          <a:xfrm>
            <a:off x="4191009" y="5791202"/>
            <a:ext cx="184731" cy="209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sz="760" dirty="0"/>
          </a:p>
        </p:txBody>
      </p:sp>
    </p:spTree>
    <p:extLst>
      <p:ext uri="{BB962C8B-B14F-4D97-AF65-F5344CB8AC3E}">
        <p14:creationId xmlns:p14="http://schemas.microsoft.com/office/powerpoint/2010/main" val="2534435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6" y="397462"/>
            <a:ext cx="7203017" cy="746936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4401"/>
            <a:ext cx="7886700" cy="333552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39AD-8404-F14E-AD85-8BA1B1271A32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920" y="554929"/>
            <a:ext cx="38447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14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997">
          <p15:clr>
            <a:srgbClr val="FBAE40"/>
          </p15:clr>
        </p15:guide>
        <p15:guide id="2" pos="38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97462"/>
            <a:ext cx="7201826" cy="746936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44401"/>
            <a:ext cx="3868340" cy="4642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56" indent="0">
              <a:buNone/>
              <a:defRPr sz="1125" b="1"/>
            </a:lvl2pPr>
            <a:lvl3pPr marL="514312" indent="0">
              <a:buNone/>
              <a:defRPr sz="1013" b="1"/>
            </a:lvl3pPr>
            <a:lvl4pPr marL="771468" indent="0">
              <a:buNone/>
              <a:defRPr sz="900" b="1"/>
            </a:lvl4pPr>
            <a:lvl5pPr marL="1028624" indent="0">
              <a:buNone/>
              <a:defRPr sz="900" b="1"/>
            </a:lvl5pPr>
            <a:lvl6pPr marL="1285780" indent="0">
              <a:buNone/>
              <a:defRPr sz="900" b="1"/>
            </a:lvl6pPr>
            <a:lvl7pPr marL="1542935" indent="0">
              <a:buNone/>
              <a:defRPr sz="900" b="1"/>
            </a:lvl7pPr>
            <a:lvl8pPr marL="1800090" indent="0">
              <a:buNone/>
              <a:defRPr sz="900" b="1"/>
            </a:lvl8pPr>
            <a:lvl9pPr marL="2057246" indent="0">
              <a:buNone/>
              <a:defRPr sz="9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15513"/>
            <a:ext cx="3868340" cy="27644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144401"/>
            <a:ext cx="3887391" cy="4642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56" indent="0">
              <a:buNone/>
              <a:defRPr sz="1125" b="1"/>
            </a:lvl2pPr>
            <a:lvl3pPr marL="514312" indent="0">
              <a:buNone/>
              <a:defRPr sz="1013" b="1"/>
            </a:lvl3pPr>
            <a:lvl4pPr marL="771468" indent="0">
              <a:buNone/>
              <a:defRPr sz="900" b="1"/>
            </a:lvl4pPr>
            <a:lvl5pPr marL="1028624" indent="0">
              <a:buNone/>
              <a:defRPr sz="900" b="1"/>
            </a:lvl5pPr>
            <a:lvl6pPr marL="1285780" indent="0">
              <a:buNone/>
              <a:defRPr sz="900" b="1"/>
            </a:lvl6pPr>
            <a:lvl7pPr marL="1542935" indent="0">
              <a:buNone/>
              <a:defRPr sz="900" b="1"/>
            </a:lvl7pPr>
            <a:lvl8pPr marL="1800090" indent="0">
              <a:buNone/>
              <a:defRPr sz="900" b="1"/>
            </a:lvl8pPr>
            <a:lvl9pPr marL="2057246" indent="0">
              <a:buNone/>
              <a:defRPr sz="9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1608661"/>
            <a:ext cx="3887391" cy="287126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04079-6FA0-8F42-A0E0-93A554C8F316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920" y="554929"/>
            <a:ext cx="38447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33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5">
          <p15:clr>
            <a:srgbClr val="FBAE40"/>
          </p15:clr>
        </p15:guide>
        <p15:guide id="2" orient="horz" pos="49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97462"/>
            <a:ext cx="7201826" cy="746936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44401"/>
            <a:ext cx="7885508" cy="46426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56" indent="0">
              <a:buNone/>
              <a:defRPr sz="1125" b="1"/>
            </a:lvl2pPr>
            <a:lvl3pPr marL="514312" indent="0">
              <a:buNone/>
              <a:defRPr sz="1013" b="1"/>
            </a:lvl3pPr>
            <a:lvl4pPr marL="771468" indent="0">
              <a:buNone/>
              <a:defRPr sz="900" b="1"/>
            </a:lvl4pPr>
            <a:lvl5pPr marL="1028624" indent="0">
              <a:buNone/>
              <a:defRPr sz="900" b="1"/>
            </a:lvl5pPr>
            <a:lvl6pPr marL="1285780" indent="0">
              <a:buNone/>
              <a:defRPr sz="900" b="1"/>
            </a:lvl6pPr>
            <a:lvl7pPr marL="1542935" indent="0">
              <a:buNone/>
              <a:defRPr sz="900" b="1"/>
            </a:lvl7pPr>
            <a:lvl8pPr marL="1800090" indent="0">
              <a:buNone/>
              <a:defRPr sz="900" b="1"/>
            </a:lvl8pPr>
            <a:lvl9pPr marL="2057246" indent="0">
              <a:buNone/>
              <a:defRPr sz="9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15513"/>
            <a:ext cx="7885508" cy="27644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B90C-C3B6-654A-9159-F786CF172E91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920" y="554929"/>
            <a:ext cx="38447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22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5">
          <p15:clr>
            <a:srgbClr val="FBAE40"/>
          </p15:clr>
        </p15:guide>
        <p15:guide id="2" orient="horz" pos="49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289C6-7421-BF4F-917B-438A4D039CDA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4605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E673F-6EB7-8443-8693-F2EF12496ED8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75AB-37F2-194C-B2B6-38235384CF06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920" y="554929"/>
            <a:ext cx="38447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073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/>
          </p:cNvPicPr>
          <p:nvPr userDrawn="1"/>
        </p:nvPicPr>
        <p:blipFill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930" y="654368"/>
            <a:ext cx="3406140" cy="3834765"/>
          </a:xfrm>
          <a:prstGeom prst="rect">
            <a:avLst/>
          </a:prstGeom>
        </p:spPr>
      </p:pic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1710267" y="1174748"/>
            <a:ext cx="5723466" cy="2692401"/>
          </a:xfrm>
        </p:spPr>
        <p:txBody>
          <a:bodyPr lIns="90000" anchor="ctr" anchorCtr="1">
            <a:noAutofit/>
          </a:bodyPr>
          <a:lstStyle>
            <a:lvl1pPr marL="0" indent="0" algn="ctr">
              <a:buNone/>
              <a:defRPr sz="39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8832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83500"/>
            <a:ext cx="9144000" cy="36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97462"/>
            <a:ext cx="7886700" cy="74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44398"/>
            <a:ext cx="7886700" cy="3335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0" y="4886212"/>
            <a:ext cx="3080611" cy="154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bg2"/>
                </a:solidFill>
              </a:defRPr>
            </a:lvl1pPr>
          </a:lstStyle>
          <a:p>
            <a:r>
              <a:rPr lang="fi-FI" dirty="0"/>
              <a:t>Työ- ja elinkeinoministeriö </a:t>
            </a:r>
            <a:r>
              <a:rPr lang="bg-BG" dirty="0"/>
              <a:t>•</a:t>
            </a:r>
            <a:r>
              <a:rPr lang="fi-FI" dirty="0"/>
              <a:t> www.tem.fi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71453" y="4886212"/>
            <a:ext cx="703447" cy="154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3F2DB349-D844-F140-BD48-943C54C28848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6152" y="4886212"/>
            <a:ext cx="538239" cy="154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2"/>
                </a:solidFill>
              </a:defRPr>
            </a:lvl1pPr>
          </a:lstStyle>
          <a:p>
            <a:fld id="{3065C9E5-8AC3-DF4B-BA99-CB03B9370A9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366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673" r:id="rId20"/>
    <p:sldLayoutId id="2147483674" r:id="rId21"/>
    <p:sldLayoutId id="2147483675" r:id="rId22"/>
    <p:sldLayoutId id="2147483679" r:id="rId23"/>
    <p:sldLayoutId id="2147483677" r:id="rId24"/>
    <p:sldLayoutId id="2147483680" r:id="rId25"/>
  </p:sldLayoutIdLst>
  <p:hf hdr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16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rgbClr val="505050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rgbClr val="505050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rgbClr val="505050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2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hidden">
          <a:xfrm>
            <a:off x="0" y="4783500"/>
            <a:ext cx="9144000" cy="360000"/>
          </a:xfrm>
          <a:prstGeom prst="rect">
            <a:avLst/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013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97462"/>
            <a:ext cx="7886700" cy="74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44401"/>
            <a:ext cx="7886700" cy="3335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71455" y="4886215"/>
            <a:ext cx="703447" cy="154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bg2"/>
                </a:solidFill>
              </a:defRPr>
            </a:lvl1pPr>
          </a:lstStyle>
          <a:p>
            <a:fld id="{BFB289C6-7421-BF4F-917B-438A4D039CDA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8656" y="4886215"/>
            <a:ext cx="3080611" cy="154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0">
                <a:solidFill>
                  <a:schemeClr val="bg2"/>
                </a:solidFill>
              </a:defRPr>
            </a:lvl1pPr>
          </a:lstStyle>
          <a:p>
            <a:r>
              <a:rPr lang="fi-FI" dirty="0"/>
              <a:t>Työ- ja elinkeinoministeriö </a:t>
            </a:r>
            <a:r>
              <a:rPr lang="bg-BG" dirty="0"/>
              <a:t>•</a:t>
            </a:r>
            <a:r>
              <a:rPr lang="fi-FI" dirty="0"/>
              <a:t> </a:t>
            </a:r>
            <a:r>
              <a:rPr lang="fi-FI" dirty="0" err="1"/>
              <a:t>www.tem.fi</a:t>
            </a:r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6158" y="4886215"/>
            <a:ext cx="538239" cy="1545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>
                <a:solidFill>
                  <a:schemeClr val="bg2"/>
                </a:solidFill>
              </a:defRPr>
            </a:lvl1pPr>
          </a:lstStyle>
          <a:p>
            <a:fld id="{3065C9E5-8AC3-DF4B-BA99-CB03B9370A9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400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</p:sldLayoutIdLst>
  <p:hf hdr="0"/>
  <p:txStyles>
    <p:titleStyle>
      <a:lvl1pPr algn="l" defTabSz="514312" rtl="0" eaLnBrk="1" latinLnBrk="0" hangingPunct="1">
        <a:lnSpc>
          <a:spcPct val="90000"/>
        </a:lnSpc>
        <a:spcBef>
          <a:spcPct val="0"/>
        </a:spcBef>
        <a:buNone/>
        <a:defRPr sz="2025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28579" indent="-128579" algn="l" defTabSz="514312" rtl="0" eaLnBrk="1" latinLnBrk="0" hangingPunct="1">
        <a:lnSpc>
          <a:spcPct val="90000"/>
        </a:lnSpc>
        <a:spcBef>
          <a:spcPts val="563"/>
        </a:spcBef>
        <a:buFont typeface="Arial"/>
        <a:buChar char="•"/>
        <a:defRPr sz="1238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85735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642890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900" kern="1200">
          <a:solidFill>
            <a:srgbClr val="505050"/>
          </a:solidFill>
          <a:latin typeface="+mn-lt"/>
          <a:ea typeface="+mn-ea"/>
          <a:cs typeface="+mn-cs"/>
        </a:defRPr>
      </a:lvl3pPr>
      <a:lvl4pPr marL="900045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900" kern="1200">
          <a:solidFill>
            <a:srgbClr val="505050"/>
          </a:solidFill>
          <a:latin typeface="+mn-lt"/>
          <a:ea typeface="+mn-ea"/>
          <a:cs typeface="+mn-cs"/>
        </a:defRPr>
      </a:lvl4pPr>
      <a:lvl5pPr marL="1157201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900" kern="1200">
          <a:solidFill>
            <a:srgbClr val="505050"/>
          </a:solidFill>
          <a:latin typeface="+mn-lt"/>
          <a:ea typeface="+mn-ea"/>
          <a:cs typeface="+mn-cs"/>
        </a:defRPr>
      </a:lvl5pPr>
      <a:lvl6pPr marL="1414357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13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669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825" indent="-128579" algn="l" defTabSz="514312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56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12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68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24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780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35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090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246" algn="l" defTabSz="514312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C12154B5-5197-CE96-377F-F2A75F405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759773"/>
            <a:ext cx="6858000" cy="2519691"/>
          </a:xfrm>
        </p:spPr>
        <p:txBody>
          <a:bodyPr>
            <a:normAutofit fontScale="90000"/>
          </a:bodyPr>
          <a:lstStyle/>
          <a:p>
            <a:br>
              <a:rPr lang="fi-FI" dirty="0"/>
            </a:br>
            <a:br>
              <a:rPr lang="fi-FI" dirty="0"/>
            </a:br>
            <a:br>
              <a:rPr lang="fi-FI" dirty="0"/>
            </a:br>
            <a:br>
              <a:rPr lang="fi-FI" dirty="0"/>
            </a:br>
            <a:br>
              <a:rPr lang="fi-FI" dirty="0"/>
            </a:br>
            <a:br>
              <a:rPr lang="fi-FI" dirty="0"/>
            </a:br>
            <a:r>
              <a:rPr lang="fi-FI" dirty="0"/>
              <a:t>Työvoimapalvelut ja kotoutuminen</a:t>
            </a:r>
            <a:br>
              <a:rPr lang="fi-FI" dirty="0"/>
            </a:br>
            <a:endParaRPr lang="fi-FI" dirty="0"/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4008A363-8082-D088-2813-5933E9376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976956"/>
            <a:ext cx="6858000" cy="474408"/>
          </a:xfrm>
        </p:spPr>
        <p:txBody>
          <a:bodyPr>
            <a:normAutofit/>
          </a:bodyPr>
          <a:lstStyle/>
          <a:p>
            <a:endParaRPr lang="fi-FI" sz="2400" b="1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9D31BF-CDB2-B00F-F838-EC7C67AE216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873625"/>
            <a:ext cx="682625" cy="200025"/>
          </a:xfrm>
        </p:spPr>
        <p:txBody>
          <a:bodyPr/>
          <a:lstStyle/>
          <a:p>
            <a:fld id="{9504BABE-377C-4042-9CE4-D8BB0ACFBA08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BDCF2B-5495-E5F8-83E1-93224541769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73625"/>
            <a:ext cx="404813" cy="200025"/>
          </a:xfrm>
        </p:spPr>
        <p:txBody>
          <a:bodyPr/>
          <a:lstStyle/>
          <a:p>
            <a:fld id="{1EA1DD0D-7089-48C5-B116-A19F892CF1D9}" type="slidenum">
              <a:rPr lang="fi-FI" smtClean="0"/>
              <a:pPr/>
              <a:t>1</a:t>
            </a:fld>
            <a:r>
              <a:rPr lang="fi-FI"/>
              <a:t>  </a:t>
            </a:r>
            <a:r>
              <a:rPr lang="fi-FI" b="0">
                <a:solidFill>
                  <a:schemeClr val="bg1">
                    <a:lumMod val="65000"/>
                  </a:schemeClr>
                </a:solidFill>
              </a:rPr>
              <a:t>|</a:t>
            </a:r>
            <a:endParaRPr lang="fi-FI" sz="600" b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567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74F90F-CF34-8756-FA96-E509BC3A7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TE-palvelut 2024 -uudistus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7A34338F-1EE6-D496-2265-CF3BC4A13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223783"/>
            <a:ext cx="3942158" cy="3256141"/>
          </a:xfrm>
        </p:spPr>
        <p:txBody>
          <a:bodyPr>
            <a:normAutofit/>
          </a:bodyPr>
          <a:lstStyle/>
          <a:p>
            <a:r>
              <a:rPr lang="fi-FI" dirty="0"/>
              <a:t>Kunnille ja alueille siirtyi 1.1.2025 pääosa TE-toimiston vastuulla olleista henkilöasiakas-, työnantaja- ja yrityspalveluista sekä ELY-keskusten vastuulla olleet TE-palveluiden hankinnat.</a:t>
            </a:r>
          </a:p>
          <a:p>
            <a:r>
              <a:rPr lang="fi-FI" dirty="0"/>
              <a:t>Valtiolla jäivät eräät keskitetyt palvelut (KEHA-keskuksessa):</a:t>
            </a:r>
          </a:p>
          <a:p>
            <a:r>
              <a:rPr lang="fi-FI" dirty="0"/>
              <a:t>valtakunnalliset tietojärjestelmäpalvelut</a:t>
            </a:r>
          </a:p>
          <a:p>
            <a:r>
              <a:rPr lang="fi-FI" dirty="0"/>
              <a:t>tiedolla johtaminen</a:t>
            </a:r>
          </a:p>
          <a:p>
            <a:r>
              <a:rPr lang="fi-FI" dirty="0"/>
              <a:t>eräät muut valtakunnalliset palvelut </a:t>
            </a:r>
          </a:p>
          <a:p>
            <a:endParaRPr lang="fi-FI" dirty="0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B066B7C8-6407-8129-B389-B508FDF11F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1223782"/>
            <a:ext cx="3887391" cy="3522255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Osana uudistusta uudistettiin myös laki työllistymistä edistävästä monialaisesta yhteispalvelusta: laissa työllistymisen monialaisesta </a:t>
            </a:r>
            <a:r>
              <a:rPr lang="fi-FI" sz="1700" dirty="0"/>
              <a:t>edistämisestä</a:t>
            </a:r>
            <a:r>
              <a:rPr lang="fi-FI" dirty="0"/>
              <a:t> (381/2023) on vuodesta 2025 alkaen säädetty työvoimaviranomaisen tehtävistä monialaisen tuen yhteistoimintamallissa ja nuorten monialaisen tuen yhteispalvelussa. Monialaisen tuen yhteistoimintamalli on työvoimaviranomaisen, hyvinvointialueen ja </a:t>
            </a:r>
            <a:r>
              <a:rPr lang="fi-FI" dirty="0" err="1"/>
              <a:t>KELA:n</a:t>
            </a:r>
            <a:r>
              <a:rPr lang="fi-FI" dirty="0"/>
              <a:t> kokonaisuus. </a:t>
            </a:r>
          </a:p>
          <a:p>
            <a:r>
              <a:rPr lang="fi-FI" dirty="0"/>
              <a:t>Lisäksi samaan aikaan tehtiin kotoutumisen edistämisestä esitetyn lain kokonaisuudistus, jolla on yhtymäkohtia TE-palvelujen uudistukseen.</a:t>
            </a:r>
          </a:p>
          <a:p>
            <a:r>
              <a:rPr lang="fi-FI" dirty="0"/>
              <a:t>Työnhakijoina olevien kotoutuja-asiakkaiden palvelut järjestetään osana työvoimapalveluita.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71B2B6E-9F88-5864-B709-6F2F114BB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3D0320-CD9D-50A5-73FB-BB7D4FC35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283228-4ECB-70B1-5CB1-F747C989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802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>
            <a:extLst>
              <a:ext uri="{FF2B5EF4-FFF2-40B4-BE49-F238E27FC236}">
                <a16:creationId xmlns:a16="http://schemas.microsoft.com/office/drawing/2014/main" id="{6BC7DC56-C1DD-25D8-3649-5739ACB3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Julkiset työvoimapalvelut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794CE02E-111C-0703-ABCC-3B8CFAE8E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Kuntien järjestämisvastuulle kuuluvista julkisista työvoimapalveluista ja niihin liittyvistä tehtävistä on vuodesta 2025 alkaen säädetty </a:t>
            </a:r>
            <a:r>
              <a:rPr lang="fi-FI" b="1" dirty="0"/>
              <a:t>työvoimapalveluiden järjestämisestä annetussa laissa </a:t>
            </a:r>
            <a:r>
              <a:rPr lang="fi-FI" dirty="0"/>
              <a:t>(380/2023)</a:t>
            </a:r>
          </a:p>
          <a:p>
            <a:r>
              <a:rPr lang="fi-FI" dirty="0"/>
              <a:t>Työvoimaviranomaisen on järjestettävä julkisia työvoimapalveluita. Julkisina työvoimapalveluina työvoimaviranomainen järjestää </a:t>
            </a:r>
          </a:p>
          <a:p>
            <a:pPr lvl="1"/>
            <a:r>
              <a:rPr lang="fi-FI" dirty="0"/>
              <a:t>työnvälityspalvelua, jota tehdään kansallisesti ja kansainvälisesti,</a:t>
            </a:r>
          </a:p>
          <a:p>
            <a:pPr lvl="1"/>
            <a:r>
              <a:rPr lang="fi-FI" dirty="0"/>
              <a:t>tieto- ja neuvontapalveluja, </a:t>
            </a:r>
          </a:p>
          <a:p>
            <a:pPr lvl="1"/>
            <a:r>
              <a:rPr lang="fi-FI" dirty="0"/>
              <a:t>ura- ja työnhakuvalmennusta, </a:t>
            </a:r>
          </a:p>
          <a:p>
            <a:pPr lvl="1"/>
            <a:r>
              <a:rPr lang="fi-FI" dirty="0"/>
              <a:t>työvoimakoulutusta ja muutosturvakoulutusta. </a:t>
            </a:r>
          </a:p>
          <a:p>
            <a:r>
              <a:rPr lang="fi-FI" dirty="0"/>
              <a:t>Julkisiin työvoimapalveluihin kuuluvat myös </a:t>
            </a:r>
          </a:p>
          <a:p>
            <a:pPr lvl="1"/>
            <a:r>
              <a:rPr lang="fi-FI" dirty="0"/>
              <a:t>asiakkaan palveluprosessiin liittyvät asiantuntija-arvioinnit, </a:t>
            </a:r>
          </a:p>
          <a:p>
            <a:pPr lvl="1"/>
            <a:r>
              <a:rPr lang="fi-FI" dirty="0"/>
              <a:t>kokeilut, </a:t>
            </a:r>
          </a:p>
          <a:p>
            <a:pPr lvl="1"/>
            <a:r>
              <a:rPr lang="fi-FI" dirty="0"/>
              <a:t>työttömyysetuudella tuettu työnhakijan omaehtoinen opiskelu </a:t>
            </a:r>
          </a:p>
          <a:p>
            <a:pPr lvl="1"/>
            <a:r>
              <a:rPr lang="fi-FI" dirty="0"/>
              <a:t>työnantajalle ja henkilöasiakkaalle myönnettävät tuet ja korvaukset, kuten palkkatuki, työllistämistuki 55 vuotta täyttäneelle, starttiraha sekä harkinnanvarainen kulukorvaus.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D278FFFE-77BD-8897-A917-F2A94365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19F49828-0B46-6985-9288-6787D33EF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301-0B2F-DD49-84BB-AA91E35A26A2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2564A5-E0B7-3719-FF35-5E128B0B3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111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6C4C42-28D9-0571-7EF6-C3F4D483A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Työvoimaviranomaisen tehtävää on myös 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60E550-1F10-8F30-3039-D12314EAB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4398"/>
            <a:ext cx="7886700" cy="3544480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fi-FI" dirty="0"/>
              <a:t>työnhakijan palveluprosessiin liittyvät tehtävät, kuten alkuhaastattelun, työnhakukeskustelun ja täydentävien työnhakukeskusteluiden järjestäminen sekä työllistymissuunnitelman tai korvaavan suunnitelman laatiminen ja työnhakuvelvollisuuden asettaminen työnhakijalle.</a:t>
            </a:r>
          </a:p>
          <a:p>
            <a:pPr lvl="1"/>
            <a:r>
              <a:rPr lang="fi-FI" dirty="0"/>
              <a:t>Lisäksi työvoimaviranomaisen tehtävänä on ohjata työnhakijaa hakemaan hänelle sopivia työmahdollisuuksia ja tukea työnhakijan työnhakua sekä ohjata työnhakija hänelle tarpeellisiin palveluihin sekä seurata työllistymissuunnitelman toteutumista.</a:t>
            </a:r>
          </a:p>
          <a:p>
            <a:pPr lvl="1"/>
            <a:r>
              <a:rPr lang="fi-FI" dirty="0"/>
              <a:t>Työvoimaviranomaisen tehtäviin kuuluu myös myöntää, maksaa ja tarvittaessa takaisinperiä järjestämislaissa säädetyt tuet ja korvaukset henkilöasiakkaille ja työnantajille. </a:t>
            </a:r>
          </a:p>
          <a:p>
            <a:pPr lvl="1"/>
            <a:r>
              <a:rPr lang="fi-FI" dirty="0"/>
              <a:t>Työvoimaviranomaisen tehtäviin kuuluu myös muutosturvaan liittyviä tehtäviä.</a:t>
            </a:r>
          </a:p>
          <a:p>
            <a:r>
              <a:rPr lang="fi-FI" dirty="0"/>
              <a:t>Työttömyysturvalaissa (1290/2002) säädetään työvoimaviranomainen tehtävästä antaa tietyistä työttömyysetuuden saamisen työvoimapoliittisista edellytyksistä lausunto etuuden maksajalle, eli </a:t>
            </a:r>
            <a:r>
              <a:rPr lang="fi-FI" dirty="0" err="1"/>
              <a:t>KELA:lle</a:t>
            </a:r>
            <a:r>
              <a:rPr lang="fi-FI" dirty="0"/>
              <a:t> tai työttömyyskassalle. Työvoimaviranomainen ratkaisee omalla toimialueellaan työnhakijan työttömyysturvaoikeutta koskevat työvoimapoliittiset edellytykset ja antaa asiakkaanaan olevaa työnhakijaa koskevan työvoimapoliittisen lausunnon työttömyysetuuden saamisen edellytyksistä etuuden maksajalle. </a:t>
            </a:r>
          </a:p>
          <a:p>
            <a:pPr lvl="1"/>
            <a:r>
              <a:rPr lang="fi-FI" dirty="0"/>
              <a:t>Tehtävä koskee sellaisia työvoimapoliittisia lausuntoja, joihin ei liity työvoimapoliittista harkintavaltaa tai joihin liittyy vain vähäistä harkintavaltaa.</a:t>
            </a:r>
          </a:p>
          <a:p>
            <a:r>
              <a:rPr lang="fi-FI" dirty="0"/>
              <a:t>Työvoimaviranomaisella on velvollisuus käyttää työvoimapalvelujen toimeenpanossa valtakunnallista tietovarantoa, palvelualustaa ja asiakastietojärjestelmäkokonaisuutta. Asiakastietojärjestelmäkokonaisuuteen sisältyy asiakkuudenhallintajärjestelmä, yleinen avustusjärjestelmä sekä sähköiset asiointipalvelut.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04A7CFF-1C8D-4736-0FE2-C64052C0A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C0840F-ED1E-2860-0EB5-8D1BEDF5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5C2187-8F7C-989C-1016-C8CFDC44D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642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70518" y="227139"/>
            <a:ext cx="7361150" cy="483076"/>
          </a:xfrm>
        </p:spPr>
        <p:txBody>
          <a:bodyPr>
            <a:noAutofit/>
          </a:bodyPr>
          <a:lstStyle/>
          <a:p>
            <a:r>
              <a:rPr lang="fi-FI" sz="2200" dirty="0"/>
              <a:t>Kunnilla on kokonaisvastuu kotoutumisen edistämisestä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41538" y="889001"/>
            <a:ext cx="7501631" cy="3834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1300" b="0" dirty="0">
                <a:solidFill>
                  <a:schemeClr val="tx2"/>
                </a:solidFill>
              </a:rPr>
              <a:t>Kotoutumisen edistämisestä annetun lain (681/2023) mukaan:</a:t>
            </a:r>
          </a:p>
          <a:p>
            <a:r>
              <a:rPr lang="fi-FI" sz="1300" dirty="0">
                <a:solidFill>
                  <a:schemeClr val="tx2"/>
                </a:solidFill>
              </a:rPr>
              <a:t>Kunnalla on yleis- ja yhteensovittamisvastuu maahanmuuttajien ja kotoutuja-asiakkaiden kotoutumisen edistämisen suunnittelusta ja kehittämisestä paikallistasolla. </a:t>
            </a:r>
            <a:r>
              <a:rPr lang="fi-FI" sz="1300" b="0" dirty="0">
                <a:solidFill>
                  <a:schemeClr val="tx2"/>
                </a:solidFill>
              </a:rPr>
              <a:t>Kunta kehittää kotoutumisen edistämistä monialaisessa yhteistyössä.</a:t>
            </a:r>
            <a:endParaRPr lang="fi-FI" sz="950" dirty="0">
              <a:solidFill>
                <a:schemeClr val="tx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1300" dirty="0">
                <a:solidFill>
                  <a:schemeClr val="tx2"/>
                </a:solidFill>
              </a:rPr>
              <a:t>Kunta vastaa kotoutumisohjelman </a:t>
            </a:r>
            <a:r>
              <a:rPr lang="fi-FI" sz="1300" i="1" dirty="0">
                <a:solidFill>
                  <a:schemeClr val="tx2"/>
                </a:solidFill>
              </a:rPr>
              <a:t>(eli kotoutumisen alkuvaiheen palvelukokonaisuuden) </a:t>
            </a:r>
            <a:r>
              <a:rPr lang="fi-FI" sz="1300" dirty="0">
                <a:solidFill>
                  <a:schemeClr val="tx2"/>
                </a:solidFill>
              </a:rPr>
              <a:t>järjestämisestä </a:t>
            </a:r>
            <a:r>
              <a:rPr lang="fi-FI" sz="1300" b="0" dirty="0">
                <a:solidFill>
                  <a:schemeClr val="tx2"/>
                </a:solidFill>
              </a:rPr>
              <a:t>sekä peruspalveluidensa soveltuvuudesta myös maahanmuuttajille.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075" b="0" dirty="0">
                <a:solidFill>
                  <a:schemeClr val="tx2"/>
                </a:solidFill>
              </a:rPr>
              <a:t>Kunnan työvoimaviranomainen vastaa </a:t>
            </a:r>
            <a:r>
              <a:rPr lang="fi-FI" sz="1075" dirty="0">
                <a:solidFill>
                  <a:schemeClr val="tx2"/>
                </a:solidFill>
              </a:rPr>
              <a:t>kotoutumisohjelman palveluiden järjestämisestä työnhakijana oleville maahanmuuttajille.</a:t>
            </a:r>
            <a:endParaRPr lang="fi-FI" sz="1075" b="0" dirty="0">
              <a:solidFill>
                <a:schemeClr val="tx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1300" b="0" dirty="0">
                <a:solidFill>
                  <a:schemeClr val="tx2"/>
                </a:solidFill>
              </a:rPr>
              <a:t>Kunta vastaa henkilöstönsä osaamisen kehittämisestä kotoutumisen edistämisessä.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2"/>
                </a:solidFill>
              </a:rPr>
              <a:t>Kunnan tehtävänä on tarjota maahanmuuttajille ja kotoutuja-asiakkaille yleistä ohjausta ja neuvontaa </a:t>
            </a:r>
            <a:r>
              <a:rPr lang="fi-FI" sz="1400" b="0" dirty="0">
                <a:solidFill>
                  <a:schemeClr val="tx2"/>
                </a:solidFill>
              </a:rPr>
              <a:t>suomalaisesta yhteiskunnasta, palvelu- ja koulutusjärjestelmästä, työelämästä sekä maahanmuuttajan oikeuksista ja velvollisuuksista Suomessa.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chemeClr val="tx2"/>
                </a:solidFill>
              </a:rPr>
              <a:t>Kunnalle kuuluu myös pakolaisten vastaanoton tehtäviä: </a:t>
            </a:r>
            <a:r>
              <a:rPr lang="fi-FI" sz="1400" b="0" dirty="0">
                <a:solidFill>
                  <a:schemeClr val="tx2"/>
                </a:solidFill>
              </a:rPr>
              <a:t>kunta vastaa kuntapaikalle ohjattavan vastaanottamiseen liittyvistä tehtävistä, kuten asunnon järjestämisestä, ohjauksen ja neuvonnan sekä kotoutumis- ja muiden kunnan palveluiden järjestämisestä ja palveluiden yhteensovittamisesta hyvinvointialueen kanssa. 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839AD-8404-F14E-AD85-8BA1B1271A32}" type="datetime1">
              <a:rPr lang="fi-FI" smtClean="0"/>
              <a:pPr/>
              <a:t>22.4.2026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9374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yöristetty suorakulmio 10"/>
          <p:cNvSpPr/>
          <p:nvPr/>
        </p:nvSpPr>
        <p:spPr>
          <a:xfrm>
            <a:off x="409743" y="834501"/>
            <a:ext cx="8104654" cy="3855941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Pyöristetty suorakulmio 12"/>
          <p:cNvSpPr/>
          <p:nvPr/>
        </p:nvSpPr>
        <p:spPr>
          <a:xfrm>
            <a:off x="506028" y="1397429"/>
            <a:ext cx="7612251" cy="3293013"/>
          </a:xfrm>
          <a:prstGeom prst="roundRect">
            <a:avLst/>
          </a:prstGeom>
          <a:solidFill>
            <a:schemeClr val="accent1">
              <a:lumMod val="25000"/>
              <a:lumOff val="75000"/>
            </a:schemeClr>
          </a:solidFill>
          <a:ln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Pyöristetty suorakulmio 7"/>
          <p:cNvSpPr/>
          <p:nvPr/>
        </p:nvSpPr>
        <p:spPr>
          <a:xfrm>
            <a:off x="531950" y="1865402"/>
            <a:ext cx="7243230" cy="273301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6028" y="256687"/>
            <a:ext cx="7325640" cy="481427"/>
          </a:xfrm>
        </p:spPr>
        <p:txBody>
          <a:bodyPr>
            <a:normAutofit fontScale="90000"/>
          </a:bodyPr>
          <a:lstStyle/>
          <a:p>
            <a:r>
              <a:rPr lang="fi-FI" dirty="0"/>
              <a:t>Kunnan kotoutumispalveluiden järjestäminen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62502" y="1028881"/>
            <a:ext cx="7203018" cy="34657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b="1" dirty="0"/>
              <a:t>Kunnan peruspalvelut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Maahanmuuttajien yleinen ohjaus ja neuvonta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b="1" dirty="0"/>
              <a:t>Kotoutumisen alkuvaiheen palvelukokonaisuus eli </a:t>
            </a:r>
            <a:r>
              <a:rPr lang="fi-FI" b="1" i="1" dirty="0"/>
              <a:t>kotoutumisohjelma</a:t>
            </a:r>
            <a:r>
              <a:rPr lang="fi-FI" b="1" dirty="0"/>
              <a:t>, </a:t>
            </a:r>
            <a:br>
              <a:rPr lang="fi-FI" b="1" dirty="0"/>
            </a:br>
            <a:r>
              <a:rPr lang="fi-FI" b="1" dirty="0"/>
              <a:t>jossa vähimmäissisältönä:</a:t>
            </a:r>
            <a:br>
              <a:rPr lang="fi-FI" b="0" dirty="0"/>
            </a:br>
            <a:endParaRPr lang="fi-FI" b="0" dirty="0"/>
          </a:p>
          <a:p>
            <a:pPr marL="171450" indent="-171450">
              <a:buFontTx/>
              <a:buChar char="-"/>
            </a:pPr>
            <a:r>
              <a:rPr lang="fi-FI" sz="1400" b="0" dirty="0"/>
              <a:t>Osaamisen ja kotoutumisen palvelutarpeen arviointi</a:t>
            </a:r>
          </a:p>
          <a:p>
            <a:pPr marL="171450" indent="-171450">
              <a:buFontTx/>
              <a:buChar char="-"/>
            </a:pPr>
            <a:r>
              <a:rPr lang="fi-FI" sz="1400" b="0" dirty="0"/>
              <a:t>Kotoutumissuunnitelman laatiminen ja seuranta</a:t>
            </a:r>
          </a:p>
          <a:p>
            <a:pPr marL="171450" indent="-171450">
              <a:buFontTx/>
              <a:buChar char="-"/>
            </a:pPr>
            <a:r>
              <a:rPr lang="fi-FI" sz="1400" b="0" dirty="0"/>
              <a:t>Monikielinen yhteiskuntaorientaatio</a:t>
            </a:r>
          </a:p>
          <a:p>
            <a:pPr marL="171450" indent="-171450">
              <a:buFontTx/>
              <a:buChar char="-"/>
            </a:pPr>
            <a:r>
              <a:rPr lang="fi-FI" sz="1400" b="0" dirty="0"/>
              <a:t>Kotoutumiskoulutus ja </a:t>
            </a:r>
            <a:r>
              <a:rPr lang="fi-FI" sz="1400" dirty="0"/>
              <a:t>siihen sisältyvä kielitaidon päättötestaus</a:t>
            </a:r>
          </a:p>
          <a:p>
            <a:pPr marL="171450" indent="-171450">
              <a:buFontTx/>
              <a:buChar char="-"/>
            </a:pPr>
            <a:r>
              <a:rPr lang="fi-FI" sz="1400" b="0" dirty="0"/>
              <a:t>Muu </a:t>
            </a:r>
            <a:r>
              <a:rPr lang="fi-FI" sz="1400" b="0" dirty="0">
                <a:solidFill>
                  <a:schemeClr val="dk1"/>
                </a:solidFill>
              </a:rPr>
              <a:t>suomen ja ruotsin kielen osaamista, luku- ja kirjoitustaitoa, yhteiskunta- ja työelämävalmiuksia sekä työllistymistä ja yrittäjyyttä tukeva </a:t>
            </a:r>
            <a:r>
              <a:rPr lang="fi-FI" sz="1400" b="0" dirty="0"/>
              <a:t>koulutus/palvelut</a:t>
            </a:r>
          </a:p>
          <a:p>
            <a:pPr marL="171450" indent="-171450">
              <a:buFontTx/>
              <a:buChar char="-"/>
            </a:pPr>
            <a:r>
              <a:rPr lang="fi-FI" sz="1400" b="0" dirty="0"/>
              <a:t>Ohjelman aikainen ohjaus ja neuvonta</a:t>
            </a:r>
          </a:p>
          <a:p>
            <a:pPr marL="171450" indent="-171450">
              <a:buFontTx/>
              <a:buChar char="-"/>
            </a:pPr>
            <a:r>
              <a:rPr lang="fi-FI" sz="1400" b="0" i="1" dirty="0"/>
              <a:t>Mahdolliset muut kunnan järjestämisvastuulla olevat palvelut</a:t>
            </a:r>
            <a:endParaRPr lang="fi-FI" sz="1400" b="0" dirty="0"/>
          </a:p>
          <a:p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39AD-8404-F14E-AD85-8BA1B1271A32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DDBF8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22.4.2026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DDBF8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srgbClr val="DDBF8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Työ- ja elinkeinoministeriö </a:t>
            </a:r>
            <a:r>
              <a:rPr kumimoji="0" lang="bg-BG" sz="800" b="0" i="0" u="none" strike="noStrike" kern="1200" cap="none" spc="0" normalizeH="0" baseline="0" noProof="0">
                <a:ln>
                  <a:noFill/>
                </a:ln>
                <a:solidFill>
                  <a:srgbClr val="DDBF8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•</a:t>
            </a:r>
            <a:r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srgbClr val="DDBF8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www.tem.fi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DDBF8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65C9E5-8AC3-DF4B-BA99-CB03B9370A98}" type="slidenum">
              <a:rPr kumimoji="0" lang="fi-FI" sz="900" b="1" i="0" u="none" strike="noStrike" kern="1200" cap="none" spc="0" normalizeH="0" baseline="0" noProof="0" smtClean="0">
                <a:ln>
                  <a:noFill/>
                </a:ln>
                <a:solidFill>
                  <a:srgbClr val="DDBF8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900" b="1" i="0" u="none" strike="noStrike" kern="1200" cap="none" spc="0" normalizeH="0" baseline="0" noProof="0">
              <a:ln>
                <a:noFill/>
              </a:ln>
              <a:solidFill>
                <a:srgbClr val="DDBF8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Kuvatekstiellipsi 8"/>
          <p:cNvSpPr/>
          <p:nvPr/>
        </p:nvSpPr>
        <p:spPr>
          <a:xfrm>
            <a:off x="7043830" y="2361983"/>
            <a:ext cx="1996339" cy="1061686"/>
          </a:xfrm>
          <a:prstGeom prst="wedgeEllipseCallout">
            <a:avLst>
              <a:gd name="adj1" fmla="val -43947"/>
              <a:gd name="adj2" fmla="val 56279"/>
            </a:avLst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kstiruutu 9"/>
          <p:cNvSpPr txBox="1"/>
          <p:nvPr/>
        </p:nvSpPr>
        <p:spPr>
          <a:xfrm>
            <a:off x="7249395" y="2431161"/>
            <a:ext cx="1585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Työvoimaviranomainen vastaa kotoutumisohjelman palveluiden järjestämisestä työnhakijoille</a:t>
            </a:r>
          </a:p>
        </p:txBody>
      </p:sp>
    </p:spTree>
    <p:extLst>
      <p:ext uri="{BB962C8B-B14F-4D97-AF65-F5344CB8AC3E}">
        <p14:creationId xmlns:p14="http://schemas.microsoft.com/office/powerpoint/2010/main" val="2345209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6242FB-241B-892E-DD76-97A24C19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Ajankohtaista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177DA1-1260-518E-D03E-959281CE7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b="1" dirty="0"/>
              <a:t>Palvelujärjestelmän tilaa koskeva selvitystyö</a:t>
            </a:r>
          </a:p>
          <a:p>
            <a:pPr lvl="1"/>
            <a:r>
              <a:rPr lang="fi-FI" dirty="0"/>
              <a:t>Työvoimapalveluiden uudistuksen toteutumisesta ja kehittämistarpeista on valmisteilla virkamiesselvitys, joka on tarkoitus antaa valtioneuvostolle alkuvuodesta 2027. </a:t>
            </a:r>
          </a:p>
          <a:p>
            <a:pPr lvl="1"/>
            <a:r>
              <a:rPr lang="fi-FI" dirty="0"/>
              <a:t>Selvitys perustuu työvoimapalveluiden järjestämistä koskevan lain (380/2023) 22 §:</a:t>
            </a:r>
            <a:r>
              <a:rPr lang="fi-FI" dirty="0" err="1"/>
              <a:t>ään</a:t>
            </a:r>
            <a:r>
              <a:rPr lang="fi-FI" dirty="0"/>
              <a:t>, jonka mukaan työllisyyden edistämisen valtakunnallinen neuvottelukunta antaa hallituskausittain valtioneuvostolle selvityksen työvoimapalvelujärjestelmän tilasta.</a:t>
            </a:r>
          </a:p>
          <a:p>
            <a:pPr lvl="1"/>
            <a:r>
              <a:rPr lang="fi-FI" dirty="0"/>
              <a:t>Selvityksessä esitetään arvio palvelujärjestelmän toimivuudesta ja palvelujen järjestämisen edellytysten toteutumisesta. Selvitys keskittyy työvoimapalvelujärjestelmän toimeenpanon ensimmäisten noin kahden vuoden arviointiin. </a:t>
            </a:r>
          </a:p>
          <a:p>
            <a:endParaRPr lang="fi-FI" dirty="0"/>
          </a:p>
          <a:p>
            <a:r>
              <a:rPr lang="fi-FI" b="1" dirty="0"/>
              <a:t>Yhdenvertaiset palvelut - selvitys</a:t>
            </a:r>
          </a:p>
          <a:p>
            <a:pPr lvl="1"/>
            <a:r>
              <a:rPr lang="fi-FI" dirty="0"/>
              <a:t>Työllisyyden edistämisen valtakunnalliset tavoitteet vuosille 2025-2027 on muodostettu viiden työllisyyden edistämisen teeman ympärille. Teemat ovat </a:t>
            </a:r>
            <a:r>
              <a:rPr lang="fi-FI" b="1" dirty="0"/>
              <a:t>yhdenvertaiset palvelut</a:t>
            </a:r>
            <a:r>
              <a:rPr lang="fi-FI" dirty="0"/>
              <a:t>, työllistymisen tukeminen, julkisen talouden kestävyys, </a:t>
            </a:r>
            <a:r>
              <a:rPr lang="fi-FI" dirty="0" err="1"/>
              <a:t>kohtaanto</a:t>
            </a:r>
            <a:r>
              <a:rPr lang="fi-FI" dirty="0"/>
              <a:t> sekä yhteistyö ja verkostot.</a:t>
            </a:r>
          </a:p>
          <a:p>
            <a:pPr lvl="1"/>
            <a:r>
              <a:rPr lang="fi-FI" dirty="0"/>
              <a:t>Koko maassa työvoimapalveluja on kehitettävä niin, että ne ovat tasavertaisesti saatavilla, saavutettavia ja vaikuttavia kaikille asiakkaille – riippumatta asuinpaikasta tai henkilöön liittyvistä ominaisuuksista.</a:t>
            </a:r>
          </a:p>
          <a:p>
            <a:pPr lvl="1"/>
            <a:r>
              <a:rPr lang="fi-FI" dirty="0"/>
              <a:t>KEHA-keskus toteuttaa joka toinen vuosi valtakunnallisen tavoitteen toteutumisesta erillisen yhdenvertaisuusselvityksen. TE-palvelu-uudistuksen ensimmäinen yhdenvertaisuusselvitys valmistuu syksyllä 2026. 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E963292-AA14-1276-3BE8-97A1C2E92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Työ- ja elinkeinoministeriö </a:t>
            </a:r>
            <a:r>
              <a:rPr lang="bg-BG"/>
              <a:t>•</a:t>
            </a:r>
            <a:r>
              <a:rPr lang="fi-FI"/>
              <a:t> www.tem.fi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0ED5B20-CFD5-96A3-6600-8E8716CDE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024A-9348-8F4E-84E6-1AC861A3D50B}" type="datetime1">
              <a:rPr lang="fi-FI" smtClean="0"/>
              <a:t>22.4.2026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3C18B39-0CEA-3B1D-BFE3-61F2615F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C9E5-8AC3-DF4B-BA99-CB03B9370A98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9959667"/>
      </p:ext>
    </p:extLst>
  </p:cSld>
  <p:clrMapOvr>
    <a:masterClrMapping/>
  </p:clrMapOvr>
</p:sld>
</file>

<file path=ppt/theme/theme1.xml><?xml version="1.0" encoding="utf-8"?>
<a:theme xmlns:a="http://schemas.openxmlformats.org/drawingml/2006/main" name="TEM">
  <a:themeElements>
    <a:clrScheme name="TEM 2021 01">
      <a:dk1>
        <a:srgbClr val="000000"/>
      </a:dk1>
      <a:lt1>
        <a:srgbClr val="FFFFFF"/>
      </a:lt1>
      <a:dk2>
        <a:srgbClr val="201E5B"/>
      </a:dk2>
      <a:lt2>
        <a:srgbClr val="DDBF8C"/>
      </a:lt2>
      <a:accent1>
        <a:srgbClr val="554596"/>
      </a:accent1>
      <a:accent2>
        <a:srgbClr val="008B3B"/>
      </a:accent2>
      <a:accent3>
        <a:srgbClr val="4565AD"/>
      </a:accent3>
      <a:accent4>
        <a:srgbClr val="E5231B"/>
      </a:accent4>
      <a:accent5>
        <a:srgbClr val="B63E8F"/>
      </a:accent5>
      <a:accent6>
        <a:srgbClr val="894997"/>
      </a:accent6>
      <a:hlink>
        <a:srgbClr val="0066CF"/>
      </a:hlink>
      <a:folHlink>
        <a:srgbClr val="485C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5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_DB01_laaja__FI_V____RGB.potx" id="{3FA3402B-2EFC-473D-AB43-9B110CE0CE1F}" vid="{EB4504F2-DA96-4563-B70F-974AD9BA3603}"/>
    </a:ext>
  </a:extLst>
</a:theme>
</file>

<file path=ppt/theme/theme2.xml><?xml version="1.0" encoding="utf-8"?>
<a:theme xmlns:a="http://schemas.openxmlformats.org/drawingml/2006/main" name="TEM_DB02_normal_FI_V____RGB">
  <a:themeElements>
    <a:clrScheme name="TEM2016">
      <a:dk1>
        <a:srgbClr val="000000"/>
      </a:dk1>
      <a:lt1>
        <a:srgbClr val="FFFFFF"/>
      </a:lt1>
      <a:dk2>
        <a:srgbClr val="001E60"/>
      </a:dk2>
      <a:lt2>
        <a:srgbClr val="D5B37A"/>
      </a:lt2>
      <a:accent1>
        <a:srgbClr val="001E60"/>
      </a:accent1>
      <a:accent2>
        <a:srgbClr val="EE2737"/>
      </a:accent2>
      <a:accent3>
        <a:srgbClr val="FF8200"/>
      </a:accent3>
      <a:accent4>
        <a:srgbClr val="F2A900"/>
      </a:accent4>
      <a:accent5>
        <a:srgbClr val="97D700"/>
      </a:accent5>
      <a:accent6>
        <a:srgbClr val="00BFB3"/>
      </a:accent6>
      <a:hlink>
        <a:srgbClr val="009CDE"/>
      </a:hlink>
      <a:folHlink>
        <a:srgbClr val="485CC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4200" b="1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-ppt-template_normal.potx" id="{DD6C6847-E755-42B4-B35F-08DF389D6E1B}" vid="{51D59CA2-D9B6-4DAA-8489-0CA1CEF09CF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279F7CAC681B4FA60D1E0BD3DFBE23" ma:contentTypeVersion="6" ma:contentTypeDescription="Create a new document." ma:contentTypeScope="" ma:versionID="46e7f0e65666644ba9d40a51356825bc">
  <xsd:schema xmlns:xsd="http://www.w3.org/2001/XMLSchema" xmlns:xs="http://www.w3.org/2001/XMLSchema" xmlns:p="http://schemas.microsoft.com/office/2006/metadata/properties" xmlns:ns2="176d53fb-f076-4c61-994b-94caeb123559" targetNamespace="http://schemas.microsoft.com/office/2006/metadata/properties" ma:root="true" ma:fieldsID="99176471cedf7eb144c2938ef1babbda" ns2:_="">
    <xsd:import namespace="176d53fb-f076-4c61-994b-94caeb123559"/>
    <xsd:element name="properties">
      <xsd:complexType>
        <xsd:sequence>
          <xsd:element name="documentManagement">
            <xsd:complexType>
              <xsd:all>
                <xsd:element ref="ns2:Tila" minOccurs="0"/>
                <xsd:element ref="ns2:ViedaanVahvaan" minOccurs="0"/>
                <xsd:element ref="ns2:LinkkiVahvaan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d53fb-f076-4c61-994b-94caeb123559" elementFormDefault="qualified">
    <xsd:import namespace="http://schemas.microsoft.com/office/2006/documentManagement/types"/>
    <xsd:import namespace="http://schemas.microsoft.com/office/infopath/2007/PartnerControls"/>
    <xsd:element name="Tila" ma:index="8" nillable="true" ma:displayName="Tila" ma:format="Dropdown" ma:internalName="Tila">
      <xsd:simpleType>
        <xsd:restriction base="dms:Choice">
          <xsd:enumeration value="Luonnos"/>
          <xsd:enumeration value="Valmis"/>
        </xsd:restriction>
      </xsd:simpleType>
    </xsd:element>
    <xsd:element name="ViedaanVahvaan" ma:index="9" nillable="true" ma:displayName="Viedään Vahvaan" ma:format="Dropdown" ma:internalName="ViedaanVahvaan">
      <xsd:simpleType>
        <xsd:restriction base="dms:Choice">
          <xsd:enumeration value="Ei"/>
          <xsd:enumeration value="Kyllä"/>
          <xsd:enumeration value="EOS"/>
          <xsd:enumeration value="Viety"/>
        </xsd:restriction>
      </xsd:simpleType>
    </xsd:element>
    <xsd:element name="LinkkiVahvaan" ma:index="10" nillable="true" ma:displayName="Linkki Vahvaan" ma:format="Hyperlink" ma:internalName="LinkkiVahvaa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kiVahvaan xmlns="176d53fb-f076-4c61-994b-94caeb123559">
      <Url xsi:nil="true"/>
      <Description xsi:nil="true"/>
    </LinkkiVahvaan>
    <Tila xmlns="176d53fb-f076-4c61-994b-94caeb123559" xsi:nil="true"/>
    <ViedaanVahvaan xmlns="176d53fb-f076-4c61-994b-94caeb123559" xsi:nil="true"/>
  </documentManagement>
</p:properties>
</file>

<file path=customXml/itemProps1.xml><?xml version="1.0" encoding="utf-8"?>
<ds:datastoreItem xmlns:ds="http://schemas.openxmlformats.org/officeDocument/2006/customXml" ds:itemID="{B07C85F2-FF58-44FE-866B-3B5FB05480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6d53fb-f076-4c61-994b-94caeb1235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3FB18F-257A-4801-9908-F4C004B417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ADEA49-7C9F-49F3-A121-6C4BF36CD59A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176d53fb-f076-4c61-994b-94caeb123559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PP_TEM_laajakuva_FI_pohja_RGB</Template>
  <TotalTime>7569</TotalTime>
  <Words>808</Words>
  <Application>Microsoft Office PowerPoint</Application>
  <PresentationFormat>Näytössä katseltava esitys (16:9)</PresentationFormat>
  <Paragraphs>84</Paragraphs>
  <Slides>7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TEM</vt:lpstr>
      <vt:lpstr>TEM_DB02_normal_FI_V____RGB</vt:lpstr>
      <vt:lpstr>      Työvoimapalvelut ja kotoutuminen </vt:lpstr>
      <vt:lpstr>TE-palvelut 2024 -uudistus</vt:lpstr>
      <vt:lpstr>Julkiset työvoimapalvelut</vt:lpstr>
      <vt:lpstr>Työvoimaviranomaisen tehtävää on myös  </vt:lpstr>
      <vt:lpstr>Kunnilla on kokonaisvastuu kotoutumisen edistämisestä</vt:lpstr>
      <vt:lpstr>Kunnan kotoutumispalveluiden järjestäminen</vt:lpstr>
      <vt:lpstr>Ajankohtaista </vt:lpstr>
    </vt:vector>
  </TitlesOfParts>
  <Company>Suomen valtion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Kotoutumisen viranomaistehtävät ja vastuut</dc:title>
  <dc:creator>Susanna Piepponen</dc:creator>
  <cp:lastModifiedBy>Savolainen Suvi (VM)</cp:lastModifiedBy>
  <cp:revision>471</cp:revision>
  <cp:lastPrinted>2024-03-13T06:34:00Z</cp:lastPrinted>
  <dcterms:created xsi:type="dcterms:W3CDTF">2021-06-07T11:23:14Z</dcterms:created>
  <dcterms:modified xsi:type="dcterms:W3CDTF">2026-04-22T08:49:24Z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0x01010008279F7CAC681B4FA60D1E0BD3DFBE23</vt:lpwstr>
  </property>
  <property fmtid="{D5CDD505-2E9C-101B-9397-08002B2CF9AE}" pid="3" name="KampusOrganization">
    <vt:lpwstr/>
  </property>
  <property fmtid="{D5CDD505-2E9C-101B-9397-08002B2CF9AE}" pid="4" name="KampusKeywords">
    <vt:lpwstr/>
  </property>
</Properties>
</file>