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sldIdLst>
    <p:sldId id="353" r:id="rId2"/>
    <p:sldId id="360" r:id="rId3"/>
    <p:sldId id="362" r:id="rId4"/>
    <p:sldId id="361" r:id="rId5"/>
    <p:sldId id="363" r:id="rId6"/>
    <p:sldId id="368" r:id="rId7"/>
    <p:sldId id="278" r:id="rId8"/>
    <p:sldId id="411" r:id="rId9"/>
    <p:sldId id="369" r:id="rId10"/>
    <p:sldId id="371" r:id="rId11"/>
    <p:sldId id="370" r:id="rId12"/>
    <p:sldId id="364" r:id="rId13"/>
    <p:sldId id="365" r:id="rId14"/>
    <p:sldId id="285" r:id="rId15"/>
    <p:sldId id="343" r:id="rId16"/>
    <p:sldId id="2147473779" r:id="rId17"/>
    <p:sldId id="2147473778" r:id="rId18"/>
    <p:sldId id="301" r:id="rId19"/>
    <p:sldId id="428" r:id="rId20"/>
    <p:sldId id="433" r:id="rId21"/>
    <p:sldId id="333" r:id="rId22"/>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22" autoAdjust="0"/>
    <p:restoredTop sz="95884" autoAdjust="0"/>
  </p:normalViewPr>
  <p:slideViewPr>
    <p:cSldViewPr snapToGrid="0" snapToObjects="1" showGuides="1">
      <p:cViewPr varScale="1">
        <p:scale>
          <a:sx n="106" d="100"/>
          <a:sy n="106" d="100"/>
        </p:scale>
        <p:origin x="1086"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valtion.fi\Yhteiset%20tiedostot\VM\KAO\Kuntajako\Kuntajaon%20muutosluettelot\Kuntien%20m&#228;&#228;r&#228;n%20kehitys%201900-.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Ty&#246;kirja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marker>
            <c:symbol val="none"/>
          </c:marker>
          <c:cat>
            <c:numRef>
              <c:f>'Number of municipalities'!$A$2:$A$112</c:f>
              <c:numCache>
                <c:formatCode>General</c:formatCode>
                <c:ptCount val="111"/>
                <c:pt idx="0">
                  <c:v>1900</c:v>
                </c:pt>
                <c:pt idx="1">
                  <c:v>1905</c:v>
                </c:pt>
                <c:pt idx="2">
                  <c:v>1910</c:v>
                </c:pt>
                <c:pt idx="3">
                  <c:v>1915</c:v>
                </c:pt>
                <c:pt idx="4">
                  <c:v>1917</c:v>
                </c:pt>
                <c:pt idx="5">
                  <c:v>1920</c:v>
                </c:pt>
                <c:pt idx="6">
                  <c:v>1921</c:v>
                </c:pt>
                <c:pt idx="7">
                  <c:v>1922</c:v>
                </c:pt>
                <c:pt idx="8">
                  <c:v>1923</c:v>
                </c:pt>
                <c:pt idx="9">
                  <c:v>1924</c:v>
                </c:pt>
                <c:pt idx="10">
                  <c:v>1925</c:v>
                </c:pt>
                <c:pt idx="11">
                  <c:v>1926</c:v>
                </c:pt>
                <c:pt idx="12">
                  <c:v>1927</c:v>
                </c:pt>
                <c:pt idx="13">
                  <c:v>1928</c:v>
                </c:pt>
                <c:pt idx="14">
                  <c:v>1929</c:v>
                </c:pt>
                <c:pt idx="15">
                  <c:v>1930</c:v>
                </c:pt>
                <c:pt idx="16">
                  <c:v>1931</c:v>
                </c:pt>
                <c:pt idx="17">
                  <c:v>1932</c:v>
                </c:pt>
                <c:pt idx="18">
                  <c:v>1933</c:v>
                </c:pt>
                <c:pt idx="19">
                  <c:v>1934</c:v>
                </c:pt>
                <c:pt idx="20">
                  <c:v>1935</c:v>
                </c:pt>
                <c:pt idx="21">
                  <c:v>1936</c:v>
                </c:pt>
                <c:pt idx="22">
                  <c:v>1937</c:v>
                </c:pt>
                <c:pt idx="23">
                  <c:v>1938</c:v>
                </c:pt>
                <c:pt idx="24">
                  <c:v>1939</c:v>
                </c:pt>
                <c:pt idx="25">
                  <c:v>1940</c:v>
                </c:pt>
                <c:pt idx="26">
                  <c:v>1941</c:v>
                </c:pt>
                <c:pt idx="27">
                  <c:v>1942</c:v>
                </c:pt>
                <c:pt idx="28">
                  <c:v>1943</c:v>
                </c:pt>
                <c:pt idx="29">
                  <c:v>1944</c:v>
                </c:pt>
                <c:pt idx="30">
                  <c:v>1945</c:v>
                </c:pt>
                <c:pt idx="31">
                  <c:v>1946</c:v>
                </c:pt>
                <c:pt idx="32">
                  <c:v>1947</c:v>
                </c:pt>
                <c:pt idx="33">
                  <c:v>1948</c:v>
                </c:pt>
                <c:pt idx="34">
                  <c:v>1949</c:v>
                </c:pt>
                <c:pt idx="35">
                  <c:v>1950</c:v>
                </c:pt>
                <c:pt idx="36">
                  <c:v>1951</c:v>
                </c:pt>
                <c:pt idx="37">
                  <c:v>1952</c:v>
                </c:pt>
                <c:pt idx="38">
                  <c:v>1953</c:v>
                </c:pt>
                <c:pt idx="39">
                  <c:v>1954</c:v>
                </c:pt>
                <c:pt idx="40">
                  <c:v>1955</c:v>
                </c:pt>
                <c:pt idx="41">
                  <c:v>1956</c:v>
                </c:pt>
                <c:pt idx="42">
                  <c:v>1957</c:v>
                </c:pt>
                <c:pt idx="43">
                  <c:v>1958</c:v>
                </c:pt>
                <c:pt idx="44">
                  <c:v>1959</c:v>
                </c:pt>
                <c:pt idx="45">
                  <c:v>1960</c:v>
                </c:pt>
                <c:pt idx="46">
                  <c:v>1961</c:v>
                </c:pt>
                <c:pt idx="47">
                  <c:v>1962</c:v>
                </c:pt>
                <c:pt idx="48">
                  <c:v>1963</c:v>
                </c:pt>
                <c:pt idx="49">
                  <c:v>1964</c:v>
                </c:pt>
                <c:pt idx="50">
                  <c:v>1965</c:v>
                </c:pt>
                <c:pt idx="51">
                  <c:v>1966</c:v>
                </c:pt>
                <c:pt idx="52">
                  <c:v>1967</c:v>
                </c:pt>
                <c:pt idx="53">
                  <c:v>1968</c:v>
                </c:pt>
                <c:pt idx="54">
                  <c:v>1969</c:v>
                </c:pt>
                <c:pt idx="55">
                  <c:v>1970</c:v>
                </c:pt>
                <c:pt idx="56">
                  <c:v>1971</c:v>
                </c:pt>
                <c:pt idx="57">
                  <c:v>1972</c:v>
                </c:pt>
                <c:pt idx="58">
                  <c:v>1973</c:v>
                </c:pt>
                <c:pt idx="59">
                  <c:v>1974</c:v>
                </c:pt>
                <c:pt idx="60">
                  <c:v>1975</c:v>
                </c:pt>
                <c:pt idx="61">
                  <c:v>1976</c:v>
                </c:pt>
                <c:pt idx="62">
                  <c:v>1977</c:v>
                </c:pt>
                <c:pt idx="63">
                  <c:v>1978</c:v>
                </c:pt>
                <c:pt idx="64">
                  <c:v>1979</c:v>
                </c:pt>
                <c:pt idx="65">
                  <c:v>1980</c:v>
                </c:pt>
                <c:pt idx="66">
                  <c:v>1981</c:v>
                </c:pt>
                <c:pt idx="67">
                  <c:v>1982</c:v>
                </c:pt>
                <c:pt idx="68">
                  <c:v>1983</c:v>
                </c:pt>
                <c:pt idx="69">
                  <c:v>1984</c:v>
                </c:pt>
                <c:pt idx="70">
                  <c:v>1985</c:v>
                </c:pt>
                <c:pt idx="71">
                  <c:v>1986</c:v>
                </c:pt>
                <c:pt idx="72">
                  <c:v>1987</c:v>
                </c:pt>
                <c:pt idx="73">
                  <c:v>1988</c:v>
                </c:pt>
                <c:pt idx="74">
                  <c:v>1989</c:v>
                </c:pt>
                <c:pt idx="75">
                  <c:v>1990</c:v>
                </c:pt>
                <c:pt idx="76">
                  <c:v>1991</c:v>
                </c:pt>
                <c:pt idx="77">
                  <c:v>1992</c:v>
                </c:pt>
                <c:pt idx="78">
                  <c:v>1993</c:v>
                </c:pt>
                <c:pt idx="79">
                  <c:v>1994</c:v>
                </c:pt>
                <c:pt idx="80">
                  <c:v>1995</c:v>
                </c:pt>
                <c:pt idx="81">
                  <c:v>1996</c:v>
                </c:pt>
                <c:pt idx="82">
                  <c:v>1997</c:v>
                </c:pt>
                <c:pt idx="83">
                  <c:v>1998</c:v>
                </c:pt>
                <c:pt idx="84">
                  <c:v>1999</c:v>
                </c:pt>
                <c:pt idx="85">
                  <c:v>2000</c:v>
                </c:pt>
                <c:pt idx="86">
                  <c:v>2001</c:v>
                </c:pt>
                <c:pt idx="87">
                  <c:v>2002</c:v>
                </c:pt>
                <c:pt idx="88">
                  <c:v>2003</c:v>
                </c:pt>
                <c:pt idx="89">
                  <c:v>2004</c:v>
                </c:pt>
                <c:pt idx="90">
                  <c:v>2005</c:v>
                </c:pt>
                <c:pt idx="91">
                  <c:v>2006</c:v>
                </c:pt>
                <c:pt idx="92">
                  <c:v>2007</c:v>
                </c:pt>
                <c:pt idx="93">
                  <c:v>2008</c:v>
                </c:pt>
                <c:pt idx="94">
                  <c:v>2009</c:v>
                </c:pt>
                <c:pt idx="95">
                  <c:v>2010</c:v>
                </c:pt>
                <c:pt idx="96">
                  <c:v>2011</c:v>
                </c:pt>
                <c:pt idx="97">
                  <c:v>2012</c:v>
                </c:pt>
                <c:pt idx="98">
                  <c:v>2013</c:v>
                </c:pt>
                <c:pt idx="99">
                  <c:v>2014</c:v>
                </c:pt>
                <c:pt idx="100">
                  <c:v>2015</c:v>
                </c:pt>
                <c:pt idx="101">
                  <c:v>2016</c:v>
                </c:pt>
                <c:pt idx="102">
                  <c:v>2017</c:v>
                </c:pt>
                <c:pt idx="103">
                  <c:v>2018</c:v>
                </c:pt>
                <c:pt idx="104">
                  <c:v>2019</c:v>
                </c:pt>
                <c:pt idx="105">
                  <c:v>2020</c:v>
                </c:pt>
                <c:pt idx="106">
                  <c:v>2021</c:v>
                </c:pt>
                <c:pt idx="107">
                  <c:v>2022</c:v>
                </c:pt>
                <c:pt idx="108">
                  <c:v>2023</c:v>
                </c:pt>
                <c:pt idx="109">
                  <c:v>2024</c:v>
                </c:pt>
                <c:pt idx="110">
                  <c:v>2025</c:v>
                </c:pt>
              </c:numCache>
            </c:numRef>
          </c:cat>
          <c:val>
            <c:numRef>
              <c:f>'Number of municipalities'!$B$2:$B$112</c:f>
              <c:numCache>
                <c:formatCode>General</c:formatCode>
                <c:ptCount val="111"/>
                <c:pt idx="0">
                  <c:v>510</c:v>
                </c:pt>
                <c:pt idx="1">
                  <c:v>513</c:v>
                </c:pt>
                <c:pt idx="2">
                  <c:v>519</c:v>
                </c:pt>
                <c:pt idx="3">
                  <c:v>528</c:v>
                </c:pt>
                <c:pt idx="4">
                  <c:v>532</c:v>
                </c:pt>
                <c:pt idx="5">
                  <c:v>542</c:v>
                </c:pt>
                <c:pt idx="6">
                  <c:v>550</c:v>
                </c:pt>
                <c:pt idx="7">
                  <c:v>561</c:v>
                </c:pt>
                <c:pt idx="8">
                  <c:v>567</c:v>
                </c:pt>
                <c:pt idx="9">
                  <c:v>571</c:v>
                </c:pt>
                <c:pt idx="10">
                  <c:v>577</c:v>
                </c:pt>
                <c:pt idx="11">
                  <c:v>581</c:v>
                </c:pt>
                <c:pt idx="12">
                  <c:v>585</c:v>
                </c:pt>
                <c:pt idx="13">
                  <c:v>587</c:v>
                </c:pt>
                <c:pt idx="14">
                  <c:v>589</c:v>
                </c:pt>
                <c:pt idx="15">
                  <c:v>592</c:v>
                </c:pt>
                <c:pt idx="16">
                  <c:v>594</c:v>
                </c:pt>
                <c:pt idx="17">
                  <c:v>601</c:v>
                </c:pt>
                <c:pt idx="18">
                  <c:v>601</c:v>
                </c:pt>
                <c:pt idx="19">
                  <c:v>601</c:v>
                </c:pt>
                <c:pt idx="20">
                  <c:v>601</c:v>
                </c:pt>
                <c:pt idx="21">
                  <c:v>602</c:v>
                </c:pt>
                <c:pt idx="22">
                  <c:v>602</c:v>
                </c:pt>
                <c:pt idx="23">
                  <c:v>602</c:v>
                </c:pt>
                <c:pt idx="24">
                  <c:v>602</c:v>
                </c:pt>
                <c:pt idx="25">
                  <c:v>602</c:v>
                </c:pt>
                <c:pt idx="26">
                  <c:v>602</c:v>
                </c:pt>
                <c:pt idx="27">
                  <c:v>603</c:v>
                </c:pt>
                <c:pt idx="28">
                  <c:v>603</c:v>
                </c:pt>
                <c:pt idx="29">
                  <c:v>603</c:v>
                </c:pt>
                <c:pt idx="30">
                  <c:v>558</c:v>
                </c:pt>
                <c:pt idx="31">
                  <c:v>548</c:v>
                </c:pt>
                <c:pt idx="32">
                  <c:v>547</c:v>
                </c:pt>
                <c:pt idx="33">
                  <c:v>547</c:v>
                </c:pt>
                <c:pt idx="34">
                  <c:v>547</c:v>
                </c:pt>
                <c:pt idx="35">
                  <c:v>547</c:v>
                </c:pt>
                <c:pt idx="36">
                  <c:v>549</c:v>
                </c:pt>
                <c:pt idx="37">
                  <c:v>549</c:v>
                </c:pt>
                <c:pt idx="38">
                  <c:v>549</c:v>
                </c:pt>
                <c:pt idx="39">
                  <c:v>548</c:v>
                </c:pt>
                <c:pt idx="40">
                  <c:v>548</c:v>
                </c:pt>
                <c:pt idx="41">
                  <c:v>548</c:v>
                </c:pt>
                <c:pt idx="42">
                  <c:v>549</c:v>
                </c:pt>
                <c:pt idx="43">
                  <c:v>549</c:v>
                </c:pt>
                <c:pt idx="44">
                  <c:v>548</c:v>
                </c:pt>
                <c:pt idx="45">
                  <c:v>548</c:v>
                </c:pt>
                <c:pt idx="46">
                  <c:v>548</c:v>
                </c:pt>
                <c:pt idx="47">
                  <c:v>548</c:v>
                </c:pt>
                <c:pt idx="48">
                  <c:v>548</c:v>
                </c:pt>
                <c:pt idx="49">
                  <c:v>547</c:v>
                </c:pt>
                <c:pt idx="50">
                  <c:v>546</c:v>
                </c:pt>
                <c:pt idx="51">
                  <c:v>545</c:v>
                </c:pt>
                <c:pt idx="52">
                  <c:v>537</c:v>
                </c:pt>
                <c:pt idx="53">
                  <c:v>536</c:v>
                </c:pt>
                <c:pt idx="54">
                  <c:v>521</c:v>
                </c:pt>
                <c:pt idx="55">
                  <c:v>518</c:v>
                </c:pt>
                <c:pt idx="56">
                  <c:v>515</c:v>
                </c:pt>
                <c:pt idx="57">
                  <c:v>512</c:v>
                </c:pt>
                <c:pt idx="58">
                  <c:v>483</c:v>
                </c:pt>
                <c:pt idx="59">
                  <c:v>481</c:v>
                </c:pt>
                <c:pt idx="60">
                  <c:v>477</c:v>
                </c:pt>
                <c:pt idx="61">
                  <c:v>475</c:v>
                </c:pt>
                <c:pt idx="62">
                  <c:v>464</c:v>
                </c:pt>
                <c:pt idx="63">
                  <c:v>464</c:v>
                </c:pt>
                <c:pt idx="64">
                  <c:v>464</c:v>
                </c:pt>
                <c:pt idx="65">
                  <c:v>464</c:v>
                </c:pt>
                <c:pt idx="66">
                  <c:v>461</c:v>
                </c:pt>
                <c:pt idx="67">
                  <c:v>461</c:v>
                </c:pt>
                <c:pt idx="68">
                  <c:v>461</c:v>
                </c:pt>
                <c:pt idx="69">
                  <c:v>461</c:v>
                </c:pt>
                <c:pt idx="70">
                  <c:v>461</c:v>
                </c:pt>
                <c:pt idx="71">
                  <c:v>461</c:v>
                </c:pt>
                <c:pt idx="72">
                  <c:v>461</c:v>
                </c:pt>
                <c:pt idx="73">
                  <c:v>461</c:v>
                </c:pt>
                <c:pt idx="74">
                  <c:v>460</c:v>
                </c:pt>
                <c:pt idx="75">
                  <c:v>460</c:v>
                </c:pt>
                <c:pt idx="76">
                  <c:v>460</c:v>
                </c:pt>
                <c:pt idx="77">
                  <c:v>460</c:v>
                </c:pt>
                <c:pt idx="78">
                  <c:v>455</c:v>
                </c:pt>
                <c:pt idx="79">
                  <c:v>455</c:v>
                </c:pt>
                <c:pt idx="80">
                  <c:v>455</c:v>
                </c:pt>
                <c:pt idx="81">
                  <c:v>455</c:v>
                </c:pt>
                <c:pt idx="82">
                  <c:v>452</c:v>
                </c:pt>
                <c:pt idx="83">
                  <c:v>452</c:v>
                </c:pt>
                <c:pt idx="84">
                  <c:v>452</c:v>
                </c:pt>
                <c:pt idx="85">
                  <c:v>452</c:v>
                </c:pt>
                <c:pt idx="86">
                  <c:v>448</c:v>
                </c:pt>
                <c:pt idx="87">
                  <c:v>448</c:v>
                </c:pt>
                <c:pt idx="88">
                  <c:v>446</c:v>
                </c:pt>
                <c:pt idx="89">
                  <c:v>444</c:v>
                </c:pt>
                <c:pt idx="90">
                  <c:v>432</c:v>
                </c:pt>
                <c:pt idx="91">
                  <c:v>431</c:v>
                </c:pt>
                <c:pt idx="92">
                  <c:v>416</c:v>
                </c:pt>
                <c:pt idx="93">
                  <c:v>415</c:v>
                </c:pt>
                <c:pt idx="94">
                  <c:v>348</c:v>
                </c:pt>
                <c:pt idx="95">
                  <c:v>342</c:v>
                </c:pt>
                <c:pt idx="96">
                  <c:v>336</c:v>
                </c:pt>
                <c:pt idx="97">
                  <c:v>336</c:v>
                </c:pt>
                <c:pt idx="98">
                  <c:v>320</c:v>
                </c:pt>
                <c:pt idx="99">
                  <c:v>320</c:v>
                </c:pt>
                <c:pt idx="100">
                  <c:v>317</c:v>
                </c:pt>
                <c:pt idx="101">
                  <c:v>313</c:v>
                </c:pt>
                <c:pt idx="102">
                  <c:v>311</c:v>
                </c:pt>
                <c:pt idx="103">
                  <c:v>311</c:v>
                </c:pt>
                <c:pt idx="104">
                  <c:v>311</c:v>
                </c:pt>
                <c:pt idx="105">
                  <c:v>310</c:v>
                </c:pt>
                <c:pt idx="106">
                  <c:v>309</c:v>
                </c:pt>
                <c:pt idx="107">
                  <c:v>309</c:v>
                </c:pt>
                <c:pt idx="108">
                  <c:v>309</c:v>
                </c:pt>
                <c:pt idx="109">
                  <c:v>309</c:v>
                </c:pt>
                <c:pt idx="110">
                  <c:v>308</c:v>
                </c:pt>
              </c:numCache>
            </c:numRef>
          </c:val>
          <c:smooth val="0"/>
          <c:extLst>
            <c:ext xmlns:c16="http://schemas.microsoft.com/office/drawing/2014/chart" uri="{C3380CC4-5D6E-409C-BE32-E72D297353CC}">
              <c16:uniqueId val="{00000000-6EBC-4AB9-A74A-9CC9BE1F7B1D}"/>
            </c:ext>
          </c:extLst>
        </c:ser>
        <c:dLbls>
          <c:showLegendKey val="0"/>
          <c:showVal val="0"/>
          <c:showCatName val="0"/>
          <c:showSerName val="0"/>
          <c:showPercent val="0"/>
          <c:showBubbleSize val="0"/>
        </c:dLbls>
        <c:smooth val="0"/>
        <c:axId val="112546176"/>
        <c:axId val="112547712"/>
      </c:lineChart>
      <c:catAx>
        <c:axId val="112546176"/>
        <c:scaling>
          <c:orientation val="minMax"/>
        </c:scaling>
        <c:delete val="0"/>
        <c:axPos val="b"/>
        <c:numFmt formatCode="General" sourceLinked="1"/>
        <c:majorTickMark val="out"/>
        <c:minorTickMark val="none"/>
        <c:tickLblPos val="nextTo"/>
        <c:crossAx val="112547712"/>
        <c:crosses val="autoZero"/>
        <c:auto val="1"/>
        <c:lblAlgn val="ctr"/>
        <c:lblOffset val="100"/>
        <c:noMultiLvlLbl val="0"/>
      </c:catAx>
      <c:valAx>
        <c:axId val="112547712"/>
        <c:scaling>
          <c:orientation val="minMax"/>
        </c:scaling>
        <c:delete val="0"/>
        <c:axPos val="l"/>
        <c:majorGridlines/>
        <c:numFmt formatCode="General" sourceLinked="1"/>
        <c:majorTickMark val="out"/>
        <c:minorTickMark val="none"/>
        <c:tickLblPos val="nextTo"/>
        <c:crossAx val="112546176"/>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i-FI"/>
              <a:t>Kuntarakenneselvitykset</a:t>
            </a:r>
            <a:r>
              <a:rPr lang="fi-FI" baseline="0"/>
              <a:t> ja -muutokset</a:t>
            </a:r>
            <a:endParaRPr lang="fi-FI"/>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tx>
            <c:strRef>
              <c:f>Taul1!$B$3</c:f>
              <c:strCache>
                <c:ptCount val="1"/>
                <c:pt idx="0">
                  <c:v>Kuntaliitosten määrä</c:v>
                </c:pt>
              </c:strCache>
            </c:strRef>
          </c:tx>
          <c:spPr>
            <a:solidFill>
              <a:schemeClr val="accent6"/>
            </a:solidFill>
            <a:ln>
              <a:noFill/>
            </a:ln>
            <a:effectLst/>
          </c:spPr>
          <c:invertIfNegative val="0"/>
          <c:cat>
            <c:numRef>
              <c:f>Taul1!$A$4:$A$24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Taul1!$B$4:$B$24</c:f>
              <c:numCache>
                <c:formatCode>General</c:formatCode>
                <c:ptCount val="21"/>
                <c:pt idx="0">
                  <c:v>0</c:v>
                </c:pt>
                <c:pt idx="1">
                  <c:v>0</c:v>
                </c:pt>
                <c:pt idx="2">
                  <c:v>14</c:v>
                </c:pt>
                <c:pt idx="3">
                  <c:v>1</c:v>
                </c:pt>
                <c:pt idx="4">
                  <c:v>32</c:v>
                </c:pt>
                <c:pt idx="5">
                  <c:v>4</c:v>
                </c:pt>
                <c:pt idx="6">
                  <c:v>6</c:v>
                </c:pt>
                <c:pt idx="7">
                  <c:v>0</c:v>
                </c:pt>
                <c:pt idx="8">
                  <c:v>12</c:v>
                </c:pt>
                <c:pt idx="9">
                  <c:v>0</c:v>
                </c:pt>
                <c:pt idx="10">
                  <c:v>3</c:v>
                </c:pt>
                <c:pt idx="11">
                  <c:v>4</c:v>
                </c:pt>
                <c:pt idx="12">
                  <c:v>2</c:v>
                </c:pt>
                <c:pt idx="13">
                  <c:v>1</c:v>
                </c:pt>
                <c:pt idx="14">
                  <c:v>0</c:v>
                </c:pt>
                <c:pt idx="15">
                  <c:v>1</c:v>
                </c:pt>
                <c:pt idx="16">
                  <c:v>0</c:v>
                </c:pt>
                <c:pt idx="17">
                  <c:v>0</c:v>
                </c:pt>
                <c:pt idx="18">
                  <c:v>0</c:v>
                </c:pt>
                <c:pt idx="19">
                  <c:v>0</c:v>
                </c:pt>
                <c:pt idx="20">
                  <c:v>1</c:v>
                </c:pt>
              </c:numCache>
            </c:numRef>
          </c:val>
          <c:extLst>
            <c:ext xmlns:c16="http://schemas.microsoft.com/office/drawing/2014/chart" uri="{C3380CC4-5D6E-409C-BE32-E72D297353CC}">
              <c16:uniqueId val="{00000000-94E0-4980-977B-B71DBB38E228}"/>
            </c:ext>
          </c:extLst>
        </c:ser>
        <c:dLbls>
          <c:showLegendKey val="0"/>
          <c:showVal val="0"/>
          <c:showCatName val="0"/>
          <c:showSerName val="0"/>
          <c:showPercent val="0"/>
          <c:showBubbleSize val="0"/>
        </c:dLbls>
        <c:gapWidth val="150"/>
        <c:axId val="1444620735"/>
        <c:axId val="1444614495"/>
      </c:barChart>
      <c:barChart>
        <c:barDir val="col"/>
        <c:grouping val="stacked"/>
        <c:varyColors val="0"/>
        <c:ser>
          <c:idx val="2"/>
          <c:order val="2"/>
          <c:tx>
            <c:strRef>
              <c:f>Taul1!$D$3</c:f>
              <c:strCache>
                <c:ptCount val="1"/>
                <c:pt idx="0">
                  <c:v>Kuntajakoselvitysten määrä</c:v>
                </c:pt>
              </c:strCache>
            </c:strRef>
          </c:tx>
          <c:spPr>
            <a:solidFill>
              <a:schemeClr val="accent3"/>
            </a:solidFill>
            <a:ln>
              <a:noFill/>
            </a:ln>
            <a:effectLst/>
          </c:spPr>
          <c:invertIfNegative val="0"/>
          <c:cat>
            <c:numRef>
              <c:f>Taul1!$A$4:$A$24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Taul1!$D$4:$D$24</c:f>
              <c:numCache>
                <c:formatCode>General</c:formatCode>
                <c:ptCount val="21"/>
                <c:pt idx="0">
                  <c:v>23</c:v>
                </c:pt>
                <c:pt idx="1">
                  <c:v>19</c:v>
                </c:pt>
                <c:pt idx="2">
                  <c:v>51</c:v>
                </c:pt>
                <c:pt idx="3">
                  <c:v>8</c:v>
                </c:pt>
                <c:pt idx="4">
                  <c:v>8</c:v>
                </c:pt>
                <c:pt idx="5">
                  <c:v>9</c:v>
                </c:pt>
                <c:pt idx="6">
                  <c:v>14</c:v>
                </c:pt>
                <c:pt idx="7">
                  <c:v>1</c:v>
                </c:pt>
                <c:pt idx="8">
                  <c:v>19</c:v>
                </c:pt>
                <c:pt idx="9">
                  <c:v>41</c:v>
                </c:pt>
                <c:pt idx="10">
                  <c:v>2</c:v>
                </c:pt>
                <c:pt idx="11">
                  <c:v>0</c:v>
                </c:pt>
                <c:pt idx="12">
                  <c:v>2</c:v>
                </c:pt>
                <c:pt idx="13">
                  <c:v>1</c:v>
                </c:pt>
                <c:pt idx="14">
                  <c:v>1</c:v>
                </c:pt>
                <c:pt idx="15">
                  <c:v>1</c:v>
                </c:pt>
                <c:pt idx="16">
                  <c:v>0</c:v>
                </c:pt>
                <c:pt idx="17">
                  <c:v>0</c:v>
                </c:pt>
                <c:pt idx="18">
                  <c:v>1</c:v>
                </c:pt>
                <c:pt idx="19">
                  <c:v>1</c:v>
                </c:pt>
                <c:pt idx="20">
                  <c:v>0</c:v>
                </c:pt>
              </c:numCache>
            </c:numRef>
          </c:val>
          <c:extLst>
            <c:ext xmlns:c16="http://schemas.microsoft.com/office/drawing/2014/chart" uri="{C3380CC4-5D6E-409C-BE32-E72D297353CC}">
              <c16:uniqueId val="{00000001-94E0-4980-977B-B71DBB38E228}"/>
            </c:ext>
          </c:extLst>
        </c:ser>
        <c:dLbls>
          <c:showLegendKey val="0"/>
          <c:showVal val="0"/>
          <c:showCatName val="0"/>
          <c:showSerName val="0"/>
          <c:showPercent val="0"/>
          <c:showBubbleSize val="0"/>
        </c:dLbls>
        <c:gapWidth val="150"/>
        <c:axId val="1444636575"/>
        <c:axId val="1444632735"/>
      </c:barChart>
      <c:lineChart>
        <c:grouping val="stacked"/>
        <c:varyColors val="0"/>
        <c:ser>
          <c:idx val="1"/>
          <c:order val="1"/>
          <c:tx>
            <c:strRef>
              <c:f>Taul1!$C$3</c:f>
              <c:strCache>
                <c:ptCount val="1"/>
                <c:pt idx="0">
                  <c:v>Vähentyneiden kuntien määrä</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Taul1!$A$4:$A$24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Taul1!$C$4:$C$24</c:f>
              <c:numCache>
                <c:formatCode>General</c:formatCode>
                <c:ptCount val="21"/>
                <c:pt idx="0">
                  <c:v>0</c:v>
                </c:pt>
                <c:pt idx="1">
                  <c:v>0</c:v>
                </c:pt>
                <c:pt idx="2">
                  <c:v>15</c:v>
                </c:pt>
                <c:pt idx="3">
                  <c:v>1</c:v>
                </c:pt>
                <c:pt idx="4">
                  <c:v>67</c:v>
                </c:pt>
                <c:pt idx="5">
                  <c:v>6</c:v>
                </c:pt>
                <c:pt idx="6">
                  <c:v>6</c:v>
                </c:pt>
                <c:pt idx="7">
                  <c:v>0</c:v>
                </c:pt>
                <c:pt idx="8">
                  <c:v>16</c:v>
                </c:pt>
                <c:pt idx="9">
                  <c:v>0</c:v>
                </c:pt>
                <c:pt idx="10">
                  <c:v>3</c:v>
                </c:pt>
                <c:pt idx="11">
                  <c:v>4</c:v>
                </c:pt>
                <c:pt idx="12">
                  <c:v>2</c:v>
                </c:pt>
                <c:pt idx="13">
                  <c:v>1</c:v>
                </c:pt>
                <c:pt idx="14">
                  <c:v>0</c:v>
                </c:pt>
                <c:pt idx="15">
                  <c:v>1</c:v>
                </c:pt>
                <c:pt idx="16">
                  <c:v>0</c:v>
                </c:pt>
                <c:pt idx="17">
                  <c:v>0</c:v>
                </c:pt>
                <c:pt idx="18">
                  <c:v>0</c:v>
                </c:pt>
                <c:pt idx="19">
                  <c:v>0</c:v>
                </c:pt>
                <c:pt idx="20">
                  <c:v>1</c:v>
                </c:pt>
              </c:numCache>
            </c:numRef>
          </c:val>
          <c:smooth val="0"/>
          <c:extLst>
            <c:ext xmlns:c16="http://schemas.microsoft.com/office/drawing/2014/chart" uri="{C3380CC4-5D6E-409C-BE32-E72D297353CC}">
              <c16:uniqueId val="{00000002-94E0-4980-977B-B71DBB38E228}"/>
            </c:ext>
          </c:extLst>
        </c:ser>
        <c:dLbls>
          <c:showLegendKey val="0"/>
          <c:showVal val="0"/>
          <c:showCatName val="0"/>
          <c:showSerName val="0"/>
          <c:showPercent val="0"/>
          <c:showBubbleSize val="0"/>
        </c:dLbls>
        <c:marker val="1"/>
        <c:smooth val="0"/>
        <c:axId val="1444620735"/>
        <c:axId val="1444614495"/>
      </c:lineChart>
      <c:lineChart>
        <c:grouping val="standard"/>
        <c:varyColors val="0"/>
        <c:ser>
          <c:idx val="3"/>
          <c:order val="3"/>
          <c:tx>
            <c:strRef>
              <c:f>Taul1!$E$3</c:f>
              <c:strCache>
                <c:ptCount val="1"/>
                <c:pt idx="0">
                  <c:v>Kuntien määrä</c:v>
                </c:pt>
              </c:strCache>
            </c:strRef>
          </c:tx>
          <c:spPr>
            <a:ln w="28575" cap="rnd">
              <a:solidFill>
                <a:schemeClr val="accent3"/>
              </a:solidFill>
              <a:round/>
            </a:ln>
            <a:effectLst/>
          </c:spPr>
          <c:marker>
            <c:symbol val="none"/>
          </c:marker>
          <c:cat>
            <c:numRef>
              <c:f>Taul1!$A$4:$A$24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Taul1!$E$4:$E$24</c:f>
              <c:numCache>
                <c:formatCode>General</c:formatCode>
                <c:ptCount val="21"/>
                <c:pt idx="0">
                  <c:v>431</c:v>
                </c:pt>
                <c:pt idx="1">
                  <c:v>431</c:v>
                </c:pt>
                <c:pt idx="2">
                  <c:v>431</c:v>
                </c:pt>
                <c:pt idx="3">
                  <c:v>416</c:v>
                </c:pt>
                <c:pt idx="4">
                  <c:v>415</c:v>
                </c:pt>
                <c:pt idx="5">
                  <c:v>348</c:v>
                </c:pt>
                <c:pt idx="6">
                  <c:v>342</c:v>
                </c:pt>
                <c:pt idx="7">
                  <c:v>336</c:v>
                </c:pt>
                <c:pt idx="8">
                  <c:v>336</c:v>
                </c:pt>
                <c:pt idx="9">
                  <c:v>320</c:v>
                </c:pt>
                <c:pt idx="10">
                  <c:v>320</c:v>
                </c:pt>
                <c:pt idx="11">
                  <c:v>317</c:v>
                </c:pt>
                <c:pt idx="12">
                  <c:v>313</c:v>
                </c:pt>
                <c:pt idx="13">
                  <c:v>311</c:v>
                </c:pt>
                <c:pt idx="14">
                  <c:v>310</c:v>
                </c:pt>
                <c:pt idx="15">
                  <c:v>309</c:v>
                </c:pt>
                <c:pt idx="16">
                  <c:v>309</c:v>
                </c:pt>
                <c:pt idx="17">
                  <c:v>309</c:v>
                </c:pt>
                <c:pt idx="18">
                  <c:v>309</c:v>
                </c:pt>
                <c:pt idx="19">
                  <c:v>309</c:v>
                </c:pt>
                <c:pt idx="20">
                  <c:v>308</c:v>
                </c:pt>
              </c:numCache>
            </c:numRef>
          </c:val>
          <c:smooth val="0"/>
          <c:extLst>
            <c:ext xmlns:c16="http://schemas.microsoft.com/office/drawing/2014/chart" uri="{C3380CC4-5D6E-409C-BE32-E72D297353CC}">
              <c16:uniqueId val="{00000003-94E0-4980-977B-B71DBB38E228}"/>
            </c:ext>
          </c:extLst>
        </c:ser>
        <c:dLbls>
          <c:showLegendKey val="0"/>
          <c:showVal val="0"/>
          <c:showCatName val="0"/>
          <c:showSerName val="0"/>
          <c:showPercent val="0"/>
          <c:showBubbleSize val="0"/>
        </c:dLbls>
        <c:marker val="1"/>
        <c:smooth val="0"/>
        <c:axId val="1444636575"/>
        <c:axId val="1444632735"/>
      </c:lineChart>
      <c:catAx>
        <c:axId val="14446207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444614495"/>
        <c:crosses val="autoZero"/>
        <c:auto val="1"/>
        <c:lblAlgn val="ctr"/>
        <c:lblOffset val="100"/>
        <c:noMultiLvlLbl val="0"/>
      </c:catAx>
      <c:valAx>
        <c:axId val="14446144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444620735"/>
        <c:crosses val="autoZero"/>
        <c:crossBetween val="between"/>
      </c:valAx>
      <c:valAx>
        <c:axId val="1444632735"/>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444636575"/>
        <c:crosses val="max"/>
        <c:crossBetween val="between"/>
      </c:valAx>
      <c:catAx>
        <c:axId val="1444636575"/>
        <c:scaling>
          <c:orientation val="minMax"/>
        </c:scaling>
        <c:delete val="1"/>
        <c:axPos val="b"/>
        <c:numFmt formatCode="General" sourceLinked="1"/>
        <c:majorTickMark val="none"/>
        <c:minorTickMark val="none"/>
        <c:tickLblPos val="nextTo"/>
        <c:crossAx val="1444632735"/>
        <c:crosses val="autoZero"/>
        <c:auto val="1"/>
        <c:lblAlgn val="ctr"/>
        <c:lblOffset val="100"/>
        <c:noMultiLvlLbl val="0"/>
      </c:cat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fi-FI"/>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0.25337</cdr:x>
      <cdr:y>0.27355</cdr:y>
    </cdr:from>
    <cdr:to>
      <cdr:x>0.46109</cdr:x>
      <cdr:y>0.46066</cdr:y>
    </cdr:to>
    <cdr:sp macro="" textlink="">
      <cdr:nvSpPr>
        <cdr:cNvPr id="2" name="Nuoli: Alas 1">
          <a:extLst xmlns:a="http://schemas.openxmlformats.org/drawingml/2006/main">
            <a:ext uri="{FF2B5EF4-FFF2-40B4-BE49-F238E27FC236}">
              <a16:creationId xmlns:a16="http://schemas.microsoft.com/office/drawing/2014/main" id="{97260233-C130-975D-3F88-BB0376378314}"/>
            </a:ext>
          </a:extLst>
        </cdr:cNvPr>
        <cdr:cNvSpPr/>
      </cdr:nvSpPr>
      <cdr:spPr>
        <a:xfrm xmlns:a="http://schemas.openxmlformats.org/drawingml/2006/main" rot="16200000">
          <a:off x="2752809" y="700809"/>
          <a:ext cx="826328" cy="1840951"/>
        </a:xfrm>
        <a:prstGeom xmlns:a="http://schemas.openxmlformats.org/drawingml/2006/main" prst="downArrow">
          <a:avLst>
            <a:gd name="adj1" fmla="val 30159"/>
            <a:gd name="adj2" fmla="val 55411"/>
          </a:avLst>
        </a:prstGeom>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vert="vert" rtlCol="0" anchor="ctr"/>
        <a:lstStyle xmlns:a="http://schemas.openxmlformats.org/drawingml/2006/main"/>
        <a:p xmlns:a="http://schemas.openxmlformats.org/drawingml/2006/main">
          <a:r>
            <a:rPr lang="fi-FI" kern="1200" dirty="0"/>
            <a:t>Paras-hanke</a:t>
          </a:r>
        </a:p>
      </cdr:txBody>
    </cdr:sp>
  </cdr:relSizeAnchor>
  <cdr:relSizeAnchor xmlns:cdr="http://schemas.openxmlformats.org/drawingml/2006/chartDrawing">
    <cdr:from>
      <cdr:x>0.57007</cdr:x>
      <cdr:y>0.52178</cdr:y>
    </cdr:from>
    <cdr:to>
      <cdr:x>0.73925</cdr:x>
      <cdr:y>0.67118</cdr:y>
    </cdr:to>
    <cdr:sp macro="" textlink="">
      <cdr:nvSpPr>
        <cdr:cNvPr id="3" name="Nuoli: Alas 2">
          <a:extLst xmlns:a="http://schemas.openxmlformats.org/drawingml/2006/main">
            <a:ext uri="{FF2B5EF4-FFF2-40B4-BE49-F238E27FC236}">
              <a16:creationId xmlns:a16="http://schemas.microsoft.com/office/drawing/2014/main" id="{366593AB-7A14-11FA-ADC3-19060E606723}"/>
            </a:ext>
          </a:extLst>
        </cdr:cNvPr>
        <cdr:cNvSpPr/>
      </cdr:nvSpPr>
      <cdr:spPr>
        <a:xfrm xmlns:a="http://schemas.openxmlformats.org/drawingml/2006/main" rot="2833870">
          <a:off x="5472103" y="1884646"/>
          <a:ext cx="659830" cy="1499347"/>
        </a:xfrm>
        <a:prstGeom xmlns:a="http://schemas.openxmlformats.org/drawingml/2006/main" prst="downArrow">
          <a:avLst>
            <a:gd name="adj1" fmla="val 48447"/>
            <a:gd name="adj2" fmla="val 50000"/>
          </a:avLst>
        </a:prstGeom>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vert270"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fi-FI" kern="1200" dirty="0"/>
            <a:t>Selvitysvelvoite</a:t>
          </a:r>
        </a:p>
      </cdr:txBody>
    </cdr:sp>
  </cdr:relSizeAnchor>
  <cdr:relSizeAnchor xmlns:cdr="http://schemas.openxmlformats.org/drawingml/2006/chartDrawing">
    <cdr:from>
      <cdr:x>0.52248</cdr:x>
      <cdr:y>0.45605</cdr:y>
    </cdr:from>
    <cdr:to>
      <cdr:x>0.69166</cdr:x>
      <cdr:y>0.5908</cdr:y>
    </cdr:to>
    <cdr:sp macro="" textlink="">
      <cdr:nvSpPr>
        <cdr:cNvPr id="4" name="Nuoli: Alas 3">
          <a:extLst xmlns:a="http://schemas.openxmlformats.org/drawingml/2006/main">
            <a:ext uri="{FF2B5EF4-FFF2-40B4-BE49-F238E27FC236}">
              <a16:creationId xmlns:a16="http://schemas.microsoft.com/office/drawing/2014/main" id="{A5780FB3-2F9B-E1C8-9E01-3DEC72F8A77C}"/>
            </a:ext>
          </a:extLst>
        </cdr:cNvPr>
        <cdr:cNvSpPr/>
      </cdr:nvSpPr>
      <cdr:spPr>
        <a:xfrm xmlns:a="http://schemas.openxmlformats.org/drawingml/2006/main" rot="2833870">
          <a:off x="5082722" y="1561988"/>
          <a:ext cx="595086" cy="1499347"/>
        </a:xfrm>
        <a:prstGeom xmlns:a="http://schemas.openxmlformats.org/drawingml/2006/main" prst="downArrow">
          <a:avLst/>
        </a:prstGeom>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vert270" rtlCol="0"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fi-FI" kern="1200" dirty="0"/>
            <a:t>Viimeiset porkkanarahat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09/02/2026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3C67CB69-F670-CE45-9316-2F76980D2403}" type="slidenum">
              <a:rPr lang="fi-FI" smtClean="0"/>
              <a:t>18</a:t>
            </a:fld>
            <a:endParaRPr lang="fi-FI"/>
          </a:p>
        </p:txBody>
      </p:sp>
    </p:spTree>
    <p:extLst>
      <p:ext uri="{BB962C8B-B14F-4D97-AF65-F5344CB8AC3E}">
        <p14:creationId xmlns:p14="http://schemas.microsoft.com/office/powerpoint/2010/main" val="3722729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dirty="0"/>
              <a:t>Anna esitykselle kuvaava otsikko,</a:t>
            </a:r>
            <a:br>
              <a:rPr lang="fi-FI" dirty="0"/>
            </a:br>
            <a:r>
              <a:rPr lang="fi-FI" dirty="0"/>
              <a:t>pituus 2–3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a:t>
            </a:r>
            <a:r>
              <a:rPr lang="fi-FI" dirty="0" err="1"/>
              <a:t>nimu</a:t>
            </a:r>
            <a:br>
              <a:rPr lang="fi-FI" dirty="0"/>
            </a:br>
            <a:r>
              <a:rPr lang="fi-FI" dirty="0" err="1"/>
              <a:t>pp.kk.vvvv</a:t>
            </a:r>
            <a:endParaRPr lang="en-FI" dirty="0"/>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nimi</a:t>
            </a:r>
            <a:br>
              <a:rPr lang="fi-FI" dirty="0"/>
            </a:br>
            <a:r>
              <a:rPr lang="fi-FI" dirty="0" err="1"/>
              <a:t>pp.kk.vvvv</a:t>
            </a:r>
            <a:endParaRPr lang="en-FI" dirty="0"/>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dirty="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dirty="0"/>
              <a:t>Tekstisivu, yksipalstainen</a:t>
            </a:r>
            <a:br>
              <a:rPr lang="fi-FI" dirty="0"/>
            </a:br>
            <a:r>
              <a:rPr lang="fi-FI" dirty="0"/>
              <a:t>Otsikon pituus korkeintaan kaksi riviä</a:t>
            </a:r>
            <a:endParaRPr lang="en-FI" dirty="0"/>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2.9.2026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2.9.2026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09/02/2026</a:t>
            </a:fld>
            <a:endParaRPr lang="en-FI"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dirty="0"/>
              <a:t>Tekstisivu, yksipalstainen, yläotsikolla</a:t>
            </a:r>
            <a:endParaRPr lang="en-FI" dirty="0"/>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2.9.2026</a:t>
            </a:fld>
            <a:endParaRPr lang="fi-FI" noProof="0" dirty="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kaksipalstainen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2.9.2026</a:t>
            </a:fld>
            <a:endParaRPr lang="fi-FI" noProof="0" dirty="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vertailu</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dirty="0"/>
              <a:t>Tekstisivu kuvalla,</a:t>
            </a:r>
            <a:br>
              <a:rPr lang="fi-FI" noProof="0" dirty="0"/>
            </a:br>
            <a:r>
              <a:rPr lang="fi-FI" noProof="0" dirty="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dirty="0"/>
              <a:t>Väliotsikko,</a:t>
            </a:r>
            <a:br>
              <a:rPr lang="fi-FI" dirty="0"/>
            </a:br>
            <a:r>
              <a:rPr lang="fi-FI" dirty="0"/>
              <a:t>korkeintaan kaksi riviä</a:t>
            </a:r>
            <a:endParaRPr lang="en-FI" dirty="0"/>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dirty="0"/>
              <a:t>Väliotsikko, </a:t>
            </a:r>
            <a:br>
              <a:rPr lang="fi-FI" noProof="0" dirty="0"/>
            </a:br>
            <a:r>
              <a:rPr lang="fi-FI" noProof="0" dirty="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endParaRPr lang="fi-FI" dirty="0"/>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dirty="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dirty="0"/>
              <a:t>Vain otsikko</a:t>
            </a:r>
            <a:br>
              <a:rPr lang="fi-FI" dirty="0"/>
            </a:br>
            <a:r>
              <a:rPr lang="fi-FI" dirty="0"/>
              <a:t>Otsikon pituus korkeintaan kaksi riviä</a:t>
            </a:r>
            <a:endParaRPr lang="en-FI" dirty="0"/>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2.9.2026</a:t>
            </a:fld>
            <a:endParaRPr lang="fi-FI" noProof="0" dirty="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2.9.2026</a:t>
            </a:fld>
            <a:endParaRPr lang="fi-FI" noProof="0" dirty="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dirty="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dirty="0"/>
              <a:t>Neljä nostoa, </a:t>
            </a:r>
            <a:br>
              <a:rPr lang="fi-FI" noProof="0" dirty="0"/>
            </a:br>
            <a:r>
              <a:rPr lang="fi-FI" noProof="0" dirty="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2.9.2026</a:t>
            </a:fld>
            <a:endParaRPr lang="fi-FI" noProof="0" dirty="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Kuva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a:xfrm>
            <a:off x="5711957" y="1386115"/>
            <a:ext cx="4800533" cy="4779189"/>
          </a:xfrm>
        </p:spPr>
        <p:txBody>
          <a:bodyPr>
            <a:normAutofit/>
          </a:bodyPr>
          <a:lstStyle>
            <a:lvl1pPr>
              <a:spcAft>
                <a:spcPts val="1200"/>
              </a:spcAft>
              <a:defRPr sz="1600"/>
            </a:lvl1pPr>
            <a:lvl2pPr>
              <a:spcAft>
                <a:spcPts val="1200"/>
              </a:spcAft>
              <a:defRPr sz="1600"/>
            </a:lvl2pPr>
            <a:lvl3pPr>
              <a:spcAft>
                <a:spcPts val="1200"/>
              </a:spcAft>
              <a:defRPr sz="1600"/>
            </a:lvl3pPr>
            <a:lvl4pPr>
              <a:spcAft>
                <a:spcPts val="1200"/>
              </a:spcAft>
              <a:defRPr sz="1600"/>
            </a:lvl4pPr>
            <a:lvl5pPr>
              <a:spcAft>
                <a:spcPts val="1200"/>
              </a:spcAft>
              <a:defRPr sz="1600"/>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p:cNvSpPr>
            <a:spLocks noGrp="1"/>
          </p:cNvSpPr>
          <p:nvPr>
            <p:ph type="dt" sz="half" idx="10"/>
          </p:nvPr>
        </p:nvSpPr>
        <p:spPr/>
        <p:txBody>
          <a:bodyPr/>
          <a:lstStyle/>
          <a:p>
            <a:fld id="{2CDBD371-7E0E-469B-ACD0-0C6801D30F6C}" type="datetime1">
              <a:rPr lang="fi-FI" smtClean="0"/>
              <a:t>2.9.2026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2D72BAF-8CDA-4878-B74D-CAA2BE485765}" type="slidenum">
              <a:rPr lang="fi-FI" smtClean="0"/>
              <a:t>‹#›</a:t>
            </a:fld>
            <a:endParaRPr lang="fi-FI"/>
          </a:p>
        </p:txBody>
      </p:sp>
      <p:sp>
        <p:nvSpPr>
          <p:cNvPr id="9" name="Kuvan paikkamerkki 8"/>
          <p:cNvSpPr>
            <a:spLocks noGrp="1"/>
          </p:cNvSpPr>
          <p:nvPr>
            <p:ph type="pic" sz="quarter" idx="13" hasCustomPrompt="1"/>
          </p:nvPr>
        </p:nvSpPr>
        <p:spPr>
          <a:xfrm>
            <a:off x="940800" y="1476000"/>
            <a:ext cx="4607984" cy="4806000"/>
          </a:xfrm>
          <a:solidFill>
            <a:schemeClr val="bg1">
              <a:lumMod val="85000"/>
            </a:schemeClr>
          </a:solidFill>
        </p:spPr>
        <p:txBody>
          <a:bodyPr/>
          <a:lstStyle>
            <a:lvl1pPr marL="0" marR="0" indent="0" algn="l" defTabSz="914400" rtl="0" eaLnBrk="1" fontAlgn="auto" latinLnBrk="0" hangingPunct="1">
              <a:lnSpc>
                <a:spcPct val="100000"/>
              </a:lnSpc>
              <a:spcBef>
                <a:spcPts val="0"/>
              </a:spcBef>
              <a:spcAft>
                <a:spcPts val="800"/>
              </a:spcAft>
              <a:buClrTx/>
              <a:buSzTx/>
              <a:buFont typeface="Verdana" panose="020B0604030504040204" pitchFamily="34" charset="0"/>
              <a:buNone/>
              <a:tabLst/>
              <a:defRPr sz="1600"/>
            </a:lvl1pPr>
          </a:lstStyle>
          <a:p>
            <a:r>
              <a:rPr lang="fi-FI" dirty="0"/>
              <a:t>Lisää kuva                                 13,35 x 9,6 cm | </a:t>
            </a:r>
            <a:r>
              <a:rPr lang="fr-FR" dirty="0"/>
              <a:t>780 px x 565 px</a:t>
            </a:r>
            <a:endParaRPr lang="fi-FI" dirty="0"/>
          </a:p>
          <a:p>
            <a:endParaRPr lang="fi-FI" dirty="0"/>
          </a:p>
        </p:txBody>
      </p:sp>
    </p:spTree>
    <p:extLst>
      <p:ext uri="{BB962C8B-B14F-4D97-AF65-F5344CB8AC3E}">
        <p14:creationId xmlns:p14="http://schemas.microsoft.com/office/powerpoint/2010/main" val="1081132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Subtitle, gray">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en-GB" noProof="0" dirty="0"/>
              <a:t>Subtitle, </a:t>
            </a:r>
            <a:br>
              <a:rPr lang="en-GB" noProof="0" dirty="0"/>
            </a:br>
            <a:r>
              <a:rPr lang="en-GB" noProof="0" dirty="0"/>
              <a:t>max. two rows</a:t>
            </a:r>
          </a:p>
        </p:txBody>
      </p:sp>
    </p:spTree>
    <p:extLst>
      <p:ext uri="{BB962C8B-B14F-4D97-AF65-F5344CB8AC3E}">
        <p14:creationId xmlns:p14="http://schemas.microsoft.com/office/powerpoint/2010/main" val="17963565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dirty="0"/>
              <a:t>Tekstisivu, yksipalstainen</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FI" dirty="0"/>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2.9.2026</a:t>
            </a:fld>
            <a:endParaRPr lang="fi-FI" noProof="0" dirty="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dirty="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 id="2147483719" r:id="rId20"/>
    <p:sldLayoutId id="2147483720" r:id="rId21"/>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lstStyle/>
          <a:p>
            <a:r>
              <a:rPr lang="fi-FI" dirty="0"/>
              <a:t>2000-luvun kunta- ja palvelurakenne-uudistukset</a:t>
            </a:r>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p:txBody>
          <a:bodyPr/>
          <a:lstStyle/>
          <a:p>
            <a:r>
              <a:rPr lang="fi-FI" dirty="0"/>
              <a:t>Suvi savolainen, neuvotteleva virkamies</a:t>
            </a:r>
          </a:p>
          <a:p>
            <a:r>
              <a:rPr lang="fi-FI" dirty="0"/>
              <a:t>Parlamentaarisen kuntien tulevaisuustyön työryhmä</a:t>
            </a:r>
          </a:p>
          <a:p>
            <a:r>
              <a:rPr lang="fi-FI" dirty="0"/>
              <a:t>8.9.2026</a:t>
            </a:r>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E2C34386-F7DF-766D-23E9-8B98D08A40E8}"/>
              </a:ext>
            </a:extLst>
          </p:cNvPr>
          <p:cNvSpPr>
            <a:spLocks noGrp="1"/>
          </p:cNvSpPr>
          <p:nvPr>
            <p:ph type="title"/>
          </p:nvPr>
        </p:nvSpPr>
        <p:spPr>
          <a:xfrm>
            <a:off x="814161" y="719999"/>
            <a:ext cx="2650492" cy="1452749"/>
          </a:xfrm>
        </p:spPr>
        <p:txBody>
          <a:bodyPr>
            <a:normAutofit fontScale="90000"/>
          </a:bodyPr>
          <a:lstStyle/>
          <a:p>
            <a:r>
              <a:rPr lang="fi-FI" dirty="0"/>
              <a:t>Kuntien määrä </a:t>
            </a:r>
            <a:br>
              <a:rPr lang="fi-FI" dirty="0"/>
            </a:br>
            <a:r>
              <a:rPr lang="fi-FI" dirty="0"/>
              <a:t>1900 - 2025</a:t>
            </a:r>
          </a:p>
        </p:txBody>
      </p:sp>
      <p:sp>
        <p:nvSpPr>
          <p:cNvPr id="4" name="Dian numeron paikkamerkki 3">
            <a:extLst>
              <a:ext uri="{FF2B5EF4-FFF2-40B4-BE49-F238E27FC236}">
                <a16:creationId xmlns:a16="http://schemas.microsoft.com/office/drawing/2014/main" id="{CEF88D3F-6B6F-9C54-1436-6C99B45EFF8D}"/>
              </a:ext>
              <a:ext uri="{C183D7F6-B498-43B3-948B-1728B52AA6E4}">
                <adec:decorative xmlns:adec="http://schemas.microsoft.com/office/drawing/2017/decorative" val="1"/>
              </a:ext>
            </a:extLst>
          </p:cNvPr>
          <p:cNvSpPr>
            <a:spLocks noGrp="1"/>
          </p:cNvSpPr>
          <p:nvPr>
            <p:ph type="sldNum" sz="quarter" idx="12"/>
          </p:nvPr>
        </p:nvSpPr>
        <p:spPr/>
        <p:txBody>
          <a:bodyPr/>
          <a:lstStyle/>
          <a:p>
            <a:fld id="{52D72BAF-8CDA-4878-B74D-CAA2BE485765}" type="slidenum">
              <a:rPr lang="fi-FI" smtClean="0"/>
              <a:t>2</a:t>
            </a:fld>
            <a:endParaRPr lang="fi-FI"/>
          </a:p>
        </p:txBody>
      </p:sp>
      <p:sp>
        <p:nvSpPr>
          <p:cNvPr id="9" name="Tekstiruutu 8">
            <a:extLst>
              <a:ext uri="{FF2B5EF4-FFF2-40B4-BE49-F238E27FC236}">
                <a16:creationId xmlns:a16="http://schemas.microsoft.com/office/drawing/2014/main" id="{63ECADF7-564F-A756-243E-7BC67AFC09DF}"/>
              </a:ext>
            </a:extLst>
          </p:cNvPr>
          <p:cNvSpPr txBox="1"/>
          <p:nvPr/>
        </p:nvSpPr>
        <p:spPr>
          <a:xfrm>
            <a:off x="906011" y="2474752"/>
            <a:ext cx="2952925" cy="2308324"/>
          </a:xfrm>
          <a:prstGeom prst="rect">
            <a:avLst/>
          </a:prstGeom>
          <a:noFill/>
        </p:spPr>
        <p:txBody>
          <a:bodyPr wrap="square" rtlCol="0">
            <a:spAutoFit/>
          </a:bodyPr>
          <a:lstStyle/>
          <a:p>
            <a:pPr marL="285750" indent="-285750">
              <a:buFont typeface="Arial" panose="020B0604020202020204" pitchFamily="34" charset="0"/>
              <a:buChar char="•"/>
            </a:pPr>
            <a:r>
              <a:rPr lang="fi-FI" dirty="0"/>
              <a:t>”Yhtenäiskuntamallin” aika 1977 -&gt;</a:t>
            </a:r>
          </a:p>
          <a:p>
            <a:endParaRPr lang="fi-FI" dirty="0"/>
          </a:p>
          <a:p>
            <a:pPr marL="285750" indent="-285750">
              <a:buFont typeface="Arial" panose="020B0604020202020204" pitchFamily="34" charset="0"/>
              <a:buChar char="•"/>
            </a:pPr>
            <a:r>
              <a:rPr lang="fi-FI" dirty="0"/>
              <a:t>Sitä ennen kaupungeilla, kauppaloilla ja maalaiskunnilla erilaisia tehtäviä</a:t>
            </a:r>
          </a:p>
        </p:txBody>
      </p:sp>
      <p:graphicFrame>
        <p:nvGraphicFramePr>
          <p:cNvPr id="8" name="Kaavio 7" descr="Kaavio Suomen kuntien lukumäärästä vuosina 1900-2025.">
            <a:extLst>
              <a:ext uri="{FF2B5EF4-FFF2-40B4-BE49-F238E27FC236}">
                <a16:creationId xmlns:a16="http://schemas.microsoft.com/office/drawing/2014/main" id="{00000000-0008-0000-0000-000007000000}"/>
              </a:ext>
            </a:extLst>
          </p:cNvPr>
          <p:cNvGraphicFramePr>
            <a:graphicFrameLocks/>
          </p:cNvGraphicFramePr>
          <p:nvPr>
            <p:extLst>
              <p:ext uri="{D42A27DB-BD31-4B8C-83A1-F6EECF244321}">
                <p14:modId xmlns:p14="http://schemas.microsoft.com/office/powerpoint/2010/main" val="3632829720"/>
              </p:ext>
            </p:extLst>
          </p:nvPr>
        </p:nvGraphicFramePr>
        <p:xfrm>
          <a:off x="4413159" y="424868"/>
          <a:ext cx="6964680" cy="521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9902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927EE5-128A-8D55-3B63-C97E81C6FE9F}"/>
              </a:ext>
            </a:extLst>
          </p:cNvPr>
          <p:cNvSpPr>
            <a:spLocks noGrp="1"/>
          </p:cNvSpPr>
          <p:nvPr>
            <p:ph type="title"/>
          </p:nvPr>
        </p:nvSpPr>
        <p:spPr/>
        <p:txBody>
          <a:bodyPr/>
          <a:lstStyle/>
          <a:p>
            <a:r>
              <a:rPr lang="fi-FI" dirty="0"/>
              <a:t>2000 – luvun uudistukset ja kokeilut</a:t>
            </a:r>
          </a:p>
        </p:txBody>
      </p:sp>
      <p:sp>
        <p:nvSpPr>
          <p:cNvPr id="3" name="Sisällön paikkamerkki 2">
            <a:extLst>
              <a:ext uri="{FF2B5EF4-FFF2-40B4-BE49-F238E27FC236}">
                <a16:creationId xmlns:a16="http://schemas.microsoft.com/office/drawing/2014/main" id="{9CBB26D0-4CD0-5D12-7A9A-1A9DB7F94A64}"/>
              </a:ext>
            </a:extLst>
          </p:cNvPr>
          <p:cNvSpPr>
            <a:spLocks noGrp="1"/>
          </p:cNvSpPr>
          <p:nvPr>
            <p:ph idx="1"/>
          </p:nvPr>
        </p:nvSpPr>
        <p:spPr/>
        <p:txBody>
          <a:bodyPr/>
          <a:lstStyle/>
          <a:p>
            <a:r>
              <a:rPr lang="fi-FI" dirty="0"/>
              <a:t>Kunta- ja palvelurakenneuudistus, PARAS, 2005 – 2011</a:t>
            </a:r>
          </a:p>
          <a:p>
            <a:r>
              <a:rPr lang="fi-FI" dirty="0"/>
              <a:t>Kuntauudistus 2011 – 2014</a:t>
            </a:r>
          </a:p>
          <a:p>
            <a:pPr lvl="1"/>
            <a:r>
              <a:rPr lang="fi-FI" dirty="0"/>
              <a:t>”</a:t>
            </a:r>
            <a:r>
              <a:rPr lang="fi-FI" dirty="0" err="1"/>
              <a:t>Orpon</a:t>
            </a:r>
            <a:r>
              <a:rPr lang="fi-FI" dirty="0"/>
              <a:t>-Backmanin sote-malli” </a:t>
            </a:r>
          </a:p>
          <a:p>
            <a:r>
              <a:rPr lang="fi-FI" dirty="0"/>
              <a:t>Maakunta- ja sote-uudistus 2015 – 2019</a:t>
            </a:r>
          </a:p>
          <a:p>
            <a:r>
              <a:rPr lang="fi-FI" dirty="0"/>
              <a:t>Hyvinvointialueuudistus 2019 -&gt;</a:t>
            </a:r>
          </a:p>
          <a:p>
            <a:pPr marL="0" indent="0">
              <a:buNone/>
            </a:pPr>
            <a:r>
              <a:rPr lang="fi-FI" dirty="0"/>
              <a:t>Lisäksi</a:t>
            </a:r>
          </a:p>
          <a:p>
            <a:r>
              <a:rPr lang="fi-FI" dirty="0"/>
              <a:t>Kainuun hallintokokeilu 2004 - 2012</a:t>
            </a:r>
          </a:p>
        </p:txBody>
      </p:sp>
      <p:sp>
        <p:nvSpPr>
          <p:cNvPr id="4" name="Dian numeron paikkamerkki 3">
            <a:extLst>
              <a:ext uri="{FF2B5EF4-FFF2-40B4-BE49-F238E27FC236}">
                <a16:creationId xmlns:a16="http://schemas.microsoft.com/office/drawing/2014/main" id="{41617EB6-265A-4DDC-4E94-5DC244F90297}"/>
              </a:ext>
            </a:extLst>
          </p:cNvPr>
          <p:cNvSpPr>
            <a:spLocks noGrp="1"/>
          </p:cNvSpPr>
          <p:nvPr>
            <p:ph type="sldNum" sz="quarter" idx="12"/>
          </p:nvPr>
        </p:nvSpPr>
        <p:spPr/>
        <p:txBody>
          <a:bodyPr/>
          <a:lstStyle/>
          <a:p>
            <a:fld id="{7CD1C137-87C0-4E4B-8573-EDFCC21A7E6F}" type="slidenum">
              <a:rPr lang="fi-FI" noProof="0" smtClean="0"/>
              <a:pPr/>
              <a:t>3</a:t>
            </a:fld>
            <a:endParaRPr lang="fi-FI" noProof="0" dirty="0"/>
          </a:p>
        </p:txBody>
      </p:sp>
    </p:spTree>
    <p:extLst>
      <p:ext uri="{BB962C8B-B14F-4D97-AF65-F5344CB8AC3E}">
        <p14:creationId xmlns:p14="http://schemas.microsoft.com/office/powerpoint/2010/main" val="4157017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17B1797E-C318-1653-087B-407EDAC56F56}"/>
              </a:ext>
            </a:extLst>
          </p:cNvPr>
          <p:cNvSpPr>
            <a:spLocks noGrp="1"/>
          </p:cNvSpPr>
          <p:nvPr>
            <p:ph type="title"/>
          </p:nvPr>
        </p:nvSpPr>
        <p:spPr/>
        <p:txBody>
          <a:bodyPr/>
          <a:lstStyle/>
          <a:p>
            <a:r>
              <a:rPr lang="fi-FI" dirty="0"/>
              <a:t>PARAS-hanke (2005 – 2011)</a:t>
            </a:r>
          </a:p>
        </p:txBody>
      </p:sp>
      <p:sp>
        <p:nvSpPr>
          <p:cNvPr id="4" name="Dian numeron paikkamerkki 3">
            <a:extLst>
              <a:ext uri="{FF2B5EF4-FFF2-40B4-BE49-F238E27FC236}">
                <a16:creationId xmlns:a16="http://schemas.microsoft.com/office/drawing/2014/main" id="{4C4ED5A0-E963-C603-278A-032A01A13C2F}"/>
              </a:ext>
            </a:extLst>
          </p:cNvPr>
          <p:cNvSpPr>
            <a:spLocks noGrp="1"/>
          </p:cNvSpPr>
          <p:nvPr>
            <p:ph type="sldNum" sz="quarter" idx="4294967295"/>
          </p:nvPr>
        </p:nvSpPr>
        <p:spPr>
          <a:xfrm>
            <a:off x="11088688" y="6259513"/>
            <a:ext cx="1103312" cy="365125"/>
          </a:xfrm>
        </p:spPr>
        <p:txBody>
          <a:bodyPr/>
          <a:lstStyle/>
          <a:p>
            <a:fld id="{52D72BAF-8CDA-4878-B74D-CAA2BE485765}" type="slidenum">
              <a:rPr lang="fi-FI" smtClean="0"/>
              <a:t>4</a:t>
            </a:fld>
            <a:endParaRPr lang="fi-FI"/>
          </a:p>
        </p:txBody>
      </p:sp>
    </p:spTree>
    <p:extLst>
      <p:ext uri="{BB962C8B-B14F-4D97-AF65-F5344CB8AC3E}">
        <p14:creationId xmlns:p14="http://schemas.microsoft.com/office/powerpoint/2010/main" val="165820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465612DA-EC60-02D0-EFCC-9841120088CF}"/>
              </a:ext>
            </a:extLst>
          </p:cNvPr>
          <p:cNvSpPr>
            <a:spLocks noGrp="1"/>
          </p:cNvSpPr>
          <p:nvPr>
            <p:ph type="title"/>
          </p:nvPr>
        </p:nvSpPr>
        <p:spPr/>
        <p:txBody>
          <a:bodyPr/>
          <a:lstStyle/>
          <a:p>
            <a:r>
              <a:rPr lang="fi-FI" dirty="0"/>
              <a:t>Kunta- ja palvelurakenneuudistus, PARAS</a:t>
            </a:r>
          </a:p>
        </p:txBody>
      </p:sp>
      <p:sp>
        <p:nvSpPr>
          <p:cNvPr id="4" name="Sisällön paikkamerkki 3">
            <a:extLst>
              <a:ext uri="{FF2B5EF4-FFF2-40B4-BE49-F238E27FC236}">
                <a16:creationId xmlns:a16="http://schemas.microsoft.com/office/drawing/2014/main" id="{C4C3697F-76C7-10F3-831E-94DEE8CF4676}"/>
              </a:ext>
            </a:extLst>
          </p:cNvPr>
          <p:cNvSpPr>
            <a:spLocks noGrp="1"/>
          </p:cNvSpPr>
          <p:nvPr>
            <p:ph idx="1"/>
          </p:nvPr>
        </p:nvSpPr>
        <p:spPr/>
        <p:txBody>
          <a:bodyPr>
            <a:normAutofit/>
          </a:bodyPr>
          <a:lstStyle/>
          <a:p>
            <a:r>
              <a:rPr lang="fi-FI" dirty="0"/>
              <a:t>Käynnistyi Vanhasen I hallituksen puoliväliriihessä 2005</a:t>
            </a:r>
          </a:p>
          <a:p>
            <a:pPr lvl="1"/>
            <a:r>
              <a:rPr lang="fi-FI" dirty="0"/>
              <a:t>Arvioidaan ja tehdään ehdotus kuntien vastuulla olevien lakisääteisten ja kuntien itselleen tehtäväksi ottamien palveluiden tarkoituksenmukaisista järjestämisvastuualueista ottaen huomioon palveluiden sisältö ja ominaispiirteet, niiden saatavuus, laatu sekä kuntien kantokyky pitkällä aikajänteellä sekä alueelliset ja kielelliset erityispiirteet. </a:t>
            </a:r>
          </a:p>
          <a:p>
            <a:pPr lvl="1"/>
            <a:r>
              <a:rPr lang="fi-FI" dirty="0"/>
              <a:t>Tarkastelun kohteina ovat kuntajaotuksen muutokset ja kuntarajat ylittävä yhteistyö kaikilla aluetasoilla kunnista valtakunnantasolle saakka. </a:t>
            </a:r>
          </a:p>
          <a:p>
            <a:pPr lvl="1"/>
            <a:endParaRPr lang="fi-FI" dirty="0"/>
          </a:p>
          <a:p>
            <a:endParaRPr lang="fi-FI" dirty="0"/>
          </a:p>
        </p:txBody>
      </p:sp>
    </p:spTree>
    <p:extLst>
      <p:ext uri="{BB962C8B-B14F-4D97-AF65-F5344CB8AC3E}">
        <p14:creationId xmlns:p14="http://schemas.microsoft.com/office/powerpoint/2010/main" val="2989595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AE2C0F-29B2-3AB2-2B58-82008C81C63E}"/>
              </a:ext>
            </a:extLst>
          </p:cNvPr>
          <p:cNvSpPr>
            <a:spLocks noGrp="1"/>
          </p:cNvSpPr>
          <p:nvPr>
            <p:ph type="title"/>
          </p:nvPr>
        </p:nvSpPr>
        <p:spPr>
          <a:xfrm>
            <a:off x="831619" y="180000"/>
            <a:ext cx="10888566" cy="1080000"/>
          </a:xfrm>
        </p:spPr>
        <p:txBody>
          <a:bodyPr/>
          <a:lstStyle/>
          <a:p>
            <a:r>
              <a:rPr lang="fi-FI" dirty="0"/>
              <a:t>Valmistelussa olleet kolme mallia</a:t>
            </a:r>
          </a:p>
        </p:txBody>
      </p:sp>
      <p:sp>
        <p:nvSpPr>
          <p:cNvPr id="3" name="Sisällön paikkamerkki 2">
            <a:extLst>
              <a:ext uri="{FF2B5EF4-FFF2-40B4-BE49-F238E27FC236}">
                <a16:creationId xmlns:a16="http://schemas.microsoft.com/office/drawing/2014/main" id="{556074FB-E279-0B3D-B1DC-9AB480C8AF05}"/>
              </a:ext>
            </a:extLst>
          </p:cNvPr>
          <p:cNvSpPr>
            <a:spLocks noGrp="1"/>
          </p:cNvSpPr>
          <p:nvPr>
            <p:ph idx="1"/>
          </p:nvPr>
        </p:nvSpPr>
        <p:spPr>
          <a:xfrm>
            <a:off x="814162" y="1166070"/>
            <a:ext cx="10871108" cy="4971930"/>
          </a:xfrm>
        </p:spPr>
        <p:txBody>
          <a:bodyPr>
            <a:normAutofit fontScale="47500" lnSpcReduction="20000"/>
          </a:bodyPr>
          <a:lstStyle/>
          <a:p>
            <a:r>
              <a:rPr lang="fi-FI" dirty="0"/>
              <a:t>Peruskuntamalli</a:t>
            </a:r>
          </a:p>
          <a:p>
            <a:pPr lvl="1"/>
            <a:r>
              <a:rPr lang="fi-FI" dirty="0"/>
              <a:t>Kunta muodostuu työssäkäyntialueesta tai muusta toiminnallisesta kokonaisuudesta. Tavoitteena vähintään 20 000 – 30 000 asukkaan kuntien muodostaminen. Tämä alue toimii edustuksellisen demokratian ja kansalaisten suoran vaikuttamisen perustana.  </a:t>
            </a:r>
          </a:p>
          <a:p>
            <a:pPr lvl="1"/>
            <a:r>
              <a:rPr lang="fi-FI" dirty="0"/>
              <a:t>Kunnilla sekä rahoitusvastuu että palvelujen järjestämisvastuu.</a:t>
            </a:r>
          </a:p>
          <a:p>
            <a:pPr lvl="1"/>
            <a:r>
              <a:rPr lang="fi-FI" dirty="0"/>
              <a:t>Jos kunnilla ei vielä edellytyksiä uuden kunnan muodostamiseen, kuntien tulee siirtymävaiheessa siirtää vastuu peruspalvelujen järjestämisestä peruspalvelupiirille. Peruspalvelupiiri muodostetaan kuntien yhteisellä sopimuksella siten, että väestömäärä on vähintään 20 000 – 30 000 asukasta ja että siihen kuuluu työssäkäyntialueen tai muun luontevan yhteistyöalueen kaikki kunnat. </a:t>
            </a:r>
          </a:p>
          <a:p>
            <a:r>
              <a:rPr lang="fi-FI" dirty="0"/>
              <a:t>Piirimalli</a:t>
            </a:r>
          </a:p>
          <a:p>
            <a:pPr lvl="1"/>
            <a:r>
              <a:rPr lang="fi-FI" dirty="0"/>
              <a:t>Sosiaalihuolto, perusterveydenhuolto ja erikoissairaanhoito integroidaan samaan organisaatioon, jonka tarkoituksena toimintojen järkeistäminen ja tuottavuuden kohottaminen. Sosiaali- ja terveyspiirille siirretään palveluiden järjestämisvastuu. Piirimallia voidaan laajentaa kattamaan myös muita palveluja, kuten opetustoimen palveluja. </a:t>
            </a:r>
          </a:p>
          <a:p>
            <a:pPr lvl="1"/>
            <a:r>
              <a:rPr lang="fi-FI" dirty="0"/>
              <a:t>Sosiaali- ja terveyspiirin väestöpohja vähintään 100 000 asukasta, mieluimmin 150 000 – 200 000 asukasta. </a:t>
            </a:r>
          </a:p>
          <a:p>
            <a:pPr lvl="1"/>
            <a:r>
              <a:rPr lang="fi-FI" dirty="0"/>
              <a:t>Sosiaali- ja terveyspiirin ensisijaisena tehtävänä toimia tilaajan roolissa palvelujen järjestämisessä. Sosiaali- ja terveyspiirillä myös omaa palvelutuotantoa. </a:t>
            </a:r>
          </a:p>
          <a:p>
            <a:r>
              <a:rPr lang="fi-FI" dirty="0"/>
              <a:t>Aluekuntamalli</a:t>
            </a:r>
          </a:p>
          <a:p>
            <a:pPr lvl="1"/>
            <a:r>
              <a:rPr lang="fi-FI" dirty="0"/>
              <a:t>Suomeen muodostetaan 20–25 aluekuntaa. Sen lisäksi nykyisistä kunnista tulee lähikuntia. Pääkaupunkiseudun alueella asia ratkaistaan erillisenä kysymyksenä.</a:t>
            </a:r>
          </a:p>
          <a:p>
            <a:pPr lvl="1"/>
            <a:r>
              <a:rPr lang="fi-FI" dirty="0"/>
              <a:t>Palveluiden järjestämisvastuu on aluekunnilla. Palveluiden järjestämisvastuu ei merkitse palveluiden tuottamisen ja jakelun keskittämistä, vaan palvelut tuotetaan aluekunnissa hajautetusti paikallisten tarpeiden ja edellytysten mukaan. Osa palveluista voidaan määrätä lainsäädännöllä lähikuntien järjestämisvastuulle. Aluekunnat voivat lisäksi delegoida tehtäviä lähikunnille.</a:t>
            </a:r>
          </a:p>
          <a:p>
            <a:pPr lvl="1"/>
            <a:r>
              <a:rPr lang="fi-FI" dirty="0"/>
              <a:t>Verotus ja valtionosuudet tulevat lähtökohtaisesti aluekunnille. Aluekunnan delegoidessa palveluita lähikunnalle palvelut toteutetaan niiden tuotteistamisen kautta sopimusohjausjärjestelmän pohjalta. Lainsäädännöllä määrättyjen tehtävien osalta voidaan niiden hoitamiseen osoittaa tarpeellinen rahoitus, esimerkiksi kiinteä prosenttiosuus aluekunnan verotuloista, tehtäväkohtainen lisä, kannustelisä tai mahdollinen muu ratkaisu.</a:t>
            </a:r>
          </a:p>
          <a:p>
            <a:pPr lvl="1"/>
            <a:r>
              <a:rPr lang="fi-FI" dirty="0"/>
              <a:t>Aluekuntien ja lähikuntien valtuustot valitaan suoralla kansanvaalilla. </a:t>
            </a:r>
          </a:p>
        </p:txBody>
      </p:sp>
      <p:sp>
        <p:nvSpPr>
          <p:cNvPr id="4" name="Dian numeron paikkamerkki 3">
            <a:extLst>
              <a:ext uri="{FF2B5EF4-FFF2-40B4-BE49-F238E27FC236}">
                <a16:creationId xmlns:a16="http://schemas.microsoft.com/office/drawing/2014/main" id="{04D284E9-0BDB-AE67-6AC5-D37C31BA9BAC}"/>
              </a:ext>
            </a:extLst>
          </p:cNvPr>
          <p:cNvSpPr>
            <a:spLocks noGrp="1"/>
          </p:cNvSpPr>
          <p:nvPr>
            <p:ph type="sldNum" sz="quarter" idx="12"/>
          </p:nvPr>
        </p:nvSpPr>
        <p:spPr/>
        <p:txBody>
          <a:bodyPr/>
          <a:lstStyle/>
          <a:p>
            <a:fld id="{7CD1C137-87C0-4E4B-8573-EDFCC21A7E6F}" type="slidenum">
              <a:rPr lang="fi-FI" noProof="0" smtClean="0"/>
              <a:pPr/>
              <a:t>6</a:t>
            </a:fld>
            <a:endParaRPr lang="fi-FI" noProof="0" dirty="0"/>
          </a:p>
        </p:txBody>
      </p:sp>
    </p:spTree>
    <p:extLst>
      <p:ext uri="{BB962C8B-B14F-4D97-AF65-F5344CB8AC3E}">
        <p14:creationId xmlns:p14="http://schemas.microsoft.com/office/powerpoint/2010/main" val="2236362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67743" y="220951"/>
            <a:ext cx="10888566" cy="1080000"/>
          </a:xfrm>
        </p:spPr>
        <p:txBody>
          <a:bodyPr/>
          <a:lstStyle/>
          <a:p>
            <a:r>
              <a:rPr lang="fi-FI" dirty="0"/>
              <a:t>PARAS-uudistuksessa säädettiin useista kuntia koskevista uudistuksista</a:t>
            </a:r>
          </a:p>
        </p:txBody>
      </p:sp>
      <p:sp>
        <p:nvSpPr>
          <p:cNvPr id="3" name="Sisällön paikkamerkki 2"/>
          <p:cNvSpPr>
            <a:spLocks noGrp="1"/>
          </p:cNvSpPr>
          <p:nvPr>
            <p:ph idx="1"/>
          </p:nvPr>
        </p:nvSpPr>
        <p:spPr>
          <a:xfrm>
            <a:off x="5711957" y="1386115"/>
            <a:ext cx="6183632" cy="4779189"/>
          </a:xfrm>
        </p:spPr>
        <p:txBody>
          <a:bodyPr>
            <a:normAutofit fontScale="70000" lnSpcReduction="20000"/>
          </a:bodyPr>
          <a:lstStyle/>
          <a:p>
            <a:r>
              <a:rPr lang="fi-FI" sz="1400" dirty="0"/>
              <a:t>Puitelaki (169/2007) voimaan 2/2007 (poliittinen sopimus 6/2006)</a:t>
            </a:r>
          </a:p>
          <a:p>
            <a:pPr lvl="1"/>
            <a:r>
              <a:rPr lang="fi-FI" sz="1400" dirty="0"/>
              <a:t>Kunnassa tai yhteistoiminta-alueella, joka huolehtii perusterveydenhuollosta ja sosiaalihuollosta (aik. ”siihen kiinteästi liittyvistä sosiaalitoimen palveluista”), on oltava vähintään noin 20 000 asukasta. Yhteistoiminta-alueelle voidaan antaa myös muita tehtäviä.</a:t>
            </a:r>
          </a:p>
          <a:p>
            <a:pPr lvl="1"/>
            <a:r>
              <a:rPr lang="fi-FI" sz="1400" dirty="0"/>
              <a:t>Kunnan tai yhteistoiminta-alueen, jolla on ammatillisen peruskoulutuksen järjestämislupa, asukasmäärän on oltava vähintään noin 50 000.</a:t>
            </a:r>
          </a:p>
          <a:p>
            <a:pPr lvl="1"/>
            <a:r>
              <a:rPr lang="fi-FI" sz="1400" dirty="0"/>
              <a:t>Laajaa väestöpohjaa edellyttävät palvelut; erikoissairaanhoito, kehitysvammaisten erityishuolto, muut kuntien antamat</a:t>
            </a:r>
          </a:p>
          <a:p>
            <a:pPr lvl="1"/>
            <a:r>
              <a:rPr lang="fi-FI" sz="1400" dirty="0"/>
              <a:t>Suurten kaupunkiseutujen velvollisuus laatia suunnitelma siitä, miten maankäytön, asumisen ja liikenteen yhteensovittamista sekä palvelujen käyttöä kuntarajat ylittäen parannetaan seudulla ottaen huomioon jo käynnissä olevat yhteistyön kehittämishankkeet.</a:t>
            </a:r>
          </a:p>
          <a:p>
            <a:pPr lvl="1"/>
            <a:r>
              <a:rPr lang="fi-FI" sz="1400" dirty="0"/>
              <a:t>Erityisen vaikeassa taloudellisessa asemassa olevien kuntien arviointimenettely</a:t>
            </a:r>
          </a:p>
          <a:p>
            <a:pPr lvl="1"/>
            <a:r>
              <a:rPr lang="fi-FI" sz="1400" dirty="0"/>
              <a:t>Kunnilta valtiolle siirrettävät tehtävät: kuluttajaneuvonta, elatusturva, holhoustoimi jne.</a:t>
            </a:r>
          </a:p>
          <a:p>
            <a:r>
              <a:rPr lang="fi-FI" sz="1400" dirty="0"/>
              <a:t>Kuntajakolakiin (1196/1997) muutoksia mm. yhdistymisavustuksiin, henkilöstön asemaan ja </a:t>
            </a:r>
            <a:r>
              <a:rPr lang="fi-FI" sz="1400" dirty="0" err="1"/>
              <a:t>vos</a:t>
            </a:r>
            <a:r>
              <a:rPr lang="fi-FI" sz="1400" dirty="0"/>
              <a:t>-kompensaatioihin liittyen</a:t>
            </a:r>
          </a:p>
          <a:p>
            <a:endParaRPr lang="fi-FI" sz="1400" dirty="0"/>
          </a:p>
          <a:p>
            <a:pPr lvl="1"/>
            <a:endParaRPr lang="fi-FI" sz="1100" dirty="0"/>
          </a:p>
          <a:p>
            <a:pPr lvl="1"/>
            <a:endParaRPr lang="fi-FI" sz="1100" dirty="0"/>
          </a:p>
          <a:p>
            <a:endParaRPr lang="fi-FI" dirty="0"/>
          </a:p>
        </p:txBody>
      </p:sp>
      <p:sp>
        <p:nvSpPr>
          <p:cNvPr id="4" name="Dian numeron paikkamerkki 3">
            <a:extLst>
              <a:ext uri="{C183D7F6-B498-43B3-948B-1728B52AA6E4}">
                <adec:decorative xmlns:adec="http://schemas.microsoft.com/office/drawing/2017/decorative" val="1"/>
              </a:ext>
            </a:extLst>
          </p:cNvPr>
          <p:cNvSpPr>
            <a:spLocks noGrp="1"/>
          </p:cNvSpPr>
          <p:nvPr>
            <p:ph type="sldNum" sz="quarter" idx="12"/>
          </p:nvPr>
        </p:nvSpPr>
        <p:spPr/>
        <p:txBody>
          <a:bodyPr/>
          <a:lstStyle/>
          <a:p>
            <a:fld id="{52D72BAF-8CDA-4878-B74D-CAA2BE485765}" type="slidenum">
              <a:rPr lang="fi-FI" smtClean="0"/>
              <a:t>7</a:t>
            </a:fld>
            <a:endParaRPr lang="fi-FI"/>
          </a:p>
        </p:txBody>
      </p:sp>
      <p:pic>
        <p:nvPicPr>
          <p:cNvPr id="6" name="Kuva 5" descr="Kartta kunnista ja niiden ratkaisuista Paras-hankkeen aikaan."/>
          <p:cNvPicPr>
            <a:picLocks noChangeAspect="1"/>
          </p:cNvPicPr>
          <p:nvPr/>
        </p:nvPicPr>
        <p:blipFill>
          <a:blip r:embed="rId2"/>
          <a:stretch>
            <a:fillRect/>
          </a:stretch>
        </p:blipFill>
        <p:spPr>
          <a:xfrm>
            <a:off x="1258179" y="808192"/>
            <a:ext cx="4680520" cy="5935034"/>
          </a:xfrm>
          <a:prstGeom prst="rect">
            <a:avLst/>
          </a:prstGeom>
        </p:spPr>
      </p:pic>
    </p:spTree>
    <p:extLst>
      <p:ext uri="{BB962C8B-B14F-4D97-AF65-F5344CB8AC3E}">
        <p14:creationId xmlns:p14="http://schemas.microsoft.com/office/powerpoint/2010/main" val="2142099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48" name="Rectangle 24">
            <a:extLst>
              <a:ext uri="{FF2B5EF4-FFF2-40B4-BE49-F238E27FC236}">
                <a16:creationId xmlns:a16="http://schemas.microsoft.com/office/drawing/2014/main" id="{28B4C160-261F-744D-1DFB-78FBEFD1CF4B}"/>
              </a:ext>
            </a:extLst>
          </p:cNvPr>
          <p:cNvSpPr>
            <a:spLocks noGrp="1" noChangeArrowheads="1"/>
          </p:cNvSpPr>
          <p:nvPr>
            <p:ph type="title" idx="4294967295"/>
          </p:nvPr>
        </p:nvSpPr>
        <p:spPr bwMode="auto">
          <a:xfrm>
            <a:off x="508958" y="229027"/>
            <a:ext cx="11300604" cy="1138773"/>
          </a:xfrm>
          <a:prstGeom prst="rect">
            <a:avLst/>
          </a:prstGeom>
          <a:noFill/>
          <a:ln>
            <a:noFill/>
            <a:prstDash/>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3400" b="1" i="0" u="none" strike="noStrike" kern="1200" cap="none" spc="0" normalizeH="0" baseline="0" noProof="0" dirty="0">
                <a:ln>
                  <a:noFill/>
                </a:ln>
                <a:solidFill>
                  <a:schemeClr val="accent1"/>
                </a:solidFill>
                <a:effectLst/>
                <a:uLnTx/>
                <a:uFillTx/>
                <a:latin typeface="+mj-lt"/>
                <a:ea typeface="+mj-ea"/>
                <a:cs typeface="+mj-cs"/>
              </a:rPr>
              <a:t>Kunta- ja palvelurakenneuudistuksen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altLang="fi-FI" sz="3400" b="1" i="0" u="none" strike="noStrike" kern="1200" cap="none" spc="0" normalizeH="0" baseline="0" noProof="0" dirty="0">
                <a:ln>
                  <a:noFill/>
                </a:ln>
                <a:solidFill>
                  <a:schemeClr val="accent1"/>
                </a:solidFill>
                <a:effectLst/>
                <a:uLnTx/>
                <a:uFillTx/>
                <a:latin typeface="+mj-lt"/>
                <a:ea typeface="+mj-ea"/>
                <a:cs typeface="+mj-cs"/>
              </a:rPr>
              <a:t>kolme lähtökohtaa</a:t>
            </a:r>
          </a:p>
        </p:txBody>
      </p:sp>
      <p:grpSp>
        <p:nvGrpSpPr>
          <p:cNvPr id="2" name="Ryhmä 1" descr="1. Lainsäädäntö tarjosi kunnille monia toimintamahdollisuuksia">
            <a:extLst>
              <a:ext uri="{FF2B5EF4-FFF2-40B4-BE49-F238E27FC236}">
                <a16:creationId xmlns:a16="http://schemas.microsoft.com/office/drawing/2014/main" id="{B0347315-58AF-EA89-0843-3ED20A2490D5}"/>
              </a:ext>
            </a:extLst>
          </p:cNvPr>
          <p:cNvGrpSpPr/>
          <p:nvPr/>
        </p:nvGrpSpPr>
        <p:grpSpPr>
          <a:xfrm>
            <a:off x="2159001" y="1701798"/>
            <a:ext cx="2809875" cy="1657350"/>
            <a:chOff x="2159001" y="1701798"/>
            <a:chExt cx="2809875" cy="1657350"/>
          </a:xfrm>
        </p:grpSpPr>
        <p:sp>
          <p:nvSpPr>
            <p:cNvPr id="282649" name="Rectangle 25" descr="1. Lainsäädäntö tarjoaa kunnille monia toimintamahdollisuuksia (mahdollistava toimintamalli).">
              <a:extLst>
                <a:ext uri="{FF2B5EF4-FFF2-40B4-BE49-F238E27FC236}">
                  <a16:creationId xmlns:a16="http://schemas.microsoft.com/office/drawing/2014/main" id="{B6D19D3B-BF05-FB98-BB71-6566C1B59E60}"/>
                </a:ext>
              </a:extLst>
            </p:cNvPr>
            <p:cNvSpPr>
              <a:spLocks noChangeArrowheads="1"/>
            </p:cNvSpPr>
            <p:nvPr/>
          </p:nvSpPr>
          <p:spPr bwMode="auto">
            <a:xfrm>
              <a:off x="2230438" y="1701798"/>
              <a:ext cx="2716212" cy="1657350"/>
            </a:xfrm>
            <a:prstGeom prst="rect">
              <a:avLst/>
            </a:prstGeom>
            <a:solidFill>
              <a:srgbClr val="FFFFCC"/>
            </a:solidFill>
            <a:ln w="285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282654" name="Text Box 30">
              <a:extLst>
                <a:ext uri="{FF2B5EF4-FFF2-40B4-BE49-F238E27FC236}">
                  <a16:creationId xmlns:a16="http://schemas.microsoft.com/office/drawing/2014/main" id="{022CDD19-46C7-BF85-4432-603D45D6C19D}"/>
                </a:ext>
              </a:extLst>
            </p:cNvPr>
            <p:cNvSpPr txBox="1">
              <a:spLocks noChangeArrowheads="1"/>
            </p:cNvSpPr>
            <p:nvPr/>
          </p:nvSpPr>
          <p:spPr bwMode="auto">
            <a:xfrm>
              <a:off x="2303463" y="1701799"/>
              <a:ext cx="374650" cy="3667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b="1" dirty="0"/>
                <a:t>1.</a:t>
              </a:r>
            </a:p>
          </p:txBody>
        </p:sp>
        <p:sp>
          <p:nvSpPr>
            <p:cNvPr id="282657" name="Rectangle 33">
              <a:extLst>
                <a:ext uri="{FF2B5EF4-FFF2-40B4-BE49-F238E27FC236}">
                  <a16:creationId xmlns:a16="http://schemas.microsoft.com/office/drawing/2014/main" id="{4B085E79-A4A9-E4A6-5881-C36A05FB9F10}"/>
                </a:ext>
              </a:extLst>
            </p:cNvPr>
            <p:cNvSpPr>
              <a:spLocks noChangeArrowheads="1"/>
            </p:cNvSpPr>
            <p:nvPr/>
          </p:nvSpPr>
          <p:spPr bwMode="auto">
            <a:xfrm>
              <a:off x="2159001" y="1990724"/>
              <a:ext cx="2809875"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400" b="1" dirty="0"/>
                <a:t>Lainsäädäntö tarjosi</a:t>
              </a:r>
            </a:p>
            <a:p>
              <a:pPr algn="ctr"/>
              <a:r>
                <a:rPr lang="fi-FI" altLang="fi-FI" sz="1400" b="1" dirty="0"/>
                <a:t>kunnille monia</a:t>
              </a:r>
            </a:p>
            <a:p>
              <a:pPr algn="ctr"/>
              <a:r>
                <a:rPr lang="fi-FI" altLang="fi-FI" sz="1400" b="1" dirty="0"/>
                <a:t>toimintamahdollisuuksia</a:t>
              </a:r>
            </a:p>
            <a:p>
              <a:pPr algn="ctr"/>
              <a:r>
                <a:rPr lang="fi-FI" altLang="fi-FI" sz="1400" b="1" dirty="0"/>
                <a:t>(mahdollistava toimintamalli)</a:t>
              </a:r>
            </a:p>
          </p:txBody>
        </p:sp>
      </p:grpSp>
      <p:grpSp>
        <p:nvGrpSpPr>
          <p:cNvPr id="3" name="Ryhmä 2" descr="Kunnat toimivat uudistuksen muutosjohtajina, toimivalta oli kunnilla. ">
            <a:extLst>
              <a:ext uri="{FF2B5EF4-FFF2-40B4-BE49-F238E27FC236}">
                <a16:creationId xmlns:a16="http://schemas.microsoft.com/office/drawing/2014/main" id="{5C806997-5E96-2089-1C16-5E08899F4834}"/>
              </a:ext>
            </a:extLst>
          </p:cNvPr>
          <p:cNvGrpSpPr/>
          <p:nvPr/>
        </p:nvGrpSpPr>
        <p:grpSpPr>
          <a:xfrm>
            <a:off x="4895850" y="2566986"/>
            <a:ext cx="2520950" cy="1655762"/>
            <a:chOff x="4895850" y="2566986"/>
            <a:chExt cx="2520950" cy="1655762"/>
          </a:xfrm>
        </p:grpSpPr>
        <p:sp>
          <p:nvSpPr>
            <p:cNvPr id="282650" name="Rectangle 26" descr="2. Kunnat toimivat uudistuksen muutosjohtajina (toimivalta kunnilla)">
              <a:extLst>
                <a:ext uri="{FF2B5EF4-FFF2-40B4-BE49-F238E27FC236}">
                  <a16:creationId xmlns:a16="http://schemas.microsoft.com/office/drawing/2014/main" id="{2D3084E0-1E91-E3AC-F00A-A017D5844565}"/>
                </a:ext>
              </a:extLst>
            </p:cNvPr>
            <p:cNvSpPr>
              <a:spLocks noChangeArrowheads="1"/>
            </p:cNvSpPr>
            <p:nvPr/>
          </p:nvSpPr>
          <p:spPr bwMode="auto">
            <a:xfrm>
              <a:off x="4895850" y="2566986"/>
              <a:ext cx="2520950" cy="1655762"/>
            </a:xfrm>
            <a:prstGeom prst="rect">
              <a:avLst/>
            </a:prstGeom>
            <a:solidFill>
              <a:srgbClr val="FFFFCC"/>
            </a:solidFill>
            <a:ln w="285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282651" name="Rectangle 27">
              <a:extLst>
                <a:ext uri="{FF2B5EF4-FFF2-40B4-BE49-F238E27FC236}">
                  <a16:creationId xmlns:a16="http://schemas.microsoft.com/office/drawing/2014/main" id="{A62C7CF2-1CEA-D31E-E4E5-713B7246947E}"/>
                </a:ext>
              </a:extLst>
            </p:cNvPr>
            <p:cNvSpPr>
              <a:spLocks noChangeArrowheads="1"/>
            </p:cNvSpPr>
            <p:nvPr/>
          </p:nvSpPr>
          <p:spPr bwMode="auto">
            <a:xfrm>
              <a:off x="4967288" y="2854324"/>
              <a:ext cx="2449512"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400" b="1"/>
                <a:t>Kunnat</a:t>
              </a:r>
            </a:p>
            <a:p>
              <a:pPr algn="ctr"/>
              <a:r>
                <a:rPr lang="fi-FI" altLang="fi-FI" sz="1400" b="1"/>
                <a:t>toimivat uudistuksen muutosjohtajina</a:t>
              </a:r>
            </a:p>
            <a:p>
              <a:pPr algn="ctr"/>
              <a:r>
                <a:rPr lang="fi-FI" altLang="fi-FI" sz="1400" b="1"/>
                <a:t>(toimivalta kunnilla)</a:t>
              </a:r>
            </a:p>
          </p:txBody>
        </p:sp>
        <p:sp>
          <p:nvSpPr>
            <p:cNvPr id="282655" name="Rectangle 31">
              <a:extLst>
                <a:ext uri="{FF2B5EF4-FFF2-40B4-BE49-F238E27FC236}">
                  <a16:creationId xmlns:a16="http://schemas.microsoft.com/office/drawing/2014/main" id="{399FDAB0-E368-02B7-6FAE-8BCA5CC028D1}"/>
                </a:ext>
              </a:extLst>
            </p:cNvPr>
            <p:cNvSpPr>
              <a:spLocks noChangeArrowheads="1"/>
            </p:cNvSpPr>
            <p:nvPr/>
          </p:nvSpPr>
          <p:spPr bwMode="auto">
            <a:xfrm>
              <a:off x="4967288" y="2566986"/>
              <a:ext cx="37465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b="1"/>
                <a:t>2.</a:t>
              </a:r>
            </a:p>
          </p:txBody>
        </p:sp>
      </p:grpSp>
      <p:grpSp>
        <p:nvGrpSpPr>
          <p:cNvPr id="5" name="Ryhmä 4" descr="Valtio arvioi uudistuksen etenemistä erityisesti siinä vaiheessa, kun">
            <a:extLst>
              <a:ext uri="{FF2B5EF4-FFF2-40B4-BE49-F238E27FC236}">
                <a16:creationId xmlns:a16="http://schemas.microsoft.com/office/drawing/2014/main" id="{DC5A3AA2-DE60-5B64-C745-C40FD3EE27E2}"/>
              </a:ext>
            </a:extLst>
          </p:cNvPr>
          <p:cNvGrpSpPr/>
          <p:nvPr/>
        </p:nvGrpSpPr>
        <p:grpSpPr>
          <a:xfrm>
            <a:off x="6983414" y="3428999"/>
            <a:ext cx="3240087" cy="1730375"/>
            <a:chOff x="6983414" y="3428999"/>
            <a:chExt cx="3240087" cy="1730375"/>
          </a:xfrm>
        </p:grpSpPr>
        <p:grpSp>
          <p:nvGrpSpPr>
            <p:cNvPr id="4" name="Ryhmä 3">
              <a:extLst>
                <a:ext uri="{FF2B5EF4-FFF2-40B4-BE49-F238E27FC236}">
                  <a16:creationId xmlns:a16="http://schemas.microsoft.com/office/drawing/2014/main" id="{7D116E92-D587-B030-7864-CE22838CB439}"/>
                </a:ext>
              </a:extLst>
            </p:cNvPr>
            <p:cNvGrpSpPr/>
            <p:nvPr/>
          </p:nvGrpSpPr>
          <p:grpSpPr>
            <a:xfrm>
              <a:off x="7343776" y="3428999"/>
              <a:ext cx="2519363" cy="1730375"/>
              <a:chOff x="7343776" y="3428999"/>
              <a:chExt cx="2519363" cy="1730375"/>
            </a:xfrm>
          </p:grpSpPr>
          <p:sp>
            <p:nvSpPr>
              <p:cNvPr id="282652" name="Rectangle 28" descr="2. Valtiovalta arvioi uudistuksen etenemistä erityisesti siinä vaiheessa, kun...">
                <a:extLst>
                  <a:ext uri="{FF2B5EF4-FFF2-40B4-BE49-F238E27FC236}">
                    <a16:creationId xmlns:a16="http://schemas.microsoft.com/office/drawing/2014/main" id="{B7A76138-F5A6-0BE0-D705-C772E24E0BD7}"/>
                  </a:ext>
                </a:extLst>
              </p:cNvPr>
              <p:cNvSpPr>
                <a:spLocks noChangeArrowheads="1"/>
              </p:cNvSpPr>
              <p:nvPr/>
            </p:nvSpPr>
            <p:spPr bwMode="auto">
              <a:xfrm>
                <a:off x="7343776" y="3428999"/>
                <a:ext cx="2519363" cy="1730375"/>
              </a:xfrm>
              <a:prstGeom prst="rect">
                <a:avLst/>
              </a:prstGeom>
              <a:solidFill>
                <a:srgbClr val="FFFFCC"/>
              </a:solidFill>
              <a:ln w="2857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282656" name="Rectangle 32">
                <a:extLst>
                  <a:ext uri="{FF2B5EF4-FFF2-40B4-BE49-F238E27FC236}">
                    <a16:creationId xmlns:a16="http://schemas.microsoft.com/office/drawing/2014/main" id="{71A94372-A3D6-AD81-77EF-31C725577CCB}"/>
                  </a:ext>
                </a:extLst>
              </p:cNvPr>
              <p:cNvSpPr>
                <a:spLocks noChangeArrowheads="1"/>
              </p:cNvSpPr>
              <p:nvPr/>
            </p:nvSpPr>
            <p:spPr bwMode="auto">
              <a:xfrm>
                <a:off x="7415213" y="3430586"/>
                <a:ext cx="374650" cy="3667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b="1"/>
                  <a:t>3.</a:t>
                </a:r>
              </a:p>
            </p:txBody>
          </p:sp>
        </p:grpSp>
        <p:sp>
          <p:nvSpPr>
            <p:cNvPr id="282653" name="Rectangle 29">
              <a:extLst>
                <a:ext uri="{FF2B5EF4-FFF2-40B4-BE49-F238E27FC236}">
                  <a16:creationId xmlns:a16="http://schemas.microsoft.com/office/drawing/2014/main" id="{1FAE9034-8ADC-94AE-BEA2-C2A071CF61E3}"/>
                </a:ext>
              </a:extLst>
            </p:cNvPr>
            <p:cNvSpPr>
              <a:spLocks noChangeArrowheads="1"/>
            </p:cNvSpPr>
            <p:nvPr/>
          </p:nvSpPr>
          <p:spPr bwMode="auto">
            <a:xfrm>
              <a:off x="6983414" y="3665537"/>
              <a:ext cx="3240087"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panose="020B0604020202020204" pitchFamily="34" charset="0"/>
                </a:defRPr>
              </a:lvl1pPr>
              <a:lvl2pPr marL="800100" indent="-342900">
                <a:defRPr>
                  <a:solidFill>
                    <a:schemeClr val="tx1"/>
                  </a:solidFill>
                  <a:latin typeface="Arial" panose="020B0604020202020204" pitchFamily="34" charset="0"/>
                </a:defRPr>
              </a:lvl2pPr>
              <a:lvl3pPr marL="1257300" indent="-342900">
                <a:defRPr>
                  <a:solidFill>
                    <a:schemeClr val="tx1"/>
                  </a:solidFill>
                  <a:latin typeface="Arial" panose="020B0604020202020204" pitchFamily="34" charset="0"/>
                </a:defRPr>
              </a:lvl3pPr>
              <a:lvl4pPr marL="1714500" indent="-342900">
                <a:defRPr>
                  <a:solidFill>
                    <a:schemeClr val="tx1"/>
                  </a:solidFill>
                  <a:latin typeface="Arial" panose="020B0604020202020204" pitchFamily="34" charset="0"/>
                </a:defRPr>
              </a:lvl4pPr>
              <a:lvl5pPr marL="2171700" indent="-342900">
                <a:defRPr>
                  <a:solidFill>
                    <a:schemeClr val="tx1"/>
                  </a:solidFill>
                  <a:latin typeface="Arial" panose="020B0604020202020204" pitchFamily="34" charset="0"/>
                </a:defRPr>
              </a:lvl5pPr>
              <a:lvl6pPr marL="2628900" indent="-342900" fontAlgn="base">
                <a:spcBef>
                  <a:spcPct val="0"/>
                </a:spcBef>
                <a:spcAft>
                  <a:spcPct val="0"/>
                </a:spcAft>
                <a:defRPr>
                  <a:solidFill>
                    <a:schemeClr val="tx1"/>
                  </a:solidFill>
                  <a:latin typeface="Arial" panose="020B0604020202020204" pitchFamily="34" charset="0"/>
                </a:defRPr>
              </a:lvl6pPr>
              <a:lvl7pPr marL="3086100" indent="-342900" fontAlgn="base">
                <a:spcBef>
                  <a:spcPct val="0"/>
                </a:spcBef>
                <a:spcAft>
                  <a:spcPct val="0"/>
                </a:spcAft>
                <a:defRPr>
                  <a:solidFill>
                    <a:schemeClr val="tx1"/>
                  </a:solidFill>
                  <a:latin typeface="Arial" panose="020B0604020202020204" pitchFamily="34" charset="0"/>
                </a:defRPr>
              </a:lvl7pPr>
              <a:lvl8pPr marL="3543300" indent="-342900" fontAlgn="base">
                <a:spcBef>
                  <a:spcPct val="0"/>
                </a:spcBef>
                <a:spcAft>
                  <a:spcPct val="0"/>
                </a:spcAft>
                <a:defRPr>
                  <a:solidFill>
                    <a:schemeClr val="tx1"/>
                  </a:solidFill>
                  <a:latin typeface="Arial" panose="020B0604020202020204" pitchFamily="34" charset="0"/>
                </a:defRPr>
              </a:lvl8pPr>
              <a:lvl9pPr marL="4000500" indent="-342900" fontAlgn="base">
                <a:spcBef>
                  <a:spcPct val="0"/>
                </a:spcBef>
                <a:spcAft>
                  <a:spcPct val="0"/>
                </a:spcAft>
                <a:defRPr>
                  <a:solidFill>
                    <a:schemeClr val="tx1"/>
                  </a:solidFill>
                  <a:latin typeface="Arial" panose="020B0604020202020204" pitchFamily="34" charset="0"/>
                </a:defRPr>
              </a:lvl9pPr>
            </a:lstStyle>
            <a:p>
              <a:pPr algn="ctr"/>
              <a:r>
                <a:rPr lang="fi-FI" altLang="fi-FI" sz="1400" b="1" dirty="0"/>
                <a:t>Valtio arvioi</a:t>
              </a:r>
            </a:p>
            <a:p>
              <a:pPr algn="ctr"/>
              <a:r>
                <a:rPr lang="fi-FI" altLang="fi-FI" sz="1400" b="1" dirty="0"/>
                <a:t>uudistuksen etenemistä</a:t>
              </a:r>
            </a:p>
            <a:p>
              <a:pPr algn="ctr"/>
              <a:r>
                <a:rPr lang="fi-FI" altLang="fi-FI" sz="1400" b="1" dirty="0"/>
                <a:t>erityisesti siinä vaiheessa,  </a:t>
              </a:r>
            </a:p>
            <a:p>
              <a:pPr algn="ctr"/>
              <a:r>
                <a:rPr lang="fi-FI" altLang="fi-FI" sz="1400" b="1" dirty="0"/>
                <a:t>kun …</a:t>
              </a:r>
            </a:p>
          </p:txBody>
        </p:sp>
      </p:grpSp>
      <p:grpSp>
        <p:nvGrpSpPr>
          <p:cNvPr id="6" name="Ryhmä 5" descr="1. kunnat palauttivat toimintasuunnitelmansa (31.8.2007)&#10;2. eräät kaupunkiseudut (17) palauttivat yhteistyösuunnitelmansa (31.8.2007)&#10;3. Oli selvitetty erityisen vaikeassa taloudellisessa asemassa olevien kuntien&#10;    mahdollisuudet turvata asukkailleen lainsäädännön edellyttämät palvelut, &#10;    ensimmäinen kierros (v. 2008) &#10;4. valtioneuvosto antoi selonteon eduskunnalle (v. 2009)&#10;">
            <a:extLst>
              <a:ext uri="{FF2B5EF4-FFF2-40B4-BE49-F238E27FC236}">
                <a16:creationId xmlns:a16="http://schemas.microsoft.com/office/drawing/2014/main" id="{E1A2E6F8-F346-700E-1AEF-9D0D2D164635}"/>
              </a:ext>
            </a:extLst>
          </p:cNvPr>
          <p:cNvGrpSpPr/>
          <p:nvPr/>
        </p:nvGrpSpPr>
        <p:grpSpPr>
          <a:xfrm>
            <a:off x="2230438" y="4797423"/>
            <a:ext cx="7848601" cy="1441450"/>
            <a:chOff x="2230438" y="4797423"/>
            <a:chExt cx="7848601" cy="1441450"/>
          </a:xfrm>
        </p:grpSpPr>
        <p:sp>
          <p:nvSpPr>
            <p:cNvPr id="282658" name="Rectangle 34" descr="1) kunnat palauttavat toimintasuunnitelmansa (31.8.2007)&#10;2) eräät kaupunkiseudut (17) palauttavat yhteistyösuunnitelmansa (31.8.2007)&#10;3) on selvitetty erityisen vaikeassa taloudellisessa asemassa olevien kuntien&#10;    mahdollisuudet turvata asukkailleen lainsäädännön edellyttämät palvelut, &#10;    ensimmäinen kierros (v. 2008) &#10;4) valtioneuvosto antaa selonteon eduskunnalle (v. 2009)&#10;">
              <a:extLst>
                <a:ext uri="{FF2B5EF4-FFF2-40B4-BE49-F238E27FC236}">
                  <a16:creationId xmlns:a16="http://schemas.microsoft.com/office/drawing/2014/main" id="{933016C4-6EB3-3D78-B789-C5F963F51D5C}"/>
                </a:ext>
              </a:extLst>
            </p:cNvPr>
            <p:cNvSpPr>
              <a:spLocks noChangeArrowheads="1"/>
            </p:cNvSpPr>
            <p:nvPr/>
          </p:nvSpPr>
          <p:spPr bwMode="auto">
            <a:xfrm>
              <a:off x="2230438" y="4799011"/>
              <a:ext cx="7345362" cy="1439862"/>
            </a:xfrm>
            <a:prstGeom prst="rect">
              <a:avLst/>
            </a:prstGeom>
            <a:solidFill>
              <a:srgbClr val="FFFFCC"/>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ltLang="fi-FI" sz="1400"/>
            </a:p>
          </p:txBody>
        </p:sp>
        <p:sp>
          <p:nvSpPr>
            <p:cNvPr id="282659" name="Rectangle 35">
              <a:extLst>
                <a:ext uri="{FF2B5EF4-FFF2-40B4-BE49-F238E27FC236}">
                  <a16:creationId xmlns:a16="http://schemas.microsoft.com/office/drawing/2014/main" id="{8AC97D62-2E6E-2774-23D5-B55BAEEC7247}"/>
                </a:ext>
              </a:extLst>
            </p:cNvPr>
            <p:cNvSpPr>
              <a:spLocks noChangeArrowheads="1"/>
            </p:cNvSpPr>
            <p:nvPr/>
          </p:nvSpPr>
          <p:spPr bwMode="auto">
            <a:xfrm>
              <a:off x="2301876" y="4797423"/>
              <a:ext cx="7777163" cy="13849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400" b="1" dirty="0"/>
                <a:t>1) kunnat palauttivat toimintasuunnitelmansa (31.8.2007)</a:t>
              </a:r>
            </a:p>
            <a:p>
              <a:r>
                <a:rPr lang="fi-FI" altLang="fi-FI" sz="1400" b="1" dirty="0"/>
                <a:t>2) eräät kaupunkiseudut (17) palauttivat yhteistyösuunnitelmansa (31.8.2007)</a:t>
              </a:r>
            </a:p>
            <a:p>
              <a:r>
                <a:rPr lang="fi-FI" altLang="fi-FI" sz="1400" b="1" dirty="0"/>
                <a:t>3) Oli selvitetty erityisen vaikeassa taloudellisessa asemassa olevien kuntien</a:t>
              </a:r>
            </a:p>
            <a:p>
              <a:r>
                <a:rPr lang="fi-FI" altLang="fi-FI" sz="1400" b="1" dirty="0"/>
                <a:t>    mahdollisuudet turvata asukkailleen lainsäädännön edellyttämät palvelut, </a:t>
              </a:r>
            </a:p>
            <a:p>
              <a:r>
                <a:rPr lang="fi-FI" altLang="fi-FI" sz="1400" b="1" dirty="0"/>
                <a:t>    ensimmäinen kierros (v. 2008) </a:t>
              </a:r>
            </a:p>
            <a:p>
              <a:r>
                <a:rPr lang="fi-FI" altLang="fi-FI" sz="1400" b="1" dirty="0"/>
                <a:t>4) valtioneuvosto antoi selonteon eduskunnalle (v. 2009)</a:t>
              </a:r>
              <a:endParaRPr lang="fi-FI" altLang="fi-FI" sz="1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303A63-0E53-F1BE-6070-985AFA6DB876}"/>
              </a:ext>
            </a:extLst>
          </p:cNvPr>
          <p:cNvSpPr>
            <a:spLocks noGrp="1"/>
          </p:cNvSpPr>
          <p:nvPr>
            <p:ph type="title"/>
          </p:nvPr>
        </p:nvSpPr>
        <p:spPr>
          <a:xfrm>
            <a:off x="940800" y="233750"/>
            <a:ext cx="10888566" cy="1080000"/>
          </a:xfrm>
        </p:spPr>
        <p:txBody>
          <a:bodyPr/>
          <a:lstStyle/>
          <a:p>
            <a:r>
              <a:rPr lang="fi-FI" dirty="0"/>
              <a:t>Vahvat kannustimet yhdistymisiin</a:t>
            </a:r>
          </a:p>
        </p:txBody>
      </p:sp>
      <p:sp>
        <p:nvSpPr>
          <p:cNvPr id="3" name="Sisällön paikkamerkki 2">
            <a:extLst>
              <a:ext uri="{FF2B5EF4-FFF2-40B4-BE49-F238E27FC236}">
                <a16:creationId xmlns:a16="http://schemas.microsoft.com/office/drawing/2014/main" id="{D9E94969-1B73-D3DA-3A0E-E141DE41FF04}"/>
              </a:ext>
            </a:extLst>
          </p:cNvPr>
          <p:cNvSpPr>
            <a:spLocks noGrp="1"/>
          </p:cNvSpPr>
          <p:nvPr>
            <p:ph idx="1"/>
          </p:nvPr>
        </p:nvSpPr>
        <p:spPr>
          <a:xfrm>
            <a:off x="7246188" y="1386115"/>
            <a:ext cx="4583177" cy="4779189"/>
          </a:xfrm>
        </p:spPr>
        <p:txBody>
          <a:bodyPr>
            <a:normAutofit/>
          </a:bodyPr>
          <a:lstStyle/>
          <a:p>
            <a:pPr>
              <a:spcBef>
                <a:spcPts val="600"/>
              </a:spcBef>
              <a:spcAft>
                <a:spcPts val="0"/>
              </a:spcAft>
            </a:pPr>
            <a:r>
              <a:rPr lang="fi-FI" dirty="0"/>
              <a:t>Runsaat yhdistymisavustukset, joihin vaikutti</a:t>
            </a:r>
          </a:p>
          <a:p>
            <a:pPr lvl="1">
              <a:spcBef>
                <a:spcPts val="600"/>
              </a:spcBef>
              <a:spcAft>
                <a:spcPts val="0"/>
              </a:spcAft>
            </a:pPr>
            <a:r>
              <a:rPr lang="fi-FI" dirty="0"/>
              <a:t>Yhdistymisessä mukana olevien kuntien lukumäärä</a:t>
            </a:r>
          </a:p>
          <a:p>
            <a:pPr lvl="1">
              <a:spcBef>
                <a:spcPts val="600"/>
              </a:spcBef>
              <a:spcAft>
                <a:spcPts val="0"/>
              </a:spcAft>
            </a:pPr>
            <a:r>
              <a:rPr lang="fi-FI" dirty="0"/>
              <a:t>Yhdistyneen kunnan kokonaisasukasmäärä</a:t>
            </a:r>
          </a:p>
          <a:p>
            <a:pPr lvl="1">
              <a:spcBef>
                <a:spcPts val="600"/>
              </a:spcBef>
              <a:spcAft>
                <a:spcPts val="0"/>
              </a:spcAft>
            </a:pPr>
            <a:r>
              <a:rPr lang="fi-FI" dirty="0"/>
              <a:t>Yhdistymisen voimaantulovuosi</a:t>
            </a:r>
          </a:p>
          <a:p>
            <a:pPr>
              <a:spcBef>
                <a:spcPts val="600"/>
              </a:spcBef>
              <a:spcAft>
                <a:spcPts val="0"/>
              </a:spcAft>
            </a:pPr>
            <a:r>
              <a:rPr lang="fi-FI" sz="1600" dirty="0">
                <a:solidFill>
                  <a:schemeClr val="tx1"/>
                </a:solidFill>
              </a:rPr>
              <a:t>Pelkät yhdistymisavustukset 2005 – 11 yli 336 miljoonaa. </a:t>
            </a:r>
          </a:p>
          <a:p>
            <a:pPr lvl="1">
              <a:spcBef>
                <a:spcPts val="600"/>
              </a:spcBef>
              <a:spcAft>
                <a:spcPts val="0"/>
              </a:spcAft>
            </a:pPr>
            <a:r>
              <a:rPr lang="fi-FI" dirty="0">
                <a:solidFill>
                  <a:schemeClr val="tx1"/>
                </a:solidFill>
              </a:rPr>
              <a:t>Lisäksi </a:t>
            </a:r>
            <a:r>
              <a:rPr lang="fi-FI" dirty="0" err="1">
                <a:solidFill>
                  <a:schemeClr val="tx1"/>
                </a:solidFill>
              </a:rPr>
              <a:t>vos</a:t>
            </a:r>
            <a:r>
              <a:rPr lang="fi-FI" dirty="0">
                <a:solidFill>
                  <a:schemeClr val="tx1"/>
                </a:solidFill>
              </a:rPr>
              <a:t>-kompit, esiselvitysavustukset ja yhteistoiminta-avustukset</a:t>
            </a:r>
          </a:p>
          <a:p>
            <a:pPr>
              <a:spcBef>
                <a:spcPts val="600"/>
              </a:spcBef>
              <a:spcAft>
                <a:spcPts val="0"/>
              </a:spcAft>
            </a:pPr>
            <a:endParaRPr lang="fi-FI" dirty="0"/>
          </a:p>
          <a:p>
            <a:pPr lvl="1">
              <a:spcBef>
                <a:spcPts val="600"/>
              </a:spcBef>
              <a:spcAft>
                <a:spcPts val="0"/>
              </a:spcAft>
            </a:pPr>
            <a:endParaRPr lang="fi-FI" dirty="0"/>
          </a:p>
          <a:p>
            <a:pPr lvl="1"/>
            <a:endParaRPr lang="fi-FI" dirty="0"/>
          </a:p>
        </p:txBody>
      </p:sp>
      <p:sp>
        <p:nvSpPr>
          <p:cNvPr id="4" name="Dian numeron paikkamerkki 3">
            <a:extLst>
              <a:ext uri="{FF2B5EF4-FFF2-40B4-BE49-F238E27FC236}">
                <a16:creationId xmlns:a16="http://schemas.microsoft.com/office/drawing/2014/main" id="{300964BB-3630-9769-88CA-72AFCA9255AD}"/>
              </a:ext>
              <a:ext uri="{C183D7F6-B498-43B3-948B-1728B52AA6E4}">
                <adec:decorative xmlns:adec="http://schemas.microsoft.com/office/drawing/2017/decorative" val="1"/>
              </a:ext>
            </a:extLst>
          </p:cNvPr>
          <p:cNvSpPr>
            <a:spLocks noGrp="1"/>
          </p:cNvSpPr>
          <p:nvPr>
            <p:ph type="sldNum" sz="quarter" idx="12"/>
          </p:nvPr>
        </p:nvSpPr>
        <p:spPr/>
        <p:txBody>
          <a:bodyPr/>
          <a:lstStyle/>
          <a:p>
            <a:fld id="{52D72BAF-8CDA-4878-B74D-CAA2BE485765}" type="slidenum">
              <a:rPr lang="fi-FI" smtClean="0"/>
              <a:t>9</a:t>
            </a:fld>
            <a:endParaRPr lang="fi-FI"/>
          </a:p>
        </p:txBody>
      </p:sp>
      <p:pic>
        <p:nvPicPr>
          <p:cNvPr id="8" name="Kuva 7" descr="Kartta kuntien yhdistymisistä 2001-2013. Lisäksi tietoa kuntien lukumäärän vähentymisestä 2007-2013.">
            <a:extLst>
              <a:ext uri="{FF2B5EF4-FFF2-40B4-BE49-F238E27FC236}">
                <a16:creationId xmlns:a16="http://schemas.microsoft.com/office/drawing/2014/main" id="{A86A023C-15D3-88F3-50F1-0CB53738D243}"/>
              </a:ext>
            </a:extLst>
          </p:cNvPr>
          <p:cNvPicPr>
            <a:picLocks noChangeAspect="1"/>
          </p:cNvPicPr>
          <p:nvPr/>
        </p:nvPicPr>
        <p:blipFill>
          <a:blip r:embed="rId2"/>
          <a:stretch>
            <a:fillRect/>
          </a:stretch>
        </p:blipFill>
        <p:spPr>
          <a:xfrm>
            <a:off x="759124" y="1181819"/>
            <a:ext cx="6373876" cy="4893392"/>
          </a:xfrm>
          <a:prstGeom prst="rect">
            <a:avLst/>
          </a:prstGeom>
        </p:spPr>
      </p:pic>
    </p:spTree>
    <p:extLst>
      <p:ext uri="{BB962C8B-B14F-4D97-AF65-F5344CB8AC3E}">
        <p14:creationId xmlns:p14="http://schemas.microsoft.com/office/powerpoint/2010/main" val="425822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Dian numeron paikkamerkki 1">
            <a:extLst>
              <a:ext uri="{C183D7F6-B498-43B3-948B-1728B52AA6E4}">
                <adec:decorative xmlns:adec="http://schemas.microsoft.com/office/drawing/2017/decorative" val="1"/>
              </a:ext>
            </a:extLst>
          </p:cNvPr>
          <p:cNvSpPr>
            <a:spLocks noGrp="1"/>
          </p:cNvSpPr>
          <p:nvPr>
            <p:ph type="sldNum" sz="quarter" idx="10"/>
          </p:nvPr>
        </p:nvSpPr>
        <p:spPr/>
        <p:txBody>
          <a:bodyPr/>
          <a:lstStyle/>
          <a:p>
            <a:fld id="{0EA064BD-86EA-477F-A22F-062F051E70C3}" type="slidenum">
              <a:rPr lang="fi-FI" altLang="fi-FI"/>
              <a:pPr/>
              <a:t>10</a:t>
            </a:fld>
            <a:endParaRPr lang="fi-FI" altLang="fi-FI"/>
          </a:p>
        </p:txBody>
      </p:sp>
      <p:sp>
        <p:nvSpPr>
          <p:cNvPr id="156681" name="Rectangle 9">
            <a:extLst>
              <a:ext uri="{C183D7F6-B498-43B3-948B-1728B52AA6E4}">
                <adec:decorative xmlns:adec="http://schemas.microsoft.com/office/drawing/2017/decorative" val="1"/>
              </a:ext>
            </a:extLst>
          </p:cNvPr>
          <p:cNvSpPr>
            <a:spLocks noChangeArrowheads="1"/>
          </p:cNvSpPr>
          <p:nvPr/>
        </p:nvSpPr>
        <p:spPr bwMode="auto">
          <a:xfrm>
            <a:off x="3429000" y="6183314"/>
            <a:ext cx="268288"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dirty="0">
                <a:cs typeface="Arial" panose="020B0604020202020204" pitchFamily="34" charset="0"/>
              </a:rPr>
              <a:t>1</a:t>
            </a:r>
          </a:p>
        </p:txBody>
      </p:sp>
      <p:sp>
        <p:nvSpPr>
          <p:cNvPr id="156682" name="Rectangle 10">
            <a:extLst>
              <a:ext uri="{C183D7F6-B498-43B3-948B-1728B52AA6E4}">
                <adec:decorative xmlns:adec="http://schemas.microsoft.com/office/drawing/2017/decorative" val="1"/>
              </a:ext>
            </a:extLst>
          </p:cNvPr>
          <p:cNvSpPr>
            <a:spLocks noChangeArrowheads="1"/>
          </p:cNvSpPr>
          <p:nvPr/>
        </p:nvSpPr>
        <p:spPr bwMode="auto">
          <a:xfrm>
            <a:off x="4078289" y="6183314"/>
            <a:ext cx="4333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2</a:t>
            </a:r>
          </a:p>
        </p:txBody>
      </p:sp>
      <p:sp>
        <p:nvSpPr>
          <p:cNvPr id="156683" name="Rectangle 11">
            <a:extLst>
              <a:ext uri="{C183D7F6-B498-43B3-948B-1728B52AA6E4}">
                <adec:decorative xmlns:adec="http://schemas.microsoft.com/office/drawing/2017/decorative" val="1"/>
              </a:ext>
            </a:extLst>
          </p:cNvPr>
          <p:cNvSpPr>
            <a:spLocks noChangeArrowheads="1"/>
          </p:cNvSpPr>
          <p:nvPr/>
        </p:nvSpPr>
        <p:spPr bwMode="auto">
          <a:xfrm>
            <a:off x="4875214" y="6183314"/>
            <a:ext cx="2682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3</a:t>
            </a:r>
          </a:p>
        </p:txBody>
      </p:sp>
      <p:sp>
        <p:nvSpPr>
          <p:cNvPr id="156684" name="Rectangle 12">
            <a:extLst>
              <a:ext uri="{C183D7F6-B498-43B3-948B-1728B52AA6E4}">
                <adec:decorative xmlns:adec="http://schemas.microsoft.com/office/drawing/2017/decorative" val="1"/>
              </a:ext>
            </a:extLst>
          </p:cNvPr>
          <p:cNvSpPr>
            <a:spLocks noChangeArrowheads="1"/>
          </p:cNvSpPr>
          <p:nvPr/>
        </p:nvSpPr>
        <p:spPr bwMode="auto">
          <a:xfrm>
            <a:off x="5589589" y="6183314"/>
            <a:ext cx="2682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4</a:t>
            </a:r>
          </a:p>
        </p:txBody>
      </p:sp>
      <p:sp>
        <p:nvSpPr>
          <p:cNvPr id="156685" name="Rectangle 13">
            <a:extLst>
              <a:ext uri="{C183D7F6-B498-43B3-948B-1728B52AA6E4}">
                <adec:decorative xmlns:adec="http://schemas.microsoft.com/office/drawing/2017/decorative" val="1"/>
              </a:ext>
            </a:extLst>
          </p:cNvPr>
          <p:cNvSpPr>
            <a:spLocks noChangeArrowheads="1"/>
          </p:cNvSpPr>
          <p:nvPr/>
        </p:nvSpPr>
        <p:spPr bwMode="auto">
          <a:xfrm>
            <a:off x="6310314" y="6183314"/>
            <a:ext cx="2682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5</a:t>
            </a:r>
          </a:p>
        </p:txBody>
      </p:sp>
      <p:sp>
        <p:nvSpPr>
          <p:cNvPr id="156686" name="Rectangle 14">
            <a:extLst>
              <a:ext uri="{C183D7F6-B498-43B3-948B-1728B52AA6E4}">
                <adec:decorative xmlns:adec="http://schemas.microsoft.com/office/drawing/2017/decorative" val="1"/>
              </a:ext>
            </a:extLst>
          </p:cNvPr>
          <p:cNvSpPr>
            <a:spLocks noChangeArrowheads="1"/>
          </p:cNvSpPr>
          <p:nvPr/>
        </p:nvSpPr>
        <p:spPr bwMode="auto">
          <a:xfrm>
            <a:off x="7029450" y="6183314"/>
            <a:ext cx="268288"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6</a:t>
            </a:r>
          </a:p>
        </p:txBody>
      </p:sp>
      <p:sp>
        <p:nvSpPr>
          <p:cNvPr id="156687" name="Rectangle 15">
            <a:extLst>
              <a:ext uri="{C183D7F6-B498-43B3-948B-1728B52AA6E4}">
                <adec:decorative xmlns:adec="http://schemas.microsoft.com/office/drawing/2017/decorative" val="1"/>
              </a:ext>
            </a:extLst>
          </p:cNvPr>
          <p:cNvSpPr>
            <a:spLocks noChangeArrowheads="1"/>
          </p:cNvSpPr>
          <p:nvPr/>
        </p:nvSpPr>
        <p:spPr bwMode="auto">
          <a:xfrm>
            <a:off x="2060576" y="5561013"/>
            <a:ext cx="944563"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sz="1200" b="1">
                <a:cs typeface="Arial" panose="020B0604020202020204" pitchFamily="34" charset="0"/>
              </a:rPr>
              <a:t>alle 20 000</a:t>
            </a:r>
          </a:p>
          <a:p>
            <a:r>
              <a:rPr lang="fi-FI" altLang="fi-FI" sz="1200" b="1">
                <a:cs typeface="Arial" panose="020B0604020202020204" pitchFamily="34" charset="0"/>
              </a:rPr>
              <a:t>alle 3 500</a:t>
            </a:r>
          </a:p>
        </p:txBody>
      </p:sp>
      <p:sp>
        <p:nvSpPr>
          <p:cNvPr id="156688" name="Rectangle 16">
            <a:extLst>
              <a:ext uri="{C183D7F6-B498-43B3-948B-1728B52AA6E4}">
                <adec:decorative xmlns:adec="http://schemas.microsoft.com/office/drawing/2017/decorative" val="1"/>
              </a:ext>
            </a:extLst>
          </p:cNvPr>
          <p:cNvSpPr>
            <a:spLocks noChangeArrowheads="1"/>
          </p:cNvSpPr>
          <p:nvPr/>
        </p:nvSpPr>
        <p:spPr bwMode="auto">
          <a:xfrm>
            <a:off x="2060575" y="4814888"/>
            <a:ext cx="10795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alle 20 000</a:t>
            </a:r>
          </a:p>
          <a:p>
            <a:r>
              <a:rPr lang="fi-FI" altLang="fi-FI" sz="1200" b="1">
                <a:cs typeface="Arial" panose="020B0604020202020204" pitchFamily="34" charset="0"/>
              </a:rPr>
              <a:t>3 500 - 7 000</a:t>
            </a:r>
          </a:p>
        </p:txBody>
      </p:sp>
      <p:sp>
        <p:nvSpPr>
          <p:cNvPr id="156689" name="Rectangle 17">
            <a:extLst>
              <a:ext uri="{C183D7F6-B498-43B3-948B-1728B52AA6E4}">
                <adec:decorative xmlns:adec="http://schemas.microsoft.com/office/drawing/2017/decorative" val="1"/>
              </a:ext>
            </a:extLst>
          </p:cNvPr>
          <p:cNvSpPr>
            <a:spLocks noChangeArrowheads="1"/>
          </p:cNvSpPr>
          <p:nvPr/>
        </p:nvSpPr>
        <p:spPr bwMode="auto">
          <a:xfrm>
            <a:off x="2060576" y="4121151"/>
            <a:ext cx="9366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alle 20 000</a:t>
            </a:r>
          </a:p>
          <a:p>
            <a:r>
              <a:rPr lang="fi-FI" altLang="fi-FI" sz="1200" b="1">
                <a:cs typeface="Arial" panose="020B0604020202020204" pitchFamily="34" charset="0"/>
              </a:rPr>
              <a:t>yli 7 000</a:t>
            </a:r>
          </a:p>
        </p:txBody>
      </p:sp>
      <p:sp>
        <p:nvSpPr>
          <p:cNvPr id="156690" name="Rectangle 18">
            <a:extLst>
              <a:ext uri="{C183D7F6-B498-43B3-948B-1728B52AA6E4}">
                <adec:decorative xmlns:adec="http://schemas.microsoft.com/office/drawing/2017/decorative" val="1"/>
              </a:ext>
            </a:extLst>
          </p:cNvPr>
          <p:cNvSpPr>
            <a:spLocks noChangeArrowheads="1"/>
          </p:cNvSpPr>
          <p:nvPr/>
        </p:nvSpPr>
        <p:spPr bwMode="auto">
          <a:xfrm>
            <a:off x="2060575" y="3400425"/>
            <a:ext cx="10795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yli 20 000</a:t>
            </a:r>
          </a:p>
          <a:p>
            <a:r>
              <a:rPr lang="fi-FI" altLang="fi-FI" sz="1200" b="1">
                <a:cs typeface="Arial" panose="020B0604020202020204" pitchFamily="34" charset="0"/>
              </a:rPr>
              <a:t>alle 5 000</a:t>
            </a:r>
          </a:p>
        </p:txBody>
      </p:sp>
      <p:sp>
        <p:nvSpPr>
          <p:cNvPr id="156691" name="Rectangle 19">
            <a:extLst>
              <a:ext uri="{C183D7F6-B498-43B3-948B-1728B52AA6E4}">
                <adec:decorative xmlns:adec="http://schemas.microsoft.com/office/drawing/2017/decorative" val="1"/>
              </a:ext>
            </a:extLst>
          </p:cNvPr>
          <p:cNvSpPr>
            <a:spLocks noChangeArrowheads="1"/>
          </p:cNvSpPr>
          <p:nvPr/>
        </p:nvSpPr>
        <p:spPr bwMode="auto">
          <a:xfrm>
            <a:off x="2062163" y="2752725"/>
            <a:ext cx="1223962"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yli 20 000</a:t>
            </a:r>
          </a:p>
          <a:p>
            <a:r>
              <a:rPr lang="fi-FI" altLang="fi-FI" sz="1200" b="1">
                <a:cs typeface="Arial" panose="020B0604020202020204" pitchFamily="34" charset="0"/>
              </a:rPr>
              <a:t>5 000 - 10 000</a:t>
            </a:r>
          </a:p>
        </p:txBody>
      </p:sp>
      <p:sp>
        <p:nvSpPr>
          <p:cNvPr id="156692" name="Rectangle 20">
            <a:extLst>
              <a:ext uri="{C183D7F6-B498-43B3-948B-1728B52AA6E4}">
                <adec:decorative xmlns:adec="http://schemas.microsoft.com/office/drawing/2017/decorative" val="1"/>
              </a:ext>
            </a:extLst>
          </p:cNvPr>
          <p:cNvSpPr>
            <a:spLocks noChangeArrowheads="1"/>
          </p:cNvSpPr>
          <p:nvPr/>
        </p:nvSpPr>
        <p:spPr bwMode="auto">
          <a:xfrm>
            <a:off x="2060575" y="1960563"/>
            <a:ext cx="8636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yli 20 000</a:t>
            </a:r>
          </a:p>
          <a:p>
            <a:r>
              <a:rPr lang="fi-FI" altLang="fi-FI" sz="1200" b="1">
                <a:cs typeface="Arial" panose="020B0604020202020204" pitchFamily="34" charset="0"/>
              </a:rPr>
              <a:t>yli 10 000</a:t>
            </a:r>
          </a:p>
        </p:txBody>
      </p:sp>
      <p:sp>
        <p:nvSpPr>
          <p:cNvPr id="3" name="Otsikko 2">
            <a:extLst>
              <a:ext uri="{FF2B5EF4-FFF2-40B4-BE49-F238E27FC236}">
                <a16:creationId xmlns:a16="http://schemas.microsoft.com/office/drawing/2014/main" id="{1B93CA8E-85B9-3156-D621-CB2E6AE8F036}"/>
              </a:ext>
            </a:extLst>
          </p:cNvPr>
          <p:cNvSpPr>
            <a:spLocks noGrp="1"/>
          </p:cNvSpPr>
          <p:nvPr>
            <p:ph type="title" idx="4294967295"/>
          </p:nvPr>
        </p:nvSpPr>
        <p:spPr>
          <a:xfrm>
            <a:off x="866031" y="169138"/>
            <a:ext cx="10888566" cy="427762"/>
          </a:xfrm>
        </p:spPr>
        <p:txBody>
          <a:bodyPr/>
          <a:lstStyle/>
          <a:p>
            <a:r>
              <a:rPr lang="fi-FI" dirty="0"/>
              <a:t>Yhdistymisavustukset 2008 - 2013</a:t>
            </a:r>
          </a:p>
        </p:txBody>
      </p:sp>
      <p:sp>
        <p:nvSpPr>
          <p:cNvPr id="156694" name="Rectangle 22"/>
          <p:cNvSpPr>
            <a:spLocks noChangeArrowheads="1"/>
          </p:cNvSpPr>
          <p:nvPr/>
        </p:nvSpPr>
        <p:spPr bwMode="auto">
          <a:xfrm>
            <a:off x="3071814" y="614364"/>
            <a:ext cx="7611379" cy="9541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sz="1400" b="1" dirty="0">
                <a:cs typeface="Arial" panose="020B0604020202020204" pitchFamily="34" charset="0"/>
              </a:rPr>
              <a:t>Yhdistymisavustukset (perusosa + lisäosa, M€) erikokoisissa vuosina 2008-2013 </a:t>
            </a:r>
          </a:p>
          <a:p>
            <a:r>
              <a:rPr lang="fi-FI" altLang="fi-FI" sz="1400" b="1" dirty="0">
                <a:cs typeface="Arial" panose="020B0604020202020204" pitchFamily="34" charset="0"/>
              </a:rPr>
              <a:t>toteutettavissa kuntajaon muutoksissa. Ruudun ylin luku tarkoittaa vuosina 2008-2009, </a:t>
            </a:r>
          </a:p>
          <a:p>
            <a:r>
              <a:rPr lang="fi-FI" altLang="fi-FI" sz="1400" b="1" dirty="0">
                <a:cs typeface="Arial" panose="020B0604020202020204" pitchFamily="34" charset="0"/>
              </a:rPr>
              <a:t>keskimmäinen luku vuosina 2010-2011 ja alin luku vuosina 2012-2013 toteutettavaa </a:t>
            </a:r>
          </a:p>
          <a:p>
            <a:r>
              <a:rPr lang="fi-FI" altLang="fi-FI" sz="1400" b="1" dirty="0">
                <a:cs typeface="Arial" panose="020B0604020202020204" pitchFamily="34" charset="0"/>
              </a:rPr>
              <a:t>kuntajaon muutosta. </a:t>
            </a:r>
          </a:p>
        </p:txBody>
      </p:sp>
      <p:sp>
        <p:nvSpPr>
          <p:cNvPr id="156730" name="Rectangle 58"/>
          <p:cNvSpPr>
            <a:spLocks noChangeArrowheads="1"/>
          </p:cNvSpPr>
          <p:nvPr/>
        </p:nvSpPr>
        <p:spPr bwMode="auto">
          <a:xfrm>
            <a:off x="1625601" y="649289"/>
            <a:ext cx="1946275" cy="138499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fi-FI" altLang="fi-FI" sz="1200" b="1">
                <a:cs typeface="Arial" panose="020B0604020202020204" pitchFamily="34" charset="0"/>
              </a:rPr>
              <a:t>kunnan asukas-</a:t>
            </a:r>
          </a:p>
          <a:p>
            <a:r>
              <a:rPr lang="fi-FI" altLang="fi-FI" sz="1200" b="1">
                <a:cs typeface="Arial" panose="020B0604020202020204" pitchFamily="34" charset="0"/>
              </a:rPr>
              <a:t>määrä kuntajaon</a:t>
            </a:r>
          </a:p>
          <a:p>
            <a:r>
              <a:rPr lang="fi-FI" altLang="fi-FI" sz="1200" b="1">
                <a:cs typeface="Arial" panose="020B0604020202020204" pitchFamily="34" charset="0"/>
              </a:rPr>
              <a:t>muutoksen jälkeen </a:t>
            </a:r>
          </a:p>
          <a:p>
            <a:r>
              <a:rPr lang="fi-FI" altLang="fi-FI" sz="1200" b="1">
                <a:cs typeface="Arial" panose="020B0604020202020204" pitchFamily="34" charset="0"/>
              </a:rPr>
              <a:t>ja muiden kuin suurimman kunnan yhteenlaskettu asukasmäärä </a:t>
            </a:r>
          </a:p>
        </p:txBody>
      </p:sp>
      <p:sp>
        <p:nvSpPr>
          <p:cNvPr id="156739" name="Rectangle 67">
            <a:extLst>
              <a:ext uri="{C183D7F6-B498-43B3-948B-1728B52AA6E4}">
                <adec:decorative xmlns:adec="http://schemas.microsoft.com/office/drawing/2017/decorative" val="1"/>
              </a:ext>
            </a:extLst>
          </p:cNvPr>
          <p:cNvSpPr>
            <a:spLocks noChangeArrowheads="1"/>
          </p:cNvSpPr>
          <p:nvPr/>
        </p:nvSpPr>
        <p:spPr bwMode="auto">
          <a:xfrm>
            <a:off x="7772400" y="6183314"/>
            <a:ext cx="268288"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7</a:t>
            </a:r>
          </a:p>
        </p:txBody>
      </p:sp>
      <p:sp>
        <p:nvSpPr>
          <p:cNvPr id="156680" name="Text Box 8"/>
          <p:cNvSpPr txBox="1">
            <a:spLocks noChangeArrowheads="1"/>
          </p:cNvSpPr>
          <p:nvPr/>
        </p:nvSpPr>
        <p:spPr bwMode="auto">
          <a:xfrm>
            <a:off x="4344989" y="6399214"/>
            <a:ext cx="41798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dirty="0">
                <a:cs typeface="Arial" panose="020B0604020202020204" pitchFamily="34" charset="0"/>
              </a:rPr>
              <a:t>kuntajaon muutoksessa vähenevien kuntien lukumäärä</a:t>
            </a:r>
          </a:p>
        </p:txBody>
      </p:sp>
      <p:sp>
        <p:nvSpPr>
          <p:cNvPr id="156740" name="Rectangle 68">
            <a:extLst>
              <a:ext uri="{C183D7F6-B498-43B3-948B-1728B52AA6E4}">
                <adec:decorative xmlns:adec="http://schemas.microsoft.com/office/drawing/2017/decorative" val="1"/>
              </a:ext>
            </a:extLst>
          </p:cNvPr>
          <p:cNvSpPr>
            <a:spLocks noChangeArrowheads="1"/>
          </p:cNvSpPr>
          <p:nvPr/>
        </p:nvSpPr>
        <p:spPr bwMode="auto">
          <a:xfrm>
            <a:off x="8524876" y="6183315"/>
            <a:ext cx="2682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8</a:t>
            </a:r>
          </a:p>
        </p:txBody>
      </p:sp>
      <p:sp>
        <p:nvSpPr>
          <p:cNvPr id="156741" name="Rectangle 69">
            <a:extLst>
              <a:ext uri="{C183D7F6-B498-43B3-948B-1728B52AA6E4}">
                <adec:decorative xmlns:adec="http://schemas.microsoft.com/office/drawing/2017/decorative" val="1"/>
              </a:ext>
            </a:extLst>
          </p:cNvPr>
          <p:cNvSpPr>
            <a:spLocks noChangeArrowheads="1"/>
          </p:cNvSpPr>
          <p:nvPr/>
        </p:nvSpPr>
        <p:spPr bwMode="auto">
          <a:xfrm>
            <a:off x="9191625" y="6169025"/>
            <a:ext cx="268288" cy="2746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9</a:t>
            </a:r>
          </a:p>
        </p:txBody>
      </p:sp>
      <p:sp>
        <p:nvSpPr>
          <p:cNvPr id="156762" name="Rectangle 90">
            <a:extLst>
              <a:ext uri="{C183D7F6-B498-43B3-948B-1728B52AA6E4}">
                <adec:decorative xmlns:adec="http://schemas.microsoft.com/office/drawing/2017/decorative" val="1"/>
              </a:ext>
            </a:extLst>
          </p:cNvPr>
          <p:cNvSpPr>
            <a:spLocks noChangeArrowheads="1"/>
          </p:cNvSpPr>
          <p:nvPr/>
        </p:nvSpPr>
        <p:spPr bwMode="auto">
          <a:xfrm>
            <a:off x="9847264" y="6183314"/>
            <a:ext cx="352425"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10</a:t>
            </a:r>
          </a:p>
        </p:txBody>
      </p:sp>
      <p:grpSp>
        <p:nvGrpSpPr>
          <p:cNvPr id="2" name="Ryhmä 1" descr="Taulukko yhdistymisavustusten muotoutumisesta 2008-2013.">
            <a:extLst>
              <a:ext uri="{FF2B5EF4-FFF2-40B4-BE49-F238E27FC236}">
                <a16:creationId xmlns:a16="http://schemas.microsoft.com/office/drawing/2014/main" id="{20F4CDBC-F2A3-FBC3-C74F-F2DFAE9D2DDB}"/>
              </a:ext>
            </a:extLst>
          </p:cNvPr>
          <p:cNvGrpSpPr/>
          <p:nvPr/>
        </p:nvGrpSpPr>
        <p:grpSpPr>
          <a:xfrm>
            <a:off x="3213101" y="1847851"/>
            <a:ext cx="7204075" cy="4322763"/>
            <a:chOff x="3213101" y="1847851"/>
            <a:chExt cx="7204075" cy="4322763"/>
          </a:xfrm>
        </p:grpSpPr>
        <p:sp>
          <p:nvSpPr>
            <p:cNvPr id="156674" name="Rectangle 2" descr="Taulukko, jossa on kuvattu yhdistymisavustusten muotoutuminen vuosina 2008-2013."/>
            <p:cNvSpPr>
              <a:spLocks noChangeArrowheads="1"/>
            </p:cNvSpPr>
            <p:nvPr/>
          </p:nvSpPr>
          <p:spPr bwMode="auto">
            <a:xfrm>
              <a:off x="3213101" y="1849439"/>
              <a:ext cx="7204075" cy="4319587"/>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75" name="Line 3"/>
            <p:cNvSpPr>
              <a:spLocks noChangeShapeType="1"/>
            </p:cNvSpPr>
            <p:nvPr/>
          </p:nvSpPr>
          <p:spPr bwMode="auto">
            <a:xfrm>
              <a:off x="3933825" y="1847851"/>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76" name="Line 4"/>
            <p:cNvSpPr>
              <a:spLocks noChangeShapeType="1"/>
            </p:cNvSpPr>
            <p:nvPr/>
          </p:nvSpPr>
          <p:spPr bwMode="auto">
            <a:xfrm>
              <a:off x="4652963" y="1847851"/>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77" name="Line 5"/>
            <p:cNvSpPr>
              <a:spLocks noChangeShapeType="1"/>
            </p:cNvSpPr>
            <p:nvPr/>
          </p:nvSpPr>
          <p:spPr bwMode="auto">
            <a:xfrm>
              <a:off x="5373688" y="1847851"/>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78" name="Line 6"/>
            <p:cNvSpPr>
              <a:spLocks noChangeShapeType="1"/>
            </p:cNvSpPr>
            <p:nvPr/>
          </p:nvSpPr>
          <p:spPr bwMode="auto">
            <a:xfrm>
              <a:off x="6094413" y="1847851"/>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79" name="Line 7"/>
            <p:cNvSpPr>
              <a:spLocks noChangeShapeType="1"/>
            </p:cNvSpPr>
            <p:nvPr/>
          </p:nvSpPr>
          <p:spPr bwMode="auto">
            <a:xfrm>
              <a:off x="6813550" y="1847851"/>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695" name="Rectangle 23"/>
            <p:cNvSpPr>
              <a:spLocks noChangeArrowheads="1"/>
            </p:cNvSpPr>
            <p:nvPr/>
          </p:nvSpPr>
          <p:spPr bwMode="auto">
            <a:xfrm>
              <a:off x="3357563" y="5489576"/>
              <a:ext cx="482824"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fi-FI" altLang="fi-FI" sz="1200" b="1">
                  <a:cs typeface="Arial" panose="020B0604020202020204" pitchFamily="34" charset="0"/>
                </a:rPr>
                <a:t>3,60</a:t>
              </a:r>
            </a:p>
            <a:p>
              <a:r>
                <a:rPr lang="fi-FI" altLang="fi-FI" sz="1200" b="1">
                  <a:cs typeface="Arial" panose="020B0604020202020204" pitchFamily="34" charset="0"/>
                </a:rPr>
                <a:t>2,80</a:t>
              </a:r>
            </a:p>
            <a:p>
              <a:r>
                <a:rPr lang="fi-FI" altLang="fi-FI" sz="1200" b="1">
                  <a:cs typeface="Arial" panose="020B0604020202020204" pitchFamily="34" charset="0"/>
                </a:rPr>
                <a:t>2,00</a:t>
              </a:r>
            </a:p>
          </p:txBody>
        </p:sp>
        <p:sp>
          <p:nvSpPr>
            <p:cNvPr id="156696" name="Rectangle 24"/>
            <p:cNvSpPr>
              <a:spLocks noChangeArrowheads="1"/>
            </p:cNvSpPr>
            <p:nvPr/>
          </p:nvSpPr>
          <p:spPr bwMode="auto">
            <a:xfrm>
              <a:off x="3286125" y="4756151"/>
              <a:ext cx="64928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4,50</a:t>
              </a:r>
            </a:p>
            <a:p>
              <a:pPr algn="ctr"/>
              <a:r>
                <a:rPr lang="fi-FI" altLang="fi-FI" sz="1200" b="1">
                  <a:cs typeface="Arial" panose="020B0604020202020204" pitchFamily="34" charset="0"/>
                </a:rPr>
                <a:t>3,50</a:t>
              </a:r>
            </a:p>
            <a:p>
              <a:pPr algn="ctr"/>
              <a:r>
                <a:rPr lang="fi-FI" altLang="fi-FI" sz="1200" b="1">
                  <a:cs typeface="Arial" panose="020B0604020202020204" pitchFamily="34" charset="0"/>
                </a:rPr>
                <a:t>2,50</a:t>
              </a:r>
            </a:p>
          </p:txBody>
        </p:sp>
        <p:sp>
          <p:nvSpPr>
            <p:cNvPr id="156697" name="Rectangle 25"/>
            <p:cNvSpPr>
              <a:spLocks noChangeArrowheads="1"/>
            </p:cNvSpPr>
            <p:nvPr/>
          </p:nvSpPr>
          <p:spPr bwMode="auto">
            <a:xfrm>
              <a:off x="3214689" y="4035426"/>
              <a:ext cx="7207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5,40</a:t>
              </a:r>
            </a:p>
            <a:p>
              <a:pPr algn="ctr"/>
              <a:r>
                <a:rPr lang="fi-FI" altLang="fi-FI" sz="1200" b="1">
                  <a:cs typeface="Arial" panose="020B0604020202020204" pitchFamily="34" charset="0"/>
                </a:rPr>
                <a:t>4,20</a:t>
              </a:r>
            </a:p>
            <a:p>
              <a:pPr algn="ctr"/>
              <a:r>
                <a:rPr lang="fi-FI" altLang="fi-FI" sz="1200" b="1">
                  <a:cs typeface="Arial" panose="020B0604020202020204" pitchFamily="34" charset="0"/>
                </a:rPr>
                <a:t>3,00</a:t>
              </a:r>
            </a:p>
          </p:txBody>
        </p:sp>
        <p:sp>
          <p:nvSpPr>
            <p:cNvPr id="156698" name="Rectangle 26"/>
            <p:cNvSpPr>
              <a:spLocks noChangeArrowheads="1"/>
            </p:cNvSpPr>
            <p:nvPr/>
          </p:nvSpPr>
          <p:spPr bwMode="auto">
            <a:xfrm>
              <a:off x="3286126" y="3316289"/>
              <a:ext cx="5762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5,76</a:t>
              </a:r>
            </a:p>
            <a:p>
              <a:pPr algn="ctr"/>
              <a:r>
                <a:rPr lang="fi-FI" altLang="fi-FI" sz="1200" b="1">
                  <a:cs typeface="Arial" panose="020B0604020202020204" pitchFamily="34" charset="0"/>
                </a:rPr>
                <a:t>4,48</a:t>
              </a:r>
            </a:p>
            <a:p>
              <a:pPr algn="ctr"/>
              <a:r>
                <a:rPr lang="fi-FI" altLang="fi-FI" sz="1200" b="1">
                  <a:cs typeface="Arial" panose="020B0604020202020204" pitchFamily="34" charset="0"/>
                </a:rPr>
                <a:t>3,20</a:t>
              </a:r>
            </a:p>
          </p:txBody>
        </p:sp>
        <p:sp>
          <p:nvSpPr>
            <p:cNvPr id="156699" name="Rectangle 27"/>
            <p:cNvSpPr>
              <a:spLocks noChangeArrowheads="1"/>
            </p:cNvSpPr>
            <p:nvPr/>
          </p:nvSpPr>
          <p:spPr bwMode="auto">
            <a:xfrm>
              <a:off x="3286126" y="2595564"/>
              <a:ext cx="5762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6,48</a:t>
              </a:r>
            </a:p>
            <a:p>
              <a:pPr algn="ctr"/>
              <a:r>
                <a:rPr lang="fi-FI" altLang="fi-FI" sz="1200" b="1">
                  <a:cs typeface="Arial" panose="020B0604020202020204" pitchFamily="34" charset="0"/>
                </a:rPr>
                <a:t>5,04</a:t>
              </a:r>
            </a:p>
            <a:p>
              <a:pPr algn="ctr"/>
              <a:r>
                <a:rPr lang="fi-FI" altLang="fi-FI" sz="1200" b="1">
                  <a:cs typeface="Arial" panose="020B0604020202020204" pitchFamily="34" charset="0"/>
                </a:rPr>
                <a:t>3,60</a:t>
              </a:r>
            </a:p>
          </p:txBody>
        </p:sp>
        <p:sp>
          <p:nvSpPr>
            <p:cNvPr id="156700" name="Rectangle 28"/>
            <p:cNvSpPr>
              <a:spLocks noChangeArrowheads="1"/>
            </p:cNvSpPr>
            <p:nvPr/>
          </p:nvSpPr>
          <p:spPr bwMode="auto">
            <a:xfrm>
              <a:off x="3359151" y="1874839"/>
              <a:ext cx="5048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dirty="0">
                  <a:cs typeface="Arial" panose="020B0604020202020204" pitchFamily="34" charset="0"/>
                </a:rPr>
                <a:t>7,20</a:t>
              </a:r>
            </a:p>
            <a:p>
              <a:pPr algn="ctr"/>
              <a:r>
                <a:rPr lang="fi-FI" altLang="fi-FI" sz="1200" b="1" dirty="0">
                  <a:cs typeface="Arial" panose="020B0604020202020204" pitchFamily="34" charset="0"/>
                </a:rPr>
                <a:t>5,60</a:t>
              </a:r>
            </a:p>
            <a:p>
              <a:pPr algn="ctr"/>
              <a:r>
                <a:rPr lang="fi-FI" altLang="fi-FI" sz="1200" b="1" dirty="0">
                  <a:cs typeface="Arial" panose="020B0604020202020204" pitchFamily="34" charset="0"/>
                </a:rPr>
                <a:t>4,00</a:t>
              </a:r>
            </a:p>
          </p:txBody>
        </p:sp>
        <p:sp>
          <p:nvSpPr>
            <p:cNvPr id="156701" name="Rectangle 29"/>
            <p:cNvSpPr>
              <a:spLocks noChangeArrowheads="1"/>
            </p:cNvSpPr>
            <p:nvPr/>
          </p:nvSpPr>
          <p:spPr bwMode="auto">
            <a:xfrm>
              <a:off x="4006851" y="5484814"/>
              <a:ext cx="5048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4,86</a:t>
              </a:r>
            </a:p>
            <a:p>
              <a:pPr algn="ctr"/>
              <a:r>
                <a:rPr lang="fi-FI" altLang="fi-FI" sz="1200" b="1">
                  <a:cs typeface="Arial" panose="020B0604020202020204" pitchFamily="34" charset="0"/>
                </a:rPr>
                <a:t>3,78</a:t>
              </a:r>
            </a:p>
            <a:p>
              <a:pPr algn="ctr"/>
              <a:r>
                <a:rPr lang="fi-FI" altLang="fi-FI" sz="1200" b="1">
                  <a:cs typeface="Arial" panose="020B0604020202020204" pitchFamily="34" charset="0"/>
                </a:rPr>
                <a:t>2,70</a:t>
              </a:r>
            </a:p>
          </p:txBody>
        </p:sp>
        <p:sp>
          <p:nvSpPr>
            <p:cNvPr id="156702" name="Rectangle 30"/>
            <p:cNvSpPr>
              <a:spLocks noChangeArrowheads="1"/>
            </p:cNvSpPr>
            <p:nvPr/>
          </p:nvSpPr>
          <p:spPr bwMode="auto">
            <a:xfrm>
              <a:off x="3862388" y="4756151"/>
              <a:ext cx="792162"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5,76</a:t>
              </a:r>
            </a:p>
            <a:p>
              <a:pPr algn="ctr"/>
              <a:r>
                <a:rPr lang="fi-FI" altLang="fi-FI" sz="1200" b="1">
                  <a:cs typeface="Arial" panose="020B0604020202020204" pitchFamily="34" charset="0"/>
                </a:rPr>
                <a:t>4,48</a:t>
              </a:r>
            </a:p>
            <a:p>
              <a:pPr algn="ctr"/>
              <a:r>
                <a:rPr lang="fi-FI" altLang="fi-FI" sz="1200" b="1">
                  <a:cs typeface="Arial" panose="020B0604020202020204" pitchFamily="34" charset="0"/>
                </a:rPr>
                <a:t>3,20</a:t>
              </a:r>
            </a:p>
          </p:txBody>
        </p:sp>
        <p:sp>
          <p:nvSpPr>
            <p:cNvPr id="156703" name="Rectangle 31"/>
            <p:cNvSpPr>
              <a:spLocks noChangeArrowheads="1"/>
            </p:cNvSpPr>
            <p:nvPr/>
          </p:nvSpPr>
          <p:spPr bwMode="auto">
            <a:xfrm>
              <a:off x="3933825" y="4043364"/>
              <a:ext cx="6477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6,66</a:t>
              </a:r>
            </a:p>
            <a:p>
              <a:pPr algn="ctr"/>
              <a:r>
                <a:rPr lang="fi-FI" altLang="fi-FI" sz="1200" b="1">
                  <a:cs typeface="Arial" panose="020B0604020202020204" pitchFamily="34" charset="0"/>
                </a:rPr>
                <a:t>5,18</a:t>
              </a:r>
            </a:p>
            <a:p>
              <a:pPr algn="ctr"/>
              <a:r>
                <a:rPr lang="fi-FI" altLang="fi-FI" sz="1200" b="1">
                  <a:cs typeface="Arial" panose="020B0604020202020204" pitchFamily="34" charset="0"/>
                </a:rPr>
                <a:t>3,70</a:t>
              </a:r>
            </a:p>
          </p:txBody>
        </p:sp>
        <p:sp>
          <p:nvSpPr>
            <p:cNvPr id="156704" name="Rectangle 32"/>
            <p:cNvSpPr>
              <a:spLocks noChangeArrowheads="1"/>
            </p:cNvSpPr>
            <p:nvPr/>
          </p:nvSpPr>
          <p:spPr bwMode="auto">
            <a:xfrm>
              <a:off x="3862389" y="3316289"/>
              <a:ext cx="79057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7,02</a:t>
              </a:r>
            </a:p>
            <a:p>
              <a:pPr algn="ctr"/>
              <a:r>
                <a:rPr lang="fi-FI" altLang="fi-FI" sz="1200" b="1">
                  <a:cs typeface="Arial" panose="020B0604020202020204" pitchFamily="34" charset="0"/>
                </a:rPr>
                <a:t>5,46</a:t>
              </a:r>
            </a:p>
            <a:p>
              <a:pPr algn="ctr"/>
              <a:r>
                <a:rPr lang="fi-FI" altLang="fi-FI" sz="1200" b="1">
                  <a:cs typeface="Arial" panose="020B0604020202020204" pitchFamily="34" charset="0"/>
                </a:rPr>
                <a:t>3,90</a:t>
              </a:r>
            </a:p>
          </p:txBody>
        </p:sp>
        <p:sp>
          <p:nvSpPr>
            <p:cNvPr id="156705" name="Rectangle 33"/>
            <p:cNvSpPr>
              <a:spLocks noChangeArrowheads="1"/>
            </p:cNvSpPr>
            <p:nvPr/>
          </p:nvSpPr>
          <p:spPr bwMode="auto">
            <a:xfrm>
              <a:off x="3862388" y="2595564"/>
              <a:ext cx="8636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7,74</a:t>
              </a:r>
            </a:p>
            <a:p>
              <a:pPr algn="ctr"/>
              <a:r>
                <a:rPr lang="fi-FI" altLang="fi-FI" sz="1200" b="1">
                  <a:cs typeface="Arial" panose="020B0604020202020204" pitchFamily="34" charset="0"/>
                </a:rPr>
                <a:t>6,02</a:t>
              </a:r>
            </a:p>
            <a:p>
              <a:pPr algn="ctr"/>
              <a:r>
                <a:rPr lang="fi-FI" altLang="fi-FI" sz="1200" b="1">
                  <a:cs typeface="Arial" panose="020B0604020202020204" pitchFamily="34" charset="0"/>
                </a:rPr>
                <a:t>4,30</a:t>
              </a:r>
            </a:p>
          </p:txBody>
        </p:sp>
        <p:sp>
          <p:nvSpPr>
            <p:cNvPr id="156706" name="Rectangle 34"/>
            <p:cNvSpPr>
              <a:spLocks noChangeArrowheads="1"/>
            </p:cNvSpPr>
            <p:nvPr/>
          </p:nvSpPr>
          <p:spPr bwMode="auto">
            <a:xfrm>
              <a:off x="3862389" y="1874839"/>
              <a:ext cx="9350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8,46</a:t>
              </a:r>
            </a:p>
            <a:p>
              <a:pPr algn="ctr"/>
              <a:r>
                <a:rPr lang="fi-FI" altLang="fi-FI" sz="1200" b="1">
                  <a:cs typeface="Arial" panose="020B0604020202020204" pitchFamily="34" charset="0"/>
                </a:rPr>
                <a:t>6,58</a:t>
              </a:r>
            </a:p>
            <a:p>
              <a:pPr algn="ctr"/>
              <a:r>
                <a:rPr lang="fi-FI" altLang="fi-FI" sz="1200" b="1">
                  <a:cs typeface="Arial" panose="020B0604020202020204" pitchFamily="34" charset="0"/>
                </a:rPr>
                <a:t>4,70</a:t>
              </a:r>
            </a:p>
          </p:txBody>
        </p:sp>
        <p:sp>
          <p:nvSpPr>
            <p:cNvPr id="156707" name="Rectangle 35"/>
            <p:cNvSpPr>
              <a:spLocks noChangeArrowheads="1"/>
            </p:cNvSpPr>
            <p:nvPr/>
          </p:nvSpPr>
          <p:spPr bwMode="auto">
            <a:xfrm>
              <a:off x="4583113" y="5475289"/>
              <a:ext cx="8636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6,12</a:t>
              </a:r>
            </a:p>
            <a:p>
              <a:pPr algn="ctr"/>
              <a:r>
                <a:rPr lang="fi-FI" altLang="fi-FI" sz="1200" b="1">
                  <a:cs typeface="Arial" panose="020B0604020202020204" pitchFamily="34" charset="0"/>
                </a:rPr>
                <a:t>4,76</a:t>
              </a:r>
            </a:p>
            <a:p>
              <a:pPr algn="ctr"/>
              <a:r>
                <a:rPr lang="fi-FI" altLang="fi-FI" sz="1200" b="1">
                  <a:cs typeface="Arial" panose="020B0604020202020204" pitchFamily="34" charset="0"/>
                </a:rPr>
                <a:t>3,40</a:t>
              </a:r>
            </a:p>
          </p:txBody>
        </p:sp>
        <p:sp>
          <p:nvSpPr>
            <p:cNvPr id="156708" name="Rectangle 36"/>
            <p:cNvSpPr>
              <a:spLocks noChangeArrowheads="1"/>
            </p:cNvSpPr>
            <p:nvPr/>
          </p:nvSpPr>
          <p:spPr bwMode="auto">
            <a:xfrm>
              <a:off x="4583114" y="476408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7,02</a:t>
              </a:r>
            </a:p>
            <a:p>
              <a:pPr algn="ctr"/>
              <a:r>
                <a:rPr lang="fi-FI" altLang="fi-FI" sz="1200" b="1">
                  <a:cs typeface="Arial" panose="020B0604020202020204" pitchFamily="34" charset="0"/>
                </a:rPr>
                <a:t>5,46</a:t>
              </a:r>
            </a:p>
            <a:p>
              <a:pPr algn="ctr"/>
              <a:r>
                <a:rPr lang="fi-FI" altLang="fi-FI" sz="1200" b="1">
                  <a:cs typeface="Arial" panose="020B0604020202020204" pitchFamily="34" charset="0"/>
                </a:rPr>
                <a:t>3,90</a:t>
              </a:r>
            </a:p>
          </p:txBody>
        </p:sp>
        <p:sp>
          <p:nvSpPr>
            <p:cNvPr id="156709" name="Rectangle 37"/>
            <p:cNvSpPr>
              <a:spLocks noChangeArrowheads="1"/>
            </p:cNvSpPr>
            <p:nvPr/>
          </p:nvSpPr>
          <p:spPr bwMode="auto">
            <a:xfrm>
              <a:off x="4725989" y="4043364"/>
              <a:ext cx="5032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7,92</a:t>
              </a:r>
            </a:p>
            <a:p>
              <a:pPr algn="ctr"/>
              <a:r>
                <a:rPr lang="fi-FI" altLang="fi-FI" sz="1200" b="1">
                  <a:cs typeface="Arial" panose="020B0604020202020204" pitchFamily="34" charset="0"/>
                </a:rPr>
                <a:t>6,16</a:t>
              </a:r>
            </a:p>
            <a:p>
              <a:pPr algn="ctr"/>
              <a:r>
                <a:rPr lang="fi-FI" altLang="fi-FI" sz="1200" b="1">
                  <a:cs typeface="Arial" panose="020B0604020202020204" pitchFamily="34" charset="0"/>
                </a:rPr>
                <a:t>4,40</a:t>
              </a:r>
            </a:p>
          </p:txBody>
        </p:sp>
        <p:sp>
          <p:nvSpPr>
            <p:cNvPr id="156710" name="Rectangle 38"/>
            <p:cNvSpPr>
              <a:spLocks noChangeArrowheads="1"/>
            </p:cNvSpPr>
            <p:nvPr/>
          </p:nvSpPr>
          <p:spPr bwMode="auto">
            <a:xfrm>
              <a:off x="4583114" y="331628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8,28</a:t>
              </a:r>
            </a:p>
            <a:p>
              <a:pPr algn="ctr"/>
              <a:r>
                <a:rPr lang="fi-FI" altLang="fi-FI" sz="1200" b="1">
                  <a:cs typeface="Arial" panose="020B0604020202020204" pitchFamily="34" charset="0"/>
                </a:rPr>
                <a:t>6,44</a:t>
              </a:r>
            </a:p>
            <a:p>
              <a:pPr algn="ctr"/>
              <a:r>
                <a:rPr lang="fi-FI" altLang="fi-FI" sz="1200" b="1">
                  <a:cs typeface="Arial" panose="020B0604020202020204" pitchFamily="34" charset="0"/>
                </a:rPr>
                <a:t>4,60</a:t>
              </a:r>
            </a:p>
          </p:txBody>
        </p:sp>
        <p:sp>
          <p:nvSpPr>
            <p:cNvPr id="156711" name="Rectangle 39"/>
            <p:cNvSpPr>
              <a:spLocks noChangeArrowheads="1"/>
            </p:cNvSpPr>
            <p:nvPr/>
          </p:nvSpPr>
          <p:spPr bwMode="auto">
            <a:xfrm>
              <a:off x="4583114" y="187483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9,72</a:t>
              </a:r>
            </a:p>
            <a:p>
              <a:pPr algn="ctr"/>
              <a:r>
                <a:rPr lang="fi-FI" altLang="fi-FI" sz="1200" b="1">
                  <a:cs typeface="Arial" panose="020B0604020202020204" pitchFamily="34" charset="0"/>
                </a:rPr>
                <a:t>7,56</a:t>
              </a:r>
            </a:p>
            <a:p>
              <a:pPr algn="ctr"/>
              <a:r>
                <a:rPr lang="fi-FI" altLang="fi-FI" sz="1200" b="1">
                  <a:cs typeface="Arial" panose="020B0604020202020204" pitchFamily="34" charset="0"/>
                </a:rPr>
                <a:t>5,40</a:t>
              </a:r>
            </a:p>
          </p:txBody>
        </p:sp>
        <p:sp>
          <p:nvSpPr>
            <p:cNvPr id="156712" name="Rectangle 40"/>
            <p:cNvSpPr>
              <a:spLocks noChangeArrowheads="1"/>
            </p:cNvSpPr>
            <p:nvPr/>
          </p:nvSpPr>
          <p:spPr bwMode="auto">
            <a:xfrm>
              <a:off x="5302250" y="5475289"/>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7,38</a:t>
              </a:r>
            </a:p>
            <a:p>
              <a:pPr algn="ctr"/>
              <a:r>
                <a:rPr lang="fi-FI" altLang="fi-FI" sz="1200" b="1">
                  <a:cs typeface="Arial" panose="020B0604020202020204" pitchFamily="34" charset="0"/>
                </a:rPr>
                <a:t>5,74</a:t>
              </a:r>
            </a:p>
            <a:p>
              <a:pPr algn="ctr"/>
              <a:r>
                <a:rPr lang="fi-FI" altLang="fi-FI" sz="1200" b="1">
                  <a:cs typeface="Arial" panose="020B0604020202020204" pitchFamily="34" charset="0"/>
                </a:rPr>
                <a:t>4,10</a:t>
              </a:r>
            </a:p>
          </p:txBody>
        </p:sp>
        <p:sp>
          <p:nvSpPr>
            <p:cNvPr id="156713" name="Rectangle 41"/>
            <p:cNvSpPr>
              <a:spLocks noChangeArrowheads="1"/>
            </p:cNvSpPr>
            <p:nvPr/>
          </p:nvSpPr>
          <p:spPr bwMode="auto">
            <a:xfrm>
              <a:off x="5302250" y="4764089"/>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8,28</a:t>
              </a:r>
            </a:p>
            <a:p>
              <a:pPr algn="ctr"/>
              <a:r>
                <a:rPr lang="fi-FI" altLang="fi-FI" sz="1200" b="1">
                  <a:cs typeface="Arial" panose="020B0604020202020204" pitchFamily="34" charset="0"/>
                </a:rPr>
                <a:t>6,44</a:t>
              </a:r>
            </a:p>
            <a:p>
              <a:pPr algn="ctr"/>
              <a:r>
                <a:rPr lang="fi-FI" altLang="fi-FI" sz="1200" b="1">
                  <a:cs typeface="Arial" panose="020B0604020202020204" pitchFamily="34" charset="0"/>
                </a:rPr>
                <a:t>4,60</a:t>
              </a:r>
            </a:p>
          </p:txBody>
        </p:sp>
        <p:sp>
          <p:nvSpPr>
            <p:cNvPr id="156714" name="Rectangle 42"/>
            <p:cNvSpPr>
              <a:spLocks noChangeArrowheads="1"/>
            </p:cNvSpPr>
            <p:nvPr/>
          </p:nvSpPr>
          <p:spPr bwMode="auto">
            <a:xfrm>
              <a:off x="5302250" y="4043364"/>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9,18</a:t>
              </a:r>
            </a:p>
            <a:p>
              <a:pPr algn="ctr"/>
              <a:r>
                <a:rPr lang="fi-FI" altLang="fi-FI" sz="1200" b="1">
                  <a:cs typeface="Arial" panose="020B0604020202020204" pitchFamily="34" charset="0"/>
                </a:rPr>
                <a:t>7,14</a:t>
              </a:r>
            </a:p>
            <a:p>
              <a:pPr algn="ctr"/>
              <a:r>
                <a:rPr lang="fi-FI" altLang="fi-FI" sz="1200" b="1">
                  <a:cs typeface="Arial" panose="020B0604020202020204" pitchFamily="34" charset="0"/>
                </a:rPr>
                <a:t>5,10</a:t>
              </a:r>
            </a:p>
          </p:txBody>
        </p:sp>
        <p:sp>
          <p:nvSpPr>
            <p:cNvPr id="156715" name="Rectangle 43"/>
            <p:cNvSpPr>
              <a:spLocks noChangeArrowheads="1"/>
            </p:cNvSpPr>
            <p:nvPr/>
          </p:nvSpPr>
          <p:spPr bwMode="auto">
            <a:xfrm>
              <a:off x="5302250" y="3324226"/>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9,54</a:t>
              </a:r>
            </a:p>
            <a:p>
              <a:pPr algn="ctr"/>
              <a:r>
                <a:rPr lang="fi-FI" altLang="fi-FI" sz="1200" b="1">
                  <a:cs typeface="Arial" panose="020B0604020202020204" pitchFamily="34" charset="0"/>
                </a:rPr>
                <a:t>7,42</a:t>
              </a:r>
            </a:p>
            <a:p>
              <a:pPr algn="ctr"/>
              <a:r>
                <a:rPr lang="fi-FI" altLang="fi-FI" sz="1200" b="1">
                  <a:cs typeface="Arial" panose="020B0604020202020204" pitchFamily="34" charset="0"/>
                </a:rPr>
                <a:t>5,30</a:t>
              </a:r>
            </a:p>
          </p:txBody>
        </p:sp>
        <p:sp>
          <p:nvSpPr>
            <p:cNvPr id="156716" name="Rectangle 44"/>
            <p:cNvSpPr>
              <a:spLocks noChangeArrowheads="1"/>
            </p:cNvSpPr>
            <p:nvPr/>
          </p:nvSpPr>
          <p:spPr bwMode="auto">
            <a:xfrm>
              <a:off x="5302250" y="2595564"/>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10,26</a:t>
              </a:r>
            </a:p>
            <a:p>
              <a:pPr algn="ctr"/>
              <a:r>
                <a:rPr lang="fi-FI" altLang="fi-FI" sz="1200" b="1">
                  <a:cs typeface="Arial" panose="020B0604020202020204" pitchFamily="34" charset="0"/>
                </a:rPr>
                <a:t>  7,98</a:t>
              </a:r>
            </a:p>
            <a:p>
              <a:pPr algn="ctr"/>
              <a:r>
                <a:rPr lang="fi-FI" altLang="fi-FI" sz="1200" b="1">
                  <a:cs typeface="Arial" panose="020B0604020202020204" pitchFamily="34" charset="0"/>
                </a:rPr>
                <a:t>  5,70</a:t>
              </a:r>
            </a:p>
          </p:txBody>
        </p:sp>
        <p:sp>
          <p:nvSpPr>
            <p:cNvPr id="156717" name="Rectangle 45"/>
            <p:cNvSpPr>
              <a:spLocks noChangeArrowheads="1"/>
            </p:cNvSpPr>
            <p:nvPr/>
          </p:nvSpPr>
          <p:spPr bwMode="auto">
            <a:xfrm>
              <a:off x="5302250" y="1874839"/>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10,98</a:t>
              </a:r>
            </a:p>
            <a:p>
              <a:pPr algn="ctr"/>
              <a:r>
                <a:rPr lang="fi-FI" altLang="fi-FI" sz="1200" b="1">
                  <a:cs typeface="Arial" panose="020B0604020202020204" pitchFamily="34" charset="0"/>
                </a:rPr>
                <a:t>  8,54</a:t>
              </a:r>
            </a:p>
            <a:p>
              <a:pPr algn="ctr"/>
              <a:r>
                <a:rPr lang="fi-FI" altLang="fi-FI" sz="1200" b="1">
                  <a:cs typeface="Arial" panose="020B0604020202020204" pitchFamily="34" charset="0"/>
                </a:rPr>
                <a:t>  6,10</a:t>
              </a:r>
            </a:p>
          </p:txBody>
        </p:sp>
        <p:sp>
          <p:nvSpPr>
            <p:cNvPr id="156718" name="Rectangle 46"/>
            <p:cNvSpPr>
              <a:spLocks noChangeArrowheads="1"/>
            </p:cNvSpPr>
            <p:nvPr/>
          </p:nvSpPr>
          <p:spPr bwMode="auto">
            <a:xfrm>
              <a:off x="6022975" y="5484814"/>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8,64</a:t>
              </a:r>
            </a:p>
            <a:p>
              <a:pPr algn="ctr"/>
              <a:r>
                <a:rPr lang="fi-FI" altLang="fi-FI" sz="1200" b="1">
                  <a:cs typeface="Arial" panose="020B0604020202020204" pitchFamily="34" charset="0"/>
                </a:rPr>
                <a:t>6,72</a:t>
              </a:r>
            </a:p>
            <a:p>
              <a:pPr algn="ctr"/>
              <a:r>
                <a:rPr lang="fi-FI" altLang="fi-FI" sz="1200" b="1">
                  <a:cs typeface="Arial" panose="020B0604020202020204" pitchFamily="34" charset="0"/>
                </a:rPr>
                <a:t>4,80</a:t>
              </a:r>
            </a:p>
          </p:txBody>
        </p:sp>
        <p:sp>
          <p:nvSpPr>
            <p:cNvPr id="156719" name="Rectangle 47"/>
            <p:cNvSpPr>
              <a:spLocks noChangeArrowheads="1"/>
            </p:cNvSpPr>
            <p:nvPr/>
          </p:nvSpPr>
          <p:spPr bwMode="auto">
            <a:xfrm>
              <a:off x="6022975" y="4764089"/>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9,54</a:t>
              </a:r>
            </a:p>
            <a:p>
              <a:pPr algn="ctr"/>
              <a:r>
                <a:rPr lang="fi-FI" altLang="fi-FI" sz="1200" b="1">
                  <a:cs typeface="Arial" panose="020B0604020202020204" pitchFamily="34" charset="0"/>
                </a:rPr>
                <a:t>7,42</a:t>
              </a:r>
            </a:p>
            <a:p>
              <a:pPr algn="ctr"/>
              <a:r>
                <a:rPr lang="fi-FI" altLang="fi-FI" sz="1200" b="1">
                  <a:cs typeface="Arial" panose="020B0604020202020204" pitchFamily="34" charset="0"/>
                </a:rPr>
                <a:t>5,30</a:t>
              </a:r>
            </a:p>
          </p:txBody>
        </p:sp>
        <p:sp>
          <p:nvSpPr>
            <p:cNvPr id="156720" name="Rectangle 48"/>
            <p:cNvSpPr>
              <a:spLocks noChangeArrowheads="1"/>
            </p:cNvSpPr>
            <p:nvPr/>
          </p:nvSpPr>
          <p:spPr bwMode="auto">
            <a:xfrm>
              <a:off x="5949951" y="4035426"/>
              <a:ext cx="91757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10,44</a:t>
              </a:r>
            </a:p>
            <a:p>
              <a:pPr algn="ctr"/>
              <a:r>
                <a:rPr lang="fi-FI" altLang="fi-FI" sz="1200" b="1">
                  <a:cs typeface="Arial" panose="020B0604020202020204" pitchFamily="34" charset="0"/>
                </a:rPr>
                <a:t>  8,12</a:t>
              </a:r>
            </a:p>
            <a:p>
              <a:pPr algn="ctr"/>
              <a:r>
                <a:rPr lang="fi-FI" altLang="fi-FI" sz="1200" b="1">
                  <a:cs typeface="Arial" panose="020B0604020202020204" pitchFamily="34" charset="0"/>
                </a:rPr>
                <a:t>  5,80</a:t>
              </a:r>
            </a:p>
          </p:txBody>
        </p:sp>
        <p:sp>
          <p:nvSpPr>
            <p:cNvPr id="156721" name="Rectangle 49"/>
            <p:cNvSpPr>
              <a:spLocks noChangeArrowheads="1"/>
            </p:cNvSpPr>
            <p:nvPr/>
          </p:nvSpPr>
          <p:spPr bwMode="auto">
            <a:xfrm>
              <a:off x="5970589" y="331628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10,80</a:t>
              </a:r>
            </a:p>
            <a:p>
              <a:pPr algn="ctr"/>
              <a:r>
                <a:rPr lang="fi-FI" altLang="fi-FI" sz="1200" b="1">
                  <a:cs typeface="Arial" panose="020B0604020202020204" pitchFamily="34" charset="0"/>
                </a:rPr>
                <a:t>  8,40</a:t>
              </a:r>
            </a:p>
            <a:p>
              <a:pPr algn="ctr"/>
              <a:r>
                <a:rPr lang="fi-FI" altLang="fi-FI" sz="1200" b="1">
                  <a:cs typeface="Arial" panose="020B0604020202020204" pitchFamily="34" charset="0"/>
                </a:rPr>
                <a:t>  6,00</a:t>
              </a:r>
            </a:p>
          </p:txBody>
        </p:sp>
        <p:sp>
          <p:nvSpPr>
            <p:cNvPr id="156722" name="Rectangle 50"/>
            <p:cNvSpPr>
              <a:spLocks noChangeArrowheads="1"/>
            </p:cNvSpPr>
            <p:nvPr/>
          </p:nvSpPr>
          <p:spPr bwMode="auto">
            <a:xfrm>
              <a:off x="6022975" y="2595564"/>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11,52</a:t>
              </a:r>
            </a:p>
            <a:p>
              <a:pPr algn="ctr"/>
              <a:r>
                <a:rPr lang="fi-FI" altLang="fi-FI" sz="1200" b="1">
                  <a:cs typeface="Arial" panose="020B0604020202020204" pitchFamily="34" charset="0"/>
                </a:rPr>
                <a:t>  8,96</a:t>
              </a:r>
            </a:p>
            <a:p>
              <a:pPr algn="ctr"/>
              <a:r>
                <a:rPr lang="fi-FI" altLang="fi-FI" sz="1200" b="1">
                  <a:cs typeface="Arial" panose="020B0604020202020204" pitchFamily="34" charset="0"/>
                </a:rPr>
                <a:t>  6,40</a:t>
              </a:r>
            </a:p>
          </p:txBody>
        </p:sp>
        <p:sp>
          <p:nvSpPr>
            <p:cNvPr id="156723" name="Rectangle 51"/>
            <p:cNvSpPr>
              <a:spLocks noChangeArrowheads="1"/>
            </p:cNvSpPr>
            <p:nvPr/>
          </p:nvSpPr>
          <p:spPr bwMode="auto">
            <a:xfrm>
              <a:off x="6022975" y="1874839"/>
              <a:ext cx="84613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12,24</a:t>
              </a:r>
            </a:p>
            <a:p>
              <a:pPr algn="ctr"/>
              <a:r>
                <a:rPr lang="fi-FI" altLang="fi-FI" sz="1200" b="1">
                  <a:cs typeface="Arial" panose="020B0604020202020204" pitchFamily="34" charset="0"/>
                </a:rPr>
                <a:t>  9,52</a:t>
              </a:r>
            </a:p>
            <a:p>
              <a:pPr algn="ctr"/>
              <a:r>
                <a:rPr lang="fi-FI" altLang="fi-FI" sz="1200" b="1">
                  <a:cs typeface="Arial" panose="020B0604020202020204" pitchFamily="34" charset="0"/>
                </a:rPr>
                <a:t>  6,80</a:t>
              </a:r>
            </a:p>
          </p:txBody>
        </p:sp>
        <p:sp>
          <p:nvSpPr>
            <p:cNvPr id="156724" name="Rectangle 52"/>
            <p:cNvSpPr>
              <a:spLocks noChangeArrowheads="1"/>
            </p:cNvSpPr>
            <p:nvPr/>
          </p:nvSpPr>
          <p:spPr bwMode="auto">
            <a:xfrm>
              <a:off x="6742114" y="547528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9,90</a:t>
              </a:r>
            </a:p>
            <a:p>
              <a:pPr algn="ctr"/>
              <a:r>
                <a:rPr lang="fi-FI" altLang="fi-FI" sz="1200" b="1">
                  <a:cs typeface="Arial" panose="020B0604020202020204" pitchFamily="34" charset="0"/>
                </a:rPr>
                <a:t>7,70</a:t>
              </a:r>
            </a:p>
            <a:p>
              <a:pPr algn="ctr"/>
              <a:r>
                <a:rPr lang="fi-FI" altLang="fi-FI" sz="1200" b="1">
                  <a:cs typeface="Arial" panose="020B0604020202020204" pitchFamily="34" charset="0"/>
                </a:rPr>
                <a:t>5,50</a:t>
              </a:r>
            </a:p>
          </p:txBody>
        </p:sp>
        <p:sp>
          <p:nvSpPr>
            <p:cNvPr id="156725" name="Rectangle 53"/>
            <p:cNvSpPr>
              <a:spLocks noChangeArrowheads="1"/>
            </p:cNvSpPr>
            <p:nvPr/>
          </p:nvSpPr>
          <p:spPr bwMode="auto">
            <a:xfrm>
              <a:off x="6742114" y="474503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10,80</a:t>
              </a:r>
            </a:p>
            <a:p>
              <a:pPr algn="ctr"/>
              <a:r>
                <a:rPr lang="fi-FI" altLang="fi-FI" sz="1200" b="1">
                  <a:cs typeface="Arial" panose="020B0604020202020204" pitchFamily="34" charset="0"/>
                </a:rPr>
                <a:t>  8,40</a:t>
              </a:r>
            </a:p>
            <a:p>
              <a:pPr algn="ctr"/>
              <a:r>
                <a:rPr lang="fi-FI" altLang="fi-FI" sz="1200" b="1">
                  <a:cs typeface="Arial" panose="020B0604020202020204" pitchFamily="34" charset="0"/>
                </a:rPr>
                <a:t>  6,00</a:t>
              </a:r>
            </a:p>
          </p:txBody>
        </p:sp>
        <p:sp>
          <p:nvSpPr>
            <p:cNvPr id="156726" name="Rectangle 54"/>
            <p:cNvSpPr>
              <a:spLocks noChangeArrowheads="1"/>
            </p:cNvSpPr>
            <p:nvPr/>
          </p:nvSpPr>
          <p:spPr bwMode="auto">
            <a:xfrm>
              <a:off x="6742114" y="4035426"/>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11,70</a:t>
              </a:r>
            </a:p>
            <a:p>
              <a:pPr algn="ctr"/>
              <a:r>
                <a:rPr lang="fi-FI" altLang="fi-FI" sz="1200" b="1">
                  <a:cs typeface="Arial" panose="020B0604020202020204" pitchFamily="34" charset="0"/>
                </a:rPr>
                <a:t>  9,10</a:t>
              </a:r>
            </a:p>
            <a:p>
              <a:pPr algn="ctr"/>
              <a:r>
                <a:rPr lang="fi-FI" altLang="fi-FI" sz="1200" b="1">
                  <a:cs typeface="Arial" panose="020B0604020202020204" pitchFamily="34" charset="0"/>
                </a:rPr>
                <a:t>  6,50</a:t>
              </a:r>
            </a:p>
          </p:txBody>
        </p:sp>
        <p:sp>
          <p:nvSpPr>
            <p:cNvPr id="156727" name="Rectangle 55"/>
            <p:cNvSpPr>
              <a:spLocks noChangeArrowheads="1"/>
            </p:cNvSpPr>
            <p:nvPr/>
          </p:nvSpPr>
          <p:spPr bwMode="auto">
            <a:xfrm>
              <a:off x="6742114" y="331628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12,06</a:t>
              </a:r>
            </a:p>
            <a:p>
              <a:pPr algn="ctr"/>
              <a:r>
                <a:rPr lang="fi-FI" altLang="fi-FI" sz="1200" b="1">
                  <a:cs typeface="Arial" panose="020B0604020202020204" pitchFamily="34" charset="0"/>
                </a:rPr>
                <a:t>  9,38</a:t>
              </a:r>
            </a:p>
            <a:p>
              <a:pPr algn="ctr"/>
              <a:r>
                <a:rPr lang="fi-FI" altLang="fi-FI" sz="1200" b="1">
                  <a:cs typeface="Arial" panose="020B0604020202020204" pitchFamily="34" charset="0"/>
                </a:rPr>
                <a:t>  6,70</a:t>
              </a:r>
            </a:p>
          </p:txBody>
        </p:sp>
        <p:sp>
          <p:nvSpPr>
            <p:cNvPr id="156728" name="Rectangle 56"/>
            <p:cNvSpPr>
              <a:spLocks noChangeArrowheads="1"/>
            </p:cNvSpPr>
            <p:nvPr/>
          </p:nvSpPr>
          <p:spPr bwMode="auto">
            <a:xfrm>
              <a:off x="6742114" y="2603501"/>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12,78</a:t>
              </a:r>
            </a:p>
            <a:p>
              <a:pPr algn="ctr"/>
              <a:r>
                <a:rPr lang="fi-FI" altLang="fi-FI" sz="1200" b="1">
                  <a:cs typeface="Arial" panose="020B0604020202020204" pitchFamily="34" charset="0"/>
                </a:rPr>
                <a:t>  9,94</a:t>
              </a:r>
            </a:p>
            <a:p>
              <a:pPr algn="ctr"/>
              <a:r>
                <a:rPr lang="fi-FI" altLang="fi-FI" sz="1200" b="1">
                  <a:cs typeface="Arial" panose="020B0604020202020204" pitchFamily="34" charset="0"/>
                </a:rPr>
                <a:t>  7,10</a:t>
              </a:r>
            </a:p>
          </p:txBody>
        </p:sp>
        <p:sp>
          <p:nvSpPr>
            <p:cNvPr id="156729" name="Rectangle 57"/>
            <p:cNvSpPr>
              <a:spLocks noChangeArrowheads="1"/>
            </p:cNvSpPr>
            <p:nvPr/>
          </p:nvSpPr>
          <p:spPr bwMode="auto">
            <a:xfrm>
              <a:off x="6742114" y="1874839"/>
              <a:ext cx="84613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13,50</a:t>
              </a:r>
            </a:p>
            <a:p>
              <a:pPr algn="ctr"/>
              <a:r>
                <a:rPr lang="fi-FI" altLang="fi-FI" sz="1200" b="1">
                  <a:cs typeface="Arial" panose="020B0604020202020204" pitchFamily="34" charset="0"/>
                </a:rPr>
                <a:t>10,50</a:t>
              </a:r>
            </a:p>
            <a:p>
              <a:pPr algn="ctr"/>
              <a:r>
                <a:rPr lang="fi-FI" altLang="fi-FI" sz="1200" b="1">
                  <a:cs typeface="Arial" panose="020B0604020202020204" pitchFamily="34" charset="0"/>
                </a:rPr>
                <a:t>  7,50</a:t>
              </a:r>
            </a:p>
          </p:txBody>
        </p:sp>
        <p:sp>
          <p:nvSpPr>
            <p:cNvPr id="156731" name="Line 59"/>
            <p:cNvSpPr>
              <a:spLocks noChangeShapeType="1"/>
            </p:cNvSpPr>
            <p:nvPr/>
          </p:nvSpPr>
          <p:spPr bwMode="auto">
            <a:xfrm>
              <a:off x="3216275" y="2568575"/>
              <a:ext cx="720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2" name="Line 60"/>
            <p:cNvSpPr>
              <a:spLocks noChangeShapeType="1"/>
            </p:cNvSpPr>
            <p:nvPr/>
          </p:nvSpPr>
          <p:spPr bwMode="auto">
            <a:xfrm>
              <a:off x="3216275" y="3217863"/>
              <a:ext cx="720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3" name="Line 61"/>
            <p:cNvSpPr>
              <a:spLocks noChangeShapeType="1"/>
            </p:cNvSpPr>
            <p:nvPr/>
          </p:nvSpPr>
          <p:spPr bwMode="auto">
            <a:xfrm>
              <a:off x="3216275" y="3937000"/>
              <a:ext cx="720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4" name="Line 62"/>
            <p:cNvSpPr>
              <a:spLocks noChangeShapeType="1"/>
            </p:cNvSpPr>
            <p:nvPr/>
          </p:nvSpPr>
          <p:spPr bwMode="auto">
            <a:xfrm>
              <a:off x="3216275" y="4657725"/>
              <a:ext cx="720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5" name="Line 63"/>
            <p:cNvSpPr>
              <a:spLocks noChangeShapeType="1"/>
            </p:cNvSpPr>
            <p:nvPr/>
          </p:nvSpPr>
          <p:spPr bwMode="auto">
            <a:xfrm>
              <a:off x="3216275" y="5376863"/>
              <a:ext cx="720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6" name="Line 64"/>
            <p:cNvSpPr>
              <a:spLocks noChangeShapeType="1"/>
            </p:cNvSpPr>
            <p:nvPr/>
          </p:nvSpPr>
          <p:spPr bwMode="auto">
            <a:xfrm>
              <a:off x="7535863" y="1849439"/>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7" name="Line 65"/>
            <p:cNvSpPr>
              <a:spLocks noChangeShapeType="1"/>
            </p:cNvSpPr>
            <p:nvPr/>
          </p:nvSpPr>
          <p:spPr bwMode="auto">
            <a:xfrm>
              <a:off x="8256588" y="1849439"/>
              <a:ext cx="0" cy="4319587"/>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38" name="Line 66"/>
            <p:cNvSpPr>
              <a:spLocks noChangeShapeType="1"/>
            </p:cNvSpPr>
            <p:nvPr/>
          </p:nvSpPr>
          <p:spPr bwMode="auto">
            <a:xfrm>
              <a:off x="8975725" y="1849439"/>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42" name="Rectangle 70"/>
            <p:cNvSpPr>
              <a:spLocks noChangeArrowheads="1"/>
            </p:cNvSpPr>
            <p:nvPr/>
          </p:nvSpPr>
          <p:spPr bwMode="auto">
            <a:xfrm>
              <a:off x="7611323" y="1849439"/>
              <a:ext cx="61266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14,76</a:t>
              </a:r>
            </a:p>
            <a:p>
              <a:pPr algn="ctr"/>
              <a:r>
                <a:rPr lang="fi-FI" altLang="fi-FI" sz="1200" b="1">
                  <a:cs typeface="Arial" panose="020B0604020202020204" pitchFamily="34" charset="0"/>
                </a:rPr>
                <a:t>11,48</a:t>
              </a:r>
            </a:p>
            <a:p>
              <a:pPr algn="ctr"/>
              <a:r>
                <a:rPr lang="fi-FI" altLang="fi-FI" sz="1200" b="1">
                  <a:cs typeface="Arial" panose="020B0604020202020204" pitchFamily="34" charset="0"/>
                </a:rPr>
                <a:t>   8,20</a:t>
              </a:r>
            </a:p>
          </p:txBody>
        </p:sp>
        <p:sp>
          <p:nvSpPr>
            <p:cNvPr id="156743" name="Rectangle 71"/>
            <p:cNvSpPr>
              <a:spLocks noChangeArrowheads="1"/>
            </p:cNvSpPr>
            <p:nvPr/>
          </p:nvSpPr>
          <p:spPr bwMode="auto">
            <a:xfrm>
              <a:off x="8352102" y="1849439"/>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16,02</a:t>
              </a:r>
            </a:p>
            <a:p>
              <a:pPr algn="ctr"/>
              <a:r>
                <a:rPr lang="fi-FI" altLang="fi-FI" sz="1200" b="1">
                  <a:cs typeface="Arial" panose="020B0604020202020204" pitchFamily="34" charset="0"/>
                </a:rPr>
                <a:t>12,46</a:t>
              </a:r>
            </a:p>
            <a:p>
              <a:pPr algn="ctr"/>
              <a:r>
                <a:rPr lang="fi-FI" altLang="fi-FI" sz="1200" b="1">
                  <a:cs typeface="Arial" panose="020B0604020202020204" pitchFamily="34" charset="0"/>
                </a:rPr>
                <a:t>  8,90</a:t>
              </a:r>
            </a:p>
          </p:txBody>
        </p:sp>
        <p:sp>
          <p:nvSpPr>
            <p:cNvPr id="156744" name="Rectangle 72"/>
            <p:cNvSpPr>
              <a:spLocks noChangeArrowheads="1"/>
            </p:cNvSpPr>
            <p:nvPr/>
          </p:nvSpPr>
          <p:spPr bwMode="auto">
            <a:xfrm>
              <a:off x="9071239" y="1849439"/>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17,28</a:t>
              </a:r>
            </a:p>
            <a:p>
              <a:pPr algn="ctr"/>
              <a:r>
                <a:rPr lang="fi-FI" altLang="fi-FI" sz="1200" b="1">
                  <a:cs typeface="Arial" panose="020B0604020202020204" pitchFamily="34" charset="0"/>
                </a:rPr>
                <a:t>13,44</a:t>
              </a:r>
            </a:p>
            <a:p>
              <a:pPr algn="ctr"/>
              <a:r>
                <a:rPr lang="fi-FI" altLang="fi-FI" sz="1200" b="1">
                  <a:cs typeface="Arial" panose="020B0604020202020204" pitchFamily="34" charset="0"/>
                </a:rPr>
                <a:t>  9,60</a:t>
              </a:r>
            </a:p>
          </p:txBody>
        </p:sp>
        <p:sp>
          <p:nvSpPr>
            <p:cNvPr id="156745" name="Rectangle 73"/>
            <p:cNvSpPr>
              <a:spLocks noChangeArrowheads="1"/>
            </p:cNvSpPr>
            <p:nvPr/>
          </p:nvSpPr>
          <p:spPr bwMode="auto">
            <a:xfrm>
              <a:off x="7563114" y="2582864"/>
              <a:ext cx="569387" cy="8309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14,04</a:t>
              </a:r>
            </a:p>
            <a:p>
              <a:pPr algn="ctr"/>
              <a:r>
                <a:rPr lang="fi-FI" altLang="fi-FI" sz="1200" b="1">
                  <a:cs typeface="Arial" panose="020B0604020202020204" pitchFamily="34" charset="0"/>
                </a:rPr>
                <a:t>10,92</a:t>
              </a:r>
            </a:p>
            <a:p>
              <a:pPr algn="ctr"/>
              <a:r>
                <a:rPr lang="fi-FI" altLang="fi-FI" sz="1200" b="1">
                  <a:cs typeface="Arial" panose="020B0604020202020204" pitchFamily="34" charset="0"/>
                </a:rPr>
                <a:t>  7,80</a:t>
              </a:r>
            </a:p>
            <a:p>
              <a:pPr algn="ctr"/>
              <a:endParaRPr lang="fi-FI" altLang="fi-FI" sz="1200" b="1">
                <a:cs typeface="Arial" panose="020B0604020202020204" pitchFamily="34" charset="0"/>
              </a:endParaRPr>
            </a:p>
          </p:txBody>
        </p:sp>
        <p:sp>
          <p:nvSpPr>
            <p:cNvPr id="156746" name="Rectangle 74"/>
            <p:cNvSpPr>
              <a:spLocks noChangeArrowheads="1"/>
            </p:cNvSpPr>
            <p:nvPr/>
          </p:nvSpPr>
          <p:spPr bwMode="auto">
            <a:xfrm>
              <a:off x="7464426" y="3297239"/>
              <a:ext cx="7921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13.32</a:t>
              </a:r>
            </a:p>
            <a:p>
              <a:pPr algn="ctr"/>
              <a:r>
                <a:rPr lang="fi-FI" altLang="fi-FI" sz="1200" b="1">
                  <a:cs typeface="Arial" panose="020B0604020202020204" pitchFamily="34" charset="0"/>
                </a:rPr>
                <a:t>10,36</a:t>
              </a:r>
            </a:p>
            <a:p>
              <a:pPr algn="ctr"/>
              <a:r>
                <a:rPr lang="fi-FI" altLang="fi-FI" sz="1200" b="1">
                  <a:cs typeface="Arial" panose="020B0604020202020204" pitchFamily="34" charset="0"/>
                </a:rPr>
                <a:t> 7,40</a:t>
              </a:r>
            </a:p>
          </p:txBody>
        </p:sp>
        <p:sp>
          <p:nvSpPr>
            <p:cNvPr id="156747" name="Rectangle 75"/>
            <p:cNvSpPr>
              <a:spLocks noChangeArrowheads="1"/>
            </p:cNvSpPr>
            <p:nvPr/>
          </p:nvSpPr>
          <p:spPr bwMode="auto">
            <a:xfrm>
              <a:off x="8256589" y="3297239"/>
              <a:ext cx="7207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14,58</a:t>
              </a:r>
            </a:p>
            <a:p>
              <a:pPr algn="ctr"/>
              <a:r>
                <a:rPr lang="fi-FI" altLang="fi-FI" sz="1200" b="1">
                  <a:cs typeface="Arial" panose="020B0604020202020204" pitchFamily="34" charset="0"/>
                </a:rPr>
                <a:t>11,34</a:t>
              </a:r>
            </a:p>
            <a:p>
              <a:pPr algn="ctr"/>
              <a:r>
                <a:rPr lang="fi-FI" altLang="fi-FI" sz="1200" b="1">
                  <a:cs typeface="Arial" panose="020B0604020202020204" pitchFamily="34" charset="0"/>
                </a:rPr>
                <a:t>  8,10</a:t>
              </a:r>
            </a:p>
          </p:txBody>
        </p:sp>
        <p:sp>
          <p:nvSpPr>
            <p:cNvPr id="156748" name="Rectangle 76"/>
            <p:cNvSpPr>
              <a:spLocks noChangeArrowheads="1"/>
            </p:cNvSpPr>
            <p:nvPr/>
          </p:nvSpPr>
          <p:spPr bwMode="auto">
            <a:xfrm>
              <a:off x="8256589" y="2568576"/>
              <a:ext cx="7207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15,30</a:t>
              </a:r>
            </a:p>
            <a:p>
              <a:pPr algn="ctr"/>
              <a:r>
                <a:rPr lang="fi-FI" altLang="fi-FI" sz="1200" b="1">
                  <a:cs typeface="Arial" panose="020B0604020202020204" pitchFamily="34" charset="0"/>
                </a:rPr>
                <a:t>11,90</a:t>
              </a:r>
            </a:p>
            <a:p>
              <a:pPr algn="ctr"/>
              <a:r>
                <a:rPr lang="fi-FI" altLang="fi-FI" sz="1200" b="1">
                  <a:cs typeface="Arial" panose="020B0604020202020204" pitchFamily="34" charset="0"/>
                </a:rPr>
                <a:t>  8,50</a:t>
              </a:r>
            </a:p>
          </p:txBody>
        </p:sp>
        <p:sp>
          <p:nvSpPr>
            <p:cNvPr id="156749" name="Rectangle 77"/>
            <p:cNvSpPr>
              <a:spLocks noChangeArrowheads="1"/>
            </p:cNvSpPr>
            <p:nvPr/>
          </p:nvSpPr>
          <p:spPr bwMode="auto">
            <a:xfrm>
              <a:off x="4654550" y="2578101"/>
              <a:ext cx="64928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9,00</a:t>
              </a:r>
            </a:p>
            <a:p>
              <a:pPr algn="ctr"/>
              <a:r>
                <a:rPr lang="fi-FI" altLang="fi-FI" sz="1200" b="1">
                  <a:cs typeface="Arial" panose="020B0604020202020204" pitchFamily="34" charset="0"/>
                </a:rPr>
                <a:t>7,00</a:t>
              </a:r>
            </a:p>
            <a:p>
              <a:pPr algn="ctr"/>
              <a:r>
                <a:rPr lang="fi-FI" altLang="fi-FI" sz="1200" b="1">
                  <a:cs typeface="Arial" panose="020B0604020202020204" pitchFamily="34" charset="0"/>
                </a:rPr>
                <a:t>5,00</a:t>
              </a:r>
            </a:p>
          </p:txBody>
        </p:sp>
        <p:sp>
          <p:nvSpPr>
            <p:cNvPr id="156750" name="Rectangle 78"/>
            <p:cNvSpPr>
              <a:spLocks noChangeArrowheads="1"/>
            </p:cNvSpPr>
            <p:nvPr/>
          </p:nvSpPr>
          <p:spPr bwMode="auto">
            <a:xfrm>
              <a:off x="8904288" y="2568576"/>
              <a:ext cx="8636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16,56</a:t>
              </a:r>
            </a:p>
            <a:p>
              <a:pPr algn="ctr"/>
              <a:r>
                <a:rPr lang="fi-FI" altLang="fi-FI" sz="1200" b="1">
                  <a:cs typeface="Arial" panose="020B0604020202020204" pitchFamily="34" charset="0"/>
                </a:rPr>
                <a:t>12,88</a:t>
              </a:r>
            </a:p>
            <a:p>
              <a:pPr algn="ctr"/>
              <a:r>
                <a:rPr lang="fi-FI" altLang="fi-FI" sz="1200" b="1">
                  <a:cs typeface="Arial" panose="020B0604020202020204" pitchFamily="34" charset="0"/>
                </a:rPr>
                <a:t>  9,20</a:t>
              </a:r>
            </a:p>
          </p:txBody>
        </p:sp>
        <p:sp>
          <p:nvSpPr>
            <p:cNvPr id="156751" name="Rectangle 79"/>
            <p:cNvSpPr>
              <a:spLocks noChangeArrowheads="1"/>
            </p:cNvSpPr>
            <p:nvPr/>
          </p:nvSpPr>
          <p:spPr bwMode="auto">
            <a:xfrm>
              <a:off x="8832851" y="3297239"/>
              <a:ext cx="10080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15,84</a:t>
              </a:r>
            </a:p>
            <a:p>
              <a:pPr algn="ctr"/>
              <a:r>
                <a:rPr lang="fi-FI" altLang="fi-FI" sz="1200" b="1">
                  <a:cs typeface="Arial" panose="020B0604020202020204" pitchFamily="34" charset="0"/>
                </a:rPr>
                <a:t>12,32</a:t>
              </a:r>
            </a:p>
            <a:p>
              <a:pPr algn="ctr"/>
              <a:r>
                <a:rPr lang="fi-FI" altLang="fi-FI" sz="1200" b="1">
                  <a:cs typeface="Arial" panose="020B0604020202020204" pitchFamily="34" charset="0"/>
                </a:rPr>
                <a:t>  8,80</a:t>
              </a:r>
            </a:p>
          </p:txBody>
        </p:sp>
        <p:sp>
          <p:nvSpPr>
            <p:cNvPr id="156752" name="Rectangle 80"/>
            <p:cNvSpPr>
              <a:spLocks noChangeArrowheads="1"/>
            </p:cNvSpPr>
            <p:nvPr/>
          </p:nvSpPr>
          <p:spPr bwMode="auto">
            <a:xfrm>
              <a:off x="7535864" y="4017964"/>
              <a:ext cx="7207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12,96</a:t>
              </a:r>
            </a:p>
            <a:p>
              <a:pPr algn="ctr"/>
              <a:r>
                <a:rPr lang="fi-FI" altLang="fi-FI" sz="1200" b="1">
                  <a:cs typeface="Arial" panose="020B0604020202020204" pitchFamily="34" charset="0"/>
                </a:rPr>
                <a:t>10,08</a:t>
              </a:r>
            </a:p>
            <a:p>
              <a:pPr algn="ctr"/>
              <a:r>
                <a:rPr lang="fi-FI" altLang="fi-FI" sz="1200" b="1">
                  <a:cs typeface="Arial" panose="020B0604020202020204" pitchFamily="34" charset="0"/>
                </a:rPr>
                <a:t>  7,20</a:t>
              </a:r>
            </a:p>
          </p:txBody>
        </p:sp>
        <p:sp>
          <p:nvSpPr>
            <p:cNvPr id="156753" name="Rectangle 81"/>
            <p:cNvSpPr>
              <a:spLocks noChangeArrowheads="1"/>
            </p:cNvSpPr>
            <p:nvPr/>
          </p:nvSpPr>
          <p:spPr bwMode="auto">
            <a:xfrm>
              <a:off x="8328025" y="4017964"/>
              <a:ext cx="649288"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14,22</a:t>
              </a:r>
            </a:p>
            <a:p>
              <a:pPr algn="ctr"/>
              <a:r>
                <a:rPr lang="fi-FI" altLang="fi-FI" sz="1200" b="1">
                  <a:cs typeface="Arial" panose="020B0604020202020204" pitchFamily="34" charset="0"/>
                </a:rPr>
                <a:t>11,06</a:t>
              </a:r>
            </a:p>
            <a:p>
              <a:pPr algn="ctr"/>
              <a:r>
                <a:rPr lang="fi-FI" altLang="fi-FI" sz="1200" b="1">
                  <a:cs typeface="Arial" panose="020B0604020202020204" pitchFamily="34" charset="0"/>
                </a:rPr>
                <a:t>  7,90</a:t>
              </a:r>
            </a:p>
          </p:txBody>
        </p:sp>
        <p:sp>
          <p:nvSpPr>
            <p:cNvPr id="156754" name="Rectangle 82"/>
            <p:cNvSpPr>
              <a:spLocks noChangeArrowheads="1"/>
            </p:cNvSpPr>
            <p:nvPr/>
          </p:nvSpPr>
          <p:spPr bwMode="auto">
            <a:xfrm>
              <a:off x="8904288" y="4017964"/>
              <a:ext cx="8636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15,42</a:t>
              </a:r>
            </a:p>
            <a:p>
              <a:pPr algn="ctr"/>
              <a:r>
                <a:rPr lang="fi-FI" altLang="fi-FI" sz="1200" b="1">
                  <a:cs typeface="Arial" panose="020B0604020202020204" pitchFamily="34" charset="0"/>
                </a:rPr>
                <a:t>12,04</a:t>
              </a:r>
            </a:p>
            <a:p>
              <a:pPr algn="ctr"/>
              <a:r>
                <a:rPr lang="fi-FI" altLang="fi-FI" sz="1200" b="1">
                  <a:cs typeface="Arial" panose="020B0604020202020204" pitchFamily="34" charset="0"/>
                </a:rPr>
                <a:t>  8,60</a:t>
              </a:r>
            </a:p>
          </p:txBody>
        </p:sp>
        <p:sp>
          <p:nvSpPr>
            <p:cNvPr id="156755" name="Rectangle 83"/>
            <p:cNvSpPr>
              <a:spLocks noChangeArrowheads="1"/>
            </p:cNvSpPr>
            <p:nvPr/>
          </p:nvSpPr>
          <p:spPr bwMode="auto">
            <a:xfrm>
              <a:off x="7607301" y="4729164"/>
              <a:ext cx="5762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12,06</a:t>
              </a:r>
            </a:p>
            <a:p>
              <a:pPr algn="ctr"/>
              <a:r>
                <a:rPr lang="fi-FI" altLang="fi-FI" sz="1200" b="1">
                  <a:cs typeface="Arial" panose="020B0604020202020204" pitchFamily="34" charset="0"/>
                </a:rPr>
                <a:t>  9,38</a:t>
              </a:r>
            </a:p>
            <a:p>
              <a:pPr algn="ctr"/>
              <a:r>
                <a:rPr lang="fi-FI" altLang="fi-FI" sz="1200" b="1">
                  <a:cs typeface="Arial" panose="020B0604020202020204" pitchFamily="34" charset="0"/>
                </a:rPr>
                <a:t>  6,70</a:t>
              </a:r>
            </a:p>
          </p:txBody>
        </p:sp>
        <p:sp>
          <p:nvSpPr>
            <p:cNvPr id="156756" name="Rectangle 84"/>
            <p:cNvSpPr>
              <a:spLocks noChangeArrowheads="1"/>
            </p:cNvSpPr>
            <p:nvPr/>
          </p:nvSpPr>
          <p:spPr bwMode="auto">
            <a:xfrm>
              <a:off x="8183563" y="4729164"/>
              <a:ext cx="863600"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13,32</a:t>
              </a:r>
            </a:p>
            <a:p>
              <a:pPr algn="ctr"/>
              <a:r>
                <a:rPr lang="fi-FI" altLang="fi-FI" sz="1200" b="1">
                  <a:cs typeface="Arial" panose="020B0604020202020204" pitchFamily="34" charset="0"/>
                </a:rPr>
                <a:t>10,36</a:t>
              </a:r>
            </a:p>
            <a:p>
              <a:pPr algn="ctr"/>
              <a:r>
                <a:rPr lang="fi-FI" altLang="fi-FI" sz="1200" b="1">
                  <a:cs typeface="Arial" panose="020B0604020202020204" pitchFamily="34" charset="0"/>
                </a:rPr>
                <a:t>  7,40</a:t>
              </a:r>
            </a:p>
          </p:txBody>
        </p:sp>
        <p:sp>
          <p:nvSpPr>
            <p:cNvPr id="156757" name="Rectangle 85"/>
            <p:cNvSpPr>
              <a:spLocks noChangeArrowheads="1"/>
            </p:cNvSpPr>
            <p:nvPr/>
          </p:nvSpPr>
          <p:spPr bwMode="auto">
            <a:xfrm>
              <a:off x="8904288" y="4737101"/>
              <a:ext cx="792162"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14,58</a:t>
              </a:r>
            </a:p>
            <a:p>
              <a:pPr algn="ctr"/>
              <a:r>
                <a:rPr lang="fi-FI" altLang="fi-FI" sz="1200" b="1">
                  <a:cs typeface="Arial" panose="020B0604020202020204" pitchFamily="34" charset="0"/>
                </a:rPr>
                <a:t>11,34</a:t>
              </a:r>
            </a:p>
            <a:p>
              <a:pPr algn="ctr"/>
              <a:r>
                <a:rPr lang="fi-FI" altLang="fi-FI" sz="1200" b="1">
                  <a:cs typeface="Arial" panose="020B0604020202020204" pitchFamily="34" charset="0"/>
                </a:rPr>
                <a:t>  8,10</a:t>
              </a:r>
            </a:p>
          </p:txBody>
        </p:sp>
        <p:sp>
          <p:nvSpPr>
            <p:cNvPr id="156758" name="Rectangle 86"/>
            <p:cNvSpPr>
              <a:spLocks noChangeArrowheads="1"/>
            </p:cNvSpPr>
            <p:nvPr/>
          </p:nvSpPr>
          <p:spPr bwMode="auto">
            <a:xfrm>
              <a:off x="7607301" y="5457826"/>
              <a:ext cx="5762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11,16</a:t>
              </a:r>
            </a:p>
            <a:p>
              <a:pPr algn="ctr"/>
              <a:r>
                <a:rPr lang="fi-FI" altLang="fi-FI" sz="1200" b="1">
                  <a:cs typeface="Arial" panose="020B0604020202020204" pitchFamily="34" charset="0"/>
                </a:rPr>
                <a:t>  8,68</a:t>
              </a:r>
            </a:p>
            <a:p>
              <a:pPr algn="ctr"/>
              <a:r>
                <a:rPr lang="fi-FI" altLang="fi-FI" sz="1200" b="1">
                  <a:cs typeface="Arial" panose="020B0604020202020204" pitchFamily="34" charset="0"/>
                </a:rPr>
                <a:t>  6,20</a:t>
              </a:r>
            </a:p>
          </p:txBody>
        </p:sp>
        <p:sp>
          <p:nvSpPr>
            <p:cNvPr id="156759" name="Rectangle 87"/>
            <p:cNvSpPr>
              <a:spLocks noChangeArrowheads="1"/>
            </p:cNvSpPr>
            <p:nvPr/>
          </p:nvSpPr>
          <p:spPr bwMode="auto">
            <a:xfrm>
              <a:off x="8256589" y="5457826"/>
              <a:ext cx="720725"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12,42</a:t>
              </a:r>
            </a:p>
            <a:p>
              <a:pPr algn="ctr"/>
              <a:r>
                <a:rPr lang="fi-FI" altLang="fi-FI" sz="1200" b="1">
                  <a:cs typeface="Arial" panose="020B0604020202020204" pitchFamily="34" charset="0"/>
                </a:rPr>
                <a:t>  9,66</a:t>
              </a:r>
            </a:p>
            <a:p>
              <a:pPr algn="ctr"/>
              <a:r>
                <a:rPr lang="fi-FI" altLang="fi-FI" sz="1200" b="1">
                  <a:cs typeface="Arial" panose="020B0604020202020204" pitchFamily="34" charset="0"/>
                </a:rPr>
                <a:t>  6,90</a:t>
              </a:r>
            </a:p>
          </p:txBody>
        </p:sp>
        <p:sp>
          <p:nvSpPr>
            <p:cNvPr id="156760" name="Rectangle 88"/>
            <p:cNvSpPr>
              <a:spLocks noChangeArrowheads="1"/>
            </p:cNvSpPr>
            <p:nvPr/>
          </p:nvSpPr>
          <p:spPr bwMode="auto">
            <a:xfrm>
              <a:off x="8975726" y="5457826"/>
              <a:ext cx="576263"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fi-FI" altLang="fi-FI" sz="1200" b="1">
                  <a:cs typeface="Arial" panose="020B0604020202020204" pitchFamily="34" charset="0"/>
                </a:rPr>
                <a:t>13,68</a:t>
              </a:r>
            </a:p>
            <a:p>
              <a:pPr algn="ctr"/>
              <a:r>
                <a:rPr lang="fi-FI" altLang="fi-FI" sz="1200" b="1">
                  <a:cs typeface="Arial" panose="020B0604020202020204" pitchFamily="34" charset="0"/>
                </a:rPr>
                <a:t>10,64</a:t>
              </a:r>
            </a:p>
            <a:p>
              <a:pPr algn="ctr"/>
              <a:r>
                <a:rPr lang="fi-FI" altLang="fi-FI" sz="1200" b="1">
                  <a:cs typeface="Arial" panose="020B0604020202020204" pitchFamily="34" charset="0"/>
                </a:rPr>
                <a:t>  7,60</a:t>
              </a:r>
            </a:p>
          </p:txBody>
        </p:sp>
        <p:sp>
          <p:nvSpPr>
            <p:cNvPr id="156761" name="Line 89"/>
            <p:cNvSpPr>
              <a:spLocks noChangeShapeType="1"/>
            </p:cNvSpPr>
            <p:nvPr/>
          </p:nvSpPr>
          <p:spPr bwMode="auto">
            <a:xfrm>
              <a:off x="9696450" y="1849439"/>
              <a:ext cx="0" cy="4321175"/>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i-FI"/>
            </a:p>
          </p:txBody>
        </p:sp>
        <p:sp>
          <p:nvSpPr>
            <p:cNvPr id="156763" name="Rectangle 91"/>
            <p:cNvSpPr>
              <a:spLocks noChangeArrowheads="1"/>
            </p:cNvSpPr>
            <p:nvPr/>
          </p:nvSpPr>
          <p:spPr bwMode="auto">
            <a:xfrm>
              <a:off x="9724502" y="1849439"/>
              <a:ext cx="567784"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dirty="0">
                  <a:cs typeface="Arial" panose="020B0604020202020204" pitchFamily="34" charset="0"/>
                </a:rPr>
                <a:t>18,54</a:t>
              </a:r>
            </a:p>
            <a:p>
              <a:pPr algn="ctr"/>
              <a:r>
                <a:rPr lang="fi-FI" altLang="fi-FI" sz="1200" b="1" dirty="0">
                  <a:cs typeface="Arial" panose="020B0604020202020204" pitchFamily="34" charset="0"/>
                </a:rPr>
                <a:t>14,42</a:t>
              </a:r>
            </a:p>
            <a:p>
              <a:pPr algn="ctr"/>
              <a:r>
                <a:rPr lang="fi-FI" altLang="fi-FI" sz="1200" b="1" dirty="0">
                  <a:cs typeface="Arial" panose="020B0604020202020204" pitchFamily="34" charset="0"/>
                </a:rPr>
                <a:t>10,30</a:t>
              </a:r>
            </a:p>
          </p:txBody>
        </p:sp>
        <p:sp>
          <p:nvSpPr>
            <p:cNvPr id="156764" name="Rectangle 92"/>
            <p:cNvSpPr>
              <a:spLocks noChangeArrowheads="1"/>
            </p:cNvSpPr>
            <p:nvPr/>
          </p:nvSpPr>
          <p:spPr bwMode="auto">
            <a:xfrm>
              <a:off x="9755452" y="2568576"/>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17,82</a:t>
              </a:r>
            </a:p>
            <a:p>
              <a:pPr algn="ctr"/>
              <a:r>
                <a:rPr lang="fi-FI" altLang="fi-FI" sz="1200" b="1">
                  <a:cs typeface="Arial" panose="020B0604020202020204" pitchFamily="34" charset="0"/>
                </a:rPr>
                <a:t>13,86</a:t>
              </a:r>
            </a:p>
            <a:p>
              <a:pPr algn="ctr"/>
              <a:r>
                <a:rPr lang="fi-FI" altLang="fi-FI" sz="1200" b="1">
                  <a:cs typeface="Arial" panose="020B0604020202020204" pitchFamily="34" charset="0"/>
                </a:rPr>
                <a:t>  9,90</a:t>
              </a:r>
            </a:p>
          </p:txBody>
        </p:sp>
        <p:sp>
          <p:nvSpPr>
            <p:cNvPr id="156765" name="Rectangle 93"/>
            <p:cNvSpPr>
              <a:spLocks noChangeArrowheads="1"/>
            </p:cNvSpPr>
            <p:nvPr/>
          </p:nvSpPr>
          <p:spPr bwMode="auto">
            <a:xfrm>
              <a:off x="9755452" y="3289301"/>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17,10</a:t>
              </a:r>
            </a:p>
            <a:p>
              <a:pPr algn="ctr"/>
              <a:r>
                <a:rPr lang="fi-FI" altLang="fi-FI" sz="1200" b="1">
                  <a:cs typeface="Arial" panose="020B0604020202020204" pitchFamily="34" charset="0"/>
                </a:rPr>
                <a:t>13,30</a:t>
              </a:r>
            </a:p>
            <a:p>
              <a:pPr algn="ctr"/>
              <a:r>
                <a:rPr lang="fi-FI" altLang="fi-FI" sz="1200" b="1">
                  <a:cs typeface="Arial" panose="020B0604020202020204" pitchFamily="34" charset="0"/>
                </a:rPr>
                <a:t>  9,50</a:t>
              </a:r>
            </a:p>
          </p:txBody>
        </p:sp>
        <p:sp>
          <p:nvSpPr>
            <p:cNvPr id="156766" name="Rectangle 94"/>
            <p:cNvSpPr>
              <a:spLocks noChangeArrowheads="1"/>
            </p:cNvSpPr>
            <p:nvPr/>
          </p:nvSpPr>
          <p:spPr bwMode="auto">
            <a:xfrm>
              <a:off x="9755452" y="4010026"/>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16,74</a:t>
              </a:r>
            </a:p>
            <a:p>
              <a:pPr algn="ctr"/>
              <a:r>
                <a:rPr lang="fi-FI" altLang="fi-FI" sz="1200" b="1">
                  <a:cs typeface="Arial" panose="020B0604020202020204" pitchFamily="34" charset="0"/>
                </a:rPr>
                <a:t>13,02</a:t>
              </a:r>
            </a:p>
            <a:p>
              <a:pPr algn="ctr"/>
              <a:r>
                <a:rPr lang="fi-FI" altLang="fi-FI" sz="1200" b="1">
                  <a:cs typeface="Arial" panose="020B0604020202020204" pitchFamily="34" charset="0"/>
                </a:rPr>
                <a:t>  9,30</a:t>
              </a:r>
            </a:p>
          </p:txBody>
        </p:sp>
        <p:sp>
          <p:nvSpPr>
            <p:cNvPr id="156767" name="Rectangle 95"/>
            <p:cNvSpPr>
              <a:spLocks noChangeArrowheads="1"/>
            </p:cNvSpPr>
            <p:nvPr/>
          </p:nvSpPr>
          <p:spPr bwMode="auto">
            <a:xfrm>
              <a:off x="9723702" y="4729164"/>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15,84</a:t>
              </a:r>
            </a:p>
            <a:p>
              <a:pPr algn="ctr"/>
              <a:r>
                <a:rPr lang="fi-FI" altLang="fi-FI" sz="1200" b="1">
                  <a:cs typeface="Arial" panose="020B0604020202020204" pitchFamily="34" charset="0"/>
                </a:rPr>
                <a:t>12,32</a:t>
              </a:r>
            </a:p>
            <a:p>
              <a:pPr algn="ctr"/>
              <a:r>
                <a:rPr lang="fi-FI" altLang="fi-FI" sz="1200" b="1">
                  <a:cs typeface="Arial" panose="020B0604020202020204" pitchFamily="34" charset="0"/>
                </a:rPr>
                <a:t>  8,80</a:t>
              </a:r>
            </a:p>
          </p:txBody>
        </p:sp>
        <p:sp>
          <p:nvSpPr>
            <p:cNvPr id="156768" name="Rectangle 96"/>
            <p:cNvSpPr>
              <a:spLocks noChangeArrowheads="1"/>
            </p:cNvSpPr>
            <p:nvPr/>
          </p:nvSpPr>
          <p:spPr bwMode="auto">
            <a:xfrm>
              <a:off x="9947275" y="5089525"/>
              <a:ext cx="18415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endParaRPr lang="fi-FI" altLang="fi-FI" sz="1200" b="1">
                <a:cs typeface="Arial" panose="020B0604020202020204" pitchFamily="34" charset="0"/>
              </a:endParaRPr>
            </a:p>
            <a:p>
              <a:pPr algn="ctr"/>
              <a:endParaRPr lang="fi-FI" altLang="fi-FI" sz="1200" b="1">
                <a:cs typeface="Arial" panose="020B0604020202020204" pitchFamily="34" charset="0"/>
              </a:endParaRPr>
            </a:p>
          </p:txBody>
        </p:sp>
        <p:sp>
          <p:nvSpPr>
            <p:cNvPr id="156769" name="Rectangle 97"/>
            <p:cNvSpPr>
              <a:spLocks noChangeArrowheads="1"/>
            </p:cNvSpPr>
            <p:nvPr/>
          </p:nvSpPr>
          <p:spPr bwMode="auto">
            <a:xfrm>
              <a:off x="9764977" y="5457826"/>
              <a:ext cx="569387" cy="64633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fi-FI" altLang="fi-FI" sz="1200" b="1">
                  <a:cs typeface="Arial" panose="020B0604020202020204" pitchFamily="34" charset="0"/>
                </a:rPr>
                <a:t>14,94</a:t>
              </a:r>
            </a:p>
            <a:p>
              <a:pPr algn="ctr"/>
              <a:r>
                <a:rPr lang="fi-FI" altLang="fi-FI" sz="1200" b="1">
                  <a:cs typeface="Arial" panose="020B0604020202020204" pitchFamily="34" charset="0"/>
                </a:rPr>
                <a:t>11,62</a:t>
              </a:r>
            </a:p>
            <a:p>
              <a:pPr algn="ctr"/>
              <a:r>
                <a:rPr lang="fi-FI" altLang="fi-FI" sz="1200" b="1">
                  <a:cs typeface="Arial" panose="020B0604020202020204" pitchFamily="34" charset="0"/>
                </a:rPr>
                <a:t>  8,30</a:t>
              </a:r>
            </a:p>
          </p:txBody>
        </p:sp>
      </p:grpSp>
    </p:spTree>
    <p:extLst>
      <p:ext uri="{BB962C8B-B14F-4D97-AF65-F5344CB8AC3E}">
        <p14:creationId xmlns:p14="http://schemas.microsoft.com/office/powerpoint/2010/main" val="99230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FE29D4-487F-4E0C-CA2E-E42B423D7BAE}"/>
              </a:ext>
            </a:extLst>
          </p:cNvPr>
          <p:cNvSpPr>
            <a:spLocks noGrp="1"/>
          </p:cNvSpPr>
          <p:nvPr>
            <p:ph type="title"/>
          </p:nvPr>
        </p:nvSpPr>
        <p:spPr/>
        <p:txBody>
          <a:bodyPr/>
          <a:lstStyle/>
          <a:p>
            <a:r>
              <a:rPr lang="fi-FI" dirty="0"/>
              <a:t>Keskeisiä havaintoja</a:t>
            </a:r>
          </a:p>
        </p:txBody>
      </p:sp>
      <p:sp>
        <p:nvSpPr>
          <p:cNvPr id="3" name="Tekstin paikkamerkki 2">
            <a:extLst>
              <a:ext uri="{FF2B5EF4-FFF2-40B4-BE49-F238E27FC236}">
                <a16:creationId xmlns:a16="http://schemas.microsoft.com/office/drawing/2014/main" id="{84C36FFE-0824-7675-7060-1D20D4C2A803}"/>
              </a:ext>
            </a:extLst>
          </p:cNvPr>
          <p:cNvSpPr>
            <a:spLocks noGrp="1"/>
          </p:cNvSpPr>
          <p:nvPr>
            <p:ph type="body" sz="half" idx="22"/>
          </p:nvPr>
        </p:nvSpPr>
        <p:spPr/>
        <p:txBody>
          <a:bodyPr/>
          <a:lstStyle/>
          <a:p>
            <a:r>
              <a:rPr lang="fi-FI" dirty="0">
                <a:solidFill>
                  <a:schemeClr val="bg1"/>
                </a:solidFill>
              </a:rPr>
              <a:t>Piirteitä </a:t>
            </a:r>
          </a:p>
        </p:txBody>
      </p:sp>
      <p:sp>
        <p:nvSpPr>
          <p:cNvPr id="4" name="Tekstin paikkamerkki 3">
            <a:extLst>
              <a:ext uri="{FF2B5EF4-FFF2-40B4-BE49-F238E27FC236}">
                <a16:creationId xmlns:a16="http://schemas.microsoft.com/office/drawing/2014/main" id="{B6C1451E-51D5-5B3C-FFC0-BD23CB5C7991}"/>
              </a:ext>
            </a:extLst>
          </p:cNvPr>
          <p:cNvSpPr>
            <a:spLocks noGrp="1"/>
          </p:cNvSpPr>
          <p:nvPr>
            <p:ph type="body" sz="half" idx="2"/>
          </p:nvPr>
        </p:nvSpPr>
        <p:spPr/>
        <p:txBody>
          <a:bodyPr>
            <a:normAutofit fontScale="62500" lnSpcReduction="20000"/>
          </a:bodyPr>
          <a:lstStyle/>
          <a:p>
            <a:r>
              <a:rPr lang="fi-FI" dirty="0"/>
              <a:t>Uudistuksella raamit, joiden sisällä kunnilla oli valinnanvaraa</a:t>
            </a:r>
          </a:p>
          <a:p>
            <a:r>
              <a:rPr lang="fi-FI" dirty="0"/>
              <a:t>Puitelaki oli ”poliittinen sopimus” lain muodossa </a:t>
            </a:r>
          </a:p>
          <a:p>
            <a:r>
              <a:rPr lang="fi-FI" dirty="0"/>
              <a:t>Jatkui yli vaalikauden ja hallituspohjan vaihdoksen 2007</a:t>
            </a:r>
          </a:p>
          <a:p>
            <a:r>
              <a:rPr lang="fi-FI" dirty="0"/>
              <a:t>Alussa uudistuksesta puuttui perälauta, mikä vaikeutti uudistuksen käyntiin lähtöä joidenkin kuntien osalta. Myöhemmin VN:lle oikeus velvoittaa kunnat yhteistyöhön</a:t>
            </a:r>
          </a:p>
        </p:txBody>
      </p:sp>
      <p:sp>
        <p:nvSpPr>
          <p:cNvPr id="5" name="Tekstin paikkamerkki 4">
            <a:extLst>
              <a:ext uri="{FF2B5EF4-FFF2-40B4-BE49-F238E27FC236}">
                <a16:creationId xmlns:a16="http://schemas.microsoft.com/office/drawing/2014/main" id="{39FA6BB1-E5D6-C530-6F9E-68FB52FE3B65}"/>
              </a:ext>
            </a:extLst>
          </p:cNvPr>
          <p:cNvSpPr>
            <a:spLocks noGrp="1"/>
          </p:cNvSpPr>
          <p:nvPr>
            <p:ph type="body" sz="half" idx="24"/>
          </p:nvPr>
        </p:nvSpPr>
        <p:spPr/>
        <p:txBody>
          <a:bodyPr/>
          <a:lstStyle/>
          <a:p>
            <a:r>
              <a:rPr lang="fi-FI" dirty="0"/>
              <a:t>Kuntaliitokset</a:t>
            </a:r>
          </a:p>
          <a:p>
            <a:endParaRPr lang="fi-FI" dirty="0"/>
          </a:p>
        </p:txBody>
      </p:sp>
      <p:sp>
        <p:nvSpPr>
          <p:cNvPr id="6" name="Tekstin paikkamerkki 5">
            <a:extLst>
              <a:ext uri="{FF2B5EF4-FFF2-40B4-BE49-F238E27FC236}">
                <a16:creationId xmlns:a16="http://schemas.microsoft.com/office/drawing/2014/main" id="{C9BFC3C7-FCF8-C7D4-BE14-3084C734C350}"/>
              </a:ext>
            </a:extLst>
          </p:cNvPr>
          <p:cNvSpPr>
            <a:spLocks noGrp="1"/>
          </p:cNvSpPr>
          <p:nvPr>
            <p:ph type="body" sz="half" idx="23"/>
          </p:nvPr>
        </p:nvSpPr>
        <p:spPr>
          <a:xfrm>
            <a:off x="6542825" y="2476800"/>
            <a:ext cx="4452290" cy="1080000"/>
          </a:xfrm>
        </p:spPr>
        <p:txBody>
          <a:bodyPr>
            <a:normAutofit fontScale="62500" lnSpcReduction="20000"/>
          </a:bodyPr>
          <a:lstStyle/>
          <a:p>
            <a:r>
              <a:rPr lang="fi-FI" dirty="0"/>
              <a:t>Ennätysmäärä kuntaliitoksia, erityispiirteenä monikuntaliitokset</a:t>
            </a:r>
          </a:p>
          <a:p>
            <a:r>
              <a:rPr lang="fi-FI" dirty="0"/>
              <a:t>Kannustimet toimivat: avustukset, järjestämisvastuu</a:t>
            </a:r>
          </a:p>
          <a:p>
            <a:r>
              <a:rPr lang="fi-FI" dirty="0"/>
              <a:t>Kuntaliitokset tapahtuivat kuitenkin hajanaisesti, eivätkä välttämättä kaikkialla kattaneet yhdyskuntarakenteellisesti toiminnallisia alueita kokonaan</a:t>
            </a:r>
          </a:p>
        </p:txBody>
      </p:sp>
      <p:sp>
        <p:nvSpPr>
          <p:cNvPr id="7" name="Dian numeron paikkamerkki 6">
            <a:extLst>
              <a:ext uri="{FF2B5EF4-FFF2-40B4-BE49-F238E27FC236}">
                <a16:creationId xmlns:a16="http://schemas.microsoft.com/office/drawing/2014/main" id="{C7404497-F20B-6334-78E2-63E4A6CD6381}"/>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smtClean="0"/>
              <a:t>11</a:t>
            </a:fld>
            <a:endParaRPr lang="fi-FI"/>
          </a:p>
        </p:txBody>
      </p:sp>
      <p:sp>
        <p:nvSpPr>
          <p:cNvPr id="8" name="Tekstin paikkamerkki 7">
            <a:extLst>
              <a:ext uri="{FF2B5EF4-FFF2-40B4-BE49-F238E27FC236}">
                <a16:creationId xmlns:a16="http://schemas.microsoft.com/office/drawing/2014/main" id="{FD5AC367-DF73-E6C6-1749-142918E9FD53}"/>
              </a:ext>
            </a:extLst>
          </p:cNvPr>
          <p:cNvSpPr>
            <a:spLocks noGrp="1"/>
          </p:cNvSpPr>
          <p:nvPr>
            <p:ph type="body" sz="half" idx="21"/>
          </p:nvPr>
        </p:nvSpPr>
        <p:spPr/>
        <p:txBody>
          <a:bodyPr/>
          <a:lstStyle/>
          <a:p>
            <a:r>
              <a:rPr lang="fi-FI" dirty="0"/>
              <a:t>Kaupunkiseudut</a:t>
            </a:r>
          </a:p>
          <a:p>
            <a:endParaRPr lang="fi-FI" dirty="0"/>
          </a:p>
        </p:txBody>
      </p:sp>
      <p:sp>
        <p:nvSpPr>
          <p:cNvPr id="9" name="Tekstin paikkamerkki 8">
            <a:extLst>
              <a:ext uri="{FF2B5EF4-FFF2-40B4-BE49-F238E27FC236}">
                <a16:creationId xmlns:a16="http://schemas.microsoft.com/office/drawing/2014/main" id="{FD1F129E-E9B2-19C6-4811-481C5577DDC8}"/>
              </a:ext>
            </a:extLst>
          </p:cNvPr>
          <p:cNvSpPr>
            <a:spLocks noGrp="1"/>
          </p:cNvSpPr>
          <p:nvPr>
            <p:ph type="body" sz="half" idx="20"/>
          </p:nvPr>
        </p:nvSpPr>
        <p:spPr/>
        <p:txBody>
          <a:bodyPr>
            <a:normAutofit fontScale="85000" lnSpcReduction="10000"/>
          </a:bodyPr>
          <a:lstStyle/>
          <a:p>
            <a:r>
              <a:rPr lang="fi-FI" dirty="0"/>
              <a:t>Käynnisti MAL-sopimukset ja kaupunkiseutuyhteistyön</a:t>
            </a:r>
          </a:p>
          <a:p>
            <a:r>
              <a:rPr lang="fi-FI" dirty="0"/>
              <a:t>Yhdistymisiä tapahtui kaupunkiseuduilla vain harvakseltaan, kehyskuntien vastustus</a:t>
            </a:r>
          </a:p>
          <a:p>
            <a:endParaRPr lang="fi-FI" dirty="0"/>
          </a:p>
        </p:txBody>
      </p:sp>
      <p:sp>
        <p:nvSpPr>
          <p:cNvPr id="10" name="Tekstin paikkamerkki 9">
            <a:extLst>
              <a:ext uri="{FF2B5EF4-FFF2-40B4-BE49-F238E27FC236}">
                <a16:creationId xmlns:a16="http://schemas.microsoft.com/office/drawing/2014/main" id="{15232BBA-5EAB-219C-2C71-DA34BB065A84}"/>
              </a:ext>
            </a:extLst>
          </p:cNvPr>
          <p:cNvSpPr>
            <a:spLocks noGrp="1"/>
          </p:cNvSpPr>
          <p:nvPr>
            <p:ph type="body" sz="half" idx="26"/>
          </p:nvPr>
        </p:nvSpPr>
        <p:spPr/>
        <p:txBody>
          <a:bodyPr/>
          <a:lstStyle/>
          <a:p>
            <a:r>
              <a:rPr lang="fi-FI" dirty="0"/>
              <a:t>Sote</a:t>
            </a:r>
          </a:p>
          <a:p>
            <a:endParaRPr lang="fi-FI" dirty="0"/>
          </a:p>
        </p:txBody>
      </p:sp>
      <p:sp>
        <p:nvSpPr>
          <p:cNvPr id="11" name="Tekstin paikkamerkki 10">
            <a:extLst>
              <a:ext uri="{FF2B5EF4-FFF2-40B4-BE49-F238E27FC236}">
                <a16:creationId xmlns:a16="http://schemas.microsoft.com/office/drawing/2014/main" id="{79AE5CCA-7B15-8CDC-F4E3-AD8A716074DD}"/>
              </a:ext>
            </a:extLst>
          </p:cNvPr>
          <p:cNvSpPr>
            <a:spLocks noGrp="1"/>
          </p:cNvSpPr>
          <p:nvPr>
            <p:ph type="body" sz="half" idx="25"/>
          </p:nvPr>
        </p:nvSpPr>
        <p:spPr/>
        <p:txBody>
          <a:bodyPr>
            <a:normAutofit fontScale="77500" lnSpcReduction="20000"/>
          </a:bodyPr>
          <a:lstStyle/>
          <a:p>
            <a:r>
              <a:rPr lang="fi-FI" dirty="0"/>
              <a:t>Yhteistoiminta-alueet vähensivät sote-järjestäjien määrää, mutta </a:t>
            </a:r>
            <a:r>
              <a:rPr lang="fi-FI"/>
              <a:t>sitä pidettiin </a:t>
            </a:r>
            <a:r>
              <a:rPr lang="fi-FI" dirty="0"/>
              <a:t>riittämättömänä</a:t>
            </a:r>
          </a:p>
          <a:p>
            <a:r>
              <a:rPr lang="fi-FI" dirty="0"/>
              <a:t>Kunta- ja palvelurakenne jäivät erilleen</a:t>
            </a:r>
          </a:p>
          <a:p>
            <a:r>
              <a:rPr lang="fi-FI" dirty="0"/>
              <a:t>Järjestämisvastuu vs. tuottamisvastuu</a:t>
            </a:r>
          </a:p>
        </p:txBody>
      </p:sp>
    </p:spTree>
    <p:extLst>
      <p:ext uri="{BB962C8B-B14F-4D97-AF65-F5344CB8AC3E}">
        <p14:creationId xmlns:p14="http://schemas.microsoft.com/office/powerpoint/2010/main" val="1709513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17B1797E-C318-1653-087B-407EDAC56F56}"/>
              </a:ext>
            </a:extLst>
          </p:cNvPr>
          <p:cNvSpPr>
            <a:spLocks noGrp="1"/>
          </p:cNvSpPr>
          <p:nvPr>
            <p:ph type="title"/>
          </p:nvPr>
        </p:nvSpPr>
        <p:spPr/>
        <p:txBody>
          <a:bodyPr/>
          <a:lstStyle/>
          <a:p>
            <a:r>
              <a:rPr lang="fi-FI" dirty="0"/>
              <a:t>Kuntauudistus (2011 – 2014)</a:t>
            </a:r>
          </a:p>
        </p:txBody>
      </p:sp>
      <p:sp>
        <p:nvSpPr>
          <p:cNvPr id="4" name="Dian numeron paikkamerkki 3">
            <a:extLst>
              <a:ext uri="{FF2B5EF4-FFF2-40B4-BE49-F238E27FC236}">
                <a16:creationId xmlns:a16="http://schemas.microsoft.com/office/drawing/2014/main" id="{4C4ED5A0-E963-C603-278A-032A01A13C2F}"/>
              </a:ext>
            </a:extLst>
          </p:cNvPr>
          <p:cNvSpPr>
            <a:spLocks noGrp="1"/>
          </p:cNvSpPr>
          <p:nvPr>
            <p:ph type="sldNum" sz="quarter" idx="4294967295"/>
          </p:nvPr>
        </p:nvSpPr>
        <p:spPr>
          <a:xfrm>
            <a:off x="11088688" y="6259513"/>
            <a:ext cx="1103312" cy="365125"/>
          </a:xfrm>
        </p:spPr>
        <p:txBody>
          <a:bodyPr/>
          <a:lstStyle/>
          <a:p>
            <a:fld id="{52D72BAF-8CDA-4878-B74D-CAA2BE485765}" type="slidenum">
              <a:rPr lang="fi-FI" smtClean="0"/>
              <a:t>12</a:t>
            </a:fld>
            <a:endParaRPr lang="fi-FI"/>
          </a:p>
        </p:txBody>
      </p:sp>
    </p:spTree>
    <p:extLst>
      <p:ext uri="{BB962C8B-B14F-4D97-AF65-F5344CB8AC3E}">
        <p14:creationId xmlns:p14="http://schemas.microsoft.com/office/powerpoint/2010/main" val="316824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C5E2B30-6546-F110-613B-9CF4B1C80691}"/>
              </a:ext>
            </a:extLst>
          </p:cNvPr>
          <p:cNvSpPr>
            <a:spLocks noGrp="1"/>
          </p:cNvSpPr>
          <p:nvPr>
            <p:ph type="title"/>
          </p:nvPr>
        </p:nvSpPr>
        <p:spPr/>
        <p:txBody>
          <a:bodyPr/>
          <a:lstStyle/>
          <a:p>
            <a:r>
              <a:rPr lang="fi-FI" dirty="0"/>
              <a:t>Kuntauudistus 2011 - 2014</a:t>
            </a:r>
          </a:p>
        </p:txBody>
      </p:sp>
      <p:sp>
        <p:nvSpPr>
          <p:cNvPr id="4" name="Sisällön paikkamerkki 3">
            <a:extLst>
              <a:ext uri="{FF2B5EF4-FFF2-40B4-BE49-F238E27FC236}">
                <a16:creationId xmlns:a16="http://schemas.microsoft.com/office/drawing/2014/main" id="{AF83BE91-5A9C-63DD-286B-53FA84E499AA}"/>
              </a:ext>
            </a:extLst>
          </p:cNvPr>
          <p:cNvSpPr>
            <a:spLocks noGrp="1"/>
          </p:cNvSpPr>
          <p:nvPr>
            <p:ph idx="1"/>
          </p:nvPr>
        </p:nvSpPr>
        <p:spPr/>
        <p:txBody>
          <a:bodyPr>
            <a:normAutofit fontScale="92500" lnSpcReduction="20000"/>
          </a:bodyPr>
          <a:lstStyle/>
          <a:p>
            <a:r>
              <a:rPr lang="fi-FI" dirty="0"/>
              <a:t>Kataisen hallituksen hallitusohjelma:</a:t>
            </a:r>
          </a:p>
          <a:p>
            <a:pPr lvl="1"/>
            <a:r>
              <a:rPr lang="fi-FI" dirty="0"/>
              <a:t>”Hallitus toteuttaa koko maan laajuisen kuntauudistuksen, jonka tavoitteena on vahvoihin peruskuntiin pohjautuva elinvoimainen kuntarakenne. Vahva peruskunta muodostuu luonnollisista työssäkäyntialueista ja on riittävän suuri pystyäkseen itsenäisesti vastaamaan peruspalveluista vaativaa erikoissairaanhoitoa ja vastaavasti vaativia sosiaalihuollon palveluja lukuun ottamatta. Vahva peruskunta kykenee tulokselliseen elinkeinopolitiikkaan ja kehittämistyöhön sekä voi tehokkaasti vastata yhdyskuntarakenteiden hajautumiskehitykseen.” </a:t>
            </a:r>
          </a:p>
          <a:p>
            <a:r>
              <a:rPr lang="fi-FI" dirty="0"/>
              <a:t>Esitys elinvoimaisesta kuntarakenteesta valmisteltiin 2011 – 12 virkatyöryhmässä </a:t>
            </a:r>
          </a:p>
          <a:p>
            <a:pPr lvl="1"/>
            <a:r>
              <a:rPr lang="fi-FI" dirty="0"/>
              <a:t>Valmistelussa ei vuorovaikutusta kuntien kanssa</a:t>
            </a:r>
          </a:p>
          <a:p>
            <a:pPr lvl="1"/>
            <a:r>
              <a:rPr lang="fi-FI" dirty="0"/>
              <a:t>Tilastoihin ja tutkimuksiin perustuva esitys</a:t>
            </a:r>
          </a:p>
          <a:p>
            <a:pPr lvl="1"/>
            <a:endParaRPr lang="fi-FI" dirty="0"/>
          </a:p>
        </p:txBody>
      </p:sp>
    </p:spTree>
    <p:extLst>
      <p:ext uri="{BB962C8B-B14F-4D97-AF65-F5344CB8AC3E}">
        <p14:creationId xmlns:p14="http://schemas.microsoft.com/office/powerpoint/2010/main" val="1639693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96704" y="103062"/>
            <a:ext cx="10888566" cy="1080000"/>
          </a:xfrm>
        </p:spPr>
        <p:txBody>
          <a:bodyPr/>
          <a:lstStyle/>
          <a:p>
            <a:r>
              <a:rPr lang="fi-FI" dirty="0"/>
              <a:t>Virkatyöryhmän ehdotus kuntarakenteeksi (2/2012)</a:t>
            </a:r>
          </a:p>
        </p:txBody>
      </p:sp>
      <p:sp>
        <p:nvSpPr>
          <p:cNvPr id="3" name="Sisällön paikkamerkki 2"/>
          <p:cNvSpPr>
            <a:spLocks noGrp="1"/>
          </p:cNvSpPr>
          <p:nvPr>
            <p:ph idx="1"/>
          </p:nvPr>
        </p:nvSpPr>
        <p:spPr/>
        <p:txBody>
          <a:bodyPr>
            <a:normAutofit lnSpcReduction="10000"/>
          </a:bodyPr>
          <a:lstStyle/>
          <a:p>
            <a:r>
              <a:rPr lang="fi-FI" dirty="0"/>
              <a:t>Ehdotus 66 – 70 selvitysaluetta</a:t>
            </a:r>
          </a:p>
          <a:p>
            <a:r>
              <a:rPr lang="fi-FI" dirty="0"/>
              <a:t>Kuntarakennelaissa laissa ei lopulta säädetty yhdistymisistä, vaan yhdistymisten selvitysvelvollisuudesta</a:t>
            </a:r>
          </a:p>
          <a:p>
            <a:pPr lvl="1"/>
            <a:r>
              <a:rPr lang="fi-FI" dirty="0"/>
              <a:t>Palveluiden edellyttämä väestöpohja</a:t>
            </a:r>
          </a:p>
          <a:p>
            <a:pPr lvl="2"/>
            <a:r>
              <a:rPr lang="fi-FI" dirty="0"/>
              <a:t>Alle 20 000 as. / alle 50 lasta ikäluokassa</a:t>
            </a:r>
          </a:p>
          <a:p>
            <a:pPr lvl="1"/>
            <a:r>
              <a:rPr lang="fi-FI" dirty="0"/>
              <a:t>Työpaikkaomavaraisuus, työssäkäynti ja yhdyskuntarakenne</a:t>
            </a:r>
          </a:p>
          <a:p>
            <a:pPr lvl="1"/>
            <a:r>
              <a:rPr lang="fi-FI" dirty="0"/>
              <a:t>Helsingin metropolialue</a:t>
            </a:r>
          </a:p>
          <a:p>
            <a:pPr lvl="1"/>
            <a:r>
              <a:rPr lang="fi-FI" dirty="0"/>
              <a:t>Kunnan taloudellinen tilanne</a:t>
            </a:r>
          </a:p>
          <a:p>
            <a:pPr lvl="2"/>
            <a:endParaRPr lang="fi-FI" dirty="0"/>
          </a:p>
          <a:p>
            <a:pPr lvl="2"/>
            <a:endParaRPr lang="fi-FI" dirty="0"/>
          </a:p>
          <a:p>
            <a:endParaRPr lang="fi-FI" dirty="0"/>
          </a:p>
        </p:txBody>
      </p:sp>
      <p:pic>
        <p:nvPicPr>
          <p:cNvPr id="8" name="Kuva 7" descr="Kartta virkatyöryhmän ehdotuksesta kuntien selvitysalueiksi helmikuussa 2012."/>
          <p:cNvPicPr>
            <a:picLocks noChangeAspect="1"/>
          </p:cNvPicPr>
          <p:nvPr/>
        </p:nvPicPr>
        <p:blipFill>
          <a:blip r:embed="rId2"/>
          <a:stretch>
            <a:fillRect/>
          </a:stretch>
        </p:blipFill>
        <p:spPr>
          <a:xfrm>
            <a:off x="2351585" y="1130079"/>
            <a:ext cx="3120237" cy="5624859"/>
          </a:xfrm>
          <a:prstGeom prst="rect">
            <a:avLst/>
          </a:prstGeom>
        </p:spPr>
      </p:pic>
      <p:sp>
        <p:nvSpPr>
          <p:cNvPr id="4" name="Dian numeron paikkamerkki 3">
            <a:extLst>
              <a:ext uri="{C183D7F6-B498-43B3-948B-1728B52AA6E4}">
                <adec:decorative xmlns:adec="http://schemas.microsoft.com/office/drawing/2017/decorative" val="1"/>
              </a:ext>
            </a:extLst>
          </p:cNvPr>
          <p:cNvSpPr>
            <a:spLocks noGrp="1"/>
          </p:cNvSpPr>
          <p:nvPr>
            <p:ph type="sldNum" sz="quarter" idx="12"/>
          </p:nvPr>
        </p:nvSpPr>
        <p:spPr/>
        <p:txBody>
          <a:bodyPr/>
          <a:lstStyle/>
          <a:p>
            <a:fld id="{52D72BAF-8CDA-4878-B74D-CAA2BE485765}" type="slidenum">
              <a:rPr lang="fi-FI" smtClean="0"/>
              <a:t>14</a:t>
            </a:fld>
            <a:endParaRPr lang="fi-FI"/>
          </a:p>
        </p:txBody>
      </p:sp>
    </p:spTree>
    <p:extLst>
      <p:ext uri="{BB962C8B-B14F-4D97-AF65-F5344CB8AC3E}">
        <p14:creationId xmlns:p14="http://schemas.microsoft.com/office/powerpoint/2010/main" val="2865665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12">
            <a:extLst>
              <a:ext uri="{FF2B5EF4-FFF2-40B4-BE49-F238E27FC236}">
                <a16:creationId xmlns:a16="http://schemas.microsoft.com/office/drawing/2014/main" id="{CFE26E95-4534-2BAD-16CF-06B2A52C239F}"/>
              </a:ext>
            </a:extLst>
          </p:cNvPr>
          <p:cNvSpPr>
            <a:spLocks noGrp="1"/>
          </p:cNvSpPr>
          <p:nvPr>
            <p:ph type="title"/>
          </p:nvPr>
        </p:nvSpPr>
        <p:spPr/>
        <p:txBody>
          <a:bodyPr/>
          <a:lstStyle/>
          <a:p>
            <a:r>
              <a:rPr lang="fi-FI" dirty="0"/>
              <a:t>Keskeisiä havaintoja</a:t>
            </a:r>
          </a:p>
        </p:txBody>
      </p:sp>
      <p:sp>
        <p:nvSpPr>
          <p:cNvPr id="3" name="Tekstin paikkamerkki 2">
            <a:extLst>
              <a:ext uri="{FF2B5EF4-FFF2-40B4-BE49-F238E27FC236}">
                <a16:creationId xmlns:a16="http://schemas.microsoft.com/office/drawing/2014/main" id="{84C36FFE-0824-7675-7060-1D20D4C2A803}"/>
              </a:ext>
            </a:extLst>
          </p:cNvPr>
          <p:cNvSpPr>
            <a:spLocks noGrp="1"/>
          </p:cNvSpPr>
          <p:nvPr>
            <p:ph type="body" sz="half" idx="22"/>
          </p:nvPr>
        </p:nvSpPr>
        <p:spPr/>
        <p:txBody>
          <a:bodyPr/>
          <a:lstStyle/>
          <a:p>
            <a:r>
              <a:rPr lang="fi-FI" dirty="0"/>
              <a:t>Prosessi </a:t>
            </a:r>
            <a:endParaRPr lang="fi-FI" dirty="0">
              <a:solidFill>
                <a:schemeClr val="bg1"/>
              </a:solidFill>
            </a:endParaRPr>
          </a:p>
        </p:txBody>
      </p:sp>
      <p:sp>
        <p:nvSpPr>
          <p:cNvPr id="4" name="Tekstin paikkamerkki 3">
            <a:extLst>
              <a:ext uri="{FF2B5EF4-FFF2-40B4-BE49-F238E27FC236}">
                <a16:creationId xmlns:a16="http://schemas.microsoft.com/office/drawing/2014/main" id="{B6C1451E-51D5-5B3C-FFC0-BD23CB5C7991}"/>
              </a:ext>
            </a:extLst>
          </p:cNvPr>
          <p:cNvSpPr>
            <a:spLocks noGrp="1"/>
          </p:cNvSpPr>
          <p:nvPr>
            <p:ph type="body" sz="half" idx="2"/>
          </p:nvPr>
        </p:nvSpPr>
        <p:spPr/>
        <p:txBody>
          <a:bodyPr>
            <a:normAutofit fontScale="62500" lnSpcReduction="20000"/>
          </a:bodyPr>
          <a:lstStyle/>
          <a:p>
            <a:r>
              <a:rPr lang="fi-FI" dirty="0"/>
              <a:t>Nopeus, vaihtoehdottomuus, ylhäältä alas –annettu ratkaisu saivat kritiikkiä</a:t>
            </a:r>
          </a:p>
          <a:p>
            <a:r>
              <a:rPr lang="fi-FI" dirty="0"/>
              <a:t>Kuntakartta aiheutti paljon vastustusta</a:t>
            </a:r>
          </a:p>
          <a:p>
            <a:r>
              <a:rPr lang="fi-FI" dirty="0"/>
              <a:t>Selvitysvelvollisuuden merkitys jäi lopulta vähäiseksi</a:t>
            </a:r>
          </a:p>
          <a:p>
            <a:r>
              <a:rPr lang="fi-FI" dirty="0"/>
              <a:t>Hallitusohjelmassa oli sovittu tavoite elinvoimaisesta kuntarakenteesta, mutta ei keinoja sen aikaansaamiseksi</a:t>
            </a:r>
          </a:p>
          <a:p>
            <a:endParaRPr lang="fi-FI" dirty="0"/>
          </a:p>
        </p:txBody>
      </p:sp>
      <p:sp>
        <p:nvSpPr>
          <p:cNvPr id="5" name="Tekstin paikkamerkki 4">
            <a:extLst>
              <a:ext uri="{FF2B5EF4-FFF2-40B4-BE49-F238E27FC236}">
                <a16:creationId xmlns:a16="http://schemas.microsoft.com/office/drawing/2014/main" id="{39FA6BB1-E5D6-C530-6F9E-68FB52FE3B65}"/>
              </a:ext>
            </a:extLst>
          </p:cNvPr>
          <p:cNvSpPr>
            <a:spLocks noGrp="1"/>
          </p:cNvSpPr>
          <p:nvPr>
            <p:ph type="body" sz="half" idx="24"/>
          </p:nvPr>
        </p:nvSpPr>
        <p:spPr/>
        <p:txBody>
          <a:bodyPr/>
          <a:lstStyle/>
          <a:p>
            <a:r>
              <a:rPr lang="fi-FI" dirty="0"/>
              <a:t>Kuntaliitokset</a:t>
            </a:r>
          </a:p>
          <a:p>
            <a:endParaRPr lang="fi-FI" dirty="0"/>
          </a:p>
        </p:txBody>
      </p:sp>
      <p:sp>
        <p:nvSpPr>
          <p:cNvPr id="6" name="Tekstin paikkamerkki 5">
            <a:extLst>
              <a:ext uri="{FF2B5EF4-FFF2-40B4-BE49-F238E27FC236}">
                <a16:creationId xmlns:a16="http://schemas.microsoft.com/office/drawing/2014/main" id="{C9BFC3C7-FCF8-C7D4-BE14-3084C734C350}"/>
              </a:ext>
            </a:extLst>
          </p:cNvPr>
          <p:cNvSpPr>
            <a:spLocks noGrp="1"/>
          </p:cNvSpPr>
          <p:nvPr>
            <p:ph type="body" sz="half" idx="23"/>
          </p:nvPr>
        </p:nvSpPr>
        <p:spPr/>
        <p:txBody>
          <a:bodyPr>
            <a:normAutofit fontScale="92500" lnSpcReduction="20000"/>
          </a:bodyPr>
          <a:lstStyle/>
          <a:p>
            <a:r>
              <a:rPr lang="fi-FI" dirty="0"/>
              <a:t>Kuntien kiinnostus vapaaehtoisiin yhdistymisneuvotteluihin hyytyi</a:t>
            </a:r>
          </a:p>
          <a:p>
            <a:r>
              <a:rPr lang="fi-FI" dirty="0"/>
              <a:t>Kriisikuntien pakkoliitokset mahdollistettiin (ja kahdesta tehtiin päätökset)</a:t>
            </a:r>
          </a:p>
        </p:txBody>
      </p:sp>
      <p:sp>
        <p:nvSpPr>
          <p:cNvPr id="7" name="Dian numeron paikkamerkki 6">
            <a:extLst>
              <a:ext uri="{FF2B5EF4-FFF2-40B4-BE49-F238E27FC236}">
                <a16:creationId xmlns:a16="http://schemas.microsoft.com/office/drawing/2014/main" id="{C7404497-F20B-6334-78E2-63E4A6CD6381}"/>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smtClean="0"/>
              <a:t>15</a:t>
            </a:fld>
            <a:endParaRPr lang="fi-FI"/>
          </a:p>
        </p:txBody>
      </p:sp>
      <p:sp>
        <p:nvSpPr>
          <p:cNvPr id="8" name="Tekstin paikkamerkki 7">
            <a:extLst>
              <a:ext uri="{FF2B5EF4-FFF2-40B4-BE49-F238E27FC236}">
                <a16:creationId xmlns:a16="http://schemas.microsoft.com/office/drawing/2014/main" id="{FD5AC367-DF73-E6C6-1749-142918E9FD53}"/>
              </a:ext>
            </a:extLst>
          </p:cNvPr>
          <p:cNvSpPr>
            <a:spLocks noGrp="1"/>
          </p:cNvSpPr>
          <p:nvPr>
            <p:ph type="body" sz="half" idx="21"/>
          </p:nvPr>
        </p:nvSpPr>
        <p:spPr/>
        <p:txBody>
          <a:bodyPr/>
          <a:lstStyle/>
          <a:p>
            <a:r>
              <a:rPr lang="fi-FI" dirty="0"/>
              <a:t>Kaupunkiseudut</a:t>
            </a:r>
          </a:p>
          <a:p>
            <a:endParaRPr lang="fi-FI" dirty="0"/>
          </a:p>
        </p:txBody>
      </p:sp>
      <p:sp>
        <p:nvSpPr>
          <p:cNvPr id="9" name="Tekstin paikkamerkki 8">
            <a:extLst>
              <a:ext uri="{FF2B5EF4-FFF2-40B4-BE49-F238E27FC236}">
                <a16:creationId xmlns:a16="http://schemas.microsoft.com/office/drawing/2014/main" id="{FD1F129E-E9B2-19C6-4811-481C5577DDC8}"/>
              </a:ext>
            </a:extLst>
          </p:cNvPr>
          <p:cNvSpPr>
            <a:spLocks noGrp="1"/>
          </p:cNvSpPr>
          <p:nvPr>
            <p:ph type="body" sz="half" idx="20"/>
          </p:nvPr>
        </p:nvSpPr>
        <p:spPr/>
        <p:txBody>
          <a:bodyPr>
            <a:normAutofit fontScale="70000" lnSpcReduction="20000"/>
          </a:bodyPr>
          <a:lstStyle/>
          <a:p>
            <a:r>
              <a:rPr lang="fi-FI" sz="1900" dirty="0"/>
              <a:t>Valmisteltiin HE-luonnos kaupunkiseutujen yhdistymisten selvitysvelvollisuudesta (ja mahdollisista pakkoliitoksista), jota ei koskaan annettu eduskunnalle.</a:t>
            </a:r>
          </a:p>
          <a:p>
            <a:r>
              <a:rPr lang="fi-FI" dirty="0"/>
              <a:t>Kuntarakenneuudistuksen kaaduttua selvitettiin myös metropolihallintoa pk-seudulle, ei toteutunut</a:t>
            </a:r>
          </a:p>
        </p:txBody>
      </p:sp>
      <p:sp>
        <p:nvSpPr>
          <p:cNvPr id="10" name="Tekstin paikkamerkki 9">
            <a:extLst>
              <a:ext uri="{FF2B5EF4-FFF2-40B4-BE49-F238E27FC236}">
                <a16:creationId xmlns:a16="http://schemas.microsoft.com/office/drawing/2014/main" id="{15232BBA-5EAB-219C-2C71-DA34BB065A84}"/>
              </a:ext>
            </a:extLst>
          </p:cNvPr>
          <p:cNvSpPr>
            <a:spLocks noGrp="1"/>
          </p:cNvSpPr>
          <p:nvPr>
            <p:ph type="body" sz="half" idx="26"/>
          </p:nvPr>
        </p:nvSpPr>
        <p:spPr/>
        <p:txBody>
          <a:bodyPr/>
          <a:lstStyle/>
          <a:p>
            <a:r>
              <a:rPr lang="fi-FI" dirty="0"/>
              <a:t>Soten ja kuntarakenteen kytkös</a:t>
            </a:r>
          </a:p>
          <a:p>
            <a:endParaRPr lang="fi-FI" dirty="0"/>
          </a:p>
        </p:txBody>
      </p:sp>
      <p:sp>
        <p:nvSpPr>
          <p:cNvPr id="11" name="Tekstin paikkamerkki 10">
            <a:extLst>
              <a:ext uri="{FF2B5EF4-FFF2-40B4-BE49-F238E27FC236}">
                <a16:creationId xmlns:a16="http://schemas.microsoft.com/office/drawing/2014/main" id="{79AE5CCA-7B15-8CDC-F4E3-AD8A716074DD}"/>
              </a:ext>
            </a:extLst>
          </p:cNvPr>
          <p:cNvSpPr>
            <a:spLocks noGrp="1"/>
          </p:cNvSpPr>
          <p:nvPr>
            <p:ph type="body" sz="half" idx="25"/>
          </p:nvPr>
        </p:nvSpPr>
        <p:spPr/>
        <p:txBody>
          <a:bodyPr>
            <a:normAutofit fontScale="62500" lnSpcReduction="20000"/>
          </a:bodyPr>
          <a:lstStyle/>
          <a:p>
            <a:r>
              <a:rPr lang="fi-FI" dirty="0"/>
              <a:t>Kun kuntarakenneuudistusta ei saatu aikaan, katkesi kytkös kuntarakenteen ja soten välillä, soten järjestämistä alettiin suunnitella omana ratkaisunaan</a:t>
            </a:r>
          </a:p>
          <a:p>
            <a:r>
              <a:rPr lang="fi-FI" dirty="0"/>
              <a:t>Vaikeus tehdä kuntarakenneselvityksiä ja –ratkaisuja ilman tietoa sote-rakenteesta ja </a:t>
            </a:r>
            <a:r>
              <a:rPr lang="fi-FI"/>
              <a:t>uudistuksen taloudellisista </a:t>
            </a:r>
            <a:r>
              <a:rPr lang="fi-FI" dirty="0"/>
              <a:t>vaikutuksista</a:t>
            </a:r>
          </a:p>
        </p:txBody>
      </p:sp>
    </p:spTree>
    <p:extLst>
      <p:ext uri="{BB962C8B-B14F-4D97-AF65-F5344CB8AC3E}">
        <p14:creationId xmlns:p14="http://schemas.microsoft.com/office/powerpoint/2010/main" val="387748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1">
            <a:extLst>
              <a:ext uri="{FF2B5EF4-FFF2-40B4-BE49-F238E27FC236}">
                <a16:creationId xmlns:a16="http://schemas.microsoft.com/office/drawing/2014/main" id="{CF9DD612-1D46-2A32-DC94-77381C6673D7}"/>
              </a:ext>
            </a:extLst>
          </p:cNvPr>
          <p:cNvSpPr>
            <a:spLocks noGrp="1"/>
          </p:cNvSpPr>
          <p:nvPr>
            <p:ph type="title"/>
          </p:nvPr>
        </p:nvSpPr>
        <p:spPr/>
        <p:txBody>
          <a:bodyPr/>
          <a:lstStyle/>
          <a:p>
            <a:r>
              <a:rPr lang="fi-FI"/>
              <a:t>Arviointia</a:t>
            </a:r>
          </a:p>
        </p:txBody>
      </p:sp>
      <p:sp>
        <p:nvSpPr>
          <p:cNvPr id="7" name="Dian numeron paikkamerkki 6">
            <a:extLst>
              <a:ext uri="{FF2B5EF4-FFF2-40B4-BE49-F238E27FC236}">
                <a16:creationId xmlns:a16="http://schemas.microsoft.com/office/drawing/2014/main" id="{8F508581-DB62-930C-8D29-C7B4C6640D84}"/>
              </a:ext>
            </a:extLst>
          </p:cNvPr>
          <p:cNvSpPr>
            <a:spLocks noGrp="1"/>
          </p:cNvSpPr>
          <p:nvPr>
            <p:ph type="sldNum" sz="quarter" idx="4294967295"/>
          </p:nvPr>
        </p:nvSpPr>
        <p:spPr>
          <a:xfrm>
            <a:off x="11088688" y="6259513"/>
            <a:ext cx="1103312" cy="365125"/>
          </a:xfrm>
        </p:spPr>
        <p:txBody>
          <a:bodyPr/>
          <a:lstStyle/>
          <a:p>
            <a:fld id="{7CD1C137-87C0-4E4B-8573-EDFCC21A7E6F}" type="slidenum">
              <a:rPr lang="fi-FI" noProof="0" smtClean="0"/>
              <a:t>16</a:t>
            </a:fld>
            <a:endParaRPr lang="fi-FI" noProof="0" dirty="0"/>
          </a:p>
        </p:txBody>
      </p:sp>
    </p:spTree>
    <p:extLst>
      <p:ext uri="{BB962C8B-B14F-4D97-AF65-F5344CB8AC3E}">
        <p14:creationId xmlns:p14="http://schemas.microsoft.com/office/powerpoint/2010/main" val="3005400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6D72D2-CDDB-F087-F1F3-240D1A03FE91}"/>
              </a:ext>
            </a:extLst>
          </p:cNvPr>
          <p:cNvSpPr>
            <a:spLocks noGrp="1"/>
          </p:cNvSpPr>
          <p:nvPr>
            <p:ph type="title"/>
          </p:nvPr>
        </p:nvSpPr>
        <p:spPr/>
        <p:txBody>
          <a:bodyPr/>
          <a:lstStyle/>
          <a:p>
            <a:r>
              <a:rPr lang="fi-FI" sz="3200"/>
              <a:t>Tuetuilla ja vapaaehtoisilla selvityksillä saatiin aikaan kuntaliitoksia</a:t>
            </a:r>
          </a:p>
        </p:txBody>
      </p:sp>
      <p:sp>
        <p:nvSpPr>
          <p:cNvPr id="3" name="Dian numeron paikkamerkki 2">
            <a:extLst>
              <a:ext uri="{FF2B5EF4-FFF2-40B4-BE49-F238E27FC236}">
                <a16:creationId xmlns:a16="http://schemas.microsoft.com/office/drawing/2014/main" id="{25E9AA0E-AADA-6283-B18C-64224FDCA4BB}"/>
              </a:ext>
              <a:ext uri="{C183D7F6-B498-43B3-948B-1728B52AA6E4}">
                <adec:decorative xmlns:adec="http://schemas.microsoft.com/office/drawing/2017/decorative" val="1"/>
              </a:ext>
            </a:extLst>
          </p:cNvPr>
          <p:cNvSpPr>
            <a:spLocks noGrp="1"/>
          </p:cNvSpPr>
          <p:nvPr>
            <p:ph type="sldNum" sz="quarter" idx="12"/>
          </p:nvPr>
        </p:nvSpPr>
        <p:spPr/>
        <p:txBody>
          <a:bodyPr/>
          <a:lstStyle/>
          <a:p>
            <a:fld id="{0861148C-697E-4B67-BDAA-872F34DF1106}" type="slidenum">
              <a:rPr lang="fi-FI" smtClean="0"/>
              <a:t>17</a:t>
            </a:fld>
            <a:endParaRPr lang="fi-FI"/>
          </a:p>
        </p:txBody>
      </p:sp>
      <p:grpSp>
        <p:nvGrpSpPr>
          <p:cNvPr id="7" name="Ryhmä 6" descr="Kaavio kuntarakenneselvityksistä ja -muutoksista vuosina 2005-2025 sekä niihin vaikuttaneista tekijöistä.">
            <a:extLst>
              <a:ext uri="{FF2B5EF4-FFF2-40B4-BE49-F238E27FC236}">
                <a16:creationId xmlns:a16="http://schemas.microsoft.com/office/drawing/2014/main" id="{5F451C75-9D07-2A31-7995-5D8C262DB7EB}"/>
              </a:ext>
            </a:extLst>
          </p:cNvPr>
          <p:cNvGrpSpPr/>
          <p:nvPr/>
        </p:nvGrpSpPr>
        <p:grpSpPr>
          <a:xfrm>
            <a:off x="609600" y="1844824"/>
            <a:ext cx="10262616" cy="4416425"/>
            <a:chOff x="609600" y="1844824"/>
            <a:chExt cx="10262616" cy="4416425"/>
          </a:xfrm>
        </p:grpSpPr>
        <p:graphicFrame>
          <p:nvGraphicFramePr>
            <p:cNvPr id="4" name="Kaavio 3" descr="Kaaviokuva yhdistymisten ja kuntajakoselvitysten määrästä vuosina 2005-2025 sekä niihin vaikuttaneista tekijöistä.">
              <a:extLst>
                <a:ext uri="{FF2B5EF4-FFF2-40B4-BE49-F238E27FC236}">
                  <a16:creationId xmlns:a16="http://schemas.microsoft.com/office/drawing/2014/main" id="{AF83DF31-1F51-BE0E-7BB3-77703A0E1289}"/>
                </a:ext>
              </a:extLst>
            </p:cNvPr>
            <p:cNvGraphicFramePr>
              <a:graphicFrameLocks/>
            </p:cNvGraphicFramePr>
            <p:nvPr>
              <p:extLst>
                <p:ext uri="{D42A27DB-BD31-4B8C-83A1-F6EECF244321}">
                  <p14:modId xmlns:p14="http://schemas.microsoft.com/office/powerpoint/2010/main" val="2572904312"/>
                </p:ext>
              </p:extLst>
            </p:nvPr>
          </p:nvGraphicFramePr>
          <p:xfrm>
            <a:off x="609600" y="1844824"/>
            <a:ext cx="10262616" cy="4416425"/>
          </p:xfrm>
          <a:graphic>
            <a:graphicData uri="http://schemas.openxmlformats.org/drawingml/2006/chart">
              <c:chart xmlns:c="http://schemas.openxmlformats.org/drawingml/2006/chart" xmlns:r="http://schemas.openxmlformats.org/officeDocument/2006/relationships" r:id="rId2"/>
            </a:graphicData>
          </a:graphic>
        </p:graphicFrame>
        <p:sp>
          <p:nvSpPr>
            <p:cNvPr id="5" name="Ellipsi 4">
              <a:extLst>
                <a:ext uri="{FF2B5EF4-FFF2-40B4-BE49-F238E27FC236}">
                  <a16:creationId xmlns:a16="http://schemas.microsoft.com/office/drawing/2014/main" id="{98C542B4-F3AB-383B-9FA6-594830945424}"/>
                </a:ext>
              </a:extLst>
            </p:cNvPr>
            <p:cNvSpPr/>
            <p:nvPr/>
          </p:nvSpPr>
          <p:spPr>
            <a:xfrm>
              <a:off x="6096000" y="5665075"/>
              <a:ext cx="420414" cy="183931"/>
            </a:xfrm>
            <a:prstGeom prst="ellipse">
              <a:avLst/>
            </a:pr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Ellipsi 5">
              <a:extLst>
                <a:ext uri="{FF2B5EF4-FFF2-40B4-BE49-F238E27FC236}">
                  <a16:creationId xmlns:a16="http://schemas.microsoft.com/office/drawing/2014/main" id="{3C23F09B-EE29-4177-5360-647D842DD966}"/>
                </a:ext>
              </a:extLst>
            </p:cNvPr>
            <p:cNvSpPr/>
            <p:nvPr/>
          </p:nvSpPr>
          <p:spPr>
            <a:xfrm>
              <a:off x="4277711" y="5837358"/>
              <a:ext cx="420414" cy="183931"/>
            </a:xfrm>
            <a:prstGeom prst="ellipse">
              <a:avLst/>
            </a:prstGeom>
            <a:no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297488574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EB885-0539-B344-9274-C288B39903BF}"/>
              </a:ext>
            </a:extLst>
          </p:cNvPr>
          <p:cNvSpPr>
            <a:spLocks noGrp="1"/>
          </p:cNvSpPr>
          <p:nvPr>
            <p:ph type="title"/>
          </p:nvPr>
        </p:nvSpPr>
        <p:spPr>
          <a:xfrm>
            <a:off x="1616387" y="2158614"/>
            <a:ext cx="8959227" cy="2160000"/>
          </a:xfrm>
        </p:spPr>
        <p:txBody>
          <a:bodyPr/>
          <a:lstStyle/>
          <a:p>
            <a:r>
              <a:rPr lang="fi-FI" dirty="0"/>
              <a:t>Taustaksi: Kainuun hallintokokeilu</a:t>
            </a:r>
            <a:br>
              <a:rPr lang="fi-FI" dirty="0"/>
            </a:br>
            <a:endParaRPr lang="en-GB" dirty="0">
              <a:solidFill>
                <a:srgbClr val="FF0000"/>
              </a:solidFill>
            </a:endParaRPr>
          </a:p>
        </p:txBody>
      </p:sp>
    </p:spTree>
    <p:extLst>
      <p:ext uri="{BB962C8B-B14F-4D97-AF65-F5344CB8AC3E}">
        <p14:creationId xmlns:p14="http://schemas.microsoft.com/office/powerpoint/2010/main" val="3386672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96704" y="323999"/>
            <a:ext cx="10888566" cy="1080000"/>
          </a:xfrm>
        </p:spPr>
        <p:txBody>
          <a:bodyPr/>
          <a:lstStyle/>
          <a:p>
            <a:r>
              <a:rPr lang="fi-FI" dirty="0"/>
              <a:t>Kainuun hallintokokeilu 2004 - 2012</a:t>
            </a:r>
          </a:p>
        </p:txBody>
      </p:sp>
      <p:sp>
        <p:nvSpPr>
          <p:cNvPr id="3" name="Sisällön paikkamerkki 2"/>
          <p:cNvSpPr>
            <a:spLocks noGrp="1"/>
          </p:cNvSpPr>
          <p:nvPr>
            <p:ph idx="1"/>
          </p:nvPr>
        </p:nvSpPr>
        <p:spPr>
          <a:xfrm>
            <a:off x="814162" y="1418530"/>
            <a:ext cx="10871108" cy="4315125"/>
          </a:xfrm>
        </p:spPr>
        <p:txBody>
          <a:bodyPr>
            <a:normAutofit fontScale="85000" lnSpcReduction="20000"/>
          </a:bodyPr>
          <a:lstStyle/>
          <a:p>
            <a:r>
              <a:rPr lang="fi-FI" dirty="0"/>
              <a:t>Lipposen II hallituksen käynnistämä muusta maasta poikkeava tehtävien järjestämisen kokeilu</a:t>
            </a:r>
          </a:p>
          <a:p>
            <a:pPr lvl="1"/>
            <a:r>
              <a:rPr lang="fi-FI" dirty="0"/>
              <a:t>Ensimmäinen yritys suoraan vaaleilla valitusta aluehallinnon tasosta Suomessa, Kainuun maakuntavaltuusto</a:t>
            </a:r>
          </a:p>
          <a:p>
            <a:pPr lvl="1"/>
            <a:r>
              <a:rPr lang="fi-FI" dirty="0"/>
              <a:t>Yhtenäiskuntamallin ajan (1977 -&gt;) ainoa tilanne, jossa tiettyjen kuntien tehtävät on eriytetty muusta maasta poikkeavasti</a:t>
            </a:r>
          </a:p>
          <a:p>
            <a:r>
              <a:rPr lang="fi-FI" dirty="0"/>
              <a:t>Kunnilta siirrettiin tehtäviä maakunnalle</a:t>
            </a:r>
          </a:p>
          <a:p>
            <a:pPr lvl="1"/>
            <a:r>
              <a:rPr lang="fi-FI" dirty="0"/>
              <a:t>Sote, toisen asteen koulutus, aluekehitys ja –suunnittelu, elinkeinopolitiikka</a:t>
            </a:r>
          </a:p>
          <a:p>
            <a:pPr lvl="1"/>
            <a:r>
              <a:rPr lang="fi-FI" dirty="0"/>
              <a:t>Juridisesti kuntayhtymäpohjainen</a:t>
            </a:r>
          </a:p>
          <a:p>
            <a:r>
              <a:rPr lang="en-US" dirty="0" err="1"/>
              <a:t>Taustalla</a:t>
            </a:r>
            <a:r>
              <a:rPr lang="en-US" dirty="0"/>
              <a:t> </a:t>
            </a:r>
            <a:r>
              <a:rPr lang="en-US" dirty="0" err="1"/>
              <a:t>Kainuun</a:t>
            </a:r>
            <a:r>
              <a:rPr lang="en-US" dirty="0"/>
              <a:t> </a:t>
            </a:r>
            <a:r>
              <a:rPr lang="en-US" dirty="0" err="1"/>
              <a:t>alueen</a:t>
            </a:r>
            <a:r>
              <a:rPr lang="en-US" dirty="0"/>
              <a:t> </a:t>
            </a:r>
            <a:r>
              <a:rPr lang="en-US" dirty="0" err="1"/>
              <a:t>heikko</a:t>
            </a:r>
            <a:r>
              <a:rPr lang="en-US" dirty="0"/>
              <a:t> </a:t>
            </a:r>
            <a:r>
              <a:rPr lang="en-US" dirty="0" err="1"/>
              <a:t>taloudellinen</a:t>
            </a:r>
            <a:r>
              <a:rPr lang="en-US" dirty="0"/>
              <a:t> </a:t>
            </a:r>
            <a:r>
              <a:rPr lang="en-US" dirty="0" err="1"/>
              <a:t>tilanne</a:t>
            </a:r>
            <a:r>
              <a:rPr lang="en-US" dirty="0"/>
              <a:t> ja </a:t>
            </a:r>
            <a:r>
              <a:rPr lang="en-US" dirty="0" err="1"/>
              <a:t>väestökehitys</a:t>
            </a:r>
            <a:r>
              <a:rPr lang="en-US" dirty="0"/>
              <a:t>, </a:t>
            </a:r>
            <a:r>
              <a:rPr lang="en-US" dirty="0" err="1"/>
              <a:t>kuntatalouden</a:t>
            </a:r>
            <a:r>
              <a:rPr lang="en-US" dirty="0"/>
              <a:t> </a:t>
            </a:r>
            <a:r>
              <a:rPr lang="en-US" dirty="0" err="1"/>
              <a:t>vaikeudet</a:t>
            </a:r>
            <a:endParaRPr lang="en-US" dirty="0"/>
          </a:p>
          <a:p>
            <a:r>
              <a:rPr lang="en-US" dirty="0" err="1"/>
              <a:t>Päättyi</a:t>
            </a:r>
            <a:r>
              <a:rPr lang="en-US" dirty="0"/>
              <a:t>, </a:t>
            </a:r>
            <a:r>
              <a:rPr lang="fi-FI" dirty="0"/>
              <a:t>koska kunnat eivät yhteisymmärrykseen jatkosta</a:t>
            </a:r>
            <a:r>
              <a:rPr lang="en-US" dirty="0"/>
              <a:t> </a:t>
            </a:r>
          </a:p>
          <a:p>
            <a:pPr lvl="1"/>
            <a:endParaRPr lang="en-US" dirty="0"/>
          </a:p>
        </p:txBody>
      </p:sp>
      <p:sp>
        <p:nvSpPr>
          <p:cNvPr id="4" name="Dian numeron paikkamerkki 3"/>
          <p:cNvSpPr>
            <a:spLocks noGrp="1"/>
          </p:cNvSpPr>
          <p:nvPr>
            <p:ph type="sldNum" sz="quarter" idx="12"/>
          </p:nvPr>
        </p:nvSpPr>
        <p:spPr/>
        <p:txBody>
          <a:bodyPr/>
          <a:lstStyle/>
          <a:p>
            <a:fld id="{7CD1C137-87C0-4E4B-8573-EDFCC21A7E6F}" type="slidenum">
              <a:rPr lang="en-GB" noProof="0" smtClean="0"/>
              <a:pPr/>
              <a:t>19</a:t>
            </a:fld>
            <a:endParaRPr lang="en-GB" noProof="0"/>
          </a:p>
        </p:txBody>
      </p:sp>
    </p:spTree>
    <p:extLst>
      <p:ext uri="{BB962C8B-B14F-4D97-AF65-F5344CB8AC3E}">
        <p14:creationId xmlns:p14="http://schemas.microsoft.com/office/powerpoint/2010/main" val="1122842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Keskeisiä havaintoja…</a:t>
            </a:r>
          </a:p>
        </p:txBody>
      </p:sp>
      <p:sp>
        <p:nvSpPr>
          <p:cNvPr id="7" name="Tekstin paikkamerkki 6">
            <a:extLst>
              <a:ext uri="{FF2B5EF4-FFF2-40B4-BE49-F238E27FC236}">
                <a16:creationId xmlns:a16="http://schemas.microsoft.com/office/drawing/2014/main" id="{62626D25-74B6-9AFF-AD1F-63A53DBFEF03}"/>
              </a:ext>
            </a:extLst>
          </p:cNvPr>
          <p:cNvSpPr>
            <a:spLocks noGrp="1"/>
          </p:cNvSpPr>
          <p:nvPr>
            <p:ph type="body" sz="half" idx="22"/>
          </p:nvPr>
        </p:nvSpPr>
        <p:spPr/>
        <p:txBody>
          <a:bodyPr/>
          <a:lstStyle/>
          <a:p>
            <a:r>
              <a:rPr lang="fi-FI" dirty="0"/>
              <a:t>Integroitu sote </a:t>
            </a:r>
          </a:p>
        </p:txBody>
      </p:sp>
      <p:sp>
        <p:nvSpPr>
          <p:cNvPr id="3" name="Sisällön paikkamerkki 2"/>
          <p:cNvSpPr>
            <a:spLocks noGrp="1"/>
          </p:cNvSpPr>
          <p:nvPr>
            <p:ph type="body" sz="half" idx="2"/>
          </p:nvPr>
        </p:nvSpPr>
        <p:spPr/>
        <p:txBody>
          <a:bodyPr>
            <a:normAutofit/>
          </a:bodyPr>
          <a:lstStyle/>
          <a:p>
            <a:r>
              <a:rPr lang="en-US" dirty="0" err="1"/>
              <a:t>Näyttäytyi</a:t>
            </a:r>
            <a:r>
              <a:rPr lang="en-US" dirty="0"/>
              <a:t> </a:t>
            </a:r>
            <a:r>
              <a:rPr lang="en-US" dirty="0" err="1"/>
              <a:t>mahdollisena</a:t>
            </a:r>
            <a:r>
              <a:rPr lang="en-US" dirty="0"/>
              <a:t> 1, </a:t>
            </a:r>
            <a:r>
              <a:rPr lang="en-US" dirty="0" err="1"/>
              <a:t>kerran</a:t>
            </a:r>
            <a:endParaRPr lang="en-US" dirty="0"/>
          </a:p>
          <a:p>
            <a:r>
              <a:rPr lang="en-US" dirty="0" err="1"/>
              <a:t>Pienensi</a:t>
            </a:r>
            <a:r>
              <a:rPr lang="en-US" dirty="0"/>
              <a:t> </a:t>
            </a:r>
            <a:r>
              <a:rPr lang="en-US" dirty="0" err="1"/>
              <a:t>kustannusten</a:t>
            </a:r>
            <a:r>
              <a:rPr lang="en-US" dirty="0"/>
              <a:t> </a:t>
            </a:r>
            <a:r>
              <a:rPr lang="en-US" dirty="0" err="1"/>
              <a:t>nousua</a:t>
            </a:r>
            <a:endParaRPr lang="en-US" dirty="0"/>
          </a:p>
          <a:p>
            <a:endParaRPr lang="fi-FI" dirty="0"/>
          </a:p>
        </p:txBody>
      </p:sp>
      <p:sp>
        <p:nvSpPr>
          <p:cNvPr id="9" name="Tekstin paikkamerkki 8">
            <a:extLst>
              <a:ext uri="{FF2B5EF4-FFF2-40B4-BE49-F238E27FC236}">
                <a16:creationId xmlns:a16="http://schemas.microsoft.com/office/drawing/2014/main" id="{615F558E-C7EF-8791-1182-7933869552DE}"/>
              </a:ext>
            </a:extLst>
          </p:cNvPr>
          <p:cNvSpPr>
            <a:spLocks noGrp="1"/>
          </p:cNvSpPr>
          <p:nvPr>
            <p:ph type="body" sz="half" idx="24"/>
          </p:nvPr>
        </p:nvSpPr>
        <p:spPr/>
        <p:txBody>
          <a:bodyPr/>
          <a:lstStyle/>
          <a:p>
            <a:r>
              <a:rPr lang="fi-FI" dirty="0"/>
              <a:t>Vaalikokeilu</a:t>
            </a:r>
          </a:p>
        </p:txBody>
      </p:sp>
      <p:sp>
        <p:nvSpPr>
          <p:cNvPr id="8" name="Tekstin paikkamerkki 7">
            <a:extLst>
              <a:ext uri="{FF2B5EF4-FFF2-40B4-BE49-F238E27FC236}">
                <a16:creationId xmlns:a16="http://schemas.microsoft.com/office/drawing/2014/main" id="{DFE3B4B8-FDA1-7E61-2143-2A5CFA2F9FCC}"/>
              </a:ext>
            </a:extLst>
          </p:cNvPr>
          <p:cNvSpPr>
            <a:spLocks noGrp="1"/>
          </p:cNvSpPr>
          <p:nvPr>
            <p:ph type="body" sz="half" idx="23"/>
          </p:nvPr>
        </p:nvSpPr>
        <p:spPr/>
        <p:txBody>
          <a:bodyPr/>
          <a:lstStyle/>
          <a:p>
            <a:r>
              <a:rPr lang="fi-FI" dirty="0"/>
              <a:t>1. vaaleissa aluevaalijärjestelmä, jota ei pidetty hyvänä</a:t>
            </a:r>
          </a:p>
          <a:p>
            <a:r>
              <a:rPr lang="fi-FI" dirty="0"/>
              <a:t>Vaikutti Eduskuntavaalien kehittämiseen</a:t>
            </a:r>
          </a:p>
        </p:txBody>
      </p:sp>
      <p:sp>
        <p:nvSpPr>
          <p:cNvPr id="4" name="Dian numeron paikkamerkki 3">
            <a:extLs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en-GB" noProof="0" smtClean="0"/>
              <a:pPr/>
              <a:t>20</a:t>
            </a:fld>
            <a:endParaRPr lang="en-GB" noProof="0"/>
          </a:p>
        </p:txBody>
      </p:sp>
      <p:sp>
        <p:nvSpPr>
          <p:cNvPr id="6" name="Tekstin paikkamerkki 5">
            <a:extLst>
              <a:ext uri="{FF2B5EF4-FFF2-40B4-BE49-F238E27FC236}">
                <a16:creationId xmlns:a16="http://schemas.microsoft.com/office/drawing/2014/main" id="{AE1B5D3D-686D-1560-A5A8-99CF01D60E30}"/>
              </a:ext>
            </a:extLst>
          </p:cNvPr>
          <p:cNvSpPr>
            <a:spLocks noGrp="1"/>
          </p:cNvSpPr>
          <p:nvPr>
            <p:ph type="body" sz="half" idx="21"/>
          </p:nvPr>
        </p:nvSpPr>
        <p:spPr/>
        <p:txBody>
          <a:bodyPr/>
          <a:lstStyle/>
          <a:p>
            <a:r>
              <a:rPr lang="fi-FI" dirty="0"/>
              <a:t>2 asteen koulutus</a:t>
            </a:r>
          </a:p>
        </p:txBody>
      </p:sp>
      <p:sp>
        <p:nvSpPr>
          <p:cNvPr id="5" name="Tekstin paikkamerkki 4">
            <a:extLst>
              <a:ext uri="{FF2B5EF4-FFF2-40B4-BE49-F238E27FC236}">
                <a16:creationId xmlns:a16="http://schemas.microsoft.com/office/drawing/2014/main" id="{8C930C1C-D406-4AE2-A124-B65686F5E651}"/>
              </a:ext>
            </a:extLst>
          </p:cNvPr>
          <p:cNvSpPr>
            <a:spLocks noGrp="1"/>
          </p:cNvSpPr>
          <p:nvPr>
            <p:ph type="body" sz="half" idx="20"/>
          </p:nvPr>
        </p:nvSpPr>
        <p:spPr/>
        <p:txBody>
          <a:bodyPr/>
          <a:lstStyle/>
          <a:p>
            <a:r>
              <a:rPr lang="fi-FI" dirty="0"/>
              <a:t>Ei jatkettu kuntayhtymänä</a:t>
            </a:r>
          </a:p>
          <a:p>
            <a:r>
              <a:rPr lang="fi-FI" dirty="0"/>
              <a:t>Yksi lukio lakkautettiin</a:t>
            </a:r>
          </a:p>
          <a:p>
            <a:r>
              <a:rPr lang="fi-FI" dirty="0"/>
              <a:t>Ammattikoulutuksen ja lukion yhteistyötä</a:t>
            </a:r>
          </a:p>
        </p:txBody>
      </p:sp>
      <p:sp>
        <p:nvSpPr>
          <p:cNvPr id="11" name="Tekstin paikkamerkki 10">
            <a:extLst>
              <a:ext uri="{FF2B5EF4-FFF2-40B4-BE49-F238E27FC236}">
                <a16:creationId xmlns:a16="http://schemas.microsoft.com/office/drawing/2014/main" id="{EA5E97A2-DA08-42CC-02C0-28C8B6CBE0EE}"/>
              </a:ext>
            </a:extLst>
          </p:cNvPr>
          <p:cNvSpPr>
            <a:spLocks noGrp="1"/>
          </p:cNvSpPr>
          <p:nvPr>
            <p:ph type="body" sz="half" idx="26"/>
          </p:nvPr>
        </p:nvSpPr>
        <p:spPr/>
        <p:txBody>
          <a:bodyPr/>
          <a:lstStyle/>
          <a:p>
            <a:r>
              <a:rPr lang="fi-FI" dirty="0"/>
              <a:t>Rahoitus</a:t>
            </a:r>
          </a:p>
        </p:txBody>
      </p:sp>
      <p:sp>
        <p:nvSpPr>
          <p:cNvPr id="10" name="Tekstin paikkamerkki 9">
            <a:extLst>
              <a:ext uri="{FF2B5EF4-FFF2-40B4-BE49-F238E27FC236}">
                <a16:creationId xmlns:a16="http://schemas.microsoft.com/office/drawing/2014/main" id="{E648D25F-D6F6-06D2-4498-BAB4471312E9}"/>
              </a:ext>
            </a:extLst>
          </p:cNvPr>
          <p:cNvSpPr>
            <a:spLocks noGrp="1"/>
          </p:cNvSpPr>
          <p:nvPr>
            <p:ph type="body" sz="half" idx="25"/>
          </p:nvPr>
        </p:nvSpPr>
        <p:spPr/>
        <p:txBody>
          <a:bodyPr/>
          <a:lstStyle/>
          <a:p>
            <a:r>
              <a:rPr lang="fi-FI" dirty="0"/>
              <a:t>Tavoiteltiin kunnilta kehystä maakunnalle</a:t>
            </a:r>
          </a:p>
          <a:p>
            <a:r>
              <a:rPr lang="fi-FI" dirty="0"/>
              <a:t>Onnistui osittain, </a:t>
            </a:r>
            <a:r>
              <a:rPr lang="fi-FI"/>
              <a:t>epäselvät käytännöt</a:t>
            </a:r>
          </a:p>
        </p:txBody>
      </p:sp>
    </p:spTree>
    <p:extLst>
      <p:ext uri="{BB962C8B-B14F-4D97-AF65-F5344CB8AC3E}">
        <p14:creationId xmlns:p14="http://schemas.microsoft.com/office/powerpoint/2010/main" val="280721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dirty="0"/>
              <a:t>Kiitos</a:t>
            </a:r>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01-Esitysmalli-VM-FI-SV</Template>
  <TotalTime>508</TotalTime>
  <Words>1557</Words>
  <Application>Microsoft Office PowerPoint</Application>
  <PresentationFormat>Laajakuva</PresentationFormat>
  <Paragraphs>384</Paragraphs>
  <Slides>21</Slides>
  <Notes>1</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21</vt:i4>
      </vt:variant>
    </vt:vector>
  </HeadingPairs>
  <TitlesOfParts>
    <vt:vector size="25" baseType="lpstr">
      <vt:lpstr>Arial</vt:lpstr>
      <vt:lpstr>Calibri</vt:lpstr>
      <vt:lpstr>Verdana</vt:lpstr>
      <vt:lpstr>Valtiovarainministeriö</vt:lpstr>
      <vt:lpstr>2000-luvun kunta- ja palvelurakenne-uudistukset</vt:lpstr>
      <vt:lpstr>Kuntien määrä  1900 - 2025</vt:lpstr>
      <vt:lpstr>2000 – luvun uudistukset ja kokeilut</vt:lpstr>
      <vt:lpstr>PARAS-hanke (2005 – 2011)</vt:lpstr>
      <vt:lpstr>Kunta- ja palvelurakenneuudistus, PARAS</vt:lpstr>
      <vt:lpstr>Valmistelussa olleet kolme mallia</vt:lpstr>
      <vt:lpstr>PARAS-uudistuksessa säädettiin useista kuntia koskevista uudistuksista</vt:lpstr>
      <vt:lpstr>Kunta- ja palvelurakenneuudistuksen  kolme lähtökohtaa</vt:lpstr>
      <vt:lpstr>Vahvat kannustimet yhdistymisiin</vt:lpstr>
      <vt:lpstr>Yhdistymisavustukset 2008 - 2013</vt:lpstr>
      <vt:lpstr>Keskeisiä havaintoja</vt:lpstr>
      <vt:lpstr>Kuntauudistus (2011 – 2014)</vt:lpstr>
      <vt:lpstr>Kuntauudistus 2011 - 2014</vt:lpstr>
      <vt:lpstr>Virkatyöryhmän ehdotus kuntarakenteeksi (2/2012)</vt:lpstr>
      <vt:lpstr>Keskeisiä havaintoja</vt:lpstr>
      <vt:lpstr>Arviointia</vt:lpstr>
      <vt:lpstr>Tuetuilla ja vapaaehtoisilla selvityksillä saatiin aikaan kuntaliitoksia</vt:lpstr>
      <vt:lpstr>Taustaksi: Kainuun hallintokokeilu </vt:lpstr>
      <vt:lpstr>Kainuun hallintokokeilu 2004 - 2012</vt:lpstr>
      <vt:lpstr>Keskeisiä havaintoja…</vt:lpstr>
      <vt:lpstr>Kiitos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Anna esitykselle kuvaava otsikko, pituus 2–3 riviä</dc:title>
  <dc:creator>Savolainen Suvi (VM)</dc:creator>
  <cp:lastModifiedBy>Savolainen Suvi (VM)</cp:lastModifiedBy>
  <cp:revision>28</cp:revision>
  <dcterms:created xsi:type="dcterms:W3CDTF">2024-12-20T09:39:56Z</dcterms:created>
  <dcterms:modified xsi:type="dcterms:W3CDTF">2026-09-02T07:37:26Z</dcterms:modified>
</cp:coreProperties>
</file>