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9" r:id="rId5"/>
  </p:sldMasterIdLst>
  <p:notesMasterIdLst>
    <p:notesMasterId r:id="rId32"/>
  </p:notesMasterIdLst>
  <p:sldIdLst>
    <p:sldId id="353" r:id="rId6"/>
    <p:sldId id="366" r:id="rId7"/>
    <p:sldId id="332" r:id="rId8"/>
    <p:sldId id="356" r:id="rId9"/>
    <p:sldId id="2147474291" r:id="rId10"/>
    <p:sldId id="2147474281" r:id="rId11"/>
    <p:sldId id="2147474287" r:id="rId12"/>
    <p:sldId id="361" r:id="rId13"/>
    <p:sldId id="2147474289" r:id="rId14"/>
    <p:sldId id="2147474286" r:id="rId15"/>
    <p:sldId id="2147474275" r:id="rId16"/>
    <p:sldId id="2147474288" r:id="rId17"/>
    <p:sldId id="2147474278" r:id="rId18"/>
    <p:sldId id="365" r:id="rId19"/>
    <p:sldId id="2147474277" r:id="rId20"/>
    <p:sldId id="2147474276" r:id="rId21"/>
    <p:sldId id="2147474269" r:id="rId22"/>
    <p:sldId id="2147474290" r:id="rId23"/>
    <p:sldId id="2147474285" r:id="rId24"/>
    <p:sldId id="369" r:id="rId25"/>
    <p:sldId id="372" r:id="rId26"/>
    <p:sldId id="367" r:id="rId27"/>
    <p:sldId id="371" r:id="rId28"/>
    <p:sldId id="368" r:id="rId29"/>
    <p:sldId id="2147474280" r:id="rId30"/>
    <p:sldId id="333" r:id="rId31"/>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071704-FA45-F948-FB7E-55297725F393}" name="Kaukopuro-Klemetti Hanna" initials="HK" userId="S::Hanna.Kaukopuro-Klemetti@kuntaliitto.fi::e79712f8-5af3-41e1-a42e-e76a323130f4" providerId="AD"/>
  <p188:author id="{06707E1B-9D86-B91E-D9A8-CCC7C14DB25B}" name="Nieminen Ville" initials="NV" userId="S::ville.nieminen_kuntaliitto.fi#ext#@govfi.onmicrosoft.com::22a0c133-60e8-4ebf-be6a-1149a8ae52f8" providerId="AD"/>
  <p188:author id="{DF01268C-8B03-ED76-FD0F-6D744BDE1CEE}" name="Lang Merja" initials="ML" userId="S::Merja.Lang@kuntaliitto.fi::b10c26ce-3135-4251-8813-03c4b744d29f" providerId="AD"/>
  <p188:author id="{DC749BB3-3397-0352-58F8-CAC58397F9FF}" name="Savolainen Suvi (VM)" initials="SS" userId="S::suvi.savolainen@gov.fi::e1b073f8-bb8b-47ad-a995-832ae6ee507c" providerId="AD"/>
  <p188:author id="{94127CC4-9848-7A68-5F27-15EF50865974}" name="Maijala Olli (YM)" initials="M(" userId="S::olli.maijala@gov.fi::573dc803-ba64-498a-b5d8-963a878fa241" providerId="AD"/>
  <p188:author id="{C6AE16D9-F3F5-EF4A-DE84-77F05DC746DA}" name="Sirvio Piritta (OKM)" initials="PS" userId="S::piritta.sirvio@gov.fi::e0d2d1b4-09c9-411b-89f4-4d90193331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CFD3"/>
    <a:srgbClr val="9BBAC0"/>
    <a:srgbClr val="B5DACC"/>
    <a:srgbClr val="00959B"/>
    <a:srgbClr val="365ABD"/>
    <a:srgbClr val="C48903"/>
    <a:srgbClr val="00A892"/>
    <a:srgbClr val="0098E8"/>
    <a:srgbClr val="1A7483"/>
    <a:srgbClr val="FFF7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78ACEB-F050-99A1-1DC7-797B06440AF2}" v="14" dt="2026-04-22T08:51:22.905"/>
    <p1510:client id="{39188CD9-ACF4-41EC-9198-25B0BAA2EE5F}" v="2" dt="2026-04-21T08:50:56.300"/>
    <p1510:client id="{5DB5A539-6442-C402-C42C-ECC90F248E76}" v="4" dt="2026-04-22T07:36:38.504"/>
    <p1510:client id="{61677D37-FE80-4A80-B096-38B93587EA12}" v="2" dt="2026-04-20T13:14:34.932"/>
    <p1510:client id="{711F6AB3-3ACD-D3E3-1C30-F65D0778D123}" v="12" dt="2026-04-21T09:39:40.448"/>
    <p1510:client id="{8C3251F0-126C-6974-67CC-8B1CA415AB30}" v="12" dt="2026-04-20T12:58:01.267"/>
    <p1510:client id="{93922F91-FA57-6F72-D65E-F4DAC18F6861}" v="17" dt="2026-04-20T13:04:51.536"/>
    <p1510:client id="{DC01F6EB-8731-3D87-42E3-D2E3913D0016}" v="3" dt="2026-04-21T09:20:07.6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9" autoAdjust="0"/>
    <p:restoredTop sz="96323" autoAdjust="0"/>
  </p:normalViewPr>
  <p:slideViewPr>
    <p:cSldViewPr snapToGrid="0" snapToObjects="1" showGuides="1">
      <p:cViewPr varScale="1">
        <p:scale>
          <a:sx n="109" d="100"/>
          <a:sy n="109" d="100"/>
        </p:scale>
        <p:origin x="672" y="96"/>
      </p:cViewPr>
      <p:guideLst>
        <p:guide orient="horz" pos="2160"/>
        <p:guide pos="3840"/>
      </p:guideLst>
    </p:cSldViewPr>
  </p:slideViewPr>
  <p:outlineViewPr>
    <p:cViewPr>
      <p:scale>
        <a:sx n="33" d="100"/>
        <a:sy n="33" d="100"/>
      </p:scale>
      <p:origin x="0" y="-942"/>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CDABD1-5F09-CB43-BCC0-1DEB934835DE}" type="datetimeFigureOut">
              <a:rPr lang="en-FI"/>
              <a:t>05/25/2026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7CB69-F670-CE45-9316-2F76980D2403}" type="slidenum">
              <a:rPr/>
              <a:t>‹#›</a:t>
            </a:fld>
            <a:endParaRPr lang="en-FI"/>
          </a:p>
        </p:txBody>
      </p:sp>
    </p:spTree>
    <p:extLst>
      <p:ext uri="{BB962C8B-B14F-4D97-AF65-F5344CB8AC3E}">
        <p14:creationId xmlns:p14="http://schemas.microsoft.com/office/powerpoint/2010/main" val="37622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26.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2.xml"/><Relationship Id="rId4" Type="http://schemas.openxmlformats.org/officeDocument/2006/relationships/image" Target="../media/image36.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7.jpe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8.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9.jpe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2.jpe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Master" Target="../slideMasters/slideMaster2.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70.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Master" Target="../slideMasters/slideMaster2.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71.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46.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72.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48.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9.jpeg"/><Relationship Id="rId1" Type="http://schemas.openxmlformats.org/officeDocument/2006/relationships/slideMaster" Target="../slideMasters/slideMaster2.xml"/><Relationship Id="rId4" Type="http://schemas.openxmlformats.org/officeDocument/2006/relationships/image" Target="../media/image36.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0.jpeg"/><Relationship Id="rId1" Type="http://schemas.openxmlformats.org/officeDocument/2006/relationships/slideMaster" Target="../slideMasters/slideMaster2.xml"/><Relationship Id="rId4" Type="http://schemas.openxmlformats.org/officeDocument/2006/relationships/image" Target="../media/image36.sv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Kansi,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84D5C40-B351-929D-8EBA-583F28EF44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4" name="Ryhmä 3">
            <a:extLst>
              <a:ext uri="{FF2B5EF4-FFF2-40B4-BE49-F238E27FC236}">
                <a16:creationId xmlns:a16="http://schemas.microsoft.com/office/drawing/2014/main" id="{9FCADA93-0FB7-CA2C-F62B-6B3CC39CB4ED}"/>
              </a:ext>
            </a:extLst>
          </p:cNvPr>
          <p:cNvGrpSpPr/>
          <p:nvPr userDrawn="1"/>
        </p:nvGrpSpPr>
        <p:grpSpPr>
          <a:xfrm>
            <a:off x="-17042" y="-4183"/>
            <a:ext cx="12270939" cy="6876000"/>
            <a:chOff x="-17042" y="3192"/>
            <a:chExt cx="12270939" cy="6856323"/>
          </a:xfrm>
        </p:grpSpPr>
        <p:sp>
          <p:nvSpPr>
            <p:cNvPr id="7" name="Vapaamuotoinen: Muoto 6">
              <a:extLst>
                <a:ext uri="{FF2B5EF4-FFF2-40B4-BE49-F238E27FC236}">
                  <a16:creationId xmlns:a16="http://schemas.microsoft.com/office/drawing/2014/main" id="{96D9BDDC-63C8-A606-3309-A101EDBAAD0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solidFill>
              <a:srgbClr val="B5DACC"/>
            </a:solidFill>
            <a:ln w="12622" cap="flat">
              <a:noFill/>
              <a:prstDash val="solid"/>
              <a:miter/>
            </a:ln>
          </p:spPr>
          <p:txBody>
            <a:bodyPr rtlCol="0" anchor="ctr"/>
            <a:lstStyle/>
            <a:p>
              <a:endParaRPr lang="fi-FI"/>
            </a:p>
          </p:txBody>
        </p:sp>
        <p:sp>
          <p:nvSpPr>
            <p:cNvPr id="8" name="Vapaamuotoinen: Muoto 7">
              <a:extLst>
                <a:ext uri="{FF2B5EF4-FFF2-40B4-BE49-F238E27FC236}">
                  <a16:creationId xmlns:a16="http://schemas.microsoft.com/office/drawing/2014/main" id="{3D79F50D-C8E1-942C-5F25-BC823CF4BD82}"/>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40374709-EEEC-6317-3CA1-3C9E3C24DCD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noFill/>
            <a:ln w="12622"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C9141825-7943-460F-AE5C-B764A83C2E47}"/>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A20DAC6C-B8EB-C949-0F57-78DB7E47376A}"/>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solidFill>
              <a:srgbClr val="B5DACC"/>
            </a:solidFill>
            <a:ln w="12622" cap="flat">
              <a:noFill/>
              <a:prstDash val="solid"/>
              <a:miter/>
            </a:ln>
          </p:spPr>
          <p:txBody>
            <a:bodyPr rtlCol="0" anchor="ctr"/>
            <a:lstStyle/>
            <a:p>
              <a:endParaRPr lang="fi-FI"/>
            </a:p>
          </p:txBody>
        </p:sp>
        <p:sp>
          <p:nvSpPr>
            <p:cNvPr id="14" name="Vapaamuotoinen: Muoto 13">
              <a:extLst>
                <a:ext uri="{FF2B5EF4-FFF2-40B4-BE49-F238E27FC236}">
                  <a16:creationId xmlns:a16="http://schemas.microsoft.com/office/drawing/2014/main" id="{B0A815BB-81E2-C717-6AFF-4F725A43B2D6}"/>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solidFill>
              <a:srgbClr val="B5DACC"/>
            </a:solidFill>
            <a:ln w="12622" cap="flat">
              <a:noFill/>
              <a:prstDash val="solid"/>
              <a:miter/>
            </a:ln>
          </p:spPr>
          <p:txBody>
            <a:bodyPr rtlCol="0" anchor="ctr"/>
            <a:lstStyle/>
            <a:p>
              <a:endParaRPr lang="fi-FI"/>
            </a:p>
          </p:txBody>
        </p:sp>
        <p:sp>
          <p:nvSpPr>
            <p:cNvPr id="15" name="Vapaamuotoinen: Muoto 14">
              <a:extLst>
                <a:ext uri="{FF2B5EF4-FFF2-40B4-BE49-F238E27FC236}">
                  <a16:creationId xmlns:a16="http://schemas.microsoft.com/office/drawing/2014/main" id="{A1349553-367A-2E6F-8462-1D37FD253D02}"/>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noFill/>
            <a:ln w="12622" cap="flat">
              <a:noFill/>
              <a:prstDash val="solid"/>
              <a:miter/>
            </a:ln>
          </p:spPr>
          <p:txBody>
            <a:bodyPr rtlCol="0" anchor="ctr"/>
            <a:lstStyle/>
            <a:p>
              <a:endParaRPr lang="fi-FI"/>
            </a:p>
          </p:txBody>
        </p:sp>
        <p:sp>
          <p:nvSpPr>
            <p:cNvPr id="16" name="Vapaamuotoinen: Muoto 15">
              <a:extLst>
                <a:ext uri="{FF2B5EF4-FFF2-40B4-BE49-F238E27FC236}">
                  <a16:creationId xmlns:a16="http://schemas.microsoft.com/office/drawing/2014/main" id="{4F0C3B0B-D175-97F9-E62E-4EE47018B3E0}"/>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noFill/>
            <a:ln w="12622" cap="flat">
              <a:noFill/>
              <a:prstDash val="solid"/>
              <a:miter/>
            </a:ln>
          </p:spPr>
          <p:txBody>
            <a:bodyPr rtlCol="0" anchor="ctr"/>
            <a:lstStyle/>
            <a:p>
              <a:endParaRPr lang="fi-FI"/>
            </a:p>
          </p:txBody>
        </p:sp>
        <p:sp>
          <p:nvSpPr>
            <p:cNvPr id="17" name="Vapaamuotoinen: Muoto 16">
              <a:extLst>
                <a:ext uri="{FF2B5EF4-FFF2-40B4-BE49-F238E27FC236}">
                  <a16:creationId xmlns:a16="http://schemas.microsoft.com/office/drawing/2014/main" id="{019F5014-AA56-ECA6-D298-1E24205A8E55}"/>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noFill/>
            <a:ln w="12622" cap="flat">
              <a:noFill/>
              <a:prstDash val="solid"/>
              <a:miter/>
            </a:ln>
          </p:spPr>
          <p:txBody>
            <a:bodyPr rtlCol="0" anchor="ctr"/>
            <a:lstStyle/>
            <a:p>
              <a:endParaRPr lang="fi-FI"/>
            </a:p>
          </p:txBody>
        </p:sp>
        <p:sp>
          <p:nvSpPr>
            <p:cNvPr id="18" name="Vapaamuotoinen: Muoto 17">
              <a:extLst>
                <a:ext uri="{FF2B5EF4-FFF2-40B4-BE49-F238E27FC236}">
                  <a16:creationId xmlns:a16="http://schemas.microsoft.com/office/drawing/2014/main" id="{36FE07DE-EE8A-5C5F-A076-56399220594F}"/>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solidFill>
              <a:srgbClr val="B5DACC"/>
            </a:solidFill>
            <a:ln w="12622" cap="flat">
              <a:noFill/>
              <a:prstDash val="solid"/>
              <a:miter/>
            </a:ln>
          </p:spPr>
          <p:txBody>
            <a:bodyPr rtlCol="0" anchor="ctr"/>
            <a:lstStyle/>
            <a:p>
              <a:endParaRPr lang="fi-FI"/>
            </a:p>
          </p:txBody>
        </p:sp>
        <p:sp>
          <p:nvSpPr>
            <p:cNvPr id="19" name="Vapaamuotoinen: Muoto 18">
              <a:extLst>
                <a:ext uri="{FF2B5EF4-FFF2-40B4-BE49-F238E27FC236}">
                  <a16:creationId xmlns:a16="http://schemas.microsoft.com/office/drawing/2014/main" id="{4A4A905F-3B4B-1E83-1CD3-7D1F1EEA0679}"/>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solidFill>
              <a:srgbClr val="B5DACC"/>
            </a:solid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AC8BCAEA-413F-DA34-F459-8494060D65D0}"/>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noFill/>
            <a:ln w="12622" cap="flat">
              <a:noFill/>
              <a:prstDash val="solid"/>
              <a:miter/>
            </a:ln>
          </p:spPr>
          <p:txBody>
            <a:bodyPr rtlCol="0" anchor="ctr"/>
            <a:lstStyle/>
            <a:p>
              <a:endParaRPr lang="fi-FI"/>
            </a:p>
          </p:txBody>
        </p:sp>
      </p:grpSp>
      <p:sp>
        <p:nvSpPr>
          <p:cNvPr id="2" name="Title 1">
            <a:extLst>
              <a:ext uri="{FF2B5EF4-FFF2-40B4-BE49-F238E27FC236}">
                <a16:creationId xmlns:a16="http://schemas.microsoft.com/office/drawing/2014/main" id="{855792D0-593A-8142-8D86-0189A50E4627}"/>
              </a:ext>
            </a:extLst>
          </p:cNvPr>
          <p:cNvSpPr>
            <a:spLocks noGrp="1"/>
          </p:cNvSpPr>
          <p:nvPr userDrawn="1">
            <p:ph type="ctrTitle" hasCustomPrompt="1"/>
          </p:nvPr>
        </p:nvSpPr>
        <p:spPr>
          <a:xfrm>
            <a:off x="1275769" y="1935332"/>
            <a:ext cx="6841339" cy="2393823"/>
          </a:xfrm>
        </p:spPr>
        <p:txBody>
          <a:bodyPr anchor="b" anchorCtr="0">
            <a:normAutofit/>
          </a:bodyPr>
          <a:lstStyle>
            <a:lvl1pPr algn="l">
              <a:lnSpc>
                <a:spcPct val="100000"/>
              </a:lnSpc>
              <a:defRPr sz="4800">
                <a:solidFill>
                  <a:schemeClr val="tx1"/>
                </a:solidFill>
              </a:defRPr>
            </a:lvl1pPr>
          </a:lstStyle>
          <a:p>
            <a:r>
              <a:rPr lang="fi-FI" dirty="0"/>
              <a:t>Anna esitykselle kuvaava otsikko,</a:t>
            </a:r>
            <a:br>
              <a:rPr lang="fi-FI" dirty="0"/>
            </a:br>
            <a:r>
              <a:rPr lang="fi-FI" dirty="0"/>
              <a:t>pituus 2–3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userDrawn="1">
            <p:ph type="subTitle" idx="1" hasCustomPrompt="1"/>
          </p:nvPr>
        </p:nvSpPr>
        <p:spPr>
          <a:xfrm>
            <a:off x="1296790" y="4500000"/>
            <a:ext cx="4053600" cy="761113"/>
          </a:xfrm>
        </p:spPr>
        <p:txBody>
          <a:bodyPr anchor="t" anchorCtr="0">
            <a:no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a:t>
            </a:r>
            <a:r>
              <a:rPr lang="fi-FI" dirty="0" err="1"/>
              <a:t>nimu</a:t>
            </a:r>
            <a:br>
              <a:rPr lang="fi-FI" dirty="0"/>
            </a:br>
            <a:r>
              <a:rPr lang="fi-FI" dirty="0" err="1"/>
              <a:t>pp.kk.vvvv</a:t>
            </a:r>
            <a:endParaRPr lang="en-FI" dirty="0"/>
          </a:p>
        </p:txBody>
      </p:sp>
    </p:spTree>
    <p:extLst>
      <p:ext uri="{BB962C8B-B14F-4D97-AF65-F5344CB8AC3E}">
        <p14:creationId xmlns:p14="http://schemas.microsoft.com/office/powerpoint/2010/main" val="22466592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824">
          <p15:clr>
            <a:srgbClr val="FBAE40"/>
          </p15:clr>
        </p15:guide>
        <p15:guide id="2" pos="513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nsi, harmaa">
    <p:bg>
      <p:bgPr>
        <a:solidFill>
          <a:schemeClr val="bg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2B8AAA6-2534-4185-9894-0F9DCCA14C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18" name="Ryhmä 17">
            <a:extLst>
              <a:ext uri="{FF2B5EF4-FFF2-40B4-BE49-F238E27FC236}">
                <a16:creationId xmlns:a16="http://schemas.microsoft.com/office/drawing/2014/main" id="{804C6A93-87CA-1B07-F39F-8243F651D13F}"/>
              </a:ext>
            </a:extLst>
          </p:cNvPr>
          <p:cNvGrpSpPr/>
          <p:nvPr userDrawn="1"/>
        </p:nvGrpSpPr>
        <p:grpSpPr>
          <a:xfrm>
            <a:off x="-17042" y="-4183"/>
            <a:ext cx="12270939" cy="6876000"/>
            <a:chOff x="-17042" y="3192"/>
            <a:chExt cx="12270939" cy="6856323"/>
          </a:xfrm>
          <a:solidFill>
            <a:srgbClr val="9BBAC0"/>
          </a:solidFill>
        </p:grpSpPr>
        <p:sp>
          <p:nvSpPr>
            <p:cNvPr id="19" name="Vapaamuotoinen: Muoto 18">
              <a:extLst>
                <a:ext uri="{FF2B5EF4-FFF2-40B4-BE49-F238E27FC236}">
                  <a16:creationId xmlns:a16="http://schemas.microsoft.com/office/drawing/2014/main" id="{2FBF413C-9B35-068E-0278-46B04871BE22}"/>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DAD44D19-FA62-771E-3A78-10CE9448DF04}"/>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36A36485-5BCF-B7CB-5033-0A5463BFA3C0}"/>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CC761B76-4B59-CAD6-F7FE-E7B34A78B650}"/>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0620ED29-A106-E37E-CBCC-4FE43D8F50FE}"/>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grpFill/>
            <a:ln w="12622" cap="flat">
              <a:noFill/>
              <a:prstDash val="solid"/>
              <a:miter/>
            </a:ln>
          </p:spPr>
          <p:txBody>
            <a:bodyPr rtlCol="0" anchor="ctr"/>
            <a:lstStyle/>
            <a:p>
              <a:endParaRPr lang="fi-FI"/>
            </a:p>
          </p:txBody>
        </p:sp>
        <p:sp>
          <p:nvSpPr>
            <p:cNvPr id="37" name="Vapaamuotoinen: Muoto 36">
              <a:extLst>
                <a:ext uri="{FF2B5EF4-FFF2-40B4-BE49-F238E27FC236}">
                  <a16:creationId xmlns:a16="http://schemas.microsoft.com/office/drawing/2014/main" id="{9544D780-EDC9-C6A0-BAEC-EEA9F0214063}"/>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grpFill/>
            <a:ln w="12622" cap="flat">
              <a:noFill/>
              <a:prstDash val="solid"/>
              <a:miter/>
            </a:ln>
          </p:spPr>
          <p:txBody>
            <a:bodyPr rtlCol="0" anchor="ctr"/>
            <a:lstStyle/>
            <a:p>
              <a:endParaRPr lang="fi-FI"/>
            </a:p>
          </p:txBody>
        </p:sp>
        <p:sp>
          <p:nvSpPr>
            <p:cNvPr id="38" name="Vapaamuotoinen: Muoto 37">
              <a:extLst>
                <a:ext uri="{FF2B5EF4-FFF2-40B4-BE49-F238E27FC236}">
                  <a16:creationId xmlns:a16="http://schemas.microsoft.com/office/drawing/2014/main" id="{5E6E0946-5602-1681-3A7F-CE021B9EECD4}"/>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grpFill/>
            <a:ln w="12622" cap="flat">
              <a:noFill/>
              <a:prstDash val="solid"/>
              <a:miter/>
            </a:ln>
          </p:spPr>
          <p:txBody>
            <a:bodyPr rtlCol="0" anchor="ctr"/>
            <a:lstStyle/>
            <a:p>
              <a:endParaRPr lang="fi-FI"/>
            </a:p>
          </p:txBody>
        </p:sp>
        <p:sp>
          <p:nvSpPr>
            <p:cNvPr id="39" name="Vapaamuotoinen: Muoto 38">
              <a:extLst>
                <a:ext uri="{FF2B5EF4-FFF2-40B4-BE49-F238E27FC236}">
                  <a16:creationId xmlns:a16="http://schemas.microsoft.com/office/drawing/2014/main" id="{FBC8A880-8ED5-E05F-03BF-595CFD700C6F}"/>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grpFill/>
            <a:ln w="12622" cap="flat">
              <a:noFill/>
              <a:prstDash val="solid"/>
              <a:miter/>
            </a:ln>
          </p:spPr>
          <p:txBody>
            <a:bodyPr rtlCol="0" anchor="ctr"/>
            <a:lstStyle/>
            <a:p>
              <a:endParaRPr lang="fi-FI"/>
            </a:p>
          </p:txBody>
        </p:sp>
        <p:sp>
          <p:nvSpPr>
            <p:cNvPr id="40" name="Vapaamuotoinen: Muoto 39">
              <a:extLst>
                <a:ext uri="{FF2B5EF4-FFF2-40B4-BE49-F238E27FC236}">
                  <a16:creationId xmlns:a16="http://schemas.microsoft.com/office/drawing/2014/main" id="{48FD01E9-6994-BC06-D826-F320EBCDF73E}"/>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grpFill/>
            <a:ln w="12622" cap="flat">
              <a:noFill/>
              <a:prstDash val="solid"/>
              <a:miter/>
            </a:ln>
          </p:spPr>
          <p:txBody>
            <a:bodyPr rtlCol="0" anchor="ctr"/>
            <a:lstStyle/>
            <a:p>
              <a:endParaRPr lang="fi-FI"/>
            </a:p>
          </p:txBody>
        </p:sp>
        <p:sp>
          <p:nvSpPr>
            <p:cNvPr id="41" name="Vapaamuotoinen: Muoto 40">
              <a:extLst>
                <a:ext uri="{FF2B5EF4-FFF2-40B4-BE49-F238E27FC236}">
                  <a16:creationId xmlns:a16="http://schemas.microsoft.com/office/drawing/2014/main" id="{FC6393F0-F81F-0924-2069-9DD6182B9D37}"/>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grpFill/>
            <a:ln w="12622" cap="flat">
              <a:noFill/>
              <a:prstDash val="solid"/>
              <a:miter/>
            </a:ln>
          </p:spPr>
          <p:txBody>
            <a:bodyPr rtlCol="0" anchor="ctr"/>
            <a:lstStyle/>
            <a:p>
              <a:endParaRPr lang="fi-FI"/>
            </a:p>
          </p:txBody>
        </p:sp>
        <p:sp>
          <p:nvSpPr>
            <p:cNvPr id="42" name="Vapaamuotoinen: Muoto 41">
              <a:extLst>
                <a:ext uri="{FF2B5EF4-FFF2-40B4-BE49-F238E27FC236}">
                  <a16:creationId xmlns:a16="http://schemas.microsoft.com/office/drawing/2014/main" id="{D7012E85-AD27-6528-80C8-FF5F84D76E88}"/>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sp>
          <p:nvSpPr>
            <p:cNvPr id="43" name="Vapaamuotoinen: Muoto 42">
              <a:extLst>
                <a:ext uri="{FF2B5EF4-FFF2-40B4-BE49-F238E27FC236}">
                  <a16:creationId xmlns:a16="http://schemas.microsoft.com/office/drawing/2014/main" id="{1B0BF348-FD47-57FD-0AEB-3A6C6C96546B}"/>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grpSp>
      <p:sp>
        <p:nvSpPr>
          <p:cNvPr id="7" name="Subtitle 2">
            <a:extLst>
              <a:ext uri="{FF2B5EF4-FFF2-40B4-BE49-F238E27FC236}">
                <a16:creationId xmlns:a16="http://schemas.microsoft.com/office/drawing/2014/main" id="{9BC09BD6-2490-7843-B7CF-5122CC607AB5}"/>
              </a:ext>
            </a:extLst>
          </p:cNvPr>
          <p:cNvSpPr>
            <a:spLocks noGrp="1"/>
          </p:cNvSpPr>
          <p:nvPr>
            <p:ph type="subTitle" idx="1" hasCustomPrompt="1"/>
          </p:nvPr>
        </p:nvSpPr>
        <p:spPr>
          <a:xfrm>
            <a:off x="1296000" y="4500000"/>
            <a:ext cx="4052977" cy="721165"/>
          </a:xfrm>
        </p:spPr>
        <p:txBody>
          <a:bodyPr anchor="t" anchorCtr="0">
            <a:no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nimi</a:t>
            </a:r>
            <a:br>
              <a:rPr lang="fi-FI" dirty="0"/>
            </a:br>
            <a:r>
              <a:rPr lang="fi-FI" dirty="0" err="1"/>
              <a:t>pp.kk.vvvv</a:t>
            </a:r>
            <a:endParaRPr lang="en-FI" dirty="0"/>
          </a:p>
        </p:txBody>
      </p:sp>
      <p:sp>
        <p:nvSpPr>
          <p:cNvPr id="6" name="Title 1">
            <a:extLst>
              <a:ext uri="{FF2B5EF4-FFF2-40B4-BE49-F238E27FC236}">
                <a16:creationId xmlns:a16="http://schemas.microsoft.com/office/drawing/2014/main" id="{52C1A845-53D6-7D47-85A8-5E6FE5496E40}"/>
              </a:ext>
            </a:extLst>
          </p:cNvPr>
          <p:cNvSpPr>
            <a:spLocks noGrp="1"/>
          </p:cNvSpPr>
          <p:nvPr>
            <p:ph type="ctrTitle" hasCustomPrompt="1"/>
          </p:nvPr>
        </p:nvSpPr>
        <p:spPr>
          <a:xfrm>
            <a:off x="1275767" y="1936800"/>
            <a:ext cx="6840000" cy="2394000"/>
          </a:xfrm>
        </p:spPr>
        <p:txBody>
          <a:bodyPr lIns="0" anchor="b" anchorCtr="0">
            <a:normAutofit/>
          </a:bodyPr>
          <a:lstStyle>
            <a:lvl1pPr algn="l">
              <a:lnSpc>
                <a:spcPct val="100000"/>
              </a:lnSpc>
              <a:defRPr sz="4800">
                <a:solidFill>
                  <a:schemeClr val="accent1"/>
                </a:solidFill>
              </a:defRPr>
            </a:lvl1pPr>
          </a:lstStyle>
          <a:p>
            <a:r>
              <a:rPr lang="fi-FI" noProof="0" dirty="0"/>
              <a:t>Anna esitykselle kuvaava otsikko, pituus 2–3 riviä</a:t>
            </a:r>
          </a:p>
        </p:txBody>
      </p:sp>
    </p:spTree>
    <p:extLst>
      <p:ext uri="{BB962C8B-B14F-4D97-AF65-F5344CB8AC3E}">
        <p14:creationId xmlns:p14="http://schemas.microsoft.com/office/powerpoint/2010/main" val="25785406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8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10888566" cy="1080000"/>
          </a:xfrm>
        </p:spPr>
        <p:txBody>
          <a:bodyPr anchor="ctr" anchorCtr="0">
            <a:normAutofit/>
          </a:bodyPr>
          <a:lstStyle>
            <a:lvl1pPr>
              <a:defRPr>
                <a:solidFill>
                  <a:schemeClr val="accent1"/>
                </a:solidFill>
              </a:defRPr>
            </a:lvl1pPr>
          </a:lstStyle>
          <a:p>
            <a:r>
              <a:rPr lang="fi-FI" dirty="0"/>
              <a:t>Tekstisivu, yksipalstainen</a:t>
            </a:r>
            <a:br>
              <a:rPr lang="fi-FI" dirty="0"/>
            </a:br>
            <a:r>
              <a:rPr lang="fi-FI" dirty="0"/>
              <a:t>Otsikon pituus korkeintaan kaksi riviä</a:t>
            </a:r>
            <a:endParaRPr lang="en-FI" dirty="0"/>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2" y="1944000"/>
            <a:ext cx="10871108"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25.5.2026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39502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sinivihreä">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18722"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0" y="1944000"/>
            <a:ext cx="8718723" cy="379792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25.5.2026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en-FI"/>
              <a:pPr/>
              <a:t>‹#›</a:t>
            </a:fld>
            <a:endParaRPr lang="en-FI"/>
          </a:p>
        </p:txBody>
      </p:sp>
      <p:pic>
        <p:nvPicPr>
          <p:cNvPr id="27" name="Kuva 26">
            <a:extLst>
              <a:ext uri="{FF2B5EF4-FFF2-40B4-BE49-F238E27FC236}">
                <a16:creationId xmlns:a16="http://schemas.microsoft.com/office/drawing/2014/main" id="{FF1DD1D5-0CD4-6C77-E75F-A4520D537E3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523" r="1158"/>
          <a:stretch/>
        </p:blipFill>
        <p:spPr>
          <a:xfrm>
            <a:off x="9298513" y="-7938"/>
            <a:ext cx="2893488" cy="6873876"/>
          </a:xfrm>
          <a:prstGeom prst="rect">
            <a:avLst/>
          </a:prstGeom>
        </p:spPr>
      </p:pic>
    </p:spTree>
    <p:extLst>
      <p:ext uri="{BB962C8B-B14F-4D97-AF65-F5344CB8AC3E}">
        <p14:creationId xmlns:p14="http://schemas.microsoft.com/office/powerpoint/2010/main" val="3711305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harmaa">
    <p:spTree>
      <p:nvGrpSpPr>
        <p:cNvPr id="1" name=""/>
        <p:cNvGrpSpPr/>
        <p:nvPr/>
      </p:nvGrpSpPr>
      <p:grpSpPr>
        <a:xfrm>
          <a:off x="0" y="0"/>
          <a:ext cx="0" cy="0"/>
          <a:chOff x="0" y="0"/>
          <a:chExt cx="0" cy="0"/>
        </a:xfrm>
      </p:grpSpPr>
      <p:pic>
        <p:nvPicPr>
          <p:cNvPr id="39" name="Kuva 38">
            <a:extLst>
              <a:ext uri="{FF2B5EF4-FFF2-40B4-BE49-F238E27FC236}">
                <a16:creationId xmlns:a16="http://schemas.microsoft.com/office/drawing/2014/main" id="{BE60F421-FC09-57C4-AC92-DC7E0936B17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b="1227"/>
          <a:stretch/>
        </p:blipFill>
        <p:spPr>
          <a:xfrm>
            <a:off x="9024183" y="-15875"/>
            <a:ext cx="3167818" cy="6873876"/>
          </a:xfrm>
          <a:prstGeom prst="rect">
            <a:avLst/>
          </a:prstGeom>
        </p:spPr>
      </p:pic>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08211"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1" y="1944000"/>
            <a:ext cx="8708211"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en-FI"/>
              <a:t>05/25/2026</a:t>
            </a:fld>
            <a:endParaRPr lang="en-FI"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98989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läotsikko, otsikko ja sisältö">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15E4E07F-07AA-F9F5-501A-0E3707F8D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a:stretch/>
        </p:blipFill>
        <p:spPr>
          <a:xfrm>
            <a:off x="9024183" y="-15876"/>
            <a:ext cx="3167818" cy="6959285"/>
          </a:xfrm>
          <a:prstGeom prst="rect">
            <a:avLst/>
          </a:prstGeom>
        </p:spPr>
      </p:pic>
      <p:sp>
        <p:nvSpPr>
          <p:cNvPr id="3" name="Text Placeholder 2">
            <a:extLst>
              <a:ext uri="{FF2B5EF4-FFF2-40B4-BE49-F238E27FC236}">
                <a16:creationId xmlns:a16="http://schemas.microsoft.com/office/drawing/2014/main" id="{CE5F7CCE-4D83-C34D-B208-4372EFF0926A}"/>
              </a:ext>
            </a:extLst>
          </p:cNvPr>
          <p:cNvSpPr>
            <a:spLocks noGrp="1"/>
          </p:cNvSpPr>
          <p:nvPr>
            <p:ph type="body" idx="1" hasCustomPrompt="1"/>
          </p:nvPr>
        </p:nvSpPr>
        <p:spPr>
          <a:xfrm>
            <a:off x="803275" y="783798"/>
            <a:ext cx="8214601" cy="323850"/>
          </a:xfrm>
        </p:spPr>
        <p:txBody>
          <a:bodyPr lIns="14400" tIns="0" anchor="b" anchorCtr="0">
            <a:normAutofit/>
          </a:bodyPr>
          <a:lstStyle>
            <a:lvl1pPr marL="0" indent="0">
              <a:buNone/>
              <a:defRPr sz="1350" b="0" cap="all" spc="8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Lyhyt yläotsikko</a:t>
            </a:r>
          </a:p>
        </p:txBody>
      </p:sp>
      <p:sp>
        <p:nvSpPr>
          <p:cNvPr id="2" name="Title 1">
            <a:extLst>
              <a:ext uri="{FF2B5EF4-FFF2-40B4-BE49-F238E27FC236}">
                <a16:creationId xmlns:a16="http://schemas.microsoft.com/office/drawing/2014/main" id="{A8C91F3F-1F58-0546-839E-69C27C4A8A5C}"/>
              </a:ext>
            </a:extLst>
          </p:cNvPr>
          <p:cNvSpPr>
            <a:spLocks noGrp="1"/>
          </p:cNvSpPr>
          <p:nvPr>
            <p:ph type="title" hasCustomPrompt="1"/>
          </p:nvPr>
        </p:nvSpPr>
        <p:spPr>
          <a:xfrm>
            <a:off x="803275" y="1061813"/>
            <a:ext cx="8225487" cy="878160"/>
          </a:xfrm>
        </p:spPr>
        <p:txBody>
          <a:bodyPr anchor="ctr" anchorCtr="0">
            <a:normAutofit/>
          </a:bodyPr>
          <a:lstStyle>
            <a:lvl1pPr>
              <a:defRPr>
                <a:solidFill>
                  <a:schemeClr val="accent1"/>
                </a:solidFill>
              </a:defRPr>
            </a:lvl1pPr>
          </a:lstStyle>
          <a:p>
            <a:r>
              <a:rPr lang="fi-FI" dirty="0"/>
              <a:t>Tekstisivu, yksipalstainen, yläotsikolla</a:t>
            </a:r>
            <a:endParaRPr lang="en-FI" dirty="0"/>
          </a:p>
        </p:txBody>
      </p:sp>
      <p:sp>
        <p:nvSpPr>
          <p:cNvPr id="4" name="Content Placeholder 3">
            <a:extLst>
              <a:ext uri="{FF2B5EF4-FFF2-40B4-BE49-F238E27FC236}">
                <a16:creationId xmlns:a16="http://schemas.microsoft.com/office/drawing/2014/main" id="{F0781432-FB30-E843-8B2C-F0322E34C454}"/>
              </a:ext>
            </a:extLst>
          </p:cNvPr>
          <p:cNvSpPr>
            <a:spLocks noGrp="1"/>
          </p:cNvSpPr>
          <p:nvPr>
            <p:ph sz="half" idx="2"/>
          </p:nvPr>
        </p:nvSpPr>
        <p:spPr>
          <a:xfrm>
            <a:off x="814162" y="1944000"/>
            <a:ext cx="8865866" cy="3586716"/>
          </a:xfrm>
        </p:spPr>
        <p:txBody>
          <a:bodyPr/>
          <a:lstStyle>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Date Placeholder 6">
            <a:extLst>
              <a:ext uri="{FF2B5EF4-FFF2-40B4-BE49-F238E27FC236}">
                <a16:creationId xmlns:a16="http://schemas.microsoft.com/office/drawing/2014/main" id="{8F315986-3F82-3848-9C2B-5A384D4899F7}"/>
              </a:ext>
              <a:ext uri="{C183D7F6-B498-43B3-948B-1728B52AA6E4}">
                <adec:decorative xmlns:adec="http://schemas.microsoft.com/office/drawing/2017/decorative" val="1"/>
              </a:ext>
            </a:extLst>
          </p:cNvPr>
          <p:cNvSpPr>
            <a:spLocks noGrp="1"/>
          </p:cNvSpPr>
          <p:nvPr>
            <p:ph type="dt" sz="half" idx="10"/>
          </p:nvPr>
        </p:nvSpPr>
        <p:spPr/>
        <p:txBody>
          <a:bodyPr/>
          <a:lstStyle/>
          <a:p>
            <a:fld id="{7653AB5B-B319-0B42-AB42-7B16B0057661}" type="datetime1">
              <a:rPr lang="fi-FI" noProof="0" smtClean="0"/>
              <a:t>25.5.2026</a:t>
            </a:fld>
            <a:endParaRPr lang="fi-FI" noProof="0" dirty="0"/>
          </a:p>
        </p:txBody>
      </p:sp>
      <p:sp>
        <p:nvSpPr>
          <p:cNvPr id="8" name="Footer Placeholder 7">
            <a:extLst>
              <a:ext uri="{FF2B5EF4-FFF2-40B4-BE49-F238E27FC236}">
                <a16:creationId xmlns:a16="http://schemas.microsoft.com/office/drawing/2014/main" id="{8A8CAEDF-B78D-C943-A135-08F02A3D109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9" name="Slide Number Placeholder 8">
            <a:extLst>
              <a:ext uri="{FF2B5EF4-FFF2-40B4-BE49-F238E27FC236}">
                <a16:creationId xmlns:a16="http://schemas.microsoft.com/office/drawing/2014/main" id="{6F37DB3D-8A81-C84B-B13F-AA6BAA8A8376}"/>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9233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palstaa tai sisältö ja graaf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C171-29DD-C147-9204-BD985F50A42F}"/>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kaksipalstainen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0BAB7E06-6098-814C-8AA5-987824D561F6}"/>
              </a:ext>
            </a:extLst>
          </p:cNvPr>
          <p:cNvSpPr>
            <a:spLocks noGrp="1"/>
          </p:cNvSpPr>
          <p:nvPr>
            <p:ph sz="half" idx="1"/>
          </p:nvPr>
        </p:nvSpPr>
        <p:spPr>
          <a:xfrm>
            <a:off x="814161"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Content Placeholder 3">
            <a:extLst>
              <a:ext uri="{FF2B5EF4-FFF2-40B4-BE49-F238E27FC236}">
                <a16:creationId xmlns:a16="http://schemas.microsoft.com/office/drawing/2014/main" id="{FEA61FE6-A0AB-9C4E-B3A8-9D5D0D29EC27}"/>
              </a:ext>
              <a:ext uri="{C183D7F6-B498-43B3-948B-1728B52AA6E4}">
                <adec:decorative xmlns:adec="http://schemas.microsoft.com/office/drawing/2017/decorative" val="0"/>
              </a:ext>
            </a:extLst>
          </p:cNvPr>
          <p:cNvSpPr>
            <a:spLocks noGrp="1"/>
          </p:cNvSpPr>
          <p:nvPr>
            <p:ph sz="half" idx="2"/>
          </p:nvPr>
        </p:nvSpPr>
        <p:spPr>
          <a:xfrm>
            <a:off x="6538686"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Date Placeholder 4">
            <a:extLst>
              <a:ext uri="{FF2B5EF4-FFF2-40B4-BE49-F238E27FC236}">
                <a16:creationId xmlns:a16="http://schemas.microsoft.com/office/drawing/2014/main" id="{C2476867-393E-DE42-9581-1934918B6B83}"/>
              </a:ext>
              <a:ext uri="{C183D7F6-B498-43B3-948B-1728B52AA6E4}">
                <adec:decorative xmlns:adec="http://schemas.microsoft.com/office/drawing/2017/decorative" val="1"/>
              </a:ext>
            </a:extLst>
          </p:cNvPr>
          <p:cNvSpPr>
            <a:spLocks noGrp="1"/>
          </p:cNvSpPr>
          <p:nvPr>
            <p:ph type="dt" sz="half" idx="10"/>
          </p:nvPr>
        </p:nvSpPr>
        <p:spPr/>
        <p:txBody>
          <a:bodyPr/>
          <a:lstStyle/>
          <a:p>
            <a:fld id="{18ECC288-B895-514C-9963-8FCF0CCA733A}" type="datetime1">
              <a:rPr lang="fi-FI" noProof="0" smtClean="0"/>
              <a:t>25.5.2026</a:t>
            </a:fld>
            <a:endParaRPr lang="fi-FI" noProof="0" dirty="0"/>
          </a:p>
        </p:txBody>
      </p:sp>
      <p:sp>
        <p:nvSpPr>
          <p:cNvPr id="6" name="Footer Placeholder 5">
            <a:extLst>
              <a:ext uri="{FF2B5EF4-FFF2-40B4-BE49-F238E27FC236}">
                <a16:creationId xmlns:a16="http://schemas.microsoft.com/office/drawing/2014/main" id="{608DA177-36B3-7D48-BF05-7BD244AE948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7" name="Slide Number Placeholder 6">
            <a:extLst>
              <a:ext uri="{FF2B5EF4-FFF2-40B4-BE49-F238E27FC236}">
                <a16:creationId xmlns:a16="http://schemas.microsoft.com/office/drawing/2014/main" id="{BBE39B7A-AC84-A44F-980A-A1BCA6C63D42}"/>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218334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vertailu</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B5C7EC9C-47A9-7A4B-8807-FC4BDFB41F71}"/>
              </a:ext>
            </a:extLst>
          </p:cNvPr>
          <p:cNvSpPr>
            <a:spLocks noGrp="1"/>
          </p:cNvSpPr>
          <p:nvPr>
            <p:ph type="body" idx="1" hasCustomPrompt="1"/>
          </p:nvPr>
        </p:nvSpPr>
        <p:spPr>
          <a:xfrm>
            <a:off x="803276" y="1980000"/>
            <a:ext cx="5194300"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03275"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Text Placeholder 4">
            <a:extLst>
              <a:ext uri="{FF2B5EF4-FFF2-40B4-BE49-F238E27FC236}">
                <a16:creationId xmlns:a16="http://schemas.microsoft.com/office/drawing/2014/main" id="{B012FD6D-AD6F-274D-9961-DA062F632742}"/>
              </a:ext>
            </a:extLst>
          </p:cNvPr>
          <p:cNvSpPr>
            <a:spLocks noGrp="1"/>
          </p:cNvSpPr>
          <p:nvPr>
            <p:ph type="body" sz="quarter" idx="3" hasCustomPrompt="1"/>
          </p:nvPr>
        </p:nvSpPr>
        <p:spPr>
          <a:xfrm>
            <a:off x="6172199" y="1980000"/>
            <a:ext cx="5216525"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9" name="Content Placeholder 3">
            <a:extLst>
              <a:ext uri="{FF2B5EF4-FFF2-40B4-BE49-F238E27FC236}">
                <a16:creationId xmlns:a16="http://schemas.microsoft.com/office/drawing/2014/main" id="{A09BFCB3-417E-4345-B485-F5ABA75634F2}"/>
              </a:ext>
            </a:extLst>
          </p:cNvPr>
          <p:cNvSpPr>
            <a:spLocks noGrp="1"/>
          </p:cNvSpPr>
          <p:nvPr>
            <p:ph sz="half" idx="2"/>
          </p:nvPr>
        </p:nvSpPr>
        <p:spPr>
          <a:xfrm>
            <a:off x="6172199"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Tree>
    <p:extLst>
      <p:ext uri="{BB962C8B-B14F-4D97-AF65-F5344CB8AC3E}">
        <p14:creationId xmlns:p14="http://schemas.microsoft.com/office/powerpoint/2010/main" val="59440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sisältö ja iso kuv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5183415" cy="1080000"/>
          </a:xfrm>
        </p:spPr>
        <p:txBody>
          <a:bodyPr/>
          <a:lstStyle>
            <a:lvl1pPr>
              <a:defRPr>
                <a:solidFill>
                  <a:schemeClr val="accent1"/>
                </a:solidFill>
              </a:defRPr>
            </a:lvl1pPr>
          </a:lstStyle>
          <a:p>
            <a:r>
              <a:rPr lang="fi-FI" noProof="0" dirty="0"/>
              <a:t>Tekstisivu kuvalla,</a:t>
            </a:r>
            <a:br>
              <a:rPr lang="fi-FI" noProof="0" dirty="0"/>
            </a:br>
            <a:r>
              <a:rPr lang="fi-FI" noProof="0" dirty="0"/>
              <a:t>lyhyt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12420" y="1944415"/>
            <a:ext cx="4462408" cy="384994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Kuvan paikkamerkki 19">
            <a:extLst>
              <a:ext uri="{FF2B5EF4-FFF2-40B4-BE49-F238E27FC236}">
                <a16:creationId xmlns:a16="http://schemas.microsoft.com/office/drawing/2014/main" id="{0D327B08-75C3-EA4D-6C54-B40C5BBD45F9}"/>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36816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B64713-1922-554E-9087-40B12698E1CB}"/>
              </a:ext>
            </a:extLst>
          </p:cNvPr>
          <p:cNvPicPr>
            <a:picLocks noChangeAspect="1"/>
          </p:cNvPicPr>
          <p:nvPr userDrawn="1"/>
        </p:nvPicPr>
        <p:blipFill>
          <a:blip r:embed="rId2"/>
          <a:stretch>
            <a:fillRect/>
          </a:stretch>
        </p:blipFill>
        <p:spPr>
          <a:xfrm>
            <a:off x="-22859" y="-27384"/>
            <a:ext cx="12237719" cy="6898088"/>
          </a:xfrm>
          <a:prstGeom prst="rect">
            <a:avLst/>
          </a:prstGeom>
        </p:spPr>
      </p:pic>
      <p:sp>
        <p:nvSpPr>
          <p:cNvPr id="2" name="Title 1">
            <a:extLst>
              <a:ext uri="{FF2B5EF4-FFF2-40B4-BE49-F238E27FC236}">
                <a16:creationId xmlns:a16="http://schemas.microsoft.com/office/drawing/2014/main" id="{DFE1236C-831E-C54D-AB26-AC3B3AA44254}"/>
              </a:ext>
            </a:extLst>
          </p:cNvPr>
          <p:cNvSpPr>
            <a:spLocks noGrp="1"/>
          </p:cNvSpPr>
          <p:nvPr>
            <p:ph type="title" hasCustomPrompt="1"/>
          </p:nvPr>
        </p:nvSpPr>
        <p:spPr>
          <a:xfrm>
            <a:off x="2406681" y="2158614"/>
            <a:ext cx="7378639" cy="2160000"/>
          </a:xfrm>
        </p:spPr>
        <p:txBody>
          <a:bodyPr anchor="ctr" anchorCtr="0">
            <a:normAutofit/>
          </a:bodyPr>
          <a:lstStyle>
            <a:lvl1pPr algn="ctr">
              <a:defRPr sz="4200">
                <a:solidFill>
                  <a:schemeClr val="tx1"/>
                </a:solidFill>
              </a:defRPr>
            </a:lvl1pPr>
          </a:lstStyle>
          <a:p>
            <a:r>
              <a:rPr lang="fi-FI" dirty="0"/>
              <a:t>Väliotsikko,</a:t>
            </a:r>
            <a:br>
              <a:rPr lang="fi-FI" dirty="0"/>
            </a:br>
            <a:r>
              <a:rPr lang="fi-FI" dirty="0"/>
              <a:t>korkeintaan kaksi riviä</a:t>
            </a:r>
            <a:endParaRPr lang="en-FI" dirty="0"/>
          </a:p>
        </p:txBody>
      </p:sp>
    </p:spTree>
    <p:extLst>
      <p:ext uri="{BB962C8B-B14F-4D97-AF65-F5344CB8AC3E}">
        <p14:creationId xmlns:p14="http://schemas.microsoft.com/office/powerpoint/2010/main" val="4067607723"/>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843D9-84CC-8E43-A1E6-4BC6088984AA}"/>
              </a:ext>
            </a:extLst>
          </p:cNvPr>
          <p:cNvPicPr>
            <a:picLocks noChangeAspect="1"/>
          </p:cNvPicPr>
          <p:nvPr userDrawn="1"/>
        </p:nvPicPr>
        <p:blipFill>
          <a:blip r:embed="rId2">
            <a:alphaModFix amt="40000"/>
          </a:blip>
          <a:stretch>
            <a:fillRect/>
          </a:stretch>
        </p:blipFill>
        <p:spPr>
          <a:xfrm>
            <a:off x="-11876" y="-33643"/>
            <a:ext cx="12240090" cy="6880187"/>
          </a:xfrm>
          <a:prstGeom prst="rect">
            <a:avLst/>
          </a:prstGeom>
        </p:spPr>
      </p:pic>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2406680" y="2158614"/>
            <a:ext cx="7378639" cy="2160000"/>
          </a:xfrm>
        </p:spPr>
        <p:txBody>
          <a:bodyPr anchor="ctr" anchorCtr="0">
            <a:normAutofit/>
          </a:bodyPr>
          <a:lstStyle>
            <a:lvl1pPr algn="ctr">
              <a:defRPr sz="4200">
                <a:solidFill>
                  <a:schemeClr val="accent1"/>
                </a:solidFill>
              </a:defRPr>
            </a:lvl1pPr>
          </a:lstStyle>
          <a:p>
            <a:r>
              <a:rPr lang="fi-FI" noProof="0" dirty="0"/>
              <a:t>Väliotsikko, </a:t>
            </a:r>
            <a:br>
              <a:rPr lang="fi-FI" noProof="0" dirty="0"/>
            </a:br>
            <a:r>
              <a:rPr lang="fi-FI" noProof="0" dirty="0"/>
              <a:t>korkeintaan kaksi riviä</a:t>
            </a:r>
          </a:p>
        </p:txBody>
      </p:sp>
    </p:spTree>
    <p:extLst>
      <p:ext uri="{BB962C8B-B14F-4D97-AF65-F5344CB8AC3E}">
        <p14:creationId xmlns:p14="http://schemas.microsoft.com/office/powerpoint/2010/main" val="53179469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 kuva">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bg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solidFill>
                  <a:schemeClr val="bg1"/>
                </a:solidFill>
              </a:defRPr>
            </a:lvl1pPr>
          </a:lstStyle>
          <a:p>
            <a:r>
              <a:rPr lang="fi-FI"/>
              <a:t>Lisää kuva napsauttamalla kuvaketta</a:t>
            </a:r>
            <a:endParaRPr lang="fi-FI" dirty="0"/>
          </a:p>
        </p:txBody>
      </p:sp>
    </p:spTree>
    <p:extLst>
      <p:ext uri="{BB962C8B-B14F-4D97-AF65-F5344CB8AC3E}">
        <p14:creationId xmlns:p14="http://schemas.microsoft.com/office/powerpoint/2010/main" val="26980291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 kuva">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accent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107170643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ivis asianosto">
    <p:bg>
      <p:bgPr>
        <a:blipFill dpi="0" rotWithShape="1">
          <a:blip r:embed="rId2">
            <a:lum/>
          </a:blip>
          <a:srcRect/>
          <a:stretch>
            <a:fillRect b="-1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3400">
                <a:solidFill>
                  <a:schemeClr val="accent1"/>
                </a:solidFill>
              </a:defRPr>
            </a:lvl1pPr>
          </a:lstStyle>
          <a:p>
            <a:r>
              <a:rPr lang="fi-FI" noProof="0" dirty="0"/>
              <a:t>Tiivis asianosto esityksen jäsentämiseen</a:t>
            </a:r>
          </a:p>
        </p:txBody>
      </p:sp>
      <p:sp>
        <p:nvSpPr>
          <p:cNvPr id="6" name="Text Placeholder 3">
            <a:extLst>
              <a:ext uri="{FF2B5EF4-FFF2-40B4-BE49-F238E27FC236}">
                <a16:creationId xmlns:a16="http://schemas.microsoft.com/office/drawing/2014/main" id="{19706E95-246C-917C-048F-36167F365523}"/>
              </a:ext>
            </a:extLst>
          </p:cNvPr>
          <p:cNvSpPr>
            <a:spLocks noGrp="1"/>
          </p:cNvSpPr>
          <p:nvPr>
            <p:ph type="body" sz="half" idx="2"/>
          </p:nvPr>
        </p:nvSpPr>
        <p:spPr>
          <a:xfrm>
            <a:off x="7239797" y="1332000"/>
            <a:ext cx="4138295" cy="3763342"/>
          </a:xfrm>
        </p:spPr>
        <p:txBody>
          <a:bodyPr>
            <a:normAutofit/>
          </a:bodyPr>
          <a:lstStyle>
            <a:lvl1pPr marL="320675" indent="-307975">
              <a:buFont typeface="Arial" panose="020B0604020202020204" pitchFamily="34" charset="0"/>
              <a:buChar char="•"/>
              <a:tabLst/>
              <a:defRPr sz="2400"/>
            </a:lvl1pPr>
            <a:lvl2pPr marL="742950" indent="-285750">
              <a:buFont typeface="Arial" panose="020B0604020202020204" pitchFamily="34" charset="0"/>
              <a:buChar char="•"/>
              <a:defRPr sz="2100"/>
            </a:lvl2pPr>
            <a:lvl3pPr marL="1085850" indent="-171450">
              <a:buFont typeface="Arial" panose="020B0604020202020204" pitchFamily="34" charset="0"/>
              <a:buChar char="•"/>
              <a:defRPr sz="1800"/>
            </a:lvl3pPr>
            <a:lvl4pPr marL="1543050" indent="-171450">
              <a:buFont typeface="Arial" panose="020B0604020202020204" pitchFamily="34" charset="0"/>
              <a:buChar char="•"/>
              <a:defRPr sz="1800"/>
            </a:lvl4pPr>
            <a:lvl5pPr marL="2000250" indent="-171450">
              <a:buFont typeface="Arial" panose="020B0604020202020204" pitchFamily="34" charset="0"/>
              <a:buChar char="•"/>
              <a:defRPr sz="18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pic>
        <p:nvPicPr>
          <p:cNvPr id="4" name="Picture 2">
            <a:extLst>
              <a:ext uri="{FF2B5EF4-FFF2-40B4-BE49-F238E27FC236}">
                <a16:creationId xmlns:a16="http://schemas.microsoft.com/office/drawing/2014/main" id="{8EE11CFB-9B1F-0815-D11B-021619BB835D}"/>
              </a:ext>
              <a:ext uri="{C183D7F6-B498-43B3-948B-1728B52AA6E4}">
                <adec:decorative xmlns:adec="http://schemas.microsoft.com/office/drawing/2017/decorative" val="1"/>
              </a:ext>
            </a:extLst>
          </p:cNvPr>
          <p:cNvPicPr>
            <a:picLocks noChangeAspect="1"/>
          </p:cNvPicPr>
          <p:nvPr userDrawn="1"/>
        </p:nvPicPr>
        <p:blipFill rotWithShape="1">
          <a:blip r:embed="rId3">
            <a:alphaModFix amt="40000"/>
          </a:blip>
          <a:srcRect t="40507" r="20646" b="9178"/>
          <a:stretch/>
        </p:blipFill>
        <p:spPr>
          <a:xfrm>
            <a:off x="-75302" y="3993931"/>
            <a:ext cx="8036107" cy="2864068"/>
          </a:xfrm>
          <a:prstGeom prst="rect">
            <a:avLst/>
          </a:prstGeom>
        </p:spPr>
      </p:pic>
    </p:spTree>
    <p:extLst>
      <p:ext uri="{BB962C8B-B14F-4D97-AF65-F5344CB8AC3E}">
        <p14:creationId xmlns:p14="http://schemas.microsoft.com/office/powerpoint/2010/main" val="300506574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Vain otsikk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2D556-3007-BA4D-A1BB-95286BEFF08A}"/>
              </a:ext>
            </a:extLst>
          </p:cNvPr>
          <p:cNvSpPr>
            <a:spLocks noGrp="1"/>
          </p:cNvSpPr>
          <p:nvPr>
            <p:ph type="title" hasCustomPrompt="1"/>
          </p:nvPr>
        </p:nvSpPr>
        <p:spPr>
          <a:xfrm>
            <a:off x="814161" y="720000"/>
            <a:ext cx="7921625" cy="1080000"/>
          </a:xfrm>
        </p:spPr>
        <p:txBody>
          <a:bodyPr>
            <a:normAutofit/>
          </a:bodyPr>
          <a:lstStyle>
            <a:lvl1pPr>
              <a:defRPr>
                <a:solidFill>
                  <a:schemeClr val="accent1"/>
                </a:solidFill>
              </a:defRPr>
            </a:lvl1pPr>
          </a:lstStyle>
          <a:p>
            <a:r>
              <a:rPr lang="fi-FI" dirty="0"/>
              <a:t>Vain otsikko</a:t>
            </a:r>
            <a:br>
              <a:rPr lang="fi-FI" dirty="0"/>
            </a:br>
            <a:r>
              <a:rPr lang="fi-FI" dirty="0"/>
              <a:t>Otsikon pituus korkeintaan kaksi riviä</a:t>
            </a:r>
            <a:endParaRPr lang="en-FI" dirty="0"/>
          </a:p>
        </p:txBody>
      </p:sp>
      <p:sp>
        <p:nvSpPr>
          <p:cNvPr id="3" name="Date Placeholder 2">
            <a:extLst>
              <a:ext uri="{FF2B5EF4-FFF2-40B4-BE49-F238E27FC236}">
                <a16:creationId xmlns:a16="http://schemas.microsoft.com/office/drawing/2014/main" id="{B3093295-F835-2A4F-B6E6-7F158EC393E9}"/>
              </a:ext>
              <a:ext uri="{C183D7F6-B498-43B3-948B-1728B52AA6E4}">
                <adec:decorative xmlns:adec="http://schemas.microsoft.com/office/drawing/2017/decorative" val="1"/>
              </a:ext>
            </a:extLst>
          </p:cNvPr>
          <p:cNvSpPr>
            <a:spLocks noGrp="1"/>
          </p:cNvSpPr>
          <p:nvPr>
            <p:ph type="dt" sz="half" idx="10"/>
          </p:nvPr>
        </p:nvSpPr>
        <p:spPr/>
        <p:txBody>
          <a:bodyPr/>
          <a:lstStyle/>
          <a:p>
            <a:fld id="{ED557CB1-B266-BA47-A71E-7DA39C0092DC}" type="datetime1">
              <a:rPr lang="fi-FI" noProof="0" smtClean="0"/>
              <a:t>25.5.2026</a:t>
            </a:fld>
            <a:endParaRPr lang="fi-FI" noProof="0" dirty="0"/>
          </a:p>
        </p:txBody>
      </p:sp>
      <p:sp>
        <p:nvSpPr>
          <p:cNvPr id="4" name="Footer Placeholder 3">
            <a:extLst>
              <a:ext uri="{FF2B5EF4-FFF2-40B4-BE49-F238E27FC236}">
                <a16:creationId xmlns:a16="http://schemas.microsoft.com/office/drawing/2014/main" id="{39AF8893-E1E4-C14F-BF90-DAB72552FA7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5" name="Slide Number Placeholder 4">
            <a:extLst>
              <a:ext uri="{FF2B5EF4-FFF2-40B4-BE49-F238E27FC236}">
                <a16:creationId xmlns:a16="http://schemas.microsoft.com/office/drawing/2014/main" id="{AA8A1E79-F110-F947-A0EB-09EF70791DAD}"/>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050458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yhjä">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3405FE-7FDF-3741-B777-88FD492BC7A3}"/>
              </a:ext>
            </a:extLst>
          </p:cNvPr>
          <p:cNvSpPr>
            <a:spLocks noGrp="1"/>
          </p:cNvSpPr>
          <p:nvPr>
            <p:ph type="dt" sz="half" idx="10"/>
          </p:nvPr>
        </p:nvSpPr>
        <p:spPr/>
        <p:txBody>
          <a:bodyPr/>
          <a:lstStyle/>
          <a:p>
            <a:fld id="{913D02D4-3613-5649-8FAA-418C1B6C0EFB}" type="datetime1">
              <a:rPr lang="fi-FI" noProof="0" smtClean="0"/>
              <a:t>25.5.2026</a:t>
            </a:fld>
            <a:endParaRPr lang="fi-FI" noProof="0" dirty="0"/>
          </a:p>
        </p:txBody>
      </p:sp>
      <p:sp>
        <p:nvSpPr>
          <p:cNvPr id="3" name="Footer Placeholder 2">
            <a:extLst>
              <a:ext uri="{FF2B5EF4-FFF2-40B4-BE49-F238E27FC236}">
                <a16:creationId xmlns:a16="http://schemas.microsoft.com/office/drawing/2014/main" id="{F225F80E-B48F-E446-AC5C-21377DD38002}"/>
              </a:ext>
            </a:extLst>
          </p:cNvPr>
          <p:cNvSpPr>
            <a:spLocks noGrp="1"/>
          </p:cNvSpPr>
          <p:nvPr>
            <p:ph type="ftr" sz="quarter" idx="11"/>
          </p:nvPr>
        </p:nvSpPr>
        <p:spPr/>
        <p:txBody>
          <a:bodyPr/>
          <a:lstStyle/>
          <a:p>
            <a:endParaRPr lang="fi-FI" noProof="0" dirty="0"/>
          </a:p>
        </p:txBody>
      </p:sp>
      <p:sp>
        <p:nvSpPr>
          <p:cNvPr id="4" name="Slide Number Placeholder 3">
            <a:extLst>
              <a:ext uri="{FF2B5EF4-FFF2-40B4-BE49-F238E27FC236}">
                <a16:creationId xmlns:a16="http://schemas.microsoft.com/office/drawing/2014/main" id="{FE2A5BCD-546C-3A47-B35C-2E594694A40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72875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eljä nostoa">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F703B42-29AE-3F42-BB70-3A844809162D}"/>
              </a:ext>
              <a:ext uri="{C183D7F6-B498-43B3-948B-1728B52AA6E4}">
                <adec:decorative xmlns:adec="http://schemas.microsoft.com/office/drawing/2017/decorative" val="1"/>
              </a:ext>
            </a:extLst>
          </p:cNvPr>
          <p:cNvSpPr/>
          <p:nvPr userDrawn="1"/>
        </p:nvSpPr>
        <p:spPr>
          <a:xfrm>
            <a:off x="803275" y="3898289"/>
            <a:ext cx="5230800" cy="19602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2" name="Rectangle 31">
            <a:extLst>
              <a:ext uri="{FF2B5EF4-FFF2-40B4-BE49-F238E27FC236}">
                <a16:creationId xmlns:a16="http://schemas.microsoft.com/office/drawing/2014/main" id="{D49DC66D-C716-A24B-8BD2-22114CB5F1C9}"/>
              </a:ext>
              <a:ext uri="{C183D7F6-B498-43B3-948B-1728B52AA6E4}">
                <adec:decorative xmlns:adec="http://schemas.microsoft.com/office/drawing/2017/decorative" val="1"/>
              </a:ext>
            </a:extLst>
          </p:cNvPr>
          <p:cNvSpPr/>
          <p:nvPr userDrawn="1"/>
        </p:nvSpPr>
        <p:spPr>
          <a:xfrm>
            <a:off x="6153570" y="1812407"/>
            <a:ext cx="5230800" cy="196100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5" name="Rectangle 34">
            <a:extLst>
              <a:ext uri="{FF2B5EF4-FFF2-40B4-BE49-F238E27FC236}">
                <a16:creationId xmlns:a16="http://schemas.microsoft.com/office/drawing/2014/main" id="{DCB6C5A5-B492-1447-B909-CE0010AC99FB}"/>
              </a:ext>
              <a:ext uri="{C183D7F6-B498-43B3-948B-1728B52AA6E4}">
                <adec:decorative xmlns:adec="http://schemas.microsoft.com/office/drawing/2017/decorative" val="1"/>
              </a:ext>
            </a:extLst>
          </p:cNvPr>
          <p:cNvSpPr/>
          <p:nvPr userDrawn="1"/>
        </p:nvSpPr>
        <p:spPr>
          <a:xfrm>
            <a:off x="6153570" y="3898289"/>
            <a:ext cx="5230800" cy="19602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solidFill>
                <a:schemeClr val="bg2"/>
              </a:solidFill>
            </a:endParaRPr>
          </a:p>
        </p:txBody>
      </p:sp>
      <p:sp>
        <p:nvSpPr>
          <p:cNvPr id="9" name="Rectangle 8">
            <a:extLst>
              <a:ext uri="{FF2B5EF4-FFF2-40B4-BE49-F238E27FC236}">
                <a16:creationId xmlns:a16="http://schemas.microsoft.com/office/drawing/2014/main" id="{E627135D-E0A4-3441-9139-7561A8275A06}"/>
              </a:ext>
              <a:ext uri="{C183D7F6-B498-43B3-948B-1728B52AA6E4}">
                <adec:decorative xmlns:adec="http://schemas.microsoft.com/office/drawing/2017/decorative" val="1"/>
              </a:ext>
            </a:extLst>
          </p:cNvPr>
          <p:cNvSpPr/>
          <p:nvPr userDrawn="1"/>
        </p:nvSpPr>
        <p:spPr>
          <a:xfrm>
            <a:off x="803275" y="1812407"/>
            <a:ext cx="5230800" cy="1961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2" name="Title 1">
            <a:extLst>
              <a:ext uri="{FF2B5EF4-FFF2-40B4-BE49-F238E27FC236}">
                <a16:creationId xmlns:a16="http://schemas.microsoft.com/office/drawing/2014/main" id="{5BAFA8E0-68DD-D84C-B185-D665F53FFC53}"/>
              </a:ext>
            </a:extLst>
          </p:cNvPr>
          <p:cNvSpPr>
            <a:spLocks noGrp="1"/>
          </p:cNvSpPr>
          <p:nvPr>
            <p:ph type="title" hasCustomPrompt="1"/>
          </p:nvPr>
        </p:nvSpPr>
        <p:spPr>
          <a:xfrm>
            <a:off x="803275" y="719999"/>
            <a:ext cx="10585450" cy="1080000"/>
          </a:xfrm>
        </p:spPr>
        <p:txBody>
          <a:bodyPr anchor="ctr" anchorCtr="0">
            <a:normAutofit/>
          </a:bodyPr>
          <a:lstStyle>
            <a:lvl1pPr>
              <a:defRPr sz="3400">
                <a:solidFill>
                  <a:schemeClr val="accent1"/>
                </a:solidFill>
              </a:defRPr>
            </a:lvl1pPr>
          </a:lstStyle>
          <a:p>
            <a:r>
              <a:rPr lang="fi-FI" noProof="0" dirty="0"/>
              <a:t>Neljä nostoa, </a:t>
            </a:r>
            <a:br>
              <a:rPr lang="fi-FI" noProof="0" dirty="0"/>
            </a:br>
            <a:r>
              <a:rPr lang="fi-FI" noProof="0" dirty="0"/>
              <a:t>kaksirivinen otsikko</a:t>
            </a:r>
          </a:p>
        </p:txBody>
      </p:sp>
      <p:sp>
        <p:nvSpPr>
          <p:cNvPr id="20" name="Text Placeholder 3">
            <a:extLst>
              <a:ext uri="{FF2B5EF4-FFF2-40B4-BE49-F238E27FC236}">
                <a16:creationId xmlns:a16="http://schemas.microsoft.com/office/drawing/2014/main" id="{EACE5EA5-0EC5-58C4-EB96-FC9E3D9AE619}"/>
              </a:ext>
            </a:extLst>
          </p:cNvPr>
          <p:cNvSpPr>
            <a:spLocks noGrp="1"/>
          </p:cNvSpPr>
          <p:nvPr>
            <p:ph type="body" sz="half" idx="22" hasCustomPrompt="1"/>
          </p:nvPr>
        </p:nvSpPr>
        <p:spPr>
          <a:xfrm>
            <a:off x="1210884" y="2055600"/>
            <a:ext cx="4414557" cy="418322"/>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4" name="Text Placeholder 3">
            <a:extLst>
              <a:ext uri="{FF2B5EF4-FFF2-40B4-BE49-F238E27FC236}">
                <a16:creationId xmlns:a16="http://schemas.microsoft.com/office/drawing/2014/main" id="{27F1E5BE-8A05-D14D-B2A0-1AD0FC52318D}"/>
              </a:ext>
            </a:extLst>
          </p:cNvPr>
          <p:cNvSpPr>
            <a:spLocks noGrp="1"/>
          </p:cNvSpPr>
          <p:nvPr>
            <p:ph type="body" sz="half" idx="2"/>
          </p:nvPr>
        </p:nvSpPr>
        <p:spPr>
          <a:xfrm>
            <a:off x="1211910" y="2477626"/>
            <a:ext cx="4452290" cy="998095"/>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Muokkaa tekstin perustyylejä napsauttamalla</a:t>
            </a:r>
          </a:p>
        </p:txBody>
      </p:sp>
      <p:sp>
        <p:nvSpPr>
          <p:cNvPr id="22" name="Text Placeholder 3">
            <a:extLst>
              <a:ext uri="{FF2B5EF4-FFF2-40B4-BE49-F238E27FC236}">
                <a16:creationId xmlns:a16="http://schemas.microsoft.com/office/drawing/2014/main" id="{9225A0A2-EEE3-07EE-C156-6804854D56D1}"/>
              </a:ext>
            </a:extLst>
          </p:cNvPr>
          <p:cNvSpPr>
            <a:spLocks noGrp="1"/>
          </p:cNvSpPr>
          <p:nvPr>
            <p:ph type="body" sz="half" idx="24" hasCustomPrompt="1"/>
          </p:nvPr>
        </p:nvSpPr>
        <p:spPr>
          <a:xfrm>
            <a:off x="6539145" y="2032950"/>
            <a:ext cx="4414557" cy="418322"/>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1" name="Text Placeholder 3">
            <a:extLst>
              <a:ext uri="{FF2B5EF4-FFF2-40B4-BE49-F238E27FC236}">
                <a16:creationId xmlns:a16="http://schemas.microsoft.com/office/drawing/2014/main" id="{54B245C6-ECDF-F9F9-8CF7-78DFAACD9DF4}"/>
              </a:ext>
            </a:extLst>
          </p:cNvPr>
          <p:cNvSpPr>
            <a:spLocks noGrp="1"/>
          </p:cNvSpPr>
          <p:nvPr>
            <p:ph type="body" sz="half" idx="23"/>
          </p:nvPr>
        </p:nvSpPr>
        <p:spPr>
          <a:xfrm>
            <a:off x="6542825" y="2476800"/>
            <a:ext cx="4452290" cy="998095"/>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C0CDA761-048D-C54D-8E20-6C9D95F53A67}"/>
              </a:ext>
              <a:ext uri="{C183D7F6-B498-43B3-948B-1728B52AA6E4}">
                <adec:decorative xmlns:adec="http://schemas.microsoft.com/office/drawing/2017/decorative" val="1"/>
              </a:ext>
            </a:extLst>
          </p:cNvPr>
          <p:cNvSpPr>
            <a:spLocks noGrp="1"/>
          </p:cNvSpPr>
          <p:nvPr>
            <p:ph type="dt" sz="half" idx="10"/>
          </p:nvPr>
        </p:nvSpPr>
        <p:spPr/>
        <p:txBody>
          <a:bodyPr/>
          <a:lstStyle/>
          <a:p>
            <a:fld id="{5AB019FD-7351-674E-88EC-346BE3031EE7}" type="datetime1">
              <a:rPr lang="fi-FI" noProof="0" smtClean="0"/>
              <a:t>25.5.2026</a:t>
            </a:fld>
            <a:endParaRPr lang="fi-FI" noProof="0" dirty="0"/>
          </a:p>
        </p:txBody>
      </p:sp>
      <p:sp>
        <p:nvSpPr>
          <p:cNvPr id="6" name="Footer Placeholder 5">
            <a:extLst>
              <a:ext uri="{FF2B5EF4-FFF2-40B4-BE49-F238E27FC236}">
                <a16:creationId xmlns:a16="http://schemas.microsoft.com/office/drawing/2014/main" id="{12E1E2B8-D029-384A-92E9-B5724AA13637}"/>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7" name="Slide Number Placeholder 6">
            <a:extLst>
              <a:ext uri="{FF2B5EF4-FFF2-40B4-BE49-F238E27FC236}">
                <a16:creationId xmlns:a16="http://schemas.microsoft.com/office/drawing/2014/main" id="{4D389211-1DC9-694E-B796-2E30C709603A}"/>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
        <p:nvSpPr>
          <p:cNvPr id="19" name="Text Placeholder 3">
            <a:extLst>
              <a:ext uri="{FF2B5EF4-FFF2-40B4-BE49-F238E27FC236}">
                <a16:creationId xmlns:a16="http://schemas.microsoft.com/office/drawing/2014/main" id="{87FC0FB3-6F99-A3FA-11F4-F770C9023FFA}"/>
              </a:ext>
            </a:extLst>
          </p:cNvPr>
          <p:cNvSpPr>
            <a:spLocks noGrp="1"/>
          </p:cNvSpPr>
          <p:nvPr>
            <p:ph type="body" sz="half" idx="21" hasCustomPrompt="1"/>
          </p:nvPr>
        </p:nvSpPr>
        <p:spPr>
          <a:xfrm>
            <a:off x="1211397" y="4183200"/>
            <a:ext cx="4414557" cy="399600"/>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18" name="Text Placeholder 3">
            <a:extLst>
              <a:ext uri="{FF2B5EF4-FFF2-40B4-BE49-F238E27FC236}">
                <a16:creationId xmlns:a16="http://schemas.microsoft.com/office/drawing/2014/main" id="{6562E4AD-4384-F11E-3BFC-E74384CA0A8A}"/>
              </a:ext>
            </a:extLst>
          </p:cNvPr>
          <p:cNvSpPr>
            <a:spLocks noGrp="1"/>
          </p:cNvSpPr>
          <p:nvPr>
            <p:ph type="body" sz="half" idx="20"/>
          </p:nvPr>
        </p:nvSpPr>
        <p:spPr>
          <a:xfrm>
            <a:off x="1211910" y="4582800"/>
            <a:ext cx="4413531" cy="1001636"/>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24" name="Text Placeholder 3">
            <a:extLst>
              <a:ext uri="{FF2B5EF4-FFF2-40B4-BE49-F238E27FC236}">
                <a16:creationId xmlns:a16="http://schemas.microsoft.com/office/drawing/2014/main" id="{13130747-405D-D8B8-97A0-B4374FB80ED2}"/>
              </a:ext>
            </a:extLst>
          </p:cNvPr>
          <p:cNvSpPr>
            <a:spLocks noGrp="1"/>
          </p:cNvSpPr>
          <p:nvPr>
            <p:ph type="body" sz="half" idx="26" hasCustomPrompt="1"/>
          </p:nvPr>
        </p:nvSpPr>
        <p:spPr>
          <a:xfrm>
            <a:off x="6539144" y="4135499"/>
            <a:ext cx="4414557" cy="399600"/>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3" name="Text Placeholder 3">
            <a:extLst>
              <a:ext uri="{FF2B5EF4-FFF2-40B4-BE49-F238E27FC236}">
                <a16:creationId xmlns:a16="http://schemas.microsoft.com/office/drawing/2014/main" id="{EA7A858B-5857-DEC6-CB5B-C592D4D97308}"/>
              </a:ext>
            </a:extLst>
          </p:cNvPr>
          <p:cNvSpPr>
            <a:spLocks noGrp="1"/>
          </p:cNvSpPr>
          <p:nvPr>
            <p:ph type="body" sz="half" idx="25"/>
          </p:nvPr>
        </p:nvSpPr>
        <p:spPr>
          <a:xfrm>
            <a:off x="6543484" y="4582800"/>
            <a:ext cx="4413531" cy="1001636"/>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717638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opetus,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2BE4F23-31E6-B9AF-873E-D41F82BB4881}"/>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pic>
        <p:nvPicPr>
          <p:cNvPr id="2" name="Kuva 1">
            <a:extLst>
              <a:ext uri="{FF2B5EF4-FFF2-40B4-BE49-F238E27FC236}">
                <a16:creationId xmlns:a16="http://schemas.microsoft.com/office/drawing/2014/main" id="{C7EF83DB-CBE1-D658-D404-E78481FB36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tx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0707873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opetus, harmaa">
    <p:bg>
      <p:bgPr>
        <a:solidFill>
          <a:schemeClr val="accent4"/>
        </a:soli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B82195ED-2743-42C0-2BF2-02B5DA66E3FB}"/>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accent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pic>
        <p:nvPicPr>
          <p:cNvPr id="2" name="Kuva 1">
            <a:extLst>
              <a:ext uri="{FF2B5EF4-FFF2-40B4-BE49-F238E27FC236}">
                <a16:creationId xmlns:a16="http://schemas.microsoft.com/office/drawing/2014/main" id="{66FD2CA2-C83C-1F0D-AEFA-C8D0151BD1D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Tree>
    <p:extLst>
      <p:ext uri="{BB962C8B-B14F-4D97-AF65-F5344CB8AC3E}">
        <p14:creationId xmlns:p14="http://schemas.microsoft.com/office/powerpoint/2010/main" val="26182354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54A87E19-8C04-4D5C-9034-113E3A734C43}"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29892676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A25D1783-9B67-47D5-BD56-9F174F4EAE56}" type="datetime1">
              <a:rPr lang="fi-FI" smtClean="0"/>
              <a:t>25.5.2026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5804018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0924F02-DD88-4CB6-BB46-9AFDA1AB89C5}" type="datetime1">
              <a:rPr lang="fi-FI" noProof="0" smtClean="0"/>
              <a:t>25.5.2026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365CBBA-03B1-26BB-59ED-1F319AE9D2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8073598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loitus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24620D6-9495-4E92-B929-18D859B25042}" type="datetime1">
              <a:rPr lang="fi-FI" noProof="0" smtClean="0"/>
              <a:t>25.5.2026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45350695-966A-0DF6-FCB5-EE9BB33242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1681759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436686C-28C7-4F49-84B1-CC2306D386A1}"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D3B5FAA-6BDD-21F1-0040-8E55C588E5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6369684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3425D23-A5E1-4458-8F52-DB3FA246251F}"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21D6F89D-8707-3AA2-4960-3DE4C5BB87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8967963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ED4FE1FF-BE8E-4940-B2D3-34DFF88B18CB}"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83FEEC6-6E5E-837E-A870-8B541832FA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4962386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D163EEF-B8F6-4FA6-A43B-42F29449964B}"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8" name="Kuva 7">
            <a:extLst>
              <a:ext uri="{FF2B5EF4-FFF2-40B4-BE49-F238E27FC236}">
                <a16:creationId xmlns:a16="http://schemas.microsoft.com/office/drawing/2014/main" id="{AF590D6E-CB0F-A027-0BE0-EDFB57AD7BF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507" y="332655"/>
            <a:ext cx="2321125" cy="504887"/>
          </a:xfrm>
          <a:prstGeom prst="rect">
            <a:avLst/>
          </a:prstGeom>
        </p:spPr>
      </p:pic>
    </p:spTree>
    <p:extLst>
      <p:ext uri="{BB962C8B-B14F-4D97-AF65-F5344CB8AC3E}">
        <p14:creationId xmlns:p14="http://schemas.microsoft.com/office/powerpoint/2010/main" val="353268310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B251319-CC70-4A86-8B39-757128D01B55}"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10" name="Kuva 9" descr="Kuva, joka sisältää kohteen teksti, clipart-kuva, vaihde&#10;&#10;Kuvaus luotu automaattisesti">
            <a:extLst>
              <a:ext uri="{FF2B5EF4-FFF2-40B4-BE49-F238E27FC236}">
                <a16:creationId xmlns:a16="http://schemas.microsoft.com/office/drawing/2014/main" id="{216A3577-0C4B-46B4-C6A3-2DF7F3B357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0833286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C5E01554-BD96-489C-AC34-A7B4D28A369C}" type="datetime1">
              <a:rPr lang="fi-FI" noProof="0" smtClean="0"/>
              <a:t>25.5.2026</a:t>
            </a:fld>
            <a:endParaRPr lang="fi-FI" noProof="0"/>
          </a:p>
        </p:txBody>
      </p:sp>
      <p:sp>
        <p:nvSpPr>
          <p:cNvPr id="5" name="Footer Placeholder 4"/>
          <p:cNvSpPr>
            <a:spLocks noGrp="1"/>
          </p:cNvSpPr>
          <p:nvPr>
            <p:ph type="ftr" sz="quarter" idx="11"/>
          </p:nvPr>
        </p:nvSpPr>
        <p:spPr/>
        <p:txBody>
          <a:bodyPr/>
          <a:lstStyle/>
          <a:p>
            <a:r>
              <a:rPr lang="fi-FI" noProof="0"/>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a:p>
        </p:txBody>
      </p:sp>
    </p:spTree>
    <p:extLst>
      <p:ext uri="{BB962C8B-B14F-4D97-AF65-F5344CB8AC3E}">
        <p14:creationId xmlns:p14="http://schemas.microsoft.com/office/powerpoint/2010/main" val="3751509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A25D1783-9B67-47D5-BD56-9F174F4EAE56}" type="datetime1">
              <a:rPr lang="fi-FI" smtClean="0"/>
              <a:t>25.5.2026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2812056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54A87E19-8C04-4D5C-9034-113E3A734C43}"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348309217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AD68CABA-EB03-4EF8-AF74-2AF1845764A7}"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37343730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8DC31758-D6AF-4773-9754-B70452D6788C}"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42253849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5918B7E-B6F8-4789-A44C-228A8CD5AB6B}"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37216449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6D354A3-49B3-478C-AC83-629507BE13C2}"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1522106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97A03D-C024-448F-B337-EF507B974421}"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6192926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F0D0DC-FFCE-4535-B859-D79D48AC3E58}"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46578981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F2D588A9-004E-48C7-9249-D404E5931C69}"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8889943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8F4329BB-45E0-4B12-BF7B-305F061B8F5D}"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13614973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573900FB-5165-4E43-BD07-359AAF474A07}"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Tree>
    <p:extLst>
      <p:ext uri="{BB962C8B-B14F-4D97-AF65-F5344CB8AC3E}">
        <p14:creationId xmlns:p14="http://schemas.microsoft.com/office/powerpoint/2010/main" val="180220875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EC275183-CBD9-4C1E-811C-0CBAAE148081}"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24501460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4CB6DD7-76B6-4C8F-9624-05012FBA0734}"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6868523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E62AB49E-E61E-4479-A0B6-656DFE812A10}"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1671131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694459C7-B1FD-43B2-A1AF-1A902ACF93C5}"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22451371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9DC6366-A444-4167-BC0C-762BA82C7074}"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41213278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8E69C4F-D786-4567-B4CC-E870875C3588}"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42377751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C53BEB26-41D6-4026-B61D-A3E7E670F1AC}"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75171303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elikenttä">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6A21A49A-E0EE-4A76-AD38-8443CE185D7D}"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4" name="Text Placeholder 5"/>
          <p:cNvSpPr>
            <a:spLocks noGrp="1"/>
          </p:cNvSpPr>
          <p:nvPr>
            <p:ph type="body" sz="quarter" idx="13"/>
          </p:nvPr>
        </p:nvSpPr>
        <p:spPr>
          <a:xfrm>
            <a:off x="4223740" y="2060810"/>
            <a:ext cx="1728000" cy="1728240"/>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5" name="Text Placeholder 3"/>
          <p:cNvSpPr>
            <a:spLocks noGrp="1"/>
          </p:cNvSpPr>
          <p:nvPr>
            <p:ph type="body" sz="quarter" idx="18"/>
          </p:nvPr>
        </p:nvSpPr>
        <p:spPr>
          <a:xfrm>
            <a:off x="6158355" y="1989138"/>
            <a:ext cx="5257227" cy="1871922"/>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8" name="Text Placeholder 5"/>
          <p:cNvSpPr>
            <a:spLocks noGrp="1"/>
          </p:cNvSpPr>
          <p:nvPr>
            <p:ph type="body" sz="quarter" idx="21"/>
          </p:nvPr>
        </p:nvSpPr>
        <p:spPr>
          <a:xfrm>
            <a:off x="6240020" y="2060810"/>
            <a:ext cx="1728000" cy="1728240"/>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23740" y="4005080"/>
            <a:ext cx="1728000" cy="1728240"/>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240020" y="4005080"/>
            <a:ext cx="1728000" cy="1728240"/>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2427487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Nelikenttä 2">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5" name="Text Placeholder 3"/>
          <p:cNvSpPr>
            <a:spLocks noGrp="1"/>
          </p:cNvSpPr>
          <p:nvPr>
            <p:ph type="body" sz="quarter" idx="18"/>
          </p:nvPr>
        </p:nvSpPr>
        <p:spPr>
          <a:xfrm>
            <a:off x="6158355" y="1989138"/>
            <a:ext cx="5257227" cy="1871922"/>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3" name="Oval 2"/>
          <p:cNvSpPr/>
          <p:nvPr userDrawn="1"/>
        </p:nvSpPr>
        <p:spPr>
          <a:xfrm>
            <a:off x="429575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Oval 2"/>
          <p:cNvSpPr/>
          <p:nvPr userDrawn="1"/>
        </p:nvSpPr>
        <p:spPr>
          <a:xfrm flipH="1">
            <a:off x="616801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Oval 2"/>
          <p:cNvSpPr/>
          <p:nvPr userDrawn="1"/>
        </p:nvSpPr>
        <p:spPr>
          <a:xfrm flipH="1" flipV="1">
            <a:off x="616801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Oval 2"/>
          <p:cNvSpPr/>
          <p:nvPr userDrawn="1"/>
        </p:nvSpPr>
        <p:spPr>
          <a:xfrm flipV="1">
            <a:off x="429575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 Placeholder 5"/>
          <p:cNvSpPr>
            <a:spLocks noGrp="1"/>
          </p:cNvSpPr>
          <p:nvPr>
            <p:ph type="body" sz="quarter" idx="13"/>
          </p:nvPr>
        </p:nvSpPr>
        <p:spPr>
          <a:xfrm>
            <a:off x="429599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C5BCE6-2D7A-4E96-B01D-446E7A06509F}"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8" name="Text Placeholder 5"/>
          <p:cNvSpPr>
            <a:spLocks noGrp="1"/>
          </p:cNvSpPr>
          <p:nvPr>
            <p:ph type="body" sz="quarter" idx="21"/>
          </p:nvPr>
        </p:nvSpPr>
        <p:spPr>
          <a:xfrm>
            <a:off x="616801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9599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16801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13937412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aulukko">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6D2382-5F4D-45A2-B915-9F0497753B2D}"/>
              </a:ext>
            </a:extLst>
          </p:cNvPr>
          <p:cNvSpPr>
            <a:spLocks noGrp="1"/>
          </p:cNvSpPr>
          <p:nvPr>
            <p:ph type="body" sz="quarter" idx="30"/>
          </p:nvPr>
        </p:nvSpPr>
        <p:spPr>
          <a:xfrm>
            <a:off x="767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6" name="Text Placeholder 3">
            <a:extLst>
              <a:ext uri="{FF2B5EF4-FFF2-40B4-BE49-F238E27FC236}">
                <a16:creationId xmlns:a16="http://schemas.microsoft.com/office/drawing/2014/main" id="{7FF6DC43-D734-4C64-A391-7AFEC5B082CE}"/>
              </a:ext>
            </a:extLst>
          </p:cNvPr>
          <p:cNvSpPr>
            <a:spLocks noGrp="1"/>
          </p:cNvSpPr>
          <p:nvPr>
            <p:ph type="body" sz="quarter" idx="31"/>
          </p:nvPr>
        </p:nvSpPr>
        <p:spPr>
          <a:xfrm>
            <a:off x="2567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7" name="Text Placeholder 3">
            <a:extLst>
              <a:ext uri="{FF2B5EF4-FFF2-40B4-BE49-F238E27FC236}">
                <a16:creationId xmlns:a16="http://schemas.microsoft.com/office/drawing/2014/main" id="{6401BFA9-F837-46D2-A1BF-DD532A48F262}"/>
              </a:ext>
            </a:extLst>
          </p:cNvPr>
          <p:cNvSpPr>
            <a:spLocks noGrp="1"/>
          </p:cNvSpPr>
          <p:nvPr>
            <p:ph type="body" sz="quarter" idx="32"/>
          </p:nvPr>
        </p:nvSpPr>
        <p:spPr>
          <a:xfrm>
            <a:off x="43677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8" name="Text Placeholder 3">
            <a:extLst>
              <a:ext uri="{FF2B5EF4-FFF2-40B4-BE49-F238E27FC236}">
                <a16:creationId xmlns:a16="http://schemas.microsoft.com/office/drawing/2014/main" id="{F69B8DBA-0EBA-4B4D-AFA2-00A95BCD71F3}"/>
              </a:ext>
            </a:extLst>
          </p:cNvPr>
          <p:cNvSpPr>
            <a:spLocks noGrp="1"/>
          </p:cNvSpPr>
          <p:nvPr>
            <p:ph type="body" sz="quarter" idx="33"/>
          </p:nvPr>
        </p:nvSpPr>
        <p:spPr>
          <a:xfrm>
            <a:off x="61680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56BC24BB-84C6-440E-B034-41BD02337F89}"/>
              </a:ext>
            </a:extLst>
          </p:cNvPr>
          <p:cNvSpPr>
            <a:spLocks noGrp="1"/>
          </p:cNvSpPr>
          <p:nvPr>
            <p:ph type="body" sz="quarter" idx="34"/>
          </p:nvPr>
        </p:nvSpPr>
        <p:spPr>
          <a:xfrm>
            <a:off x="7968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64564ED9-AD9E-43E4-8343-9CBA870DF3AD}"/>
              </a:ext>
            </a:extLst>
          </p:cNvPr>
          <p:cNvSpPr>
            <a:spLocks noGrp="1"/>
          </p:cNvSpPr>
          <p:nvPr>
            <p:ph type="body" sz="quarter" idx="35"/>
          </p:nvPr>
        </p:nvSpPr>
        <p:spPr>
          <a:xfrm>
            <a:off x="9768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461A66A4-CB0F-4FFB-A3F7-97A8406D58B6}"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165672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6" name="Text Placeholder 5"/>
          <p:cNvSpPr>
            <a:spLocks noGrp="1"/>
          </p:cNvSpPr>
          <p:nvPr>
            <p:ph type="body" sz="quarter" idx="19"/>
          </p:nvPr>
        </p:nvSpPr>
        <p:spPr>
          <a:xfrm>
            <a:off x="2567510" y="1989138"/>
            <a:ext cx="165672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7" name="Text Placeholder 5"/>
          <p:cNvSpPr>
            <a:spLocks noGrp="1"/>
          </p:cNvSpPr>
          <p:nvPr>
            <p:ph type="body" sz="quarter" idx="20"/>
          </p:nvPr>
        </p:nvSpPr>
        <p:spPr>
          <a:xfrm>
            <a:off x="4367760" y="1989138"/>
            <a:ext cx="165672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8" name="Text Placeholder 5"/>
          <p:cNvSpPr>
            <a:spLocks noGrp="1"/>
          </p:cNvSpPr>
          <p:nvPr>
            <p:ph type="body" sz="quarter" idx="21"/>
          </p:nvPr>
        </p:nvSpPr>
        <p:spPr>
          <a:xfrm>
            <a:off x="6168010" y="1989138"/>
            <a:ext cx="1656727" cy="575742"/>
          </a:xfrm>
          <a:prstGeom prst="rect">
            <a:avLst/>
          </a:prstGeom>
          <a:solidFill>
            <a:schemeClr val="accent6"/>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9" name="Text Placeholder 5"/>
          <p:cNvSpPr>
            <a:spLocks noGrp="1"/>
          </p:cNvSpPr>
          <p:nvPr>
            <p:ph type="body" sz="quarter" idx="22"/>
          </p:nvPr>
        </p:nvSpPr>
        <p:spPr>
          <a:xfrm>
            <a:off x="7968260" y="1989138"/>
            <a:ext cx="165672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0" name="Text Placeholder 5"/>
          <p:cNvSpPr>
            <a:spLocks noGrp="1"/>
          </p:cNvSpPr>
          <p:nvPr>
            <p:ph type="body" sz="quarter" idx="23"/>
          </p:nvPr>
        </p:nvSpPr>
        <p:spPr>
          <a:xfrm>
            <a:off x="9768511" y="1989138"/>
            <a:ext cx="165672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1" name="Picture Placeholder 10"/>
          <p:cNvSpPr>
            <a:spLocks noGrp="1"/>
          </p:cNvSpPr>
          <p:nvPr>
            <p:ph type="pic" sz="quarter" idx="24"/>
          </p:nvPr>
        </p:nvSpPr>
        <p:spPr>
          <a:xfrm>
            <a:off x="766763" y="2710122"/>
            <a:ext cx="1657350" cy="1006918"/>
          </a:xfrm>
        </p:spPr>
        <p:txBody>
          <a:bodyPr/>
          <a:lstStyle>
            <a:lvl1pPr marL="0" indent="0">
              <a:buNone/>
              <a:defRPr sz="1000"/>
            </a:lvl1pPr>
          </a:lstStyle>
          <a:p>
            <a:r>
              <a:rPr lang="fi-FI"/>
              <a:t>Lisää kuva napsauttamalla kuvaketta</a:t>
            </a:r>
          </a:p>
        </p:txBody>
      </p:sp>
      <p:sp>
        <p:nvSpPr>
          <p:cNvPr id="41" name="Picture Placeholder 10"/>
          <p:cNvSpPr>
            <a:spLocks noGrp="1"/>
          </p:cNvSpPr>
          <p:nvPr>
            <p:ph type="pic" sz="quarter" idx="25"/>
          </p:nvPr>
        </p:nvSpPr>
        <p:spPr>
          <a:xfrm>
            <a:off x="2567510" y="2710122"/>
            <a:ext cx="1657350" cy="1006918"/>
          </a:xfrm>
        </p:spPr>
        <p:txBody>
          <a:bodyPr/>
          <a:lstStyle>
            <a:lvl1pPr marL="0" indent="0">
              <a:buNone/>
              <a:defRPr sz="1000"/>
            </a:lvl1pPr>
          </a:lstStyle>
          <a:p>
            <a:r>
              <a:rPr lang="fi-FI"/>
              <a:t>Lisää kuva napsauttamalla kuvaketta</a:t>
            </a:r>
          </a:p>
        </p:txBody>
      </p:sp>
      <p:sp>
        <p:nvSpPr>
          <p:cNvPr id="42" name="Picture Placeholder 10"/>
          <p:cNvSpPr>
            <a:spLocks noGrp="1"/>
          </p:cNvSpPr>
          <p:nvPr>
            <p:ph type="pic" sz="quarter" idx="26"/>
          </p:nvPr>
        </p:nvSpPr>
        <p:spPr>
          <a:xfrm>
            <a:off x="4366640" y="2710122"/>
            <a:ext cx="1657350" cy="1006918"/>
          </a:xfrm>
        </p:spPr>
        <p:txBody>
          <a:bodyPr/>
          <a:lstStyle>
            <a:lvl1pPr marL="0" indent="0">
              <a:buNone/>
              <a:defRPr sz="1000"/>
            </a:lvl1pPr>
          </a:lstStyle>
          <a:p>
            <a:r>
              <a:rPr lang="fi-FI"/>
              <a:t>Lisää kuva napsauttamalla kuvaketta</a:t>
            </a:r>
          </a:p>
        </p:txBody>
      </p:sp>
      <p:sp>
        <p:nvSpPr>
          <p:cNvPr id="43" name="Picture Placeholder 10"/>
          <p:cNvSpPr>
            <a:spLocks noGrp="1"/>
          </p:cNvSpPr>
          <p:nvPr>
            <p:ph type="pic" sz="quarter" idx="27"/>
          </p:nvPr>
        </p:nvSpPr>
        <p:spPr>
          <a:xfrm>
            <a:off x="6168010" y="2710122"/>
            <a:ext cx="1657350" cy="1006918"/>
          </a:xfrm>
        </p:spPr>
        <p:txBody>
          <a:bodyPr/>
          <a:lstStyle>
            <a:lvl1pPr marL="0" indent="0">
              <a:buNone/>
              <a:defRPr sz="1000"/>
            </a:lvl1pPr>
          </a:lstStyle>
          <a:p>
            <a:r>
              <a:rPr lang="fi-FI"/>
              <a:t>Lisää kuva napsauttamalla kuvaketta</a:t>
            </a:r>
          </a:p>
        </p:txBody>
      </p:sp>
      <p:sp>
        <p:nvSpPr>
          <p:cNvPr id="44" name="Picture Placeholder 10"/>
          <p:cNvSpPr>
            <a:spLocks noGrp="1"/>
          </p:cNvSpPr>
          <p:nvPr>
            <p:ph type="pic" sz="quarter" idx="28"/>
          </p:nvPr>
        </p:nvSpPr>
        <p:spPr>
          <a:xfrm>
            <a:off x="7968260" y="2710122"/>
            <a:ext cx="1657350" cy="1006918"/>
          </a:xfrm>
        </p:spPr>
        <p:txBody>
          <a:bodyPr/>
          <a:lstStyle>
            <a:lvl1pPr marL="0" indent="0">
              <a:buNone/>
              <a:defRPr sz="1000"/>
            </a:lvl1pPr>
          </a:lstStyle>
          <a:p>
            <a:r>
              <a:rPr lang="fi-FI"/>
              <a:t>Lisää kuva napsauttamalla kuvaketta</a:t>
            </a:r>
          </a:p>
        </p:txBody>
      </p:sp>
      <p:sp>
        <p:nvSpPr>
          <p:cNvPr id="45" name="Picture Placeholder 10"/>
          <p:cNvSpPr>
            <a:spLocks noGrp="1"/>
          </p:cNvSpPr>
          <p:nvPr>
            <p:ph type="pic" sz="quarter" idx="29"/>
          </p:nvPr>
        </p:nvSpPr>
        <p:spPr>
          <a:xfrm>
            <a:off x="9767888" y="2710122"/>
            <a:ext cx="1657350" cy="1006918"/>
          </a:xfrm>
        </p:spPr>
        <p:txBody>
          <a:bodyPr/>
          <a:lstStyle>
            <a:lvl1pPr marL="0" indent="0">
              <a:buNone/>
              <a:defRPr sz="1000"/>
            </a:lvl1pPr>
          </a:lstStyle>
          <a:p>
            <a:r>
              <a:rPr lang="fi-FI"/>
              <a:t>Lisää kuva napsauttamalla kuvaketta</a:t>
            </a:r>
          </a:p>
        </p:txBody>
      </p:sp>
    </p:spTree>
    <p:extLst>
      <p:ext uri="{BB962C8B-B14F-4D97-AF65-F5344CB8AC3E}">
        <p14:creationId xmlns:p14="http://schemas.microsoft.com/office/powerpoint/2010/main" val="358681767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aulukk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EF816C-448D-4CAD-8E7D-3E87A3DFF3FB}"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201677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 name="Text Placeholder 3"/>
          <p:cNvSpPr>
            <a:spLocks noGrp="1"/>
          </p:cNvSpPr>
          <p:nvPr>
            <p:ph type="body" sz="quarter" idx="24"/>
          </p:nvPr>
        </p:nvSpPr>
        <p:spPr>
          <a:xfrm>
            <a:off x="766762" y="2565400"/>
            <a:ext cx="2017535" cy="1008063"/>
          </a:xfrm>
          <a:solidFill>
            <a:srgbClr val="923468">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48" name="Text Placeholder 5"/>
          <p:cNvSpPr>
            <a:spLocks noGrp="1"/>
          </p:cNvSpPr>
          <p:nvPr>
            <p:ph type="body" sz="quarter" idx="26"/>
          </p:nvPr>
        </p:nvSpPr>
        <p:spPr>
          <a:xfrm>
            <a:off x="2927560" y="1989138"/>
            <a:ext cx="201677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9" name="Text Placeholder 3"/>
          <p:cNvSpPr>
            <a:spLocks noGrp="1"/>
          </p:cNvSpPr>
          <p:nvPr>
            <p:ph type="body" sz="quarter" idx="27"/>
          </p:nvPr>
        </p:nvSpPr>
        <p:spPr>
          <a:xfrm>
            <a:off x="2927559" y="2565400"/>
            <a:ext cx="2017535" cy="1008063"/>
          </a:xfrm>
          <a:solidFill>
            <a:schemeClr val="accent1">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1" name="Text Placeholder 5"/>
          <p:cNvSpPr>
            <a:spLocks noGrp="1"/>
          </p:cNvSpPr>
          <p:nvPr>
            <p:ph type="body" sz="quarter" idx="29"/>
          </p:nvPr>
        </p:nvSpPr>
        <p:spPr>
          <a:xfrm>
            <a:off x="5087611" y="1989138"/>
            <a:ext cx="201677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2" name="Text Placeholder 3"/>
          <p:cNvSpPr>
            <a:spLocks noGrp="1"/>
          </p:cNvSpPr>
          <p:nvPr>
            <p:ph type="body" sz="quarter" idx="30"/>
          </p:nvPr>
        </p:nvSpPr>
        <p:spPr>
          <a:xfrm>
            <a:off x="5087610" y="2565400"/>
            <a:ext cx="2017535" cy="1008063"/>
          </a:xfrm>
          <a:solidFill>
            <a:schemeClr val="accent4">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4" name="Text Placeholder 5"/>
          <p:cNvSpPr>
            <a:spLocks noGrp="1"/>
          </p:cNvSpPr>
          <p:nvPr>
            <p:ph type="body" sz="quarter" idx="32"/>
          </p:nvPr>
        </p:nvSpPr>
        <p:spPr>
          <a:xfrm>
            <a:off x="7248160" y="1989138"/>
            <a:ext cx="201677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5" name="Text Placeholder 3"/>
          <p:cNvSpPr>
            <a:spLocks noGrp="1"/>
          </p:cNvSpPr>
          <p:nvPr>
            <p:ph type="body" sz="quarter" idx="33"/>
          </p:nvPr>
        </p:nvSpPr>
        <p:spPr>
          <a:xfrm>
            <a:off x="7248159" y="2565400"/>
            <a:ext cx="2017535" cy="1008063"/>
          </a:xfrm>
          <a:solidFill>
            <a:schemeClr val="accent2">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7" name="Text Placeholder 5"/>
          <p:cNvSpPr>
            <a:spLocks noGrp="1"/>
          </p:cNvSpPr>
          <p:nvPr>
            <p:ph type="body" sz="quarter" idx="35"/>
          </p:nvPr>
        </p:nvSpPr>
        <p:spPr>
          <a:xfrm>
            <a:off x="9408461" y="1989138"/>
            <a:ext cx="201677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8" name="Text Placeholder 3"/>
          <p:cNvSpPr>
            <a:spLocks noGrp="1"/>
          </p:cNvSpPr>
          <p:nvPr>
            <p:ph type="body" sz="quarter" idx="36"/>
          </p:nvPr>
        </p:nvSpPr>
        <p:spPr>
          <a:xfrm>
            <a:off x="9408460" y="2565400"/>
            <a:ext cx="2017535" cy="1008063"/>
          </a:xfrm>
          <a:solidFill>
            <a:srgbClr val="FF3E60">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21" name="Text Placeholder 3">
            <a:extLst>
              <a:ext uri="{FF2B5EF4-FFF2-40B4-BE49-F238E27FC236}">
                <a16:creationId xmlns:a16="http://schemas.microsoft.com/office/drawing/2014/main" id="{975B663F-3DAF-4ED3-968F-857851A2319C}"/>
              </a:ext>
            </a:extLst>
          </p:cNvPr>
          <p:cNvSpPr>
            <a:spLocks noGrp="1"/>
          </p:cNvSpPr>
          <p:nvPr>
            <p:ph type="body" sz="quarter" idx="37"/>
          </p:nvPr>
        </p:nvSpPr>
        <p:spPr>
          <a:xfrm>
            <a:off x="7672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6ACEDFCA-6045-4841-A327-1E1041E1AD12}"/>
              </a:ext>
            </a:extLst>
          </p:cNvPr>
          <p:cNvSpPr>
            <a:spLocks noGrp="1"/>
          </p:cNvSpPr>
          <p:nvPr>
            <p:ph type="body" sz="quarter" idx="38"/>
          </p:nvPr>
        </p:nvSpPr>
        <p:spPr>
          <a:xfrm>
            <a:off x="29275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ECAF9A28-9C31-4452-9641-B8844AE99E94}"/>
              </a:ext>
            </a:extLst>
          </p:cNvPr>
          <p:cNvSpPr>
            <a:spLocks noGrp="1"/>
          </p:cNvSpPr>
          <p:nvPr>
            <p:ph type="body" sz="quarter" idx="39"/>
          </p:nvPr>
        </p:nvSpPr>
        <p:spPr>
          <a:xfrm>
            <a:off x="50878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1" name="Text Placeholder 3">
            <a:extLst>
              <a:ext uri="{FF2B5EF4-FFF2-40B4-BE49-F238E27FC236}">
                <a16:creationId xmlns:a16="http://schemas.microsoft.com/office/drawing/2014/main" id="{E409D3F7-F7D1-46C5-AE0D-FDFBFE328A57}"/>
              </a:ext>
            </a:extLst>
          </p:cNvPr>
          <p:cNvSpPr>
            <a:spLocks noGrp="1"/>
          </p:cNvSpPr>
          <p:nvPr>
            <p:ph type="body" sz="quarter" idx="40"/>
          </p:nvPr>
        </p:nvSpPr>
        <p:spPr>
          <a:xfrm>
            <a:off x="72481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2" name="Text Placeholder 3">
            <a:extLst>
              <a:ext uri="{FF2B5EF4-FFF2-40B4-BE49-F238E27FC236}">
                <a16:creationId xmlns:a16="http://schemas.microsoft.com/office/drawing/2014/main" id="{2655D6CA-0038-4B3D-A7EC-7E6EC94930BC}"/>
              </a:ext>
            </a:extLst>
          </p:cNvPr>
          <p:cNvSpPr>
            <a:spLocks noGrp="1"/>
          </p:cNvSpPr>
          <p:nvPr>
            <p:ph type="body" sz="quarter" idx="41"/>
          </p:nvPr>
        </p:nvSpPr>
        <p:spPr>
          <a:xfrm>
            <a:off x="94084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126540868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umerointi">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6BD0307D-7144-4618-ADCF-5E46E0AADBDB}"/>
              </a:ext>
            </a:extLst>
          </p:cNvPr>
          <p:cNvSpPr>
            <a:spLocks noGrp="1"/>
          </p:cNvSpPr>
          <p:nvPr>
            <p:ph type="body" sz="quarter" idx="37"/>
          </p:nvPr>
        </p:nvSpPr>
        <p:spPr>
          <a:xfrm>
            <a:off x="91128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19" name="Text Placeholder 3">
            <a:extLst>
              <a:ext uri="{FF2B5EF4-FFF2-40B4-BE49-F238E27FC236}">
                <a16:creationId xmlns:a16="http://schemas.microsoft.com/office/drawing/2014/main" id="{0109A1DB-AC37-4268-92E5-B8CB8B6F84E7}"/>
              </a:ext>
            </a:extLst>
          </p:cNvPr>
          <p:cNvSpPr>
            <a:spLocks noGrp="1"/>
          </p:cNvSpPr>
          <p:nvPr>
            <p:ph type="body" sz="quarter" idx="38"/>
          </p:nvPr>
        </p:nvSpPr>
        <p:spPr>
          <a:xfrm>
            <a:off x="465580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0" name="Text Placeholder 3">
            <a:extLst>
              <a:ext uri="{FF2B5EF4-FFF2-40B4-BE49-F238E27FC236}">
                <a16:creationId xmlns:a16="http://schemas.microsoft.com/office/drawing/2014/main" id="{FD377B09-9EA8-4EB3-B601-2F0301D65ADC}"/>
              </a:ext>
            </a:extLst>
          </p:cNvPr>
          <p:cNvSpPr>
            <a:spLocks noGrp="1"/>
          </p:cNvSpPr>
          <p:nvPr>
            <p:ph type="body" sz="quarter" idx="39"/>
          </p:nvPr>
        </p:nvSpPr>
        <p:spPr>
          <a:xfrm>
            <a:off x="840032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2" name="Text Placeholder 3">
            <a:extLst>
              <a:ext uri="{FF2B5EF4-FFF2-40B4-BE49-F238E27FC236}">
                <a16:creationId xmlns:a16="http://schemas.microsoft.com/office/drawing/2014/main" id="{81FFFA81-EAD8-4C0B-80B3-10CD55D781E7}"/>
              </a:ext>
            </a:extLst>
          </p:cNvPr>
          <p:cNvSpPr>
            <a:spLocks noGrp="1"/>
          </p:cNvSpPr>
          <p:nvPr>
            <p:ph type="body" sz="quarter" idx="40"/>
          </p:nvPr>
        </p:nvSpPr>
        <p:spPr>
          <a:xfrm>
            <a:off x="91128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3" name="Text Placeholder 3">
            <a:extLst>
              <a:ext uri="{FF2B5EF4-FFF2-40B4-BE49-F238E27FC236}">
                <a16:creationId xmlns:a16="http://schemas.microsoft.com/office/drawing/2014/main" id="{F93A3281-63EC-43C5-9E82-F2C08B974BCF}"/>
              </a:ext>
            </a:extLst>
          </p:cNvPr>
          <p:cNvSpPr>
            <a:spLocks noGrp="1"/>
          </p:cNvSpPr>
          <p:nvPr>
            <p:ph type="body" sz="quarter" idx="41"/>
          </p:nvPr>
        </p:nvSpPr>
        <p:spPr>
          <a:xfrm>
            <a:off x="465580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5" name="Text Placeholder 3">
            <a:extLst>
              <a:ext uri="{FF2B5EF4-FFF2-40B4-BE49-F238E27FC236}">
                <a16:creationId xmlns:a16="http://schemas.microsoft.com/office/drawing/2014/main" id="{3BDE2587-873A-462C-BE41-87325647729C}"/>
              </a:ext>
            </a:extLst>
          </p:cNvPr>
          <p:cNvSpPr>
            <a:spLocks noGrp="1"/>
          </p:cNvSpPr>
          <p:nvPr>
            <p:ph type="body" sz="quarter" idx="42"/>
          </p:nvPr>
        </p:nvSpPr>
        <p:spPr>
          <a:xfrm>
            <a:off x="840032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75FD9048-5DEA-4497-B4EE-9C521DA934F6}" type="datetime1">
              <a:rPr lang="fi-FI" smtClean="0"/>
              <a:t>25.5.2026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1" name="Text Placeholder 5"/>
          <p:cNvSpPr>
            <a:spLocks noGrp="1" noChangeAspect="1"/>
          </p:cNvSpPr>
          <p:nvPr>
            <p:ph type="body" sz="quarter" idx="13" hasCustomPrompt="1"/>
          </p:nvPr>
        </p:nvSpPr>
        <p:spPr>
          <a:xfrm>
            <a:off x="40721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4"/>
                </a:solidFill>
                <a:latin typeface="+mj-lt"/>
              </a:defRPr>
            </a:lvl1pPr>
            <a:lvl2pPr marL="0" indent="0" algn="ctr">
              <a:spcBef>
                <a:spcPts val="200"/>
              </a:spcBef>
              <a:buFontTx/>
              <a:buNone/>
              <a:defRPr sz="8000" b="0">
                <a:solidFill>
                  <a:schemeClr val="accent4"/>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0" name="Text Placeholder 5"/>
          <p:cNvSpPr>
            <a:spLocks noGrp="1" noChangeAspect="1"/>
          </p:cNvSpPr>
          <p:nvPr>
            <p:ph type="body" sz="quarter" idx="15" hasCustomPrompt="1"/>
          </p:nvPr>
        </p:nvSpPr>
        <p:spPr>
          <a:xfrm>
            <a:off x="415173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3"/>
                </a:solidFill>
                <a:latin typeface="+mj-lt"/>
              </a:defRPr>
            </a:lvl1pPr>
            <a:lvl2pPr marL="0" indent="0" algn="ctr">
              <a:spcBef>
                <a:spcPts val="200"/>
              </a:spcBef>
              <a:buFontTx/>
              <a:buNone/>
              <a:defRPr sz="8000" b="0">
                <a:solidFill>
                  <a:schemeClr val="accent3"/>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2" name="Text Placeholder 5"/>
          <p:cNvSpPr>
            <a:spLocks noGrp="1" noChangeAspect="1"/>
          </p:cNvSpPr>
          <p:nvPr>
            <p:ph type="body" sz="quarter" idx="17" hasCustomPrompt="1"/>
          </p:nvPr>
        </p:nvSpPr>
        <p:spPr>
          <a:xfrm>
            <a:off x="789625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1"/>
                </a:solidFill>
                <a:latin typeface="+mj-lt"/>
              </a:defRPr>
            </a:lvl1pPr>
            <a:lvl2pPr marL="0" indent="0" algn="ctr">
              <a:spcBef>
                <a:spcPts val="200"/>
              </a:spcBef>
              <a:buFontTx/>
              <a:buNone/>
              <a:defRPr sz="80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5" name="Text Placeholder 5"/>
          <p:cNvSpPr>
            <a:spLocks noGrp="1" noChangeAspect="1"/>
          </p:cNvSpPr>
          <p:nvPr>
            <p:ph type="body" sz="quarter" idx="19" hasCustomPrompt="1"/>
          </p:nvPr>
        </p:nvSpPr>
        <p:spPr>
          <a:xfrm>
            <a:off x="40721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6"/>
                </a:solidFill>
                <a:latin typeface="+mj-lt"/>
              </a:defRPr>
            </a:lvl1pPr>
            <a:lvl2pPr marL="0" indent="0" algn="ctr">
              <a:spcBef>
                <a:spcPts val="200"/>
              </a:spcBef>
              <a:buFontTx/>
              <a:buNone/>
              <a:defRPr sz="8000" b="0">
                <a:solidFill>
                  <a:schemeClr val="accent6"/>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7" name="Text Placeholder 5"/>
          <p:cNvSpPr>
            <a:spLocks noGrp="1" noChangeAspect="1"/>
          </p:cNvSpPr>
          <p:nvPr>
            <p:ph type="body" sz="quarter" idx="21" hasCustomPrompt="1"/>
          </p:nvPr>
        </p:nvSpPr>
        <p:spPr>
          <a:xfrm>
            <a:off x="415173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2"/>
                </a:solidFill>
                <a:latin typeface="+mj-lt"/>
              </a:defRPr>
            </a:lvl1pPr>
            <a:lvl2pPr marL="0" indent="0" algn="ctr">
              <a:spcBef>
                <a:spcPts val="200"/>
              </a:spcBef>
              <a:buFontTx/>
              <a:buNone/>
              <a:defRPr sz="8000" b="0">
                <a:solidFill>
                  <a:schemeClr val="accent2"/>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9" name="Text Placeholder 5"/>
          <p:cNvSpPr>
            <a:spLocks noGrp="1" noChangeAspect="1"/>
          </p:cNvSpPr>
          <p:nvPr>
            <p:ph type="body" sz="quarter" idx="23" hasCustomPrompt="1"/>
          </p:nvPr>
        </p:nvSpPr>
        <p:spPr>
          <a:xfrm>
            <a:off x="789625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5"/>
                </a:solidFill>
                <a:latin typeface="+mj-lt"/>
              </a:defRPr>
            </a:lvl1pPr>
            <a:lvl2pPr marL="0" indent="0" algn="ctr">
              <a:spcBef>
                <a:spcPts val="200"/>
              </a:spcBef>
              <a:buFontTx/>
              <a:buNone/>
              <a:defRPr sz="8000" b="0">
                <a:solidFill>
                  <a:schemeClr val="accent5"/>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Tree>
    <p:extLst>
      <p:ext uri="{BB962C8B-B14F-4D97-AF65-F5344CB8AC3E}">
        <p14:creationId xmlns:p14="http://schemas.microsoft.com/office/powerpoint/2010/main" val="230461138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Väliotsikko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1FB8D615-AD96-4EB6-9214-D90B85C65DA7}"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7" name="Kuva 6" descr="Kuva, joka sisältää kohteen teksti, clipart-kuva, vaihde&#10;&#10;Kuvaus luotu automaattisesti">
            <a:extLst>
              <a:ext uri="{FF2B5EF4-FFF2-40B4-BE49-F238E27FC236}">
                <a16:creationId xmlns:a16="http://schemas.microsoft.com/office/drawing/2014/main" id="{88FC3717-EB00-BAB2-12C1-5D0EBF1AD2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9269984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8D2FC861-FC86-4FF4-A50C-89C7B28C10B0}"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576BC9A0-3A27-384B-5144-E70BFDE15B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3746978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1A464CB-4A87-4967-9499-95CB747DACE3}"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8AAA04F6-8BD4-442D-6590-ADF0C24E9F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3357388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4D82002A-7AA0-4F5C-A0FD-150D38BFD2D6}"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13B7B20B-B4E6-B8C2-3C7F-6AAF5E5284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2641269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4"/>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2A0504B-A3F2-405C-9155-C619572FC21C}"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0" name="Kuva 9">
            <a:extLst>
              <a:ext uri="{FF2B5EF4-FFF2-40B4-BE49-F238E27FC236}">
                <a16:creationId xmlns:a16="http://schemas.microsoft.com/office/drawing/2014/main" id="{4CCF9C88-E734-129E-9AE1-21EC163FA2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8449513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AE7C8EA-7D5B-4ECC-B84F-BEAF5A03A11D}"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a:extLst>
              <a:ext uri="{FF2B5EF4-FFF2-40B4-BE49-F238E27FC236}">
                <a16:creationId xmlns:a16="http://schemas.microsoft.com/office/drawing/2014/main" id="{38B8CA86-86B6-AC91-D5DD-B02A78373BE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4669225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Date Placeholder 2"/>
          <p:cNvSpPr>
            <a:spLocks noGrp="1"/>
          </p:cNvSpPr>
          <p:nvPr>
            <p:ph type="dt" sz="half" idx="10"/>
          </p:nvPr>
        </p:nvSpPr>
        <p:spPr/>
        <p:txBody>
          <a:bodyPr/>
          <a:lstStyle/>
          <a:p>
            <a:fld id="{6BE111E2-37B1-4109-A1BB-6B241DDDB9DB}" type="datetime1">
              <a:rPr lang="fi-FI" smtClean="0"/>
              <a:t>25.5.2026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8438579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15999BF7-CE1F-4794-BE7A-0EBBEDC83E91}"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88E9F689-F68E-8601-CC29-DE2E03C166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3728109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A4432D0-F305-446D-95E3-48EAD8038911}"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722074AA-C5A3-BE6C-1C40-BF72E41F5B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710879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080BAEA-5B18-405A-A401-F49736D1ACDD}"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9BC9B486-7AD6-1126-C24E-3E15ADA8DA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9782161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1333C36-1DDA-469D-A0C5-6C5A2A7F67F1}"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EF40F48-D93C-5E8A-519A-6AFA70F2F8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1454203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Nosto viol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BC64B0AE-AE5B-43D8-B88D-91BF9EDE0233}"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67D421DE-6501-0C34-8224-71EEAB8906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1490266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Nosto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422E3422-7BAB-4AD4-A34D-B52D7DF25070}"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65917E21-4219-757B-E35A-6D443C7471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11369369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2F2B63E-0CF4-43E4-BECC-91438CF8411E}"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2030410-1A42-5E7A-66F0-E096A2D52B5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6212329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Nosto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503D9EB-944F-4EAE-8444-A343F5A66C71}"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BF22BD9-3E78-90C3-78F1-1E795F4AC6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9310789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9163B-F3D6-4AA2-B052-E1F9BA0A5D4E}" type="datetime1">
              <a:rPr lang="fi-FI" smtClean="0"/>
              <a:t>25.5.2026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0489020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1ECAD5F9-8A23-4475-850C-F4CA7E4DAEB7}"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pic>
        <p:nvPicPr>
          <p:cNvPr id="9" name="Picture 8" descr="Icon&#10;&#10;Description automatically generated">
            <a:hlinkClick r:id="rId6"/>
            <a:extLst>
              <a:ext uri="{FF2B5EF4-FFF2-40B4-BE49-F238E27FC236}">
                <a16:creationId xmlns:a16="http://schemas.microsoft.com/office/drawing/2014/main" id="{5B53270C-43DF-46FE-A4F5-29F29992F4A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7"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291F968-8CBB-4022-ACCE-1E6A59F92822}"/>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accent3"/>
                </a:solidFill>
                <a:latin typeface="+mn-lt"/>
              </a:rPr>
              <a:t>www.kuntaliitto.fi</a:t>
            </a:r>
          </a:p>
          <a:p>
            <a:pPr algn="r"/>
            <a:r>
              <a:rPr lang="fi-FI" sz="2000" b="1">
                <a:solidFill>
                  <a:schemeClr val="accent3"/>
                </a:solidFill>
                <a:latin typeface="+mn-lt"/>
              </a:rPr>
              <a:t>www.kommunforbundet.fi</a:t>
            </a:r>
          </a:p>
        </p:txBody>
      </p:sp>
    </p:spTree>
    <p:extLst>
      <p:ext uri="{BB962C8B-B14F-4D97-AF65-F5344CB8AC3E}">
        <p14:creationId xmlns:p14="http://schemas.microsoft.com/office/powerpoint/2010/main" val="299859523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EFEA1E4D-C91E-41FF-9F0C-0BF31AFF683A}"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6"/>
            <a:extLst>
              <a:ext uri="{FF2B5EF4-FFF2-40B4-BE49-F238E27FC236}">
                <a16:creationId xmlns:a16="http://schemas.microsoft.com/office/drawing/2014/main" id="{A085D48D-2A36-429A-9D7E-97ECF8F5D34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97D3374-4351-4D7E-9482-41ECE464A711}"/>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10838840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FC1B5BAD-9C63-4C69-87C4-819DEDC62D6D}"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941B77CA-24CD-4DBD-A47E-5984688C24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7" name="Freeform 7">
            <a:hlinkClick r:id="rId4" tooltip="twitter"/>
            <a:extLst>
              <a:ext uri="{FF2B5EF4-FFF2-40B4-BE49-F238E27FC236}">
                <a16:creationId xmlns:a16="http://schemas.microsoft.com/office/drawing/2014/main" id="{BB35DEBC-7815-738F-1290-EA61337B514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981546C2-A7A1-266F-3C65-D6A87B5B66A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11D70AC9-8BD3-5B83-7BA6-792249811344}"/>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CDAA0944-FE1F-13CF-167D-BB5AE8524AC3}"/>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1" name="TextBox 12">
            <a:hlinkClick r:id="rId8"/>
            <a:extLst>
              <a:ext uri="{FF2B5EF4-FFF2-40B4-BE49-F238E27FC236}">
                <a16:creationId xmlns:a16="http://schemas.microsoft.com/office/drawing/2014/main" id="{558E583F-15F2-4E9B-DFD2-C0AEF921E88A}"/>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21129105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2">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B9145441-B421-48FF-AF9C-FF5C4818C8F7}"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685C5932-3F7F-41CB-87DD-B2ABBE5E62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7" name="Freeform 7">
            <a:hlinkClick r:id="rId4" tooltip="twitter"/>
            <a:extLst>
              <a:ext uri="{FF2B5EF4-FFF2-40B4-BE49-F238E27FC236}">
                <a16:creationId xmlns:a16="http://schemas.microsoft.com/office/drawing/2014/main" id="{42871911-1ADF-F9C3-D383-CD21243260C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5A2FC993-D716-8A8B-05AB-C86F52E1531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FDF0951A-B82D-46BF-F594-6FDF1979216F}"/>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F8F07150-8D38-166D-C4D3-816676F50DDF}"/>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1" name="TextBox 12">
            <a:hlinkClick r:id="rId8"/>
            <a:extLst>
              <a:ext uri="{FF2B5EF4-FFF2-40B4-BE49-F238E27FC236}">
                <a16:creationId xmlns:a16="http://schemas.microsoft.com/office/drawing/2014/main" id="{1E33A53B-CD10-8760-CCBF-8F1177CAAC5F}"/>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22238246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B8253F78-F4F9-BFBD-5450-8B819FAD63E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144070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1A4B658C-4EE3-E011-005B-4EAFD0F5559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30093384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779614B5-578D-468F-9090-1F59D13EFBEC}"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a:extLst>
              <a:ext uri="{FF2B5EF4-FFF2-40B4-BE49-F238E27FC236}">
                <a16:creationId xmlns:a16="http://schemas.microsoft.com/office/drawing/2014/main" id="{FA433A9E-C7ED-0AED-F9AD-A5F5D595D6C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057" y="332656"/>
            <a:ext cx="2401583" cy="522388"/>
          </a:xfrm>
          <a:prstGeom prst="rect">
            <a:avLst/>
          </a:prstGeom>
        </p:spPr>
      </p:pic>
    </p:spTree>
    <p:extLst>
      <p:ext uri="{BB962C8B-B14F-4D97-AF65-F5344CB8AC3E}">
        <p14:creationId xmlns:p14="http://schemas.microsoft.com/office/powerpoint/2010/main" val="31489415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solidFill>
                  <a:schemeClr val="bg1"/>
                </a:solidFill>
              </a:defRPr>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5735DE95-D114-4AEA-A812-E14BD5E49622}"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9580BFD-F674-A24B-CFA0-1502454B36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065" y="387101"/>
            <a:ext cx="2257567" cy="449611"/>
          </a:xfrm>
          <a:prstGeom prst="rect">
            <a:avLst/>
          </a:prstGeom>
        </p:spPr>
      </p:pic>
    </p:spTree>
    <p:extLst>
      <p:ext uri="{BB962C8B-B14F-4D97-AF65-F5344CB8AC3E}">
        <p14:creationId xmlns:p14="http://schemas.microsoft.com/office/powerpoint/2010/main" val="4407405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3208654-B07A-4704-BD4C-3600EF4D3889}"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CB43AB4C-2F2A-B1DF-CE21-FCBA4998B22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4519660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7E774FDB-E875-4D3F-8862-251C29449380}"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BFD70F3-D100-FE48-6D70-F1B96F1D36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6404899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Väliotsikkodi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C71194F-0947-4BD5-A12E-64CAC5CECC1F}"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descr="Kuva, joka sisältää kohteen teksti, clipart-kuva, vaihde&#10;&#10;Kuvaus luotu automaattisesti">
            <a:extLst>
              <a:ext uri="{FF2B5EF4-FFF2-40B4-BE49-F238E27FC236}">
                <a16:creationId xmlns:a16="http://schemas.microsoft.com/office/drawing/2014/main" id="{F0CA18D3-B0A6-4789-A332-2EB7544B67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42814573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Väliotsikkodia vaaleall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C6EA409-A95B-408E-8809-4F287FB5716D}" type="datetime1">
              <a:rPr lang="fi-FI" smtClean="0"/>
              <a:t>25.5.2026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0600899A-0F3F-7892-9152-B31192985F2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38765354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Lainaus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6AC5613-0FBC-4A2B-A10F-E5C140DFFEEC}"/>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1849ECF7-BCC6-444B-91DD-0A498E68CC2C}"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1F79A234-D42A-9E03-82BA-1C1914D308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8844482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Lainaus 2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6C31B4-89A7-4449-B288-D72F05738CB9}"/>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B6892272-29E1-40F0-A23D-4521FB93520D}" type="datetime1">
              <a:rPr lang="fi-FI" smtClean="0"/>
              <a:t>25.5.2026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98D1C0E-0247-FD27-1951-2963C15DD6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32298847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Sisältö ja grafiikka kuvalla">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D53BDE4-81AB-41F6-A004-26DAD8D0DCC6}"/>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22DBA17B-2728-4812-BD36-2D48D0819177}" type="datetime1">
              <a:rPr lang="fi-FI" smtClean="0"/>
              <a:t>25.5.2026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pic>
        <p:nvPicPr>
          <p:cNvPr id="2" name="Kuva 1">
            <a:extLst>
              <a:ext uri="{FF2B5EF4-FFF2-40B4-BE49-F238E27FC236}">
                <a16:creationId xmlns:a16="http://schemas.microsoft.com/office/drawing/2014/main" id="{C506FFA0-A0EE-3C14-8AFC-27C2F51D2A1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924679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9" Type="http://schemas.openxmlformats.org/officeDocument/2006/relationships/slideLayout" Target="../slideLayouts/slideLayout60.xml"/><Relationship Id="rId21" Type="http://schemas.openxmlformats.org/officeDocument/2006/relationships/slideLayout" Target="../slideLayouts/slideLayout42.xml"/><Relationship Id="rId34" Type="http://schemas.openxmlformats.org/officeDocument/2006/relationships/slideLayout" Target="../slideLayouts/slideLayout55.xml"/><Relationship Id="rId42" Type="http://schemas.openxmlformats.org/officeDocument/2006/relationships/slideLayout" Target="../slideLayouts/slideLayout63.xml"/><Relationship Id="rId47" Type="http://schemas.openxmlformats.org/officeDocument/2006/relationships/slideLayout" Target="../slideLayouts/slideLayout68.xml"/><Relationship Id="rId50" Type="http://schemas.openxmlformats.org/officeDocument/2006/relationships/slideLayout" Target="../slideLayouts/slideLayout71.xml"/><Relationship Id="rId55" Type="http://schemas.openxmlformats.org/officeDocument/2006/relationships/slideLayout" Target="../slideLayouts/slideLayout76.xml"/><Relationship Id="rId63" Type="http://schemas.openxmlformats.org/officeDocument/2006/relationships/theme" Target="../theme/theme2.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41" Type="http://schemas.openxmlformats.org/officeDocument/2006/relationships/slideLayout" Target="../slideLayouts/slideLayout62.xml"/><Relationship Id="rId54" Type="http://schemas.openxmlformats.org/officeDocument/2006/relationships/slideLayout" Target="../slideLayouts/slideLayout75.xml"/><Relationship Id="rId62" Type="http://schemas.openxmlformats.org/officeDocument/2006/relationships/slideLayout" Target="../slideLayouts/slideLayout8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37" Type="http://schemas.openxmlformats.org/officeDocument/2006/relationships/slideLayout" Target="../slideLayouts/slideLayout58.xml"/><Relationship Id="rId40" Type="http://schemas.openxmlformats.org/officeDocument/2006/relationships/slideLayout" Target="../slideLayouts/slideLayout61.xml"/><Relationship Id="rId45" Type="http://schemas.openxmlformats.org/officeDocument/2006/relationships/slideLayout" Target="../slideLayouts/slideLayout66.xml"/><Relationship Id="rId53" Type="http://schemas.openxmlformats.org/officeDocument/2006/relationships/slideLayout" Target="../slideLayouts/slideLayout74.xml"/><Relationship Id="rId58" Type="http://schemas.openxmlformats.org/officeDocument/2006/relationships/slideLayout" Target="../slideLayouts/slideLayout79.xml"/><Relationship Id="rId66" Type="http://schemas.openxmlformats.org/officeDocument/2006/relationships/image" Target="../media/image20.svg"/><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36" Type="http://schemas.openxmlformats.org/officeDocument/2006/relationships/slideLayout" Target="../slideLayouts/slideLayout57.xml"/><Relationship Id="rId49" Type="http://schemas.openxmlformats.org/officeDocument/2006/relationships/slideLayout" Target="../slideLayouts/slideLayout70.xml"/><Relationship Id="rId57" Type="http://schemas.openxmlformats.org/officeDocument/2006/relationships/slideLayout" Target="../slideLayouts/slideLayout78.xml"/><Relationship Id="rId61" Type="http://schemas.openxmlformats.org/officeDocument/2006/relationships/slideLayout" Target="../slideLayouts/slideLayout82.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4" Type="http://schemas.openxmlformats.org/officeDocument/2006/relationships/slideLayout" Target="../slideLayouts/slideLayout65.xml"/><Relationship Id="rId52" Type="http://schemas.openxmlformats.org/officeDocument/2006/relationships/slideLayout" Target="../slideLayouts/slideLayout73.xml"/><Relationship Id="rId60" Type="http://schemas.openxmlformats.org/officeDocument/2006/relationships/slideLayout" Target="../slideLayouts/slideLayout81.xml"/><Relationship Id="rId65" Type="http://schemas.openxmlformats.org/officeDocument/2006/relationships/image" Target="../media/image19.png"/><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35" Type="http://schemas.openxmlformats.org/officeDocument/2006/relationships/slideLayout" Target="../slideLayouts/slideLayout56.xml"/><Relationship Id="rId43" Type="http://schemas.openxmlformats.org/officeDocument/2006/relationships/slideLayout" Target="../slideLayouts/slideLayout64.xml"/><Relationship Id="rId48" Type="http://schemas.openxmlformats.org/officeDocument/2006/relationships/slideLayout" Target="../slideLayouts/slideLayout69.xml"/><Relationship Id="rId56" Type="http://schemas.openxmlformats.org/officeDocument/2006/relationships/slideLayout" Target="../slideLayouts/slideLayout77.xml"/><Relationship Id="rId64" Type="http://schemas.openxmlformats.org/officeDocument/2006/relationships/image" Target="../media/image18.png"/><Relationship Id="rId8" Type="http://schemas.openxmlformats.org/officeDocument/2006/relationships/slideLayout" Target="../slideLayouts/slideLayout29.xml"/><Relationship Id="rId51" Type="http://schemas.openxmlformats.org/officeDocument/2006/relationships/slideLayout" Target="../slideLayouts/slideLayout72.xml"/><Relationship Id="rId3" Type="http://schemas.openxmlformats.org/officeDocument/2006/relationships/slideLayout" Target="../slideLayouts/slideLayout24.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38" Type="http://schemas.openxmlformats.org/officeDocument/2006/relationships/slideLayout" Target="../slideLayouts/slideLayout59.xml"/><Relationship Id="rId46" Type="http://schemas.openxmlformats.org/officeDocument/2006/relationships/slideLayout" Target="../slideLayouts/slideLayout67.xml"/><Relationship Id="rId5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005495BC-0A85-1731-D7A7-18F29910E338}"/>
              </a:ext>
            </a:extLst>
          </p:cNvPr>
          <p:cNvPicPr>
            <a:picLocks noChangeAspect="1"/>
          </p:cNvPicPr>
          <p:nvPr userDrawn="1"/>
        </p:nvPicPr>
        <p:blipFill>
          <a:blip r:embed="rId23">
            <a:extLst>
              <a:ext uri="{96DAC541-7B7A-43D3-8B79-37D633B846F1}">
                <asvg:svgBlip xmlns:asvg="http://schemas.microsoft.com/office/drawing/2016/SVG/main" r:embed="rId24"/>
              </a:ext>
            </a:extLst>
          </a:blip>
          <a:stretch>
            <a:fillRect/>
          </a:stretch>
        </p:blipFill>
        <p:spPr>
          <a:xfrm>
            <a:off x="475200" y="6225718"/>
            <a:ext cx="1784783" cy="384824"/>
          </a:xfrm>
          <a:prstGeom prst="rect">
            <a:avLst/>
          </a:prstGeom>
        </p:spPr>
      </p:pic>
      <p:sp>
        <p:nvSpPr>
          <p:cNvPr id="2" name="Title Placeholder 1">
            <a:extLst>
              <a:ext uri="{FF2B5EF4-FFF2-40B4-BE49-F238E27FC236}">
                <a16:creationId xmlns:a16="http://schemas.microsoft.com/office/drawing/2014/main" id="{F5C9165C-3396-5C49-BB4E-E81FED19ADFC}"/>
              </a:ext>
            </a:extLst>
          </p:cNvPr>
          <p:cNvSpPr>
            <a:spLocks noGrp="1"/>
          </p:cNvSpPr>
          <p:nvPr>
            <p:ph type="title"/>
          </p:nvPr>
        </p:nvSpPr>
        <p:spPr>
          <a:xfrm>
            <a:off x="814161" y="720000"/>
            <a:ext cx="10888566" cy="1080000"/>
          </a:xfrm>
          <a:prstGeom prst="rect">
            <a:avLst/>
          </a:prstGeom>
        </p:spPr>
        <p:txBody>
          <a:bodyPr vert="horz" lIns="0" tIns="45720" rIns="0" bIns="45720" rtlCol="0" anchor="ctr" anchorCtr="0">
            <a:noAutofit/>
          </a:bodyPr>
          <a:lstStyle/>
          <a:p>
            <a:r>
              <a:rPr lang="fi-FI" noProof="0" dirty="0"/>
              <a:t>Tekstisivu, yksipalstainen</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37A17D9C-76EE-704D-AC70-A428AA81B84C}"/>
              </a:ext>
            </a:extLst>
          </p:cNvPr>
          <p:cNvSpPr>
            <a:spLocks noGrp="1"/>
          </p:cNvSpPr>
          <p:nvPr>
            <p:ph type="body" idx="1"/>
          </p:nvPr>
        </p:nvSpPr>
        <p:spPr>
          <a:xfrm>
            <a:off x="814161" y="1944000"/>
            <a:ext cx="10871109" cy="3763342"/>
          </a:xfrm>
          <a:prstGeom prst="rect">
            <a:avLst/>
          </a:prstGeom>
        </p:spPr>
        <p:txBody>
          <a:bodyPr vert="horz" lIns="0" tIns="45720" rIns="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FI" dirty="0"/>
          </a:p>
        </p:txBody>
      </p:sp>
      <p:sp>
        <p:nvSpPr>
          <p:cNvPr id="4" name="Date Placeholder 3">
            <a:extLst>
              <a:ext uri="{FF2B5EF4-FFF2-40B4-BE49-F238E27FC236}">
                <a16:creationId xmlns:a16="http://schemas.microsoft.com/office/drawing/2014/main" id="{A77CDCDA-6DEE-464D-925C-45E808D9AD1F}"/>
              </a:ext>
              <a:ext uri="{C183D7F6-B498-43B3-948B-1728B52AA6E4}">
                <adec:decorative xmlns:adec="http://schemas.microsoft.com/office/drawing/2017/decorative" val="1"/>
              </a:ext>
            </a:extLst>
          </p:cNvPr>
          <p:cNvSpPr>
            <a:spLocks noGrp="1"/>
          </p:cNvSpPr>
          <p:nvPr>
            <p:ph type="dt" sz="half" idx="2"/>
          </p:nvPr>
        </p:nvSpPr>
        <p:spPr>
          <a:xfrm>
            <a:off x="7250430" y="6256337"/>
            <a:ext cx="1153160" cy="365125"/>
          </a:xfrm>
          <a:prstGeom prst="rect">
            <a:avLst/>
          </a:prstGeom>
        </p:spPr>
        <p:txBody>
          <a:bodyPr vert="horz" lIns="91440" tIns="45720" rIns="91440" bIns="45720" rtlCol="0" anchor="ctr"/>
          <a:lstStyle>
            <a:lvl1pPr algn="l">
              <a:defRPr sz="900">
                <a:solidFill>
                  <a:schemeClr val="tx2"/>
                </a:solidFill>
              </a:defRPr>
            </a:lvl1pPr>
          </a:lstStyle>
          <a:p>
            <a:fld id="{670A19CC-10B7-B140-9731-4ED0E8922BE7}" type="datetime1">
              <a:rPr lang="fi-FI" noProof="0" smtClean="0"/>
              <a:pPr/>
              <a:t>25.5.2026</a:t>
            </a:fld>
            <a:endParaRPr lang="fi-FI" noProof="0" dirty="0"/>
          </a:p>
        </p:txBody>
      </p:sp>
      <p:sp>
        <p:nvSpPr>
          <p:cNvPr id="5" name="Footer Placeholder 4">
            <a:extLst>
              <a:ext uri="{FF2B5EF4-FFF2-40B4-BE49-F238E27FC236}">
                <a16:creationId xmlns:a16="http://schemas.microsoft.com/office/drawing/2014/main" id="{9E024F51-23B5-EC4F-B677-2471EC20030C}"/>
              </a:ext>
              <a:ext uri="{C183D7F6-B498-43B3-948B-1728B52AA6E4}">
                <adec:decorative xmlns:adec="http://schemas.microsoft.com/office/drawing/2017/decorative" val="1"/>
              </a:ext>
            </a:extLst>
          </p:cNvPr>
          <p:cNvSpPr>
            <a:spLocks noGrp="1"/>
          </p:cNvSpPr>
          <p:nvPr>
            <p:ph type="ftr" sz="quarter" idx="3"/>
          </p:nvPr>
        </p:nvSpPr>
        <p:spPr>
          <a:xfrm>
            <a:off x="8408670" y="6256337"/>
            <a:ext cx="2046772" cy="365125"/>
          </a:xfrm>
          <a:prstGeom prst="rect">
            <a:avLst/>
          </a:prstGeom>
        </p:spPr>
        <p:txBody>
          <a:bodyPr vert="horz" lIns="91440" tIns="45720" rIns="91440" bIns="45720" rtlCol="0" anchor="ctr"/>
          <a:lstStyle>
            <a:lvl1pPr algn="ctr">
              <a:defRPr sz="900">
                <a:solidFill>
                  <a:schemeClr val="tx2"/>
                </a:solidFill>
              </a:defRPr>
            </a:lvl1pPr>
          </a:lstStyle>
          <a:p>
            <a:pPr algn="l"/>
            <a:r>
              <a:rPr lang="fi-FI" noProof="0" dirty="0"/>
              <a:t>Aihe/tekijä</a:t>
            </a:r>
          </a:p>
        </p:txBody>
      </p:sp>
      <p:sp>
        <p:nvSpPr>
          <p:cNvPr id="6" name="Slide Number Placeholder 5">
            <a:extLst>
              <a:ext uri="{FF2B5EF4-FFF2-40B4-BE49-F238E27FC236}">
                <a16:creationId xmlns:a16="http://schemas.microsoft.com/office/drawing/2014/main" id="{332EC577-6A46-F14C-B124-25FD999FDD33}"/>
              </a:ext>
              <a:ext uri="{C183D7F6-B498-43B3-948B-1728B52AA6E4}">
                <adec:decorative xmlns:adec="http://schemas.microsoft.com/office/drawing/2017/decorative" val="1"/>
              </a:ext>
            </a:extLst>
          </p:cNvPr>
          <p:cNvSpPr>
            <a:spLocks noGrp="1"/>
          </p:cNvSpPr>
          <p:nvPr>
            <p:ph type="sldNum" sz="quarter" idx="4"/>
          </p:nvPr>
        </p:nvSpPr>
        <p:spPr>
          <a:xfrm>
            <a:off x="10582910" y="6259125"/>
            <a:ext cx="1102360" cy="365125"/>
          </a:xfrm>
          <a:prstGeom prst="rect">
            <a:avLst/>
          </a:prstGeom>
        </p:spPr>
        <p:txBody>
          <a:bodyPr vert="horz" lIns="91440" tIns="45720" rIns="91440" bIns="45720" rtlCol="0" anchor="ctr"/>
          <a:lstStyle>
            <a:lvl1pPr algn="r">
              <a:defRPr sz="1200">
                <a:solidFill>
                  <a:schemeClr val="tx2"/>
                </a:solidFill>
              </a:defRPr>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124532915"/>
      </p:ext>
    </p:extLst>
  </p:cSld>
  <p:clrMap bg1="lt1" tx1="dk1" bg2="lt2" tx2="dk2" accent1="accent1" accent2="accent2" accent3="accent3" accent4="accent4" accent5="accent5" accent6="accent6" hlink="hlink" folHlink="folHlink"/>
  <p:sldLayoutIdLst>
    <p:sldLayoutId id="2147483718" r:id="rId1"/>
    <p:sldLayoutId id="2147483671" r:id="rId2"/>
    <p:sldLayoutId id="2147483650" r:id="rId3"/>
    <p:sldLayoutId id="2147483712" r:id="rId4"/>
    <p:sldLayoutId id="2147483711" r:id="rId5"/>
    <p:sldLayoutId id="2147483709" r:id="rId6"/>
    <p:sldLayoutId id="2147483652" r:id="rId7"/>
    <p:sldLayoutId id="2147483677" r:id="rId8"/>
    <p:sldLayoutId id="2147483713" r:id="rId9"/>
    <p:sldLayoutId id="2147483663" r:id="rId10"/>
    <p:sldLayoutId id="2147483662" r:id="rId11"/>
    <p:sldLayoutId id="2147483717" r:id="rId12"/>
    <p:sldLayoutId id="2147483714" r:id="rId13"/>
    <p:sldLayoutId id="2147483715" r:id="rId14"/>
    <p:sldLayoutId id="2147483654" r:id="rId15"/>
    <p:sldLayoutId id="2147483655" r:id="rId16"/>
    <p:sldLayoutId id="2147483666" r:id="rId17"/>
    <p:sldLayoutId id="2147483667" r:id="rId18"/>
    <p:sldLayoutId id="2147483716" r:id="rId19"/>
    <p:sldLayoutId id="2147483782" r:id="rId20"/>
    <p:sldLayoutId id="2147483783" r:id="rId21"/>
  </p:sldLayoutIdLst>
  <p:hf hdr="0" ftr="0" dt="0"/>
  <p:txStyles>
    <p:titleStyle>
      <a:lvl1pPr algn="l" defTabSz="914400" rtl="0" eaLnBrk="1" latinLnBrk="0" hangingPunct="1">
        <a:lnSpc>
          <a:spcPct val="95000"/>
        </a:lnSpc>
        <a:spcBef>
          <a:spcPct val="0"/>
        </a:spcBef>
        <a:buNone/>
        <a:defRPr sz="3400" b="1" kern="1200">
          <a:solidFill>
            <a:schemeClr val="accent1"/>
          </a:solidFill>
          <a:latin typeface="+mj-lt"/>
          <a:ea typeface="+mj-ea"/>
          <a:cs typeface="+mj-cs"/>
        </a:defRPr>
      </a:lvl1pPr>
    </p:titleStyle>
    <p:bodyStyle>
      <a:lvl1pPr marL="3127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400" kern="1200">
          <a:solidFill>
            <a:schemeClr val="tx1"/>
          </a:solidFill>
          <a:latin typeface="+mn-lt"/>
          <a:ea typeface="+mn-ea"/>
          <a:cs typeface="+mn-cs"/>
        </a:defRPr>
      </a:lvl1pPr>
      <a:lvl2pPr marL="762000" indent="-304800"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100" kern="1200">
          <a:solidFill>
            <a:schemeClr val="tx1"/>
          </a:solidFill>
          <a:latin typeface="+mn-lt"/>
          <a:ea typeface="+mn-ea"/>
          <a:cs typeface="+mn-cs"/>
        </a:defRPr>
      </a:lvl2pPr>
      <a:lvl3pPr marL="1252538" indent="-3381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3pPr>
      <a:lvl4pPr marL="1692275" indent="-320675"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4pPr>
      <a:lvl5pPr marL="21415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568" userDrawn="1">
          <p15:clr>
            <a:srgbClr val="F26B43"/>
          </p15:clr>
        </p15:guide>
        <p15:guide id="3" pos="4112" userDrawn="1">
          <p15:clr>
            <a:srgbClr val="F26B43"/>
          </p15:clr>
        </p15:guide>
        <p15:guide id="4" pos="506" userDrawn="1">
          <p15:clr>
            <a:srgbClr val="F26B43"/>
          </p15:clr>
        </p15:guide>
        <p15:guide id="5" pos="7174" userDrawn="1">
          <p15:clr>
            <a:srgbClr val="F26B43"/>
          </p15:clr>
        </p15:guide>
        <p15:guide id="6" orient="horz" pos="2160" userDrawn="1">
          <p15:clr>
            <a:srgbClr val="F26B43"/>
          </p15:clr>
        </p15:guide>
        <p15:guide id="8" orient="horz" pos="550" userDrawn="1">
          <p15:clr>
            <a:srgbClr val="F26B43"/>
          </p15:clr>
        </p15:guide>
        <p15:guide id="9" orient="horz" pos="1275" userDrawn="1">
          <p15:clr>
            <a:srgbClr val="F26B43"/>
          </p15:clr>
        </p15:guide>
        <p15:guide id="10" orient="horz" pos="3929" userDrawn="1">
          <p15:clr>
            <a:srgbClr val="F26B43"/>
          </p15:clr>
        </p15:guide>
        <p15:guide id="11" orient="horz" pos="365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a:t>Click to edit Master text styles</a:t>
            </a:r>
          </a:p>
          <a:p>
            <a:pPr lvl="1"/>
            <a:r>
              <a:rPr lang="fi-FI" noProof="0"/>
              <a:t>Second level</a:t>
            </a:r>
          </a:p>
          <a:p>
            <a:pPr lvl="2"/>
            <a:r>
              <a:rPr lang="fi-FI" noProof="0"/>
              <a:t>Third level</a:t>
            </a:r>
          </a:p>
          <a:p>
            <a:pPr lvl="5"/>
            <a:endParaRPr lang="fi-FI" noProof="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3B369565-26DD-4407-B43B-8514F803BA6F}" type="datetime1">
              <a:rPr lang="fi-FI" noProof="0" smtClean="0"/>
              <a:t>25.5.2026</a:t>
            </a:fld>
            <a:endParaRPr lang="fi-FI" noProof="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a:t>Esityksen nimi ja tekijä</a:t>
            </a:r>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a:solidFill>
                  <a:schemeClr val="bg1"/>
                </a:solidFill>
                <a:latin typeface="+mn-lt"/>
              </a:rPr>
              <a:t>©grow. for</a:t>
            </a:r>
            <a:r>
              <a:rPr lang="fi-FI" sz="200" baseline="0">
                <a:solidFill>
                  <a:schemeClr val="bg1"/>
                </a:solidFill>
                <a:latin typeface="+mn-lt"/>
              </a:rPr>
              <a:t>  kuntaliitto</a:t>
            </a:r>
            <a:endParaRPr lang="en-GB" sz="20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64"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Kuva 10">
            <a:extLst>
              <a:ext uri="{FF2B5EF4-FFF2-40B4-BE49-F238E27FC236}">
                <a16:creationId xmlns:a16="http://schemas.microsoft.com/office/drawing/2014/main" id="{F5F7B09B-2E9D-3DA3-CB9F-600999002B9A}"/>
              </a:ext>
            </a:extLst>
          </p:cNvPr>
          <p:cNvPicPr>
            <a:picLocks noChangeAspect="1"/>
          </p:cNvPicPr>
          <p:nvPr userDrawn="1"/>
        </p:nvPicPr>
        <p:blipFill>
          <a:blip r:embed="rId65" cstate="print">
            <a:extLst>
              <a:ext uri="{28A0092B-C50C-407E-A947-70E740481C1C}">
                <a14:useLocalDpi xmlns:a14="http://schemas.microsoft.com/office/drawing/2010/main" val="0"/>
              </a:ext>
              <a:ext uri="{96DAC541-7B7A-43D3-8B79-37D633B846F1}">
                <asvg:svgBlip xmlns:asvg="http://schemas.microsoft.com/office/drawing/2016/SVG/main" r:embed="rId66"/>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346330689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 id="2147483748" r:id="rId29"/>
    <p:sldLayoutId id="2147483749" r:id="rId30"/>
    <p:sldLayoutId id="2147483750" r:id="rId31"/>
    <p:sldLayoutId id="2147483751" r:id="rId32"/>
    <p:sldLayoutId id="2147483752" r:id="rId33"/>
    <p:sldLayoutId id="2147483753" r:id="rId34"/>
    <p:sldLayoutId id="2147483754" r:id="rId35"/>
    <p:sldLayoutId id="2147483755" r:id="rId36"/>
    <p:sldLayoutId id="2147483756" r:id="rId37"/>
    <p:sldLayoutId id="2147483757" r:id="rId38"/>
    <p:sldLayoutId id="2147483758" r:id="rId39"/>
    <p:sldLayoutId id="2147483759" r:id="rId40"/>
    <p:sldLayoutId id="2147483760" r:id="rId41"/>
    <p:sldLayoutId id="2147483761" r:id="rId42"/>
    <p:sldLayoutId id="2147483762" r:id="rId43"/>
    <p:sldLayoutId id="2147483763" r:id="rId44"/>
    <p:sldLayoutId id="2147483764" r:id="rId45"/>
    <p:sldLayoutId id="2147483765" r:id="rId46"/>
    <p:sldLayoutId id="2147483766" r:id="rId47"/>
    <p:sldLayoutId id="2147483767" r:id="rId48"/>
    <p:sldLayoutId id="2147483768" r:id="rId49"/>
    <p:sldLayoutId id="2147483769" r:id="rId50"/>
    <p:sldLayoutId id="2147483770" r:id="rId51"/>
    <p:sldLayoutId id="2147483771" r:id="rId52"/>
    <p:sldLayoutId id="2147483772" r:id="rId53"/>
    <p:sldLayoutId id="2147483773" r:id="rId54"/>
    <p:sldLayoutId id="2147483774" r:id="rId55"/>
    <p:sldLayoutId id="2147483775" r:id="rId56"/>
    <p:sldLayoutId id="2147483776" r:id="rId57"/>
    <p:sldLayoutId id="2147483777" r:id="rId58"/>
    <p:sldLayoutId id="2147483778" r:id="rId59"/>
    <p:sldLayoutId id="2147483779" r:id="rId60"/>
    <p:sldLayoutId id="2147483780" r:id="rId61"/>
    <p:sldLayoutId id="2147483781" r:id="rId62"/>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www.kuntaliitto.fi/julkaisut/2024/2291-kuntien-moninaiset-toimielinrakenteet-2024" TargetMode="External"/><Relationship Id="rId2" Type="http://schemas.openxmlformats.org/officeDocument/2006/relationships/image" Target="../media/image52.jpeg"/><Relationship Id="rId1" Type="http://schemas.openxmlformats.org/officeDocument/2006/relationships/slideLayout" Target="../slideLayouts/slideLayout29.xml"/><Relationship Id="rId5" Type="http://schemas.openxmlformats.org/officeDocument/2006/relationships/image" Target="../media/image20.sv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5.jpeg"/><Relationship Id="rId1" Type="http://schemas.openxmlformats.org/officeDocument/2006/relationships/slideLayout" Target="../slideLayouts/slideLayout20.xml"/><Relationship Id="rId5" Type="http://schemas.openxmlformats.org/officeDocument/2006/relationships/image" Target="../media/image54.png"/><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7.jpeg"/><Relationship Id="rId1" Type="http://schemas.openxmlformats.org/officeDocument/2006/relationships/slideLayout" Target="../slideLayouts/slideLayout21.xml"/><Relationship Id="rId5" Type="http://schemas.openxmlformats.org/officeDocument/2006/relationships/image" Target="../media/image54.png"/><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8.jpeg"/><Relationship Id="rId1" Type="http://schemas.openxmlformats.org/officeDocument/2006/relationships/slideLayout" Target="../slideLayouts/slideLayout21.xml"/><Relationship Id="rId5" Type="http://schemas.openxmlformats.org/officeDocument/2006/relationships/image" Target="../media/image20.sv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kuntaliitto.fi/tiedotteet/2026/kuntapaattajat-etsivat-paikallista-elinvoimaa-yritysyhteistyolla-kaavoituksella-ja" TargetMode="External"/><Relationship Id="rId1" Type="http://schemas.openxmlformats.org/officeDocument/2006/relationships/slideLayout" Target="../slideLayouts/slideLayout30.xml"/><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www.kuntaliitto.fi/julkaisut/2013/1593-kasvavat-kuntakonsernit-ja-supistuvat-hallinnot-acta-nro-251" TargetMode="External"/><Relationship Id="rId1" Type="http://schemas.openxmlformats.org/officeDocument/2006/relationships/slideLayout" Target="../slideLayouts/slideLayout20.xml"/><Relationship Id="rId5" Type="http://schemas.openxmlformats.org/officeDocument/2006/relationships/image" Target="../media/image60.sv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735C0F-8037-3CEB-A4FE-63D52B2E7364}"/>
              </a:ext>
            </a:extLst>
          </p:cNvPr>
          <p:cNvSpPr>
            <a:spLocks noGrp="1"/>
          </p:cNvSpPr>
          <p:nvPr>
            <p:ph type="ctrTitle"/>
          </p:nvPr>
        </p:nvSpPr>
        <p:spPr/>
        <p:txBody>
          <a:bodyPr>
            <a:normAutofit fontScale="90000"/>
          </a:bodyPr>
          <a:lstStyle/>
          <a:p>
            <a:r>
              <a:rPr lang="fi-FI" dirty="0"/>
              <a:t>Kuntien yhteistyö</a:t>
            </a:r>
            <a:br>
              <a:rPr lang="fi-FI" dirty="0"/>
            </a:br>
            <a:r>
              <a:rPr lang="fi-FI" sz="4000" dirty="0"/>
              <a:t>- käyttö, tarpeet ja soveltuvuus ratkaisuvaihtoehdoksi</a:t>
            </a:r>
            <a:endParaRPr lang="fi-FI" dirty="0"/>
          </a:p>
        </p:txBody>
      </p:sp>
      <p:sp>
        <p:nvSpPr>
          <p:cNvPr id="3" name="Alaotsikko 2">
            <a:extLst>
              <a:ext uri="{FF2B5EF4-FFF2-40B4-BE49-F238E27FC236}">
                <a16:creationId xmlns:a16="http://schemas.microsoft.com/office/drawing/2014/main" id="{FF4E4488-F827-B7EC-E74E-914CB778253A}"/>
              </a:ext>
            </a:extLst>
          </p:cNvPr>
          <p:cNvSpPr>
            <a:spLocks noGrp="1"/>
          </p:cNvSpPr>
          <p:nvPr>
            <p:ph type="subTitle" idx="1"/>
          </p:nvPr>
        </p:nvSpPr>
        <p:spPr>
          <a:xfrm>
            <a:off x="1296790" y="4500000"/>
            <a:ext cx="5622756" cy="761113"/>
          </a:xfrm>
        </p:spPr>
        <p:txBody>
          <a:bodyPr/>
          <a:lstStyle/>
          <a:p>
            <a:r>
              <a:rPr lang="fi-FI" dirty="0"/>
              <a:t>Suvi savolainen, neuvotteleva virkamies</a:t>
            </a:r>
          </a:p>
          <a:p>
            <a:r>
              <a:rPr lang="fi-FI" dirty="0"/>
              <a:t>Kuntien parlamentaarisen tulevaisuustyön työryhmä</a:t>
            </a:r>
          </a:p>
          <a:p>
            <a:r>
              <a:rPr lang="fi-FI"/>
              <a:t>27.5.2026</a:t>
            </a:r>
            <a:endParaRPr lang="fi-FI" dirty="0"/>
          </a:p>
        </p:txBody>
      </p:sp>
    </p:spTree>
    <p:extLst>
      <p:ext uri="{BB962C8B-B14F-4D97-AF65-F5344CB8AC3E}">
        <p14:creationId xmlns:p14="http://schemas.microsoft.com/office/powerpoint/2010/main" val="3562107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3213F523-5D82-9565-1281-98D2F3A6F9D5}"/>
              </a:ext>
            </a:extLst>
          </p:cNvPr>
          <p:cNvSpPr>
            <a:spLocks noGrp="1"/>
          </p:cNvSpPr>
          <p:nvPr>
            <p:ph type="title"/>
          </p:nvPr>
        </p:nvSpPr>
        <p:spPr/>
        <p:txBody>
          <a:bodyPr/>
          <a:lstStyle/>
          <a:p>
            <a:r>
              <a:rPr lang="fi-FI" dirty="0"/>
              <a:t>Yhteistyön käyttö kunnissa</a:t>
            </a:r>
          </a:p>
        </p:txBody>
      </p:sp>
    </p:spTree>
    <p:extLst>
      <p:ext uri="{BB962C8B-B14F-4D97-AF65-F5344CB8AC3E}">
        <p14:creationId xmlns:p14="http://schemas.microsoft.com/office/powerpoint/2010/main" val="1034053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6D9F32-B6AA-5873-AD7D-9256525F6584}"/>
              </a:ext>
            </a:extLst>
          </p:cNvPr>
          <p:cNvSpPr>
            <a:spLocks noGrp="1"/>
          </p:cNvSpPr>
          <p:nvPr>
            <p:ph type="title"/>
          </p:nvPr>
        </p:nvSpPr>
        <p:spPr/>
        <p:txBody>
          <a:bodyPr>
            <a:normAutofit/>
          </a:bodyPr>
          <a:lstStyle/>
          <a:p>
            <a:r>
              <a:rPr lang="fi-FI" dirty="0"/>
              <a:t>Yhteistyötä tehdään sekä lakisääteisesti että vapaaehtoisesti</a:t>
            </a:r>
          </a:p>
        </p:txBody>
      </p:sp>
      <p:sp>
        <p:nvSpPr>
          <p:cNvPr id="3" name="Sisällön paikkamerkki 2">
            <a:extLst>
              <a:ext uri="{FF2B5EF4-FFF2-40B4-BE49-F238E27FC236}">
                <a16:creationId xmlns:a16="http://schemas.microsoft.com/office/drawing/2014/main" id="{E162B5BC-E2BD-87EA-28E2-F994C50DC2E9}"/>
              </a:ext>
            </a:extLst>
          </p:cNvPr>
          <p:cNvSpPr>
            <a:spLocks noGrp="1"/>
          </p:cNvSpPr>
          <p:nvPr>
            <p:ph idx="1"/>
          </p:nvPr>
        </p:nvSpPr>
        <p:spPr/>
        <p:txBody>
          <a:bodyPr vert="horz" lIns="0" tIns="45720" rIns="0" bIns="45720" rtlCol="0" anchor="t">
            <a:normAutofit fontScale="92500" lnSpcReduction="10000"/>
          </a:bodyPr>
          <a:lstStyle/>
          <a:p>
            <a:pPr marL="457200" indent="-457200">
              <a:buFont typeface="+mj-lt"/>
              <a:buAutoNum type="arabicPeriod"/>
            </a:pPr>
            <a:r>
              <a:rPr lang="fi-FI" dirty="0"/>
              <a:t>Lakisääteiset tehtävät, joissa lainsäädäntö velvoittaa kuntia yhteistyöhön</a:t>
            </a:r>
          </a:p>
          <a:p>
            <a:pPr marL="906145" lvl="1" indent="-457200"/>
            <a:r>
              <a:rPr lang="fi-FI"/>
              <a:t>Aluekehittäminen, maakuntakaavoitus </a:t>
            </a:r>
            <a:r>
              <a:rPr lang="fi-FI" i="1" dirty="0"/>
              <a:t>(tehtävä säädetty lakisääteiselle kuntayhtymälle)</a:t>
            </a:r>
            <a:endParaRPr lang="fi-FI">
              <a:cs typeface="Arial" panose="020B0604020202020204"/>
            </a:endParaRPr>
          </a:p>
          <a:p>
            <a:pPr marL="906145" lvl="1" indent="-457200"/>
            <a:r>
              <a:rPr lang="fi-FI" dirty="0"/>
              <a:t>Työllisyyspalvelut, maaseutuhallinto, ympäristöterveydenhuolto </a:t>
            </a:r>
            <a:r>
              <a:rPr lang="fi-FI" i="1" dirty="0"/>
              <a:t>(järjestämiskriteerit)</a:t>
            </a:r>
            <a:endParaRPr lang="fi-FI">
              <a:cs typeface="Arial" panose="020B0604020202020204"/>
            </a:endParaRPr>
          </a:p>
          <a:p>
            <a:pPr marL="457200" indent="-457200">
              <a:buFont typeface="+mj-lt"/>
              <a:buAutoNum type="arabicPeriod"/>
            </a:pPr>
            <a:r>
              <a:rPr lang="fi-FI" dirty="0"/>
              <a:t>Lakisääteiset tehtävät, joissa yhteistyö perustuu kuntien vapaaehtoisuuteen</a:t>
            </a:r>
          </a:p>
          <a:p>
            <a:pPr marL="906145" lvl="1" indent="-457200"/>
            <a:r>
              <a:rPr lang="fi-FI" dirty="0"/>
              <a:t>Varhaiskasvatus, perusopetus, nuorisotyö, rakennusvalvonta, ympäristönsuojelu, kaavoitus, jätehuolto, vesihuolto, varautuminen, kotouttaminen, kulttuuri, Vapaaehtoiset tehtävät, joissa yhteistyötä tehdään kuntien kesken</a:t>
            </a:r>
            <a:endParaRPr lang="fi-FI">
              <a:cs typeface="Arial"/>
            </a:endParaRPr>
          </a:p>
          <a:p>
            <a:pPr marL="906145" lvl="1" indent="-457200"/>
            <a:r>
              <a:rPr lang="fi-FI" dirty="0"/>
              <a:t>Toisen asteen koulutus</a:t>
            </a:r>
            <a:r>
              <a:rPr lang="fi-FI"/>
              <a:t>, vapaa sivistystyö, museot, kirjastot, taiteen perusopetus</a:t>
            </a:r>
            <a:r>
              <a:rPr lang="fi-FI" dirty="0"/>
              <a:t>, elinvoiman ja elinkeinotoiminnan kehittäminen, matkailu, joukkoliikenne, ilmastotyö, tukipalvelut</a:t>
            </a:r>
            <a:endParaRPr lang="fi-FI">
              <a:cs typeface="Arial" panose="020B0604020202020204"/>
            </a:endParaRPr>
          </a:p>
          <a:p>
            <a:endParaRPr lang="fi-FI" dirty="0"/>
          </a:p>
          <a:p>
            <a:endParaRPr lang="fi-FI" dirty="0"/>
          </a:p>
          <a:p>
            <a:endParaRPr lang="fi-FI" dirty="0"/>
          </a:p>
        </p:txBody>
      </p:sp>
      <p:sp>
        <p:nvSpPr>
          <p:cNvPr id="4" name="Dian numeron paikkamerkki 3">
            <a:extLst>
              <a:ext uri="{FF2B5EF4-FFF2-40B4-BE49-F238E27FC236}">
                <a16:creationId xmlns:a16="http://schemas.microsoft.com/office/drawing/2014/main" id="{97F6B0A6-8D1C-E5F0-6CCD-53B495D2352C}"/>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en-FI" smtClean="0"/>
              <a:pPr/>
              <a:t>3</a:t>
            </a:fld>
            <a:endParaRPr lang="en-FI"/>
          </a:p>
        </p:txBody>
      </p:sp>
    </p:spTree>
    <p:extLst>
      <p:ext uri="{BB962C8B-B14F-4D97-AF65-F5344CB8AC3E}">
        <p14:creationId xmlns:p14="http://schemas.microsoft.com/office/powerpoint/2010/main" val="1065335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43CD70-7271-C993-9198-E57A59F2E6DF}"/>
              </a:ext>
            </a:extLst>
          </p:cNvPr>
          <p:cNvSpPr>
            <a:spLocks noGrp="1"/>
          </p:cNvSpPr>
          <p:nvPr>
            <p:ph type="title"/>
          </p:nvPr>
        </p:nvSpPr>
        <p:spPr/>
        <p:txBody>
          <a:bodyPr/>
          <a:lstStyle/>
          <a:p>
            <a:r>
              <a:rPr lang="fi-FI" dirty="0"/>
              <a:t>Yhteistyön monimuotoisuus</a:t>
            </a:r>
          </a:p>
        </p:txBody>
      </p:sp>
      <p:sp>
        <p:nvSpPr>
          <p:cNvPr id="3" name="Sisällön paikkamerkki 2">
            <a:extLst>
              <a:ext uri="{FF2B5EF4-FFF2-40B4-BE49-F238E27FC236}">
                <a16:creationId xmlns:a16="http://schemas.microsoft.com/office/drawing/2014/main" id="{CE873FA6-36D6-BE4B-9B8A-14A8A6F87A04}"/>
              </a:ext>
            </a:extLst>
          </p:cNvPr>
          <p:cNvSpPr>
            <a:spLocks noGrp="1"/>
          </p:cNvSpPr>
          <p:nvPr>
            <p:ph idx="1"/>
          </p:nvPr>
        </p:nvSpPr>
        <p:spPr/>
        <p:txBody>
          <a:bodyPr>
            <a:normAutofit lnSpcReduction="10000"/>
          </a:bodyPr>
          <a:lstStyle/>
          <a:p>
            <a:r>
              <a:rPr lang="fi-FI" dirty="0"/>
              <a:t>Yhteistyö näyttäytyy monimuotoisena ja vaihtelevana niin alueiden, kuntien kuin tehtäväkokonaisuuksienkin välillä. </a:t>
            </a:r>
          </a:p>
          <a:p>
            <a:pPr lvl="1"/>
            <a:r>
              <a:rPr lang="fi-FI" dirty="0"/>
              <a:t>Kuntien vahva itsehallinto mahdollistaa sen, että sekä lakisääteiset että vapaaehtoiset tehtävät voidaan järjestää paikallisten tarpeiden ja olosuhteiden mukaisesti. </a:t>
            </a:r>
          </a:p>
          <a:p>
            <a:pPr lvl="1"/>
            <a:r>
              <a:rPr lang="fi-FI" dirty="0"/>
              <a:t>Tehtävien toteuttamistavat ja organisointi vaihtelevat kunnittain ja ovat pitkälti kuntien itsensä päätettävissä. </a:t>
            </a:r>
          </a:p>
          <a:p>
            <a:pPr lvl="1"/>
            <a:r>
              <a:rPr lang="fi-FI" dirty="0"/>
              <a:t>Yhteistoiminnan paikallisten lähtökohtien ja moninaisuuden takia se voi näyttäytyä pirstaloituneelta.</a:t>
            </a:r>
            <a:endParaRPr lang="en-FI" dirty="0"/>
          </a:p>
          <a:p>
            <a:endParaRPr lang="fi-FI" dirty="0"/>
          </a:p>
          <a:p>
            <a:endParaRPr lang="fi-FI" dirty="0"/>
          </a:p>
          <a:p>
            <a:endParaRPr lang="fi-FI" dirty="0"/>
          </a:p>
        </p:txBody>
      </p:sp>
      <p:sp>
        <p:nvSpPr>
          <p:cNvPr id="4" name="Dian numeron paikkamerkki 3">
            <a:extLst>
              <a:ext uri="{FF2B5EF4-FFF2-40B4-BE49-F238E27FC236}">
                <a16:creationId xmlns:a16="http://schemas.microsoft.com/office/drawing/2014/main" id="{4361F79F-D54C-7C9B-BC4B-B95F4EC5B8AC}"/>
              </a:ext>
            </a:extLst>
          </p:cNvPr>
          <p:cNvSpPr>
            <a:spLocks noGrp="1"/>
          </p:cNvSpPr>
          <p:nvPr>
            <p:ph type="sldNum" sz="quarter" idx="12"/>
          </p:nvPr>
        </p:nvSpPr>
        <p:spPr/>
        <p:txBody>
          <a:bodyPr/>
          <a:lstStyle/>
          <a:p>
            <a:fld id="{7CD1C137-87C0-4E4B-8573-EDFCC21A7E6F}" type="slidenum">
              <a:rPr lang="en-FI" smtClean="0"/>
              <a:pPr/>
              <a:t>4</a:t>
            </a:fld>
            <a:endParaRPr lang="en-FI"/>
          </a:p>
        </p:txBody>
      </p:sp>
    </p:spTree>
    <p:extLst>
      <p:ext uri="{BB962C8B-B14F-4D97-AF65-F5344CB8AC3E}">
        <p14:creationId xmlns:p14="http://schemas.microsoft.com/office/powerpoint/2010/main" val="2910178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094971-762B-0F54-BDC5-47158A3AED65}"/>
              </a:ext>
            </a:extLst>
          </p:cNvPr>
          <p:cNvSpPr>
            <a:spLocks noGrp="1"/>
          </p:cNvSpPr>
          <p:nvPr>
            <p:ph type="title"/>
          </p:nvPr>
        </p:nvSpPr>
        <p:spPr/>
        <p:txBody>
          <a:bodyPr/>
          <a:lstStyle/>
          <a:p>
            <a:r>
              <a:rPr lang="fi-FI" dirty="0"/>
              <a:t>Esimerkkejä yhteistyön muodoista OKM:n toimialalta</a:t>
            </a:r>
          </a:p>
        </p:txBody>
      </p:sp>
      <p:sp>
        <p:nvSpPr>
          <p:cNvPr id="3" name="Sisällön paikkamerkki 2">
            <a:extLst>
              <a:ext uri="{FF2B5EF4-FFF2-40B4-BE49-F238E27FC236}">
                <a16:creationId xmlns:a16="http://schemas.microsoft.com/office/drawing/2014/main" id="{49CE9465-B15F-C2A0-846F-C365885C750A}"/>
              </a:ext>
            </a:extLst>
          </p:cNvPr>
          <p:cNvSpPr>
            <a:spLocks noGrp="1"/>
          </p:cNvSpPr>
          <p:nvPr>
            <p:ph idx="1"/>
          </p:nvPr>
        </p:nvSpPr>
        <p:spPr/>
        <p:txBody>
          <a:bodyPr>
            <a:normAutofit fontScale="70000" lnSpcReduction="20000"/>
          </a:bodyPr>
          <a:lstStyle/>
          <a:p>
            <a:r>
              <a:rPr lang="fi-FI" dirty="0"/>
              <a:t>Hankeavustus kuntien välisen yhteistyön vahvistamiseen perusopetuksen järjestämisessä (2026)</a:t>
            </a:r>
          </a:p>
          <a:p>
            <a:r>
              <a:rPr lang="fi-FI" dirty="0"/>
              <a:t>Valtaosan ammatillisesta koulutuksesta ja osan lukiokoulutuksesta järjestävät kuntayhtymät tai muut kuntien yhdessä omistamat/hallinnoimat koulutuksen järjestäjät</a:t>
            </a:r>
          </a:p>
          <a:p>
            <a:r>
              <a:rPr lang="fi-FI" dirty="0"/>
              <a:t>Kunnista 73 % teki yhteistyötä kulttuuritoiminnassa muun kunnan kanssa (v. 2019 peruspalveluiden arviointi)</a:t>
            </a:r>
          </a:p>
          <a:p>
            <a:r>
              <a:rPr lang="fi-FI" dirty="0"/>
              <a:t>Kirjastopalveluiden yhteistyön muotoja esim. kirjastokimpat ja yhteiset seutukirjastot</a:t>
            </a:r>
          </a:p>
          <a:p>
            <a:r>
              <a:rPr lang="fi-FI" dirty="0">
                <a:cs typeface="Arial"/>
              </a:rPr>
              <a:t>Alueelliset vastuumuseot, joiden tehtävänä on tarjota palveluita toimialueensa kunnille</a:t>
            </a:r>
          </a:p>
          <a:p>
            <a:r>
              <a:rPr lang="fi-FI" dirty="0">
                <a:cs typeface="Arial"/>
              </a:rPr>
              <a:t>Liikuntapalveluissa erilaiset hankkeet, luonto- ja </a:t>
            </a:r>
            <a:r>
              <a:rPr lang="fi-FI" dirty="0" err="1">
                <a:cs typeface="Arial"/>
              </a:rPr>
              <a:t>retkeilyreitistöt</a:t>
            </a:r>
            <a:endParaRPr lang="fi-FI" dirty="0"/>
          </a:p>
        </p:txBody>
      </p:sp>
      <p:sp>
        <p:nvSpPr>
          <p:cNvPr id="4" name="Dian numeron paikkamerkki 3">
            <a:extLst>
              <a:ext uri="{FF2B5EF4-FFF2-40B4-BE49-F238E27FC236}">
                <a16:creationId xmlns:a16="http://schemas.microsoft.com/office/drawing/2014/main" id="{B4931077-F5E1-981B-AC8A-5E54939D3D5D}"/>
              </a:ext>
            </a:extLst>
          </p:cNvPr>
          <p:cNvSpPr>
            <a:spLocks noGrp="1"/>
          </p:cNvSpPr>
          <p:nvPr>
            <p:ph type="sldNum" sz="quarter" idx="12"/>
          </p:nvPr>
        </p:nvSpPr>
        <p:spPr/>
        <p:txBody>
          <a:bodyPr/>
          <a:lstStyle/>
          <a:p>
            <a:fld id="{7CD1C137-87C0-4E4B-8573-EDFCC21A7E6F}" type="slidenum">
              <a:rPr lang="fi-FI" noProof="0" smtClean="0"/>
              <a:pPr/>
              <a:t>5</a:t>
            </a:fld>
            <a:endParaRPr lang="fi-FI" noProof="0" dirty="0"/>
          </a:p>
        </p:txBody>
      </p:sp>
    </p:spTree>
    <p:extLst>
      <p:ext uri="{BB962C8B-B14F-4D97-AF65-F5344CB8AC3E}">
        <p14:creationId xmlns:p14="http://schemas.microsoft.com/office/powerpoint/2010/main" val="86425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9F44EF61-4790-4D64-3884-187909D6CB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592" r="14682" b="23321"/>
          <a:stretch>
            <a:fillRect/>
          </a:stretch>
        </p:blipFill>
        <p:spPr>
          <a:xfrm>
            <a:off x="1" y="0"/>
            <a:ext cx="12192000" cy="6868041"/>
          </a:xfrm>
          <a:prstGeom prst="rect">
            <a:avLst/>
          </a:prstGeom>
        </p:spPr>
      </p:pic>
      <p:sp>
        <p:nvSpPr>
          <p:cNvPr id="2" name="Otsikko 1">
            <a:extLst>
              <a:ext uri="{FF2B5EF4-FFF2-40B4-BE49-F238E27FC236}">
                <a16:creationId xmlns:a16="http://schemas.microsoft.com/office/drawing/2014/main" id="{C2482A45-64F4-62F8-95B0-1E1A80D91D31}"/>
              </a:ext>
            </a:extLst>
          </p:cNvPr>
          <p:cNvSpPr>
            <a:spLocks noGrp="1"/>
          </p:cNvSpPr>
          <p:nvPr>
            <p:ph type="title"/>
          </p:nvPr>
        </p:nvSpPr>
        <p:spPr>
          <a:xfrm>
            <a:off x="766763" y="517575"/>
            <a:ext cx="10658475" cy="1584149"/>
          </a:xfrm>
        </p:spPr>
        <p:txBody>
          <a:bodyPr/>
          <a:lstStyle/>
          <a:p>
            <a:r>
              <a:rPr lang="fi-FI" sz="4400">
                <a:latin typeface="Work Sans ExtraBold"/>
              </a:rPr>
              <a:t>Kunnat tekevät jo paljon yhteistyötä</a:t>
            </a:r>
            <a:endParaRPr lang="fi-FI" sz="4400"/>
          </a:p>
        </p:txBody>
      </p:sp>
      <p:sp>
        <p:nvSpPr>
          <p:cNvPr id="14" name="Tekstiruutu 13">
            <a:extLst>
              <a:ext uri="{FF2B5EF4-FFF2-40B4-BE49-F238E27FC236}">
                <a16:creationId xmlns:a16="http://schemas.microsoft.com/office/drawing/2014/main" id="{D1F83F81-600D-1E06-FC89-3F7654F6A53C}"/>
              </a:ext>
            </a:extLst>
          </p:cNvPr>
          <p:cNvSpPr txBox="1"/>
          <p:nvPr/>
        </p:nvSpPr>
        <p:spPr>
          <a:xfrm>
            <a:off x="621619" y="1173766"/>
            <a:ext cx="758371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400" b="0" i="0" u="none" strike="noStrike" kern="1200" cap="none" spc="0" normalizeH="0" baseline="0" noProof="0">
                <a:ln>
                  <a:noFill/>
                </a:ln>
                <a:solidFill>
                  <a:srgbClr val="000000"/>
                </a:solidFill>
                <a:effectLst/>
                <a:uLnTx/>
                <a:uFillTx/>
                <a:latin typeface="Work Sans SemiBold" panose="00000700000000000000" pitchFamily="2" charset="0"/>
                <a:ea typeface="+mn-ea"/>
                <a:cs typeface="+mn-cs"/>
              </a:rPr>
              <a:t>Manner-Suomen kunnissa vuonna 2024</a:t>
            </a:r>
          </a:p>
        </p:txBody>
      </p:sp>
      <p:sp>
        <p:nvSpPr>
          <p:cNvPr id="3" name="Sisällön paikkamerkki 2">
            <a:extLst>
              <a:ext uri="{FF2B5EF4-FFF2-40B4-BE49-F238E27FC236}">
                <a16:creationId xmlns:a16="http://schemas.microsoft.com/office/drawing/2014/main" id="{6CBB6394-FEFE-CA0B-F441-624F33AE5846}"/>
              </a:ext>
            </a:extLst>
          </p:cNvPr>
          <p:cNvSpPr>
            <a:spLocks noGrp="1"/>
          </p:cNvSpPr>
          <p:nvPr>
            <p:ph idx="1"/>
          </p:nvPr>
        </p:nvSpPr>
        <p:spPr>
          <a:xfrm>
            <a:off x="766762" y="1683959"/>
            <a:ext cx="7593466" cy="4074659"/>
          </a:xfrm>
        </p:spPr>
        <p:txBody>
          <a:bodyPr/>
          <a:lstStyle/>
          <a:p>
            <a:pPr marL="0" indent="0">
              <a:buNone/>
            </a:pPr>
            <a:r>
              <a:rPr lang="fi-FI" sz="3600" b="1" dirty="0">
                <a:solidFill>
                  <a:schemeClr val="accent4"/>
                </a:solidFill>
              </a:rPr>
              <a:t>111</a:t>
            </a:r>
            <a:r>
              <a:rPr lang="fi-FI" dirty="0"/>
              <a:t> </a:t>
            </a:r>
            <a:r>
              <a:rPr lang="fi-FI" sz="2400" dirty="0"/>
              <a:t>kunnassa</a:t>
            </a:r>
          </a:p>
          <a:p>
            <a:pPr marL="0" indent="0">
              <a:buNone/>
            </a:pPr>
            <a:r>
              <a:rPr lang="fi-FI" sz="3600" b="1" dirty="0">
                <a:solidFill>
                  <a:schemeClr val="accent4"/>
                </a:solidFill>
              </a:rPr>
              <a:t>193</a:t>
            </a:r>
            <a:r>
              <a:rPr lang="fi-FI" dirty="0"/>
              <a:t> </a:t>
            </a:r>
            <a:r>
              <a:rPr lang="fi-FI" sz="2400" dirty="0"/>
              <a:t>yhteistä toimielintä, joista </a:t>
            </a:r>
          </a:p>
          <a:p>
            <a:pPr marL="896937" lvl="4" indent="0">
              <a:buNone/>
            </a:pPr>
            <a:r>
              <a:rPr lang="fi-FI" dirty="0"/>
              <a:t>	</a:t>
            </a:r>
            <a:r>
              <a:rPr lang="fi-FI" sz="2800" b="1" dirty="0">
                <a:solidFill>
                  <a:schemeClr val="accent4"/>
                </a:solidFill>
              </a:rPr>
              <a:t>121</a:t>
            </a:r>
            <a:r>
              <a:rPr lang="fi-FI" dirty="0"/>
              <a:t> yhteislautakuntaa</a:t>
            </a:r>
          </a:p>
          <a:p>
            <a:pPr marL="890587" lvl="2" indent="0">
              <a:buNone/>
            </a:pPr>
            <a:r>
              <a:rPr lang="fi-FI" dirty="0">
                <a:solidFill>
                  <a:schemeClr val="accent4"/>
                </a:solidFill>
              </a:rPr>
              <a:t>	</a:t>
            </a:r>
            <a:r>
              <a:rPr lang="fi-FI" sz="2800" b="1" dirty="0">
                <a:solidFill>
                  <a:schemeClr val="accent4"/>
                </a:solidFill>
              </a:rPr>
              <a:t>33</a:t>
            </a:r>
            <a:r>
              <a:rPr lang="fi-FI" dirty="0">
                <a:solidFill>
                  <a:schemeClr val="accent4"/>
                </a:solidFill>
              </a:rPr>
              <a:t> </a:t>
            </a:r>
            <a:r>
              <a:rPr lang="fi-FI" dirty="0"/>
              <a:t>lautakunnan jaostoa</a:t>
            </a:r>
          </a:p>
          <a:p>
            <a:pPr marL="890587" lvl="2" indent="0">
              <a:buNone/>
            </a:pPr>
            <a:r>
              <a:rPr lang="fi-FI" dirty="0">
                <a:solidFill>
                  <a:schemeClr val="accent4"/>
                </a:solidFill>
              </a:rPr>
              <a:t>	</a:t>
            </a:r>
            <a:r>
              <a:rPr lang="fi-FI" sz="2800" b="1" dirty="0">
                <a:solidFill>
                  <a:schemeClr val="accent4"/>
                </a:solidFill>
              </a:rPr>
              <a:t>32</a:t>
            </a:r>
            <a:r>
              <a:rPr lang="fi-FI" dirty="0">
                <a:solidFill>
                  <a:schemeClr val="accent4"/>
                </a:solidFill>
              </a:rPr>
              <a:t> </a:t>
            </a:r>
            <a:r>
              <a:rPr lang="fi-FI" dirty="0"/>
              <a:t>johtoryhmää</a:t>
            </a:r>
          </a:p>
          <a:p>
            <a:pPr marL="0" indent="0">
              <a:buNone/>
            </a:pPr>
            <a:endParaRPr lang="fi-FI" dirty="0"/>
          </a:p>
          <a:p>
            <a:pPr marL="0" indent="0">
              <a:buNone/>
            </a:pPr>
            <a:endParaRPr lang="fi-FI" dirty="0"/>
          </a:p>
          <a:p>
            <a:pPr marL="0" indent="0">
              <a:buNone/>
            </a:pPr>
            <a:endParaRPr lang="fi-FI" dirty="0"/>
          </a:p>
        </p:txBody>
      </p:sp>
      <p:sp>
        <p:nvSpPr>
          <p:cNvPr id="12" name="Tekstiruutu 11">
            <a:extLst>
              <a:ext uri="{FF2B5EF4-FFF2-40B4-BE49-F238E27FC236}">
                <a16:creationId xmlns:a16="http://schemas.microsoft.com/office/drawing/2014/main" id="{81649DDD-43D2-FDEB-7804-729DF64FB798}"/>
              </a:ext>
            </a:extLst>
          </p:cNvPr>
          <p:cNvSpPr txBox="1"/>
          <p:nvPr/>
        </p:nvSpPr>
        <p:spPr>
          <a:xfrm>
            <a:off x="6346371" y="1683959"/>
            <a:ext cx="5497285" cy="132343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4800" b="1" dirty="0">
                <a:solidFill>
                  <a:srgbClr val="255DD0"/>
                </a:solidFill>
                <a:latin typeface="Work Sans"/>
              </a:rPr>
              <a:t>78</a:t>
            </a:r>
            <a:r>
              <a:rPr kumimoji="0" lang="fi-FI" sz="4800" b="0" i="0" u="none" strike="noStrike" kern="1200" cap="none" spc="0" normalizeH="0" baseline="0" noProof="0" dirty="0">
                <a:ln>
                  <a:noFill/>
                </a:ln>
                <a:solidFill>
                  <a:srgbClr val="000000"/>
                </a:solidFill>
                <a:effectLst/>
                <a:uLnTx/>
                <a:uFillTx/>
                <a:latin typeface="Work Sans"/>
                <a:ea typeface="+mn-ea"/>
                <a:cs typeface="+mn-cs"/>
              </a:rPr>
              <a:t> </a:t>
            </a:r>
            <a:r>
              <a:rPr kumimoji="0" lang="fi-FI" sz="2400" b="0" i="0" u="none" strike="noStrike" kern="1200" cap="none" spc="0" normalizeH="0" baseline="0" noProof="0" dirty="0">
                <a:ln>
                  <a:noFill/>
                </a:ln>
                <a:solidFill>
                  <a:srgbClr val="000000"/>
                </a:solidFill>
                <a:effectLst/>
                <a:uLnTx/>
                <a:uFillTx/>
                <a:latin typeface="Work Sans"/>
                <a:ea typeface="+mn-ea"/>
                <a:cs typeface="+mn-cs"/>
              </a:rPr>
              <a:t>kuntayhtymää</a:t>
            </a:r>
            <a:endParaRPr kumimoji="0" lang="fi-FI" sz="2400" b="1" i="0" u="none" strike="noStrike" kern="1200" cap="none" spc="0" normalizeH="0" baseline="0" noProof="0" dirty="0">
              <a:ln>
                <a:noFill/>
              </a:ln>
              <a:solidFill>
                <a:srgbClr val="255DD0"/>
              </a:solidFill>
              <a:effectLst/>
              <a:uLnTx/>
              <a:uFillTx/>
              <a:latin typeface="Work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600" dirty="0">
                <a:solidFill>
                  <a:srgbClr val="000000"/>
                </a:solidFill>
                <a:latin typeface="Work Sans"/>
              </a:rPr>
              <a:t>Sekä lukuisa määrä n</a:t>
            </a:r>
            <a:r>
              <a:rPr kumimoji="0" lang="fi-FI" sz="1600" b="0" i="0" u="none" strike="noStrike" kern="1200" cap="none" spc="0" normalizeH="0" baseline="0" noProof="0" dirty="0" err="1">
                <a:ln>
                  <a:noFill/>
                </a:ln>
                <a:solidFill>
                  <a:srgbClr val="000000"/>
                </a:solidFill>
                <a:effectLst/>
                <a:uLnTx/>
                <a:uFillTx/>
                <a:latin typeface="Work Sans"/>
                <a:ea typeface="+mn-ea"/>
                <a:cs typeface="+mn-cs"/>
              </a:rPr>
              <a:t>iiden</a:t>
            </a:r>
            <a:r>
              <a:rPr kumimoji="0" lang="fi-FI" sz="1600" b="0" i="0" u="none" strike="noStrike" kern="1200" cap="none" spc="0" normalizeH="0" baseline="0" noProof="0" dirty="0">
                <a:ln>
                  <a:noFill/>
                </a:ln>
                <a:solidFill>
                  <a:srgbClr val="000000"/>
                </a:solidFill>
                <a:effectLst/>
                <a:uLnTx/>
                <a:uFillTx/>
                <a:latin typeface="Work Sans"/>
                <a:ea typeface="+mn-ea"/>
                <a:cs typeface="+mn-cs"/>
              </a:rPr>
              <a:t> kautta muodostuvaa kuntien ja kuntayhtymän </a:t>
            </a:r>
            <a:r>
              <a:rPr lang="fi-FI" sz="1600" dirty="0">
                <a:solidFill>
                  <a:srgbClr val="000000"/>
                </a:solidFill>
                <a:latin typeface="Work Sans"/>
              </a:rPr>
              <a:t>välisiä</a:t>
            </a:r>
            <a:r>
              <a:rPr kumimoji="0" lang="fi-FI" sz="1600" b="0" i="0" u="none" strike="noStrike" kern="1200" cap="none" spc="0" normalizeH="0" baseline="0" noProof="0" dirty="0">
                <a:ln>
                  <a:noFill/>
                </a:ln>
                <a:solidFill>
                  <a:srgbClr val="000000"/>
                </a:solidFill>
                <a:effectLst/>
                <a:uLnTx/>
                <a:uFillTx/>
                <a:latin typeface="Work Sans"/>
                <a:ea typeface="+mn-ea"/>
                <a:cs typeface="+mn-cs"/>
              </a:rPr>
              <a:t> </a:t>
            </a:r>
            <a:r>
              <a:rPr lang="fi-FI" sz="1600" dirty="0">
                <a:solidFill>
                  <a:srgbClr val="000000"/>
                </a:solidFill>
                <a:latin typeface="Work Sans"/>
              </a:rPr>
              <a:t>suhteita</a:t>
            </a:r>
            <a:endParaRPr lang="fi-FI" sz="1600" b="0" i="0" u="none" strike="noStrike" kern="1200" cap="none" spc="0" normalizeH="0" baseline="0" noProof="0" dirty="0">
              <a:ln>
                <a:noFill/>
              </a:ln>
              <a:solidFill>
                <a:srgbClr val="000000"/>
              </a:solidFill>
              <a:effectLst/>
              <a:uLnTx/>
              <a:uFillTx/>
              <a:latin typeface="Work Sans"/>
            </a:endParaRPr>
          </a:p>
        </p:txBody>
      </p:sp>
      <p:sp>
        <p:nvSpPr>
          <p:cNvPr id="5" name="Tekstiruutu 4">
            <a:extLst>
              <a:ext uri="{FF2B5EF4-FFF2-40B4-BE49-F238E27FC236}">
                <a16:creationId xmlns:a16="http://schemas.microsoft.com/office/drawing/2014/main" id="{F514D8A8-27F9-CCF2-24E8-825FA147837E}"/>
              </a:ext>
              <a:ext uri="{C183D7F6-B498-43B3-948B-1728B52AA6E4}">
                <adec:decorative xmlns:adec="http://schemas.microsoft.com/office/drawing/2017/decorative" val="1"/>
              </a:ext>
            </a:extLst>
          </p:cNvPr>
          <p:cNvSpPr txBox="1"/>
          <p:nvPr/>
        </p:nvSpPr>
        <p:spPr>
          <a:xfrm>
            <a:off x="7246259" y="6245985"/>
            <a:ext cx="549728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fi-FI" sz="1600" b="0" i="0" u="none" strike="noStrike" kern="1200" cap="none" spc="0" normalizeH="0" baseline="0" noProof="0" dirty="0">
                <a:ln>
                  <a:noFill/>
                </a:ln>
                <a:solidFill>
                  <a:prstClr val="white"/>
                </a:solidFill>
                <a:effectLst/>
                <a:uLnTx/>
                <a:uFillTx/>
                <a:latin typeface="Work Sans"/>
                <a:ea typeface="+mn-ea"/>
                <a:cs typeface="+mn-cs"/>
              </a:rPr>
              <a:t>Lähteet</a:t>
            </a:r>
            <a:r>
              <a:rPr kumimoji="0" lang="fi-FI" sz="1600" b="0" i="0" u="none" strike="noStrike" kern="1200" cap="none" spc="0" normalizeH="0" baseline="0" noProof="0" dirty="0">
                <a:ln>
                  <a:noFill/>
                </a:ln>
                <a:solidFill>
                  <a:srgbClr val="000000"/>
                </a:solidFill>
                <a:effectLst/>
                <a:uLnTx/>
                <a:uFillTx/>
                <a:latin typeface="Work Sans"/>
                <a:ea typeface="+mn-ea"/>
                <a:cs typeface="+mn-cs"/>
              </a:rPr>
              <a:t>: </a:t>
            </a:r>
            <a:r>
              <a:rPr kumimoji="0" lang="fi-FI" sz="1600" b="0" i="0" u="none" strike="noStrike" kern="1200" cap="none" spc="0" normalizeH="0" baseline="0" noProof="0" dirty="0">
                <a:ln>
                  <a:noFill/>
                </a:ln>
                <a:solidFill>
                  <a:srgbClr val="000000"/>
                </a:solidFill>
                <a:effectLst/>
                <a:uLnTx/>
                <a:uFillTx/>
                <a:latin typeface="Work Sans"/>
                <a:ea typeface="+mn-ea"/>
                <a:cs typeface="+mn-cs"/>
                <a:hlinkClick r:id="rId3"/>
              </a:rPr>
              <a:t>Lajunen, S. 2024</a:t>
            </a:r>
            <a:r>
              <a:rPr kumimoji="0" lang="fi-FI" sz="1600" b="0" i="0" u="none" strike="noStrike" kern="1200" cap="none" spc="0" normalizeH="0" baseline="0" noProof="0" dirty="0">
                <a:ln>
                  <a:noFill/>
                </a:ln>
                <a:solidFill>
                  <a:srgbClr val="000000"/>
                </a:solidFill>
                <a:effectLst/>
                <a:uLnTx/>
                <a:uFillTx/>
                <a:latin typeface="Work Sans"/>
                <a:ea typeface="+mn-ea"/>
                <a:cs typeface="+mn-cs"/>
              </a:rPr>
              <a:t> &amp; </a:t>
            </a:r>
            <a:r>
              <a:rPr lang="fi-FI" sz="1600">
                <a:solidFill>
                  <a:srgbClr val="000000"/>
                </a:solidFill>
                <a:latin typeface="Work Sans"/>
              </a:rPr>
              <a:t>tutkihallintoa.fi</a:t>
            </a:r>
            <a:endParaRPr lang="fi-FI" sz="1600" b="0" i="0" u="none" strike="noStrike" kern="1200" cap="none" spc="0" normalizeH="0" baseline="0" noProof="0" dirty="0">
              <a:ln>
                <a:noFill/>
              </a:ln>
              <a:solidFill>
                <a:srgbClr val="000000"/>
              </a:solidFill>
              <a:effectLst/>
              <a:uLnTx/>
              <a:uFillTx/>
              <a:latin typeface="Work Sans"/>
            </a:endParaRPr>
          </a:p>
        </p:txBody>
      </p:sp>
      <p:pic>
        <p:nvPicPr>
          <p:cNvPr id="16" name="Kuva 15">
            <a:extLst>
              <a:ext uri="{FF2B5EF4-FFF2-40B4-BE49-F238E27FC236}">
                <a16:creationId xmlns:a16="http://schemas.microsoft.com/office/drawing/2014/main" id="{404D2C4D-8D94-2198-A4B8-FE22583C6AC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7179" y="6050880"/>
            <a:ext cx="1828800" cy="397797"/>
          </a:xfrm>
          <a:prstGeom prst="rect">
            <a:avLst/>
          </a:prstGeom>
        </p:spPr>
      </p:pic>
    </p:spTree>
    <p:extLst>
      <p:ext uri="{BB962C8B-B14F-4D97-AF65-F5344CB8AC3E}">
        <p14:creationId xmlns:p14="http://schemas.microsoft.com/office/powerpoint/2010/main" val="29317221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28B91-F7F9-54BF-6820-294986D22C0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84BBFE7-801D-D98C-E0D1-462D9006689C}"/>
              </a:ext>
            </a:extLst>
          </p:cNvPr>
          <p:cNvSpPr>
            <a:spLocks noGrp="1"/>
          </p:cNvSpPr>
          <p:nvPr>
            <p:ph type="title"/>
          </p:nvPr>
        </p:nvSpPr>
        <p:spPr>
          <a:xfrm>
            <a:off x="355724" y="243246"/>
            <a:ext cx="10658475" cy="1008113"/>
          </a:xfrm>
        </p:spPr>
        <p:txBody>
          <a:bodyPr/>
          <a:lstStyle/>
          <a:p>
            <a:r>
              <a:rPr lang="fi-FI">
                <a:latin typeface="Work Sans ExtraBold"/>
              </a:rPr>
              <a:t>Vapaaehtoista yhteistyötä tehdään palveluissa ostopalveluiden kautta</a:t>
            </a:r>
            <a:endParaRPr lang="fi-FI"/>
          </a:p>
        </p:txBody>
      </p:sp>
      <p:graphicFrame>
        <p:nvGraphicFramePr>
          <p:cNvPr id="5" name="Sisällön paikkamerkki 4">
            <a:extLst>
              <a:ext uri="{FF2B5EF4-FFF2-40B4-BE49-F238E27FC236}">
                <a16:creationId xmlns:a16="http://schemas.microsoft.com/office/drawing/2014/main" id="{57FC4F31-6E1A-0598-8B0C-9CF213364F8C}"/>
              </a:ext>
            </a:extLst>
          </p:cNvPr>
          <p:cNvGraphicFramePr>
            <a:graphicFrameLocks noGrp="1"/>
          </p:cNvGraphicFramePr>
          <p:nvPr>
            <p:ph idx="1"/>
          </p:nvPr>
        </p:nvGraphicFramePr>
        <p:xfrm>
          <a:off x="355679" y="1559131"/>
          <a:ext cx="4958899" cy="4154474"/>
        </p:xfrm>
        <a:graphic>
          <a:graphicData uri="http://schemas.openxmlformats.org/drawingml/2006/table">
            <a:tbl>
              <a:tblPr firstRow="1" bandRow="1">
                <a:tableStyleId>{21E4AEA4-8DFA-4A89-87EB-49C32662AFE0}</a:tableStyleId>
              </a:tblPr>
              <a:tblGrid>
                <a:gridCol w="2448272">
                  <a:extLst>
                    <a:ext uri="{9D8B030D-6E8A-4147-A177-3AD203B41FA5}">
                      <a16:colId xmlns:a16="http://schemas.microsoft.com/office/drawing/2014/main" val="3892372641"/>
                    </a:ext>
                  </a:extLst>
                </a:gridCol>
                <a:gridCol w="1026542">
                  <a:extLst>
                    <a:ext uri="{9D8B030D-6E8A-4147-A177-3AD203B41FA5}">
                      <a16:colId xmlns:a16="http://schemas.microsoft.com/office/drawing/2014/main" val="3513719494"/>
                    </a:ext>
                  </a:extLst>
                </a:gridCol>
                <a:gridCol w="1484085">
                  <a:extLst>
                    <a:ext uri="{9D8B030D-6E8A-4147-A177-3AD203B41FA5}">
                      <a16:colId xmlns:a16="http://schemas.microsoft.com/office/drawing/2014/main" val="2926061163"/>
                    </a:ext>
                  </a:extLst>
                </a:gridCol>
              </a:tblGrid>
              <a:tr h="551993">
                <a:tc>
                  <a:txBody>
                    <a:bodyPr/>
                    <a:lstStyle/>
                    <a:p>
                      <a:r>
                        <a:rPr lang="fi-FI" sz="1400"/>
                        <a:t>Tehtäväalue</a:t>
                      </a:r>
                    </a:p>
                  </a:txBody>
                  <a:tcPr>
                    <a:solidFill>
                      <a:srgbClr val="923468"/>
                    </a:solidFill>
                  </a:tcPr>
                </a:tc>
                <a:tc>
                  <a:txBody>
                    <a:bodyPr/>
                    <a:lstStyle/>
                    <a:p>
                      <a:pPr algn="ctr"/>
                      <a:r>
                        <a:rPr lang="fi-FI" sz="1400"/>
                        <a:t>Osto-palvelu</a:t>
                      </a:r>
                    </a:p>
                  </a:txBody>
                  <a:tcPr>
                    <a:solidFill>
                      <a:srgbClr val="923468"/>
                    </a:solidFill>
                  </a:tcPr>
                </a:tc>
                <a:tc>
                  <a:txBody>
                    <a:bodyPr/>
                    <a:lstStyle/>
                    <a:p>
                      <a:pPr algn="ctr"/>
                      <a:r>
                        <a:rPr lang="fi-FI" sz="1400"/>
                        <a:t>Vastuu/isäntä-kuntamalli</a:t>
                      </a:r>
                    </a:p>
                  </a:txBody>
                  <a:tcPr>
                    <a:solidFill>
                      <a:srgbClr val="923468"/>
                    </a:solidFill>
                  </a:tcPr>
                </a:tc>
                <a:extLst>
                  <a:ext uri="{0D108BD9-81ED-4DB2-BD59-A6C34878D82A}">
                    <a16:rowId xmlns:a16="http://schemas.microsoft.com/office/drawing/2014/main" val="3340749306"/>
                  </a:ext>
                </a:extLst>
              </a:tr>
              <a:tr h="551993">
                <a:tc>
                  <a:txBody>
                    <a:bodyPr/>
                    <a:lstStyle/>
                    <a:p>
                      <a:r>
                        <a:rPr lang="fi-FI" sz="1400">
                          <a:solidFill>
                            <a:schemeClr val="bg1"/>
                          </a:solidFill>
                        </a:rPr>
                        <a:t>Kulttuuri / vapaa sivistystyö </a:t>
                      </a:r>
                      <a:r>
                        <a:rPr lang="fi-FI" sz="1200">
                          <a:solidFill>
                            <a:schemeClr val="bg1"/>
                          </a:solidFill>
                        </a:rPr>
                        <a:t>(n=99)</a:t>
                      </a:r>
                      <a:endParaRPr lang="fi-FI" sz="1400">
                        <a:solidFill>
                          <a:schemeClr val="bg1"/>
                        </a:solidFill>
                      </a:endParaRPr>
                    </a:p>
                  </a:txBody>
                  <a:tcPr>
                    <a:solidFill>
                      <a:srgbClr val="923468"/>
                    </a:solidFill>
                  </a:tcPr>
                </a:tc>
                <a:tc>
                  <a:txBody>
                    <a:bodyPr/>
                    <a:lstStyle/>
                    <a:p>
                      <a:pPr algn="ctr"/>
                      <a:r>
                        <a:rPr lang="fi-FI" sz="1600"/>
                        <a:t>60 %</a:t>
                      </a:r>
                    </a:p>
                  </a:txBody>
                  <a:tcPr/>
                </a:tc>
                <a:tc>
                  <a:txBody>
                    <a:bodyPr/>
                    <a:lstStyle/>
                    <a:p>
                      <a:pPr algn="ctr"/>
                      <a:r>
                        <a:rPr lang="fi-FI" sz="1600"/>
                        <a:t>40 %</a:t>
                      </a:r>
                    </a:p>
                  </a:txBody>
                  <a:tcPr/>
                </a:tc>
                <a:extLst>
                  <a:ext uri="{0D108BD9-81ED-4DB2-BD59-A6C34878D82A}">
                    <a16:rowId xmlns:a16="http://schemas.microsoft.com/office/drawing/2014/main" val="3256231530"/>
                  </a:ext>
                </a:extLst>
              </a:tr>
              <a:tr h="435784">
                <a:tc>
                  <a:txBody>
                    <a:bodyPr/>
                    <a:lstStyle/>
                    <a:p>
                      <a:r>
                        <a:rPr lang="fi-FI" sz="1400">
                          <a:solidFill>
                            <a:schemeClr val="bg1"/>
                          </a:solidFill>
                        </a:rPr>
                        <a:t>Ympäristönsuojelu </a:t>
                      </a:r>
                      <a:r>
                        <a:rPr lang="fi-FI" sz="1200">
                          <a:solidFill>
                            <a:schemeClr val="bg1"/>
                          </a:solidFill>
                        </a:rPr>
                        <a:t>(n=74)</a:t>
                      </a:r>
                      <a:endParaRPr lang="fi-FI" sz="1400">
                        <a:solidFill>
                          <a:schemeClr val="bg1"/>
                        </a:solidFill>
                      </a:endParaRPr>
                    </a:p>
                  </a:txBody>
                  <a:tcPr>
                    <a:solidFill>
                      <a:srgbClr val="923468"/>
                    </a:solidFill>
                  </a:tcPr>
                </a:tc>
                <a:tc>
                  <a:txBody>
                    <a:bodyPr/>
                    <a:lstStyle/>
                    <a:p>
                      <a:pPr algn="ctr"/>
                      <a:r>
                        <a:rPr lang="fi-FI" sz="1600"/>
                        <a:t>55 %</a:t>
                      </a:r>
                    </a:p>
                  </a:txBody>
                  <a:tcPr/>
                </a:tc>
                <a:tc>
                  <a:txBody>
                    <a:bodyPr/>
                    <a:lstStyle/>
                    <a:p>
                      <a:pPr algn="ctr"/>
                      <a:r>
                        <a:rPr lang="fi-FI" sz="1600"/>
                        <a:t>45 %</a:t>
                      </a:r>
                    </a:p>
                  </a:txBody>
                  <a:tcPr/>
                </a:tc>
                <a:extLst>
                  <a:ext uri="{0D108BD9-81ED-4DB2-BD59-A6C34878D82A}">
                    <a16:rowId xmlns:a16="http://schemas.microsoft.com/office/drawing/2014/main" val="3090412956"/>
                  </a:ext>
                </a:extLst>
              </a:tr>
              <a:tr h="435784">
                <a:tc>
                  <a:txBody>
                    <a:bodyPr/>
                    <a:lstStyle/>
                    <a:p>
                      <a:r>
                        <a:rPr lang="fi-FI" sz="1400">
                          <a:solidFill>
                            <a:schemeClr val="bg1"/>
                          </a:solidFill>
                        </a:rPr>
                        <a:t>Rakennusvalvonta </a:t>
                      </a:r>
                      <a:r>
                        <a:rPr lang="fi-FI" sz="1200">
                          <a:solidFill>
                            <a:schemeClr val="bg1"/>
                          </a:solidFill>
                        </a:rPr>
                        <a:t>(n=55)</a:t>
                      </a:r>
                      <a:endParaRPr lang="fi-FI" sz="1400">
                        <a:solidFill>
                          <a:schemeClr val="bg1"/>
                        </a:solidFill>
                      </a:endParaRPr>
                    </a:p>
                  </a:txBody>
                  <a:tcPr>
                    <a:solidFill>
                      <a:srgbClr val="923468"/>
                    </a:solidFill>
                  </a:tcPr>
                </a:tc>
                <a:tc>
                  <a:txBody>
                    <a:bodyPr/>
                    <a:lstStyle/>
                    <a:p>
                      <a:pPr algn="ctr"/>
                      <a:r>
                        <a:rPr lang="fi-FI" sz="1600"/>
                        <a:t>62 %</a:t>
                      </a:r>
                    </a:p>
                  </a:txBody>
                  <a:tcPr/>
                </a:tc>
                <a:tc>
                  <a:txBody>
                    <a:bodyPr/>
                    <a:lstStyle/>
                    <a:p>
                      <a:pPr algn="ctr"/>
                      <a:r>
                        <a:rPr lang="fi-FI" sz="1600"/>
                        <a:t>38 %</a:t>
                      </a:r>
                    </a:p>
                  </a:txBody>
                  <a:tcPr/>
                </a:tc>
                <a:extLst>
                  <a:ext uri="{0D108BD9-81ED-4DB2-BD59-A6C34878D82A}">
                    <a16:rowId xmlns:a16="http://schemas.microsoft.com/office/drawing/2014/main" val="767984808"/>
                  </a:ext>
                </a:extLst>
              </a:tr>
              <a:tr h="435784">
                <a:tc>
                  <a:txBody>
                    <a:bodyPr/>
                    <a:lstStyle/>
                    <a:p>
                      <a:r>
                        <a:rPr lang="fi-FI" sz="1400">
                          <a:solidFill>
                            <a:schemeClr val="bg1"/>
                          </a:solidFill>
                        </a:rPr>
                        <a:t>Perusopetus </a:t>
                      </a:r>
                      <a:r>
                        <a:rPr lang="fi-FI" sz="1200">
                          <a:solidFill>
                            <a:schemeClr val="bg1"/>
                          </a:solidFill>
                        </a:rPr>
                        <a:t>(n=32)</a:t>
                      </a:r>
                      <a:endParaRPr lang="fi-FI" sz="1400">
                        <a:solidFill>
                          <a:schemeClr val="bg1"/>
                        </a:solidFill>
                      </a:endParaRPr>
                    </a:p>
                  </a:txBody>
                  <a:tcPr>
                    <a:solidFill>
                      <a:srgbClr val="923468"/>
                    </a:solidFill>
                  </a:tcPr>
                </a:tc>
                <a:tc>
                  <a:txBody>
                    <a:bodyPr/>
                    <a:lstStyle/>
                    <a:p>
                      <a:pPr algn="ctr"/>
                      <a:r>
                        <a:rPr lang="fi-FI" sz="1600"/>
                        <a:t>53 %</a:t>
                      </a:r>
                    </a:p>
                  </a:txBody>
                  <a:tcPr/>
                </a:tc>
                <a:tc>
                  <a:txBody>
                    <a:bodyPr/>
                    <a:lstStyle/>
                    <a:p>
                      <a:pPr algn="ctr"/>
                      <a:r>
                        <a:rPr lang="fi-FI" sz="1600"/>
                        <a:t>47 %</a:t>
                      </a:r>
                    </a:p>
                  </a:txBody>
                  <a:tcPr/>
                </a:tc>
                <a:extLst>
                  <a:ext uri="{0D108BD9-81ED-4DB2-BD59-A6C34878D82A}">
                    <a16:rowId xmlns:a16="http://schemas.microsoft.com/office/drawing/2014/main" val="1694462843"/>
                  </a:ext>
                </a:extLst>
              </a:tr>
              <a:tr h="435784">
                <a:tc>
                  <a:txBody>
                    <a:bodyPr/>
                    <a:lstStyle/>
                    <a:p>
                      <a:r>
                        <a:rPr lang="fi-FI" sz="1400">
                          <a:solidFill>
                            <a:schemeClr val="bg1"/>
                          </a:solidFill>
                        </a:rPr>
                        <a:t>Jätehuolto </a:t>
                      </a:r>
                      <a:r>
                        <a:rPr lang="fi-FI" sz="1200">
                          <a:solidFill>
                            <a:schemeClr val="bg1"/>
                          </a:solidFill>
                        </a:rPr>
                        <a:t>(n=22)</a:t>
                      </a:r>
                    </a:p>
                  </a:txBody>
                  <a:tcPr>
                    <a:solidFill>
                      <a:srgbClr val="923468"/>
                    </a:solidFill>
                  </a:tcPr>
                </a:tc>
                <a:tc>
                  <a:txBody>
                    <a:bodyPr/>
                    <a:lstStyle/>
                    <a:p>
                      <a:pPr algn="ctr"/>
                      <a:r>
                        <a:rPr lang="fi-FI" sz="1600"/>
                        <a:t>32 %</a:t>
                      </a:r>
                    </a:p>
                  </a:txBody>
                  <a:tcPr/>
                </a:tc>
                <a:tc>
                  <a:txBody>
                    <a:bodyPr/>
                    <a:lstStyle/>
                    <a:p>
                      <a:pPr algn="ctr"/>
                      <a:r>
                        <a:rPr lang="fi-FI" sz="1600"/>
                        <a:t>68 %</a:t>
                      </a:r>
                    </a:p>
                  </a:txBody>
                  <a:tcPr/>
                </a:tc>
                <a:extLst>
                  <a:ext uri="{0D108BD9-81ED-4DB2-BD59-A6C34878D82A}">
                    <a16:rowId xmlns:a16="http://schemas.microsoft.com/office/drawing/2014/main" val="1535058722"/>
                  </a:ext>
                </a:extLst>
              </a:tr>
              <a:tr h="435784">
                <a:tc>
                  <a:txBody>
                    <a:bodyPr/>
                    <a:lstStyle/>
                    <a:p>
                      <a:r>
                        <a:rPr lang="fi-FI" sz="1400">
                          <a:solidFill>
                            <a:schemeClr val="bg1"/>
                          </a:solidFill>
                        </a:rPr>
                        <a:t>Kotouttaminen </a:t>
                      </a:r>
                      <a:r>
                        <a:rPr lang="fi-FI" sz="1200">
                          <a:solidFill>
                            <a:schemeClr val="bg1"/>
                          </a:solidFill>
                        </a:rPr>
                        <a:t>(n=20)</a:t>
                      </a:r>
                      <a:endParaRPr lang="fi-FI" sz="1400">
                        <a:solidFill>
                          <a:schemeClr val="bg1"/>
                        </a:solidFill>
                      </a:endParaRPr>
                    </a:p>
                  </a:txBody>
                  <a:tcPr>
                    <a:solidFill>
                      <a:srgbClr val="923468"/>
                    </a:solidFill>
                  </a:tcPr>
                </a:tc>
                <a:tc>
                  <a:txBody>
                    <a:bodyPr/>
                    <a:lstStyle/>
                    <a:p>
                      <a:pPr algn="ctr"/>
                      <a:r>
                        <a:rPr lang="fi-FI" sz="1600"/>
                        <a:t>55 %</a:t>
                      </a:r>
                    </a:p>
                  </a:txBody>
                  <a:tcPr/>
                </a:tc>
                <a:tc>
                  <a:txBody>
                    <a:bodyPr/>
                    <a:lstStyle/>
                    <a:p>
                      <a:pPr algn="ctr"/>
                      <a:r>
                        <a:rPr lang="fi-FI" sz="1600"/>
                        <a:t>45 %</a:t>
                      </a:r>
                    </a:p>
                  </a:txBody>
                  <a:tcPr/>
                </a:tc>
                <a:extLst>
                  <a:ext uri="{0D108BD9-81ED-4DB2-BD59-A6C34878D82A}">
                    <a16:rowId xmlns:a16="http://schemas.microsoft.com/office/drawing/2014/main" val="1293493656"/>
                  </a:ext>
                </a:extLst>
              </a:tr>
              <a:tr h="435784">
                <a:tc>
                  <a:txBody>
                    <a:bodyPr/>
                    <a:lstStyle/>
                    <a:p>
                      <a:r>
                        <a:rPr lang="fi-FI" sz="1400">
                          <a:solidFill>
                            <a:schemeClr val="bg1"/>
                          </a:solidFill>
                        </a:rPr>
                        <a:t>Varhaiskasvatus </a:t>
                      </a:r>
                      <a:r>
                        <a:rPr lang="fi-FI" sz="1200">
                          <a:solidFill>
                            <a:schemeClr val="bg1"/>
                          </a:solidFill>
                        </a:rPr>
                        <a:t>(n=5)</a:t>
                      </a:r>
                      <a:endParaRPr lang="fi-FI" sz="1400">
                        <a:solidFill>
                          <a:schemeClr val="bg1"/>
                        </a:solidFill>
                      </a:endParaRPr>
                    </a:p>
                  </a:txBody>
                  <a:tcPr>
                    <a:solidFill>
                      <a:srgbClr val="923468"/>
                    </a:solidFill>
                  </a:tcPr>
                </a:tc>
                <a:tc>
                  <a:txBody>
                    <a:bodyPr/>
                    <a:lstStyle/>
                    <a:p>
                      <a:pPr algn="ctr"/>
                      <a:r>
                        <a:rPr lang="fi-FI" sz="1600"/>
                        <a:t>60 %</a:t>
                      </a:r>
                    </a:p>
                  </a:txBody>
                  <a:tcPr/>
                </a:tc>
                <a:tc>
                  <a:txBody>
                    <a:bodyPr/>
                    <a:lstStyle/>
                    <a:p>
                      <a:pPr algn="ctr"/>
                      <a:r>
                        <a:rPr lang="fi-FI" sz="1600"/>
                        <a:t>40 %</a:t>
                      </a:r>
                    </a:p>
                  </a:txBody>
                  <a:tcPr/>
                </a:tc>
                <a:extLst>
                  <a:ext uri="{0D108BD9-81ED-4DB2-BD59-A6C34878D82A}">
                    <a16:rowId xmlns:a16="http://schemas.microsoft.com/office/drawing/2014/main" val="3596539899"/>
                  </a:ext>
                </a:extLst>
              </a:tr>
              <a:tr h="435784">
                <a:tc>
                  <a:txBody>
                    <a:bodyPr/>
                    <a:lstStyle/>
                    <a:p>
                      <a:r>
                        <a:rPr lang="fi-FI" sz="1400">
                          <a:solidFill>
                            <a:schemeClr val="bg1"/>
                          </a:solidFill>
                        </a:rPr>
                        <a:t>Varautuminen </a:t>
                      </a:r>
                      <a:r>
                        <a:rPr lang="fi-FI" sz="1200">
                          <a:solidFill>
                            <a:schemeClr val="bg1"/>
                          </a:solidFill>
                        </a:rPr>
                        <a:t>(n=3)</a:t>
                      </a:r>
                      <a:endParaRPr lang="fi-FI" sz="1400">
                        <a:solidFill>
                          <a:schemeClr val="bg1"/>
                        </a:solidFill>
                      </a:endParaRPr>
                    </a:p>
                  </a:txBody>
                  <a:tcPr>
                    <a:solidFill>
                      <a:srgbClr val="923468"/>
                    </a:solidFill>
                  </a:tcPr>
                </a:tc>
                <a:tc>
                  <a:txBody>
                    <a:bodyPr/>
                    <a:lstStyle/>
                    <a:p>
                      <a:pPr algn="ctr"/>
                      <a:r>
                        <a:rPr lang="fi-FI" sz="1600"/>
                        <a:t>67 %</a:t>
                      </a:r>
                    </a:p>
                  </a:txBody>
                  <a:tcPr/>
                </a:tc>
                <a:tc>
                  <a:txBody>
                    <a:bodyPr/>
                    <a:lstStyle/>
                    <a:p>
                      <a:pPr algn="ctr"/>
                      <a:r>
                        <a:rPr lang="fi-FI" sz="1600"/>
                        <a:t>33 %</a:t>
                      </a:r>
                    </a:p>
                  </a:txBody>
                  <a:tcPr/>
                </a:tc>
                <a:extLst>
                  <a:ext uri="{0D108BD9-81ED-4DB2-BD59-A6C34878D82A}">
                    <a16:rowId xmlns:a16="http://schemas.microsoft.com/office/drawing/2014/main" val="2321984002"/>
                  </a:ext>
                </a:extLst>
              </a:tr>
            </a:tbl>
          </a:graphicData>
        </a:graphic>
      </p:graphicFrame>
      <p:sp>
        <p:nvSpPr>
          <p:cNvPr id="6" name="Tekstiruutu 5">
            <a:extLst>
              <a:ext uri="{FF2B5EF4-FFF2-40B4-BE49-F238E27FC236}">
                <a16:creationId xmlns:a16="http://schemas.microsoft.com/office/drawing/2014/main" id="{24B15887-844D-32B4-1C19-99E429B72DDA}"/>
              </a:ext>
            </a:extLst>
          </p:cNvPr>
          <p:cNvSpPr txBox="1"/>
          <p:nvPr/>
        </p:nvSpPr>
        <p:spPr>
          <a:xfrm>
            <a:off x="352800" y="5940570"/>
            <a:ext cx="4960123" cy="600164"/>
          </a:xfrm>
          <a:prstGeom prst="rect">
            <a:avLst/>
          </a:prstGeom>
          <a:noFill/>
        </p:spPr>
        <p:txBody>
          <a:bodyPr wrap="square" lIns="91440" tIns="45720" rIns="91440" bIns="45720" rtlCol="0" anchor="t">
            <a:spAutoFit/>
          </a:bodyPr>
          <a:lstStyle/>
          <a:p>
            <a:r>
              <a:rPr lang="fi-FI" sz="1100" i="1"/>
              <a:t>Aineisto on koottu Manner-Suomen kuntien (N=290) talousarvio 2026 -asiakirjoista tekoälyä hyödyntäen sanahaulla ”yhteistyö”.  </a:t>
            </a:r>
            <a:endParaRPr lang="fi-FI"/>
          </a:p>
          <a:p>
            <a:r>
              <a:rPr lang="fi-FI" sz="1100" i="1"/>
              <a:t>Tulokset ovat suuntaa antavia.</a:t>
            </a:r>
            <a:endParaRPr lang="fi-FI"/>
          </a:p>
        </p:txBody>
      </p:sp>
      <p:sp>
        <p:nvSpPr>
          <p:cNvPr id="7" name="Suorakulmio 6">
            <a:extLst>
              <a:ext uri="{FF2B5EF4-FFF2-40B4-BE49-F238E27FC236}">
                <a16:creationId xmlns:a16="http://schemas.microsoft.com/office/drawing/2014/main" id="{1BEF2DFA-5A8A-251B-E760-D3799911C8E8}"/>
              </a:ext>
              <a:ext uri="{C183D7F6-B498-43B3-948B-1728B52AA6E4}">
                <adec:decorative xmlns:adec="http://schemas.microsoft.com/office/drawing/2017/decorative" val="1"/>
              </a:ext>
            </a:extLst>
          </p:cNvPr>
          <p:cNvSpPr/>
          <p:nvPr/>
        </p:nvSpPr>
        <p:spPr>
          <a:xfrm>
            <a:off x="5527972" y="1536381"/>
            <a:ext cx="6015944" cy="4179413"/>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isällön paikkamerkki 2">
            <a:extLst>
              <a:ext uri="{FF2B5EF4-FFF2-40B4-BE49-F238E27FC236}">
                <a16:creationId xmlns:a16="http://schemas.microsoft.com/office/drawing/2014/main" id="{7B51D87C-8250-950D-605D-3E8BA9A551EF}"/>
              </a:ext>
            </a:extLst>
          </p:cNvPr>
          <p:cNvSpPr txBox="1">
            <a:spLocks/>
          </p:cNvSpPr>
          <p:nvPr/>
        </p:nvSpPr>
        <p:spPr>
          <a:xfrm>
            <a:off x="5585482" y="1548823"/>
            <a:ext cx="5961441" cy="4150659"/>
          </a:xfrm>
          <a:prstGeom prst="rect">
            <a:avLst/>
          </a:prstGeom>
        </p:spPr>
        <p:txBody>
          <a:bodyPr vert="horz" lIns="0" tIns="0" rIns="0" bIns="0" rtlCol="0" anchor="t" anchorCtr="0">
            <a:noAutofit/>
          </a:bodyPr>
          <a:lst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a:lstStyle>
          <a:p>
            <a:pPr marL="271145" indent="-271145"/>
            <a:endParaRPr lang="fi-FI" sz="1800"/>
          </a:p>
          <a:p>
            <a:pPr marL="271145" indent="-271145"/>
            <a:r>
              <a:rPr lang="fi-FI" sz="1800"/>
              <a:t>Eniten yhteistyötä on kulttuuripalveluissa, vapaassa sivistystyössä ja ympäristönsuojelussa. </a:t>
            </a:r>
            <a:endParaRPr lang="fi-FI" sz="1600"/>
          </a:p>
          <a:p>
            <a:pPr marL="271145" indent="-271145"/>
            <a:r>
              <a:rPr lang="fi-FI" sz="1800"/>
              <a:t>Ostopalvelut yleisempiä kuin vastuukuntamalli</a:t>
            </a:r>
            <a:endParaRPr lang="fi-FI" sz="1600"/>
          </a:p>
          <a:p>
            <a:pPr marL="715645" lvl="1" indent="-271145"/>
            <a:r>
              <a:rPr lang="fi-FI" sz="1600"/>
              <a:t>Jätehuollossa yleisempää vastuukuntamalli </a:t>
            </a:r>
          </a:p>
          <a:p>
            <a:pPr marL="271145" indent="-271145"/>
            <a:r>
              <a:rPr lang="fi-FI" sz="1800" b="1"/>
              <a:t>Monilla palvelualueilla ollaan siirtymä- ja kehitysvaiheessa</a:t>
            </a:r>
            <a:r>
              <a:rPr lang="fi-FI" sz="1800"/>
              <a:t>. Erityisesti ICT:ssä, talous- ja henkilöstöhallinnossa sekä varautumisessa</a:t>
            </a:r>
          </a:p>
          <a:p>
            <a:pPr marL="271145" indent="-271145"/>
            <a:r>
              <a:rPr lang="fi-FI" sz="1800"/>
              <a:t>Yhteistyö näkyy selvityksinä ja hankkeina; tavoitteena kustannustehokkuus ja osaamisen vahvistaminen, mutta toiminta on usein vielä kokeilevaa.</a:t>
            </a:r>
          </a:p>
          <a:p>
            <a:endParaRPr lang="fi-FI" sz="1800"/>
          </a:p>
        </p:txBody>
      </p:sp>
    </p:spTree>
    <p:extLst>
      <p:ext uri="{BB962C8B-B14F-4D97-AF65-F5344CB8AC3E}">
        <p14:creationId xmlns:p14="http://schemas.microsoft.com/office/powerpoint/2010/main" val="3942362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F26352FB-6A52-9F0B-B601-2CCEDC0875E9}"/>
              </a:ext>
            </a:extLst>
          </p:cNvPr>
          <p:cNvSpPr>
            <a:spLocks noGrp="1"/>
          </p:cNvSpPr>
          <p:nvPr>
            <p:ph type="title"/>
          </p:nvPr>
        </p:nvSpPr>
        <p:spPr/>
        <p:txBody>
          <a:bodyPr>
            <a:normAutofit/>
          </a:bodyPr>
          <a:lstStyle/>
          <a:p>
            <a:r>
              <a:rPr lang="fi-FI"/>
              <a:t>Tarpeet yhteistoiminnan taustalla </a:t>
            </a:r>
          </a:p>
        </p:txBody>
      </p:sp>
      <p:sp>
        <p:nvSpPr>
          <p:cNvPr id="6" name="Sisällön paikkamerkki 5">
            <a:extLst>
              <a:ext uri="{FF2B5EF4-FFF2-40B4-BE49-F238E27FC236}">
                <a16:creationId xmlns:a16="http://schemas.microsoft.com/office/drawing/2014/main" id="{5C66A007-A3A6-4BAB-0E9F-B1B6BF2AF082}"/>
              </a:ext>
            </a:extLst>
          </p:cNvPr>
          <p:cNvSpPr>
            <a:spLocks noGrp="1"/>
          </p:cNvSpPr>
          <p:nvPr>
            <p:ph idx="1"/>
          </p:nvPr>
        </p:nvSpPr>
        <p:spPr>
          <a:xfrm>
            <a:off x="814162" y="1699404"/>
            <a:ext cx="10871108" cy="4042516"/>
          </a:xfrm>
        </p:spPr>
        <p:txBody>
          <a:bodyPr>
            <a:normAutofit/>
          </a:bodyPr>
          <a:lstStyle/>
          <a:p>
            <a:r>
              <a:rPr lang="fi-FI" sz="1800" dirty="0">
                <a:effectLst/>
                <a:latin typeface="Arial" panose="020B0604020202020204" pitchFamily="34" charset="0"/>
                <a:ea typeface="Arial" panose="020B0604020202020204" pitchFamily="34" charset="0"/>
                <a:cs typeface="Arial" panose="020B0604020202020204" pitchFamily="34" charset="0"/>
              </a:rPr>
              <a:t>Osalle kunnista kuntien välinen yhteistyö on keskeinen keino vastata paikallishallinnon muuttuneisiin tarpeisiin ja haasteisiin. </a:t>
            </a:r>
          </a:p>
          <a:p>
            <a:pPr lvl="1"/>
            <a:r>
              <a:rPr lang="fi-FI" sz="1500" dirty="0">
                <a:effectLst/>
                <a:latin typeface="Arial" panose="020B0604020202020204" pitchFamily="34" charset="0"/>
                <a:ea typeface="Arial" panose="020B0604020202020204" pitchFamily="34" charset="0"/>
                <a:cs typeface="Arial" panose="020B0604020202020204" pitchFamily="34" charset="0"/>
              </a:rPr>
              <a:t>Yhteistyön taustalla vaikuttavat useat tekijät, kuten taloudelliset paineet, palvelutarpeiden kasvu ja väestörakenteen muutokset. </a:t>
            </a:r>
          </a:p>
          <a:p>
            <a:r>
              <a:rPr lang="fi-FI" sz="1800" dirty="0">
                <a:effectLst/>
                <a:latin typeface="Arial" panose="020B0604020202020204" pitchFamily="34" charset="0"/>
                <a:ea typeface="Arial" panose="020B0604020202020204" pitchFamily="34" charset="0"/>
                <a:cs typeface="Arial" panose="020B0604020202020204" pitchFamily="34" charset="0"/>
              </a:rPr>
              <a:t>Valtion näkökulmasta yhteistyötä tarvitaan useiden tehtävien hoitamiseksi</a:t>
            </a:r>
          </a:p>
          <a:p>
            <a:pPr lvl="1"/>
            <a:r>
              <a:rPr lang="fi-FI" sz="1500" dirty="0">
                <a:latin typeface="Arial" panose="020B0604020202020204" pitchFamily="34" charset="0"/>
                <a:ea typeface="Arial" panose="020B0604020202020204" pitchFamily="34" charset="0"/>
                <a:cs typeface="Arial" panose="020B0604020202020204" pitchFamily="34" charset="0"/>
              </a:rPr>
              <a:t>R</a:t>
            </a:r>
            <a:r>
              <a:rPr lang="fi-FI" sz="1500" dirty="0">
                <a:effectLst/>
                <a:latin typeface="Arial" panose="020B0604020202020204" pitchFamily="34" charset="0"/>
                <a:ea typeface="Arial" panose="020B0604020202020204" pitchFamily="34" charset="0"/>
                <a:cs typeface="Arial" panose="020B0604020202020204" pitchFamily="34" charset="0"/>
              </a:rPr>
              <a:t>esurssit, osaaminen, osaavan työvoiman saatavuus, </a:t>
            </a:r>
          </a:p>
          <a:p>
            <a:pPr lvl="1"/>
            <a:r>
              <a:rPr lang="fi-FI" sz="1500" dirty="0">
                <a:latin typeface="Arial" panose="020B0604020202020204" pitchFamily="34" charset="0"/>
                <a:ea typeface="Arial" panose="020B0604020202020204" pitchFamily="34" charset="0"/>
                <a:cs typeface="Arial" panose="020B0604020202020204" pitchFamily="34" charset="0"/>
              </a:rPr>
              <a:t>Kaikilla kunnilla ei ole edellytyksiä ottaa vastaan uusia tehtäviä tai velvoitteita, eikä voimavaroja vastata kehittyviin yhteiskunnallisiin tarpeisiin.</a:t>
            </a:r>
            <a:endParaRPr lang="fi-FI" sz="1500" dirty="0">
              <a:effectLst/>
              <a:latin typeface="Arial" panose="020B0604020202020204" pitchFamily="34" charset="0"/>
              <a:ea typeface="Arial" panose="020B0604020202020204" pitchFamily="34" charset="0"/>
              <a:cs typeface="Arial" panose="020B0604020202020204" pitchFamily="34" charset="0"/>
            </a:endParaRPr>
          </a:p>
        </p:txBody>
      </p:sp>
      <p:sp>
        <p:nvSpPr>
          <p:cNvPr id="4" name="Dian numeron paikkamerkki 3">
            <a:extLst>
              <a:ext uri="{FF2B5EF4-FFF2-40B4-BE49-F238E27FC236}">
                <a16:creationId xmlns:a16="http://schemas.microsoft.com/office/drawing/2014/main" id="{96441275-FD28-99CC-9E37-11FDCD1C0087}"/>
              </a:ext>
            </a:extLst>
          </p:cNvPr>
          <p:cNvSpPr>
            <a:spLocks noGrp="1"/>
          </p:cNvSpPr>
          <p:nvPr>
            <p:ph type="sldNum" sz="quarter" idx="12"/>
          </p:nvPr>
        </p:nvSpPr>
        <p:spPr/>
        <p:txBody>
          <a:bodyPr/>
          <a:lstStyle/>
          <a:p>
            <a:fld id="{7CD1C137-87C0-4E4B-8573-EDFCC21A7E6F}" type="slidenum">
              <a:rPr lang="fi-FI" noProof="0" smtClean="0"/>
              <a:pPr/>
              <a:t>8</a:t>
            </a:fld>
            <a:endParaRPr lang="fi-FI" noProof="0" dirty="0"/>
          </a:p>
        </p:txBody>
      </p:sp>
    </p:spTree>
    <p:extLst>
      <p:ext uri="{BB962C8B-B14F-4D97-AF65-F5344CB8AC3E}">
        <p14:creationId xmlns:p14="http://schemas.microsoft.com/office/powerpoint/2010/main" val="2828162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tsikko 11">
            <a:extLst>
              <a:ext uri="{FF2B5EF4-FFF2-40B4-BE49-F238E27FC236}">
                <a16:creationId xmlns:a16="http://schemas.microsoft.com/office/drawing/2014/main" id="{0C55E764-AE15-2A61-B966-6121D929B54E}"/>
              </a:ext>
            </a:extLst>
          </p:cNvPr>
          <p:cNvSpPr>
            <a:spLocks noGrp="1"/>
          </p:cNvSpPr>
          <p:nvPr>
            <p:ph type="title"/>
          </p:nvPr>
        </p:nvSpPr>
        <p:spPr/>
        <p:txBody>
          <a:bodyPr/>
          <a:lstStyle/>
          <a:p>
            <a:r>
              <a:rPr lang="fi-FI" dirty="0"/>
              <a:t>Erilaisten kuntien rooli yhteistyössä</a:t>
            </a:r>
          </a:p>
        </p:txBody>
      </p:sp>
      <p:sp>
        <p:nvSpPr>
          <p:cNvPr id="7" name="Dian numeron paikkamerkki 6">
            <a:extLst>
              <a:ext uri="{FF2B5EF4-FFF2-40B4-BE49-F238E27FC236}">
                <a16:creationId xmlns:a16="http://schemas.microsoft.com/office/drawing/2014/main" id="{1F5172A0-1966-2FBA-6B5C-8CEDA5CF6F3E}"/>
              </a:ext>
            </a:extLst>
          </p:cNvPr>
          <p:cNvSpPr>
            <a:spLocks noGrp="1"/>
          </p:cNvSpPr>
          <p:nvPr>
            <p:ph type="sldNum" sz="quarter" idx="4294967295"/>
          </p:nvPr>
        </p:nvSpPr>
        <p:spPr>
          <a:xfrm>
            <a:off x="11088688" y="6259513"/>
            <a:ext cx="1103312" cy="365125"/>
          </a:xfrm>
        </p:spPr>
        <p:txBody>
          <a:bodyPr/>
          <a:lstStyle/>
          <a:p>
            <a:fld id="{7CD1C137-87C0-4E4B-8573-EDFCC21A7E6F}" type="slidenum">
              <a:rPr lang="fi-FI" noProof="0" smtClean="0"/>
              <a:t>9</a:t>
            </a:fld>
            <a:endParaRPr lang="fi-FI" noProof="0" dirty="0"/>
          </a:p>
        </p:txBody>
      </p:sp>
    </p:spTree>
    <p:extLst>
      <p:ext uri="{BB962C8B-B14F-4D97-AF65-F5344CB8AC3E}">
        <p14:creationId xmlns:p14="http://schemas.microsoft.com/office/powerpoint/2010/main" val="2853250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a:extLst>
              <a:ext uri="{FF2B5EF4-FFF2-40B4-BE49-F238E27FC236}">
                <a16:creationId xmlns:a16="http://schemas.microsoft.com/office/drawing/2014/main" id="{68D7C36D-E40E-A3A6-8AA7-9230AAAC11AA}"/>
              </a:ext>
              <a:ext uri="{C183D7F6-B498-43B3-948B-1728B52AA6E4}">
                <adec:decorative xmlns:adec="http://schemas.microsoft.com/office/drawing/2017/decorative" val="1"/>
              </a:ext>
            </a:extLst>
          </p:cNvPr>
          <p:cNvSpPr>
            <a:spLocks noGrp="1"/>
          </p:cNvSpPr>
          <p:nvPr>
            <p:ph type="sldNum" sz="quarter" idx="12"/>
          </p:nvPr>
        </p:nvSpPr>
        <p:spPr>
          <a:xfrm>
            <a:off x="10169307" y="6347470"/>
            <a:ext cx="379813" cy="154123"/>
          </a:xfrm>
        </p:spPr>
        <p:txBody>
          <a:bodyPr/>
          <a:lstStyle/>
          <a:p>
            <a:fld id="{0861148C-697E-4B67-BDAA-872F34DF1106}" type="slidenum">
              <a:rPr lang="fi-FI" smtClean="0"/>
              <a:t>10</a:t>
            </a:fld>
            <a:endParaRPr lang="fi-FI"/>
          </a:p>
        </p:txBody>
      </p:sp>
      <p:sp>
        <p:nvSpPr>
          <p:cNvPr id="2" name="Otsikko 1">
            <a:extLst>
              <a:ext uri="{FF2B5EF4-FFF2-40B4-BE49-F238E27FC236}">
                <a16:creationId xmlns:a16="http://schemas.microsoft.com/office/drawing/2014/main" id="{1160ECCD-B5F8-FD8C-12C7-8C8574D8F974}"/>
              </a:ext>
            </a:extLst>
          </p:cNvPr>
          <p:cNvSpPr>
            <a:spLocks noGrp="1"/>
          </p:cNvSpPr>
          <p:nvPr>
            <p:ph type="title"/>
          </p:nvPr>
        </p:nvSpPr>
        <p:spPr>
          <a:xfrm>
            <a:off x="618916" y="168789"/>
            <a:ext cx="7813675" cy="1097013"/>
          </a:xfrm>
        </p:spPr>
        <p:txBody>
          <a:bodyPr/>
          <a:lstStyle/>
          <a:p>
            <a:r>
              <a:rPr lang="fi-FI" sz="3600">
                <a:latin typeface="Work Sans ExtraBold"/>
              </a:rPr>
              <a:t>Kunnille muodostuu oma roolinsa yhteistyöverkostoissa</a:t>
            </a:r>
          </a:p>
        </p:txBody>
      </p:sp>
      <p:sp>
        <p:nvSpPr>
          <p:cNvPr id="3" name="Suorakulmio 2">
            <a:extLst>
              <a:ext uri="{FF2B5EF4-FFF2-40B4-BE49-F238E27FC236}">
                <a16:creationId xmlns:a16="http://schemas.microsoft.com/office/drawing/2014/main" id="{A017C667-32D1-AFE0-7D21-2B2F6ACDA76C}"/>
              </a:ext>
              <a:ext uri="{C183D7F6-B498-43B3-948B-1728B52AA6E4}">
                <adec:decorative xmlns:adec="http://schemas.microsoft.com/office/drawing/2017/decorative" val="0"/>
              </a:ext>
            </a:extLst>
          </p:cNvPr>
          <p:cNvSpPr/>
          <p:nvPr/>
        </p:nvSpPr>
        <p:spPr>
          <a:xfrm>
            <a:off x="618916" y="1287195"/>
            <a:ext cx="5377024" cy="4038601"/>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b="1" dirty="0">
                <a:solidFill>
                  <a:schemeClr val="tx1"/>
                </a:solidFill>
              </a:rPr>
              <a:t>Kuntakoon vaikutus yhteistyön painotuksiin:</a:t>
            </a:r>
            <a:br>
              <a:rPr lang="fi-FI" b="1" dirty="0">
                <a:solidFill>
                  <a:schemeClr val="tx1"/>
                </a:solidFill>
              </a:rPr>
            </a:br>
            <a:endParaRPr lang="fi-FI" b="1" dirty="0">
              <a:solidFill>
                <a:schemeClr val="tx1"/>
              </a:solidFill>
            </a:endParaRPr>
          </a:p>
          <a:p>
            <a:pPr marL="728345" lvl="1" indent="-271145"/>
            <a:r>
              <a:rPr lang="fi-FI" b="1" dirty="0">
                <a:solidFill>
                  <a:schemeClr val="tx1"/>
                </a:solidFill>
              </a:rPr>
              <a:t>Pienet kunnat:</a:t>
            </a:r>
            <a:endParaRPr lang="fi-FI" dirty="0">
              <a:solidFill>
                <a:schemeClr val="tx1"/>
              </a:solidFill>
            </a:endParaRPr>
          </a:p>
          <a:p>
            <a:pPr lvl="1"/>
            <a:r>
              <a:rPr lang="fi-FI" sz="1600" dirty="0">
                <a:solidFill>
                  <a:schemeClr val="tx1"/>
                </a:solidFill>
              </a:rPr>
              <a:t>yhteistyö usein välttämätöntä, jotta palvelut turvataan</a:t>
            </a:r>
          </a:p>
          <a:p>
            <a:pPr marL="728345" lvl="1" indent="-271145"/>
            <a:r>
              <a:rPr lang="fi-FI" b="1" dirty="0">
                <a:solidFill>
                  <a:schemeClr val="tx1"/>
                </a:solidFill>
              </a:rPr>
              <a:t>Keskisuuret kunnat:</a:t>
            </a:r>
            <a:r>
              <a:rPr lang="fi-FI" dirty="0">
                <a:solidFill>
                  <a:schemeClr val="tx1"/>
                </a:solidFill>
              </a:rPr>
              <a:t> </a:t>
            </a:r>
          </a:p>
          <a:p>
            <a:pPr lvl="1"/>
            <a:r>
              <a:rPr lang="fi-FI" sz="1600" dirty="0">
                <a:solidFill>
                  <a:schemeClr val="tx1"/>
                </a:solidFill>
              </a:rPr>
              <a:t>yhdistävät palvelu- ja kehittämisyhteistyötä ja toimivat siten seudullisina solmukohtina</a:t>
            </a:r>
            <a:endParaRPr lang="fi-FI" dirty="0">
              <a:solidFill>
                <a:schemeClr val="tx1"/>
              </a:solidFill>
            </a:endParaRPr>
          </a:p>
          <a:p>
            <a:pPr marL="728345" lvl="1" indent="-271145"/>
            <a:r>
              <a:rPr lang="fi-FI" b="1" dirty="0">
                <a:solidFill>
                  <a:schemeClr val="tx1"/>
                </a:solidFill>
              </a:rPr>
              <a:t>Suuret kaupungit</a:t>
            </a:r>
            <a:r>
              <a:rPr lang="fi-FI" dirty="0">
                <a:solidFill>
                  <a:schemeClr val="tx1"/>
                </a:solidFill>
              </a:rPr>
              <a:t>: </a:t>
            </a:r>
          </a:p>
          <a:p>
            <a:pPr lvl="1"/>
            <a:r>
              <a:rPr lang="fi-FI" sz="1600" dirty="0">
                <a:solidFill>
                  <a:schemeClr val="tx1"/>
                </a:solidFill>
              </a:rPr>
              <a:t>Tekevät strategista ja verkostomaista yhteistyötä ja ovat siinä usein aloitteentekijöitä ja koordinaattoreita</a:t>
            </a:r>
            <a:endParaRPr lang="fi-FI" dirty="0">
              <a:solidFill>
                <a:schemeClr val="tx1"/>
              </a:solidFill>
            </a:endParaRPr>
          </a:p>
        </p:txBody>
      </p:sp>
      <p:sp>
        <p:nvSpPr>
          <p:cNvPr id="11" name="Suorakulmio 10">
            <a:extLst>
              <a:ext uri="{FF2B5EF4-FFF2-40B4-BE49-F238E27FC236}">
                <a16:creationId xmlns:a16="http://schemas.microsoft.com/office/drawing/2014/main" id="{C8E540F5-08CC-1832-A22B-C1FCEA86A402}"/>
              </a:ext>
              <a:ext uri="{C183D7F6-B498-43B3-948B-1728B52AA6E4}">
                <adec:decorative xmlns:adec="http://schemas.microsoft.com/office/drawing/2017/decorative" val="0"/>
              </a:ext>
            </a:extLst>
          </p:cNvPr>
          <p:cNvSpPr/>
          <p:nvPr/>
        </p:nvSpPr>
        <p:spPr>
          <a:xfrm>
            <a:off x="6205377" y="1265801"/>
            <a:ext cx="5377024" cy="403860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4500" lvl="1">
              <a:spcBef>
                <a:spcPts val="200"/>
              </a:spcBef>
            </a:pPr>
            <a:r>
              <a:rPr lang="fi-FI" b="1" dirty="0">
                <a:solidFill>
                  <a:schemeClr val="tx1"/>
                </a:solidFill>
              </a:rPr>
              <a:t>Erilaisia rooleja kuntayhteistyössä:</a:t>
            </a:r>
          </a:p>
          <a:p>
            <a:pPr marL="444500" lvl="1">
              <a:spcBef>
                <a:spcPts val="200"/>
              </a:spcBef>
            </a:pPr>
            <a:endParaRPr lang="fi-FI" sz="1600" b="1" dirty="0">
              <a:solidFill>
                <a:schemeClr val="tx1"/>
              </a:solidFill>
            </a:endParaRPr>
          </a:p>
          <a:p>
            <a:pPr marL="444500" lvl="1">
              <a:spcBef>
                <a:spcPts val="200"/>
              </a:spcBef>
            </a:pPr>
            <a:r>
              <a:rPr lang="fi-FI" b="1" dirty="0">
                <a:solidFill>
                  <a:schemeClr val="tx1"/>
                </a:solidFill>
              </a:rPr>
              <a:t>Vastuukunnat</a:t>
            </a:r>
            <a:r>
              <a:rPr lang="fi-FI" dirty="0">
                <a:solidFill>
                  <a:schemeClr val="tx1"/>
                </a:solidFill>
              </a:rPr>
              <a:t> - tuottavat palveluja useille kunnille</a:t>
            </a:r>
            <a:endParaRPr lang="en-US" dirty="0">
              <a:solidFill>
                <a:schemeClr val="tx1"/>
              </a:solidFill>
            </a:endParaRPr>
          </a:p>
          <a:p>
            <a:pPr marL="444500" lvl="1">
              <a:spcBef>
                <a:spcPts val="200"/>
              </a:spcBef>
            </a:pPr>
            <a:r>
              <a:rPr lang="fi-FI" b="1" dirty="0">
                <a:solidFill>
                  <a:schemeClr val="tx1"/>
                </a:solidFill>
              </a:rPr>
              <a:t>Palveluiden ostajat</a:t>
            </a:r>
            <a:r>
              <a:rPr lang="fi-FI" dirty="0">
                <a:solidFill>
                  <a:schemeClr val="tx1"/>
                </a:solidFill>
              </a:rPr>
              <a:t> - tukeutuvat laajasti muiden kuntien tuottamiin palveluihin</a:t>
            </a:r>
            <a:endParaRPr lang="en-US" dirty="0">
              <a:solidFill>
                <a:schemeClr val="tx1"/>
              </a:solidFill>
            </a:endParaRPr>
          </a:p>
          <a:p>
            <a:pPr marL="444500" lvl="1">
              <a:spcBef>
                <a:spcPts val="200"/>
              </a:spcBef>
            </a:pPr>
            <a:r>
              <a:rPr lang="fi-FI" b="1" dirty="0">
                <a:solidFill>
                  <a:schemeClr val="tx1"/>
                </a:solidFill>
              </a:rPr>
              <a:t>Tasapainoiset verkostokunnat</a:t>
            </a:r>
            <a:r>
              <a:rPr lang="fi-FI" dirty="0">
                <a:solidFill>
                  <a:schemeClr val="tx1"/>
                </a:solidFill>
              </a:rPr>
              <a:t> - sekä ostavat että tuottavat palveluja</a:t>
            </a:r>
            <a:endParaRPr lang="en-US" dirty="0">
              <a:solidFill>
                <a:schemeClr val="tx1"/>
              </a:solidFill>
            </a:endParaRPr>
          </a:p>
          <a:p>
            <a:pPr marL="444500" lvl="1">
              <a:spcBef>
                <a:spcPts val="200"/>
              </a:spcBef>
            </a:pPr>
            <a:r>
              <a:rPr lang="fi-FI" b="1" dirty="0">
                <a:solidFill>
                  <a:schemeClr val="tx1"/>
                </a:solidFill>
              </a:rPr>
              <a:t>Strategiset veturit</a:t>
            </a:r>
            <a:r>
              <a:rPr lang="fi-FI" dirty="0">
                <a:solidFill>
                  <a:schemeClr val="tx1"/>
                </a:solidFill>
              </a:rPr>
              <a:t> - käynnistävät hankkeita ja kokoavat verkostoja</a:t>
            </a:r>
          </a:p>
        </p:txBody>
      </p:sp>
      <p:sp>
        <p:nvSpPr>
          <p:cNvPr id="12" name="Suorakulmio 11">
            <a:extLst>
              <a:ext uri="{FF2B5EF4-FFF2-40B4-BE49-F238E27FC236}">
                <a16:creationId xmlns:a16="http://schemas.microsoft.com/office/drawing/2014/main" id="{6F14EB0C-2138-C063-C685-DAE635CD266E}"/>
              </a:ext>
              <a:ext uri="{C183D7F6-B498-43B3-948B-1728B52AA6E4}">
                <adec:decorative xmlns:adec="http://schemas.microsoft.com/office/drawing/2017/decorative" val="1"/>
              </a:ext>
            </a:extLst>
          </p:cNvPr>
          <p:cNvSpPr/>
          <p:nvPr/>
        </p:nvSpPr>
        <p:spPr>
          <a:xfrm>
            <a:off x="275771" y="5410707"/>
            <a:ext cx="11596915" cy="127850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454D577F-5687-5560-AC13-6341ADD8315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977101" y="6152411"/>
            <a:ext cx="1605300" cy="349182"/>
          </a:xfrm>
          <a:prstGeom prst="rect">
            <a:avLst/>
          </a:prstGeom>
        </p:spPr>
      </p:pic>
      <p:sp>
        <p:nvSpPr>
          <p:cNvPr id="15" name="Tekstiruutu 14">
            <a:extLst>
              <a:ext uri="{FF2B5EF4-FFF2-40B4-BE49-F238E27FC236}">
                <a16:creationId xmlns:a16="http://schemas.microsoft.com/office/drawing/2014/main" id="{B2D4EF8E-F01E-2265-6973-43DDC61ADE9F}"/>
              </a:ext>
            </a:extLst>
          </p:cNvPr>
          <p:cNvSpPr txBox="1"/>
          <p:nvPr/>
        </p:nvSpPr>
        <p:spPr>
          <a:xfrm>
            <a:off x="784899" y="5580042"/>
            <a:ext cx="105537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800"/>
              </a:spcBef>
            </a:pPr>
            <a:r>
              <a:rPr lang="fi-FI" sz="2000"/>
              <a:t>Yhteistyöroolit eivät seuraa suoraviivaisesti asukaslukua, vaan </a:t>
            </a:r>
            <a:r>
              <a:rPr lang="fi-FI" sz="2000" b="1"/>
              <a:t>rakentuvat kuntien tilanteen, resurssien ja strategisten valintojen </a:t>
            </a:r>
            <a:r>
              <a:rPr lang="fi-FI" sz="2000"/>
              <a:t>perusteella.</a:t>
            </a:r>
            <a:endParaRPr lang="fi-FI"/>
          </a:p>
        </p:txBody>
      </p:sp>
      <p:sp>
        <p:nvSpPr>
          <p:cNvPr id="6" name="Suorakulmio 5">
            <a:extLst>
              <a:ext uri="{FF2B5EF4-FFF2-40B4-BE49-F238E27FC236}">
                <a16:creationId xmlns:a16="http://schemas.microsoft.com/office/drawing/2014/main" id="{5D33778A-D73C-068B-A3F0-6E05BC3789C5}"/>
              </a:ext>
            </a:extLst>
          </p:cNvPr>
          <p:cNvSpPr/>
          <p:nvPr/>
        </p:nvSpPr>
        <p:spPr>
          <a:xfrm>
            <a:off x="9107716" y="78010"/>
            <a:ext cx="2997200" cy="977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1100" i="1">
                <a:solidFill>
                  <a:schemeClr val="tx1"/>
                </a:solidFill>
                <a:latin typeface="Work Sans"/>
              </a:rPr>
              <a:t>Perustuu aineistoon, joka</a:t>
            </a:r>
            <a:r>
              <a:rPr lang="fi-FI" sz="1100" b="0" i="1" u="none" strike="noStrike" baseline="0">
                <a:solidFill>
                  <a:schemeClr val="tx1"/>
                </a:solidFill>
                <a:latin typeface="Work Sans"/>
              </a:rPr>
              <a:t> on koottu Manner-Suomen kuntien</a:t>
            </a:r>
            <a:r>
              <a:rPr lang="fi-FI" sz="1100" i="1">
                <a:solidFill>
                  <a:schemeClr val="tx1"/>
                </a:solidFill>
                <a:latin typeface="Work Sans"/>
              </a:rPr>
              <a:t> </a:t>
            </a:r>
            <a:r>
              <a:rPr lang="fi-FI" sz="1100" b="0" i="1" u="none" strike="noStrike" baseline="0">
                <a:solidFill>
                  <a:schemeClr val="tx1"/>
                </a:solidFill>
                <a:latin typeface="Work Sans"/>
              </a:rPr>
              <a:t>talousarvio 2026 -asiakirjoista tekoälyä hyödyntäen.</a:t>
            </a:r>
            <a:endParaRPr lang="fi-FI" sz="1100">
              <a:solidFill>
                <a:schemeClr val="tx1"/>
              </a:solidFill>
            </a:endParaRPr>
          </a:p>
        </p:txBody>
      </p:sp>
    </p:spTree>
    <p:extLst>
      <p:ext uri="{BB962C8B-B14F-4D97-AF65-F5344CB8AC3E}">
        <p14:creationId xmlns:p14="http://schemas.microsoft.com/office/powerpoint/2010/main" val="17067651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25D3B10F-381D-85BD-A5AF-517CF68630E5}"/>
              </a:ext>
            </a:extLst>
          </p:cNvPr>
          <p:cNvSpPr>
            <a:spLocks noGrp="1"/>
          </p:cNvSpPr>
          <p:nvPr>
            <p:ph type="title"/>
          </p:nvPr>
        </p:nvSpPr>
        <p:spPr>
          <a:xfrm>
            <a:off x="374934" y="362552"/>
            <a:ext cx="10658475" cy="576009"/>
          </a:xfrm>
        </p:spPr>
        <p:txBody>
          <a:bodyPr/>
          <a:lstStyle/>
          <a:p>
            <a:r>
              <a:rPr lang="fi-FI"/>
              <a:t>Kaksi esimerkkiä kuntayhteistyöstä</a:t>
            </a:r>
          </a:p>
        </p:txBody>
      </p:sp>
      <p:sp>
        <p:nvSpPr>
          <p:cNvPr id="7" name="Sisällön paikkamerkki 2">
            <a:extLst>
              <a:ext uri="{FF2B5EF4-FFF2-40B4-BE49-F238E27FC236}">
                <a16:creationId xmlns:a16="http://schemas.microsoft.com/office/drawing/2014/main" id="{E4B8D799-0578-BEC0-EBAD-BC510A71195B}"/>
              </a:ext>
            </a:extLst>
          </p:cNvPr>
          <p:cNvSpPr txBox="1">
            <a:spLocks/>
          </p:cNvSpPr>
          <p:nvPr/>
        </p:nvSpPr>
        <p:spPr>
          <a:xfrm>
            <a:off x="309896" y="1018049"/>
            <a:ext cx="5227304" cy="4963301"/>
          </a:xfrm>
          <a:prstGeom prst="rect">
            <a:avLst/>
          </a:prstGeom>
        </p:spPr>
        <p:txBody>
          <a:bodyPr/>
          <a:lst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a:lstStyle>
          <a:p>
            <a:pPr marL="0" indent="0">
              <a:buNone/>
            </a:pPr>
            <a:r>
              <a:rPr lang="fi-FI" sz="1600" b="1"/>
              <a:t>Esimerkkikunta 1: Kuntayhteistyö palveluissa</a:t>
            </a:r>
            <a:endParaRPr lang="en-US" sz="1600"/>
          </a:p>
          <a:p>
            <a:pPr marL="0" indent="0">
              <a:buFont typeface="Arial" panose="020B0604020202020204" pitchFamily="34" charset="0"/>
              <a:buNone/>
            </a:pPr>
            <a:r>
              <a:rPr lang="fi-FI" sz="1200"/>
              <a:t>Toistaiseksi väestöään kasvattava kaksikielinen kunta. Ennusteiden mukaan väestö on kuitenkin vähentymässä merkittävästi. </a:t>
            </a:r>
            <a:r>
              <a:rPr lang="fi-FI" sz="1200" b="1"/>
              <a:t>Alle 2 000 asukasta</a:t>
            </a:r>
            <a:r>
              <a:rPr lang="fi-FI" sz="1200"/>
              <a:t>, väestö painottuu ikäihmisiin.</a:t>
            </a:r>
          </a:p>
          <a:p>
            <a:pPr marL="0" indent="0">
              <a:buFont typeface="Arial" panose="020B0604020202020204" pitchFamily="34" charset="0"/>
              <a:buNone/>
            </a:pPr>
            <a:r>
              <a:rPr lang="fi-FI" sz="1200" b="1"/>
              <a:t>Palvelutuotanto tällä hetkellä:</a:t>
            </a:r>
          </a:p>
          <a:p>
            <a:pPr marL="271145" indent="-271145"/>
            <a:r>
              <a:rPr lang="fi-FI" sz="1200" b="1"/>
              <a:t>Koulutuspalvelut</a:t>
            </a:r>
          </a:p>
          <a:p>
            <a:pPr marL="444500" lvl="1" indent="0">
              <a:buNone/>
            </a:pPr>
            <a:r>
              <a:rPr lang="fi-FI" sz="1100"/>
              <a:t>Varhaiskasvatus omana työnä</a:t>
            </a:r>
          </a:p>
          <a:p>
            <a:pPr marL="444500" lvl="1" indent="0">
              <a:buNone/>
            </a:pPr>
            <a:r>
              <a:rPr lang="fi-FI" sz="1100"/>
              <a:t>Alakoulu pääosin omana työnä</a:t>
            </a:r>
          </a:p>
          <a:p>
            <a:pPr marL="444500" lvl="1" indent="0">
              <a:buNone/>
            </a:pPr>
            <a:r>
              <a:rPr lang="fi-FI" sz="1100"/>
              <a:t>Yläkoulu: sopimuksella Kunnan Y kanssa (37 km)</a:t>
            </a:r>
          </a:p>
          <a:p>
            <a:pPr marL="444500" lvl="1" indent="0">
              <a:buNone/>
            </a:pPr>
            <a:r>
              <a:rPr lang="fi-FI" sz="1100"/>
              <a:t>Toisen kotimaisen opetus: Kunta X järjestää (39 km)</a:t>
            </a:r>
          </a:p>
          <a:p>
            <a:pPr marL="271145" indent="-271145"/>
            <a:r>
              <a:rPr lang="fi-FI" sz="1200" b="1"/>
              <a:t>Liikunta-, kulttuuri ja nuorisopalvelut </a:t>
            </a:r>
            <a:r>
              <a:rPr lang="fi-FI" sz="1200"/>
              <a:t>omana työnä</a:t>
            </a:r>
          </a:p>
          <a:p>
            <a:pPr marL="271145" indent="-271145"/>
            <a:r>
              <a:rPr lang="fi-FI" sz="1200" b="1"/>
              <a:t>Rakennusvalvonta, ympäristönsuojelu,</a:t>
            </a:r>
            <a:r>
              <a:rPr lang="fi-FI" sz="1200"/>
              <a:t> kaavoitus hankitaan Kunnasta Z (26 km)</a:t>
            </a:r>
          </a:p>
          <a:p>
            <a:pPr marL="444500" lvl="1" indent="0">
              <a:buNone/>
            </a:pPr>
            <a:r>
              <a:rPr lang="fi-FI" sz="1100"/>
              <a:t>Jätehuolto ja vesilaitos 10 kunnan osakeyhtiönä</a:t>
            </a:r>
          </a:p>
          <a:p>
            <a:pPr marL="444500" lvl="1" indent="0">
              <a:buNone/>
            </a:pPr>
            <a:r>
              <a:rPr lang="fi-FI" sz="1100"/>
              <a:t>Muut teknisentoimen palvelut omana työnä</a:t>
            </a:r>
          </a:p>
          <a:p>
            <a:pPr marL="271145" indent="-271145"/>
            <a:r>
              <a:rPr lang="fi-FI" sz="1200" b="1"/>
              <a:t>Lakisääteinen yhteistyö</a:t>
            </a:r>
          </a:p>
          <a:p>
            <a:pPr marL="444500" lvl="1" indent="0">
              <a:buNone/>
            </a:pPr>
            <a:r>
              <a:rPr lang="fi-FI" sz="1100"/>
              <a:t>TE-palvelut 6 kunnan yhteistyönä, Kunta Y (37 km) vastuukuntana</a:t>
            </a:r>
          </a:p>
          <a:p>
            <a:pPr marL="444500" lvl="1" indent="0">
              <a:buNone/>
            </a:pPr>
            <a:r>
              <a:rPr lang="fi-FI" sz="1100"/>
              <a:t>Ympäristöterveydenhuolto Kunta Y (37 km) järjestää</a:t>
            </a:r>
          </a:p>
          <a:p>
            <a:pPr marL="444500" lvl="1" indent="0">
              <a:buNone/>
            </a:pPr>
            <a:r>
              <a:rPr lang="fi-FI" sz="1100"/>
              <a:t>Maaseutupalvelut 4 kunnan yhteistyönä Kunnan Å (18 km) hallinnoimana</a:t>
            </a:r>
          </a:p>
        </p:txBody>
      </p:sp>
      <p:sp>
        <p:nvSpPr>
          <p:cNvPr id="6" name="Sisällön paikkamerkki 2">
            <a:extLst>
              <a:ext uri="{FF2B5EF4-FFF2-40B4-BE49-F238E27FC236}">
                <a16:creationId xmlns:a16="http://schemas.microsoft.com/office/drawing/2014/main" id="{6D64EB18-B42A-9D9F-7B9E-EC51ACF80C95}"/>
              </a:ext>
            </a:extLst>
          </p:cNvPr>
          <p:cNvSpPr>
            <a:spLocks noGrp="1"/>
          </p:cNvSpPr>
          <p:nvPr>
            <p:ph idx="1"/>
          </p:nvPr>
        </p:nvSpPr>
        <p:spPr>
          <a:xfrm>
            <a:off x="5720080" y="1014387"/>
            <a:ext cx="6366385" cy="5436216"/>
          </a:xfrm>
        </p:spPr>
        <p:txBody>
          <a:bodyPr/>
          <a:lstStyle/>
          <a:p>
            <a:pPr marL="0" indent="0">
              <a:buNone/>
            </a:pPr>
            <a:r>
              <a:rPr lang="fi-FI" sz="1600" b="1"/>
              <a:t>Esimerkkikunta 2: Kuntayhteistyö palveluissa</a:t>
            </a:r>
            <a:endParaRPr lang="en-US" sz="1600"/>
          </a:p>
          <a:p>
            <a:pPr marL="0" marR="0" lvl="0" indent="0" algn="l" defTabSz="914400" rtl="0" eaLnBrk="1" fontAlgn="auto" latinLnBrk="0" hangingPunct="1">
              <a:lnSpc>
                <a:spcPct val="100000"/>
              </a:lnSpc>
              <a:spcBef>
                <a:spcPts val="800"/>
              </a:spcBef>
              <a:spcAft>
                <a:spcPts val="0"/>
              </a:spcAft>
              <a:buClr>
                <a:srgbClr val="923468"/>
              </a:buClr>
              <a:buSzTx/>
              <a:buNone/>
              <a:tabLst/>
              <a:defRPr/>
            </a:pPr>
            <a:r>
              <a:rPr kumimoji="0" lang="fi-FI" sz="1200" b="0" i="0" u="none" strike="noStrike" kern="1200" cap="none" spc="0" normalizeH="0" baseline="0" noProof="0">
                <a:ln>
                  <a:noFill/>
                </a:ln>
                <a:effectLst/>
                <a:uLnTx/>
                <a:uFillTx/>
                <a:latin typeface="Work Sans"/>
                <a:ea typeface="+mn-ea"/>
                <a:cs typeface="+mn-cs"/>
              </a:rPr>
              <a:t>Yksikielinen maaseutukunta, joka jo kamppailee väestön vähenemisen kanssa. Ennusteiden mukaan väestö jatkaa vähenemistä. </a:t>
            </a:r>
            <a:r>
              <a:rPr kumimoji="0" lang="fi-FI" sz="1200" b="1" i="0" u="none" strike="noStrike" kern="1200" cap="none" spc="0" normalizeH="0" baseline="0" noProof="0">
                <a:ln>
                  <a:noFill/>
                </a:ln>
                <a:effectLst/>
                <a:uLnTx/>
                <a:uFillTx/>
                <a:latin typeface="Work Sans"/>
                <a:ea typeface="+mn-ea"/>
                <a:cs typeface="+mn-cs"/>
              </a:rPr>
              <a:t>Yli 6 000 asukasta.</a:t>
            </a:r>
            <a:endParaRPr kumimoji="0" lang="en-US" sz="1200" b="1" i="0" u="none" strike="noStrike" kern="1200" cap="none" spc="0" normalizeH="0" baseline="0" noProof="0">
              <a:ln>
                <a:noFill/>
              </a:ln>
              <a:effectLst/>
              <a:uLnTx/>
              <a:uFillTx/>
              <a:latin typeface="Work Sans"/>
              <a:ea typeface="+mn-ea"/>
              <a:cs typeface="+mn-cs"/>
            </a:endParaRPr>
          </a:p>
          <a:p>
            <a:pPr marL="0" marR="0" lvl="0" indent="0"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None/>
              <a:tabLst/>
              <a:defRPr/>
            </a:pPr>
            <a:r>
              <a:rPr kumimoji="0" lang="fi-FI" sz="1200" b="1" i="0" u="none" strike="noStrike" kern="1200" cap="none" spc="0" normalizeH="0" baseline="0" noProof="0">
                <a:ln>
                  <a:noFill/>
                </a:ln>
                <a:effectLst/>
                <a:uLnTx/>
                <a:uFillTx/>
                <a:latin typeface="Work Sans"/>
                <a:ea typeface="+mn-ea"/>
                <a:cs typeface="+mn-cs"/>
              </a:rPr>
              <a:t>Palvelutuotanto tällä hetkellä:</a:t>
            </a:r>
          </a:p>
          <a:p>
            <a:pPr marL="271145" marR="0" lvl="0" indent="-271145"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200" b="1" i="0" u="none" strike="noStrike" kern="1200" cap="none" spc="0" normalizeH="0" baseline="0" noProof="0">
                <a:ln>
                  <a:noFill/>
                </a:ln>
                <a:effectLst/>
                <a:uLnTx/>
                <a:uFillTx/>
                <a:latin typeface="Work Sans"/>
                <a:ea typeface="+mn-ea"/>
                <a:cs typeface="+mn-cs"/>
              </a:rPr>
              <a:t>Hallinto:</a:t>
            </a: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Vanhus- ja vammaisneuvosto yhteistyössä kuntien A (n. 28 km) ja C (n. 37 km) kanssa</a:t>
            </a:r>
            <a:endParaRPr kumimoji="0" lang="en-US" sz="1100" b="0" i="0" u="none" strike="noStrike" kern="1200" cap="none" spc="0" normalizeH="0" baseline="0" noProof="0">
              <a:ln>
                <a:noFill/>
              </a:ln>
              <a:effectLst/>
              <a:uLnTx/>
              <a:uFillTx/>
              <a:latin typeface="Work Sans"/>
              <a:ea typeface="+mn-ea"/>
              <a:cs typeface="+mn-cs"/>
            </a:endParaRPr>
          </a:p>
          <a:p>
            <a:pPr marL="271145" marR="0" lvl="0" indent="-271145"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200" b="1" i="0" u="none" strike="noStrike" kern="1200" cap="none" spc="0" normalizeH="0" baseline="0" noProof="0">
                <a:ln>
                  <a:noFill/>
                </a:ln>
                <a:effectLst/>
                <a:uLnTx/>
                <a:uFillTx/>
                <a:latin typeface="Work Sans"/>
                <a:ea typeface="+mn-ea"/>
                <a:cs typeface="+mn-cs"/>
              </a:rPr>
              <a:t>Koulutuspalvelut</a:t>
            </a:r>
            <a:endParaRPr kumimoji="0" lang="en-US" sz="1200" b="1" i="0" u="none" strike="noStrike" kern="1200" cap="none" spc="0" normalizeH="0" baseline="0" noProof="0">
              <a:ln>
                <a:noFill/>
              </a:ln>
              <a:effectLst/>
              <a:uLnTx/>
              <a:uFillTx/>
              <a:latin typeface="Work Sans"/>
              <a:ea typeface="+mn-ea"/>
              <a:cs typeface="+mn-cs"/>
            </a:endParaRP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Varhaiskasvatus, alakoulu ja yläkoulu omana työnä</a:t>
            </a:r>
            <a:endParaRPr kumimoji="0" lang="en-US" sz="1100" b="0" i="0" u="none" strike="noStrike" kern="1200" cap="none" spc="0" normalizeH="0" baseline="0" noProof="0">
              <a:ln>
                <a:noFill/>
              </a:ln>
              <a:effectLst/>
              <a:uLnTx/>
              <a:uFillTx/>
              <a:latin typeface="Work Sans"/>
              <a:ea typeface="+mn-ea"/>
              <a:cs typeface="+mn-cs"/>
            </a:endParaRPr>
          </a:p>
          <a:p>
            <a:pPr marL="271145" marR="0" lvl="0" indent="-271145"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200" b="1" i="0" u="none" strike="noStrike" kern="1200" cap="none" spc="0" normalizeH="0" baseline="0" noProof="0">
                <a:ln>
                  <a:noFill/>
                </a:ln>
                <a:effectLst/>
                <a:uLnTx/>
                <a:uFillTx/>
                <a:latin typeface="Work Sans"/>
                <a:ea typeface="+mn-ea"/>
                <a:cs typeface="+mn-cs"/>
              </a:rPr>
              <a:t>Liikunta-, kulttuuri- ja nuorisopalvelut</a:t>
            </a:r>
            <a:r>
              <a:rPr kumimoji="0" lang="fi-FI" sz="1200" b="0" i="0" u="none" strike="noStrike" kern="1200" cap="none" spc="0" normalizeH="0" baseline="0" noProof="0">
                <a:ln>
                  <a:noFill/>
                </a:ln>
                <a:effectLst/>
                <a:uLnTx/>
                <a:uFillTx/>
                <a:latin typeface="Work Sans"/>
                <a:ea typeface="+mn-ea"/>
                <a:cs typeface="+mn-cs"/>
              </a:rPr>
              <a:t> omana työnä</a:t>
            </a: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Etsivä nuorisotyö ostetaan ylikunnallisesti toimivalta järjestöltä</a:t>
            </a: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Kulttuuripalvelut tuottaa neljän kunnan yhteinen toimija (Kunnat A, C, ja E (n. 28 km))</a:t>
            </a:r>
          </a:p>
          <a:p>
            <a:pPr marL="271145" marR="0" lvl="0" indent="-271145"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200" b="1" i="0" u="none" strike="noStrike" kern="1200" cap="none" spc="0" normalizeH="0" baseline="0" noProof="0">
                <a:ln>
                  <a:noFill/>
                </a:ln>
                <a:effectLst/>
                <a:uLnTx/>
                <a:uFillTx/>
                <a:latin typeface="Work Sans"/>
                <a:ea typeface="+mn-ea"/>
                <a:cs typeface="+mn-cs"/>
              </a:rPr>
              <a:t>Kaavoitus ja muut teknisen toimen palvelut pääosin omana työnä</a:t>
            </a:r>
            <a:endParaRPr kumimoji="0" lang="en-US" sz="1200" b="1" i="0" u="none" strike="noStrike" kern="1200" cap="none" spc="0" normalizeH="0" baseline="0" noProof="0">
              <a:ln>
                <a:noFill/>
              </a:ln>
              <a:effectLst/>
              <a:uLnTx/>
              <a:uFillTx/>
              <a:latin typeface="Work Sans"/>
              <a:ea typeface="+mn-ea"/>
              <a:cs typeface="+mn-cs"/>
            </a:endParaRP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Jätehuolto 16 kunnan yhteisen yhtiön toimesta. Vastuukuntana kunta F (n. 55 km)</a:t>
            </a:r>
            <a:endParaRPr kumimoji="0" lang="en-US" sz="1100" b="0" i="0" u="none" strike="noStrike" kern="1200" cap="none" spc="0" normalizeH="0" baseline="0" noProof="0">
              <a:ln>
                <a:noFill/>
              </a:ln>
              <a:effectLst/>
              <a:uLnTx/>
              <a:uFillTx/>
              <a:latin typeface="Work Sans"/>
              <a:ea typeface="+mn-ea"/>
              <a:cs typeface="+mn-cs"/>
            </a:endParaRP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Vesihuolto omana yhtiönä</a:t>
            </a:r>
            <a:endParaRPr kumimoji="0" lang="en-US" sz="1100" b="0" i="0" u="none" strike="noStrike" kern="1200" cap="none" spc="0" normalizeH="0" baseline="0" noProof="0">
              <a:ln>
                <a:noFill/>
              </a:ln>
              <a:effectLst/>
              <a:uLnTx/>
              <a:uFillTx/>
              <a:latin typeface="Work Sans"/>
              <a:ea typeface="+mn-ea"/>
              <a:cs typeface="+mn-cs"/>
            </a:endParaRP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Tuottaa rakennusvalvonnan palvelut kunnille A ja B (n. 36 km) vastuukuntana</a:t>
            </a: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Tuottaa ympäristöterveysvalvonnan ja eläinlääkintähuollon palvelut kahdelle kunnalle (Kunta A ja Kunta B) vastuukuntana</a:t>
            </a:r>
          </a:p>
          <a:p>
            <a:pPr marL="271145" marR="0" lvl="0" indent="-271145"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200" b="1" i="0" u="none" strike="noStrike" kern="1200" cap="none" spc="0" normalizeH="0" baseline="0" noProof="0">
                <a:ln>
                  <a:noFill/>
                </a:ln>
                <a:effectLst/>
                <a:uLnTx/>
                <a:uFillTx/>
                <a:latin typeface="Work Sans"/>
                <a:ea typeface="+mn-ea"/>
                <a:cs typeface="+mn-cs"/>
              </a:rPr>
              <a:t>Lakisääteinen yhteistyö</a:t>
            </a:r>
            <a:endParaRPr kumimoji="0" lang="en-US" sz="1200" b="1" i="0" u="none" strike="noStrike" kern="1200" cap="none" spc="0" normalizeH="0" baseline="0" noProof="0">
              <a:ln>
                <a:noFill/>
              </a:ln>
              <a:effectLst/>
              <a:uLnTx/>
              <a:uFillTx/>
              <a:latin typeface="Work Sans"/>
              <a:ea typeface="+mn-ea"/>
              <a:cs typeface="+mn-cs"/>
            </a:endParaRP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TE-palvelut 11 kunnan yhteistyönä, Kunta G (n. 143 km) vastuukuntana</a:t>
            </a:r>
            <a:endParaRPr kumimoji="0" lang="en-US" sz="1100" b="0" i="0" u="none" strike="noStrike" kern="1200" cap="none" spc="0" normalizeH="0" baseline="0" noProof="0">
              <a:ln>
                <a:noFill/>
              </a:ln>
              <a:effectLst/>
              <a:uLnTx/>
              <a:uFillTx/>
              <a:latin typeface="Work Sans"/>
              <a:ea typeface="+mn-ea"/>
              <a:cs typeface="+mn-cs"/>
            </a:endParaRP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Maaseutupalvelut ostetaan kunnalta C. Yhteislautakunnassa mukana myös Kunta A</a:t>
            </a:r>
          </a:p>
          <a:p>
            <a:pPr marL="1161732" marR="0" lvl="2" indent="-271145" algn="l" defTabSz="914400" rtl="0" eaLnBrk="1" fontAlgn="auto" latinLnBrk="0" hangingPunct="1">
              <a:lnSpc>
                <a:spcPct val="100000"/>
              </a:lnSpc>
              <a:spcBef>
                <a:spcPts val="200"/>
              </a:spcBef>
              <a:spcAft>
                <a:spcPts val="0"/>
              </a:spcAft>
              <a:buClr>
                <a:srgbClr val="923468"/>
              </a:buClr>
              <a:buSzTx/>
              <a:buFont typeface="Arial" panose="020B0604020202020204" pitchFamily="34" charset="0"/>
              <a:buChar char="•"/>
              <a:tabLst/>
              <a:defRPr/>
            </a:pPr>
            <a:r>
              <a:rPr kumimoji="0" lang="fi-FI" sz="1050" b="0" i="0" u="none" strike="noStrike" kern="1200" cap="none" spc="0" normalizeH="0" baseline="0" noProof="0">
                <a:ln>
                  <a:noFill/>
                </a:ln>
                <a:effectLst/>
                <a:uLnTx/>
                <a:uFillTx/>
                <a:latin typeface="Work Sans"/>
                <a:ea typeface="+mn-ea"/>
                <a:cs typeface="+mn-cs"/>
              </a:rPr>
              <a:t>Lomituspalvelut järjestää kunta D (n. 73 km)</a:t>
            </a:r>
          </a:p>
          <a:p>
            <a:pPr marL="444500" marR="0" lvl="1" indent="0" algn="l" defTabSz="914400" rtl="0" eaLnBrk="1" fontAlgn="auto" latinLnBrk="0" hangingPunct="1">
              <a:lnSpc>
                <a:spcPct val="100000"/>
              </a:lnSpc>
              <a:spcBef>
                <a:spcPts val="200"/>
              </a:spcBef>
              <a:spcAft>
                <a:spcPts val="0"/>
              </a:spcAft>
              <a:buClr>
                <a:srgbClr val="923468"/>
              </a:buClr>
              <a:buSzTx/>
              <a:buNone/>
              <a:tabLst/>
              <a:defRPr/>
            </a:pPr>
            <a:r>
              <a:rPr kumimoji="0" lang="fi-FI" sz="1100" b="0" i="0" u="none" strike="noStrike" kern="1200" cap="none" spc="0" normalizeH="0" baseline="0" noProof="0">
                <a:ln>
                  <a:noFill/>
                </a:ln>
                <a:effectLst/>
                <a:uLnTx/>
                <a:uFillTx/>
                <a:latin typeface="Work Sans"/>
                <a:ea typeface="+mn-ea"/>
                <a:cs typeface="+mn-cs"/>
              </a:rPr>
              <a:t>Maaseutuhallinto yhteistyösopimus Kunnan E hallinnoiman yhteistoimialueen kanssa yhden henkilön osittaisen työajan käytöstä</a:t>
            </a:r>
          </a:p>
        </p:txBody>
      </p:sp>
      <p:sp>
        <p:nvSpPr>
          <p:cNvPr id="2" name="Dian numeron paikkamerkki 1">
            <a:extLst>
              <a:ext uri="{FF2B5EF4-FFF2-40B4-BE49-F238E27FC236}">
                <a16:creationId xmlns:a16="http://schemas.microsoft.com/office/drawing/2014/main" id="{15EA0C7D-722F-4EAC-8833-9EBC5DC70BA1}"/>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11</a:t>
            </a:fld>
            <a:endParaRPr lang="fi-FI"/>
          </a:p>
        </p:txBody>
      </p:sp>
      <p:pic>
        <p:nvPicPr>
          <p:cNvPr id="5" name="Kuva 4">
            <a:extLst>
              <a:ext uri="{FF2B5EF4-FFF2-40B4-BE49-F238E27FC236}">
                <a16:creationId xmlns:a16="http://schemas.microsoft.com/office/drawing/2014/main" id="{D2914C6C-2F93-BE00-A2D8-75B10F0861A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0657" y="5455918"/>
            <a:ext cx="1517983" cy="1378835"/>
          </a:xfrm>
          <a:prstGeom prst="rect">
            <a:avLst/>
          </a:prstGeom>
        </p:spPr>
      </p:pic>
      <p:pic>
        <p:nvPicPr>
          <p:cNvPr id="4" name="Kuva 3">
            <a:extLst>
              <a:ext uri="{FF2B5EF4-FFF2-40B4-BE49-F238E27FC236}">
                <a16:creationId xmlns:a16="http://schemas.microsoft.com/office/drawing/2014/main" id="{85390C0D-007D-3B8C-D449-80DB3C4F1A9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rot="5069330">
            <a:off x="-2145021" y="4957117"/>
            <a:ext cx="5559406" cy="6858000"/>
          </a:xfrm>
          <a:prstGeom prst="rect">
            <a:avLst/>
          </a:prstGeom>
        </p:spPr>
      </p:pic>
    </p:spTree>
    <p:extLst>
      <p:ext uri="{BB962C8B-B14F-4D97-AF65-F5344CB8AC3E}">
        <p14:creationId xmlns:p14="http://schemas.microsoft.com/office/powerpoint/2010/main" val="226345928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tsikko 11">
            <a:extLst>
              <a:ext uri="{FF2B5EF4-FFF2-40B4-BE49-F238E27FC236}">
                <a16:creationId xmlns:a16="http://schemas.microsoft.com/office/drawing/2014/main" id="{0C55E764-AE15-2A61-B966-6121D929B54E}"/>
              </a:ext>
            </a:extLst>
          </p:cNvPr>
          <p:cNvSpPr>
            <a:spLocks noGrp="1"/>
          </p:cNvSpPr>
          <p:nvPr>
            <p:ph type="title"/>
          </p:nvPr>
        </p:nvSpPr>
        <p:spPr/>
        <p:txBody>
          <a:bodyPr/>
          <a:lstStyle/>
          <a:p>
            <a:r>
              <a:rPr lang="fi-FI" dirty="0"/>
              <a:t>Yhteistyön hyötyjä ja haittoja</a:t>
            </a:r>
          </a:p>
        </p:txBody>
      </p:sp>
      <p:sp>
        <p:nvSpPr>
          <p:cNvPr id="7" name="Dian numeron paikkamerkki 6">
            <a:extLst>
              <a:ext uri="{FF2B5EF4-FFF2-40B4-BE49-F238E27FC236}">
                <a16:creationId xmlns:a16="http://schemas.microsoft.com/office/drawing/2014/main" id="{1F5172A0-1966-2FBA-6B5C-8CEDA5CF6F3E}"/>
              </a:ext>
            </a:extLst>
          </p:cNvPr>
          <p:cNvSpPr>
            <a:spLocks noGrp="1"/>
          </p:cNvSpPr>
          <p:nvPr>
            <p:ph type="sldNum" sz="quarter" idx="4294967295"/>
          </p:nvPr>
        </p:nvSpPr>
        <p:spPr>
          <a:xfrm>
            <a:off x="11088688" y="6259513"/>
            <a:ext cx="1103312" cy="365125"/>
          </a:xfrm>
        </p:spPr>
        <p:txBody>
          <a:bodyPr/>
          <a:lstStyle/>
          <a:p>
            <a:fld id="{7CD1C137-87C0-4E4B-8573-EDFCC21A7E6F}" type="slidenum">
              <a:rPr lang="fi-FI" noProof="0" smtClean="0"/>
              <a:t>12</a:t>
            </a:fld>
            <a:endParaRPr lang="fi-FI" noProof="0" dirty="0"/>
          </a:p>
        </p:txBody>
      </p:sp>
    </p:spTree>
    <p:extLst>
      <p:ext uri="{BB962C8B-B14F-4D97-AF65-F5344CB8AC3E}">
        <p14:creationId xmlns:p14="http://schemas.microsoft.com/office/powerpoint/2010/main" val="3142832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D803F-759E-6DC2-82BD-457E8B1DD8DF}"/>
            </a:ext>
          </a:extLst>
        </p:cNvPr>
        <p:cNvGrpSpPr/>
        <p:nvPr/>
      </p:nvGrpSpPr>
      <p:grpSpPr>
        <a:xfrm>
          <a:off x="0" y="0"/>
          <a:ext cx="0" cy="0"/>
          <a:chOff x="0" y="0"/>
          <a:chExt cx="0" cy="0"/>
        </a:xfrm>
      </p:grpSpPr>
      <p:pic>
        <p:nvPicPr>
          <p:cNvPr id="9" name="Kuva 8">
            <a:extLst>
              <a:ext uri="{FF2B5EF4-FFF2-40B4-BE49-F238E27FC236}">
                <a16:creationId xmlns:a16="http://schemas.microsoft.com/office/drawing/2014/main" id="{887F0AF3-A950-427B-DFF4-DCB7B112E5F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27098" r="42256" b="10921"/>
          <a:stretch>
            <a:fillRect/>
          </a:stretch>
        </p:blipFill>
        <p:spPr>
          <a:xfrm>
            <a:off x="3101812" y="0"/>
            <a:ext cx="9583781" cy="6858000"/>
          </a:xfrm>
          <a:prstGeom prst="rect">
            <a:avLst/>
          </a:prstGeom>
        </p:spPr>
      </p:pic>
      <p:sp>
        <p:nvSpPr>
          <p:cNvPr id="10" name="Suorakulmio 9">
            <a:extLst>
              <a:ext uri="{FF2B5EF4-FFF2-40B4-BE49-F238E27FC236}">
                <a16:creationId xmlns:a16="http://schemas.microsoft.com/office/drawing/2014/main" id="{339BEA22-D4C1-1C12-11C2-E4DE2F94FC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3101812" cy="6858000"/>
          </a:xfrm>
          <a:prstGeom prst="rect">
            <a:avLst/>
          </a:prstGeom>
          <a:solidFill>
            <a:srgbClr val="FAD0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Otsikko 6">
            <a:extLst>
              <a:ext uri="{FF2B5EF4-FFF2-40B4-BE49-F238E27FC236}">
                <a16:creationId xmlns:a16="http://schemas.microsoft.com/office/drawing/2014/main" id="{11F515D2-7382-1AAF-0951-461180854F23}"/>
              </a:ext>
            </a:extLst>
          </p:cNvPr>
          <p:cNvSpPr>
            <a:spLocks noGrp="1"/>
          </p:cNvSpPr>
          <p:nvPr>
            <p:ph type="title"/>
          </p:nvPr>
        </p:nvSpPr>
        <p:spPr>
          <a:xfrm>
            <a:off x="493593" y="304749"/>
            <a:ext cx="10658475" cy="1008113"/>
          </a:xfrm>
        </p:spPr>
        <p:txBody>
          <a:bodyPr/>
          <a:lstStyle/>
          <a:p>
            <a:r>
              <a:rPr lang="fi-FI" sz="4400" dirty="0"/>
              <a:t>Yhteistyön hyödyt ja haitat</a:t>
            </a:r>
          </a:p>
        </p:txBody>
      </p:sp>
      <p:sp>
        <p:nvSpPr>
          <p:cNvPr id="2" name="Tekstin paikkamerkki 1">
            <a:extLst>
              <a:ext uri="{FF2B5EF4-FFF2-40B4-BE49-F238E27FC236}">
                <a16:creationId xmlns:a16="http://schemas.microsoft.com/office/drawing/2014/main" id="{99FE0601-735D-AB3F-A6B3-5FF37F30D40A}"/>
              </a:ext>
            </a:extLst>
          </p:cNvPr>
          <p:cNvSpPr>
            <a:spLocks noGrp="1"/>
          </p:cNvSpPr>
          <p:nvPr>
            <p:ph type="body" idx="1"/>
          </p:nvPr>
        </p:nvSpPr>
        <p:spPr>
          <a:xfrm>
            <a:off x="545143" y="1372586"/>
            <a:ext cx="5113337" cy="719763"/>
          </a:xfrm>
        </p:spPr>
        <p:txBody>
          <a:bodyPr/>
          <a:lstStyle/>
          <a:p>
            <a:r>
              <a:rPr lang="fi-FI"/>
              <a:t>Hyödyt</a:t>
            </a:r>
          </a:p>
        </p:txBody>
      </p:sp>
      <p:sp>
        <p:nvSpPr>
          <p:cNvPr id="3" name="Sisällön paikkamerkki 2">
            <a:extLst>
              <a:ext uri="{FF2B5EF4-FFF2-40B4-BE49-F238E27FC236}">
                <a16:creationId xmlns:a16="http://schemas.microsoft.com/office/drawing/2014/main" id="{01BF12E4-BD1D-48FF-0BA1-9D46566B40C7}"/>
              </a:ext>
            </a:extLst>
          </p:cNvPr>
          <p:cNvSpPr>
            <a:spLocks noGrp="1"/>
          </p:cNvSpPr>
          <p:nvPr>
            <p:ph sz="half" idx="2"/>
          </p:nvPr>
        </p:nvSpPr>
        <p:spPr>
          <a:xfrm>
            <a:off x="393398" y="1893419"/>
            <a:ext cx="4163101" cy="4347171"/>
          </a:xfrm>
        </p:spPr>
        <p:txBody>
          <a:bodyPr>
            <a:normAutofit fontScale="92500" lnSpcReduction="10000"/>
          </a:bodyPr>
          <a:lstStyle/>
          <a:p>
            <a:pPr marL="271145" indent="-271145">
              <a:buFont typeface="Arial"/>
              <a:buChar char="•"/>
            </a:pPr>
            <a:r>
              <a:rPr lang="fi-FI" sz="1600"/>
              <a:t>Laadukkaammat ja laajemmat palvelut </a:t>
            </a:r>
          </a:p>
          <a:p>
            <a:pPr marL="271145" indent="-271145"/>
            <a:r>
              <a:rPr lang="fi-FI" sz="1600"/>
              <a:t>Henkilöstön parempi saatavuus, osaamisen turvaaminen, mahdollisuudet erikoistua</a:t>
            </a:r>
          </a:p>
          <a:p>
            <a:pPr marL="271145" indent="-271145"/>
            <a:r>
              <a:rPr lang="fi-FI" sz="1600"/>
              <a:t>Pystytään tarjoamaan palveluita tasaisesti (poissaoloista ja henkilöstön muualle siirtymisestä huolimatta) </a:t>
            </a:r>
          </a:p>
          <a:p>
            <a:pPr marL="271145" indent="-271145"/>
            <a:r>
              <a:rPr lang="fi-FI" sz="1600"/>
              <a:t>Osaamista voidaan siirtää uusille työntekijöille suunnitelmallisesti</a:t>
            </a:r>
          </a:p>
          <a:p>
            <a:pPr marL="271145" indent="-271145"/>
            <a:r>
              <a:rPr lang="fi-FI" sz="1600"/>
              <a:t>Mittakaavaedut</a:t>
            </a:r>
          </a:p>
          <a:p>
            <a:pPr marL="271145" indent="-271145"/>
            <a:r>
              <a:rPr lang="fi-FI" sz="1600">
                <a:ea typeface="+mn-lt"/>
                <a:cs typeface="+mn-lt"/>
              </a:rPr>
              <a:t>Resursseja pystytään käyttämään tehokkaasti ilman hallinnollisia raja-aitoja</a:t>
            </a:r>
            <a:r>
              <a:rPr lang="fi-FI" sz="1600"/>
              <a:t> </a:t>
            </a:r>
          </a:p>
          <a:p>
            <a:pPr marL="271145" indent="-271145"/>
            <a:r>
              <a:rPr lang="fi-FI" sz="1600"/>
              <a:t>Paremmat mahdollisuudet kehittämiselle</a:t>
            </a:r>
          </a:p>
          <a:p>
            <a:pPr marL="271145" indent="-271145"/>
            <a:r>
              <a:rPr lang="fi-FI" sz="1600">
                <a:ea typeface="+mn-lt"/>
                <a:cs typeface="+mn-lt"/>
              </a:rPr>
              <a:t>Parantaa asiakkaiden tasa-arvoisuutta</a:t>
            </a:r>
            <a:endParaRPr lang="en-US" sz="1600">
              <a:ea typeface="+mn-lt"/>
              <a:cs typeface="+mn-lt"/>
            </a:endParaRPr>
          </a:p>
          <a:p>
            <a:pPr marL="271145" indent="-271145"/>
            <a:endParaRPr lang="fi-FI" sz="1600"/>
          </a:p>
          <a:p>
            <a:pPr marL="271145" indent="-271145"/>
            <a:endParaRPr lang="fi-FI" sz="1600"/>
          </a:p>
        </p:txBody>
      </p:sp>
      <p:sp>
        <p:nvSpPr>
          <p:cNvPr id="4" name="Tekstin paikkamerkki 3">
            <a:extLst>
              <a:ext uri="{FF2B5EF4-FFF2-40B4-BE49-F238E27FC236}">
                <a16:creationId xmlns:a16="http://schemas.microsoft.com/office/drawing/2014/main" id="{557340F4-4DE2-2DE4-DA2B-2261FDA0FCF4}"/>
              </a:ext>
            </a:extLst>
          </p:cNvPr>
          <p:cNvSpPr>
            <a:spLocks noGrp="1"/>
          </p:cNvSpPr>
          <p:nvPr>
            <p:ph type="body" sz="quarter" idx="3"/>
          </p:nvPr>
        </p:nvSpPr>
        <p:spPr>
          <a:xfrm>
            <a:off x="4895359" y="1370822"/>
            <a:ext cx="5113338" cy="719763"/>
          </a:xfrm>
        </p:spPr>
        <p:txBody>
          <a:bodyPr/>
          <a:lstStyle/>
          <a:p>
            <a:r>
              <a:rPr lang="fi-FI">
                <a:latin typeface="Work Sans SemiBold"/>
              </a:rPr>
              <a:t>Haitat</a:t>
            </a:r>
            <a:endParaRPr lang="fi-FI"/>
          </a:p>
        </p:txBody>
      </p:sp>
      <p:sp>
        <p:nvSpPr>
          <p:cNvPr id="5" name="Sisällön paikkamerkki 4">
            <a:extLst>
              <a:ext uri="{FF2B5EF4-FFF2-40B4-BE49-F238E27FC236}">
                <a16:creationId xmlns:a16="http://schemas.microsoft.com/office/drawing/2014/main" id="{69CC6C2F-24B7-5A28-BCAC-BF4E1332E0A5}"/>
              </a:ext>
            </a:extLst>
          </p:cNvPr>
          <p:cNvSpPr>
            <a:spLocks noGrp="1"/>
          </p:cNvSpPr>
          <p:nvPr>
            <p:ph sz="quarter" idx="4"/>
          </p:nvPr>
        </p:nvSpPr>
        <p:spPr>
          <a:xfrm>
            <a:off x="4895359" y="1895744"/>
            <a:ext cx="4567312" cy="4994156"/>
          </a:xfrm>
        </p:spPr>
        <p:txBody>
          <a:bodyPr>
            <a:normAutofit lnSpcReduction="10000"/>
          </a:bodyPr>
          <a:lstStyle/>
          <a:p>
            <a:pPr marL="271145" indent="-271145"/>
            <a:r>
              <a:rPr lang="fi-FI" sz="1600"/>
              <a:t>Voi heikentää palvelujen saavutettavuutta</a:t>
            </a:r>
          </a:p>
          <a:p>
            <a:pPr marL="271145" indent="-271145"/>
            <a:r>
              <a:rPr lang="fi-FI" sz="1600"/>
              <a:t>Sirpaloittaa yhteistyörakenteita </a:t>
            </a:r>
          </a:p>
          <a:p>
            <a:pPr marL="271145" indent="-271145"/>
            <a:r>
              <a:rPr lang="fi-FI" sz="1600"/>
              <a:t>Monimutkaistaa kuntajohtamista ja päätöksentekoa</a:t>
            </a:r>
          </a:p>
          <a:p>
            <a:pPr marL="271145" indent="-271145"/>
            <a:r>
              <a:rPr lang="fi-FI" sz="1600"/>
              <a:t>Alueellinen toimialayksikkö voi osoittautua hankalaksi ohjata</a:t>
            </a:r>
          </a:p>
          <a:p>
            <a:pPr marL="271145" indent="-271145"/>
            <a:r>
              <a:rPr lang="fi-FI" sz="1600"/>
              <a:t>Eriyttää kuntien toimintaa</a:t>
            </a:r>
          </a:p>
          <a:p>
            <a:pPr marL="271145" indent="-271145"/>
            <a:r>
              <a:rPr lang="fi-FI" sz="1600"/>
              <a:t>Monimutkaistaa valtionohjausta</a:t>
            </a:r>
          </a:p>
          <a:p>
            <a:pPr marL="271145" indent="-271145"/>
            <a:r>
              <a:rPr lang="fi-FI" sz="1600"/>
              <a:t>Heikentää läpinäkyvyyttä ja asukkaiden vaikuttamismahdollisuuksia </a:t>
            </a:r>
          </a:p>
          <a:p>
            <a:pPr marL="271145" indent="-271145"/>
            <a:r>
              <a:rPr lang="fi-FI" sz="1600"/>
              <a:t>Paikallistuntemus ja paikallisen kehittämisen intressi voi heikentyä</a:t>
            </a:r>
          </a:p>
          <a:p>
            <a:pPr marL="271145" indent="-271145"/>
            <a:r>
              <a:rPr lang="fi-FI" sz="1600"/>
              <a:t>Voi hankaloittaa tiedon liikkumista ja luoda rajapintoja</a:t>
            </a:r>
          </a:p>
          <a:p>
            <a:pPr marL="0" indent="0">
              <a:buNone/>
            </a:pPr>
            <a:endParaRPr lang="fi-FI" sz="1600"/>
          </a:p>
          <a:p>
            <a:pPr marL="271145" indent="-271145"/>
            <a:endParaRPr lang="fi-FI" sz="1800"/>
          </a:p>
          <a:p>
            <a:pPr marL="271145" indent="-271145"/>
            <a:endParaRPr lang="fi-FI" sz="1800"/>
          </a:p>
        </p:txBody>
      </p:sp>
      <p:pic>
        <p:nvPicPr>
          <p:cNvPr id="12" name="Kuva 11" descr="Kuntaliitto-logo">
            <a:extLst>
              <a:ext uri="{FF2B5EF4-FFF2-40B4-BE49-F238E27FC236}">
                <a16:creationId xmlns:a16="http://schemas.microsoft.com/office/drawing/2014/main" id="{9265AC43-E37A-AD49-CE31-874348A384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07853" y="346314"/>
            <a:ext cx="1605300" cy="349182"/>
          </a:xfrm>
          <a:prstGeom prst="rect">
            <a:avLst/>
          </a:prstGeom>
        </p:spPr>
      </p:pic>
      <p:pic>
        <p:nvPicPr>
          <p:cNvPr id="13" name="Kuva 12">
            <a:extLst>
              <a:ext uri="{FF2B5EF4-FFF2-40B4-BE49-F238E27FC236}">
                <a16:creationId xmlns:a16="http://schemas.microsoft.com/office/drawing/2014/main" id="{304F7FFB-441C-CA8E-9473-BDB782F7A62D}"/>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rot="14662085">
            <a:off x="8439644" y="4529832"/>
            <a:ext cx="5014854" cy="6177487"/>
          </a:xfrm>
          <a:prstGeom prst="rect">
            <a:avLst/>
          </a:prstGeom>
        </p:spPr>
      </p:pic>
    </p:spTree>
    <p:extLst>
      <p:ext uri="{BB962C8B-B14F-4D97-AF65-F5344CB8AC3E}">
        <p14:creationId xmlns:p14="http://schemas.microsoft.com/office/powerpoint/2010/main" val="17267767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A27002-0373-1EF8-1F89-22B38BCB27A0}"/>
              </a:ext>
            </a:extLst>
          </p:cNvPr>
          <p:cNvSpPr>
            <a:spLocks noGrp="1"/>
          </p:cNvSpPr>
          <p:nvPr>
            <p:ph type="title"/>
          </p:nvPr>
        </p:nvSpPr>
        <p:spPr/>
        <p:txBody>
          <a:bodyPr/>
          <a:lstStyle/>
          <a:p>
            <a:r>
              <a:rPr lang="fi-FI" dirty="0"/>
              <a:t>Talouteen ja ohjaukseen liittyvät haasteet yhteistoiminnassa</a:t>
            </a:r>
          </a:p>
        </p:txBody>
      </p:sp>
      <p:sp>
        <p:nvSpPr>
          <p:cNvPr id="3" name="Sisällön paikkamerkki 2">
            <a:extLst>
              <a:ext uri="{FF2B5EF4-FFF2-40B4-BE49-F238E27FC236}">
                <a16:creationId xmlns:a16="http://schemas.microsoft.com/office/drawing/2014/main" id="{6D8891C5-468F-9574-DED2-81BE5BCC3367}"/>
              </a:ext>
            </a:extLst>
          </p:cNvPr>
          <p:cNvSpPr>
            <a:spLocks noGrp="1"/>
          </p:cNvSpPr>
          <p:nvPr>
            <p:ph idx="1"/>
          </p:nvPr>
        </p:nvSpPr>
        <p:spPr/>
        <p:txBody>
          <a:bodyPr>
            <a:normAutofit lnSpcReduction="10000"/>
          </a:bodyPr>
          <a:lstStyle/>
          <a:p>
            <a:r>
              <a:rPr lang="fi-FI" sz="1800" dirty="0">
                <a:effectLst/>
                <a:latin typeface="Arial" panose="020B0604020202020204" pitchFamily="34" charset="0"/>
                <a:ea typeface="Arial" panose="020B0604020202020204" pitchFamily="34" charset="0"/>
              </a:rPr>
              <a:t>Kuntien yhteistoiminnan rahoituksessa on kaksi puolta: menokurin hallinta ja kustannusten jaon hallinta. </a:t>
            </a:r>
          </a:p>
          <a:p>
            <a:r>
              <a:rPr lang="fi-FI" sz="1800" dirty="0">
                <a:effectLst/>
                <a:latin typeface="Arial" panose="020B0604020202020204" pitchFamily="34" charset="0"/>
                <a:ea typeface="Arial" panose="020B0604020202020204" pitchFamily="34" charset="0"/>
              </a:rPr>
              <a:t>Kunnilla voi olla vaikeaa vaikuttaa syntyviin kuluihin, jos sopimus rahoituksesta mahdollistaa hyvinkin vapaasti kulujen eteenpäin siirron. Toisaalta yhteistoiminnan pitää olla kannattavaa myös järjestävälle taholle. </a:t>
            </a:r>
          </a:p>
          <a:p>
            <a:r>
              <a:rPr lang="fi-FI" sz="1800" dirty="0">
                <a:effectLst/>
                <a:latin typeface="Arial" panose="020B0604020202020204" pitchFamily="34" charset="0"/>
                <a:ea typeface="Arial" panose="020B0604020202020204" pitchFamily="34" charset="0"/>
              </a:rPr>
              <a:t>Erilaiset näkemykset laskutuskäytännöistä ovat aiheuttaneet jännitteitä kuntien välillä, esim. </a:t>
            </a:r>
            <a:r>
              <a:rPr lang="fi-FI" sz="1800" dirty="0">
                <a:latin typeface="Arial" panose="020B0604020202020204" pitchFamily="34" charset="0"/>
                <a:ea typeface="Arial" panose="020B0604020202020204" pitchFamily="34" charset="0"/>
              </a:rPr>
              <a:t>yhteistoiminnan kannattavuus</a:t>
            </a:r>
            <a:endParaRPr lang="fi-FI" sz="1800" dirty="0">
              <a:effectLst/>
              <a:latin typeface="Arial" panose="020B0604020202020204" pitchFamily="34" charset="0"/>
              <a:ea typeface="Arial" panose="020B0604020202020204" pitchFamily="34" charset="0"/>
            </a:endParaRPr>
          </a:p>
          <a:p>
            <a:r>
              <a:rPr lang="fi-FI" sz="1800" dirty="0">
                <a:effectLst/>
                <a:latin typeface="Arial" panose="020B0604020202020204" pitchFamily="34" charset="0"/>
                <a:ea typeface="Arial" panose="020B0604020202020204" pitchFamily="34" charset="0"/>
              </a:rPr>
              <a:t>Paikoin voi olla vaikeaa myös saavuttaa yhteisymmärrystä palvelun laatuun ja saatavuuteen liittyen. </a:t>
            </a:r>
          </a:p>
          <a:p>
            <a:r>
              <a:rPr lang="fi-FI" sz="1800" dirty="0">
                <a:effectLst/>
                <a:latin typeface="Arial" panose="020B0604020202020204" pitchFamily="34" charset="0"/>
                <a:ea typeface="Arial" panose="020B0604020202020204" pitchFamily="34" charset="0"/>
              </a:rPr>
              <a:t>Kuntien sisäisen kustannuslaskennan kehittäminen ja avoimuuden lisääminen lienevät parhaat vaihtoehdot yhteistoiminnan rahoituksen ongelmien ratkaisemiseksi.  </a:t>
            </a:r>
          </a:p>
          <a:p>
            <a:r>
              <a:rPr lang="fi-FI" sz="1800" dirty="0">
                <a:effectLst/>
                <a:latin typeface="Arial" panose="020B0604020202020204" pitchFamily="34" charset="0"/>
                <a:ea typeface="Arial" panose="020B0604020202020204" pitchFamily="34" charset="0"/>
              </a:rPr>
              <a:t>Vaikka yhteistyö nähdään yleisesti hyödyllisenä, siihen liittyy aina tiettyä epävarmuutta</a:t>
            </a:r>
            <a:endParaRPr lang="fi-FI" dirty="0"/>
          </a:p>
        </p:txBody>
      </p:sp>
      <p:sp>
        <p:nvSpPr>
          <p:cNvPr id="4" name="Dian numeron paikkamerkki 3">
            <a:extLst>
              <a:ext uri="{FF2B5EF4-FFF2-40B4-BE49-F238E27FC236}">
                <a16:creationId xmlns:a16="http://schemas.microsoft.com/office/drawing/2014/main" id="{00A0563C-E91D-6189-BA1B-276D1C7F7BEB}"/>
              </a:ext>
            </a:extLst>
          </p:cNvPr>
          <p:cNvSpPr>
            <a:spLocks noGrp="1"/>
          </p:cNvSpPr>
          <p:nvPr>
            <p:ph type="sldNum" sz="quarter" idx="12"/>
          </p:nvPr>
        </p:nvSpPr>
        <p:spPr/>
        <p:txBody>
          <a:bodyPr/>
          <a:lstStyle/>
          <a:p>
            <a:fld id="{7CD1C137-87C0-4E4B-8573-EDFCC21A7E6F}" type="slidenum">
              <a:rPr lang="fi-FI" noProof="0" smtClean="0"/>
              <a:pPr/>
              <a:t>14</a:t>
            </a:fld>
            <a:endParaRPr lang="fi-FI" noProof="0" dirty="0"/>
          </a:p>
        </p:txBody>
      </p:sp>
    </p:spTree>
    <p:extLst>
      <p:ext uri="{BB962C8B-B14F-4D97-AF65-F5344CB8AC3E}">
        <p14:creationId xmlns:p14="http://schemas.microsoft.com/office/powerpoint/2010/main" val="195537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8708D-792E-3665-B4E2-5B3934BD9F6C}"/>
            </a:ext>
          </a:extLst>
        </p:cNvPr>
        <p:cNvGrpSpPr/>
        <p:nvPr/>
      </p:nvGrpSpPr>
      <p:grpSpPr>
        <a:xfrm>
          <a:off x="0" y="0"/>
          <a:ext cx="0" cy="0"/>
          <a:chOff x="0" y="0"/>
          <a:chExt cx="0" cy="0"/>
        </a:xfrm>
      </p:grpSpPr>
      <p:sp>
        <p:nvSpPr>
          <p:cNvPr id="8" name="Suorakulmio 7">
            <a:extLst>
              <a:ext uri="{FF2B5EF4-FFF2-40B4-BE49-F238E27FC236}">
                <a16:creationId xmlns:a16="http://schemas.microsoft.com/office/drawing/2014/main" id="{27626BD4-E934-5532-5191-E421DD7251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79884"/>
          </a:xfrm>
          <a:prstGeom prst="rect">
            <a:avLst/>
          </a:prstGeom>
          <a:solidFill>
            <a:srgbClr val="D5E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17BDBC12-D5E8-E6DB-B1D3-812988DE65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9174" t="24177" r="33222"/>
          <a:stretch>
            <a:fillRect/>
          </a:stretch>
        </p:blipFill>
        <p:spPr>
          <a:xfrm>
            <a:off x="4331368" y="2574758"/>
            <a:ext cx="3186366" cy="4283242"/>
          </a:xfrm>
          <a:prstGeom prst="rect">
            <a:avLst/>
          </a:prstGeom>
        </p:spPr>
      </p:pic>
      <p:sp>
        <p:nvSpPr>
          <p:cNvPr id="2" name="Otsikko 1">
            <a:extLst>
              <a:ext uri="{FF2B5EF4-FFF2-40B4-BE49-F238E27FC236}">
                <a16:creationId xmlns:a16="http://schemas.microsoft.com/office/drawing/2014/main" id="{9A40D4BC-1E6E-AA90-2639-6BD77DF75D10}"/>
              </a:ext>
            </a:extLst>
          </p:cNvPr>
          <p:cNvSpPr>
            <a:spLocks noGrp="1"/>
          </p:cNvSpPr>
          <p:nvPr>
            <p:ph type="title"/>
          </p:nvPr>
        </p:nvSpPr>
        <p:spPr>
          <a:xfrm>
            <a:off x="766762" y="316259"/>
            <a:ext cx="10658475" cy="1008113"/>
          </a:xfrm>
        </p:spPr>
        <p:txBody>
          <a:bodyPr/>
          <a:lstStyle/>
          <a:p>
            <a:r>
              <a:rPr lang="fi-FI">
                <a:latin typeface="Work Sans ExtraBold"/>
              </a:rPr>
              <a:t>Mikä saa kunnat tekemään yhteistyötä ja mikä sitä estää?</a:t>
            </a:r>
          </a:p>
        </p:txBody>
      </p:sp>
      <p:sp>
        <p:nvSpPr>
          <p:cNvPr id="3" name="Sisällön paikkamerkki 2">
            <a:extLst>
              <a:ext uri="{FF2B5EF4-FFF2-40B4-BE49-F238E27FC236}">
                <a16:creationId xmlns:a16="http://schemas.microsoft.com/office/drawing/2014/main" id="{60C5EE74-A432-37C0-68AA-A14401BE9941}"/>
              </a:ext>
            </a:extLst>
          </p:cNvPr>
          <p:cNvSpPr>
            <a:spLocks noGrp="1"/>
          </p:cNvSpPr>
          <p:nvPr>
            <p:ph sz="half" idx="1"/>
          </p:nvPr>
        </p:nvSpPr>
        <p:spPr>
          <a:xfrm>
            <a:off x="585877" y="1497171"/>
            <a:ext cx="4007479" cy="4057650"/>
          </a:xfrm>
        </p:spPr>
        <p:txBody>
          <a:bodyPr>
            <a:normAutofit fontScale="85000" lnSpcReduction="10000"/>
          </a:bodyPr>
          <a:lstStyle/>
          <a:p>
            <a:pPr marL="0" indent="0">
              <a:buNone/>
            </a:pPr>
            <a:r>
              <a:rPr lang="fi-FI" b="1"/>
              <a:t>Edesauttavat</a:t>
            </a:r>
            <a:endParaRPr lang="fi-FI"/>
          </a:p>
          <a:p>
            <a:pPr marL="271145" indent="-271145"/>
            <a:r>
              <a:rPr lang="fi-FI" sz="1800"/>
              <a:t>Heikko taloudellinen tilanne tai henkilöstön saatavuus</a:t>
            </a:r>
          </a:p>
          <a:p>
            <a:pPr marL="271145" indent="-271145"/>
            <a:r>
              <a:rPr lang="fi-FI" sz="1800"/>
              <a:t>Yhteistyöstä saatavat hyödyt</a:t>
            </a:r>
          </a:p>
          <a:p>
            <a:pPr marL="271145" indent="-271145"/>
            <a:r>
              <a:rPr lang="fi-FI" sz="1800"/>
              <a:t>Luottamus yhteistyökumppaniin</a:t>
            </a:r>
          </a:p>
          <a:p>
            <a:pPr marL="271145" indent="-271145"/>
            <a:r>
              <a:rPr lang="fi-FI" sz="1800"/>
              <a:t>Tiedon saatavuus toimintamalleista ja yhteistyöstä</a:t>
            </a:r>
          </a:p>
          <a:p>
            <a:pPr marL="271145" indent="-271145"/>
            <a:r>
              <a:rPr lang="fi-FI" sz="1800"/>
              <a:t>Säännöllinen seuranta ja kommunikaatio</a:t>
            </a:r>
          </a:p>
          <a:p>
            <a:pPr marL="271145" indent="-271145"/>
            <a:r>
              <a:rPr lang="fi-FI" sz="1800"/>
              <a:t>Mahdollisuudet vaikuttaa palvelun laatuun</a:t>
            </a:r>
          </a:p>
          <a:p>
            <a:pPr marL="271145" indent="-271145"/>
            <a:r>
              <a:rPr lang="fi-FI" sz="1800"/>
              <a:t>Jaettu tahtotila ja tavoitteet</a:t>
            </a:r>
          </a:p>
          <a:p>
            <a:pPr marL="271145" indent="-271145"/>
            <a:r>
              <a:rPr lang="fi-FI" sz="1800"/>
              <a:t>Viranhaltijat: Mahdollisuus välttää kuntaliitos</a:t>
            </a:r>
          </a:p>
        </p:txBody>
      </p:sp>
      <p:sp>
        <p:nvSpPr>
          <p:cNvPr id="4" name="Sisällön paikkamerkki 3">
            <a:extLst>
              <a:ext uri="{FF2B5EF4-FFF2-40B4-BE49-F238E27FC236}">
                <a16:creationId xmlns:a16="http://schemas.microsoft.com/office/drawing/2014/main" id="{44EF1659-55BF-F22F-6C9A-9296C34229D7}"/>
              </a:ext>
            </a:extLst>
          </p:cNvPr>
          <p:cNvSpPr>
            <a:spLocks noGrp="1"/>
          </p:cNvSpPr>
          <p:nvPr>
            <p:ph sz="half" idx="2"/>
          </p:nvPr>
        </p:nvSpPr>
        <p:spPr>
          <a:xfrm>
            <a:off x="7598647" y="1497171"/>
            <a:ext cx="4410876" cy="4857751"/>
          </a:xfrm>
        </p:spPr>
        <p:txBody>
          <a:bodyPr>
            <a:normAutofit fontScale="85000" lnSpcReduction="10000"/>
          </a:bodyPr>
          <a:lstStyle/>
          <a:p>
            <a:pPr marL="0" indent="0">
              <a:buNone/>
            </a:pPr>
            <a:r>
              <a:rPr lang="fi-FI" b="1"/>
              <a:t>Vaikeuttavat</a:t>
            </a:r>
          </a:p>
          <a:p>
            <a:pPr marL="271145" indent="-271145"/>
            <a:r>
              <a:rPr lang="fi-FI" sz="1800"/>
              <a:t>Pitkät välimatkat ja heikot liikenneyhteydet</a:t>
            </a:r>
          </a:p>
          <a:p>
            <a:pPr marL="271145" indent="-271145"/>
            <a:r>
              <a:rPr lang="fi-FI" sz="1800"/>
              <a:t>Epäselvä ja tiukka lainsäädäntö </a:t>
            </a:r>
          </a:p>
          <a:p>
            <a:pPr marL="271145" indent="-271145"/>
            <a:r>
              <a:rPr lang="fi-FI" sz="1800"/>
              <a:t>Vaikutusmahdollisuuksien puuttuminen</a:t>
            </a:r>
          </a:p>
          <a:p>
            <a:pPr marL="271145" indent="-271145"/>
            <a:r>
              <a:rPr lang="fi-FI" sz="1800"/>
              <a:t>Huonot kokemukset ja yhteydet yhteistyökumppaniin sekä historialliset tekijät</a:t>
            </a:r>
          </a:p>
          <a:p>
            <a:pPr marL="271145" indent="-271145"/>
            <a:r>
              <a:rPr lang="fi-FI" sz="1800"/>
              <a:t>Tiedon puute yhteistyöstä ja sen vaikutuksista</a:t>
            </a:r>
          </a:p>
          <a:p>
            <a:pPr marL="271145" indent="-271145"/>
            <a:r>
              <a:rPr lang="fi-FI" sz="1800"/>
              <a:t>Pelko päätösvallan menettämisestä</a:t>
            </a:r>
          </a:p>
          <a:p>
            <a:pPr marL="271145" indent="-271145"/>
            <a:r>
              <a:rPr lang="fi-FI" sz="1800"/>
              <a:t>Luottamushenkilöt: Pelko yhteistyön johtamisesta kuntaliitokseen</a:t>
            </a:r>
          </a:p>
        </p:txBody>
      </p:sp>
      <p:pic>
        <p:nvPicPr>
          <p:cNvPr id="9" name="Kuva 8">
            <a:extLst>
              <a:ext uri="{FF2B5EF4-FFF2-40B4-BE49-F238E27FC236}">
                <a16:creationId xmlns:a16="http://schemas.microsoft.com/office/drawing/2014/main" id="{CFB42EBB-DCDD-4D8E-0D17-42668340261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rot="12520837">
            <a:off x="3093271" y="5167506"/>
            <a:ext cx="5014854" cy="6177487"/>
          </a:xfrm>
          <a:prstGeom prst="rect">
            <a:avLst/>
          </a:prstGeom>
        </p:spPr>
      </p:pic>
      <p:pic>
        <p:nvPicPr>
          <p:cNvPr id="10" name="Kuva 9">
            <a:extLst>
              <a:ext uri="{FF2B5EF4-FFF2-40B4-BE49-F238E27FC236}">
                <a16:creationId xmlns:a16="http://schemas.microsoft.com/office/drawing/2014/main" id="{14EB04DD-115D-9C12-A19F-9EDE41BB3DB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4654" y="6350066"/>
            <a:ext cx="1209232" cy="263030"/>
          </a:xfrm>
          <a:prstGeom prst="rect">
            <a:avLst/>
          </a:prstGeom>
        </p:spPr>
      </p:pic>
    </p:spTree>
    <p:extLst>
      <p:ext uri="{BB962C8B-B14F-4D97-AF65-F5344CB8AC3E}">
        <p14:creationId xmlns:p14="http://schemas.microsoft.com/office/powerpoint/2010/main" val="22521561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94196-8A19-4426-A891-046313D395DB}"/>
            </a:ext>
          </a:extLst>
        </p:cNvPr>
        <p:cNvGrpSpPr/>
        <p:nvPr/>
      </p:nvGrpSpPr>
      <p:grpSpPr>
        <a:xfrm>
          <a:off x="0" y="0"/>
          <a:ext cx="0" cy="0"/>
          <a:chOff x="0" y="0"/>
          <a:chExt cx="0" cy="0"/>
        </a:xfrm>
      </p:grpSpPr>
      <p:pic>
        <p:nvPicPr>
          <p:cNvPr id="6" name="Kuva 5">
            <a:extLst>
              <a:ext uri="{FF2B5EF4-FFF2-40B4-BE49-F238E27FC236}">
                <a16:creationId xmlns:a16="http://schemas.microsoft.com/office/drawing/2014/main" id="{22DD9F69-92F9-460F-D1AC-F86E026570E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8852" r="43130" b="4617"/>
          <a:stretch>
            <a:fillRect/>
          </a:stretch>
        </p:blipFill>
        <p:spPr>
          <a:xfrm>
            <a:off x="4547937" y="0"/>
            <a:ext cx="7644063" cy="6858000"/>
          </a:xfrm>
          <a:prstGeom prst="rect">
            <a:avLst/>
          </a:prstGeom>
        </p:spPr>
      </p:pic>
      <p:sp>
        <p:nvSpPr>
          <p:cNvPr id="7" name="Suorakulmio 6">
            <a:extLst>
              <a:ext uri="{FF2B5EF4-FFF2-40B4-BE49-F238E27FC236}">
                <a16:creationId xmlns:a16="http://schemas.microsoft.com/office/drawing/2014/main" id="{3C7A67FC-1D56-223D-461C-111926D9D8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4547937" cy="6858000"/>
          </a:xfrm>
          <a:prstGeom prst="rect">
            <a:avLst/>
          </a:prstGeom>
          <a:solidFill>
            <a:srgbClr val="F7C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A10FADBF-3BD0-69BF-1E7D-81A72BC1F3BF}"/>
              </a:ext>
            </a:extLst>
          </p:cNvPr>
          <p:cNvSpPr>
            <a:spLocks noGrp="1"/>
          </p:cNvSpPr>
          <p:nvPr>
            <p:ph type="title"/>
          </p:nvPr>
        </p:nvSpPr>
        <p:spPr>
          <a:xfrm>
            <a:off x="766763" y="333503"/>
            <a:ext cx="10658475" cy="1008113"/>
          </a:xfrm>
        </p:spPr>
        <p:txBody>
          <a:bodyPr/>
          <a:lstStyle/>
          <a:p>
            <a:r>
              <a:rPr lang="fi-FI">
                <a:latin typeface="Work Sans ExtraBold"/>
              </a:rPr>
              <a:t>Valtuutettujen pelot ja oletukset voivat estää yhteistyön</a:t>
            </a:r>
            <a:endParaRPr lang="fi-FI"/>
          </a:p>
        </p:txBody>
      </p:sp>
      <p:sp>
        <p:nvSpPr>
          <p:cNvPr id="9" name="Tekstiruutu 8">
            <a:extLst>
              <a:ext uri="{FF2B5EF4-FFF2-40B4-BE49-F238E27FC236}">
                <a16:creationId xmlns:a16="http://schemas.microsoft.com/office/drawing/2014/main" id="{6A1396A2-2ECE-35A8-D828-0E79FD4F068C}"/>
              </a:ext>
            </a:extLst>
          </p:cNvPr>
          <p:cNvSpPr txBox="1"/>
          <p:nvPr/>
        </p:nvSpPr>
        <p:spPr>
          <a:xfrm>
            <a:off x="468535" y="1628523"/>
            <a:ext cx="4995563" cy="4585871"/>
          </a:xfrm>
          <a:prstGeom prst="rect">
            <a:avLst/>
          </a:prstGeom>
          <a:noFill/>
        </p:spPr>
        <p:txBody>
          <a:bodyPr wrap="square">
            <a:spAutoFit/>
          </a:bodyPr>
          <a:lstStyle/>
          <a:p>
            <a:pPr marL="0" indent="0">
              <a:buNone/>
            </a:pPr>
            <a:r>
              <a:rPr lang="fi-FI" sz="2000" b="1"/>
              <a:t>Mikä valtuutetun näkökulmasta voi vaikeuttaa yhteistyötä?</a:t>
            </a:r>
          </a:p>
          <a:p>
            <a:pPr marL="0" indent="0">
              <a:buNone/>
            </a:pPr>
            <a:endParaRPr lang="fi-FI" b="1"/>
          </a:p>
          <a:p>
            <a:pPr marL="742950" lvl="1" indent="-285750">
              <a:buFont typeface="Arial" panose="020B0604020202020204" pitchFamily="34" charset="0"/>
              <a:buChar char="•"/>
            </a:pPr>
            <a:r>
              <a:rPr lang="fi-FI"/>
              <a:t>Pelko elinvoiman ja palvelujen häviämisestä</a:t>
            </a:r>
          </a:p>
          <a:p>
            <a:pPr marL="742950" lvl="1" indent="-285750">
              <a:buFont typeface="Arial" panose="020B0604020202020204" pitchFamily="34" charset="0"/>
              <a:buChar char="•"/>
            </a:pPr>
            <a:r>
              <a:rPr lang="fi-FI"/>
              <a:t>Kuntalaisten kritiikki ja pelot</a:t>
            </a:r>
          </a:p>
          <a:p>
            <a:pPr marL="742950" lvl="1" indent="-285750">
              <a:buFont typeface="Arial" panose="020B0604020202020204" pitchFamily="34" charset="0"/>
              <a:buChar char="•"/>
            </a:pPr>
            <a:r>
              <a:rPr lang="fi-FI"/>
              <a:t>Valtasuhde (ei haluta alistua)</a:t>
            </a:r>
          </a:p>
          <a:p>
            <a:pPr marL="742950" lvl="1" indent="-285750">
              <a:buFont typeface="Arial" panose="020B0604020202020204" pitchFamily="34" charset="0"/>
              <a:buChar char="•"/>
            </a:pPr>
            <a:r>
              <a:rPr lang="fi-FI"/>
              <a:t>Vanhat ”kaunat”</a:t>
            </a:r>
          </a:p>
          <a:p>
            <a:pPr marL="742950" lvl="1" indent="-285750">
              <a:buFont typeface="Arial" panose="020B0604020202020204" pitchFamily="34" charset="0"/>
              <a:buChar char="•"/>
            </a:pPr>
            <a:r>
              <a:rPr lang="fi-FI"/>
              <a:t>Ei hyväksytä realiteetteja oman kunnan tarpeesta muutoksiin/yhteistyöhön</a:t>
            </a:r>
          </a:p>
          <a:p>
            <a:pPr marL="742950" lvl="1" indent="-285750">
              <a:buFont typeface="Arial" panose="020B0604020202020204" pitchFamily="34" charset="0"/>
              <a:buChar char="•"/>
            </a:pPr>
            <a:r>
              <a:rPr lang="fi-FI">
                <a:ea typeface="+mn-lt"/>
                <a:cs typeface="+mn-lt"/>
              </a:rPr>
              <a:t>Pelko oman luottamushenkilöaseman heikentymisestä</a:t>
            </a:r>
          </a:p>
          <a:p>
            <a:pPr marL="742950" lvl="1" indent="-285750">
              <a:buFont typeface="Arial" panose="020B0604020202020204" pitchFamily="34" charset="0"/>
              <a:buChar char="•"/>
            </a:pPr>
            <a:r>
              <a:rPr lang="fi-FI"/>
              <a:t>Viranhaltijoiden kielteinen näkemys</a:t>
            </a:r>
            <a:endParaRPr lang="fi-FI">
              <a:ea typeface="+mn-lt"/>
              <a:cs typeface="+mn-lt"/>
            </a:endParaRPr>
          </a:p>
          <a:p>
            <a:pPr marL="742950" lvl="1" indent="-285750">
              <a:buFont typeface="Arial" panose="020B0604020202020204" pitchFamily="34" charset="0"/>
              <a:buChar char="•"/>
            </a:pPr>
            <a:r>
              <a:rPr lang="fi-FI"/>
              <a:t>Pelko kuntaliitoksesta </a:t>
            </a:r>
          </a:p>
        </p:txBody>
      </p:sp>
      <p:sp>
        <p:nvSpPr>
          <p:cNvPr id="5" name="Tekstiruutu 4">
            <a:extLst>
              <a:ext uri="{FF2B5EF4-FFF2-40B4-BE49-F238E27FC236}">
                <a16:creationId xmlns:a16="http://schemas.microsoft.com/office/drawing/2014/main" id="{BCFB15B5-E0FC-E266-9C88-CDA19863D300}"/>
              </a:ext>
            </a:extLst>
          </p:cNvPr>
          <p:cNvSpPr txBox="1"/>
          <p:nvPr/>
        </p:nvSpPr>
        <p:spPr>
          <a:xfrm>
            <a:off x="5103109" y="1628523"/>
            <a:ext cx="4660412" cy="3754874"/>
          </a:xfrm>
          <a:prstGeom prst="rect">
            <a:avLst/>
          </a:prstGeom>
          <a:noFill/>
        </p:spPr>
        <p:txBody>
          <a:bodyPr wrap="square" rtlCol="0">
            <a:spAutoFit/>
          </a:bodyPr>
          <a:lstStyle/>
          <a:p>
            <a:r>
              <a:rPr lang="fi-FI" sz="2000" b="1"/>
              <a:t>Mikä valtuutetun näkökulmasta voi edesauttaa yhteistyötä?</a:t>
            </a:r>
          </a:p>
          <a:p>
            <a:endParaRPr lang="fi-FI" b="1"/>
          </a:p>
          <a:p>
            <a:pPr marL="742950" lvl="1" indent="-285750">
              <a:buFont typeface="Arial" panose="020B0604020202020204" pitchFamily="34" charset="0"/>
              <a:buChar char="•"/>
            </a:pPr>
            <a:r>
              <a:rPr lang="fi-FI"/>
              <a:t>Tieto ja hyvät perustelut yhteistyön hyödyistä ja vaikutuksista</a:t>
            </a:r>
          </a:p>
          <a:p>
            <a:pPr marL="742950" lvl="1" indent="-285750">
              <a:buFont typeface="Arial" panose="020B0604020202020204" pitchFamily="34" charset="0"/>
              <a:buChar char="•"/>
            </a:pPr>
            <a:r>
              <a:rPr lang="fi-FI"/>
              <a:t>Toisen kunnan hyvä imago ja maine </a:t>
            </a:r>
          </a:p>
          <a:p>
            <a:pPr marL="742950" lvl="1" indent="-285750">
              <a:buFont typeface="Arial" panose="020B0604020202020204" pitchFamily="34" charset="0"/>
              <a:buChar char="•"/>
            </a:pPr>
            <a:r>
              <a:rPr lang="fi-FI"/>
              <a:t>Jo olemassa olevat hyvät suhteet </a:t>
            </a:r>
          </a:p>
          <a:p>
            <a:pPr marL="742950" lvl="1" indent="-285750">
              <a:buFont typeface="Arial" panose="020B0604020202020204" pitchFamily="34" charset="0"/>
              <a:buChar char="•"/>
            </a:pPr>
            <a:r>
              <a:rPr lang="fi-FI"/>
              <a:t>Viranhaltijoiden myönteinen ja kannustava asenne</a:t>
            </a:r>
          </a:p>
          <a:p>
            <a:endParaRPr lang="fi-FI"/>
          </a:p>
        </p:txBody>
      </p:sp>
      <p:pic>
        <p:nvPicPr>
          <p:cNvPr id="10" name="Kuva 9">
            <a:extLst>
              <a:ext uri="{FF2B5EF4-FFF2-40B4-BE49-F238E27FC236}">
                <a16:creationId xmlns:a16="http://schemas.microsoft.com/office/drawing/2014/main" id="{08E0C6E7-A71C-E154-FF1E-4AD5D0189EB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4654" y="6350066"/>
            <a:ext cx="1209232" cy="263030"/>
          </a:xfrm>
          <a:prstGeom prst="rect">
            <a:avLst/>
          </a:prstGeom>
        </p:spPr>
      </p:pic>
      <p:pic>
        <p:nvPicPr>
          <p:cNvPr id="8" name="Kuva 7">
            <a:extLst>
              <a:ext uri="{FF2B5EF4-FFF2-40B4-BE49-F238E27FC236}">
                <a16:creationId xmlns:a16="http://schemas.microsoft.com/office/drawing/2014/main" id="{4542F990-5EC2-CC2E-3083-C642F6AC1848}"/>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rot="14682304">
            <a:off x="6737844" y="4675955"/>
            <a:ext cx="5014854" cy="6177487"/>
          </a:xfrm>
          <a:prstGeom prst="rect">
            <a:avLst/>
          </a:prstGeom>
        </p:spPr>
      </p:pic>
    </p:spTree>
    <p:extLst>
      <p:ext uri="{BB962C8B-B14F-4D97-AF65-F5344CB8AC3E}">
        <p14:creationId xmlns:p14="http://schemas.microsoft.com/office/powerpoint/2010/main" val="38967796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3AB8478-25B2-2072-CB0F-B1BE960D4E4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prstGeom prst="rect">
            <a:avLst/>
          </a:prstGeom>
          <a:solidFill>
            <a:srgbClr val="EDD3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91E3229A-9DCB-7CC8-5ACE-AD099B76D928}"/>
              </a:ext>
            </a:extLst>
          </p:cNvPr>
          <p:cNvSpPr>
            <a:spLocks noGrp="1"/>
          </p:cNvSpPr>
          <p:nvPr>
            <p:ph type="title"/>
          </p:nvPr>
        </p:nvSpPr>
        <p:spPr>
          <a:xfrm>
            <a:off x="552506" y="285521"/>
            <a:ext cx="10658475" cy="1008113"/>
          </a:xfrm>
        </p:spPr>
        <p:txBody>
          <a:bodyPr/>
          <a:lstStyle/>
          <a:p>
            <a:r>
              <a:rPr lang="fi-FI" sz="3600">
                <a:latin typeface="Work Sans ExtraBold"/>
              </a:rPr>
              <a:t>Uhka: yhteistyörakenteet vauhdittavat osaltaan demokratiakriisiä</a:t>
            </a:r>
            <a:br>
              <a:rPr lang="fi-FI" sz="3200">
                <a:latin typeface="Work Sans ExtraBold"/>
              </a:rPr>
            </a:br>
            <a:br>
              <a:rPr lang="fi-FI" sz="3200">
                <a:latin typeface="Work Sans ExtraBold"/>
              </a:rPr>
            </a:br>
            <a:endParaRPr lang="fi-FI" sz="2400">
              <a:latin typeface="Work Sans ExtraBold"/>
            </a:endParaRPr>
          </a:p>
        </p:txBody>
      </p:sp>
      <p:pic>
        <p:nvPicPr>
          <p:cNvPr id="11" name="Kuva 10">
            <a:extLst>
              <a:ext uri="{FF2B5EF4-FFF2-40B4-BE49-F238E27FC236}">
                <a16:creationId xmlns:a16="http://schemas.microsoft.com/office/drawing/2014/main" id="{D0EB91E0-5C95-FEAA-3652-D2B4702395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35796" t="27412" r="16891" b="40654"/>
          <a:stretch>
            <a:fillRect/>
          </a:stretch>
        </p:blipFill>
        <p:spPr>
          <a:xfrm>
            <a:off x="6096000" y="4114799"/>
            <a:ext cx="6096000" cy="2743201"/>
          </a:xfrm>
          <a:prstGeom prst="rect">
            <a:avLst/>
          </a:prstGeom>
        </p:spPr>
      </p:pic>
      <p:sp>
        <p:nvSpPr>
          <p:cNvPr id="3" name="Sisällön paikkamerkki 2">
            <a:extLst>
              <a:ext uri="{FF2B5EF4-FFF2-40B4-BE49-F238E27FC236}">
                <a16:creationId xmlns:a16="http://schemas.microsoft.com/office/drawing/2014/main" id="{7E1FCCE9-0C49-214E-DC49-F91357FEAE30}"/>
              </a:ext>
            </a:extLst>
          </p:cNvPr>
          <p:cNvSpPr>
            <a:spLocks noGrp="1"/>
          </p:cNvSpPr>
          <p:nvPr>
            <p:ph idx="1"/>
          </p:nvPr>
        </p:nvSpPr>
        <p:spPr>
          <a:xfrm>
            <a:off x="607085" y="1869579"/>
            <a:ext cx="5488915" cy="4869160"/>
          </a:xfrm>
        </p:spPr>
        <p:txBody>
          <a:bodyPr>
            <a:normAutofit lnSpcReduction="10000"/>
          </a:bodyPr>
          <a:lstStyle/>
          <a:p>
            <a:pPr marL="0" indent="0">
              <a:buNone/>
            </a:pPr>
            <a:r>
              <a:rPr lang="fi-FI" sz="1800" b="1">
                <a:solidFill>
                  <a:schemeClr val="accent3"/>
                </a:solidFill>
              </a:rPr>
              <a:t>Mikä huolettaa? </a:t>
            </a:r>
          </a:p>
          <a:p>
            <a:pPr marL="0" indent="0">
              <a:buNone/>
            </a:pPr>
            <a:r>
              <a:rPr lang="fi-FI" sz="1600"/>
              <a:t>Ylikunnallisten rakenteiden kokonaisuus koetaan hahmottomaksi ja monimutkaiseksi. Yhteistyöalueet ja sektorikohtaiset ratkaisut voivat turvata palveluja ja tehostaa toimintaa, mutta </a:t>
            </a:r>
            <a:r>
              <a:rPr lang="fi-FI" sz="1600" b="1"/>
              <a:t>pirstaloivat päätöksentekoa ja haastavat johtamista. </a:t>
            </a:r>
          </a:p>
          <a:p>
            <a:pPr marL="0" indent="0">
              <a:buNone/>
            </a:pPr>
            <a:endParaRPr lang="fi-FI" sz="1600" b="1"/>
          </a:p>
          <a:p>
            <a:pPr marL="0" indent="0">
              <a:buNone/>
            </a:pPr>
            <a:r>
              <a:rPr lang="fi-FI" sz="1800" b="1">
                <a:solidFill>
                  <a:schemeClr val="accent3"/>
                </a:solidFill>
              </a:rPr>
              <a:t>Seuraukset demokratialle </a:t>
            </a:r>
          </a:p>
          <a:p>
            <a:pPr marL="0" indent="0">
              <a:buNone/>
            </a:pPr>
            <a:r>
              <a:rPr lang="fi-FI" sz="1600" b="1"/>
              <a:t>Luottamushenkilöiden on vaikea hahmottaa kokonaisuutta ja omaa vaikutusvaltaansa. </a:t>
            </a:r>
            <a:r>
              <a:rPr lang="fi-FI" sz="1600"/>
              <a:t>Kun asukas ei tiedä, kuka päättää mistäkin, vaikuttaminen tuntuu turhalta ja luottamus heikkenee. Kiinnostus asettua ehdolle kuntavaaleissa, äänestää kuntavaaleissa sekä osallistua ja vaikuttaa kuntalaisena on heikentynyt.</a:t>
            </a:r>
          </a:p>
          <a:p>
            <a:pPr marL="0" indent="0">
              <a:buNone/>
            </a:pPr>
            <a:r>
              <a:rPr lang="fi-FI" sz="1400"/>
              <a:t>  </a:t>
            </a:r>
          </a:p>
          <a:p>
            <a:pPr marL="0" indent="0">
              <a:buNone/>
            </a:pPr>
            <a:endParaRPr lang="fi-FI" sz="1800"/>
          </a:p>
        </p:txBody>
      </p:sp>
      <p:sp>
        <p:nvSpPr>
          <p:cNvPr id="5" name="Tekstiruutu 4">
            <a:extLst>
              <a:ext uri="{FF2B5EF4-FFF2-40B4-BE49-F238E27FC236}">
                <a16:creationId xmlns:a16="http://schemas.microsoft.com/office/drawing/2014/main" id="{121DEF69-3E4B-4A02-7355-4DB60E74C5B3}"/>
              </a:ext>
            </a:extLst>
          </p:cNvPr>
          <p:cNvSpPr txBox="1"/>
          <p:nvPr/>
        </p:nvSpPr>
        <p:spPr>
          <a:xfrm>
            <a:off x="9008804" y="1010404"/>
            <a:ext cx="3229604" cy="646331"/>
          </a:xfrm>
          <a:prstGeom prst="rect">
            <a:avLst/>
          </a:prstGeom>
          <a:solidFill>
            <a:schemeClr val="accent2"/>
          </a:solidFill>
        </p:spPr>
        <p:txBody>
          <a:bodyPr wrap="square" rtlCol="0">
            <a:spAutoFit/>
          </a:bodyPr>
          <a:lstStyle/>
          <a:p>
            <a:r>
              <a:rPr lang="fi-FI"/>
              <a:t>Demokratiatyöpajan</a:t>
            </a:r>
            <a:br>
              <a:rPr lang="fi-FI"/>
            </a:br>
            <a:r>
              <a:rPr lang="fi-FI"/>
              <a:t>30.3. ydinviestit</a:t>
            </a:r>
          </a:p>
        </p:txBody>
      </p:sp>
      <p:sp>
        <p:nvSpPr>
          <p:cNvPr id="7" name="Tekstiruutu 6">
            <a:extLst>
              <a:ext uri="{FF2B5EF4-FFF2-40B4-BE49-F238E27FC236}">
                <a16:creationId xmlns:a16="http://schemas.microsoft.com/office/drawing/2014/main" id="{276856AE-C3AF-74BA-22CF-9BC65FBA0880}"/>
              </a:ext>
            </a:extLst>
          </p:cNvPr>
          <p:cNvSpPr txBox="1"/>
          <p:nvPr/>
        </p:nvSpPr>
        <p:spPr>
          <a:xfrm>
            <a:off x="552506" y="1396940"/>
            <a:ext cx="10855456" cy="369332"/>
          </a:xfrm>
          <a:prstGeom prst="rect">
            <a:avLst/>
          </a:prstGeom>
          <a:noFill/>
        </p:spPr>
        <p:txBody>
          <a:bodyPr wrap="square">
            <a:spAutoFit/>
          </a:bodyPr>
          <a:lstStyle/>
          <a:p>
            <a:pPr marL="0" indent="0">
              <a:buNone/>
            </a:pPr>
            <a:r>
              <a:rPr lang="fi-FI" sz="1800" b="1"/>
              <a:t>Ymmärrettävyys ja vastuunjako on demokratian ehto</a:t>
            </a:r>
            <a:endParaRPr lang="fi-FI" sz="1400" b="1">
              <a:solidFill>
                <a:schemeClr val="accent3"/>
              </a:solidFill>
            </a:endParaRPr>
          </a:p>
        </p:txBody>
      </p:sp>
      <p:sp>
        <p:nvSpPr>
          <p:cNvPr id="9" name="Tekstiruutu 8">
            <a:extLst>
              <a:ext uri="{FF2B5EF4-FFF2-40B4-BE49-F238E27FC236}">
                <a16:creationId xmlns:a16="http://schemas.microsoft.com/office/drawing/2014/main" id="{640BC762-2F4A-C702-81BD-93BE9056888C}"/>
              </a:ext>
            </a:extLst>
          </p:cNvPr>
          <p:cNvSpPr txBox="1"/>
          <p:nvPr/>
        </p:nvSpPr>
        <p:spPr>
          <a:xfrm>
            <a:off x="6511636" y="1869578"/>
            <a:ext cx="5250873" cy="2585323"/>
          </a:xfrm>
          <a:prstGeom prst="rect">
            <a:avLst/>
          </a:prstGeom>
          <a:noFill/>
        </p:spPr>
        <p:txBody>
          <a:bodyPr wrap="square">
            <a:spAutoFit/>
          </a:bodyPr>
          <a:lstStyle/>
          <a:p>
            <a:pPr marL="0" indent="0">
              <a:buNone/>
            </a:pPr>
            <a:r>
              <a:rPr lang="fi-FI" b="1">
                <a:solidFill>
                  <a:schemeClr val="accent3"/>
                </a:solidFill>
              </a:rPr>
              <a:t>Mitä tarvitaan? </a:t>
            </a:r>
          </a:p>
          <a:p>
            <a:pPr marL="0" indent="0">
              <a:buNone/>
            </a:pPr>
            <a:endParaRPr lang="fi-FI" sz="1600" b="1"/>
          </a:p>
          <a:p>
            <a:pPr marL="0" indent="0">
              <a:buNone/>
            </a:pPr>
            <a:r>
              <a:rPr lang="fi-FI" sz="1600" b="1"/>
              <a:t>Palvelu- ja kuntarakenteita on arvioitava myös demokratian, ei vain palveluiden turvaamisen ja toiminnan tehokkuuden näkökulmasta</a:t>
            </a:r>
            <a:r>
              <a:rPr lang="fi-FI" sz="1600"/>
              <a:t>. Selkeä vastuunjako, ymmärrettävät roolit ja johdonmukainen viestintä ovat edellytys demokraattiselle kestävyydelle. Tarvetta on myös kehittää edustuksellisen ja suoran demokratian prosesseja ja toimintatapoja. </a:t>
            </a:r>
          </a:p>
        </p:txBody>
      </p:sp>
      <p:pic>
        <p:nvPicPr>
          <p:cNvPr id="13" name="Kuva 12">
            <a:extLst>
              <a:ext uri="{FF2B5EF4-FFF2-40B4-BE49-F238E27FC236}">
                <a16:creationId xmlns:a16="http://schemas.microsoft.com/office/drawing/2014/main" id="{4A730D1E-3EE0-70DD-E69E-655828051504}"/>
              </a:ext>
              <a:ext uri="{C183D7F6-B498-43B3-948B-1728B52AA6E4}">
                <adec:decorative xmlns:adec="http://schemas.microsoft.com/office/drawing/2017/decorative" val="1"/>
              </a:ext>
            </a:extLst>
          </p:cNvPr>
          <p:cNvPicPr/>
          <p:nvPr/>
        </p:nvPicPr>
        <p:blipFill>
          <a:blip r:embed="rId3">
            <a:extLst>
              <a:ext uri="{28A0092B-C50C-407E-A947-70E740481C1C}">
                <a14:useLocalDpi xmlns:a14="http://schemas.microsoft.com/office/drawing/2010/main" val="0"/>
              </a:ext>
            </a:extLst>
          </a:blip>
          <a:stretch>
            <a:fillRect/>
          </a:stretch>
        </p:blipFill>
        <p:spPr>
          <a:xfrm rot="14682304">
            <a:off x="13641353" y="-4999677"/>
            <a:ext cx="5014854" cy="6177487"/>
          </a:xfrm>
          <a:prstGeom prst="rect">
            <a:avLst/>
          </a:prstGeom>
        </p:spPr>
      </p:pic>
      <p:pic>
        <p:nvPicPr>
          <p:cNvPr id="14" name="Kuva 13" descr="Kuntaliitto-logo">
            <a:extLst>
              <a:ext uri="{FF2B5EF4-FFF2-40B4-BE49-F238E27FC236}">
                <a16:creationId xmlns:a16="http://schemas.microsoft.com/office/drawing/2014/main" id="{1ECD9001-43F3-5572-A04C-4D8F44D13D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4654" y="6350066"/>
            <a:ext cx="1209232" cy="263030"/>
          </a:xfrm>
          <a:prstGeom prst="rect">
            <a:avLst/>
          </a:prstGeom>
        </p:spPr>
      </p:pic>
      <p:pic>
        <p:nvPicPr>
          <p:cNvPr id="4" name="Kuva 3">
            <a:extLst>
              <a:ext uri="{FF2B5EF4-FFF2-40B4-BE49-F238E27FC236}">
                <a16:creationId xmlns:a16="http://schemas.microsoft.com/office/drawing/2014/main" id="{1B776A0E-AF5F-89B6-292F-121BD7EADB94}"/>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rot="14682304">
            <a:off x="4004210" y="4676388"/>
            <a:ext cx="5014854" cy="6177487"/>
          </a:xfrm>
          <a:prstGeom prst="rect">
            <a:avLst/>
          </a:prstGeom>
        </p:spPr>
      </p:pic>
    </p:spTree>
    <p:extLst>
      <p:ext uri="{BB962C8B-B14F-4D97-AF65-F5344CB8AC3E}">
        <p14:creationId xmlns:p14="http://schemas.microsoft.com/office/powerpoint/2010/main" val="23048273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57EDF3B0-2A19-9B3F-1BEA-B4145CE36C5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381D02F-8247-C8D0-86F9-B325D9B52BF1}"/>
              </a:ext>
            </a:extLst>
          </p:cNvPr>
          <p:cNvSpPr>
            <a:spLocks noGrp="1"/>
          </p:cNvSpPr>
          <p:nvPr>
            <p:ph type="title"/>
          </p:nvPr>
        </p:nvSpPr>
        <p:spPr>
          <a:xfrm>
            <a:off x="643195" y="623089"/>
            <a:ext cx="10658475" cy="585924"/>
          </a:xfrm>
        </p:spPr>
        <p:txBody>
          <a:bodyPr/>
          <a:lstStyle/>
          <a:p>
            <a:r>
              <a:rPr lang="fi-FI" sz="2400">
                <a:solidFill>
                  <a:schemeClr val="accent1"/>
                </a:solidFill>
                <a:latin typeface="Work Sans ExtraBold"/>
              </a:rPr>
              <a:t>Kuntaliitto: </a:t>
            </a:r>
            <a:r>
              <a:rPr lang="fi-FI" sz="3600">
                <a:latin typeface="Work Sans ExtraBold"/>
              </a:rPr>
              <a:t>Kuntapäättäjäkysely 2025</a:t>
            </a:r>
            <a:endParaRPr lang="fi-FI" sz="3600"/>
          </a:p>
        </p:txBody>
      </p:sp>
      <p:sp>
        <p:nvSpPr>
          <p:cNvPr id="3" name="Sisällön paikkamerkki 2">
            <a:extLst>
              <a:ext uri="{FF2B5EF4-FFF2-40B4-BE49-F238E27FC236}">
                <a16:creationId xmlns:a16="http://schemas.microsoft.com/office/drawing/2014/main" id="{86399368-CA18-615A-AD45-A82D46E28B06}"/>
              </a:ext>
            </a:extLst>
          </p:cNvPr>
          <p:cNvSpPr>
            <a:spLocks noGrp="1"/>
          </p:cNvSpPr>
          <p:nvPr>
            <p:ph idx="1"/>
          </p:nvPr>
        </p:nvSpPr>
        <p:spPr>
          <a:xfrm>
            <a:off x="643195" y="1395426"/>
            <a:ext cx="5329237" cy="4436536"/>
          </a:xfrm>
        </p:spPr>
        <p:txBody>
          <a:bodyPr/>
          <a:lstStyle/>
          <a:p>
            <a:pPr marL="0" indent="0">
              <a:buNone/>
            </a:pPr>
            <a:r>
              <a:rPr lang="fi-FI" sz="1800" b="1"/>
              <a:t>Erilaisiin yhteistyömuotoihin panostuksen tärkeys elinvoimaisuuden ja hyvinvoinnin ylläpitämiseksi ja parantamiseksi omassa kunnassa</a:t>
            </a:r>
            <a:r>
              <a:rPr lang="fi-FI" sz="1800"/>
              <a:t> kunnanvaltuutettujen ja johtavien viranhaltijoiden arvioimina </a:t>
            </a:r>
            <a:r>
              <a:rPr lang="fi-FI" sz="1600"/>
              <a:t>(melko tai erittäin tärkeänä pitäneiden osuudet,</a:t>
            </a:r>
            <a:r>
              <a:rPr lang="fi-FI" sz="1400"/>
              <a:t> </a:t>
            </a:r>
            <a:r>
              <a:rPr lang="fi-FI" sz="1400">
                <a:solidFill>
                  <a:srgbClr val="000000"/>
                </a:solidFill>
                <a:latin typeface="Work Sans"/>
              </a:rPr>
              <a:t>N=2549-2560):</a:t>
            </a:r>
            <a:endParaRPr lang="fi-FI" sz="1400"/>
          </a:p>
          <a:p>
            <a:pPr marL="0" indent="0">
              <a:buNone/>
            </a:pPr>
            <a:endParaRPr lang="fi-FI"/>
          </a:p>
          <a:p>
            <a:pPr marL="285750" lvl="1" indent="-285750">
              <a:buFont typeface="Wingdings" panose="020B0604020202020204" pitchFamily="34" charset="0"/>
              <a:buChar char="ü"/>
            </a:pPr>
            <a:r>
              <a:rPr lang="fi-FI"/>
              <a:t>Yhteistyö paikallisten yritysten kanssa (96 %)</a:t>
            </a:r>
            <a:endParaRPr lang="en-US"/>
          </a:p>
          <a:p>
            <a:pPr marL="285750" lvl="1" indent="-285750">
              <a:buFont typeface="Wingdings" panose="020B0604020202020204" pitchFamily="34" charset="0"/>
              <a:buChar char="ü"/>
            </a:pPr>
            <a:r>
              <a:rPr lang="fi-FI"/>
              <a:t>Yhteistyö paikallisten yhdistysten, seurojen, seurakunnan ym. kanssa (90 %)</a:t>
            </a:r>
          </a:p>
          <a:p>
            <a:pPr marL="285750" lvl="1" indent="-285750">
              <a:buFont typeface="Wingdings" panose="020B0604020202020204" pitchFamily="34" charset="0"/>
              <a:buChar char="ü"/>
            </a:pPr>
            <a:r>
              <a:rPr lang="fi-FI"/>
              <a:t>Yhteistyö naapurikuntien kanssa (88 %)</a:t>
            </a:r>
          </a:p>
          <a:p>
            <a:pPr marL="285750" lvl="1" indent="-285750">
              <a:buFont typeface="Wingdings" panose="020B0604020202020204" pitchFamily="34" charset="0"/>
              <a:buChar char="ü"/>
            </a:pPr>
            <a:r>
              <a:rPr lang="fi-FI"/>
              <a:t>Kuntaliitos yhden tai useamman kunnan kanssa (16 %)</a:t>
            </a:r>
          </a:p>
          <a:p>
            <a:pPr marL="285750" lvl="1" indent="-285750">
              <a:buFont typeface="Wingdings" panose="020B0604020202020204" pitchFamily="34" charset="0"/>
              <a:buChar char="ü"/>
            </a:pPr>
            <a:endParaRPr lang="fi-FI" sz="1200" b="1"/>
          </a:p>
          <a:p>
            <a:pPr marL="285750" lvl="1" indent="-285750">
              <a:buFont typeface="Wingdings" panose="020B0604020202020204" pitchFamily="34" charset="0"/>
              <a:buChar char="ü"/>
            </a:pPr>
            <a:endParaRPr lang="fi-FI" sz="1200" b="1"/>
          </a:p>
          <a:p>
            <a:pPr marL="0" lvl="1" indent="0">
              <a:buNone/>
            </a:pPr>
            <a:r>
              <a:rPr lang="fi-FI" sz="1200" b="1"/>
              <a:t>Lähde</a:t>
            </a:r>
            <a:r>
              <a:rPr lang="fi-FI" sz="1200"/>
              <a:t>: Kuntaliiton tiedote 29.1.2026: </a:t>
            </a:r>
            <a:r>
              <a:rPr lang="fi-FI" sz="1200">
                <a:hlinkClick r:id="rId2"/>
              </a:rPr>
              <a:t>Kuntapäättäjät etsivät paikallista elinvoimaa yritysyhteistyöllä, kaavoituksella ja uusia asukkaita houkuttelemalla. </a:t>
            </a:r>
            <a:endParaRPr lang="fi-FI"/>
          </a:p>
          <a:p>
            <a:pPr marL="285750" lvl="1" indent="-285750">
              <a:buFont typeface="Wingdings" panose="020B0604020202020204" pitchFamily="34" charset="0"/>
              <a:buChar char="ü"/>
            </a:pPr>
            <a:endParaRPr lang="fi-FI"/>
          </a:p>
          <a:p>
            <a:pPr marL="285750" lvl="1" indent="-285750">
              <a:buFont typeface="Wingdings" panose="020B0604020202020204" pitchFamily="34" charset="0"/>
              <a:buChar char="ü"/>
            </a:pPr>
            <a:endParaRPr lang="fi-FI"/>
          </a:p>
          <a:p>
            <a:pPr marL="285750" lvl="1" indent="-285750">
              <a:buFont typeface="Wingdings" panose="020B0604020202020204" pitchFamily="34" charset="0"/>
              <a:buChar char="ü"/>
            </a:pPr>
            <a:endParaRPr lang="fi-FI"/>
          </a:p>
          <a:p>
            <a:pPr marL="0" indent="0">
              <a:buNone/>
            </a:pPr>
            <a:endParaRPr lang="fi-FI" sz="1600"/>
          </a:p>
          <a:p>
            <a:pPr marL="0" indent="0">
              <a:buNone/>
            </a:pPr>
            <a:endParaRPr lang="fi-FI"/>
          </a:p>
          <a:p>
            <a:pPr marL="271145" indent="-271145"/>
            <a:endParaRPr lang="fi-FI"/>
          </a:p>
          <a:p>
            <a:pPr marL="444500" lvl="1" indent="0">
              <a:buNone/>
            </a:pPr>
            <a:endParaRPr lang="fi-FI"/>
          </a:p>
          <a:p>
            <a:pPr marL="444500" lvl="1" indent="0">
              <a:buNone/>
            </a:pPr>
            <a:endParaRPr lang="fi-FI"/>
          </a:p>
        </p:txBody>
      </p:sp>
      <p:pic>
        <p:nvPicPr>
          <p:cNvPr id="7" name="Kuva 6" descr="Pylväsdiagrammi, jonka mukaan vastaajista 96 prosenttia on sitä mieltä, että yhteistyö paikallisten yritysten kanssa on tärkeää, 90 prosenttia on sitä mieltä, että yhteistyö paikallisten yhdistysten ja seurakunnan kanssa on tärkeää, 88 prosenttia on sitä mieltä että yhteistyö naapurikuntien kanssa on tärkeää ja 16 prosenttia sitä mieltä, että kuntaliitos olisi tärkeä.">
            <a:extLst>
              <a:ext uri="{FF2B5EF4-FFF2-40B4-BE49-F238E27FC236}">
                <a16:creationId xmlns:a16="http://schemas.microsoft.com/office/drawing/2014/main" id="{F9158B33-52D7-6285-0858-B6BC3F054DFD}"/>
              </a:ext>
            </a:extLst>
          </p:cNvPr>
          <p:cNvPicPr>
            <a:picLocks noChangeAspect="1"/>
          </p:cNvPicPr>
          <p:nvPr/>
        </p:nvPicPr>
        <p:blipFill>
          <a:blip r:embed="rId3"/>
          <a:stretch>
            <a:fillRect/>
          </a:stretch>
        </p:blipFill>
        <p:spPr>
          <a:xfrm>
            <a:off x="6096000" y="1636615"/>
            <a:ext cx="5897222" cy="3584770"/>
          </a:xfrm>
          <a:prstGeom prst="rect">
            <a:avLst/>
          </a:prstGeom>
        </p:spPr>
      </p:pic>
      <p:pic>
        <p:nvPicPr>
          <p:cNvPr id="4" name="Kuva 3">
            <a:extLst>
              <a:ext uri="{FF2B5EF4-FFF2-40B4-BE49-F238E27FC236}">
                <a16:creationId xmlns:a16="http://schemas.microsoft.com/office/drawing/2014/main" id="{44474493-8C90-9694-16E4-DEC8F1640B8C}"/>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rot="14682304">
            <a:off x="8917811" y="-4534306"/>
            <a:ext cx="5014854" cy="6177487"/>
          </a:xfrm>
          <a:prstGeom prst="rect">
            <a:avLst/>
          </a:prstGeom>
        </p:spPr>
      </p:pic>
    </p:spTree>
    <p:extLst>
      <p:ext uri="{BB962C8B-B14F-4D97-AF65-F5344CB8AC3E}">
        <p14:creationId xmlns:p14="http://schemas.microsoft.com/office/powerpoint/2010/main" val="397043958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5756451C-D284-F811-8D97-5A6E390B58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Otsikko 6">
            <a:extLst>
              <a:ext uri="{FF2B5EF4-FFF2-40B4-BE49-F238E27FC236}">
                <a16:creationId xmlns:a16="http://schemas.microsoft.com/office/drawing/2014/main" id="{D1058970-A2A1-3676-BAF7-8666923F73E2}"/>
              </a:ext>
            </a:extLst>
          </p:cNvPr>
          <p:cNvSpPr>
            <a:spLocks noGrp="1"/>
          </p:cNvSpPr>
          <p:nvPr>
            <p:ph type="title" idx="4294967295"/>
          </p:nvPr>
        </p:nvSpPr>
        <p:spPr>
          <a:xfrm>
            <a:off x="766763" y="258897"/>
            <a:ext cx="10658475" cy="10081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a:ln>
                  <a:noFill/>
                </a:ln>
                <a:solidFill>
                  <a:schemeClr val="accent3"/>
                </a:solidFill>
                <a:effectLst/>
                <a:uLnTx/>
                <a:uFillTx/>
                <a:latin typeface="Work Sans ExtraBold" panose="00000900000000000000" pitchFamily="2" charset="0"/>
                <a:ea typeface="+mj-ea"/>
                <a:cs typeface="+mj-cs"/>
              </a:rPr>
              <a:t>Luottamushenkilöiden asema vaihtelee riippuen erilaisista yhteistyö- ja johtamisrakenteista</a:t>
            </a:r>
          </a:p>
        </p:txBody>
      </p:sp>
      <p:sp>
        <p:nvSpPr>
          <p:cNvPr id="2" name="Tekstin paikkamerkki 1">
            <a:extLst>
              <a:ext uri="{FF2B5EF4-FFF2-40B4-BE49-F238E27FC236}">
                <a16:creationId xmlns:a16="http://schemas.microsoft.com/office/drawing/2014/main" id="{0B81CF71-3B5D-ACBB-A9B3-FBF2218EFA69}"/>
              </a:ext>
            </a:extLst>
          </p:cNvPr>
          <p:cNvSpPr>
            <a:spLocks noGrp="1"/>
          </p:cNvSpPr>
          <p:nvPr>
            <p:ph type="body" idx="1"/>
          </p:nvPr>
        </p:nvSpPr>
        <p:spPr>
          <a:xfrm>
            <a:off x="766763" y="1292451"/>
            <a:ext cx="5113337" cy="719763"/>
          </a:xfrm>
        </p:spPr>
        <p:txBody>
          <a:bodyPr>
            <a:normAutofit fontScale="92500" lnSpcReduction="10000"/>
          </a:bodyPr>
          <a:lstStyle/>
          <a:p>
            <a:r>
              <a:rPr lang="fi-FI"/>
              <a:t>Riisuttu peruskunta</a:t>
            </a:r>
            <a:br>
              <a:rPr lang="fi-FI"/>
            </a:br>
            <a:r>
              <a:rPr lang="fi-FI" sz="1800"/>
              <a:t>(esim. Halsua, Vimpeli)</a:t>
            </a:r>
          </a:p>
        </p:txBody>
      </p:sp>
      <p:sp>
        <p:nvSpPr>
          <p:cNvPr id="3" name="Sisällön paikkamerkki 2">
            <a:extLst>
              <a:ext uri="{FF2B5EF4-FFF2-40B4-BE49-F238E27FC236}">
                <a16:creationId xmlns:a16="http://schemas.microsoft.com/office/drawing/2014/main" id="{149A1904-3B9E-46F7-2590-57C333361ED9}"/>
              </a:ext>
            </a:extLst>
          </p:cNvPr>
          <p:cNvSpPr>
            <a:spLocks noGrp="1"/>
          </p:cNvSpPr>
          <p:nvPr>
            <p:ph sz="half" idx="2"/>
          </p:nvPr>
        </p:nvSpPr>
        <p:spPr>
          <a:xfrm>
            <a:off x="774011" y="2228076"/>
            <a:ext cx="5106089" cy="3804245"/>
          </a:xfrm>
        </p:spPr>
        <p:txBody>
          <a:bodyPr>
            <a:normAutofit lnSpcReduction="10000"/>
          </a:bodyPr>
          <a:lstStyle/>
          <a:p>
            <a:r>
              <a:rPr lang="fi-FI" sz="1600"/>
              <a:t>Kunnan omana toimintana hoidetut tehtävät vähenevät</a:t>
            </a:r>
          </a:p>
          <a:p>
            <a:r>
              <a:rPr lang="fi-FI" sz="1600"/>
              <a:t>Kunnan oma henkilökunta vähenee</a:t>
            </a:r>
          </a:p>
          <a:p>
            <a:r>
              <a:rPr lang="fi-FI" sz="1600"/>
              <a:t>Kunnan poliittis-hallinnollinen organisaatio supistuu</a:t>
            </a:r>
          </a:p>
          <a:p>
            <a:r>
              <a:rPr lang="fi-FI" sz="1600"/>
              <a:t>Kunnan rooli edunvalvojana ja palvelujen tilaajana korostuu</a:t>
            </a:r>
          </a:p>
          <a:p>
            <a:r>
              <a:rPr lang="fi-FI" sz="1600"/>
              <a:t>Poliittisen johtamisen välillisyys ja sopimuksellisuus kasvaa</a:t>
            </a:r>
          </a:p>
          <a:p>
            <a:r>
              <a:rPr lang="fi-FI" sz="1600"/>
              <a:t>Luottamushenkilötyön vaateet kevenevät</a:t>
            </a:r>
          </a:p>
          <a:p>
            <a:r>
              <a:rPr lang="fi-FI" sz="1600"/>
              <a:t>Toiminnan johtaminen enenevässä määrin kunnanjohtajan ja hallituksen vastuulla</a:t>
            </a:r>
          </a:p>
        </p:txBody>
      </p:sp>
      <p:sp>
        <p:nvSpPr>
          <p:cNvPr id="4" name="Tekstin paikkamerkki 3">
            <a:extLst>
              <a:ext uri="{FF2B5EF4-FFF2-40B4-BE49-F238E27FC236}">
                <a16:creationId xmlns:a16="http://schemas.microsoft.com/office/drawing/2014/main" id="{A9E8D969-E603-1EA9-8BF7-03321EE898EE}"/>
              </a:ext>
            </a:extLst>
          </p:cNvPr>
          <p:cNvSpPr>
            <a:spLocks noGrp="1"/>
          </p:cNvSpPr>
          <p:nvPr>
            <p:ph type="body" sz="quarter" idx="3"/>
          </p:nvPr>
        </p:nvSpPr>
        <p:spPr>
          <a:xfrm>
            <a:off x="6086616" y="1292451"/>
            <a:ext cx="5113338" cy="719763"/>
          </a:xfrm>
        </p:spPr>
        <p:txBody>
          <a:bodyPr>
            <a:normAutofit fontScale="92500" lnSpcReduction="10000"/>
          </a:bodyPr>
          <a:lstStyle/>
          <a:p>
            <a:r>
              <a:rPr lang="fi-FI"/>
              <a:t>Kasvava kuntakonserni</a:t>
            </a:r>
            <a:br>
              <a:rPr lang="fi-FI"/>
            </a:br>
            <a:r>
              <a:rPr lang="fi-FI" sz="1800"/>
              <a:t>(esim. Seinäjoki, Hämeenlinna, Oulu)</a:t>
            </a:r>
          </a:p>
        </p:txBody>
      </p:sp>
      <p:sp>
        <p:nvSpPr>
          <p:cNvPr id="5" name="Sisällön paikkamerkki 4">
            <a:extLst>
              <a:ext uri="{FF2B5EF4-FFF2-40B4-BE49-F238E27FC236}">
                <a16:creationId xmlns:a16="http://schemas.microsoft.com/office/drawing/2014/main" id="{905A00E3-D973-21BB-8DF1-6850B1C7F155}"/>
              </a:ext>
            </a:extLst>
          </p:cNvPr>
          <p:cNvSpPr>
            <a:spLocks noGrp="1"/>
          </p:cNvSpPr>
          <p:nvPr>
            <p:ph sz="quarter" idx="4"/>
          </p:nvPr>
        </p:nvSpPr>
        <p:spPr>
          <a:xfrm>
            <a:off x="6086616" y="2228074"/>
            <a:ext cx="5113338" cy="3688094"/>
          </a:xfrm>
        </p:spPr>
        <p:txBody>
          <a:bodyPr>
            <a:normAutofit lnSpcReduction="10000"/>
          </a:bodyPr>
          <a:lstStyle/>
          <a:p>
            <a:r>
              <a:rPr lang="fi-FI" sz="1600"/>
              <a:t>Kunnan toiminnan laajuus kasvaa alueellisten tehtävien myötä</a:t>
            </a:r>
          </a:p>
          <a:p>
            <a:r>
              <a:rPr lang="fi-FI" sz="1600"/>
              <a:t>Henkilökunta kasvaa</a:t>
            </a:r>
          </a:p>
          <a:p>
            <a:r>
              <a:rPr lang="fi-FI" sz="1600"/>
              <a:t>Kuntakonserni laajenee</a:t>
            </a:r>
          </a:p>
          <a:p>
            <a:r>
              <a:rPr lang="fi-FI" sz="1600"/>
              <a:t>Kokonaisuuden hallinta haaste kunnan poliittiselle ja toiminnalliselle johdolle</a:t>
            </a:r>
          </a:p>
          <a:p>
            <a:r>
              <a:rPr lang="fi-FI" sz="1600"/>
              <a:t>Poliittisen johtamisen välillisyys ja sopimuksellisuus kasvaa</a:t>
            </a:r>
          </a:p>
          <a:p>
            <a:r>
              <a:rPr lang="fi-FI" sz="1600"/>
              <a:t>Erilaisten muodollisten sopimus- ja ohjausmekanismien käyttö lisääntyy</a:t>
            </a:r>
          </a:p>
          <a:p>
            <a:r>
              <a:rPr lang="fi-FI" sz="1600"/>
              <a:t>Luottamushenkilötyön vaateet kasvavat</a:t>
            </a:r>
          </a:p>
        </p:txBody>
      </p:sp>
      <p:sp>
        <p:nvSpPr>
          <p:cNvPr id="9" name="Tekstiruutu 8">
            <a:extLst>
              <a:ext uri="{FF2B5EF4-FFF2-40B4-BE49-F238E27FC236}">
                <a16:creationId xmlns:a16="http://schemas.microsoft.com/office/drawing/2014/main" id="{9FB585FF-296A-B5C5-4921-091236CDBE8C}"/>
              </a:ext>
            </a:extLst>
          </p:cNvPr>
          <p:cNvSpPr txBox="1"/>
          <p:nvPr/>
        </p:nvSpPr>
        <p:spPr>
          <a:xfrm>
            <a:off x="191344" y="5915747"/>
            <a:ext cx="12576720" cy="276999"/>
          </a:xfrm>
          <a:prstGeom prst="rect">
            <a:avLst/>
          </a:prstGeom>
          <a:noFill/>
        </p:spPr>
        <p:txBody>
          <a:bodyPr wrap="square" rtlCol="0">
            <a:spAutoFit/>
          </a:bodyPr>
          <a:lstStyle/>
          <a:p>
            <a:r>
              <a:rPr lang="fi-FI" sz="1200"/>
              <a:t>Lähde: Siv Sandberg, </a:t>
            </a:r>
            <a:r>
              <a:rPr lang="fi-FI" sz="1200">
                <a:hlinkClick r:id="rId2"/>
              </a:rPr>
              <a:t>Luottamushenkilöiden asema eriytyvissä johtamisjärjestelmissä. </a:t>
            </a:r>
            <a:r>
              <a:rPr lang="fi-FI" sz="1200"/>
              <a:t>Acta 251. Tampereen yliopisto &amp; Suomen Kuntaliitto 2013. (s. 83)</a:t>
            </a:r>
          </a:p>
        </p:txBody>
      </p:sp>
      <p:pic>
        <p:nvPicPr>
          <p:cNvPr id="10" name="Kuva 9">
            <a:extLst>
              <a:ext uri="{FF2B5EF4-FFF2-40B4-BE49-F238E27FC236}">
                <a16:creationId xmlns:a16="http://schemas.microsoft.com/office/drawing/2014/main" id="{B6CABCD4-2A7F-FF97-259E-7B2146EDA019}"/>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rot="14682304">
            <a:off x="11140462" y="-11666"/>
            <a:ext cx="5014854" cy="6177487"/>
          </a:xfrm>
          <a:prstGeom prst="rect">
            <a:avLst/>
          </a:prstGeom>
        </p:spPr>
      </p:pic>
      <p:pic>
        <p:nvPicPr>
          <p:cNvPr id="11" name="Kuva 10" descr="Kuntaliitto-logo">
            <a:extLst>
              <a:ext uri="{FF2B5EF4-FFF2-40B4-BE49-F238E27FC236}">
                <a16:creationId xmlns:a16="http://schemas.microsoft.com/office/drawing/2014/main" id="{FD72958F-ECFB-E8B7-288F-3D3A99FF81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4578" y="6287510"/>
            <a:ext cx="1209232" cy="263030"/>
          </a:xfrm>
          <a:prstGeom prst="rect">
            <a:avLst/>
          </a:prstGeom>
        </p:spPr>
      </p:pic>
    </p:spTree>
    <p:extLst>
      <p:ext uri="{BB962C8B-B14F-4D97-AF65-F5344CB8AC3E}">
        <p14:creationId xmlns:p14="http://schemas.microsoft.com/office/powerpoint/2010/main" val="29875962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tsikko 11">
            <a:extLst>
              <a:ext uri="{FF2B5EF4-FFF2-40B4-BE49-F238E27FC236}">
                <a16:creationId xmlns:a16="http://schemas.microsoft.com/office/drawing/2014/main" id="{0C55E764-AE15-2A61-B966-6121D929B54E}"/>
              </a:ext>
            </a:extLst>
          </p:cNvPr>
          <p:cNvSpPr>
            <a:spLocks noGrp="1"/>
          </p:cNvSpPr>
          <p:nvPr>
            <p:ph type="title"/>
          </p:nvPr>
        </p:nvSpPr>
        <p:spPr/>
        <p:txBody>
          <a:bodyPr/>
          <a:lstStyle/>
          <a:p>
            <a:r>
              <a:rPr lang="fi-FI" dirty="0"/>
              <a:t>Yhteistyö ratkaisukeinona kuntien haasteisiin</a:t>
            </a:r>
          </a:p>
        </p:txBody>
      </p:sp>
      <p:sp>
        <p:nvSpPr>
          <p:cNvPr id="7" name="Dian numeron paikkamerkki 6">
            <a:extLst>
              <a:ext uri="{FF2B5EF4-FFF2-40B4-BE49-F238E27FC236}">
                <a16:creationId xmlns:a16="http://schemas.microsoft.com/office/drawing/2014/main" id="{1F5172A0-1966-2FBA-6B5C-8CEDA5CF6F3E}"/>
              </a:ext>
            </a:extLst>
          </p:cNvPr>
          <p:cNvSpPr>
            <a:spLocks noGrp="1"/>
          </p:cNvSpPr>
          <p:nvPr>
            <p:ph type="sldNum" sz="quarter" idx="4294967295"/>
          </p:nvPr>
        </p:nvSpPr>
        <p:spPr>
          <a:xfrm>
            <a:off x="11088688" y="6259513"/>
            <a:ext cx="1103312" cy="365125"/>
          </a:xfrm>
        </p:spPr>
        <p:txBody>
          <a:bodyPr/>
          <a:lstStyle/>
          <a:p>
            <a:fld id="{7CD1C137-87C0-4E4B-8573-EDFCC21A7E6F}" type="slidenum">
              <a:rPr lang="fi-FI" noProof="0" smtClean="0"/>
              <a:t>20</a:t>
            </a:fld>
            <a:endParaRPr lang="fi-FI" noProof="0" dirty="0"/>
          </a:p>
        </p:txBody>
      </p:sp>
    </p:spTree>
    <p:extLst>
      <p:ext uri="{BB962C8B-B14F-4D97-AF65-F5344CB8AC3E}">
        <p14:creationId xmlns:p14="http://schemas.microsoft.com/office/powerpoint/2010/main" val="2061347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58B31512-908A-3012-EC4D-7635C243CA30}"/>
              </a:ext>
            </a:extLst>
          </p:cNvPr>
          <p:cNvSpPr>
            <a:spLocks noGrp="1"/>
          </p:cNvSpPr>
          <p:nvPr>
            <p:ph type="title"/>
          </p:nvPr>
        </p:nvSpPr>
        <p:spPr/>
        <p:txBody>
          <a:bodyPr/>
          <a:lstStyle/>
          <a:p>
            <a:r>
              <a:rPr lang="fi-FI" dirty="0"/>
              <a:t>(Vapaaehtoisen) yhteistyön SWOT</a:t>
            </a:r>
          </a:p>
        </p:txBody>
      </p:sp>
      <p:sp>
        <p:nvSpPr>
          <p:cNvPr id="7" name="Tekstin paikkamerkki 6">
            <a:extLst>
              <a:ext uri="{FF2B5EF4-FFF2-40B4-BE49-F238E27FC236}">
                <a16:creationId xmlns:a16="http://schemas.microsoft.com/office/drawing/2014/main" id="{3CDAA978-7E58-2FC8-52B1-30FB8E683854}"/>
              </a:ext>
            </a:extLst>
          </p:cNvPr>
          <p:cNvSpPr>
            <a:spLocks noGrp="1"/>
          </p:cNvSpPr>
          <p:nvPr>
            <p:ph type="body" sz="half" idx="22"/>
          </p:nvPr>
        </p:nvSpPr>
        <p:spPr/>
        <p:txBody>
          <a:bodyPr/>
          <a:lstStyle/>
          <a:p>
            <a:r>
              <a:rPr lang="fi-FI" dirty="0"/>
              <a:t>Vahvuudet</a:t>
            </a:r>
          </a:p>
        </p:txBody>
      </p:sp>
      <p:sp>
        <p:nvSpPr>
          <p:cNvPr id="4" name="Tekstin paikkamerkki 3">
            <a:extLst>
              <a:ext uri="{FF2B5EF4-FFF2-40B4-BE49-F238E27FC236}">
                <a16:creationId xmlns:a16="http://schemas.microsoft.com/office/drawing/2014/main" id="{A5AA7A1A-C974-F16D-1150-606757E9B302}"/>
              </a:ext>
            </a:extLst>
          </p:cNvPr>
          <p:cNvSpPr>
            <a:spLocks noGrp="1"/>
          </p:cNvSpPr>
          <p:nvPr>
            <p:ph type="body" sz="half" idx="2"/>
          </p:nvPr>
        </p:nvSpPr>
        <p:spPr/>
        <p:txBody>
          <a:bodyPr>
            <a:normAutofit fontScale="85000" lnSpcReduction="10000"/>
          </a:bodyPr>
          <a:lstStyle/>
          <a:p>
            <a:r>
              <a:rPr lang="fi-FI" dirty="0"/>
              <a:t>Itsehallinto: Paikallisista tarpeista lähteminen, </a:t>
            </a:r>
          </a:p>
          <a:p>
            <a:r>
              <a:rPr lang="fi-FI" dirty="0"/>
              <a:t>Pohjautuu hyviin yhteistyösuhteisiin</a:t>
            </a:r>
          </a:p>
          <a:p>
            <a:r>
              <a:rPr lang="fi-FI" dirty="0"/>
              <a:t>Kuntalaki, rahoitusjärjestelmä toimivat tässä</a:t>
            </a:r>
          </a:p>
        </p:txBody>
      </p:sp>
      <p:sp>
        <p:nvSpPr>
          <p:cNvPr id="9" name="Tekstin paikkamerkki 8">
            <a:extLst>
              <a:ext uri="{FF2B5EF4-FFF2-40B4-BE49-F238E27FC236}">
                <a16:creationId xmlns:a16="http://schemas.microsoft.com/office/drawing/2014/main" id="{4F41D579-9872-0FB2-7DAF-4F6EBCF98B63}"/>
              </a:ext>
            </a:extLst>
          </p:cNvPr>
          <p:cNvSpPr>
            <a:spLocks noGrp="1"/>
          </p:cNvSpPr>
          <p:nvPr>
            <p:ph type="body" sz="half" idx="24"/>
          </p:nvPr>
        </p:nvSpPr>
        <p:spPr/>
        <p:txBody>
          <a:bodyPr/>
          <a:lstStyle/>
          <a:p>
            <a:r>
              <a:rPr lang="fi-FI" dirty="0"/>
              <a:t>Heikkoudet</a:t>
            </a:r>
          </a:p>
        </p:txBody>
      </p:sp>
      <p:sp>
        <p:nvSpPr>
          <p:cNvPr id="8" name="Tekstin paikkamerkki 7">
            <a:extLst>
              <a:ext uri="{FF2B5EF4-FFF2-40B4-BE49-F238E27FC236}">
                <a16:creationId xmlns:a16="http://schemas.microsoft.com/office/drawing/2014/main" id="{748785CB-06B7-57A9-ED2B-F67727B410B5}"/>
              </a:ext>
            </a:extLst>
          </p:cNvPr>
          <p:cNvSpPr>
            <a:spLocks noGrp="1"/>
          </p:cNvSpPr>
          <p:nvPr>
            <p:ph type="body" sz="half" idx="23"/>
          </p:nvPr>
        </p:nvSpPr>
        <p:spPr/>
        <p:txBody>
          <a:bodyPr>
            <a:normAutofit fontScale="62500" lnSpcReduction="20000"/>
          </a:bodyPr>
          <a:lstStyle/>
          <a:p>
            <a:r>
              <a:rPr lang="fi-FI" dirty="0"/>
              <a:t>Yhteistyön määrä, laajuus ja rakenteet vaihtelevat suuresti.</a:t>
            </a:r>
          </a:p>
          <a:p>
            <a:r>
              <a:rPr lang="fi-FI" dirty="0"/>
              <a:t>Yhteistyö voi eri tehtävissä sirpaloitua eri suuntiin, monimutkaisuus</a:t>
            </a:r>
          </a:p>
          <a:p>
            <a:r>
              <a:rPr lang="fi-FI" dirty="0"/>
              <a:t>Demokratian näkökulmasta päätöksenteko välillisen demokratian piiriin, etäännyttää päätöksentekoa kuntalaisista</a:t>
            </a:r>
          </a:p>
          <a:p>
            <a:r>
              <a:rPr lang="fi-FI" dirty="0"/>
              <a:t>Talouden ja ohjauksen haasteet</a:t>
            </a:r>
          </a:p>
          <a:p>
            <a:r>
              <a:rPr lang="fi-FI" dirty="0"/>
              <a:t>Hidas keino kuntakentän uudistumiseen</a:t>
            </a:r>
          </a:p>
        </p:txBody>
      </p:sp>
      <p:sp>
        <p:nvSpPr>
          <p:cNvPr id="6" name="Tekstin paikkamerkki 5">
            <a:extLst>
              <a:ext uri="{FF2B5EF4-FFF2-40B4-BE49-F238E27FC236}">
                <a16:creationId xmlns:a16="http://schemas.microsoft.com/office/drawing/2014/main" id="{CB0799EB-A589-B6F3-C45B-566B993B9C5C}"/>
              </a:ext>
            </a:extLst>
          </p:cNvPr>
          <p:cNvSpPr>
            <a:spLocks noGrp="1"/>
          </p:cNvSpPr>
          <p:nvPr>
            <p:ph type="body" sz="half" idx="21"/>
          </p:nvPr>
        </p:nvSpPr>
        <p:spPr/>
        <p:txBody>
          <a:bodyPr/>
          <a:lstStyle/>
          <a:p>
            <a:r>
              <a:rPr lang="fi-FI" dirty="0"/>
              <a:t>Mahdollisuudet</a:t>
            </a:r>
          </a:p>
        </p:txBody>
      </p:sp>
      <p:sp>
        <p:nvSpPr>
          <p:cNvPr id="5" name="Tekstin paikkamerkki 4">
            <a:extLst>
              <a:ext uri="{FF2B5EF4-FFF2-40B4-BE49-F238E27FC236}">
                <a16:creationId xmlns:a16="http://schemas.microsoft.com/office/drawing/2014/main" id="{429CAC24-330A-1F71-5397-F7B30378A6FC}"/>
              </a:ext>
            </a:extLst>
          </p:cNvPr>
          <p:cNvSpPr>
            <a:spLocks noGrp="1"/>
          </p:cNvSpPr>
          <p:nvPr>
            <p:ph type="body" sz="half" idx="20"/>
          </p:nvPr>
        </p:nvSpPr>
        <p:spPr/>
        <p:txBody>
          <a:bodyPr/>
          <a:lstStyle/>
          <a:p>
            <a:r>
              <a:rPr lang="fi-FI" dirty="0"/>
              <a:t>Mahdollistaa kunnissa oman reagoinnin muuttuneeseen toimintaympäristöön</a:t>
            </a:r>
          </a:p>
        </p:txBody>
      </p:sp>
      <p:sp>
        <p:nvSpPr>
          <p:cNvPr id="11" name="Tekstin paikkamerkki 10">
            <a:extLst>
              <a:ext uri="{FF2B5EF4-FFF2-40B4-BE49-F238E27FC236}">
                <a16:creationId xmlns:a16="http://schemas.microsoft.com/office/drawing/2014/main" id="{473066BD-9A89-EA10-E998-425B5D9DF160}"/>
              </a:ext>
            </a:extLst>
          </p:cNvPr>
          <p:cNvSpPr>
            <a:spLocks noGrp="1"/>
          </p:cNvSpPr>
          <p:nvPr>
            <p:ph type="body" sz="half" idx="26"/>
          </p:nvPr>
        </p:nvSpPr>
        <p:spPr/>
        <p:txBody>
          <a:bodyPr/>
          <a:lstStyle/>
          <a:p>
            <a:r>
              <a:rPr lang="fi-FI" dirty="0"/>
              <a:t>Uhat</a:t>
            </a:r>
          </a:p>
        </p:txBody>
      </p:sp>
      <p:sp>
        <p:nvSpPr>
          <p:cNvPr id="10" name="Tekstin paikkamerkki 9">
            <a:extLst>
              <a:ext uri="{FF2B5EF4-FFF2-40B4-BE49-F238E27FC236}">
                <a16:creationId xmlns:a16="http://schemas.microsoft.com/office/drawing/2014/main" id="{651E62CC-8FFF-F2EB-CCC9-040F9A1FAF06}"/>
              </a:ext>
            </a:extLst>
          </p:cNvPr>
          <p:cNvSpPr>
            <a:spLocks noGrp="1"/>
          </p:cNvSpPr>
          <p:nvPr>
            <p:ph type="body" sz="half" idx="25"/>
          </p:nvPr>
        </p:nvSpPr>
        <p:spPr/>
        <p:txBody>
          <a:bodyPr>
            <a:normAutofit fontScale="62500" lnSpcReduction="20000"/>
          </a:bodyPr>
          <a:lstStyle/>
          <a:p>
            <a:r>
              <a:rPr lang="fi-FI" dirty="0"/>
              <a:t>Onko tällä keinolla mahdollista vastata riittävässä määrin kuntia kohtaaviin väestökehityksen ym. haasteisiin? </a:t>
            </a:r>
          </a:p>
          <a:p>
            <a:r>
              <a:rPr lang="fi-FI" dirty="0"/>
              <a:t>Vapaaehtoinen yhteistyö ei kansallisesta näkökulmasta tarkasteltuna välttämättä riitä keinoksi tehtävien uudistamiseen</a:t>
            </a:r>
          </a:p>
          <a:p>
            <a:endParaRPr lang="fi-FI" dirty="0"/>
          </a:p>
          <a:p>
            <a:pPr marL="0" indent="0">
              <a:buNone/>
            </a:pPr>
            <a:endParaRPr lang="fi-FI" dirty="0"/>
          </a:p>
        </p:txBody>
      </p:sp>
    </p:spTree>
    <p:extLst>
      <p:ext uri="{BB962C8B-B14F-4D97-AF65-F5344CB8AC3E}">
        <p14:creationId xmlns:p14="http://schemas.microsoft.com/office/powerpoint/2010/main" val="169670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ED109A4C-79B4-079C-ED03-F19BE793B137}"/>
              </a:ext>
            </a:extLst>
          </p:cNvPr>
          <p:cNvSpPr>
            <a:spLocks noGrp="1"/>
          </p:cNvSpPr>
          <p:nvPr>
            <p:ph type="title"/>
          </p:nvPr>
        </p:nvSpPr>
        <p:spPr/>
        <p:txBody>
          <a:bodyPr/>
          <a:lstStyle/>
          <a:p>
            <a:r>
              <a:rPr lang="fi-FI" dirty="0"/>
              <a:t>Järjestämiskriteerit ratkaisukeinona kuntien haasteisiin </a:t>
            </a:r>
          </a:p>
        </p:txBody>
      </p:sp>
      <p:sp>
        <p:nvSpPr>
          <p:cNvPr id="4" name="Dian numeron paikkamerkki 3">
            <a:extLst>
              <a:ext uri="{FF2B5EF4-FFF2-40B4-BE49-F238E27FC236}">
                <a16:creationId xmlns:a16="http://schemas.microsoft.com/office/drawing/2014/main" id="{FFF2F0B1-CBBE-9C3F-B2E3-E2BB54B91BA4}"/>
              </a:ext>
            </a:extLst>
          </p:cNvPr>
          <p:cNvSpPr>
            <a:spLocks noGrp="1"/>
          </p:cNvSpPr>
          <p:nvPr>
            <p:ph type="sldNum" sz="quarter" idx="4294967295"/>
          </p:nvPr>
        </p:nvSpPr>
        <p:spPr>
          <a:xfrm>
            <a:off x="11088688" y="6259513"/>
            <a:ext cx="1103312" cy="365125"/>
          </a:xfrm>
        </p:spPr>
        <p:txBody>
          <a:bodyPr/>
          <a:lstStyle/>
          <a:p>
            <a:fld id="{7CD1C137-87C0-4E4B-8573-EDFCC21A7E6F}" type="slidenum">
              <a:rPr lang="fi-FI" noProof="0" smtClean="0"/>
              <a:pPr/>
              <a:t>22</a:t>
            </a:fld>
            <a:endParaRPr lang="fi-FI" noProof="0" dirty="0"/>
          </a:p>
        </p:txBody>
      </p:sp>
    </p:spTree>
    <p:extLst>
      <p:ext uri="{BB962C8B-B14F-4D97-AF65-F5344CB8AC3E}">
        <p14:creationId xmlns:p14="http://schemas.microsoft.com/office/powerpoint/2010/main" val="1264127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30807BB1-5BB5-FA95-ACB3-43E9E8A23028}"/>
              </a:ext>
            </a:extLst>
          </p:cNvPr>
          <p:cNvSpPr>
            <a:spLocks noGrp="1"/>
          </p:cNvSpPr>
          <p:nvPr>
            <p:ph type="title"/>
          </p:nvPr>
        </p:nvSpPr>
        <p:spPr/>
        <p:txBody>
          <a:bodyPr/>
          <a:lstStyle/>
          <a:p>
            <a:r>
              <a:rPr lang="fi-FI" dirty="0"/>
              <a:t>Lainsäätäjä on käyttänyt järjestämiskriteerejä ”leveämpien hartioiden” aikaansaamiseksi</a:t>
            </a:r>
          </a:p>
        </p:txBody>
      </p:sp>
      <p:sp>
        <p:nvSpPr>
          <p:cNvPr id="4" name="Sisällön paikkamerkki 3">
            <a:extLst>
              <a:ext uri="{FF2B5EF4-FFF2-40B4-BE49-F238E27FC236}">
                <a16:creationId xmlns:a16="http://schemas.microsoft.com/office/drawing/2014/main" id="{0B3A47E0-0693-5176-EB91-603DA556FCA5}"/>
              </a:ext>
            </a:extLst>
          </p:cNvPr>
          <p:cNvSpPr>
            <a:spLocks noGrp="1"/>
          </p:cNvSpPr>
          <p:nvPr>
            <p:ph idx="1"/>
          </p:nvPr>
        </p:nvSpPr>
        <p:spPr/>
        <p:txBody>
          <a:bodyPr>
            <a:normAutofit lnSpcReduction="10000"/>
          </a:bodyPr>
          <a:lstStyle/>
          <a:p>
            <a:r>
              <a:rPr lang="fi-FI" dirty="0"/>
              <a:t>Työllisyyspalvelut: vähintään 20 000 asukkaan työvoimapohja</a:t>
            </a:r>
          </a:p>
          <a:p>
            <a:r>
              <a:rPr lang="fi-FI" dirty="0"/>
              <a:t>Maaseutuhallinto: alueella toimittava vähintään 800 maatalouden tukihakemuksen tehnyttä luonnollista henkilöä tai yhteisöä (maatalousyrittäjä).</a:t>
            </a:r>
          </a:p>
          <a:p>
            <a:r>
              <a:rPr lang="fi-FI" dirty="0"/>
              <a:t>Ympäristöterveydenhuolto: vähintään 10 henkilötyövuotta vastaavat henkilöresurssit </a:t>
            </a:r>
          </a:p>
          <a:p>
            <a:r>
              <a:rPr lang="fi-FI" dirty="0"/>
              <a:t>Aikaisemmin: Paras-puitelaki (2007)</a:t>
            </a:r>
          </a:p>
          <a:p>
            <a:pPr lvl="1"/>
            <a:r>
              <a:rPr lang="fi-FI" dirty="0"/>
              <a:t>Perusterveydenhuolto ja sosiaalihuolto: vähintään n. 20 000 asukasta</a:t>
            </a:r>
          </a:p>
          <a:p>
            <a:pPr lvl="1"/>
            <a:r>
              <a:rPr lang="fi-FI" dirty="0"/>
              <a:t>Ammatillinen koulutus: vähintään n. 50 000 asukasta</a:t>
            </a:r>
          </a:p>
          <a:p>
            <a:endParaRPr lang="fi-FI" dirty="0"/>
          </a:p>
        </p:txBody>
      </p:sp>
    </p:spTree>
    <p:extLst>
      <p:ext uri="{BB962C8B-B14F-4D97-AF65-F5344CB8AC3E}">
        <p14:creationId xmlns:p14="http://schemas.microsoft.com/office/powerpoint/2010/main" val="400940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583F6614-7BBD-E01B-5F7B-86AD65EECE30}"/>
              </a:ext>
            </a:extLst>
          </p:cNvPr>
          <p:cNvSpPr>
            <a:spLocks noGrp="1"/>
          </p:cNvSpPr>
          <p:nvPr>
            <p:ph type="title"/>
          </p:nvPr>
        </p:nvSpPr>
        <p:spPr/>
        <p:txBody>
          <a:bodyPr/>
          <a:lstStyle/>
          <a:p>
            <a:r>
              <a:rPr lang="fi-FI" dirty="0"/>
              <a:t>Järjestämiskriteerien SWOT</a:t>
            </a:r>
          </a:p>
        </p:txBody>
      </p:sp>
      <p:sp>
        <p:nvSpPr>
          <p:cNvPr id="9" name="Tekstin paikkamerkki 8">
            <a:extLst>
              <a:ext uri="{FF2B5EF4-FFF2-40B4-BE49-F238E27FC236}">
                <a16:creationId xmlns:a16="http://schemas.microsoft.com/office/drawing/2014/main" id="{3E6F92DE-77EA-7948-8C87-EFEE9150B06A}"/>
              </a:ext>
            </a:extLst>
          </p:cNvPr>
          <p:cNvSpPr>
            <a:spLocks noGrp="1"/>
          </p:cNvSpPr>
          <p:nvPr>
            <p:ph type="body" sz="half" idx="22"/>
          </p:nvPr>
        </p:nvSpPr>
        <p:spPr/>
        <p:txBody>
          <a:bodyPr/>
          <a:lstStyle/>
          <a:p>
            <a:r>
              <a:rPr lang="fi-FI" dirty="0"/>
              <a:t>Vahvuudet </a:t>
            </a:r>
          </a:p>
        </p:txBody>
      </p:sp>
      <p:sp>
        <p:nvSpPr>
          <p:cNvPr id="6" name="Tekstin paikkamerkki 5">
            <a:extLst>
              <a:ext uri="{FF2B5EF4-FFF2-40B4-BE49-F238E27FC236}">
                <a16:creationId xmlns:a16="http://schemas.microsoft.com/office/drawing/2014/main" id="{5B5852AB-D933-8EB5-9940-3A04B6DA1752}"/>
              </a:ext>
            </a:extLst>
          </p:cNvPr>
          <p:cNvSpPr>
            <a:spLocks noGrp="1"/>
          </p:cNvSpPr>
          <p:nvPr>
            <p:ph type="body" sz="half" idx="2"/>
          </p:nvPr>
        </p:nvSpPr>
        <p:spPr/>
        <p:txBody>
          <a:bodyPr>
            <a:normAutofit fontScale="77500" lnSpcReduction="20000"/>
          </a:bodyPr>
          <a:lstStyle/>
          <a:p>
            <a:r>
              <a:rPr lang="fi-FI" dirty="0"/>
              <a:t>Samanaikainen, koordinoitu uudistus tehtävän järjestämisessä koko maassa.</a:t>
            </a:r>
          </a:p>
          <a:p>
            <a:r>
              <a:rPr lang="fi-FI" dirty="0"/>
              <a:t>Mahdollistaa melko nopean etenemisen.</a:t>
            </a:r>
          </a:p>
          <a:p>
            <a:r>
              <a:rPr lang="fi-FI" dirty="0"/>
              <a:t>VN:n perälauta mahdollinen, eli voidaan velvoittaa kunnat yhteistyöhön, jos eivät pääse sopimukseen.</a:t>
            </a:r>
          </a:p>
          <a:p>
            <a:endParaRPr lang="fi-FI" dirty="0"/>
          </a:p>
        </p:txBody>
      </p:sp>
      <p:sp>
        <p:nvSpPr>
          <p:cNvPr id="11" name="Tekstin paikkamerkki 10">
            <a:extLst>
              <a:ext uri="{FF2B5EF4-FFF2-40B4-BE49-F238E27FC236}">
                <a16:creationId xmlns:a16="http://schemas.microsoft.com/office/drawing/2014/main" id="{8D8676BA-11DB-D16A-DF05-ADAD048B81A5}"/>
              </a:ext>
            </a:extLst>
          </p:cNvPr>
          <p:cNvSpPr>
            <a:spLocks noGrp="1"/>
          </p:cNvSpPr>
          <p:nvPr>
            <p:ph type="body" sz="half" idx="24"/>
          </p:nvPr>
        </p:nvSpPr>
        <p:spPr/>
        <p:txBody>
          <a:bodyPr/>
          <a:lstStyle/>
          <a:p>
            <a:r>
              <a:rPr lang="fi-FI" dirty="0"/>
              <a:t>Heikkoudet</a:t>
            </a:r>
          </a:p>
        </p:txBody>
      </p:sp>
      <p:sp>
        <p:nvSpPr>
          <p:cNvPr id="10" name="Tekstin paikkamerkki 9">
            <a:extLst>
              <a:ext uri="{FF2B5EF4-FFF2-40B4-BE49-F238E27FC236}">
                <a16:creationId xmlns:a16="http://schemas.microsoft.com/office/drawing/2014/main" id="{729F4597-1CA3-9535-97DE-2A590B84DDE6}"/>
              </a:ext>
            </a:extLst>
          </p:cNvPr>
          <p:cNvSpPr>
            <a:spLocks noGrp="1"/>
          </p:cNvSpPr>
          <p:nvPr>
            <p:ph type="body" sz="half" idx="23"/>
          </p:nvPr>
        </p:nvSpPr>
        <p:spPr/>
        <p:txBody>
          <a:bodyPr>
            <a:normAutofit fontScale="55000" lnSpcReduction="20000"/>
          </a:bodyPr>
          <a:lstStyle/>
          <a:p>
            <a:r>
              <a:rPr lang="fi-FI" dirty="0"/>
              <a:t>Tehtäväkohtainen tarkastelu ja toimialakohtainen ohjaus, vaikeuttaa kunnan johtamista yhtenä kokonaisuutena ja valtion kuntapolitiikan yhteensovittamista.</a:t>
            </a:r>
          </a:p>
          <a:p>
            <a:r>
              <a:rPr lang="fi-FI" dirty="0"/>
              <a:t>VN:n perälauta ei mahdollista määräävää asemaa päätösvallassa millekään kunnalle – tuoko kunnille taktikointimahdollisuuden?</a:t>
            </a:r>
          </a:p>
          <a:p>
            <a:r>
              <a:rPr lang="fi-FI"/>
              <a:t>Nykyisen rahoitusjärjestelmän toimivuutta arvioitava toteutustavasta riippuen?</a:t>
            </a:r>
            <a:endParaRPr lang="fi-FI" dirty="0"/>
          </a:p>
        </p:txBody>
      </p:sp>
      <p:sp>
        <p:nvSpPr>
          <p:cNvPr id="8" name="Tekstin paikkamerkki 7">
            <a:extLst>
              <a:ext uri="{FF2B5EF4-FFF2-40B4-BE49-F238E27FC236}">
                <a16:creationId xmlns:a16="http://schemas.microsoft.com/office/drawing/2014/main" id="{7C257F4B-6ACD-755D-5C8B-6ECCDB4AF47C}"/>
              </a:ext>
            </a:extLst>
          </p:cNvPr>
          <p:cNvSpPr>
            <a:spLocks noGrp="1"/>
          </p:cNvSpPr>
          <p:nvPr>
            <p:ph type="body" sz="half" idx="21"/>
          </p:nvPr>
        </p:nvSpPr>
        <p:spPr/>
        <p:txBody>
          <a:bodyPr/>
          <a:lstStyle/>
          <a:p>
            <a:r>
              <a:rPr lang="fi-FI" dirty="0"/>
              <a:t>Mahdollisuudet</a:t>
            </a:r>
          </a:p>
        </p:txBody>
      </p:sp>
      <p:sp>
        <p:nvSpPr>
          <p:cNvPr id="7" name="Tekstin paikkamerkki 6">
            <a:extLst>
              <a:ext uri="{FF2B5EF4-FFF2-40B4-BE49-F238E27FC236}">
                <a16:creationId xmlns:a16="http://schemas.microsoft.com/office/drawing/2014/main" id="{94F9B759-E673-11E5-54C2-1282F9404BC2}"/>
              </a:ext>
            </a:extLst>
          </p:cNvPr>
          <p:cNvSpPr>
            <a:spLocks noGrp="1"/>
          </p:cNvSpPr>
          <p:nvPr>
            <p:ph type="body" sz="half" idx="20"/>
          </p:nvPr>
        </p:nvSpPr>
        <p:spPr/>
        <p:txBody>
          <a:bodyPr>
            <a:normAutofit fontScale="62500" lnSpcReduction="20000"/>
          </a:bodyPr>
          <a:lstStyle/>
          <a:p>
            <a:r>
              <a:rPr lang="fi-FI" dirty="0"/>
              <a:t>Järjestämiskriteerejä on mahdollista tarkastella sektoreiden välisenä yhteistyönä ja luoda kokonaisvaltaisempia kriteerejä kuntien tehtävien hoitamiselle.</a:t>
            </a:r>
          </a:p>
          <a:p>
            <a:r>
              <a:rPr lang="fi-FI" dirty="0"/>
              <a:t>Voi paikallisesti toimia kannustimena </a:t>
            </a:r>
            <a:r>
              <a:rPr lang="fi-FI"/>
              <a:t>myös kuntaliitoksista keskustelemiselle</a:t>
            </a:r>
            <a:r>
              <a:rPr lang="fi-FI" dirty="0"/>
              <a:t>.</a:t>
            </a:r>
          </a:p>
          <a:p>
            <a:r>
              <a:rPr lang="fi-FI" dirty="0"/>
              <a:t>Kriteereihin on mahdollista säätää poikkeusperusteita</a:t>
            </a:r>
          </a:p>
        </p:txBody>
      </p:sp>
      <p:sp>
        <p:nvSpPr>
          <p:cNvPr id="13" name="Tekstin paikkamerkki 12">
            <a:extLst>
              <a:ext uri="{FF2B5EF4-FFF2-40B4-BE49-F238E27FC236}">
                <a16:creationId xmlns:a16="http://schemas.microsoft.com/office/drawing/2014/main" id="{8C322EFF-4CD2-0939-F5BB-7E0C1A7A513E}"/>
              </a:ext>
            </a:extLst>
          </p:cNvPr>
          <p:cNvSpPr>
            <a:spLocks noGrp="1"/>
          </p:cNvSpPr>
          <p:nvPr>
            <p:ph type="body" sz="half" idx="26"/>
          </p:nvPr>
        </p:nvSpPr>
        <p:spPr/>
        <p:txBody>
          <a:bodyPr/>
          <a:lstStyle/>
          <a:p>
            <a:r>
              <a:rPr lang="fi-FI" dirty="0"/>
              <a:t>Uhat</a:t>
            </a:r>
          </a:p>
        </p:txBody>
      </p:sp>
      <p:sp>
        <p:nvSpPr>
          <p:cNvPr id="12" name="Tekstin paikkamerkki 11">
            <a:extLst>
              <a:ext uri="{FF2B5EF4-FFF2-40B4-BE49-F238E27FC236}">
                <a16:creationId xmlns:a16="http://schemas.microsoft.com/office/drawing/2014/main" id="{940E9098-2A51-9CFD-29E8-5B1F8874C06F}"/>
              </a:ext>
            </a:extLst>
          </p:cNvPr>
          <p:cNvSpPr>
            <a:spLocks noGrp="1"/>
          </p:cNvSpPr>
          <p:nvPr>
            <p:ph type="body" sz="half" idx="25"/>
          </p:nvPr>
        </p:nvSpPr>
        <p:spPr/>
        <p:txBody>
          <a:bodyPr>
            <a:normAutofit fontScale="77500" lnSpcReduction="20000"/>
          </a:bodyPr>
          <a:lstStyle/>
          <a:p>
            <a:r>
              <a:rPr lang="fi-FI" dirty="0"/>
              <a:t>Voiko tehtävä kerrallaan –tarkastelu peittää alleen tarpeen kokonaisvaltaisemmalle uudistukselle?</a:t>
            </a:r>
          </a:p>
          <a:p>
            <a:r>
              <a:rPr lang="fi-FI" dirty="0"/>
              <a:t>Kuinka pitkälle tätä keinoa on mahdollista käyttää? Paljonko kunta voi ”tyhjentyä tehtävistä”?</a:t>
            </a:r>
          </a:p>
        </p:txBody>
      </p:sp>
    </p:spTree>
    <p:extLst>
      <p:ext uri="{BB962C8B-B14F-4D97-AF65-F5344CB8AC3E}">
        <p14:creationId xmlns:p14="http://schemas.microsoft.com/office/powerpoint/2010/main" val="2959540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B5F2CB-2F49-E555-9D4F-6F2AFB24A1A7}"/>
              </a:ext>
            </a:extLst>
          </p:cNvPr>
          <p:cNvSpPr>
            <a:spLocks noGrp="1"/>
          </p:cNvSpPr>
          <p:nvPr>
            <p:ph type="title"/>
          </p:nvPr>
        </p:nvSpPr>
        <p:spPr>
          <a:xfrm>
            <a:off x="263556" y="218484"/>
            <a:ext cx="11693644" cy="1008113"/>
          </a:xfrm>
        </p:spPr>
        <p:txBody>
          <a:bodyPr/>
          <a:lstStyle/>
          <a:p>
            <a:r>
              <a:rPr lang="fi-FI" sz="2800">
                <a:latin typeface="Work Sans ExtraBold"/>
              </a:rPr>
              <a:t>Yhteistyötä voidaan ohjata moneen suuntaan erilaisin seurauksin</a:t>
            </a:r>
          </a:p>
        </p:txBody>
      </p:sp>
      <p:graphicFrame>
        <p:nvGraphicFramePr>
          <p:cNvPr id="4" name="Taulukko 3">
            <a:extLst>
              <a:ext uri="{FF2B5EF4-FFF2-40B4-BE49-F238E27FC236}">
                <a16:creationId xmlns:a16="http://schemas.microsoft.com/office/drawing/2014/main" id="{5AE6E842-F737-6724-08A2-678DD9228924}"/>
              </a:ext>
            </a:extLst>
          </p:cNvPr>
          <p:cNvGraphicFramePr>
            <a:graphicFrameLocks noGrp="1"/>
          </p:cNvGraphicFramePr>
          <p:nvPr>
            <p:extLst>
              <p:ext uri="{D42A27DB-BD31-4B8C-83A1-F6EECF244321}">
                <p14:modId xmlns:p14="http://schemas.microsoft.com/office/powerpoint/2010/main" val="2155883440"/>
              </p:ext>
            </p:extLst>
          </p:nvPr>
        </p:nvGraphicFramePr>
        <p:xfrm>
          <a:off x="106017" y="776377"/>
          <a:ext cx="11892307" cy="6007294"/>
        </p:xfrm>
        <a:graphic>
          <a:graphicData uri="http://schemas.openxmlformats.org/drawingml/2006/table">
            <a:tbl>
              <a:tblPr firstRow="1" bandRow="1">
                <a:tableStyleId>{5940675A-B579-460E-94D1-54222C63F5DA}</a:tableStyleId>
              </a:tblPr>
              <a:tblGrid>
                <a:gridCol w="2061325">
                  <a:extLst>
                    <a:ext uri="{9D8B030D-6E8A-4147-A177-3AD203B41FA5}">
                      <a16:colId xmlns:a16="http://schemas.microsoft.com/office/drawing/2014/main" val="1977453538"/>
                    </a:ext>
                  </a:extLst>
                </a:gridCol>
                <a:gridCol w="1764825">
                  <a:extLst>
                    <a:ext uri="{9D8B030D-6E8A-4147-A177-3AD203B41FA5}">
                      <a16:colId xmlns:a16="http://schemas.microsoft.com/office/drawing/2014/main" val="391103373"/>
                    </a:ext>
                  </a:extLst>
                </a:gridCol>
                <a:gridCol w="1552641">
                  <a:extLst>
                    <a:ext uri="{9D8B030D-6E8A-4147-A177-3AD203B41FA5}">
                      <a16:colId xmlns:a16="http://schemas.microsoft.com/office/drawing/2014/main" val="1675022742"/>
                    </a:ext>
                  </a:extLst>
                </a:gridCol>
                <a:gridCol w="1609280">
                  <a:extLst>
                    <a:ext uri="{9D8B030D-6E8A-4147-A177-3AD203B41FA5}">
                      <a16:colId xmlns:a16="http://schemas.microsoft.com/office/drawing/2014/main" val="1852713535"/>
                    </a:ext>
                  </a:extLst>
                </a:gridCol>
                <a:gridCol w="1484736">
                  <a:extLst>
                    <a:ext uri="{9D8B030D-6E8A-4147-A177-3AD203B41FA5}">
                      <a16:colId xmlns:a16="http://schemas.microsoft.com/office/drawing/2014/main" val="289260987"/>
                    </a:ext>
                  </a:extLst>
                </a:gridCol>
                <a:gridCol w="1506080">
                  <a:extLst>
                    <a:ext uri="{9D8B030D-6E8A-4147-A177-3AD203B41FA5}">
                      <a16:colId xmlns:a16="http://schemas.microsoft.com/office/drawing/2014/main" val="1188371177"/>
                    </a:ext>
                  </a:extLst>
                </a:gridCol>
                <a:gridCol w="1913420">
                  <a:extLst>
                    <a:ext uri="{9D8B030D-6E8A-4147-A177-3AD203B41FA5}">
                      <a16:colId xmlns:a16="http://schemas.microsoft.com/office/drawing/2014/main" val="2773183122"/>
                    </a:ext>
                  </a:extLst>
                </a:gridCol>
              </a:tblGrid>
              <a:tr h="1108682">
                <a:tc>
                  <a:txBody>
                    <a:bodyPr/>
                    <a:lstStyle/>
                    <a:p>
                      <a:endParaRPr lang="fi-FI" sz="120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fi-FI" sz="1200" b="1"/>
                        <a:t>Skenaario A:</a:t>
                      </a:r>
                      <a:r>
                        <a:rPr lang="fi-FI" sz="1200"/>
                        <a:t> Kaikissa palveluissa lakisääteiset järjestämiskriteerit (kuten väestöpohja, htv…)</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fi-FI" sz="1200" b="1"/>
                        <a:t>Skenaario B:</a:t>
                      </a:r>
                      <a:r>
                        <a:rPr lang="fi-FI" sz="1200"/>
                        <a:t> Nykyiset yhteistyö-velvoitteet</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fi-FI" sz="1200" b="1"/>
                        <a:t>Skenaario C:</a:t>
                      </a:r>
                      <a:r>
                        <a:rPr lang="fi-FI" sz="1200"/>
                        <a:t> Kaikki yhteistyö-velvoitteet puretaan</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fi-FI" sz="1200" b="1"/>
                        <a:t>Skenaario D:</a:t>
                      </a:r>
                      <a:r>
                        <a:rPr lang="fi-FI" sz="1200"/>
                        <a:t> Yhteistyökritee-rien yhdistäminen toimialoittain</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fi-FI" sz="1200" b="1"/>
                        <a:t>Skenaario E:</a:t>
                      </a:r>
                      <a:r>
                        <a:rPr lang="fi-FI" sz="1200"/>
                        <a:t> Yhteistyötä tekevillä kunnilla väljempi normiohjaus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fi-FI" sz="1200" b="1"/>
                        <a:t>Skenaario F:</a:t>
                      </a:r>
                      <a:r>
                        <a:rPr lang="fi-FI" sz="1200"/>
                        <a:t> Lakikokeilu (esim. skenaariosta A, C, D tai E)</a:t>
                      </a:r>
                    </a:p>
                  </a:txBody>
                  <a:tcPr>
                    <a:lnL w="12700">
                      <a:solidFill>
                        <a:schemeClr val="tx1"/>
                      </a:solidFill>
                    </a:lnL>
                    <a:lnT w="12700">
                      <a:solidFill>
                        <a:schemeClr val="tx1"/>
                      </a:solidFill>
                    </a:lnT>
                    <a:lnB w="12700">
                      <a:solidFill>
                        <a:schemeClr val="tx1"/>
                      </a:solidFill>
                    </a:lnB>
                  </a:tcPr>
                </a:tc>
                <a:extLst>
                  <a:ext uri="{0D108BD9-81ED-4DB2-BD59-A6C34878D82A}">
                    <a16:rowId xmlns:a16="http://schemas.microsoft.com/office/drawing/2014/main" val="2223481270"/>
                  </a:ext>
                </a:extLst>
              </a:tr>
              <a:tr h="520894">
                <a:tc>
                  <a:txBody>
                    <a:bodyPr/>
                    <a:lstStyle/>
                    <a:p>
                      <a:r>
                        <a:rPr lang="fi-FI" sz="1400"/>
                        <a:t>Kuntien itsehallinto </a:t>
                      </a:r>
                      <a:r>
                        <a:rPr lang="fi-FI" sz="1200"/>
                        <a:t>(toimintavapaus)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a:solidFill>
                            <a:schemeClr val="accent3"/>
                          </a:solidFill>
                          <a:latin typeface="Work Sans"/>
                        </a:rPr>
                        <a:t>Kaventuu </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t>Neutraali</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a:solidFill>
                            <a:schemeClr val="accent4"/>
                          </a:solidFill>
                          <a:latin typeface="Work Sans"/>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t>Neutraali</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chemeClr val="accent4"/>
                          </a:solidFill>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t>Riippuu lakikokeilusta</a:t>
                      </a:r>
                    </a:p>
                  </a:txBody>
                  <a:tcPr>
                    <a:lnL w="12700">
                      <a:solidFill>
                        <a:schemeClr val="tx1"/>
                      </a:solidFill>
                    </a:lnL>
                    <a:lnT w="12700">
                      <a:solidFill>
                        <a:schemeClr val="tx1"/>
                      </a:solidFill>
                    </a:lnT>
                    <a:lnB w="12700">
                      <a:solidFill>
                        <a:schemeClr val="tx1"/>
                      </a:solidFill>
                    </a:lnB>
                  </a:tcPr>
                </a:tc>
                <a:extLst>
                  <a:ext uri="{0D108BD9-81ED-4DB2-BD59-A6C34878D82A}">
                    <a16:rowId xmlns:a16="http://schemas.microsoft.com/office/drawing/2014/main" val="174784805"/>
                  </a:ext>
                </a:extLst>
              </a:tr>
              <a:tr h="682266">
                <a:tc>
                  <a:txBody>
                    <a:bodyPr/>
                    <a:lstStyle/>
                    <a:p>
                      <a:r>
                        <a:rPr lang="fi-FI" sz="1400"/>
                        <a:t>Kuntien yhteistyö-rakenteiden mosaiikkimaisuus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lnSpc>
                          <a:spcPct val="100000"/>
                        </a:lnSpc>
                        <a:spcBef>
                          <a:spcPts val="0"/>
                        </a:spcBef>
                        <a:spcAft>
                          <a:spcPts val="0"/>
                        </a:spcAft>
                        <a:buNone/>
                      </a:pPr>
                      <a:r>
                        <a:rPr lang="fi-FI" sz="1400" b="0" i="0" u="none" strike="noStrike" noProof="0">
                          <a:solidFill>
                            <a:srgbClr val="923468"/>
                          </a:solidFill>
                          <a:latin typeface="Work Sans"/>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rgbClr val="923468"/>
                          </a:solidFill>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rgbClr val="923468"/>
                          </a:solidFill>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chemeClr val="accent4"/>
                          </a:solidFill>
                        </a:rPr>
                        <a:t>Vähenee</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chemeClr val="accent3"/>
                          </a:solidFill>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a:t>Riippuu lakikokeilusta</a:t>
                      </a:r>
                    </a:p>
                    <a:p>
                      <a:pPr algn="ctr"/>
                      <a:endParaRPr lang="fi-FI" sz="1400"/>
                    </a:p>
                  </a:txBody>
                  <a:tcPr>
                    <a:lnL w="12700">
                      <a:solidFill>
                        <a:schemeClr val="tx1"/>
                      </a:solidFill>
                    </a:lnL>
                    <a:lnT w="12700">
                      <a:solidFill>
                        <a:schemeClr val="tx1"/>
                      </a:solidFill>
                    </a:lnT>
                    <a:lnB w="12700">
                      <a:solidFill>
                        <a:schemeClr val="tx1"/>
                      </a:solidFill>
                    </a:lnB>
                  </a:tcPr>
                </a:tc>
                <a:extLst>
                  <a:ext uri="{0D108BD9-81ED-4DB2-BD59-A6C34878D82A}">
                    <a16:rowId xmlns:a16="http://schemas.microsoft.com/office/drawing/2014/main" val="3601547211"/>
                  </a:ext>
                </a:extLst>
              </a:tr>
              <a:tr h="1080254">
                <a:tc>
                  <a:txBody>
                    <a:bodyPr/>
                    <a:lstStyle/>
                    <a:p>
                      <a:r>
                        <a:rPr lang="fi-FI" sz="1400"/>
                        <a:t>Valtion normiohjaus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a:solidFill>
                            <a:srgbClr val="923468"/>
                          </a:solidFill>
                          <a:latin typeface="Work Sans"/>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t>Neutraali</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dirty="0">
                          <a:solidFill>
                            <a:schemeClr val="accent4"/>
                          </a:solidFill>
                          <a:latin typeface="Work Sans"/>
                        </a:rPr>
                        <a:t>Järjestämistä koskeva kevenee</a:t>
                      </a:r>
                    </a:p>
                    <a:p>
                      <a:pPr lvl="0" algn="ctr">
                        <a:buNone/>
                      </a:pPr>
                      <a:r>
                        <a:rPr lang="fi-FI" sz="1400" b="0" i="0" u="none" strike="noStrike" noProof="0" dirty="0">
                          <a:solidFill>
                            <a:schemeClr val="accent3"/>
                          </a:solidFill>
                          <a:latin typeface="Work Sans"/>
                        </a:rPr>
                        <a:t>Tehtäviä ja valvontaa koskeva 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chemeClr val="accent4"/>
                          </a:solidFill>
                        </a:rPr>
                        <a:t>Sektorikohtai-nen normi-ohjaus integroituu, selkiytyy</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chemeClr val="accent3"/>
                          </a:solidFill>
                        </a:rPr>
                        <a:t>Keventää ja eriyttää ohjausta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chemeClr val="accent3"/>
                          </a:solidFill>
                        </a:rPr>
                        <a:t>Eriyttää ohjausta</a:t>
                      </a:r>
                    </a:p>
                  </a:txBody>
                  <a:tcPr>
                    <a:lnL w="12700">
                      <a:solidFill>
                        <a:schemeClr val="tx1"/>
                      </a:solidFill>
                    </a:lnL>
                    <a:lnT w="12700">
                      <a:solidFill>
                        <a:schemeClr val="tx1"/>
                      </a:solidFill>
                    </a:lnT>
                    <a:lnB w="12700">
                      <a:solidFill>
                        <a:schemeClr val="tx1"/>
                      </a:solidFill>
                    </a:lnB>
                  </a:tcPr>
                </a:tc>
                <a:extLst>
                  <a:ext uri="{0D108BD9-81ED-4DB2-BD59-A6C34878D82A}">
                    <a16:rowId xmlns:a16="http://schemas.microsoft.com/office/drawing/2014/main" val="221303649"/>
                  </a:ext>
                </a:extLst>
              </a:tr>
              <a:tr h="483271">
                <a:tc>
                  <a:txBody>
                    <a:bodyPr/>
                    <a:lstStyle/>
                    <a:p>
                      <a:r>
                        <a:rPr lang="fi-FI" sz="1400"/>
                        <a:t>Kuntien johtaminen ja päätöksenteko</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a:solidFill>
                            <a:schemeClr val="accent3"/>
                          </a:solidFill>
                          <a:latin typeface="Work Sans"/>
                        </a:rPr>
                        <a:t>Monimutkaistaa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a:solidFill>
                            <a:schemeClr val="accent3"/>
                          </a:solidFill>
                          <a:latin typeface="Work Sans"/>
                        </a:rPr>
                        <a:t>Monimut-kaistaa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chemeClr val="accent4"/>
                          </a:solidFill>
                        </a:rPr>
                        <a:t>Lisää liikkumavaraa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chemeClr val="accent4"/>
                          </a:solidFill>
                        </a:rPr>
                        <a:t>Selkiytyy</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solidFill>
                            <a:schemeClr val="accent4"/>
                          </a:solidFill>
                        </a:rPr>
                        <a:t>Lisää liikkumavaraa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fi-FI" sz="1400"/>
                        <a:t>Neutraali</a:t>
                      </a:r>
                    </a:p>
                  </a:txBody>
                  <a:tcPr>
                    <a:lnL w="12700">
                      <a:solidFill>
                        <a:schemeClr val="tx1"/>
                      </a:solidFill>
                    </a:lnL>
                    <a:lnT w="12700">
                      <a:solidFill>
                        <a:schemeClr val="tx1"/>
                      </a:solidFill>
                    </a:lnT>
                    <a:lnB w="12700">
                      <a:solidFill>
                        <a:schemeClr val="tx1"/>
                      </a:solidFill>
                    </a:lnB>
                  </a:tcPr>
                </a:tc>
                <a:extLst>
                  <a:ext uri="{0D108BD9-81ED-4DB2-BD59-A6C34878D82A}">
                    <a16:rowId xmlns:a16="http://schemas.microsoft.com/office/drawing/2014/main" val="945542683"/>
                  </a:ext>
                </a:extLst>
              </a:tr>
              <a:tr h="284277">
                <a:tc>
                  <a:txBody>
                    <a:bodyPr/>
                    <a:lstStyle/>
                    <a:p>
                      <a:pPr lvl="0">
                        <a:buNone/>
                      </a:pPr>
                      <a:r>
                        <a:rPr lang="fi-FI" sz="1400"/>
                        <a:t>Kuntien eriytyminen</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a:solidFill>
                            <a:srgbClr val="923468"/>
                          </a:solidFill>
                          <a:latin typeface="Work Sans"/>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a:solidFill>
                            <a:srgbClr val="923468"/>
                          </a:solidFill>
                          <a:latin typeface="Work Sans"/>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a:solidFill>
                            <a:srgbClr val="923468"/>
                          </a:solidFill>
                          <a:latin typeface="Work Sans"/>
                        </a:rPr>
                        <a:t>Kasvaa</a:t>
                      </a:r>
                      <a:endParaRPr lang="fi-FI" sz="1400">
                        <a:solidFill>
                          <a:srgbClr val="923468"/>
                        </a:solidFill>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a:solidFill>
                            <a:schemeClr val="accent4"/>
                          </a:solidFill>
                        </a:rPr>
                        <a:t>Hillitsee</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a:solidFill>
                            <a:srgbClr val="923468"/>
                          </a:solidFill>
                        </a:rPr>
                        <a:t>Kasvaa</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a:solidFill>
                            <a:srgbClr val="923468"/>
                          </a:solidFill>
                        </a:rPr>
                        <a:t>Kasvaa</a:t>
                      </a:r>
                    </a:p>
                  </a:txBody>
                  <a:tcPr>
                    <a:lnL w="12700">
                      <a:solidFill>
                        <a:schemeClr val="tx1"/>
                      </a:solidFill>
                    </a:lnL>
                    <a:lnT w="12700">
                      <a:solidFill>
                        <a:schemeClr val="tx1"/>
                      </a:solidFill>
                    </a:lnT>
                    <a:lnB w="12700">
                      <a:solidFill>
                        <a:schemeClr val="tx1"/>
                      </a:solidFill>
                    </a:lnB>
                  </a:tcPr>
                </a:tc>
                <a:extLst>
                  <a:ext uri="{0D108BD9-81ED-4DB2-BD59-A6C34878D82A}">
                    <a16:rowId xmlns:a16="http://schemas.microsoft.com/office/drawing/2014/main" val="434093765"/>
                  </a:ext>
                </a:extLst>
              </a:tr>
              <a:tr h="1279248">
                <a:tc>
                  <a:txBody>
                    <a:bodyPr/>
                    <a:lstStyle/>
                    <a:p>
                      <a:pPr lvl="0">
                        <a:buNone/>
                      </a:pPr>
                      <a:r>
                        <a:rPr lang="fi-FI" sz="1400"/>
                        <a:t>Kuntalaisten vaikutusmahdol-lisuudet</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lnSpc>
                          <a:spcPct val="100000"/>
                        </a:lnSpc>
                        <a:spcBef>
                          <a:spcPts val="0"/>
                        </a:spcBef>
                        <a:spcAft>
                          <a:spcPts val="0"/>
                        </a:spcAft>
                        <a:buNone/>
                      </a:pPr>
                      <a:r>
                        <a:rPr lang="fi-FI" sz="1400" b="0" i="0" u="none" strike="noStrike" noProof="0">
                          <a:solidFill>
                            <a:srgbClr val="923468"/>
                          </a:solidFill>
                          <a:latin typeface="Work Sans"/>
                        </a:rPr>
                        <a:t>Vaihtelee merkittävästi kunnan yhteistyöroolin mukaan</a:t>
                      </a:r>
                    </a:p>
                    <a:p>
                      <a:pPr lvl="0" algn="ctr">
                        <a:buNone/>
                      </a:pPr>
                      <a:endParaRPr lang="fi-FI" sz="1400" b="0" i="0" u="none" strike="noStrike" noProof="0">
                        <a:solidFill>
                          <a:srgbClr val="FF0000"/>
                        </a:solidFill>
                        <a:latin typeface="Work Sans"/>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a:solidFill>
                            <a:srgbClr val="923468"/>
                          </a:solidFill>
                        </a:rPr>
                        <a:t>Vaihtelee kunnan yhteistyöroolin mukaan</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b="0" i="0" u="none" strike="noStrike" noProof="0">
                          <a:solidFill>
                            <a:schemeClr val="accent4"/>
                          </a:solidFill>
                          <a:latin typeface="Work Sans"/>
                        </a:rPr>
                        <a:t>Laajentaa mahdollisuuksia vaikuttaa yhteistyöhön</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a:t>Neutraali</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a:solidFill>
                            <a:srgbClr val="923468"/>
                          </a:solidFill>
                        </a:rPr>
                        <a:t>Vaihtelee kunnan yhteistyöroolin mukaan</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fi-FI" sz="1400" dirty="0">
                          <a:solidFill>
                            <a:srgbClr val="923468"/>
                          </a:solidFill>
                        </a:rPr>
                        <a:t>Vaihtelee kunnan yhteistyöroolin mukaan</a:t>
                      </a:r>
                    </a:p>
                  </a:txBody>
                  <a:tcPr>
                    <a:lnL w="12700">
                      <a:solidFill>
                        <a:schemeClr val="tx1"/>
                      </a:solidFill>
                    </a:lnL>
                    <a:lnT w="12700">
                      <a:solidFill>
                        <a:schemeClr val="tx1"/>
                      </a:solidFill>
                    </a:lnT>
                    <a:lnB w="12700">
                      <a:solidFill>
                        <a:schemeClr val="tx1"/>
                      </a:solidFill>
                    </a:lnB>
                  </a:tcPr>
                </a:tc>
                <a:extLst>
                  <a:ext uri="{0D108BD9-81ED-4DB2-BD59-A6C34878D82A}">
                    <a16:rowId xmlns:a16="http://schemas.microsoft.com/office/drawing/2014/main" val="877220974"/>
                  </a:ext>
                </a:extLst>
              </a:tr>
            </a:tbl>
          </a:graphicData>
        </a:graphic>
      </p:graphicFrame>
    </p:spTree>
    <p:extLst>
      <p:ext uri="{BB962C8B-B14F-4D97-AF65-F5344CB8AC3E}">
        <p14:creationId xmlns:p14="http://schemas.microsoft.com/office/powerpoint/2010/main" val="21764736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8EBD5E47-586D-2B3F-F1D0-8C682154C881}"/>
              </a:ext>
            </a:extLst>
          </p:cNvPr>
          <p:cNvSpPr>
            <a:spLocks noGrp="1"/>
          </p:cNvSpPr>
          <p:nvPr>
            <p:ph type="title"/>
          </p:nvPr>
        </p:nvSpPr>
        <p:spPr>
          <a:xfrm>
            <a:off x="4420059" y="2260209"/>
            <a:ext cx="6372863" cy="1632282"/>
          </a:xfrm>
        </p:spPr>
        <p:txBody>
          <a:bodyPr/>
          <a:lstStyle/>
          <a:p>
            <a:r>
              <a:rPr lang="fi-FI" dirty="0"/>
              <a:t>Kiitos!</a:t>
            </a:r>
          </a:p>
        </p:txBody>
      </p:sp>
      <p:sp>
        <p:nvSpPr>
          <p:cNvPr id="2" name="Alaotsikko 1">
            <a:extLst>
              <a:ext uri="{FF2B5EF4-FFF2-40B4-BE49-F238E27FC236}">
                <a16:creationId xmlns:a16="http://schemas.microsoft.com/office/drawing/2014/main" id="{AA25236A-989A-B9CB-9EE9-348A39670ED4}"/>
              </a:ext>
            </a:extLst>
          </p:cNvPr>
          <p:cNvSpPr>
            <a:spLocks noGrp="1"/>
          </p:cNvSpPr>
          <p:nvPr>
            <p:ph type="subTitle" idx="1"/>
          </p:nvPr>
        </p:nvSpPr>
        <p:spPr/>
        <p:txBody>
          <a:body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28697134"/>
      </p:ext>
    </p:extLst>
  </p:cSld>
  <p:clrMapOvr>
    <a:masterClrMapping/>
  </p:clrMapOvr>
</p:sld>
</file>

<file path=ppt/theme/theme1.xml><?xml version="1.0" encoding="utf-8"?>
<a:theme xmlns:a="http://schemas.openxmlformats.org/drawingml/2006/main" name="Valtiovarainministeriö">
  <a:themeElements>
    <a:clrScheme name="VM väripaletti">
      <a:dk1>
        <a:srgbClr val="000000"/>
      </a:dk1>
      <a:lt1>
        <a:srgbClr val="FFFFFF"/>
      </a:lt1>
      <a:dk2>
        <a:srgbClr val="1A7483"/>
      </a:dk2>
      <a:lt2>
        <a:srgbClr val="F3F3F1"/>
      </a:lt2>
      <a:accent1>
        <a:srgbClr val="006475"/>
      </a:accent1>
      <a:accent2>
        <a:srgbClr val="B5D8CC"/>
      </a:accent2>
      <a:accent3>
        <a:srgbClr val="365ABD"/>
      </a:accent3>
      <a:accent4>
        <a:srgbClr val="F3F3F1"/>
      </a:accent4>
      <a:accent5>
        <a:srgbClr val="1B396D"/>
      </a:accent5>
      <a:accent6>
        <a:srgbClr val="C48903"/>
      </a:accent6>
      <a:hlink>
        <a:srgbClr val="1A7483"/>
      </a:hlink>
      <a:folHlink>
        <a:srgbClr val="00647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AE8A5ABE-A8FF-40F7-AA49-8D25FFD83B22}" vid="{A7AE3D7A-9652-4E67-AC39-6426DCC99A3F}"/>
    </a:ext>
  </a:extLst>
</a:theme>
</file>

<file path=ppt/theme/theme2.xml><?xml version="1.0" encoding="utf-8"?>
<a:theme xmlns:a="http://schemas.openxmlformats.org/drawingml/2006/main" name="Kuntaliitto FI">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lank.potx" id="{0C704AD4-10B4-4F6D-98EB-ADFAA4A835CF}" vid="{0CB629F6-77AC-45AA-833D-27371779476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inkkiVahvaan xmlns="176d53fb-f076-4c61-994b-94caeb123559">
      <Url xsi:nil="true"/>
      <Description xsi:nil="true"/>
    </LinkkiVahvaan>
    <Tila xmlns="176d53fb-f076-4c61-994b-94caeb123559" xsi:nil="true"/>
    <ViedaanVahvaan xmlns="176d53fb-f076-4c61-994b-94caeb12355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8279F7CAC681B4FA60D1E0BD3DFBE23" ma:contentTypeVersion="6" ma:contentTypeDescription="Create a new document." ma:contentTypeScope="" ma:versionID="46e7f0e65666644ba9d40a51356825bc">
  <xsd:schema xmlns:xsd="http://www.w3.org/2001/XMLSchema" xmlns:xs="http://www.w3.org/2001/XMLSchema" xmlns:p="http://schemas.microsoft.com/office/2006/metadata/properties" xmlns:ns2="176d53fb-f076-4c61-994b-94caeb123559" targetNamespace="http://schemas.microsoft.com/office/2006/metadata/properties" ma:root="true" ma:fieldsID="99176471cedf7eb144c2938ef1babbda" ns2:_="">
    <xsd:import namespace="176d53fb-f076-4c61-994b-94caeb123559"/>
    <xsd:element name="properties">
      <xsd:complexType>
        <xsd:sequence>
          <xsd:element name="documentManagement">
            <xsd:complexType>
              <xsd:all>
                <xsd:element ref="ns2:Tila" minOccurs="0"/>
                <xsd:element ref="ns2:ViedaanVahvaan" minOccurs="0"/>
                <xsd:element ref="ns2:LinkkiVahvaan"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6d53fb-f076-4c61-994b-94caeb123559" elementFormDefault="qualified">
    <xsd:import namespace="http://schemas.microsoft.com/office/2006/documentManagement/types"/>
    <xsd:import namespace="http://schemas.microsoft.com/office/infopath/2007/PartnerControls"/>
    <xsd:element name="Tila" ma:index="8" nillable="true" ma:displayName="Tila" ma:format="Dropdown" ma:internalName="Tila">
      <xsd:simpleType>
        <xsd:restriction base="dms:Choice">
          <xsd:enumeration value="Luonnos"/>
          <xsd:enumeration value="Valmis"/>
        </xsd:restriction>
      </xsd:simpleType>
    </xsd:element>
    <xsd:element name="ViedaanVahvaan" ma:index="9" nillable="true" ma:displayName="Viedään Vahvaan" ma:format="Dropdown" ma:internalName="ViedaanVahvaan">
      <xsd:simpleType>
        <xsd:restriction base="dms:Choice">
          <xsd:enumeration value="Ei"/>
          <xsd:enumeration value="Kyllä"/>
          <xsd:enumeration value="EOS"/>
          <xsd:enumeration value="Viety"/>
        </xsd:restriction>
      </xsd:simpleType>
    </xsd:element>
    <xsd:element name="LinkkiVahvaan" ma:index="10" nillable="true" ma:displayName="Linkki Vahvaan" ma:format="Hyperlink" ma:internalName="LinkkiVahvaan">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CF5315-FC99-454C-97A6-0E5A230BA974}">
  <ds:schemaRefs>
    <ds:schemaRef ds:uri="http://schemas.microsoft.com/office/2006/documentManagement/types"/>
    <ds:schemaRef ds:uri="176d53fb-f076-4c61-994b-94caeb123559"/>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138995A5-4614-449E-B0AB-666C83F04D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6d53fb-f076-4c61-994b-94caeb1235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6D57DE-A809-4511-B06C-1D0D6C1EEC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01-Esitysmalli-VM-FI-SV</Template>
  <TotalTime>410</TotalTime>
  <Words>2167</Words>
  <Application>Microsoft Office PowerPoint</Application>
  <PresentationFormat>Laajakuva</PresentationFormat>
  <Paragraphs>347</Paragraphs>
  <Slides>26</Slides>
  <Notes>0</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26</vt:i4>
      </vt:variant>
    </vt:vector>
  </HeadingPairs>
  <TitlesOfParts>
    <vt:vector size="34" baseType="lpstr">
      <vt:lpstr>Arial</vt:lpstr>
      <vt:lpstr>Calibri</vt:lpstr>
      <vt:lpstr>Wingdings</vt:lpstr>
      <vt:lpstr>Work Sans</vt:lpstr>
      <vt:lpstr>Work Sans ExtraBold</vt:lpstr>
      <vt:lpstr>Work Sans SemiBold</vt:lpstr>
      <vt:lpstr>Valtiovarainministeriö</vt:lpstr>
      <vt:lpstr>Kuntaliitto FI</vt:lpstr>
      <vt:lpstr>Kuntien yhteistyö - käyttö, tarpeet ja soveltuvuus ratkaisuvaihtoehdoksi</vt:lpstr>
      <vt:lpstr>Yhteistyön käyttö kunnissa</vt:lpstr>
      <vt:lpstr>Yhteistyötä tehdään sekä lakisääteisesti että vapaaehtoisesti</vt:lpstr>
      <vt:lpstr>Yhteistyön monimuotoisuus</vt:lpstr>
      <vt:lpstr>Esimerkkejä yhteistyön muodoista OKM:n toimialalta</vt:lpstr>
      <vt:lpstr>Kunnat tekevät jo paljon yhteistyötä</vt:lpstr>
      <vt:lpstr>Vapaaehtoista yhteistyötä tehdään palveluissa ostopalveluiden kautta</vt:lpstr>
      <vt:lpstr>Tarpeet yhteistoiminnan taustalla </vt:lpstr>
      <vt:lpstr>Erilaisten kuntien rooli yhteistyössä</vt:lpstr>
      <vt:lpstr>Kunnille muodostuu oma roolinsa yhteistyöverkostoissa</vt:lpstr>
      <vt:lpstr>Kaksi esimerkkiä kuntayhteistyöstä</vt:lpstr>
      <vt:lpstr>Yhteistyön hyötyjä ja haittoja</vt:lpstr>
      <vt:lpstr>Yhteistyön hyödyt ja haitat</vt:lpstr>
      <vt:lpstr>Talouteen ja ohjaukseen liittyvät haasteet yhteistoiminnassa</vt:lpstr>
      <vt:lpstr>Mikä saa kunnat tekemään yhteistyötä ja mikä sitä estää?</vt:lpstr>
      <vt:lpstr>Valtuutettujen pelot ja oletukset voivat estää yhteistyön</vt:lpstr>
      <vt:lpstr>Uhka: yhteistyörakenteet vauhdittavat osaltaan demokratiakriisiä  </vt:lpstr>
      <vt:lpstr>Kuntaliitto: Kuntapäättäjäkysely 2025</vt:lpstr>
      <vt:lpstr>Luottamushenkilöiden asema vaihtelee riippuen erilaisista yhteistyö- ja johtamisrakenteista</vt:lpstr>
      <vt:lpstr>Yhteistyö ratkaisukeinona kuntien haasteisiin</vt:lpstr>
      <vt:lpstr>(Vapaaehtoisen) yhteistyön SWOT</vt:lpstr>
      <vt:lpstr>Järjestämiskriteerit ratkaisukeinona kuntien haasteisiin </vt:lpstr>
      <vt:lpstr>Lainsäätäjä on käyttänyt järjestämiskriteerejä ”leveämpien hartioiden” aikaansaamiseksi</vt:lpstr>
      <vt:lpstr>Järjestämiskriteerien SWOT</vt:lpstr>
      <vt:lpstr>Yhteistyötä voidaan ohjata moneen suuntaan erilaisin seurauksin</vt:lpstr>
      <vt:lpstr>Kiitos!</vt:lpstr>
    </vt:vector>
  </TitlesOfParts>
  <Company>Suomen valtion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Havaintoja kuntien yhteistyöselvityksestä</dc:title>
  <dc:creator>Savolainen Suvi (VM)</dc:creator>
  <cp:lastModifiedBy>Savolainen Suvi (VM)</cp:lastModifiedBy>
  <cp:revision>48</cp:revision>
  <dcterms:created xsi:type="dcterms:W3CDTF">2025-10-24T05:52:49Z</dcterms:created>
  <dcterms:modified xsi:type="dcterms:W3CDTF">2026-05-25T06:17:43Z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0x01010008279F7CAC681B4FA60D1E0BD3DFBE23</vt:lpwstr>
  </property>
</Properties>
</file>