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Lst>
  <p:notesMasterIdLst>
    <p:notesMasterId r:id="rId20"/>
  </p:notesMasterIdLst>
  <p:handoutMasterIdLst>
    <p:handoutMasterId r:id="rId21"/>
  </p:handoutMasterIdLst>
  <p:sldIdLst>
    <p:sldId id="256" r:id="rId5"/>
    <p:sldId id="531" r:id="rId6"/>
    <p:sldId id="535" r:id="rId7"/>
    <p:sldId id="538" r:id="rId8"/>
    <p:sldId id="537" r:id="rId9"/>
    <p:sldId id="279" r:id="rId10"/>
    <p:sldId id="532" r:id="rId11"/>
    <p:sldId id="536" r:id="rId12"/>
    <p:sldId id="533" r:id="rId13"/>
    <p:sldId id="534" r:id="rId14"/>
    <p:sldId id="539" r:id="rId15"/>
    <p:sldId id="510" r:id="rId16"/>
    <p:sldId id="382" r:id="rId17"/>
    <p:sldId id="383" r:id="rId18"/>
    <p:sldId id="384" r:id="rId19"/>
  </p:sldIdLst>
  <p:sldSz cx="12192000" cy="6858000"/>
  <p:notesSz cx="6858000" cy="9144000"/>
  <p:embeddedFontLst>
    <p:embeddedFont>
      <p:font typeface="Work Sans" pitchFamily="2" charset="0"/>
      <p:regular r:id="rId22"/>
      <p:bold r:id="rId23"/>
      <p:italic r:id="rId24"/>
      <p:boldItalic r:id="rId25"/>
    </p:embeddedFont>
    <p:embeddedFont>
      <p:font typeface="Work Sans ExtraBold" pitchFamily="2" charset="0"/>
      <p:bold r:id="rId26"/>
      <p:boldItalic r:id="rId27"/>
    </p:embeddedFont>
    <p:embeddedFont>
      <p:font typeface="Work Sans SemiBold" pitchFamily="2" charset="0"/>
      <p:bold r:id="rId28"/>
      <p:boldItalic r:id="rId29"/>
    </p:embeddedFont>
  </p:embeddedFont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53" userDrawn="1">
          <p15:clr>
            <a:srgbClr val="A4A3A4"/>
          </p15:clr>
        </p15:guide>
        <p15:guide id="5" orient="horz" pos="527">
          <p15:clr>
            <a:srgbClr val="A4A3A4"/>
          </p15:clr>
        </p15:guide>
        <p15:guide id="8" orient="horz" pos="3657" userDrawn="1">
          <p15:clr>
            <a:srgbClr val="A4A3A4"/>
          </p15:clr>
        </p15:guide>
        <p15:guide id="9" pos="483">
          <p15:clr>
            <a:srgbClr val="A4A3A4"/>
          </p15:clr>
        </p15:guide>
        <p15:guide id="10" pos="7197">
          <p15:clr>
            <a:srgbClr val="A4A3A4"/>
          </p15:clr>
        </p15:guide>
        <p15:guide id="13" pos="3840" userDrawn="1">
          <p15:clr>
            <a:srgbClr val="A4A3A4"/>
          </p15:clr>
        </p15:guide>
        <p15:guide id="14"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3468"/>
    <a:srgbClr val="FF3E60"/>
    <a:srgbClr val="DFDAD6"/>
    <a:srgbClr val="C4A5A5"/>
    <a:srgbClr val="FF6D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05DE41-B54B-41CA-804F-F5777BC55DA7}" v="5" dt="2026-04-30T10:59:38.296"/>
  </p1510:revLst>
</p1510:revInfo>
</file>

<file path=ppt/tableStyles.xml><?xml version="1.0" encoding="utf-8"?>
<a:tblStyleLst xmlns:a="http://schemas.openxmlformats.org/drawingml/2006/main" def="{F2DE63D5-997A-4646-A377-4702673A728D}">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247" autoAdjust="0"/>
  </p:normalViewPr>
  <p:slideViewPr>
    <p:cSldViewPr showGuides="1">
      <p:cViewPr varScale="1">
        <p:scale>
          <a:sx n="109" d="100"/>
          <a:sy n="109" d="100"/>
        </p:scale>
        <p:origin x="672" y="96"/>
      </p:cViewPr>
      <p:guideLst>
        <p:guide orient="horz" pos="1253"/>
        <p:guide orient="horz" pos="527"/>
        <p:guide orient="horz" pos="3657"/>
        <p:guide pos="483"/>
        <p:guide pos="7197"/>
        <p:guide pos="3840"/>
        <p:guide orient="horz" pos="2160"/>
      </p:guideLst>
    </p:cSldViewPr>
  </p:slideViewPr>
  <p:outlineViewPr>
    <p:cViewPr>
      <p:scale>
        <a:sx n="33" d="100"/>
        <a:sy n="33" d="100"/>
      </p:scale>
      <p:origin x="0" y="-2853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90" d="100"/>
          <a:sy n="90" d="100"/>
        </p:scale>
        <p:origin x="-369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handoutMaster" Target="handoutMasters/handoutMaster1.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1595726811419385"/>
          <c:y val="0"/>
          <c:w val="0.45727711752827382"/>
          <c:h val="0.88581676388426756"/>
        </c:manualLayout>
      </c:layout>
      <c:barChart>
        <c:barDir val="bar"/>
        <c:grouping val="percentStacked"/>
        <c:varyColors val="0"/>
        <c:ser>
          <c:idx val="0"/>
          <c:order val="0"/>
          <c:tx>
            <c:strRef>
              <c:f>Taul1!$B$1</c:f>
              <c:strCache>
                <c:ptCount val="1"/>
                <c:pt idx="0">
                  <c:v>melko/erittäin tärkeätä</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Taul1!$A$2:$A$5</c:f>
              <c:strCache>
                <c:ptCount val="4"/>
                <c:pt idx="0">
                  <c:v>Kuntapalvelujen monipuolisuuden ja korkean laadun varmistaminen, vaikka se vaatisi palvelupisteiden vähentämistä omassa kunnassani.</c:v>
                </c:pt>
                <c:pt idx="1">
                  <c:v>Mahdollisuus valita kunnan järjestämä verorahoitteinen palvelu julkisen ja yksityisen palveluntuottajan välillä (palveluseteli tms.).</c:v>
                </c:pt>
                <c:pt idx="2">
                  <c:v>Mahdollisuus käyttää joustavasti myös naapurikuntien palveluja.</c:v>
                </c:pt>
                <c:pt idx="3">
                  <c:v>Kuntapalvelujen tarjoaminen mahdollisimman lähellä kotia (mm. lähikoulut).</c:v>
                </c:pt>
              </c:strCache>
            </c:strRef>
          </c:cat>
          <c:val>
            <c:numRef>
              <c:f>Taul1!$B$2:$B$5</c:f>
              <c:numCache>
                <c:formatCode>General</c:formatCode>
                <c:ptCount val="4"/>
                <c:pt idx="0">
                  <c:v>37</c:v>
                </c:pt>
                <c:pt idx="1">
                  <c:v>66</c:v>
                </c:pt>
                <c:pt idx="2">
                  <c:v>70</c:v>
                </c:pt>
                <c:pt idx="3">
                  <c:v>78</c:v>
                </c:pt>
              </c:numCache>
            </c:numRef>
          </c:val>
          <c:extLst>
            <c:ext xmlns:c16="http://schemas.microsoft.com/office/drawing/2014/chart" uri="{C3380CC4-5D6E-409C-BE32-E72D297353CC}">
              <c16:uniqueId val="{00000000-2090-4302-B8B8-132388802022}"/>
            </c:ext>
          </c:extLst>
        </c:ser>
        <c:ser>
          <c:idx val="1"/>
          <c:order val="1"/>
          <c:tx>
            <c:strRef>
              <c:f>Taul1!$C$1</c:f>
              <c:strCache>
                <c:ptCount val="1"/>
                <c:pt idx="0">
                  <c:v>neutraalit </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accent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Taul1!$A$2:$A$5</c:f>
              <c:strCache>
                <c:ptCount val="4"/>
                <c:pt idx="0">
                  <c:v>Kuntapalvelujen monipuolisuuden ja korkean laadun varmistaminen, vaikka se vaatisi palvelupisteiden vähentämistä omassa kunnassani.</c:v>
                </c:pt>
                <c:pt idx="1">
                  <c:v>Mahdollisuus valita kunnan järjestämä verorahoitteinen palvelu julkisen ja yksityisen palveluntuottajan välillä (palveluseteli tms.).</c:v>
                </c:pt>
                <c:pt idx="2">
                  <c:v>Mahdollisuus käyttää joustavasti myös naapurikuntien palveluja.</c:v>
                </c:pt>
                <c:pt idx="3">
                  <c:v>Kuntapalvelujen tarjoaminen mahdollisimman lähellä kotia (mm. lähikoulut).</c:v>
                </c:pt>
              </c:strCache>
            </c:strRef>
          </c:cat>
          <c:val>
            <c:numRef>
              <c:f>Taul1!$C$2:$C$5</c:f>
              <c:numCache>
                <c:formatCode>General</c:formatCode>
                <c:ptCount val="4"/>
                <c:pt idx="0">
                  <c:v>44</c:v>
                </c:pt>
                <c:pt idx="1">
                  <c:v>24</c:v>
                </c:pt>
                <c:pt idx="2">
                  <c:v>22</c:v>
                </c:pt>
                <c:pt idx="3">
                  <c:v>15</c:v>
                </c:pt>
              </c:numCache>
            </c:numRef>
          </c:val>
          <c:extLst>
            <c:ext xmlns:c16="http://schemas.microsoft.com/office/drawing/2014/chart" uri="{C3380CC4-5D6E-409C-BE32-E72D297353CC}">
              <c16:uniqueId val="{00000001-2090-4302-B8B8-132388802022}"/>
            </c:ext>
          </c:extLst>
        </c:ser>
        <c:ser>
          <c:idx val="2"/>
          <c:order val="2"/>
          <c:tx>
            <c:strRef>
              <c:f>Taul1!$D$1</c:f>
              <c:strCache>
                <c:ptCount val="1"/>
                <c:pt idx="0">
                  <c:v>ei lainkaan/ei kovin tärkeätä</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Taul1!$A$2:$A$5</c:f>
              <c:strCache>
                <c:ptCount val="4"/>
                <c:pt idx="0">
                  <c:v>Kuntapalvelujen monipuolisuuden ja korkean laadun varmistaminen, vaikka se vaatisi palvelupisteiden vähentämistä omassa kunnassani.</c:v>
                </c:pt>
                <c:pt idx="1">
                  <c:v>Mahdollisuus valita kunnan järjestämä verorahoitteinen palvelu julkisen ja yksityisen palveluntuottajan välillä (palveluseteli tms.).</c:v>
                </c:pt>
                <c:pt idx="2">
                  <c:v>Mahdollisuus käyttää joustavasti myös naapurikuntien palveluja.</c:v>
                </c:pt>
                <c:pt idx="3">
                  <c:v>Kuntapalvelujen tarjoaminen mahdollisimman lähellä kotia (mm. lähikoulut).</c:v>
                </c:pt>
              </c:strCache>
            </c:strRef>
          </c:cat>
          <c:val>
            <c:numRef>
              <c:f>Taul1!$D$2:$D$5</c:f>
              <c:numCache>
                <c:formatCode>General</c:formatCode>
                <c:ptCount val="4"/>
                <c:pt idx="0">
                  <c:v>19</c:v>
                </c:pt>
                <c:pt idx="1">
                  <c:v>10</c:v>
                </c:pt>
                <c:pt idx="2">
                  <c:v>8</c:v>
                </c:pt>
                <c:pt idx="3">
                  <c:v>7</c:v>
                </c:pt>
              </c:numCache>
            </c:numRef>
          </c:val>
          <c:extLst>
            <c:ext xmlns:c16="http://schemas.microsoft.com/office/drawing/2014/chart" uri="{C3380CC4-5D6E-409C-BE32-E72D297353CC}">
              <c16:uniqueId val="{00000002-2090-4302-B8B8-132388802022}"/>
            </c:ext>
          </c:extLst>
        </c:ser>
        <c:dLbls>
          <c:showLegendKey val="0"/>
          <c:showVal val="0"/>
          <c:showCatName val="0"/>
          <c:showSerName val="0"/>
          <c:showPercent val="0"/>
          <c:showBubbleSize val="0"/>
        </c:dLbls>
        <c:gapWidth val="80"/>
        <c:overlap val="100"/>
        <c:axId val="969445023"/>
        <c:axId val="981046783"/>
      </c:barChart>
      <c:catAx>
        <c:axId val="96944502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fi-FI"/>
          </a:p>
        </c:txPr>
        <c:crossAx val="981046783"/>
        <c:crosses val="autoZero"/>
        <c:auto val="1"/>
        <c:lblAlgn val="ctr"/>
        <c:lblOffset val="100"/>
        <c:noMultiLvlLbl val="0"/>
      </c:catAx>
      <c:valAx>
        <c:axId val="98104678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969445023"/>
        <c:crosses val="autoZero"/>
        <c:crossBetween val="between"/>
        <c:majorUnit val="0.2"/>
      </c:valAx>
      <c:spPr>
        <a:noFill/>
        <a:ln>
          <a:noFill/>
        </a:ln>
        <a:effectLst/>
      </c:spPr>
    </c:plotArea>
    <c:legend>
      <c:legendPos val="b"/>
      <c:layout>
        <c:manualLayout>
          <c:xMode val="edge"/>
          <c:yMode val="edge"/>
          <c:x val="0.26854378895966069"/>
          <c:y val="0.93711575357384425"/>
          <c:w val="0.72547381940347455"/>
          <c:h val="5.4088861921324977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lumMod val="95000"/>
      </a:schemeClr>
    </a:solidFill>
    <a:ln>
      <a:noFill/>
    </a:ln>
    <a:effectLst/>
  </c:spPr>
  <c:txPr>
    <a:bodyPr/>
    <a:lstStyle/>
    <a:p>
      <a:pPr>
        <a:defRPr sz="1400">
          <a:solidFill>
            <a:schemeClr val="tx1"/>
          </a:solidFill>
        </a:defRPr>
      </a:pPr>
      <a:endParaRPr lang="fi-FI"/>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107724179737427"/>
          <c:y val="2.7639902522353797E-2"/>
          <c:w val="0.67846514382819378"/>
          <c:h val="0.85888084408917109"/>
        </c:manualLayout>
      </c:layout>
      <c:barChart>
        <c:barDir val="bar"/>
        <c:grouping val="percentStacked"/>
        <c:varyColors val="0"/>
        <c:ser>
          <c:idx val="0"/>
          <c:order val="0"/>
          <c:tx>
            <c:strRef>
              <c:f>Taul1!$B$1</c:f>
              <c:strCache>
                <c:ptCount val="1"/>
                <c:pt idx="0">
                  <c:v>melko tai erittäin hyvin</c:v>
                </c:pt>
              </c:strCache>
            </c:strRef>
          </c:tx>
          <c:spPr>
            <a:solidFill>
              <a:schemeClr val="accent1"/>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Taul1!$A$2:$A$29</c:f>
              <c:strCache>
                <c:ptCount val="28"/>
                <c:pt idx="0">
                  <c:v>Kaavoitus</c:v>
                </c:pt>
                <c:pt idx="1">
                  <c:v>Kunnallinen tonttitarjonta</c:v>
                </c:pt>
                <c:pt idx="2">
                  <c:v>Erityiskoulu/erityisopetus erityisluokalla</c:v>
                </c:pt>
                <c:pt idx="3">
                  <c:v>Kunnallinen asuntotarjonta</c:v>
                </c:pt>
                <c:pt idx="4">
                  <c:v>Oppilas-/opiskelijahuolto</c:v>
                </c:pt>
                <c:pt idx="5">
                  <c:v>Nuorisopalvelut</c:v>
                </c:pt>
                <c:pt idx="6">
                  <c:v>Rakennusvalvonta</c:v>
                </c:pt>
                <c:pt idx="7">
                  <c:v>Esi- ja perusopetuksen koulukuljetukset</c:v>
                </c:pt>
                <c:pt idx="8">
                  <c:v>Ammatillinen koulutus</c:v>
                </c:pt>
                <c:pt idx="9">
                  <c:v>Aamu- tai iltapäivätoiminta</c:v>
                </c:pt>
                <c:pt idx="10">
                  <c:v>Taiteen perusopetus</c:v>
                </c:pt>
                <c:pt idx="11">
                  <c:v>Teiden ja katujen hoito</c:v>
                </c:pt>
                <c:pt idx="12">
                  <c:v>Perusopetus, luokat 7-9</c:v>
                </c:pt>
                <c:pt idx="13">
                  <c:v>Lukiokoulutus</c:v>
                </c:pt>
                <c:pt idx="14">
                  <c:v>Esiopetus</c:v>
                </c:pt>
                <c:pt idx="15">
                  <c:v>Joukkoliikennepalvelut</c:v>
                </c:pt>
                <c:pt idx="16">
                  <c:v>Varhaiskasvatus</c:v>
                </c:pt>
                <c:pt idx="17">
                  <c:v>Perusopetus, luokat 1-6</c:v>
                </c:pt>
                <c:pt idx="18">
                  <c:v>Kansalais- ja työväenopistot</c:v>
                </c:pt>
                <c:pt idx="19">
                  <c:v>Kevyen liikenteen väylät ja ulkoilureitit</c:v>
                </c:pt>
                <c:pt idx="20">
                  <c:v>Ympäristönsuojelu</c:v>
                </c:pt>
                <c:pt idx="21">
                  <c:v>Viheralueet, ympäristön siisteys</c:v>
                </c:pt>
                <c:pt idx="22">
                  <c:v>Kulttuuripalvelut</c:v>
                </c:pt>
                <c:pt idx="23">
                  <c:v>Energia- ja lämpöhuolto</c:v>
                </c:pt>
                <c:pt idx="24">
                  <c:v>Liikuntapalvelut</c:v>
                </c:pt>
                <c:pt idx="25">
                  <c:v>Vesihuolto</c:v>
                </c:pt>
                <c:pt idx="26">
                  <c:v>Jätehuolto</c:v>
                </c:pt>
                <c:pt idx="27">
                  <c:v>Kirjastopalvelut</c:v>
                </c:pt>
              </c:strCache>
            </c:strRef>
          </c:cat>
          <c:val>
            <c:numRef>
              <c:f>Taul1!$B$2:$B$29</c:f>
              <c:numCache>
                <c:formatCode>General</c:formatCode>
                <c:ptCount val="28"/>
                <c:pt idx="0">
                  <c:v>16</c:v>
                </c:pt>
                <c:pt idx="1">
                  <c:v>16</c:v>
                </c:pt>
                <c:pt idx="2">
                  <c:v>17</c:v>
                </c:pt>
                <c:pt idx="3">
                  <c:v>18</c:v>
                </c:pt>
                <c:pt idx="4">
                  <c:v>20</c:v>
                </c:pt>
                <c:pt idx="5">
                  <c:v>21</c:v>
                </c:pt>
                <c:pt idx="6">
                  <c:v>21</c:v>
                </c:pt>
                <c:pt idx="7">
                  <c:v>24</c:v>
                </c:pt>
                <c:pt idx="8">
                  <c:v>24</c:v>
                </c:pt>
                <c:pt idx="9">
                  <c:v>25</c:v>
                </c:pt>
                <c:pt idx="10">
                  <c:v>25</c:v>
                </c:pt>
                <c:pt idx="11">
                  <c:v>31</c:v>
                </c:pt>
                <c:pt idx="12">
                  <c:v>36</c:v>
                </c:pt>
                <c:pt idx="13">
                  <c:v>36</c:v>
                </c:pt>
                <c:pt idx="14">
                  <c:v>39</c:v>
                </c:pt>
                <c:pt idx="15">
                  <c:v>41</c:v>
                </c:pt>
                <c:pt idx="16">
                  <c:v>41</c:v>
                </c:pt>
                <c:pt idx="17">
                  <c:v>42</c:v>
                </c:pt>
                <c:pt idx="18">
                  <c:v>47</c:v>
                </c:pt>
                <c:pt idx="19">
                  <c:v>49</c:v>
                </c:pt>
                <c:pt idx="20">
                  <c:v>51</c:v>
                </c:pt>
                <c:pt idx="21">
                  <c:v>55</c:v>
                </c:pt>
                <c:pt idx="22">
                  <c:v>58</c:v>
                </c:pt>
                <c:pt idx="23">
                  <c:v>60</c:v>
                </c:pt>
                <c:pt idx="24">
                  <c:v>65</c:v>
                </c:pt>
                <c:pt idx="25">
                  <c:v>67</c:v>
                </c:pt>
                <c:pt idx="26">
                  <c:v>74</c:v>
                </c:pt>
                <c:pt idx="27">
                  <c:v>81</c:v>
                </c:pt>
              </c:numCache>
            </c:numRef>
          </c:val>
          <c:extLst>
            <c:ext xmlns:c16="http://schemas.microsoft.com/office/drawing/2014/chart" uri="{C3380CC4-5D6E-409C-BE32-E72D297353CC}">
              <c16:uniqueId val="{00000000-7F76-43B7-BC49-9E890A82FA41}"/>
            </c:ext>
          </c:extLst>
        </c:ser>
        <c:ser>
          <c:idx val="1"/>
          <c:order val="1"/>
          <c:tx>
            <c:strRef>
              <c:f>Taul1!$C$1</c:f>
              <c:strCache>
                <c:ptCount val="1"/>
                <c:pt idx="0">
                  <c:v>ei hyvin, ei huonosti</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Taul1!$A$2:$A$29</c:f>
              <c:strCache>
                <c:ptCount val="28"/>
                <c:pt idx="0">
                  <c:v>Kaavoitus</c:v>
                </c:pt>
                <c:pt idx="1">
                  <c:v>Kunnallinen tonttitarjonta</c:v>
                </c:pt>
                <c:pt idx="2">
                  <c:v>Erityiskoulu/erityisopetus erityisluokalla</c:v>
                </c:pt>
                <c:pt idx="3">
                  <c:v>Kunnallinen asuntotarjonta</c:v>
                </c:pt>
                <c:pt idx="4">
                  <c:v>Oppilas-/opiskelijahuolto</c:v>
                </c:pt>
                <c:pt idx="5">
                  <c:v>Nuorisopalvelut</c:v>
                </c:pt>
                <c:pt idx="6">
                  <c:v>Rakennusvalvonta</c:v>
                </c:pt>
                <c:pt idx="7">
                  <c:v>Esi- ja perusopetuksen koulukuljetukset</c:v>
                </c:pt>
                <c:pt idx="8">
                  <c:v>Ammatillinen koulutus</c:v>
                </c:pt>
                <c:pt idx="9">
                  <c:v>Aamu- tai iltapäivätoiminta</c:v>
                </c:pt>
                <c:pt idx="10">
                  <c:v>Taiteen perusopetus</c:v>
                </c:pt>
                <c:pt idx="11">
                  <c:v>Teiden ja katujen hoito</c:v>
                </c:pt>
                <c:pt idx="12">
                  <c:v>Perusopetus, luokat 7-9</c:v>
                </c:pt>
                <c:pt idx="13">
                  <c:v>Lukiokoulutus</c:v>
                </c:pt>
                <c:pt idx="14">
                  <c:v>Esiopetus</c:v>
                </c:pt>
                <c:pt idx="15">
                  <c:v>Joukkoliikennepalvelut</c:v>
                </c:pt>
                <c:pt idx="16">
                  <c:v>Varhaiskasvatus</c:v>
                </c:pt>
                <c:pt idx="17">
                  <c:v>Perusopetus, luokat 1-6</c:v>
                </c:pt>
                <c:pt idx="18">
                  <c:v>Kansalais- ja työväenopistot</c:v>
                </c:pt>
                <c:pt idx="19">
                  <c:v>Kevyen liikenteen väylät ja ulkoilureitit</c:v>
                </c:pt>
                <c:pt idx="20">
                  <c:v>Ympäristönsuojelu</c:v>
                </c:pt>
                <c:pt idx="21">
                  <c:v>Viheralueet, ympäristön siisteys</c:v>
                </c:pt>
                <c:pt idx="22">
                  <c:v>Kulttuuripalvelut</c:v>
                </c:pt>
                <c:pt idx="23">
                  <c:v>Energia- ja lämpöhuolto</c:v>
                </c:pt>
                <c:pt idx="24">
                  <c:v>Liikuntapalvelut</c:v>
                </c:pt>
                <c:pt idx="25">
                  <c:v>Vesihuolto</c:v>
                </c:pt>
                <c:pt idx="26">
                  <c:v>Jätehuolto</c:v>
                </c:pt>
                <c:pt idx="27">
                  <c:v>Kirjastopalvelut</c:v>
                </c:pt>
              </c:strCache>
            </c:strRef>
          </c:cat>
          <c:val>
            <c:numRef>
              <c:f>Taul1!$C$2:$C$29</c:f>
              <c:numCache>
                <c:formatCode>General</c:formatCode>
                <c:ptCount val="28"/>
                <c:pt idx="0">
                  <c:v>18</c:v>
                </c:pt>
                <c:pt idx="1">
                  <c:v>14</c:v>
                </c:pt>
                <c:pt idx="2">
                  <c:v>12</c:v>
                </c:pt>
                <c:pt idx="3">
                  <c:v>17</c:v>
                </c:pt>
                <c:pt idx="4">
                  <c:v>15</c:v>
                </c:pt>
                <c:pt idx="5">
                  <c:v>15</c:v>
                </c:pt>
                <c:pt idx="6">
                  <c:v>15</c:v>
                </c:pt>
                <c:pt idx="7">
                  <c:v>12</c:v>
                </c:pt>
                <c:pt idx="8">
                  <c:v>12</c:v>
                </c:pt>
                <c:pt idx="9">
                  <c:v>13</c:v>
                </c:pt>
                <c:pt idx="10">
                  <c:v>12</c:v>
                </c:pt>
                <c:pt idx="11">
                  <c:v>36</c:v>
                </c:pt>
                <c:pt idx="12">
                  <c:v>13</c:v>
                </c:pt>
                <c:pt idx="13">
                  <c:v>9</c:v>
                </c:pt>
                <c:pt idx="14">
                  <c:v>11</c:v>
                </c:pt>
                <c:pt idx="15">
                  <c:v>22</c:v>
                </c:pt>
                <c:pt idx="16">
                  <c:v>12</c:v>
                </c:pt>
                <c:pt idx="17">
                  <c:v>12</c:v>
                </c:pt>
                <c:pt idx="18">
                  <c:v>14</c:v>
                </c:pt>
                <c:pt idx="19">
                  <c:v>31</c:v>
                </c:pt>
                <c:pt idx="20">
                  <c:v>27</c:v>
                </c:pt>
                <c:pt idx="21">
                  <c:v>31</c:v>
                </c:pt>
                <c:pt idx="22">
                  <c:v>19</c:v>
                </c:pt>
                <c:pt idx="23">
                  <c:v>17</c:v>
                </c:pt>
                <c:pt idx="24">
                  <c:v>14</c:v>
                </c:pt>
                <c:pt idx="25">
                  <c:v>16</c:v>
                </c:pt>
                <c:pt idx="26">
                  <c:v>18</c:v>
                </c:pt>
                <c:pt idx="27">
                  <c:v>7</c:v>
                </c:pt>
              </c:numCache>
            </c:numRef>
          </c:val>
          <c:extLst>
            <c:ext xmlns:c16="http://schemas.microsoft.com/office/drawing/2014/chart" uri="{C3380CC4-5D6E-409C-BE32-E72D297353CC}">
              <c16:uniqueId val="{00000001-7F76-43B7-BC49-9E890A82FA41}"/>
            </c:ext>
          </c:extLst>
        </c:ser>
        <c:ser>
          <c:idx val="2"/>
          <c:order val="2"/>
          <c:tx>
            <c:strRef>
              <c:f>Taul1!$D$1</c:f>
              <c:strCache>
                <c:ptCount val="1"/>
                <c:pt idx="0">
                  <c:v>melko tai erittäin huonosti</c:v>
                </c:pt>
              </c:strCache>
            </c:strRef>
          </c:tx>
          <c:spPr>
            <a:solidFill>
              <a:schemeClr val="accent3"/>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Taul1!$A$2:$A$29</c:f>
              <c:strCache>
                <c:ptCount val="28"/>
                <c:pt idx="0">
                  <c:v>Kaavoitus</c:v>
                </c:pt>
                <c:pt idx="1">
                  <c:v>Kunnallinen tonttitarjonta</c:v>
                </c:pt>
                <c:pt idx="2">
                  <c:v>Erityiskoulu/erityisopetus erityisluokalla</c:v>
                </c:pt>
                <c:pt idx="3">
                  <c:v>Kunnallinen asuntotarjonta</c:v>
                </c:pt>
                <c:pt idx="4">
                  <c:v>Oppilas-/opiskelijahuolto</c:v>
                </c:pt>
                <c:pt idx="5">
                  <c:v>Nuorisopalvelut</c:v>
                </c:pt>
                <c:pt idx="6">
                  <c:v>Rakennusvalvonta</c:v>
                </c:pt>
                <c:pt idx="7">
                  <c:v>Esi- ja perusopetuksen koulukuljetukset</c:v>
                </c:pt>
                <c:pt idx="8">
                  <c:v>Ammatillinen koulutus</c:v>
                </c:pt>
                <c:pt idx="9">
                  <c:v>Aamu- tai iltapäivätoiminta</c:v>
                </c:pt>
                <c:pt idx="10">
                  <c:v>Taiteen perusopetus</c:v>
                </c:pt>
                <c:pt idx="11">
                  <c:v>Teiden ja katujen hoito</c:v>
                </c:pt>
                <c:pt idx="12">
                  <c:v>Perusopetus, luokat 7-9</c:v>
                </c:pt>
                <c:pt idx="13">
                  <c:v>Lukiokoulutus</c:v>
                </c:pt>
                <c:pt idx="14">
                  <c:v>Esiopetus</c:v>
                </c:pt>
                <c:pt idx="15">
                  <c:v>Joukkoliikennepalvelut</c:v>
                </c:pt>
                <c:pt idx="16">
                  <c:v>Varhaiskasvatus</c:v>
                </c:pt>
                <c:pt idx="17">
                  <c:v>Perusopetus, luokat 1-6</c:v>
                </c:pt>
                <c:pt idx="18">
                  <c:v>Kansalais- ja työväenopistot</c:v>
                </c:pt>
                <c:pt idx="19">
                  <c:v>Kevyen liikenteen väylät ja ulkoilureitit</c:v>
                </c:pt>
                <c:pt idx="20">
                  <c:v>Ympäristönsuojelu</c:v>
                </c:pt>
                <c:pt idx="21">
                  <c:v>Viheralueet, ympäristön siisteys</c:v>
                </c:pt>
                <c:pt idx="22">
                  <c:v>Kulttuuripalvelut</c:v>
                </c:pt>
                <c:pt idx="23">
                  <c:v>Energia- ja lämpöhuolto</c:v>
                </c:pt>
                <c:pt idx="24">
                  <c:v>Liikuntapalvelut</c:v>
                </c:pt>
                <c:pt idx="25">
                  <c:v>Vesihuolto</c:v>
                </c:pt>
                <c:pt idx="26">
                  <c:v>Jätehuolto</c:v>
                </c:pt>
                <c:pt idx="27">
                  <c:v>Kirjastopalvelut</c:v>
                </c:pt>
              </c:strCache>
            </c:strRef>
          </c:cat>
          <c:val>
            <c:numRef>
              <c:f>Taul1!$D$2:$D$29</c:f>
              <c:numCache>
                <c:formatCode>General</c:formatCode>
                <c:ptCount val="28"/>
                <c:pt idx="0">
                  <c:v>10</c:v>
                </c:pt>
                <c:pt idx="1">
                  <c:v>7</c:v>
                </c:pt>
                <c:pt idx="2">
                  <c:v>5</c:v>
                </c:pt>
                <c:pt idx="3">
                  <c:v>9</c:v>
                </c:pt>
                <c:pt idx="4">
                  <c:v>6</c:v>
                </c:pt>
                <c:pt idx="5">
                  <c:v>5</c:v>
                </c:pt>
                <c:pt idx="6">
                  <c:v>8</c:v>
                </c:pt>
                <c:pt idx="7">
                  <c:v>4</c:v>
                </c:pt>
                <c:pt idx="8">
                  <c:v>7</c:v>
                </c:pt>
                <c:pt idx="9">
                  <c:v>3</c:v>
                </c:pt>
                <c:pt idx="10">
                  <c:v>3</c:v>
                </c:pt>
                <c:pt idx="11">
                  <c:v>30</c:v>
                </c:pt>
                <c:pt idx="12">
                  <c:v>3</c:v>
                </c:pt>
                <c:pt idx="13">
                  <c:v>3</c:v>
                </c:pt>
                <c:pt idx="14">
                  <c:v>2</c:v>
                </c:pt>
                <c:pt idx="15">
                  <c:v>22</c:v>
                </c:pt>
                <c:pt idx="16">
                  <c:v>3</c:v>
                </c:pt>
                <c:pt idx="17">
                  <c:v>2</c:v>
                </c:pt>
                <c:pt idx="18">
                  <c:v>3</c:v>
                </c:pt>
                <c:pt idx="19">
                  <c:v>16</c:v>
                </c:pt>
                <c:pt idx="20">
                  <c:v>7</c:v>
                </c:pt>
                <c:pt idx="21">
                  <c:v>10</c:v>
                </c:pt>
                <c:pt idx="22">
                  <c:v>3</c:v>
                </c:pt>
                <c:pt idx="23">
                  <c:v>3</c:v>
                </c:pt>
                <c:pt idx="24">
                  <c:v>3</c:v>
                </c:pt>
                <c:pt idx="25">
                  <c:v>4</c:v>
                </c:pt>
                <c:pt idx="26">
                  <c:v>5</c:v>
                </c:pt>
                <c:pt idx="27">
                  <c:v>1</c:v>
                </c:pt>
              </c:numCache>
            </c:numRef>
          </c:val>
          <c:extLst>
            <c:ext xmlns:c16="http://schemas.microsoft.com/office/drawing/2014/chart" uri="{C3380CC4-5D6E-409C-BE32-E72D297353CC}">
              <c16:uniqueId val="{00000002-7F76-43B7-BC49-9E890A82FA41}"/>
            </c:ext>
          </c:extLst>
        </c:ser>
        <c:ser>
          <c:idx val="3"/>
          <c:order val="3"/>
          <c:tx>
            <c:strRef>
              <c:f>Taul1!$E$1</c:f>
              <c:strCache>
                <c:ptCount val="1"/>
                <c:pt idx="0">
                  <c:v>Ei osaa sanoa</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Taul1!$A$2:$A$29</c:f>
              <c:strCache>
                <c:ptCount val="28"/>
                <c:pt idx="0">
                  <c:v>Kaavoitus</c:v>
                </c:pt>
                <c:pt idx="1">
                  <c:v>Kunnallinen tonttitarjonta</c:v>
                </c:pt>
                <c:pt idx="2">
                  <c:v>Erityiskoulu/erityisopetus erityisluokalla</c:v>
                </c:pt>
                <c:pt idx="3">
                  <c:v>Kunnallinen asuntotarjonta</c:v>
                </c:pt>
                <c:pt idx="4">
                  <c:v>Oppilas-/opiskelijahuolto</c:v>
                </c:pt>
                <c:pt idx="5">
                  <c:v>Nuorisopalvelut</c:v>
                </c:pt>
                <c:pt idx="6">
                  <c:v>Rakennusvalvonta</c:v>
                </c:pt>
                <c:pt idx="7">
                  <c:v>Esi- ja perusopetuksen koulukuljetukset</c:v>
                </c:pt>
                <c:pt idx="8">
                  <c:v>Ammatillinen koulutus</c:v>
                </c:pt>
                <c:pt idx="9">
                  <c:v>Aamu- tai iltapäivätoiminta</c:v>
                </c:pt>
                <c:pt idx="10">
                  <c:v>Taiteen perusopetus</c:v>
                </c:pt>
                <c:pt idx="11">
                  <c:v>Teiden ja katujen hoito</c:v>
                </c:pt>
                <c:pt idx="12">
                  <c:v>Perusopetus, luokat 7-9</c:v>
                </c:pt>
                <c:pt idx="13">
                  <c:v>Lukiokoulutus</c:v>
                </c:pt>
                <c:pt idx="14">
                  <c:v>Esiopetus</c:v>
                </c:pt>
                <c:pt idx="15">
                  <c:v>Joukkoliikennepalvelut</c:v>
                </c:pt>
                <c:pt idx="16">
                  <c:v>Varhaiskasvatus</c:v>
                </c:pt>
                <c:pt idx="17">
                  <c:v>Perusopetus, luokat 1-6</c:v>
                </c:pt>
                <c:pt idx="18">
                  <c:v>Kansalais- ja työväenopistot</c:v>
                </c:pt>
                <c:pt idx="19">
                  <c:v>Kevyen liikenteen väylät ja ulkoilureitit</c:v>
                </c:pt>
                <c:pt idx="20">
                  <c:v>Ympäristönsuojelu</c:v>
                </c:pt>
                <c:pt idx="21">
                  <c:v>Viheralueet, ympäristön siisteys</c:v>
                </c:pt>
                <c:pt idx="22">
                  <c:v>Kulttuuripalvelut</c:v>
                </c:pt>
                <c:pt idx="23">
                  <c:v>Energia- ja lämpöhuolto</c:v>
                </c:pt>
                <c:pt idx="24">
                  <c:v>Liikuntapalvelut</c:v>
                </c:pt>
                <c:pt idx="25">
                  <c:v>Vesihuolto</c:v>
                </c:pt>
                <c:pt idx="26">
                  <c:v>Jätehuolto</c:v>
                </c:pt>
                <c:pt idx="27">
                  <c:v>Kirjastopalvelut</c:v>
                </c:pt>
              </c:strCache>
            </c:strRef>
          </c:cat>
          <c:val>
            <c:numRef>
              <c:f>Taul1!$E$2:$E$29</c:f>
              <c:numCache>
                <c:formatCode>General</c:formatCode>
                <c:ptCount val="28"/>
                <c:pt idx="0">
                  <c:v>56</c:v>
                </c:pt>
                <c:pt idx="1">
                  <c:v>63</c:v>
                </c:pt>
                <c:pt idx="2">
                  <c:v>66</c:v>
                </c:pt>
                <c:pt idx="3">
                  <c:v>56</c:v>
                </c:pt>
                <c:pt idx="4">
                  <c:v>59</c:v>
                </c:pt>
                <c:pt idx="5">
                  <c:v>59</c:v>
                </c:pt>
                <c:pt idx="6">
                  <c:v>56</c:v>
                </c:pt>
                <c:pt idx="7">
                  <c:v>60</c:v>
                </c:pt>
                <c:pt idx="8">
                  <c:v>57</c:v>
                </c:pt>
                <c:pt idx="9">
                  <c:v>59</c:v>
                </c:pt>
                <c:pt idx="10">
                  <c:v>60</c:v>
                </c:pt>
                <c:pt idx="11">
                  <c:v>3</c:v>
                </c:pt>
                <c:pt idx="12">
                  <c:v>48</c:v>
                </c:pt>
                <c:pt idx="13">
                  <c:v>52</c:v>
                </c:pt>
                <c:pt idx="14">
                  <c:v>48</c:v>
                </c:pt>
                <c:pt idx="15">
                  <c:v>15</c:v>
                </c:pt>
                <c:pt idx="16">
                  <c:v>44</c:v>
                </c:pt>
                <c:pt idx="17">
                  <c:v>44</c:v>
                </c:pt>
                <c:pt idx="18">
                  <c:v>36</c:v>
                </c:pt>
                <c:pt idx="19">
                  <c:v>4</c:v>
                </c:pt>
                <c:pt idx="20">
                  <c:v>15</c:v>
                </c:pt>
                <c:pt idx="21">
                  <c:v>4</c:v>
                </c:pt>
                <c:pt idx="22">
                  <c:v>20</c:v>
                </c:pt>
                <c:pt idx="23">
                  <c:v>20</c:v>
                </c:pt>
                <c:pt idx="24">
                  <c:v>18</c:v>
                </c:pt>
                <c:pt idx="25">
                  <c:v>13</c:v>
                </c:pt>
                <c:pt idx="26">
                  <c:v>3</c:v>
                </c:pt>
                <c:pt idx="27">
                  <c:v>11</c:v>
                </c:pt>
              </c:numCache>
            </c:numRef>
          </c:val>
          <c:extLst>
            <c:ext xmlns:c16="http://schemas.microsoft.com/office/drawing/2014/chart" uri="{C3380CC4-5D6E-409C-BE32-E72D297353CC}">
              <c16:uniqueId val="{00000003-7F76-43B7-BC49-9E890A82FA41}"/>
            </c:ext>
          </c:extLst>
        </c:ser>
        <c:dLbls>
          <c:showLegendKey val="0"/>
          <c:showVal val="0"/>
          <c:showCatName val="0"/>
          <c:showSerName val="0"/>
          <c:showPercent val="0"/>
          <c:showBubbleSize val="0"/>
        </c:dLbls>
        <c:gapWidth val="80"/>
        <c:overlap val="100"/>
        <c:axId val="2066338464"/>
        <c:axId val="2066341344"/>
      </c:barChart>
      <c:catAx>
        <c:axId val="20663384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fi-FI"/>
          </a:p>
        </c:txPr>
        <c:crossAx val="2066341344"/>
        <c:crosses val="autoZero"/>
        <c:auto val="1"/>
        <c:lblAlgn val="ctr"/>
        <c:lblOffset val="100"/>
        <c:tickLblSkip val="1"/>
        <c:noMultiLvlLbl val="0"/>
      </c:catAx>
      <c:valAx>
        <c:axId val="206634134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2066338464"/>
        <c:crosses val="autoZero"/>
        <c:crossBetween val="between"/>
      </c:valAx>
      <c:spPr>
        <a:noFill/>
        <a:ln>
          <a:noFill/>
        </a:ln>
        <a:effectLst/>
      </c:spPr>
    </c:plotArea>
    <c:legend>
      <c:legendPos val="b"/>
      <c:layout>
        <c:manualLayout>
          <c:xMode val="edge"/>
          <c:yMode val="edge"/>
          <c:x val="0.14376099770370526"/>
          <c:y val="0.94049699422478927"/>
          <c:w val="0.71247791077053702"/>
          <c:h val="5.3774927570255218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lumMod val="95000"/>
      </a:schemeClr>
    </a:solidFill>
    <a:ln>
      <a:noFill/>
    </a:ln>
    <a:effectLst/>
  </c:spPr>
  <c:txPr>
    <a:bodyPr/>
    <a:lstStyle/>
    <a:p>
      <a:pPr>
        <a:defRPr/>
      </a:pPr>
      <a:endParaRPr lang="fi-FI"/>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692338725755794"/>
          <c:y val="3.8708201121342121E-2"/>
          <c:w val="0.69791513326249766"/>
          <c:h val="0.82712392204341789"/>
        </c:manualLayout>
      </c:layout>
      <c:barChart>
        <c:barDir val="bar"/>
        <c:grouping val="percentStacked"/>
        <c:varyColors val="0"/>
        <c:ser>
          <c:idx val="0"/>
          <c:order val="0"/>
          <c:tx>
            <c:strRef>
              <c:f>Taul1!$B$1</c:f>
              <c:strCache>
                <c:ptCount val="1"/>
                <c:pt idx="0">
                  <c:v>melko tai erittäin hyvä</c:v>
                </c:pt>
              </c:strCache>
            </c:strRef>
          </c:tx>
          <c:spPr>
            <a:solidFill>
              <a:schemeClr val="accent1"/>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Taul1!$A$2:$A$23</c:f>
              <c:strCache>
                <c:ptCount val="22"/>
                <c:pt idx="0">
                  <c:v>Kunnallinen tonttitarjonta</c:v>
                </c:pt>
                <c:pt idx="1">
                  <c:v>Erityiskoulu/erityisopetus erityisluokalla</c:v>
                </c:pt>
                <c:pt idx="2">
                  <c:v>Oppilas-/opiskelijahuolto</c:v>
                </c:pt>
                <c:pt idx="3">
                  <c:v>Kunnallinen asuntotarjonta</c:v>
                </c:pt>
                <c:pt idx="4">
                  <c:v>Rakennusvalvonta</c:v>
                </c:pt>
                <c:pt idx="5">
                  <c:v>Aamu- tai iltapäivätoiminta</c:v>
                </c:pt>
                <c:pt idx="6">
                  <c:v>Esi- ja perusopetuksen koulukuljetukset</c:v>
                </c:pt>
                <c:pt idx="7">
                  <c:v>Nuorisopalvelut</c:v>
                </c:pt>
                <c:pt idx="8">
                  <c:v>Taiteen perusopetus</c:v>
                </c:pt>
                <c:pt idx="9">
                  <c:v>Ammatillinen koulutus</c:v>
                </c:pt>
                <c:pt idx="10">
                  <c:v>Joukkoliikennepalvelut</c:v>
                </c:pt>
                <c:pt idx="11">
                  <c:v>Varhaiskasvatus</c:v>
                </c:pt>
                <c:pt idx="12">
                  <c:v>Lukiokoulutus</c:v>
                </c:pt>
                <c:pt idx="13">
                  <c:v>Esiopetus</c:v>
                </c:pt>
                <c:pt idx="14">
                  <c:v>Perusopetus, luokat 7-9</c:v>
                </c:pt>
                <c:pt idx="15">
                  <c:v>Perusopetus, luokat 1-6</c:v>
                </c:pt>
                <c:pt idx="16">
                  <c:v>Kansalais- ja työväenopistot</c:v>
                </c:pt>
                <c:pt idx="17">
                  <c:v>Kulttuuripalvelut</c:v>
                </c:pt>
                <c:pt idx="18">
                  <c:v>Liikuntapalvelut</c:v>
                </c:pt>
                <c:pt idx="19">
                  <c:v>Vesihuolto</c:v>
                </c:pt>
                <c:pt idx="20">
                  <c:v>Jätehuolto</c:v>
                </c:pt>
                <c:pt idx="21">
                  <c:v>Kirjastopalvelut</c:v>
                </c:pt>
              </c:strCache>
            </c:strRef>
          </c:cat>
          <c:val>
            <c:numRef>
              <c:f>Taul1!$B$2:$B$23</c:f>
              <c:numCache>
                <c:formatCode>General</c:formatCode>
                <c:ptCount val="22"/>
                <c:pt idx="0">
                  <c:v>17</c:v>
                </c:pt>
                <c:pt idx="1">
                  <c:v>18</c:v>
                </c:pt>
                <c:pt idx="2">
                  <c:v>18</c:v>
                </c:pt>
                <c:pt idx="3">
                  <c:v>19</c:v>
                </c:pt>
                <c:pt idx="4">
                  <c:v>22</c:v>
                </c:pt>
                <c:pt idx="5">
                  <c:v>24</c:v>
                </c:pt>
                <c:pt idx="6">
                  <c:v>24</c:v>
                </c:pt>
                <c:pt idx="7">
                  <c:v>24</c:v>
                </c:pt>
                <c:pt idx="8">
                  <c:v>27</c:v>
                </c:pt>
                <c:pt idx="9">
                  <c:v>27</c:v>
                </c:pt>
                <c:pt idx="10">
                  <c:v>37</c:v>
                </c:pt>
                <c:pt idx="11">
                  <c:v>39</c:v>
                </c:pt>
                <c:pt idx="12">
                  <c:v>40</c:v>
                </c:pt>
                <c:pt idx="13">
                  <c:v>40</c:v>
                </c:pt>
                <c:pt idx="14">
                  <c:v>41</c:v>
                </c:pt>
                <c:pt idx="15">
                  <c:v>45</c:v>
                </c:pt>
                <c:pt idx="16">
                  <c:v>50</c:v>
                </c:pt>
                <c:pt idx="17">
                  <c:v>55</c:v>
                </c:pt>
                <c:pt idx="18">
                  <c:v>64</c:v>
                </c:pt>
                <c:pt idx="19">
                  <c:v>64</c:v>
                </c:pt>
                <c:pt idx="20">
                  <c:v>67</c:v>
                </c:pt>
                <c:pt idx="21">
                  <c:v>82</c:v>
                </c:pt>
              </c:numCache>
            </c:numRef>
          </c:val>
          <c:extLst>
            <c:ext xmlns:c16="http://schemas.microsoft.com/office/drawing/2014/chart" uri="{C3380CC4-5D6E-409C-BE32-E72D297353CC}">
              <c16:uniqueId val="{00000000-9B58-4458-A619-523E378162EB}"/>
            </c:ext>
          </c:extLst>
        </c:ser>
        <c:ser>
          <c:idx val="1"/>
          <c:order val="1"/>
          <c:tx>
            <c:strRef>
              <c:f>Taul1!$C$1</c:f>
              <c:strCache>
                <c:ptCount val="1"/>
                <c:pt idx="0">
                  <c:v>ei hyvä, ei huono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Taul1!$A$2:$A$23</c:f>
              <c:strCache>
                <c:ptCount val="22"/>
                <c:pt idx="0">
                  <c:v>Kunnallinen tonttitarjonta</c:v>
                </c:pt>
                <c:pt idx="1">
                  <c:v>Erityiskoulu/erityisopetus erityisluokalla</c:v>
                </c:pt>
                <c:pt idx="2">
                  <c:v>Oppilas-/opiskelijahuolto</c:v>
                </c:pt>
                <c:pt idx="3">
                  <c:v>Kunnallinen asuntotarjonta</c:v>
                </c:pt>
                <c:pt idx="4">
                  <c:v>Rakennusvalvonta</c:v>
                </c:pt>
                <c:pt idx="5">
                  <c:v>Aamu- tai iltapäivätoiminta</c:v>
                </c:pt>
                <c:pt idx="6">
                  <c:v>Esi- ja perusopetuksen koulukuljetukset</c:v>
                </c:pt>
                <c:pt idx="7">
                  <c:v>Nuorisopalvelut</c:v>
                </c:pt>
                <c:pt idx="8">
                  <c:v>Taiteen perusopetus</c:v>
                </c:pt>
                <c:pt idx="9">
                  <c:v>Ammatillinen koulutus</c:v>
                </c:pt>
                <c:pt idx="10">
                  <c:v>Joukkoliikennepalvelut</c:v>
                </c:pt>
                <c:pt idx="11">
                  <c:v>Varhaiskasvatus</c:v>
                </c:pt>
                <c:pt idx="12">
                  <c:v>Lukiokoulutus</c:v>
                </c:pt>
                <c:pt idx="13">
                  <c:v>Esiopetus</c:v>
                </c:pt>
                <c:pt idx="14">
                  <c:v>Perusopetus, luokat 7-9</c:v>
                </c:pt>
                <c:pt idx="15">
                  <c:v>Perusopetus, luokat 1-6</c:v>
                </c:pt>
                <c:pt idx="16">
                  <c:v>Kansalais- ja työväenopistot</c:v>
                </c:pt>
                <c:pt idx="17">
                  <c:v>Kulttuuripalvelut</c:v>
                </c:pt>
                <c:pt idx="18">
                  <c:v>Liikuntapalvelut</c:v>
                </c:pt>
                <c:pt idx="19">
                  <c:v>Vesihuolto</c:v>
                </c:pt>
                <c:pt idx="20">
                  <c:v>Jätehuolto</c:v>
                </c:pt>
                <c:pt idx="21">
                  <c:v>Kirjastopalvelut</c:v>
                </c:pt>
              </c:strCache>
            </c:strRef>
          </c:cat>
          <c:val>
            <c:numRef>
              <c:f>Taul1!$C$2:$C$23</c:f>
              <c:numCache>
                <c:formatCode>General</c:formatCode>
                <c:ptCount val="22"/>
                <c:pt idx="0">
                  <c:v>15</c:v>
                </c:pt>
                <c:pt idx="1">
                  <c:v>10</c:v>
                </c:pt>
                <c:pt idx="2">
                  <c:v>12</c:v>
                </c:pt>
                <c:pt idx="3">
                  <c:v>17</c:v>
                </c:pt>
                <c:pt idx="4">
                  <c:v>15</c:v>
                </c:pt>
                <c:pt idx="5">
                  <c:v>10</c:v>
                </c:pt>
                <c:pt idx="6">
                  <c:v>10</c:v>
                </c:pt>
                <c:pt idx="7">
                  <c:v>15</c:v>
                </c:pt>
                <c:pt idx="8">
                  <c:v>13</c:v>
                </c:pt>
                <c:pt idx="9">
                  <c:v>11</c:v>
                </c:pt>
                <c:pt idx="10">
                  <c:v>21</c:v>
                </c:pt>
                <c:pt idx="11">
                  <c:v>11</c:v>
                </c:pt>
                <c:pt idx="12">
                  <c:v>7</c:v>
                </c:pt>
                <c:pt idx="13">
                  <c:v>8</c:v>
                </c:pt>
                <c:pt idx="14">
                  <c:v>8</c:v>
                </c:pt>
                <c:pt idx="15">
                  <c:v>8</c:v>
                </c:pt>
                <c:pt idx="16">
                  <c:v>16</c:v>
                </c:pt>
                <c:pt idx="17">
                  <c:v>19</c:v>
                </c:pt>
                <c:pt idx="18">
                  <c:v>15</c:v>
                </c:pt>
                <c:pt idx="19">
                  <c:v>14</c:v>
                </c:pt>
                <c:pt idx="20">
                  <c:v>16</c:v>
                </c:pt>
                <c:pt idx="21">
                  <c:v>8</c:v>
                </c:pt>
              </c:numCache>
            </c:numRef>
          </c:val>
          <c:extLst>
            <c:ext xmlns:c16="http://schemas.microsoft.com/office/drawing/2014/chart" uri="{C3380CC4-5D6E-409C-BE32-E72D297353CC}">
              <c16:uniqueId val="{00000001-9B58-4458-A619-523E378162EB}"/>
            </c:ext>
          </c:extLst>
        </c:ser>
        <c:ser>
          <c:idx val="2"/>
          <c:order val="2"/>
          <c:tx>
            <c:strRef>
              <c:f>Taul1!$D$1</c:f>
              <c:strCache>
                <c:ptCount val="1"/>
                <c:pt idx="0">
                  <c:v>melko tai erittäin huono</c:v>
                </c:pt>
              </c:strCache>
            </c:strRef>
          </c:tx>
          <c:spPr>
            <a:solidFill>
              <a:schemeClr val="accent3"/>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Taul1!$A$2:$A$23</c:f>
              <c:strCache>
                <c:ptCount val="22"/>
                <c:pt idx="0">
                  <c:v>Kunnallinen tonttitarjonta</c:v>
                </c:pt>
                <c:pt idx="1">
                  <c:v>Erityiskoulu/erityisopetus erityisluokalla</c:v>
                </c:pt>
                <c:pt idx="2">
                  <c:v>Oppilas-/opiskelijahuolto</c:v>
                </c:pt>
                <c:pt idx="3">
                  <c:v>Kunnallinen asuntotarjonta</c:v>
                </c:pt>
                <c:pt idx="4">
                  <c:v>Rakennusvalvonta</c:v>
                </c:pt>
                <c:pt idx="5">
                  <c:v>Aamu- tai iltapäivätoiminta</c:v>
                </c:pt>
                <c:pt idx="6">
                  <c:v>Esi- ja perusopetuksen koulukuljetukset</c:v>
                </c:pt>
                <c:pt idx="7">
                  <c:v>Nuorisopalvelut</c:v>
                </c:pt>
                <c:pt idx="8">
                  <c:v>Taiteen perusopetus</c:v>
                </c:pt>
                <c:pt idx="9">
                  <c:v>Ammatillinen koulutus</c:v>
                </c:pt>
                <c:pt idx="10">
                  <c:v>Joukkoliikennepalvelut</c:v>
                </c:pt>
                <c:pt idx="11">
                  <c:v>Varhaiskasvatus</c:v>
                </c:pt>
                <c:pt idx="12">
                  <c:v>Lukiokoulutus</c:v>
                </c:pt>
                <c:pt idx="13">
                  <c:v>Esiopetus</c:v>
                </c:pt>
                <c:pt idx="14">
                  <c:v>Perusopetus, luokat 7-9</c:v>
                </c:pt>
                <c:pt idx="15">
                  <c:v>Perusopetus, luokat 1-6</c:v>
                </c:pt>
                <c:pt idx="16">
                  <c:v>Kansalais- ja työväenopistot</c:v>
                </c:pt>
                <c:pt idx="17">
                  <c:v>Kulttuuripalvelut</c:v>
                </c:pt>
                <c:pt idx="18">
                  <c:v>Liikuntapalvelut</c:v>
                </c:pt>
                <c:pt idx="19">
                  <c:v>Vesihuolto</c:v>
                </c:pt>
                <c:pt idx="20">
                  <c:v>Jätehuolto</c:v>
                </c:pt>
                <c:pt idx="21">
                  <c:v>Kirjastopalvelut</c:v>
                </c:pt>
              </c:strCache>
            </c:strRef>
          </c:cat>
          <c:val>
            <c:numRef>
              <c:f>Taul1!$D$2:$D$23</c:f>
              <c:numCache>
                <c:formatCode>General</c:formatCode>
                <c:ptCount val="22"/>
                <c:pt idx="0">
                  <c:v>7</c:v>
                </c:pt>
                <c:pt idx="1">
                  <c:v>4</c:v>
                </c:pt>
                <c:pt idx="2">
                  <c:v>4</c:v>
                </c:pt>
                <c:pt idx="3">
                  <c:v>9</c:v>
                </c:pt>
                <c:pt idx="4">
                  <c:v>6</c:v>
                </c:pt>
                <c:pt idx="5">
                  <c:v>3</c:v>
                </c:pt>
                <c:pt idx="6">
                  <c:v>3</c:v>
                </c:pt>
                <c:pt idx="7">
                  <c:v>4</c:v>
                </c:pt>
                <c:pt idx="8">
                  <c:v>5</c:v>
                </c:pt>
                <c:pt idx="9">
                  <c:v>8</c:v>
                </c:pt>
                <c:pt idx="10">
                  <c:v>25</c:v>
                </c:pt>
                <c:pt idx="11">
                  <c:v>3</c:v>
                </c:pt>
                <c:pt idx="12">
                  <c:v>3</c:v>
                </c:pt>
                <c:pt idx="13">
                  <c:v>2</c:v>
                </c:pt>
                <c:pt idx="14">
                  <c:v>2</c:v>
                </c:pt>
                <c:pt idx="15">
                  <c:v>2</c:v>
                </c:pt>
                <c:pt idx="16">
                  <c:v>4</c:v>
                </c:pt>
                <c:pt idx="17">
                  <c:v>4</c:v>
                </c:pt>
                <c:pt idx="18">
                  <c:v>3</c:v>
                </c:pt>
                <c:pt idx="19">
                  <c:v>3</c:v>
                </c:pt>
                <c:pt idx="20">
                  <c:v>4</c:v>
                </c:pt>
                <c:pt idx="21">
                  <c:v>1</c:v>
                </c:pt>
              </c:numCache>
            </c:numRef>
          </c:val>
          <c:extLst>
            <c:ext xmlns:c16="http://schemas.microsoft.com/office/drawing/2014/chart" uri="{C3380CC4-5D6E-409C-BE32-E72D297353CC}">
              <c16:uniqueId val="{00000002-9B58-4458-A619-523E378162EB}"/>
            </c:ext>
          </c:extLst>
        </c:ser>
        <c:ser>
          <c:idx val="3"/>
          <c:order val="3"/>
          <c:tx>
            <c:strRef>
              <c:f>Taul1!$E$1</c:f>
              <c:strCache>
                <c:ptCount val="1"/>
                <c:pt idx="0">
                  <c:v>ei osaa sanoa</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Taul1!$A$2:$A$23</c:f>
              <c:strCache>
                <c:ptCount val="22"/>
                <c:pt idx="0">
                  <c:v>Kunnallinen tonttitarjonta</c:v>
                </c:pt>
                <c:pt idx="1">
                  <c:v>Erityiskoulu/erityisopetus erityisluokalla</c:v>
                </c:pt>
                <c:pt idx="2">
                  <c:v>Oppilas-/opiskelijahuolto</c:v>
                </c:pt>
                <c:pt idx="3">
                  <c:v>Kunnallinen asuntotarjonta</c:v>
                </c:pt>
                <c:pt idx="4">
                  <c:v>Rakennusvalvonta</c:v>
                </c:pt>
                <c:pt idx="5">
                  <c:v>Aamu- tai iltapäivätoiminta</c:v>
                </c:pt>
                <c:pt idx="6">
                  <c:v>Esi- ja perusopetuksen koulukuljetukset</c:v>
                </c:pt>
                <c:pt idx="7">
                  <c:v>Nuorisopalvelut</c:v>
                </c:pt>
                <c:pt idx="8">
                  <c:v>Taiteen perusopetus</c:v>
                </c:pt>
                <c:pt idx="9">
                  <c:v>Ammatillinen koulutus</c:v>
                </c:pt>
                <c:pt idx="10">
                  <c:v>Joukkoliikennepalvelut</c:v>
                </c:pt>
                <c:pt idx="11">
                  <c:v>Varhaiskasvatus</c:v>
                </c:pt>
                <c:pt idx="12">
                  <c:v>Lukiokoulutus</c:v>
                </c:pt>
                <c:pt idx="13">
                  <c:v>Esiopetus</c:v>
                </c:pt>
                <c:pt idx="14">
                  <c:v>Perusopetus, luokat 7-9</c:v>
                </c:pt>
                <c:pt idx="15">
                  <c:v>Perusopetus, luokat 1-6</c:v>
                </c:pt>
                <c:pt idx="16">
                  <c:v>Kansalais- ja työväenopistot</c:v>
                </c:pt>
                <c:pt idx="17">
                  <c:v>Kulttuuripalvelut</c:v>
                </c:pt>
                <c:pt idx="18">
                  <c:v>Liikuntapalvelut</c:v>
                </c:pt>
                <c:pt idx="19">
                  <c:v>Vesihuolto</c:v>
                </c:pt>
                <c:pt idx="20">
                  <c:v>Jätehuolto</c:v>
                </c:pt>
                <c:pt idx="21">
                  <c:v>Kirjastopalvelut</c:v>
                </c:pt>
              </c:strCache>
            </c:strRef>
          </c:cat>
          <c:val>
            <c:numRef>
              <c:f>Taul1!$E$2:$E$23</c:f>
              <c:numCache>
                <c:formatCode>General</c:formatCode>
                <c:ptCount val="22"/>
                <c:pt idx="0">
                  <c:v>61</c:v>
                </c:pt>
                <c:pt idx="1">
                  <c:v>68</c:v>
                </c:pt>
                <c:pt idx="2">
                  <c:v>66</c:v>
                </c:pt>
                <c:pt idx="3">
                  <c:v>55</c:v>
                </c:pt>
                <c:pt idx="4">
                  <c:v>57</c:v>
                </c:pt>
                <c:pt idx="5">
                  <c:v>63</c:v>
                </c:pt>
                <c:pt idx="6">
                  <c:v>63</c:v>
                </c:pt>
                <c:pt idx="7">
                  <c:v>57</c:v>
                </c:pt>
                <c:pt idx="8">
                  <c:v>56</c:v>
                </c:pt>
                <c:pt idx="9">
                  <c:v>54</c:v>
                </c:pt>
                <c:pt idx="10">
                  <c:v>17</c:v>
                </c:pt>
                <c:pt idx="11">
                  <c:v>47</c:v>
                </c:pt>
                <c:pt idx="12">
                  <c:v>50</c:v>
                </c:pt>
                <c:pt idx="13">
                  <c:v>50</c:v>
                </c:pt>
                <c:pt idx="14">
                  <c:v>49</c:v>
                </c:pt>
                <c:pt idx="15">
                  <c:v>45</c:v>
                </c:pt>
                <c:pt idx="16">
                  <c:v>30</c:v>
                </c:pt>
                <c:pt idx="17">
                  <c:v>22</c:v>
                </c:pt>
                <c:pt idx="18">
                  <c:v>18</c:v>
                </c:pt>
                <c:pt idx="19">
                  <c:v>19</c:v>
                </c:pt>
                <c:pt idx="20">
                  <c:v>13</c:v>
                </c:pt>
                <c:pt idx="21">
                  <c:v>9</c:v>
                </c:pt>
              </c:numCache>
            </c:numRef>
          </c:val>
          <c:extLst>
            <c:ext xmlns:c16="http://schemas.microsoft.com/office/drawing/2014/chart" uri="{C3380CC4-5D6E-409C-BE32-E72D297353CC}">
              <c16:uniqueId val="{00000003-9B58-4458-A619-523E378162EB}"/>
            </c:ext>
          </c:extLst>
        </c:ser>
        <c:dLbls>
          <c:showLegendKey val="0"/>
          <c:showVal val="0"/>
          <c:showCatName val="0"/>
          <c:showSerName val="0"/>
          <c:showPercent val="0"/>
          <c:showBubbleSize val="0"/>
        </c:dLbls>
        <c:gapWidth val="80"/>
        <c:overlap val="100"/>
        <c:axId val="1745739983"/>
        <c:axId val="432951983"/>
      </c:barChart>
      <c:catAx>
        <c:axId val="174573998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432951983"/>
        <c:crosses val="autoZero"/>
        <c:auto val="1"/>
        <c:lblAlgn val="ctr"/>
        <c:lblOffset val="100"/>
        <c:noMultiLvlLbl val="0"/>
      </c:catAx>
      <c:valAx>
        <c:axId val="43295198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crossAx val="1745739983"/>
        <c:crosses val="autoZero"/>
        <c:crossBetween val="between"/>
      </c:valAx>
      <c:spPr>
        <a:noFill/>
        <a:ln>
          <a:noFill/>
        </a:ln>
        <a:effectLst/>
      </c:spPr>
    </c:plotArea>
    <c:legend>
      <c:legendPos val="b"/>
      <c:layout>
        <c:manualLayout>
          <c:xMode val="edge"/>
          <c:yMode val="edge"/>
          <c:x val="0.1682901165504446"/>
          <c:y val="0.94409372870873109"/>
          <c:w val="0.6634196730770584"/>
          <c:h val="5.59062712912690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lumMod val="95000"/>
      </a:schemeClr>
    </a:solidFill>
    <a:ln>
      <a:noFill/>
    </a:ln>
    <a:effectLst/>
  </c:spPr>
  <c:txPr>
    <a:bodyPr/>
    <a:lstStyle/>
    <a:p>
      <a:pPr>
        <a:defRPr/>
      </a:pPr>
      <a:endParaRPr lang="fi-FI"/>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melko tai erittäin tärkeä</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Taul1!$A$2:$A$14</c:f>
              <c:strCache>
                <c:ptCount val="13"/>
                <c:pt idx="0">
                  <c:v>Hyvät opiskelumahdollisuudet</c:v>
                </c:pt>
                <c:pt idx="1">
                  <c:v>Hyvä maine</c:v>
                </c:pt>
                <c:pt idx="2">
                  <c:v>Yhteisöllisyys ja naapurisuhteet</c:v>
                </c:pt>
                <c:pt idx="3">
                  <c:v>Hyvät harrastusmahdollisuudet</c:v>
                </c:pt>
                <c:pt idx="4">
                  <c:v>Hyvät liikenneyhteydet</c:v>
                </c:pt>
                <c:pt idx="5">
                  <c:v>Hyvät kaupalliset/yksityiset palvelut</c:v>
                </c:pt>
                <c:pt idx="6">
                  <c:v>Hyvät toimeentulomahdollisuudet</c:v>
                </c:pt>
                <c:pt idx="7">
                  <c:v>Hyvät julkiset palvelut</c:v>
                </c:pt>
                <c:pt idx="8">
                  <c:v>Perhe ja muut läheiset</c:v>
                </c:pt>
                <c:pt idx="9">
                  <c:v>Luonnonläheisyys</c:v>
                </c:pt>
                <c:pt idx="10">
                  <c:v>Hyvä asunto</c:v>
                </c:pt>
                <c:pt idx="11">
                  <c:v>Hyvä asuinympäristö </c:v>
                </c:pt>
                <c:pt idx="12">
                  <c:v>Turvallisuus</c:v>
                </c:pt>
              </c:strCache>
            </c:strRef>
          </c:cat>
          <c:val>
            <c:numRef>
              <c:f>Taul1!$B$2:$B$14</c:f>
              <c:numCache>
                <c:formatCode>General</c:formatCode>
                <c:ptCount val="13"/>
                <c:pt idx="0">
                  <c:v>54.8</c:v>
                </c:pt>
                <c:pt idx="1">
                  <c:v>67.099999999999994</c:v>
                </c:pt>
                <c:pt idx="2">
                  <c:v>67.400000000000006</c:v>
                </c:pt>
                <c:pt idx="3">
                  <c:v>73.3</c:v>
                </c:pt>
                <c:pt idx="4">
                  <c:v>75.099999999999994</c:v>
                </c:pt>
                <c:pt idx="5">
                  <c:v>76.400000000000006</c:v>
                </c:pt>
                <c:pt idx="6">
                  <c:v>77.5</c:v>
                </c:pt>
                <c:pt idx="7">
                  <c:v>82.5</c:v>
                </c:pt>
                <c:pt idx="8">
                  <c:v>83.1</c:v>
                </c:pt>
                <c:pt idx="9">
                  <c:v>89.9</c:v>
                </c:pt>
                <c:pt idx="10">
                  <c:v>93.8</c:v>
                </c:pt>
                <c:pt idx="11">
                  <c:v>95.8</c:v>
                </c:pt>
                <c:pt idx="12">
                  <c:v>96</c:v>
                </c:pt>
              </c:numCache>
            </c:numRef>
          </c:val>
          <c:extLst>
            <c:ext xmlns:c16="http://schemas.microsoft.com/office/drawing/2014/chart" uri="{C3380CC4-5D6E-409C-BE32-E72D297353CC}">
              <c16:uniqueId val="{00000000-BEC3-4F2E-9303-305407E33414}"/>
            </c:ext>
          </c:extLst>
        </c:ser>
        <c:ser>
          <c:idx val="1"/>
          <c:order val="1"/>
          <c:tx>
            <c:strRef>
              <c:f>Taul1!$C$1</c:f>
              <c:strCache>
                <c:ptCount val="1"/>
                <c:pt idx="0">
                  <c:v>neutraali</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Taul1!$A$2:$A$14</c:f>
              <c:strCache>
                <c:ptCount val="13"/>
                <c:pt idx="0">
                  <c:v>Hyvät opiskelumahdollisuudet</c:v>
                </c:pt>
                <c:pt idx="1">
                  <c:v>Hyvä maine</c:v>
                </c:pt>
                <c:pt idx="2">
                  <c:v>Yhteisöllisyys ja naapurisuhteet</c:v>
                </c:pt>
                <c:pt idx="3">
                  <c:v>Hyvät harrastusmahdollisuudet</c:v>
                </c:pt>
                <c:pt idx="4">
                  <c:v>Hyvät liikenneyhteydet</c:v>
                </c:pt>
                <c:pt idx="5">
                  <c:v>Hyvät kaupalliset/yksityiset palvelut</c:v>
                </c:pt>
                <c:pt idx="6">
                  <c:v>Hyvät toimeentulomahdollisuudet</c:v>
                </c:pt>
                <c:pt idx="7">
                  <c:v>Hyvät julkiset palvelut</c:v>
                </c:pt>
                <c:pt idx="8">
                  <c:v>Perhe ja muut läheiset</c:v>
                </c:pt>
                <c:pt idx="9">
                  <c:v>Luonnonläheisyys</c:v>
                </c:pt>
                <c:pt idx="10">
                  <c:v>Hyvä asunto</c:v>
                </c:pt>
                <c:pt idx="11">
                  <c:v>Hyvä asuinympäristö </c:v>
                </c:pt>
                <c:pt idx="12">
                  <c:v>Turvallisuus</c:v>
                </c:pt>
              </c:strCache>
            </c:strRef>
          </c:cat>
          <c:val>
            <c:numRef>
              <c:f>Taul1!$C$2:$C$14</c:f>
              <c:numCache>
                <c:formatCode>General</c:formatCode>
                <c:ptCount val="13"/>
                <c:pt idx="0">
                  <c:v>26.4</c:v>
                </c:pt>
                <c:pt idx="1">
                  <c:v>24</c:v>
                </c:pt>
                <c:pt idx="2">
                  <c:v>23.3</c:v>
                </c:pt>
                <c:pt idx="3">
                  <c:v>20.7</c:v>
                </c:pt>
                <c:pt idx="4">
                  <c:v>18.3</c:v>
                </c:pt>
                <c:pt idx="5">
                  <c:v>19.7</c:v>
                </c:pt>
                <c:pt idx="6">
                  <c:v>16.2</c:v>
                </c:pt>
                <c:pt idx="7">
                  <c:v>13.7</c:v>
                </c:pt>
                <c:pt idx="8">
                  <c:v>12.3</c:v>
                </c:pt>
                <c:pt idx="9">
                  <c:v>8.6</c:v>
                </c:pt>
                <c:pt idx="10">
                  <c:v>5.4</c:v>
                </c:pt>
                <c:pt idx="11">
                  <c:v>3.5</c:v>
                </c:pt>
                <c:pt idx="12">
                  <c:v>3.3</c:v>
                </c:pt>
              </c:numCache>
            </c:numRef>
          </c:val>
          <c:extLst>
            <c:ext xmlns:c16="http://schemas.microsoft.com/office/drawing/2014/chart" uri="{C3380CC4-5D6E-409C-BE32-E72D297353CC}">
              <c16:uniqueId val="{00000001-BEC3-4F2E-9303-305407E33414}"/>
            </c:ext>
          </c:extLst>
        </c:ser>
        <c:ser>
          <c:idx val="2"/>
          <c:order val="2"/>
          <c:tx>
            <c:strRef>
              <c:f>Taul1!$D$1</c:f>
              <c:strCache>
                <c:ptCount val="1"/>
                <c:pt idx="0">
                  <c:v>ei lainkaan tai ei kovin tärkeä</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Taul1!$A$2:$A$14</c:f>
              <c:strCache>
                <c:ptCount val="13"/>
                <c:pt idx="0">
                  <c:v>Hyvät opiskelumahdollisuudet</c:v>
                </c:pt>
                <c:pt idx="1">
                  <c:v>Hyvä maine</c:v>
                </c:pt>
                <c:pt idx="2">
                  <c:v>Yhteisöllisyys ja naapurisuhteet</c:v>
                </c:pt>
                <c:pt idx="3">
                  <c:v>Hyvät harrastusmahdollisuudet</c:v>
                </c:pt>
                <c:pt idx="4">
                  <c:v>Hyvät liikenneyhteydet</c:v>
                </c:pt>
                <c:pt idx="5">
                  <c:v>Hyvät kaupalliset/yksityiset palvelut</c:v>
                </c:pt>
                <c:pt idx="6">
                  <c:v>Hyvät toimeentulomahdollisuudet</c:v>
                </c:pt>
                <c:pt idx="7">
                  <c:v>Hyvät julkiset palvelut</c:v>
                </c:pt>
                <c:pt idx="8">
                  <c:v>Perhe ja muut läheiset</c:v>
                </c:pt>
                <c:pt idx="9">
                  <c:v>Luonnonläheisyys</c:v>
                </c:pt>
                <c:pt idx="10">
                  <c:v>Hyvä asunto</c:v>
                </c:pt>
                <c:pt idx="11">
                  <c:v>Hyvä asuinympäristö </c:v>
                </c:pt>
                <c:pt idx="12">
                  <c:v>Turvallisuus</c:v>
                </c:pt>
              </c:strCache>
            </c:strRef>
          </c:cat>
          <c:val>
            <c:numRef>
              <c:f>Taul1!$D$2:$D$14</c:f>
              <c:numCache>
                <c:formatCode>General</c:formatCode>
                <c:ptCount val="13"/>
                <c:pt idx="0">
                  <c:v>18.7</c:v>
                </c:pt>
                <c:pt idx="1">
                  <c:v>9</c:v>
                </c:pt>
                <c:pt idx="2">
                  <c:v>9.3000000000000007</c:v>
                </c:pt>
                <c:pt idx="3">
                  <c:v>6</c:v>
                </c:pt>
                <c:pt idx="4">
                  <c:v>6.6</c:v>
                </c:pt>
                <c:pt idx="5">
                  <c:v>3.9</c:v>
                </c:pt>
                <c:pt idx="6">
                  <c:v>6.3</c:v>
                </c:pt>
                <c:pt idx="7">
                  <c:v>3.8</c:v>
                </c:pt>
                <c:pt idx="8">
                  <c:v>4.5999999999999996</c:v>
                </c:pt>
                <c:pt idx="9">
                  <c:v>1.5</c:v>
                </c:pt>
                <c:pt idx="10">
                  <c:v>0.8</c:v>
                </c:pt>
                <c:pt idx="11">
                  <c:v>0.7</c:v>
                </c:pt>
                <c:pt idx="12">
                  <c:v>0.7</c:v>
                </c:pt>
              </c:numCache>
            </c:numRef>
          </c:val>
          <c:extLst>
            <c:ext xmlns:c16="http://schemas.microsoft.com/office/drawing/2014/chart" uri="{C3380CC4-5D6E-409C-BE32-E72D297353CC}">
              <c16:uniqueId val="{00000002-BEC3-4F2E-9303-305407E33414}"/>
            </c:ext>
          </c:extLst>
        </c:ser>
        <c:dLbls>
          <c:showLegendKey val="0"/>
          <c:showVal val="0"/>
          <c:showCatName val="0"/>
          <c:showSerName val="0"/>
          <c:showPercent val="0"/>
          <c:showBubbleSize val="0"/>
        </c:dLbls>
        <c:gapWidth val="100"/>
        <c:overlap val="100"/>
        <c:axId val="1273431631"/>
        <c:axId val="1273433071"/>
      </c:barChart>
      <c:catAx>
        <c:axId val="12734316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fi-FI"/>
          </a:p>
        </c:txPr>
        <c:crossAx val="1273433071"/>
        <c:crosses val="autoZero"/>
        <c:auto val="1"/>
        <c:lblAlgn val="ctr"/>
        <c:lblOffset val="100"/>
        <c:noMultiLvlLbl val="0"/>
      </c:catAx>
      <c:valAx>
        <c:axId val="1273433071"/>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fi-FI"/>
          </a:p>
        </c:txPr>
        <c:crossAx val="12734316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lumMod val="95000"/>
      </a:schemeClr>
    </a:solidFill>
    <a:ln>
      <a:noFill/>
    </a:ln>
    <a:effectLst/>
  </c:spPr>
  <c:txPr>
    <a:bodyPr/>
    <a:lstStyle/>
    <a:p>
      <a:pPr>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sz="80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0478ED3-B612-4193-BFB3-30640D50ACE2}" type="datetimeFigureOut">
              <a:rPr lang="fi-FI" sz="800" smtClean="0"/>
              <a:t>30.4.2026</a:t>
            </a:fld>
            <a:endParaRPr lang="fi-FI" sz="80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sz="80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F5EF1D2-EDBA-4B30-9DEE-0BEBDA91FEA7}" type="slidenum">
              <a:rPr lang="fi-FI" sz="800" smtClean="0"/>
              <a:t>‹#›</a:t>
            </a:fld>
            <a:endParaRPr lang="fi-FI" sz="800"/>
          </a:p>
        </p:txBody>
      </p:sp>
    </p:spTree>
    <p:extLst>
      <p:ext uri="{BB962C8B-B14F-4D97-AF65-F5344CB8AC3E}">
        <p14:creationId xmlns:p14="http://schemas.microsoft.com/office/powerpoint/2010/main" val="3909660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800"/>
            </a:lvl1pPr>
          </a:lstStyle>
          <a:p>
            <a:endParaRPr lang="fi-FI"/>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800"/>
            </a:lvl1pPr>
          </a:lstStyle>
          <a:p>
            <a:fld id="{0A258E9B-EF9A-4277-B3A7-6483215B4E3F}" type="datetimeFigureOut">
              <a:rPr lang="fi-FI" smtClean="0"/>
              <a:pPr/>
              <a:t>30.4.2026</a:t>
            </a:fld>
            <a:endParaRPr lang="fi-FI"/>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800"/>
            </a:lvl1pPr>
          </a:lstStyle>
          <a:p>
            <a:endParaRPr lang="fi-FI"/>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800"/>
            </a:lvl1pPr>
          </a:lstStyle>
          <a:p>
            <a:fld id="{C23CFE97-E977-4A8B-BB69-50F617FD6581}" type="slidenum">
              <a:rPr lang="fi-FI" smtClean="0"/>
              <a:pPr/>
              <a:t>‹#›</a:t>
            </a:fld>
            <a:endParaRPr lang="fi-FI"/>
          </a:p>
        </p:txBody>
      </p:sp>
    </p:spTree>
    <p:extLst>
      <p:ext uri="{BB962C8B-B14F-4D97-AF65-F5344CB8AC3E}">
        <p14:creationId xmlns:p14="http://schemas.microsoft.com/office/powerpoint/2010/main" val="66932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7.jp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8" Type="http://schemas.openxmlformats.org/officeDocument/2006/relationships/hyperlink" Target="https://www.facebook.com/kuntaliitto" TargetMode="External"/><Relationship Id="rId3" Type="http://schemas.openxmlformats.org/officeDocument/2006/relationships/hyperlink" Target="https://twitter.com/kuntaliitto" TargetMode="External"/><Relationship Id="rId7"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Master" Target="../slideMasters/slideMaster1.xml"/><Relationship Id="rId6" Type="http://schemas.openxmlformats.org/officeDocument/2006/relationships/hyperlink" Target="http://www.kuntaliitto.fi/kayttoehdot" TargetMode="External"/><Relationship Id="rId5" Type="http://schemas.openxmlformats.org/officeDocument/2006/relationships/hyperlink" Target="https://www.instagram.com/kuntaliitto/" TargetMode="External"/><Relationship Id="rId4" Type="http://schemas.openxmlformats.org/officeDocument/2006/relationships/hyperlink" Target="https://www.linkedin.com/company/association-of-finnish-local-and-regional-authorities-kuntaliitto-" TargetMode="External"/><Relationship Id="rId9" Type="http://schemas.openxmlformats.org/officeDocument/2006/relationships/hyperlink" Target="http://www.kuntaliitto.fi/" TargetMode="External"/></Relationships>
</file>

<file path=ppt/slideLayouts/_rels/slideLayout49.xml.rels><?xml version="1.0" encoding="UTF-8" standalone="yes"?>
<Relationships xmlns="http://schemas.openxmlformats.org/package/2006/relationships"><Relationship Id="rId8" Type="http://schemas.openxmlformats.org/officeDocument/2006/relationships/hyperlink" Target="https://www.facebook.com/kuntaliitto" TargetMode="External"/><Relationship Id="rId3" Type="http://schemas.openxmlformats.org/officeDocument/2006/relationships/hyperlink" Target="https://twitter.com/kuntaliitto" TargetMode="External"/><Relationship Id="rId7"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Master" Target="../slideMasters/slideMaster1.xml"/><Relationship Id="rId6" Type="http://schemas.openxmlformats.org/officeDocument/2006/relationships/hyperlink" Target="http://www.kuntaliitto.fi/kayttoehdot" TargetMode="External"/><Relationship Id="rId5" Type="http://schemas.openxmlformats.org/officeDocument/2006/relationships/hyperlink" Target="https://www.instagram.com/kuntaliitto/" TargetMode="External"/><Relationship Id="rId4" Type="http://schemas.openxmlformats.org/officeDocument/2006/relationships/hyperlink" Target="https://www.linkedin.com/company/association-of-finnish-local-and-regional-authorities-kuntaliitto-" TargetMode="External"/><Relationship Id="rId9" Type="http://schemas.openxmlformats.org/officeDocument/2006/relationships/hyperlink" Target="http://www.kuntaliitto.fi/" TargetMode="External"/></Relationships>
</file>

<file path=ppt/slideLayouts/_rels/slideLayout50.xml.rels><?xml version="1.0" encoding="UTF-8" standalone="yes"?>
<Relationships xmlns="http://schemas.openxmlformats.org/package/2006/relationships"><Relationship Id="rId8" Type="http://schemas.openxmlformats.org/officeDocument/2006/relationships/hyperlink" Target="http://www.kuntaliitto.fi/" TargetMode="External"/><Relationship Id="rId3" Type="http://schemas.openxmlformats.org/officeDocument/2006/relationships/image" Target="../media/image29.png"/><Relationship Id="rId7" Type="http://schemas.openxmlformats.org/officeDocument/2006/relationships/hyperlink" Target="https://www.facebook.com/kuntaliitto" TargetMode="External"/><Relationship Id="rId2" Type="http://schemas.openxmlformats.org/officeDocument/2006/relationships/hyperlink" Target="http://www.kuntaliitto.fi/kayttoehdot" TargetMode="External"/><Relationship Id="rId1" Type="http://schemas.openxmlformats.org/officeDocument/2006/relationships/slideMaster" Target="../slideMasters/slideMaster1.xml"/><Relationship Id="rId6" Type="http://schemas.openxmlformats.org/officeDocument/2006/relationships/hyperlink" Target="https://www.instagram.com/kuntaliitto/" TargetMode="External"/><Relationship Id="rId5" Type="http://schemas.openxmlformats.org/officeDocument/2006/relationships/hyperlink" Target="https://www.linkedin.com/company/association-of-finnish-local-and-regional-authorities-kuntaliitto-" TargetMode="External"/><Relationship Id="rId4" Type="http://schemas.openxmlformats.org/officeDocument/2006/relationships/hyperlink" Target="https://twitter.com/kuntaliitto" TargetMode="External"/></Relationships>
</file>

<file path=ppt/slideLayouts/_rels/slideLayout51.xml.rels><?xml version="1.0" encoding="UTF-8" standalone="yes"?>
<Relationships xmlns="http://schemas.openxmlformats.org/package/2006/relationships"><Relationship Id="rId8" Type="http://schemas.openxmlformats.org/officeDocument/2006/relationships/hyperlink" Target="http://www.kuntaliitto.fi/" TargetMode="External"/><Relationship Id="rId3" Type="http://schemas.openxmlformats.org/officeDocument/2006/relationships/image" Target="../media/image31.png"/><Relationship Id="rId7" Type="http://schemas.openxmlformats.org/officeDocument/2006/relationships/hyperlink" Target="https://www.facebook.com/kuntaliitto" TargetMode="External"/><Relationship Id="rId2" Type="http://schemas.openxmlformats.org/officeDocument/2006/relationships/hyperlink" Target="http://www.kuntaliitto.fi/kayttoehdot" TargetMode="External"/><Relationship Id="rId1" Type="http://schemas.openxmlformats.org/officeDocument/2006/relationships/slideMaster" Target="../slideMasters/slideMaster1.xml"/><Relationship Id="rId6" Type="http://schemas.openxmlformats.org/officeDocument/2006/relationships/hyperlink" Target="https://www.instagram.com/kuntaliitto/" TargetMode="External"/><Relationship Id="rId5" Type="http://schemas.openxmlformats.org/officeDocument/2006/relationships/hyperlink" Target="https://www.linkedin.com/company/association-of-finnish-local-and-regional-authorities-kuntaliitto-" TargetMode="External"/><Relationship Id="rId4" Type="http://schemas.openxmlformats.org/officeDocument/2006/relationships/hyperlink" Target="https://twitter.com/kuntaliitto" TargetMode="Externa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2.jp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3.jp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Aloitusdia sininen">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C0924F02-DD88-4CB6-BB46-9AFDA1AB89C5}" type="datetime1">
              <a:rPr lang="fi-FI" noProof="0" smtClean="0"/>
              <a:t>30.4.2026</a:t>
            </a:fld>
            <a:endParaRPr lang="fi-FI" noProof="0" dirty="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noProof="0" smtClean="0"/>
              <a:pPr/>
              <a:t>‹#›</a:t>
            </a:fld>
            <a:endParaRPr lang="fi-FI" noProof="0" dirty="0"/>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5365CBBA-03B1-26BB-59ED-1F319AE9D22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385921428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loitusdia violetti">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624620D6-9495-4E92-B929-18D859B25042}" type="datetime1">
              <a:rPr lang="fi-FI" noProof="0" smtClean="0"/>
              <a:t>30.4.2026</a:t>
            </a:fld>
            <a:endParaRPr lang="fi-FI" noProof="0" dirty="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noProof="0" smtClean="0"/>
              <a:pPr/>
              <a:t>‹#›</a:t>
            </a:fld>
            <a:endParaRPr lang="fi-FI" noProof="0" dirty="0"/>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45350695-966A-0DF6-FCB5-EE9BB33242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339112256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loitusdia punainen">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6436686C-28C7-4F49-84B1-CC2306D386A1}"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AD3B5FAA-6BDD-21F1-0040-8E55C588E5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235424553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A3425D23-A5E1-4458-8F52-DB3FA246251F}"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21D6F89D-8707-3AA2-4960-3DE4C5BB873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41521191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ED4FE1FF-BE8E-4940-B2D3-34DFF88B18CB}"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583FEEC6-6E5E-837E-A870-8B541832FA5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202417393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accent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AD163EEF-B8F6-4FA6-A43B-42F29449964B}"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8" name="Kuva 7">
            <a:extLst>
              <a:ext uri="{FF2B5EF4-FFF2-40B4-BE49-F238E27FC236}">
                <a16:creationId xmlns:a16="http://schemas.microsoft.com/office/drawing/2014/main" id="{AF590D6E-CB0F-A027-0BE0-EDFB57AD7BFD}"/>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2507" y="332655"/>
            <a:ext cx="2321125" cy="504887"/>
          </a:xfrm>
          <a:prstGeom prst="rect">
            <a:avLst/>
          </a:prstGeom>
        </p:spPr>
      </p:pic>
    </p:spTree>
    <p:extLst>
      <p:ext uri="{BB962C8B-B14F-4D97-AF65-F5344CB8AC3E}">
        <p14:creationId xmlns:p14="http://schemas.microsoft.com/office/powerpoint/2010/main" val="64786680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accent3"/>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CB251319-CC70-4A86-8B39-757128D01B55}"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10" name="Kuva 9" descr="Kuva, joka sisältää kohteen teksti, clipart-kuva, vaihde&#10;&#10;Kuvaus luotu automaattisesti">
            <a:extLst>
              <a:ext uri="{FF2B5EF4-FFF2-40B4-BE49-F238E27FC236}">
                <a16:creationId xmlns:a16="http://schemas.microsoft.com/office/drawing/2014/main" id="{216A3577-0C4B-46B4-C6A3-2DF7F3B357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181564847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a:xfrm>
            <a:off x="766763" y="836711"/>
            <a:ext cx="10658475" cy="1584149"/>
          </a:xfrm>
        </p:spPr>
        <p:txBody>
          <a:bodyPr/>
          <a:lstStyle/>
          <a:p>
            <a:r>
              <a:rPr lang="fi-FI" noProof="0"/>
              <a:t>Muokkaa ots. perustyyl. napsautt.</a:t>
            </a:r>
            <a:endParaRPr lang="fi-FI" noProof="0" dirty="0"/>
          </a:p>
        </p:txBody>
      </p:sp>
      <p:sp>
        <p:nvSpPr>
          <p:cNvPr id="3" name="Content Placeholder 2"/>
          <p:cNvSpPr>
            <a:spLocks noGrp="1"/>
          </p:cNvSpPr>
          <p:nvPr>
            <p:ph idx="1"/>
          </p:nvPr>
        </p:nvSpPr>
        <p:spPr>
          <a:xfrm>
            <a:off x="766763" y="2565400"/>
            <a:ext cx="10658475" cy="324008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10"/>
          </p:nvPr>
        </p:nvSpPr>
        <p:spPr/>
        <p:txBody>
          <a:bodyPr/>
          <a:lstStyle/>
          <a:p>
            <a:fld id="{C5E01554-BD96-489C-AC34-A7B4D28A369C}" type="datetime1">
              <a:rPr lang="fi-FI" noProof="0" smtClean="0"/>
              <a:t>30.4.2026</a:t>
            </a:fld>
            <a:endParaRPr lang="fi-FI" noProof="0" dirty="0"/>
          </a:p>
        </p:txBody>
      </p:sp>
      <p:sp>
        <p:nvSpPr>
          <p:cNvPr id="5" name="Footer Placeholder 4"/>
          <p:cNvSpPr>
            <a:spLocks noGrp="1"/>
          </p:cNvSpPr>
          <p:nvPr>
            <p:ph type="ftr" sz="quarter" idx="11"/>
          </p:nvPr>
        </p:nvSpPr>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0861148C-697E-4B67-BDAA-872F34DF1106}" type="slidenum">
              <a:rPr lang="fi-FI" noProof="0" smtClean="0"/>
              <a:t>‹#›</a:t>
            </a:fld>
            <a:endParaRPr lang="fi-FI" noProof="0" dirty="0"/>
          </a:p>
        </p:txBody>
      </p:sp>
    </p:spTree>
    <p:extLst>
      <p:ext uri="{BB962C8B-B14F-4D97-AF65-F5344CB8AC3E}">
        <p14:creationId xmlns:p14="http://schemas.microsoft.com/office/powerpoint/2010/main" val="129482115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idx="1"/>
          </p:nvPr>
        </p:nvSpPr>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10"/>
          </p:nvPr>
        </p:nvSpPr>
        <p:spPr/>
        <p:txBody>
          <a:bodyPr/>
          <a:lstStyle/>
          <a:p>
            <a:fld id="{A25D1783-9B67-47D5-BD56-9F174F4EAE56}" type="datetime1">
              <a:rPr lang="fi-FI" smtClean="0"/>
              <a:t>30.4.2026</a:t>
            </a:fld>
            <a:endParaRPr lang="fi-FI"/>
          </a:p>
        </p:txBody>
      </p:sp>
      <p:sp>
        <p:nvSpPr>
          <p:cNvPr id="5" name="Footer Placeholder 4"/>
          <p:cNvSpPr>
            <a:spLocks noGrp="1"/>
          </p:cNvSpPr>
          <p:nvPr>
            <p:ph type="ftr" sz="quarter" idx="11"/>
          </p:nvPr>
        </p:nvSpPr>
        <p:spPr/>
        <p:txBody>
          <a:bodyPr/>
          <a:lstStyle/>
          <a:p>
            <a:r>
              <a:rPr lang="fi-FI"/>
              <a:t>Esityksen nimi ja tekijä</a:t>
            </a:r>
          </a:p>
        </p:txBody>
      </p:sp>
      <p:sp>
        <p:nvSpPr>
          <p:cNvPr id="6" name="Slide Number Placeholder 5"/>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33766240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 ja sisältö 2 väliotsikoill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Text Placeholder 4"/>
          <p:cNvSpPr>
            <a:spLocks noGrp="1"/>
          </p:cNvSpPr>
          <p:nvPr>
            <p:ph type="body" sz="quarter" idx="3"/>
          </p:nvPr>
        </p:nvSpPr>
        <p:spPr>
          <a:xfrm>
            <a:off x="6311900" y="1989137"/>
            <a:ext cx="5113338"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6" name="Content Placeholder 5"/>
          <p:cNvSpPr>
            <a:spLocks noGrp="1"/>
          </p:cNvSpPr>
          <p:nvPr>
            <p:ph sz="quarter" idx="4"/>
          </p:nvPr>
        </p:nvSpPr>
        <p:spPr>
          <a:xfrm>
            <a:off x="6311900" y="2852919"/>
            <a:ext cx="5113338" cy="2952569"/>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54A87E19-8C04-4D5C-9034-113E3A734C43}" type="datetime1">
              <a:rPr lang="fi-FI" smtClean="0"/>
              <a:t>30.4.2026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117267869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Otsikko ja sisältö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Content Placeholder 3"/>
          <p:cNvSpPr>
            <a:spLocks noGrp="1"/>
          </p:cNvSpPr>
          <p:nvPr>
            <p:ph sz="half" idx="2"/>
          </p:nvPr>
        </p:nvSpPr>
        <p:spPr>
          <a:xfrm>
            <a:off x="6311900" y="1989137"/>
            <a:ext cx="5113338" cy="3816351"/>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Date Placeholder 4"/>
          <p:cNvSpPr>
            <a:spLocks noGrp="1"/>
          </p:cNvSpPr>
          <p:nvPr>
            <p:ph type="dt" sz="half" idx="10"/>
          </p:nvPr>
        </p:nvSpPr>
        <p:spPr/>
        <p:txBody>
          <a:bodyPr/>
          <a:lstStyle/>
          <a:p>
            <a:fld id="{AD68CABA-EB03-4EF8-AF74-2AF1845764A7}" type="datetime1">
              <a:rPr lang="fi-FI" smtClean="0"/>
              <a:t>30.4.2026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120365158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ja sisältö 3">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10658475"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10651227"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8DC31758-D6AF-4773-9754-B70452D6788C}" type="datetime1">
              <a:rPr lang="fi-FI" smtClean="0"/>
              <a:t>30.4.2026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27892302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sältö ja kuva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Date Placeholder 4"/>
          <p:cNvSpPr>
            <a:spLocks noGrp="1"/>
          </p:cNvSpPr>
          <p:nvPr>
            <p:ph type="dt" sz="half" idx="10"/>
          </p:nvPr>
        </p:nvSpPr>
        <p:spPr/>
        <p:txBody>
          <a:bodyPr/>
          <a:lstStyle/>
          <a:p>
            <a:fld id="{95918B7E-B6F8-4789-A44C-228A8CD5AB6B}" type="datetime1">
              <a:rPr lang="fi-FI" smtClean="0"/>
              <a:t>30.4.2026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6311900" y="1989138"/>
            <a:ext cx="5113338" cy="3816350"/>
          </a:xfrm>
          <a:solidFill>
            <a:schemeClr val="bg1">
              <a:lumMod val="95000"/>
            </a:schemeClr>
          </a:solidFill>
        </p:spPr>
        <p:txBody>
          <a:bodyPr/>
          <a:lstStyle>
            <a:lvl1pPr marL="0" indent="0">
              <a:buFontTx/>
              <a:buNone/>
              <a:defRPr sz="1200"/>
            </a:lvl1pPr>
          </a:lstStyle>
          <a:p>
            <a:r>
              <a:rPr lang="fi-FI" noProof="0"/>
              <a:t>Lisää kuva napsauttamalla kuvaketta</a:t>
            </a:r>
            <a:endParaRPr lang="fi-FI" noProof="0" dirty="0"/>
          </a:p>
        </p:txBody>
      </p:sp>
    </p:spTree>
    <p:extLst>
      <p:ext uri="{BB962C8B-B14F-4D97-AF65-F5344CB8AC3E}">
        <p14:creationId xmlns:p14="http://schemas.microsoft.com/office/powerpoint/2010/main" val="36634294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sältö ja kuva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6311901" y="1989138"/>
            <a:ext cx="5113338"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Date Placeholder 4"/>
          <p:cNvSpPr>
            <a:spLocks noGrp="1"/>
          </p:cNvSpPr>
          <p:nvPr>
            <p:ph type="dt" sz="half" idx="10"/>
          </p:nvPr>
        </p:nvSpPr>
        <p:spPr/>
        <p:txBody>
          <a:bodyPr/>
          <a:lstStyle/>
          <a:p>
            <a:fld id="{96D354A3-49B3-478C-AC83-629507BE13C2}" type="datetime1">
              <a:rPr lang="fi-FI" smtClean="0"/>
              <a:t>30.4.2026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766763" y="1989138"/>
            <a:ext cx="5113337" cy="3816350"/>
          </a:xfrm>
          <a:solidFill>
            <a:schemeClr val="bg1">
              <a:lumMod val="95000"/>
            </a:schemeClr>
          </a:solidFill>
        </p:spPr>
        <p:txBody>
          <a:bodyPr/>
          <a:lstStyle>
            <a:lvl1pPr marL="0" indent="0">
              <a:buFontTx/>
              <a:buNone/>
              <a:defRPr sz="1200"/>
            </a:lvl1pPr>
          </a:lstStyle>
          <a:p>
            <a:r>
              <a:rPr lang="fi-FI" noProof="0"/>
              <a:t>Lisää kuva napsauttamalla kuvaketta</a:t>
            </a:r>
            <a:endParaRPr lang="fi-FI" noProof="0" dirty="0"/>
          </a:p>
        </p:txBody>
      </p:sp>
    </p:spTree>
    <p:extLst>
      <p:ext uri="{BB962C8B-B14F-4D97-AF65-F5344CB8AC3E}">
        <p14:creationId xmlns:p14="http://schemas.microsoft.com/office/powerpoint/2010/main" val="332904054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sältö j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3597A03D-C024-448F-B337-EF507B974421}" type="datetime1">
              <a:rPr lang="fi-FI" smtClean="0"/>
              <a:t>30.4.2026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308471531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sältö j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35F0D0DC-FFCE-4535-B859-D79D48AC3E58}" type="datetime1">
              <a:rPr lang="fi-FI" smtClean="0"/>
              <a:t>30.4.2026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69417199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sältö j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F2D588A9-004E-48C7-9249-D404E5931C69}" type="datetime1">
              <a:rPr lang="fi-FI" smtClean="0"/>
              <a:t>30.4.2026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18372143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olme nost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8F4329BB-45E0-4B12-BF7B-305F061B8F5D}" type="datetime1">
              <a:rPr lang="fi-FI" smtClean="0"/>
              <a:t>30.4.2026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426073330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olme nostoa kuvill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573900FB-5165-4E43-BD07-359AAF474A07}" type="datetime1">
              <a:rPr lang="fi-FI" smtClean="0"/>
              <a:t>30.4.2026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8" name="Picture Placeholder 7"/>
          <p:cNvSpPr>
            <a:spLocks noGrp="1"/>
          </p:cNvSpPr>
          <p:nvPr>
            <p:ph type="pic" sz="quarter" idx="15"/>
          </p:nvPr>
        </p:nvSpPr>
        <p:spPr>
          <a:xfrm>
            <a:off x="98329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endParaRPr lang="fi-FI" noProof="0" dirty="0"/>
          </a:p>
        </p:txBody>
      </p:sp>
      <p:sp>
        <p:nvSpPr>
          <p:cNvPr id="11" name="Picture Placeholder 7"/>
          <p:cNvSpPr>
            <a:spLocks noGrp="1"/>
          </p:cNvSpPr>
          <p:nvPr>
            <p:ph type="pic" sz="quarter" idx="16"/>
          </p:nvPr>
        </p:nvSpPr>
        <p:spPr>
          <a:xfrm>
            <a:off x="4619938"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endParaRPr lang="fi-FI" noProof="0" dirty="0"/>
          </a:p>
        </p:txBody>
      </p:sp>
      <p:sp>
        <p:nvSpPr>
          <p:cNvPr id="12" name="Picture Placeholder 7"/>
          <p:cNvSpPr>
            <a:spLocks noGrp="1"/>
          </p:cNvSpPr>
          <p:nvPr>
            <p:ph type="pic" sz="quarter" idx="17"/>
          </p:nvPr>
        </p:nvSpPr>
        <p:spPr>
          <a:xfrm>
            <a:off x="825630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endParaRPr lang="fi-FI" noProof="0" dirty="0"/>
          </a:p>
        </p:txBody>
      </p:sp>
    </p:spTree>
    <p:extLst>
      <p:ext uri="{BB962C8B-B14F-4D97-AF65-F5344CB8AC3E}">
        <p14:creationId xmlns:p14="http://schemas.microsoft.com/office/powerpoint/2010/main" val="411016632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eljä nostoa (swo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5113337"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EC275183-CBD9-4C1E-811C-0CBAAE148081}" type="datetime1">
              <a:rPr lang="fi-FI" smtClean="0"/>
              <a:t>30.4.2026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6311900" y="1989138"/>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766762" y="4005576"/>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1" name="Content Placeholder 2"/>
          <p:cNvSpPr>
            <a:spLocks noGrp="1"/>
          </p:cNvSpPr>
          <p:nvPr>
            <p:ph sz="half" idx="15"/>
          </p:nvPr>
        </p:nvSpPr>
        <p:spPr>
          <a:xfrm>
            <a:off x="6311900" y="4005576"/>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269891997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isältö ja nosto">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C4CB6DD7-76B6-4C8F-9624-05012FBA0734}" type="datetime1">
              <a:rPr lang="fi-FI" smtClean="0"/>
              <a:t>30.4.2026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
        <p:nvSpPr>
          <p:cNvPr id="6" name="Text Placeholder 5"/>
          <p:cNvSpPr>
            <a:spLocks noGrp="1"/>
          </p:cNvSpPr>
          <p:nvPr>
            <p:ph type="body" sz="quarter" idx="13" hasCustomPrompt="1"/>
          </p:nvPr>
        </p:nvSpPr>
        <p:spPr>
          <a:xfrm>
            <a:off x="8759825" y="2565400"/>
            <a:ext cx="3097213" cy="2808288"/>
          </a:xfrm>
          <a:solidFill>
            <a:srgbClr val="FF3E60"/>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nosto%</a:t>
            </a:r>
          </a:p>
          <a:p>
            <a:pPr lvl="1"/>
            <a:r>
              <a:rPr lang="fi-FI" noProof="0" dirty="0"/>
              <a:t>Second level</a:t>
            </a:r>
          </a:p>
          <a:p>
            <a:pPr lvl="2"/>
            <a:r>
              <a:rPr lang="fi-FI" noProof="0" dirty="0"/>
              <a:t>Third level</a:t>
            </a:r>
          </a:p>
        </p:txBody>
      </p:sp>
    </p:spTree>
    <p:extLst>
      <p:ext uri="{BB962C8B-B14F-4D97-AF65-F5344CB8AC3E}">
        <p14:creationId xmlns:p14="http://schemas.microsoft.com/office/powerpoint/2010/main" val="313840672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isältö ja nosto2">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E62AB49E-E61E-4479-A0B6-656DFE812A10}" type="datetime1">
              <a:rPr lang="fi-FI" smtClean="0"/>
              <a:t>30.4.2026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
        <p:nvSpPr>
          <p:cNvPr id="6" name="Text Placeholder 5"/>
          <p:cNvSpPr>
            <a:spLocks noGrp="1"/>
          </p:cNvSpPr>
          <p:nvPr>
            <p:ph type="body" sz="quarter" idx="13" hasCustomPrompt="1"/>
          </p:nvPr>
        </p:nvSpPr>
        <p:spPr>
          <a:xfrm>
            <a:off x="8759825" y="2565400"/>
            <a:ext cx="3097213" cy="2808288"/>
          </a:xfrm>
          <a:solidFill>
            <a:schemeClr val="accent1"/>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nosto%</a:t>
            </a:r>
          </a:p>
          <a:p>
            <a:pPr lvl="1"/>
            <a:r>
              <a:rPr lang="fi-FI" noProof="0" dirty="0"/>
              <a:t>Second level</a:t>
            </a:r>
          </a:p>
          <a:p>
            <a:pPr lvl="2"/>
            <a:r>
              <a:rPr lang="fi-FI" noProof="0" dirty="0"/>
              <a:t>Third level</a:t>
            </a:r>
          </a:p>
        </p:txBody>
      </p:sp>
    </p:spTree>
    <p:extLst>
      <p:ext uri="{BB962C8B-B14F-4D97-AF65-F5344CB8AC3E}">
        <p14:creationId xmlns:p14="http://schemas.microsoft.com/office/powerpoint/2010/main" val="272492200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isältö ja kaavi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694459C7-B1FD-43B2-A1AF-1A902ACF93C5}" type="datetime1">
              <a:rPr lang="fi-FI" smtClean="0"/>
              <a:t>30.4.2026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endParaRPr lang="fi-FI" noProof="0" dirty="0"/>
          </a:p>
        </p:txBody>
      </p:sp>
      <p:sp>
        <p:nvSpPr>
          <p:cNvPr id="5" name="Chart Placeholder 4"/>
          <p:cNvSpPr>
            <a:spLocks noGrp="1"/>
          </p:cNvSpPr>
          <p:nvPr>
            <p:ph type="chart" sz="quarter" idx="13"/>
          </p:nvPr>
        </p:nvSpPr>
        <p:spPr>
          <a:xfrm>
            <a:off x="6311900" y="1556740"/>
            <a:ext cx="5113338" cy="4248748"/>
          </a:xfrm>
        </p:spPr>
        <p:txBody>
          <a:bodyPr/>
          <a:lstStyle>
            <a:lvl1pPr marL="0" indent="0">
              <a:buFontTx/>
              <a:buNone/>
              <a:defRPr sz="1200"/>
            </a:lvl1pPr>
          </a:lstStyle>
          <a:p>
            <a:r>
              <a:rPr lang="fi-FI" noProof="0"/>
              <a:t>Lisää kaavio napsauttamalla kuvaketta</a:t>
            </a:r>
            <a:endParaRPr lang="fi-FI" noProof="0" dirty="0"/>
          </a:p>
        </p:txBody>
      </p:sp>
    </p:spTree>
    <p:extLst>
      <p:ext uri="{BB962C8B-B14F-4D97-AF65-F5344CB8AC3E}">
        <p14:creationId xmlns:p14="http://schemas.microsoft.com/office/powerpoint/2010/main" val="8197760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aksi kaaviota">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99DC6366-A444-4167-BC0C-762BA82C7074}" type="datetime1">
              <a:rPr lang="fi-FI" smtClean="0"/>
              <a:t>30.4.2026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endParaRPr lang="fi-FI" noProof="0" dirty="0"/>
          </a:p>
        </p:txBody>
      </p:sp>
      <p:sp>
        <p:nvSpPr>
          <p:cNvPr id="5" name="Chart Placeholder 4"/>
          <p:cNvSpPr>
            <a:spLocks noGrp="1"/>
          </p:cNvSpPr>
          <p:nvPr>
            <p:ph type="chart" sz="quarter" idx="13"/>
          </p:nvPr>
        </p:nvSpPr>
        <p:spPr>
          <a:xfrm>
            <a:off x="766763" y="1556740"/>
            <a:ext cx="5113337" cy="4248748"/>
          </a:xfrm>
        </p:spPr>
        <p:txBody>
          <a:bodyPr/>
          <a:lstStyle>
            <a:lvl1pPr marL="0" indent="0">
              <a:buFontTx/>
              <a:buNone/>
              <a:defRPr sz="1200"/>
            </a:lvl1pPr>
          </a:lstStyle>
          <a:p>
            <a:r>
              <a:rPr lang="fi-FI" noProof="0"/>
              <a:t>Lisää kaavio napsauttamalla kuvaketta</a:t>
            </a:r>
            <a:endParaRPr lang="fi-FI" noProof="0" dirty="0"/>
          </a:p>
        </p:txBody>
      </p:sp>
      <p:sp>
        <p:nvSpPr>
          <p:cNvPr id="11" name="Chart Placeholder 4"/>
          <p:cNvSpPr>
            <a:spLocks noGrp="1"/>
          </p:cNvSpPr>
          <p:nvPr>
            <p:ph type="chart" sz="quarter" idx="14"/>
          </p:nvPr>
        </p:nvSpPr>
        <p:spPr>
          <a:xfrm>
            <a:off x="6311900" y="1556740"/>
            <a:ext cx="5113338" cy="4248748"/>
          </a:xfrm>
        </p:spPr>
        <p:txBody>
          <a:bodyPr/>
          <a:lstStyle>
            <a:lvl1pPr marL="0" indent="0">
              <a:buFontTx/>
              <a:buNone/>
              <a:defRPr sz="1200"/>
            </a:lvl1pPr>
          </a:lstStyle>
          <a:p>
            <a:r>
              <a:rPr lang="fi-FI" noProof="0"/>
              <a:t>Lisää kaavio napsauttamalla kuvaketta</a:t>
            </a:r>
            <a:endParaRPr lang="fi-FI" noProof="0" dirty="0"/>
          </a:p>
        </p:txBody>
      </p:sp>
    </p:spTree>
    <p:extLst>
      <p:ext uri="{BB962C8B-B14F-4D97-AF65-F5344CB8AC3E}">
        <p14:creationId xmlns:p14="http://schemas.microsoft.com/office/powerpoint/2010/main" val="239975259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D8E69C4F-D786-4567-B4CC-E870875C3588}" type="datetime1">
              <a:rPr lang="fi-FI" smtClean="0"/>
              <a:t>30.4.2026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endParaRPr lang="fi-FI" noProof="0" dirty="0"/>
          </a:p>
        </p:txBody>
      </p:sp>
      <p:sp>
        <p:nvSpPr>
          <p:cNvPr id="5" name="Chart Placeholder 4"/>
          <p:cNvSpPr>
            <a:spLocks noGrp="1"/>
          </p:cNvSpPr>
          <p:nvPr>
            <p:ph type="chart" sz="quarter" idx="13"/>
          </p:nvPr>
        </p:nvSpPr>
        <p:spPr>
          <a:xfrm>
            <a:off x="766763" y="1556740"/>
            <a:ext cx="10658475" cy="4248748"/>
          </a:xfrm>
        </p:spPr>
        <p:txBody>
          <a:bodyPr/>
          <a:lstStyle>
            <a:lvl1pPr marL="0" indent="0">
              <a:buFontTx/>
              <a:buNone/>
              <a:defRPr sz="1200"/>
            </a:lvl1pPr>
          </a:lstStyle>
          <a:p>
            <a:r>
              <a:rPr lang="fi-FI" noProof="0"/>
              <a:t>Lisää kaavio napsauttamalla kuvaketta</a:t>
            </a:r>
            <a:endParaRPr lang="fi-FI" noProof="0" dirty="0"/>
          </a:p>
        </p:txBody>
      </p:sp>
    </p:spTree>
    <p:extLst>
      <p:ext uri="{BB962C8B-B14F-4D97-AF65-F5344CB8AC3E}">
        <p14:creationId xmlns:p14="http://schemas.microsoft.com/office/powerpoint/2010/main" val="298056715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Neljä taulukk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C53BEB26-41D6-4026-B61D-A3E7E670F1AC}" type="datetime1">
              <a:rPr lang="fi-FI" smtClean="0"/>
              <a:t>30.4.2026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Table Placeholder 8"/>
          <p:cNvSpPr>
            <a:spLocks noGrp="1"/>
          </p:cNvSpPr>
          <p:nvPr>
            <p:ph type="tbl" sz="quarter" idx="13"/>
          </p:nvPr>
        </p:nvSpPr>
        <p:spPr>
          <a:xfrm>
            <a:off x="766763" y="1989138"/>
            <a:ext cx="5113337" cy="1871662"/>
          </a:xfrm>
        </p:spPr>
        <p:txBody>
          <a:bodyPr/>
          <a:lstStyle>
            <a:lvl1pPr marL="0" indent="0">
              <a:buFontTx/>
              <a:buNone/>
              <a:defRPr sz="1200"/>
            </a:lvl1pPr>
          </a:lstStyle>
          <a:p>
            <a:r>
              <a:rPr lang="fi-FI"/>
              <a:t>Lisää taulukko napsauttamalla kuvaketta</a:t>
            </a:r>
            <a:endParaRPr lang="en-US"/>
          </a:p>
        </p:txBody>
      </p:sp>
      <p:sp>
        <p:nvSpPr>
          <p:cNvPr id="10" name="Table Placeholder 8"/>
          <p:cNvSpPr>
            <a:spLocks noGrp="1"/>
          </p:cNvSpPr>
          <p:nvPr>
            <p:ph type="tbl" sz="quarter" idx="14"/>
          </p:nvPr>
        </p:nvSpPr>
        <p:spPr>
          <a:xfrm>
            <a:off x="766763" y="3933826"/>
            <a:ext cx="5113337" cy="1871662"/>
          </a:xfrm>
        </p:spPr>
        <p:txBody>
          <a:bodyPr/>
          <a:lstStyle>
            <a:lvl1pPr marL="0" indent="0">
              <a:buFontTx/>
              <a:buNone/>
              <a:defRPr sz="1200"/>
            </a:lvl1pPr>
          </a:lstStyle>
          <a:p>
            <a:r>
              <a:rPr lang="fi-FI"/>
              <a:t>Lisää taulukko napsauttamalla kuvaketta</a:t>
            </a:r>
            <a:endParaRPr lang="en-US"/>
          </a:p>
        </p:txBody>
      </p:sp>
      <p:sp>
        <p:nvSpPr>
          <p:cNvPr id="11" name="Table Placeholder 8"/>
          <p:cNvSpPr>
            <a:spLocks noGrp="1"/>
          </p:cNvSpPr>
          <p:nvPr>
            <p:ph type="tbl" sz="quarter" idx="15"/>
          </p:nvPr>
        </p:nvSpPr>
        <p:spPr>
          <a:xfrm>
            <a:off x="6312030" y="1989138"/>
            <a:ext cx="5113208" cy="1871662"/>
          </a:xfrm>
        </p:spPr>
        <p:txBody>
          <a:bodyPr/>
          <a:lstStyle>
            <a:lvl1pPr marL="0" indent="0">
              <a:buFontTx/>
              <a:buNone/>
              <a:defRPr sz="1200"/>
            </a:lvl1pPr>
          </a:lstStyle>
          <a:p>
            <a:r>
              <a:rPr lang="fi-FI"/>
              <a:t>Lisää taulukko napsauttamalla kuvaketta</a:t>
            </a:r>
            <a:endParaRPr lang="en-US" dirty="0"/>
          </a:p>
        </p:txBody>
      </p:sp>
      <p:sp>
        <p:nvSpPr>
          <p:cNvPr id="12" name="Table Placeholder 8"/>
          <p:cNvSpPr>
            <a:spLocks noGrp="1"/>
          </p:cNvSpPr>
          <p:nvPr>
            <p:ph type="tbl" sz="quarter" idx="16"/>
          </p:nvPr>
        </p:nvSpPr>
        <p:spPr>
          <a:xfrm>
            <a:off x="6312030" y="3933826"/>
            <a:ext cx="5113208" cy="1871662"/>
          </a:xfrm>
        </p:spPr>
        <p:txBody>
          <a:bodyPr/>
          <a:lstStyle>
            <a:lvl1pPr marL="0" indent="0">
              <a:buFontTx/>
              <a:buNone/>
              <a:defRPr sz="1200"/>
            </a:lvl1pPr>
          </a:lstStyle>
          <a:p>
            <a:r>
              <a:rPr lang="fi-FI"/>
              <a:t>Lisää taulukko napsauttamalla kuvaketta</a:t>
            </a:r>
            <a:endParaRPr lang="en-US"/>
          </a:p>
        </p:txBody>
      </p:sp>
    </p:spTree>
    <p:extLst>
      <p:ext uri="{BB962C8B-B14F-4D97-AF65-F5344CB8AC3E}">
        <p14:creationId xmlns:p14="http://schemas.microsoft.com/office/powerpoint/2010/main" val="336506058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Nelikenttä">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766763" y="1989138"/>
            <a:ext cx="5257227" cy="1871922"/>
          </a:xfrm>
          <a:solidFill>
            <a:srgbClr val="DFDAD6">
              <a:alpha val="50196"/>
            </a:srgbClr>
          </a:solid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6A21A49A-E0EE-4A76-AD38-8443CE185D7D}" type="datetime1">
              <a:rPr lang="fi-FI" smtClean="0"/>
              <a:t>30.4.2026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14" name="Text Placeholder 5"/>
          <p:cNvSpPr>
            <a:spLocks noGrp="1"/>
          </p:cNvSpPr>
          <p:nvPr>
            <p:ph type="body" sz="quarter" idx="13"/>
          </p:nvPr>
        </p:nvSpPr>
        <p:spPr>
          <a:xfrm>
            <a:off x="4223740" y="2060810"/>
            <a:ext cx="1728000" cy="1728240"/>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600" b="0">
                <a:solidFill>
                  <a:schemeClr val="accent1"/>
                </a:solidFill>
                <a:latin typeface="+mj-lt"/>
              </a:defRPr>
            </a:lvl1pPr>
            <a:lvl2pPr marL="0" indent="0" algn="ctr">
              <a:spcBef>
                <a:spcPts val="200"/>
              </a:spcBef>
              <a:buFontTx/>
              <a:buNone/>
              <a:defRPr sz="16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5" name="Text Placeholder 3"/>
          <p:cNvSpPr>
            <a:spLocks noGrp="1"/>
          </p:cNvSpPr>
          <p:nvPr>
            <p:ph type="body" sz="quarter" idx="18"/>
          </p:nvPr>
        </p:nvSpPr>
        <p:spPr>
          <a:xfrm>
            <a:off x="6158355" y="1989138"/>
            <a:ext cx="5257227" cy="1871922"/>
          </a:xfrm>
          <a:solidFill>
            <a:srgbClr val="DFDAD6">
              <a:alpha val="50196"/>
            </a:srgbClr>
          </a:solid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6" name="Text Placeholder 3"/>
          <p:cNvSpPr>
            <a:spLocks noGrp="1"/>
          </p:cNvSpPr>
          <p:nvPr>
            <p:ph type="body" sz="quarter" idx="19"/>
          </p:nvPr>
        </p:nvSpPr>
        <p:spPr>
          <a:xfrm>
            <a:off x="766763" y="3933070"/>
            <a:ext cx="5257227" cy="1872418"/>
          </a:xfrm>
          <a:solidFill>
            <a:srgbClr val="DFDAD6">
              <a:alpha val="50196"/>
            </a:srgbClr>
          </a:solid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7" name="Text Placeholder 3"/>
          <p:cNvSpPr>
            <a:spLocks noGrp="1"/>
          </p:cNvSpPr>
          <p:nvPr>
            <p:ph type="body" sz="quarter" idx="20"/>
          </p:nvPr>
        </p:nvSpPr>
        <p:spPr>
          <a:xfrm>
            <a:off x="6168011" y="3933070"/>
            <a:ext cx="5257227" cy="1872418"/>
          </a:xfrm>
          <a:solidFill>
            <a:srgbClr val="DFDAD6">
              <a:alpha val="50196"/>
            </a:srgbClr>
          </a:solid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8" name="Text Placeholder 5"/>
          <p:cNvSpPr>
            <a:spLocks noGrp="1"/>
          </p:cNvSpPr>
          <p:nvPr>
            <p:ph type="body" sz="quarter" idx="21"/>
          </p:nvPr>
        </p:nvSpPr>
        <p:spPr>
          <a:xfrm>
            <a:off x="6240020" y="2060810"/>
            <a:ext cx="1728000" cy="1728240"/>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9" name="Text Placeholder 5"/>
          <p:cNvSpPr>
            <a:spLocks noGrp="1"/>
          </p:cNvSpPr>
          <p:nvPr>
            <p:ph type="body" sz="quarter" idx="22"/>
          </p:nvPr>
        </p:nvSpPr>
        <p:spPr>
          <a:xfrm>
            <a:off x="4223740" y="4005080"/>
            <a:ext cx="1728000" cy="1728240"/>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0" name="Text Placeholder 5"/>
          <p:cNvSpPr>
            <a:spLocks noGrp="1"/>
          </p:cNvSpPr>
          <p:nvPr>
            <p:ph type="body" sz="quarter" idx="23"/>
          </p:nvPr>
        </p:nvSpPr>
        <p:spPr>
          <a:xfrm>
            <a:off x="6240020" y="4005080"/>
            <a:ext cx="1728000" cy="1728240"/>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Tree>
    <p:extLst>
      <p:ext uri="{BB962C8B-B14F-4D97-AF65-F5344CB8AC3E}">
        <p14:creationId xmlns:p14="http://schemas.microsoft.com/office/powerpoint/2010/main" val="152054664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Nelikenttä 2">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766763" y="1989138"/>
            <a:ext cx="5257227" cy="1871922"/>
          </a:xfrm>
          <a:no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5" name="Text Placeholder 3"/>
          <p:cNvSpPr>
            <a:spLocks noGrp="1"/>
          </p:cNvSpPr>
          <p:nvPr>
            <p:ph type="body" sz="quarter" idx="18"/>
          </p:nvPr>
        </p:nvSpPr>
        <p:spPr>
          <a:xfrm>
            <a:off x="6158355" y="1989138"/>
            <a:ext cx="5257227" cy="1871922"/>
          </a:xfrm>
          <a:no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6" name="Text Placeholder 3"/>
          <p:cNvSpPr>
            <a:spLocks noGrp="1"/>
          </p:cNvSpPr>
          <p:nvPr>
            <p:ph type="body" sz="quarter" idx="19"/>
          </p:nvPr>
        </p:nvSpPr>
        <p:spPr>
          <a:xfrm>
            <a:off x="766763" y="3933070"/>
            <a:ext cx="5257227" cy="1872418"/>
          </a:xfrm>
          <a:no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7" name="Text Placeholder 3"/>
          <p:cNvSpPr>
            <a:spLocks noGrp="1"/>
          </p:cNvSpPr>
          <p:nvPr>
            <p:ph type="body" sz="quarter" idx="20"/>
          </p:nvPr>
        </p:nvSpPr>
        <p:spPr>
          <a:xfrm>
            <a:off x="6168011" y="3933070"/>
            <a:ext cx="5257227" cy="1872418"/>
          </a:xfrm>
          <a:no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3" name="Oval 2"/>
          <p:cNvSpPr/>
          <p:nvPr userDrawn="1"/>
        </p:nvSpPr>
        <p:spPr>
          <a:xfrm>
            <a:off x="4295750" y="213282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1" name="Oval 2"/>
          <p:cNvSpPr/>
          <p:nvPr userDrawn="1"/>
        </p:nvSpPr>
        <p:spPr>
          <a:xfrm flipH="1">
            <a:off x="6168010" y="213282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2" name="Oval 2"/>
          <p:cNvSpPr/>
          <p:nvPr userDrawn="1"/>
        </p:nvSpPr>
        <p:spPr>
          <a:xfrm flipH="1" flipV="1">
            <a:off x="6168010" y="393307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3" name="Oval 2"/>
          <p:cNvSpPr/>
          <p:nvPr userDrawn="1"/>
        </p:nvSpPr>
        <p:spPr>
          <a:xfrm flipV="1">
            <a:off x="4295750" y="393307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Text Placeholder 5"/>
          <p:cNvSpPr>
            <a:spLocks noGrp="1"/>
          </p:cNvSpPr>
          <p:nvPr>
            <p:ph type="body" sz="quarter" idx="13"/>
          </p:nvPr>
        </p:nvSpPr>
        <p:spPr>
          <a:xfrm>
            <a:off x="4295990" y="2132820"/>
            <a:ext cx="1728000" cy="1728240"/>
          </a:xfrm>
          <a:prstGeom prst="rect">
            <a:avLst/>
          </a:prstGeom>
          <a:noFill/>
        </p:spPr>
        <p:txBody>
          <a:bodyPr wrap="square" lIns="72000" tIns="648000" rIns="72000" bIns="72000" anchor="ctr" anchorCtr="0"/>
          <a:lstStyle>
            <a:lvl1pPr marL="0" indent="0" algn="ctr">
              <a:spcBef>
                <a:spcPts val="200"/>
              </a:spcBef>
              <a:buFontTx/>
              <a:buNone/>
              <a:defRPr sz="1600" b="0">
                <a:solidFill>
                  <a:schemeClr val="accent1"/>
                </a:solidFill>
                <a:latin typeface="+mj-lt"/>
              </a:defRPr>
            </a:lvl1pPr>
            <a:lvl2pPr marL="0" indent="0" algn="ctr">
              <a:spcBef>
                <a:spcPts val="200"/>
              </a:spcBef>
              <a:buFontTx/>
              <a:buNone/>
              <a:defRPr sz="16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A3C5BCE6-2D7A-4E96-B01D-446E7A06509F}" type="datetime1">
              <a:rPr lang="fi-FI" smtClean="0"/>
              <a:t>30.4.2026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18" name="Text Placeholder 5"/>
          <p:cNvSpPr>
            <a:spLocks noGrp="1"/>
          </p:cNvSpPr>
          <p:nvPr>
            <p:ph type="body" sz="quarter" idx="21"/>
          </p:nvPr>
        </p:nvSpPr>
        <p:spPr>
          <a:xfrm>
            <a:off x="6168010" y="2132820"/>
            <a:ext cx="1728000" cy="1728240"/>
          </a:xfrm>
          <a:prstGeom prst="rect">
            <a:avLst/>
          </a:prstGeom>
          <a:noFill/>
        </p:spPr>
        <p:txBody>
          <a:bodyPr wrap="square" lIns="72000" tIns="648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9" name="Text Placeholder 5"/>
          <p:cNvSpPr>
            <a:spLocks noGrp="1"/>
          </p:cNvSpPr>
          <p:nvPr>
            <p:ph type="body" sz="quarter" idx="22"/>
          </p:nvPr>
        </p:nvSpPr>
        <p:spPr>
          <a:xfrm>
            <a:off x="4295990" y="3933070"/>
            <a:ext cx="1728000" cy="1728240"/>
          </a:xfrm>
          <a:prstGeom prst="rect">
            <a:avLst/>
          </a:prstGeom>
          <a:noFill/>
        </p:spPr>
        <p:txBody>
          <a:bodyPr wrap="square" lIns="72000" tIns="72000" rIns="72000" bIns="648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0" name="Text Placeholder 5"/>
          <p:cNvSpPr>
            <a:spLocks noGrp="1"/>
          </p:cNvSpPr>
          <p:nvPr>
            <p:ph type="body" sz="quarter" idx="23"/>
          </p:nvPr>
        </p:nvSpPr>
        <p:spPr>
          <a:xfrm>
            <a:off x="6168010" y="3933070"/>
            <a:ext cx="1728000" cy="1728240"/>
          </a:xfrm>
          <a:prstGeom prst="rect">
            <a:avLst/>
          </a:prstGeom>
          <a:noFill/>
        </p:spPr>
        <p:txBody>
          <a:bodyPr wrap="square" lIns="72000" tIns="72000" rIns="72000" bIns="648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Tree>
    <p:extLst>
      <p:ext uri="{BB962C8B-B14F-4D97-AF65-F5344CB8AC3E}">
        <p14:creationId xmlns:p14="http://schemas.microsoft.com/office/powerpoint/2010/main" val="342406047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aulukko">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6D2382-5F4D-45A2-B915-9F0497753B2D}"/>
              </a:ext>
            </a:extLst>
          </p:cNvPr>
          <p:cNvSpPr>
            <a:spLocks noGrp="1"/>
          </p:cNvSpPr>
          <p:nvPr>
            <p:ph type="body" sz="quarter" idx="30"/>
          </p:nvPr>
        </p:nvSpPr>
        <p:spPr>
          <a:xfrm>
            <a:off x="7672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6" name="Text Placeholder 3">
            <a:extLst>
              <a:ext uri="{FF2B5EF4-FFF2-40B4-BE49-F238E27FC236}">
                <a16:creationId xmlns:a16="http://schemas.microsoft.com/office/drawing/2014/main" id="{7FF6DC43-D734-4C64-A391-7AFEC5B082CE}"/>
              </a:ext>
            </a:extLst>
          </p:cNvPr>
          <p:cNvSpPr>
            <a:spLocks noGrp="1"/>
          </p:cNvSpPr>
          <p:nvPr>
            <p:ph type="body" sz="quarter" idx="31"/>
          </p:nvPr>
        </p:nvSpPr>
        <p:spPr>
          <a:xfrm>
            <a:off x="25675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7" name="Text Placeholder 3">
            <a:extLst>
              <a:ext uri="{FF2B5EF4-FFF2-40B4-BE49-F238E27FC236}">
                <a16:creationId xmlns:a16="http://schemas.microsoft.com/office/drawing/2014/main" id="{6401BFA9-F837-46D2-A1BF-DD532A48F262}"/>
              </a:ext>
            </a:extLst>
          </p:cNvPr>
          <p:cNvSpPr>
            <a:spLocks noGrp="1"/>
          </p:cNvSpPr>
          <p:nvPr>
            <p:ph type="body" sz="quarter" idx="32"/>
          </p:nvPr>
        </p:nvSpPr>
        <p:spPr>
          <a:xfrm>
            <a:off x="43677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8" name="Text Placeholder 3">
            <a:extLst>
              <a:ext uri="{FF2B5EF4-FFF2-40B4-BE49-F238E27FC236}">
                <a16:creationId xmlns:a16="http://schemas.microsoft.com/office/drawing/2014/main" id="{F69B8DBA-0EBA-4B4D-AFA2-00A95BCD71F3}"/>
              </a:ext>
            </a:extLst>
          </p:cNvPr>
          <p:cNvSpPr>
            <a:spLocks noGrp="1"/>
          </p:cNvSpPr>
          <p:nvPr>
            <p:ph type="body" sz="quarter" idx="33"/>
          </p:nvPr>
        </p:nvSpPr>
        <p:spPr>
          <a:xfrm>
            <a:off x="61680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9" name="Text Placeholder 3">
            <a:extLst>
              <a:ext uri="{FF2B5EF4-FFF2-40B4-BE49-F238E27FC236}">
                <a16:creationId xmlns:a16="http://schemas.microsoft.com/office/drawing/2014/main" id="{56BC24BB-84C6-440E-B034-41BD02337F89}"/>
              </a:ext>
            </a:extLst>
          </p:cNvPr>
          <p:cNvSpPr>
            <a:spLocks noGrp="1"/>
          </p:cNvSpPr>
          <p:nvPr>
            <p:ph type="body" sz="quarter" idx="34"/>
          </p:nvPr>
        </p:nvSpPr>
        <p:spPr>
          <a:xfrm>
            <a:off x="79682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0" name="Text Placeholder 3">
            <a:extLst>
              <a:ext uri="{FF2B5EF4-FFF2-40B4-BE49-F238E27FC236}">
                <a16:creationId xmlns:a16="http://schemas.microsoft.com/office/drawing/2014/main" id="{64564ED9-AD9E-43E4-8343-9CBA870DF3AD}"/>
              </a:ext>
            </a:extLst>
          </p:cNvPr>
          <p:cNvSpPr>
            <a:spLocks noGrp="1"/>
          </p:cNvSpPr>
          <p:nvPr>
            <p:ph type="body" sz="quarter" idx="35"/>
          </p:nvPr>
        </p:nvSpPr>
        <p:spPr>
          <a:xfrm>
            <a:off x="97685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461A66A4-CB0F-4FFB-A3F7-97A8406D58B6}" type="datetime1">
              <a:rPr lang="fi-FI" smtClean="0"/>
              <a:t>30.4.2026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5" name="Text Placeholder 5"/>
          <p:cNvSpPr>
            <a:spLocks noGrp="1"/>
          </p:cNvSpPr>
          <p:nvPr>
            <p:ph type="body" sz="quarter" idx="13"/>
          </p:nvPr>
        </p:nvSpPr>
        <p:spPr>
          <a:xfrm>
            <a:off x="766763" y="1989138"/>
            <a:ext cx="1656727" cy="575742"/>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6" name="Text Placeholder 5"/>
          <p:cNvSpPr>
            <a:spLocks noGrp="1"/>
          </p:cNvSpPr>
          <p:nvPr>
            <p:ph type="body" sz="quarter" idx="19"/>
          </p:nvPr>
        </p:nvSpPr>
        <p:spPr>
          <a:xfrm>
            <a:off x="2567510" y="1989138"/>
            <a:ext cx="1656727" cy="575742"/>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7" name="Text Placeholder 5"/>
          <p:cNvSpPr>
            <a:spLocks noGrp="1"/>
          </p:cNvSpPr>
          <p:nvPr>
            <p:ph type="body" sz="quarter" idx="20"/>
          </p:nvPr>
        </p:nvSpPr>
        <p:spPr>
          <a:xfrm>
            <a:off x="4367760" y="1989138"/>
            <a:ext cx="1656727" cy="575742"/>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8" name="Text Placeholder 5"/>
          <p:cNvSpPr>
            <a:spLocks noGrp="1"/>
          </p:cNvSpPr>
          <p:nvPr>
            <p:ph type="body" sz="quarter" idx="21"/>
          </p:nvPr>
        </p:nvSpPr>
        <p:spPr>
          <a:xfrm>
            <a:off x="6168010" y="1989138"/>
            <a:ext cx="1656727" cy="575742"/>
          </a:xfrm>
          <a:prstGeom prst="rect">
            <a:avLst/>
          </a:prstGeom>
          <a:solidFill>
            <a:schemeClr val="accent6"/>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9" name="Text Placeholder 5"/>
          <p:cNvSpPr>
            <a:spLocks noGrp="1"/>
          </p:cNvSpPr>
          <p:nvPr>
            <p:ph type="body" sz="quarter" idx="22"/>
          </p:nvPr>
        </p:nvSpPr>
        <p:spPr>
          <a:xfrm>
            <a:off x="7968260" y="1989138"/>
            <a:ext cx="1656727" cy="575742"/>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200" b="0">
                <a:solidFill>
                  <a:schemeClr val="accent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0" name="Text Placeholder 5"/>
          <p:cNvSpPr>
            <a:spLocks noGrp="1"/>
          </p:cNvSpPr>
          <p:nvPr>
            <p:ph type="body" sz="quarter" idx="23"/>
          </p:nvPr>
        </p:nvSpPr>
        <p:spPr>
          <a:xfrm>
            <a:off x="9768511" y="1989138"/>
            <a:ext cx="1656727" cy="575742"/>
          </a:xfrm>
          <a:prstGeom prst="rect">
            <a:avLst/>
          </a:prstGeom>
          <a:solidFill>
            <a:srgbClr val="FF3E60"/>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1" name="Picture Placeholder 10"/>
          <p:cNvSpPr>
            <a:spLocks noGrp="1"/>
          </p:cNvSpPr>
          <p:nvPr>
            <p:ph type="pic" sz="quarter" idx="24"/>
          </p:nvPr>
        </p:nvSpPr>
        <p:spPr>
          <a:xfrm>
            <a:off x="766763" y="2710122"/>
            <a:ext cx="1657350" cy="1006918"/>
          </a:xfrm>
        </p:spPr>
        <p:txBody>
          <a:bodyPr/>
          <a:lstStyle>
            <a:lvl1pPr marL="0" indent="0">
              <a:buNone/>
              <a:defRPr sz="1000"/>
            </a:lvl1pPr>
          </a:lstStyle>
          <a:p>
            <a:r>
              <a:rPr lang="fi-FI"/>
              <a:t>Lisää kuva napsauttamalla kuvaketta</a:t>
            </a:r>
          </a:p>
        </p:txBody>
      </p:sp>
      <p:sp>
        <p:nvSpPr>
          <p:cNvPr id="41" name="Picture Placeholder 10"/>
          <p:cNvSpPr>
            <a:spLocks noGrp="1"/>
          </p:cNvSpPr>
          <p:nvPr>
            <p:ph type="pic" sz="quarter" idx="25"/>
          </p:nvPr>
        </p:nvSpPr>
        <p:spPr>
          <a:xfrm>
            <a:off x="2567510" y="2710122"/>
            <a:ext cx="1657350" cy="1006918"/>
          </a:xfrm>
        </p:spPr>
        <p:txBody>
          <a:bodyPr/>
          <a:lstStyle>
            <a:lvl1pPr marL="0" indent="0">
              <a:buNone/>
              <a:defRPr sz="1000"/>
            </a:lvl1pPr>
          </a:lstStyle>
          <a:p>
            <a:r>
              <a:rPr lang="fi-FI"/>
              <a:t>Lisää kuva napsauttamalla kuvaketta</a:t>
            </a:r>
          </a:p>
        </p:txBody>
      </p:sp>
      <p:sp>
        <p:nvSpPr>
          <p:cNvPr id="42" name="Picture Placeholder 10"/>
          <p:cNvSpPr>
            <a:spLocks noGrp="1"/>
          </p:cNvSpPr>
          <p:nvPr>
            <p:ph type="pic" sz="quarter" idx="26"/>
          </p:nvPr>
        </p:nvSpPr>
        <p:spPr>
          <a:xfrm>
            <a:off x="4366640" y="2710122"/>
            <a:ext cx="1657350" cy="1006918"/>
          </a:xfrm>
        </p:spPr>
        <p:txBody>
          <a:bodyPr/>
          <a:lstStyle>
            <a:lvl1pPr marL="0" indent="0">
              <a:buNone/>
              <a:defRPr sz="1000"/>
            </a:lvl1pPr>
          </a:lstStyle>
          <a:p>
            <a:r>
              <a:rPr lang="fi-FI"/>
              <a:t>Lisää kuva napsauttamalla kuvaketta</a:t>
            </a:r>
          </a:p>
        </p:txBody>
      </p:sp>
      <p:sp>
        <p:nvSpPr>
          <p:cNvPr id="43" name="Picture Placeholder 10"/>
          <p:cNvSpPr>
            <a:spLocks noGrp="1"/>
          </p:cNvSpPr>
          <p:nvPr>
            <p:ph type="pic" sz="quarter" idx="27"/>
          </p:nvPr>
        </p:nvSpPr>
        <p:spPr>
          <a:xfrm>
            <a:off x="6168010" y="2710122"/>
            <a:ext cx="1657350" cy="1006918"/>
          </a:xfrm>
        </p:spPr>
        <p:txBody>
          <a:bodyPr/>
          <a:lstStyle>
            <a:lvl1pPr marL="0" indent="0">
              <a:buNone/>
              <a:defRPr sz="1000"/>
            </a:lvl1pPr>
          </a:lstStyle>
          <a:p>
            <a:r>
              <a:rPr lang="fi-FI"/>
              <a:t>Lisää kuva napsauttamalla kuvaketta</a:t>
            </a:r>
          </a:p>
        </p:txBody>
      </p:sp>
      <p:sp>
        <p:nvSpPr>
          <p:cNvPr id="44" name="Picture Placeholder 10"/>
          <p:cNvSpPr>
            <a:spLocks noGrp="1"/>
          </p:cNvSpPr>
          <p:nvPr>
            <p:ph type="pic" sz="quarter" idx="28"/>
          </p:nvPr>
        </p:nvSpPr>
        <p:spPr>
          <a:xfrm>
            <a:off x="7968260" y="2710122"/>
            <a:ext cx="1657350" cy="1006918"/>
          </a:xfrm>
        </p:spPr>
        <p:txBody>
          <a:bodyPr/>
          <a:lstStyle>
            <a:lvl1pPr marL="0" indent="0">
              <a:buNone/>
              <a:defRPr sz="1000"/>
            </a:lvl1pPr>
          </a:lstStyle>
          <a:p>
            <a:r>
              <a:rPr lang="fi-FI"/>
              <a:t>Lisää kuva napsauttamalla kuvaketta</a:t>
            </a:r>
          </a:p>
        </p:txBody>
      </p:sp>
      <p:sp>
        <p:nvSpPr>
          <p:cNvPr id="45" name="Picture Placeholder 10"/>
          <p:cNvSpPr>
            <a:spLocks noGrp="1"/>
          </p:cNvSpPr>
          <p:nvPr>
            <p:ph type="pic" sz="quarter" idx="29"/>
          </p:nvPr>
        </p:nvSpPr>
        <p:spPr>
          <a:xfrm>
            <a:off x="9767888" y="2710122"/>
            <a:ext cx="1657350" cy="1006918"/>
          </a:xfrm>
        </p:spPr>
        <p:txBody>
          <a:bodyPr/>
          <a:lstStyle>
            <a:lvl1pPr marL="0" indent="0">
              <a:buNone/>
              <a:defRPr sz="1000"/>
            </a:lvl1pPr>
          </a:lstStyle>
          <a:p>
            <a:r>
              <a:rPr lang="fi-FI"/>
              <a:t>Lisää kuva napsauttamalla kuvaketta</a:t>
            </a:r>
          </a:p>
        </p:txBody>
      </p:sp>
    </p:spTree>
    <p:extLst>
      <p:ext uri="{BB962C8B-B14F-4D97-AF65-F5344CB8AC3E}">
        <p14:creationId xmlns:p14="http://schemas.microsoft.com/office/powerpoint/2010/main" val="2108909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aulukko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A3EF816C-448D-4CAD-8E7D-3E87A3DFF3FB}" type="datetime1">
              <a:rPr lang="fi-FI" smtClean="0"/>
              <a:t>30.4.2026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5" name="Text Placeholder 5"/>
          <p:cNvSpPr>
            <a:spLocks noGrp="1"/>
          </p:cNvSpPr>
          <p:nvPr>
            <p:ph type="body" sz="quarter" idx="13"/>
          </p:nvPr>
        </p:nvSpPr>
        <p:spPr>
          <a:xfrm>
            <a:off x="766763" y="1989138"/>
            <a:ext cx="2016777" cy="575742"/>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 name="Text Placeholder 3"/>
          <p:cNvSpPr>
            <a:spLocks noGrp="1"/>
          </p:cNvSpPr>
          <p:nvPr>
            <p:ph type="body" sz="quarter" idx="24"/>
          </p:nvPr>
        </p:nvSpPr>
        <p:spPr>
          <a:xfrm>
            <a:off x="766762" y="2565400"/>
            <a:ext cx="2017535" cy="1008063"/>
          </a:xfrm>
          <a:solidFill>
            <a:srgbClr val="923468">
              <a:alpha val="25098"/>
            </a:srgb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48" name="Text Placeholder 5"/>
          <p:cNvSpPr>
            <a:spLocks noGrp="1"/>
          </p:cNvSpPr>
          <p:nvPr>
            <p:ph type="body" sz="quarter" idx="26"/>
          </p:nvPr>
        </p:nvSpPr>
        <p:spPr>
          <a:xfrm>
            <a:off x="2927560" y="1989138"/>
            <a:ext cx="2016777" cy="575742"/>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9" name="Text Placeholder 3"/>
          <p:cNvSpPr>
            <a:spLocks noGrp="1"/>
          </p:cNvSpPr>
          <p:nvPr>
            <p:ph type="body" sz="quarter" idx="27"/>
          </p:nvPr>
        </p:nvSpPr>
        <p:spPr>
          <a:xfrm>
            <a:off x="2927559" y="2565400"/>
            <a:ext cx="2017535" cy="1008063"/>
          </a:xfrm>
          <a:solidFill>
            <a:schemeClr val="accent1">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1" name="Text Placeholder 5"/>
          <p:cNvSpPr>
            <a:spLocks noGrp="1"/>
          </p:cNvSpPr>
          <p:nvPr>
            <p:ph type="body" sz="quarter" idx="29"/>
          </p:nvPr>
        </p:nvSpPr>
        <p:spPr>
          <a:xfrm>
            <a:off x="5087611" y="1989138"/>
            <a:ext cx="2016777" cy="575742"/>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2" name="Text Placeholder 3"/>
          <p:cNvSpPr>
            <a:spLocks noGrp="1"/>
          </p:cNvSpPr>
          <p:nvPr>
            <p:ph type="body" sz="quarter" idx="30"/>
          </p:nvPr>
        </p:nvSpPr>
        <p:spPr>
          <a:xfrm>
            <a:off x="5087610" y="2565400"/>
            <a:ext cx="2017535" cy="1008063"/>
          </a:xfrm>
          <a:solidFill>
            <a:schemeClr val="accent4">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4" name="Text Placeholder 5"/>
          <p:cNvSpPr>
            <a:spLocks noGrp="1"/>
          </p:cNvSpPr>
          <p:nvPr>
            <p:ph type="body" sz="quarter" idx="32"/>
          </p:nvPr>
        </p:nvSpPr>
        <p:spPr>
          <a:xfrm>
            <a:off x="7248160" y="1989138"/>
            <a:ext cx="2016777" cy="575742"/>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200" b="0">
                <a:solidFill>
                  <a:schemeClr val="accent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5" name="Text Placeholder 3"/>
          <p:cNvSpPr>
            <a:spLocks noGrp="1"/>
          </p:cNvSpPr>
          <p:nvPr>
            <p:ph type="body" sz="quarter" idx="33"/>
          </p:nvPr>
        </p:nvSpPr>
        <p:spPr>
          <a:xfrm>
            <a:off x="7248159" y="2565400"/>
            <a:ext cx="2017535" cy="1008063"/>
          </a:xfrm>
          <a:solidFill>
            <a:schemeClr val="accent2">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7" name="Text Placeholder 5"/>
          <p:cNvSpPr>
            <a:spLocks noGrp="1"/>
          </p:cNvSpPr>
          <p:nvPr>
            <p:ph type="body" sz="quarter" idx="35"/>
          </p:nvPr>
        </p:nvSpPr>
        <p:spPr>
          <a:xfrm>
            <a:off x="9408461" y="1989138"/>
            <a:ext cx="2016777" cy="575742"/>
          </a:xfrm>
          <a:prstGeom prst="rect">
            <a:avLst/>
          </a:prstGeom>
          <a:solidFill>
            <a:srgbClr val="FF3E60"/>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8" name="Text Placeholder 3"/>
          <p:cNvSpPr>
            <a:spLocks noGrp="1"/>
          </p:cNvSpPr>
          <p:nvPr>
            <p:ph type="body" sz="quarter" idx="36"/>
          </p:nvPr>
        </p:nvSpPr>
        <p:spPr>
          <a:xfrm>
            <a:off x="9408460" y="2565400"/>
            <a:ext cx="2017535" cy="1008063"/>
          </a:xfrm>
          <a:solidFill>
            <a:srgbClr val="FF3E60">
              <a:alpha val="25098"/>
            </a:srgb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21" name="Text Placeholder 3">
            <a:extLst>
              <a:ext uri="{FF2B5EF4-FFF2-40B4-BE49-F238E27FC236}">
                <a16:creationId xmlns:a16="http://schemas.microsoft.com/office/drawing/2014/main" id="{975B663F-3DAF-4ED3-968F-857851A2319C}"/>
              </a:ext>
            </a:extLst>
          </p:cNvPr>
          <p:cNvSpPr>
            <a:spLocks noGrp="1"/>
          </p:cNvSpPr>
          <p:nvPr>
            <p:ph type="body" sz="quarter" idx="37"/>
          </p:nvPr>
        </p:nvSpPr>
        <p:spPr>
          <a:xfrm>
            <a:off x="7672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9" name="Text Placeholder 3">
            <a:extLst>
              <a:ext uri="{FF2B5EF4-FFF2-40B4-BE49-F238E27FC236}">
                <a16:creationId xmlns:a16="http://schemas.microsoft.com/office/drawing/2014/main" id="{6ACEDFCA-6045-4841-A327-1E1041E1AD12}"/>
              </a:ext>
            </a:extLst>
          </p:cNvPr>
          <p:cNvSpPr>
            <a:spLocks noGrp="1"/>
          </p:cNvSpPr>
          <p:nvPr>
            <p:ph type="body" sz="quarter" idx="38"/>
          </p:nvPr>
        </p:nvSpPr>
        <p:spPr>
          <a:xfrm>
            <a:off x="29275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0" name="Text Placeholder 3">
            <a:extLst>
              <a:ext uri="{FF2B5EF4-FFF2-40B4-BE49-F238E27FC236}">
                <a16:creationId xmlns:a16="http://schemas.microsoft.com/office/drawing/2014/main" id="{ECAF9A28-9C31-4452-9641-B8844AE99E94}"/>
              </a:ext>
            </a:extLst>
          </p:cNvPr>
          <p:cNvSpPr>
            <a:spLocks noGrp="1"/>
          </p:cNvSpPr>
          <p:nvPr>
            <p:ph type="body" sz="quarter" idx="39"/>
          </p:nvPr>
        </p:nvSpPr>
        <p:spPr>
          <a:xfrm>
            <a:off x="50878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1" name="Text Placeholder 3">
            <a:extLst>
              <a:ext uri="{FF2B5EF4-FFF2-40B4-BE49-F238E27FC236}">
                <a16:creationId xmlns:a16="http://schemas.microsoft.com/office/drawing/2014/main" id="{E409D3F7-F7D1-46C5-AE0D-FDFBFE328A57}"/>
              </a:ext>
            </a:extLst>
          </p:cNvPr>
          <p:cNvSpPr>
            <a:spLocks noGrp="1"/>
          </p:cNvSpPr>
          <p:nvPr>
            <p:ph type="body" sz="quarter" idx="40"/>
          </p:nvPr>
        </p:nvSpPr>
        <p:spPr>
          <a:xfrm>
            <a:off x="72481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2" name="Text Placeholder 3">
            <a:extLst>
              <a:ext uri="{FF2B5EF4-FFF2-40B4-BE49-F238E27FC236}">
                <a16:creationId xmlns:a16="http://schemas.microsoft.com/office/drawing/2014/main" id="{2655D6CA-0038-4B3D-A7EC-7E6EC94930BC}"/>
              </a:ext>
            </a:extLst>
          </p:cNvPr>
          <p:cNvSpPr>
            <a:spLocks noGrp="1"/>
          </p:cNvSpPr>
          <p:nvPr>
            <p:ph type="body" sz="quarter" idx="41"/>
          </p:nvPr>
        </p:nvSpPr>
        <p:spPr>
          <a:xfrm>
            <a:off x="94084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Tree>
    <p:extLst>
      <p:ext uri="{BB962C8B-B14F-4D97-AF65-F5344CB8AC3E}">
        <p14:creationId xmlns:p14="http://schemas.microsoft.com/office/powerpoint/2010/main" val="80992919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umerointi">
    <p:spTree>
      <p:nvGrpSpPr>
        <p:cNvPr id="1" name=""/>
        <p:cNvGrpSpPr/>
        <p:nvPr/>
      </p:nvGrpSpPr>
      <p:grpSpPr>
        <a:xfrm>
          <a:off x="0" y="0"/>
          <a:ext cx="0" cy="0"/>
          <a:chOff x="0" y="0"/>
          <a:chExt cx="0" cy="0"/>
        </a:xfrm>
      </p:grpSpPr>
      <p:sp>
        <p:nvSpPr>
          <p:cNvPr id="18" name="Text Placeholder 3">
            <a:extLst>
              <a:ext uri="{FF2B5EF4-FFF2-40B4-BE49-F238E27FC236}">
                <a16:creationId xmlns:a16="http://schemas.microsoft.com/office/drawing/2014/main" id="{6BD0307D-7144-4618-ADCF-5E46E0AADBDB}"/>
              </a:ext>
            </a:extLst>
          </p:cNvPr>
          <p:cNvSpPr>
            <a:spLocks noGrp="1"/>
          </p:cNvSpPr>
          <p:nvPr>
            <p:ph type="body" sz="quarter" idx="37"/>
          </p:nvPr>
        </p:nvSpPr>
        <p:spPr>
          <a:xfrm>
            <a:off x="91128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19" name="Text Placeholder 3">
            <a:extLst>
              <a:ext uri="{FF2B5EF4-FFF2-40B4-BE49-F238E27FC236}">
                <a16:creationId xmlns:a16="http://schemas.microsoft.com/office/drawing/2014/main" id="{0109A1DB-AC37-4268-92E5-B8CB8B6F84E7}"/>
              </a:ext>
            </a:extLst>
          </p:cNvPr>
          <p:cNvSpPr>
            <a:spLocks noGrp="1"/>
          </p:cNvSpPr>
          <p:nvPr>
            <p:ph type="body" sz="quarter" idx="38"/>
          </p:nvPr>
        </p:nvSpPr>
        <p:spPr>
          <a:xfrm>
            <a:off x="465580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0" name="Text Placeholder 3">
            <a:extLst>
              <a:ext uri="{FF2B5EF4-FFF2-40B4-BE49-F238E27FC236}">
                <a16:creationId xmlns:a16="http://schemas.microsoft.com/office/drawing/2014/main" id="{FD377B09-9EA8-4EB3-B601-2F0301D65ADC}"/>
              </a:ext>
            </a:extLst>
          </p:cNvPr>
          <p:cNvSpPr>
            <a:spLocks noGrp="1"/>
          </p:cNvSpPr>
          <p:nvPr>
            <p:ph type="body" sz="quarter" idx="39"/>
          </p:nvPr>
        </p:nvSpPr>
        <p:spPr>
          <a:xfrm>
            <a:off x="840032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2" name="Text Placeholder 3">
            <a:extLst>
              <a:ext uri="{FF2B5EF4-FFF2-40B4-BE49-F238E27FC236}">
                <a16:creationId xmlns:a16="http://schemas.microsoft.com/office/drawing/2014/main" id="{81FFFA81-EAD8-4C0B-80B3-10CD55D781E7}"/>
              </a:ext>
            </a:extLst>
          </p:cNvPr>
          <p:cNvSpPr>
            <a:spLocks noGrp="1"/>
          </p:cNvSpPr>
          <p:nvPr>
            <p:ph type="body" sz="quarter" idx="40"/>
          </p:nvPr>
        </p:nvSpPr>
        <p:spPr>
          <a:xfrm>
            <a:off x="91128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3" name="Text Placeholder 3">
            <a:extLst>
              <a:ext uri="{FF2B5EF4-FFF2-40B4-BE49-F238E27FC236}">
                <a16:creationId xmlns:a16="http://schemas.microsoft.com/office/drawing/2014/main" id="{F93A3281-63EC-43C5-9E82-F2C08B974BCF}"/>
              </a:ext>
            </a:extLst>
          </p:cNvPr>
          <p:cNvSpPr>
            <a:spLocks noGrp="1"/>
          </p:cNvSpPr>
          <p:nvPr>
            <p:ph type="body" sz="quarter" idx="41"/>
          </p:nvPr>
        </p:nvSpPr>
        <p:spPr>
          <a:xfrm>
            <a:off x="465580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5" name="Text Placeholder 3">
            <a:extLst>
              <a:ext uri="{FF2B5EF4-FFF2-40B4-BE49-F238E27FC236}">
                <a16:creationId xmlns:a16="http://schemas.microsoft.com/office/drawing/2014/main" id="{3BDE2587-873A-462C-BE41-87325647729C}"/>
              </a:ext>
            </a:extLst>
          </p:cNvPr>
          <p:cNvSpPr>
            <a:spLocks noGrp="1"/>
          </p:cNvSpPr>
          <p:nvPr>
            <p:ph type="body" sz="quarter" idx="42"/>
          </p:nvPr>
        </p:nvSpPr>
        <p:spPr>
          <a:xfrm>
            <a:off x="840032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75FD9048-5DEA-4497-B4EE-9C521DA934F6}" type="datetime1">
              <a:rPr lang="fi-FI" smtClean="0"/>
              <a:t>30.4.2026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1" name="Text Placeholder 5"/>
          <p:cNvSpPr>
            <a:spLocks noGrp="1" noChangeAspect="1"/>
          </p:cNvSpPr>
          <p:nvPr>
            <p:ph type="body" sz="quarter" idx="13" hasCustomPrompt="1"/>
          </p:nvPr>
        </p:nvSpPr>
        <p:spPr>
          <a:xfrm>
            <a:off x="40721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4"/>
                </a:solidFill>
                <a:latin typeface="+mj-lt"/>
              </a:defRPr>
            </a:lvl1pPr>
            <a:lvl2pPr marL="0" indent="0" algn="ctr">
              <a:spcBef>
                <a:spcPts val="200"/>
              </a:spcBef>
              <a:buFontTx/>
              <a:buNone/>
              <a:defRPr sz="8000" b="0">
                <a:solidFill>
                  <a:schemeClr val="accent4"/>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a:t>
            </a:r>
          </a:p>
        </p:txBody>
      </p:sp>
      <p:sp>
        <p:nvSpPr>
          <p:cNvPr id="30" name="Text Placeholder 5"/>
          <p:cNvSpPr>
            <a:spLocks noGrp="1" noChangeAspect="1"/>
          </p:cNvSpPr>
          <p:nvPr>
            <p:ph type="body" sz="quarter" idx="15" hasCustomPrompt="1"/>
          </p:nvPr>
        </p:nvSpPr>
        <p:spPr>
          <a:xfrm>
            <a:off x="415173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3"/>
                </a:solidFill>
                <a:latin typeface="+mj-lt"/>
              </a:defRPr>
            </a:lvl1pPr>
            <a:lvl2pPr marL="0" indent="0" algn="ctr">
              <a:spcBef>
                <a:spcPts val="200"/>
              </a:spcBef>
              <a:buFontTx/>
              <a:buNone/>
              <a:defRPr sz="8000" b="0">
                <a:solidFill>
                  <a:schemeClr val="accent3"/>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a:t>
            </a:r>
          </a:p>
        </p:txBody>
      </p:sp>
      <p:sp>
        <p:nvSpPr>
          <p:cNvPr id="32" name="Text Placeholder 5"/>
          <p:cNvSpPr>
            <a:spLocks noGrp="1" noChangeAspect="1"/>
          </p:cNvSpPr>
          <p:nvPr>
            <p:ph type="body" sz="quarter" idx="17" hasCustomPrompt="1"/>
          </p:nvPr>
        </p:nvSpPr>
        <p:spPr>
          <a:xfrm>
            <a:off x="789625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1"/>
                </a:solidFill>
                <a:latin typeface="+mj-lt"/>
              </a:defRPr>
            </a:lvl1pPr>
            <a:lvl2pPr marL="0" indent="0" algn="ctr">
              <a:spcBef>
                <a:spcPts val="200"/>
              </a:spcBef>
              <a:buFontTx/>
              <a:buNone/>
              <a:defRPr sz="80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a:t>
            </a:r>
          </a:p>
        </p:txBody>
      </p:sp>
      <p:sp>
        <p:nvSpPr>
          <p:cNvPr id="35" name="Text Placeholder 5"/>
          <p:cNvSpPr>
            <a:spLocks noGrp="1" noChangeAspect="1"/>
          </p:cNvSpPr>
          <p:nvPr>
            <p:ph type="body" sz="quarter" idx="19" hasCustomPrompt="1"/>
          </p:nvPr>
        </p:nvSpPr>
        <p:spPr>
          <a:xfrm>
            <a:off x="40721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6"/>
                </a:solidFill>
                <a:latin typeface="+mj-lt"/>
              </a:defRPr>
            </a:lvl1pPr>
            <a:lvl2pPr marL="0" indent="0" algn="ctr">
              <a:spcBef>
                <a:spcPts val="200"/>
              </a:spcBef>
              <a:buFontTx/>
              <a:buNone/>
              <a:defRPr sz="8000" b="0">
                <a:solidFill>
                  <a:schemeClr val="accent6"/>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a:t>
            </a:r>
          </a:p>
        </p:txBody>
      </p:sp>
      <p:sp>
        <p:nvSpPr>
          <p:cNvPr id="37" name="Text Placeholder 5"/>
          <p:cNvSpPr>
            <a:spLocks noGrp="1" noChangeAspect="1"/>
          </p:cNvSpPr>
          <p:nvPr>
            <p:ph type="body" sz="quarter" idx="21" hasCustomPrompt="1"/>
          </p:nvPr>
        </p:nvSpPr>
        <p:spPr>
          <a:xfrm>
            <a:off x="415173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2"/>
                </a:solidFill>
                <a:latin typeface="+mj-lt"/>
              </a:defRPr>
            </a:lvl1pPr>
            <a:lvl2pPr marL="0" indent="0" algn="ctr">
              <a:spcBef>
                <a:spcPts val="200"/>
              </a:spcBef>
              <a:buFontTx/>
              <a:buNone/>
              <a:defRPr sz="8000" b="0">
                <a:solidFill>
                  <a:schemeClr val="accent2"/>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a:t>
            </a:r>
          </a:p>
        </p:txBody>
      </p:sp>
      <p:sp>
        <p:nvSpPr>
          <p:cNvPr id="39" name="Text Placeholder 5"/>
          <p:cNvSpPr>
            <a:spLocks noGrp="1" noChangeAspect="1"/>
          </p:cNvSpPr>
          <p:nvPr>
            <p:ph type="body" sz="quarter" idx="23" hasCustomPrompt="1"/>
          </p:nvPr>
        </p:nvSpPr>
        <p:spPr>
          <a:xfrm>
            <a:off x="789625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5"/>
                </a:solidFill>
                <a:latin typeface="+mj-lt"/>
              </a:defRPr>
            </a:lvl1pPr>
            <a:lvl2pPr marL="0" indent="0" algn="ctr">
              <a:spcBef>
                <a:spcPts val="200"/>
              </a:spcBef>
              <a:buFontTx/>
              <a:buNone/>
              <a:defRPr sz="8000" b="0">
                <a:solidFill>
                  <a:schemeClr val="accent5"/>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a:t>
            </a:r>
          </a:p>
        </p:txBody>
      </p:sp>
    </p:spTree>
    <p:extLst>
      <p:ext uri="{BB962C8B-B14F-4D97-AF65-F5344CB8AC3E}">
        <p14:creationId xmlns:p14="http://schemas.microsoft.com/office/powerpoint/2010/main" val="139553912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secHead" preserve="1">
  <p:cSld name="Väliotsikkodia violetti">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1FB8D615-AD96-4EB6-9214-D90B85C65DA7}"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7" name="Kuva 6" descr="Kuva, joka sisältää kohteen teksti, clipart-kuva, vaihde&#10;&#10;Kuvaus luotu automaattisesti">
            <a:extLst>
              <a:ext uri="{FF2B5EF4-FFF2-40B4-BE49-F238E27FC236}">
                <a16:creationId xmlns:a16="http://schemas.microsoft.com/office/drawing/2014/main" id="{88FC3717-EB00-BAB2-12C1-5D0EBF1AD2F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85503486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secHead" preserve="1">
  <p:cSld name="Väliotsikkodia petroli">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8D2FC861-FC86-4FF4-A50C-89C7B28C10B0}"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descr="Kuva, joka sisältää kohteen teksti, clipart-kuva, vaihde&#10;&#10;Kuvaus luotu automaattisesti">
            <a:extLst>
              <a:ext uri="{FF2B5EF4-FFF2-40B4-BE49-F238E27FC236}">
                <a16:creationId xmlns:a16="http://schemas.microsoft.com/office/drawing/2014/main" id="{576BC9A0-3A27-384B-5144-E70BFDE15B8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35561963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E1A464CB-4A87-4967-9499-95CB747DACE3}"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descr="Kuva, joka sisältää kohteen teksti, clipart-kuva, vaihde&#10;&#10;Kuvaus luotu automaattisesti">
            <a:extLst>
              <a:ext uri="{FF2B5EF4-FFF2-40B4-BE49-F238E27FC236}">
                <a16:creationId xmlns:a16="http://schemas.microsoft.com/office/drawing/2014/main" id="{8AAA04F6-8BD4-442D-6590-ADF0C24E9F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28046700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4D82002A-7AA0-4F5C-A0FD-150D38BFD2D6}"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descr="Kuva, joka sisältää kohteen teksti, clipart-kuva, vaihde&#10;&#10;Kuvaus luotu automaattisesti">
            <a:extLst>
              <a:ext uri="{FF2B5EF4-FFF2-40B4-BE49-F238E27FC236}">
                <a16:creationId xmlns:a16="http://schemas.microsoft.com/office/drawing/2014/main" id="{13B7B20B-B4E6-B8C2-3C7F-6AAF5E5284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84688072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4"/>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C2A0504B-A3F2-405C-9155-C619572FC21C}"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0" name="Kuva 9">
            <a:extLst>
              <a:ext uri="{FF2B5EF4-FFF2-40B4-BE49-F238E27FC236}">
                <a16:creationId xmlns:a16="http://schemas.microsoft.com/office/drawing/2014/main" id="{4CCF9C88-E734-129E-9AE1-21EC163FA23C}"/>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319760394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EAE7C8EA-7D5B-4ECC-B84F-BEAF5A03A11D}"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a:extLst>
              <a:ext uri="{FF2B5EF4-FFF2-40B4-BE49-F238E27FC236}">
                <a16:creationId xmlns:a16="http://schemas.microsoft.com/office/drawing/2014/main" id="{38B8CA86-86B6-AC91-D5DD-B02A78373BED}"/>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333395112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Date Placeholder 2"/>
          <p:cNvSpPr>
            <a:spLocks noGrp="1"/>
          </p:cNvSpPr>
          <p:nvPr>
            <p:ph type="dt" sz="half" idx="10"/>
          </p:nvPr>
        </p:nvSpPr>
        <p:spPr/>
        <p:txBody>
          <a:bodyPr/>
          <a:lstStyle/>
          <a:p>
            <a:fld id="{6BE111E2-37B1-4109-A1BB-6B241DDDB9DB}" type="datetime1">
              <a:rPr lang="fi-FI" smtClean="0"/>
              <a:t>30.4.2026</a:t>
            </a:fld>
            <a:endParaRPr lang="fi-FI"/>
          </a:p>
        </p:txBody>
      </p:sp>
      <p:sp>
        <p:nvSpPr>
          <p:cNvPr id="4" name="Footer Placeholder 3"/>
          <p:cNvSpPr>
            <a:spLocks noGrp="1"/>
          </p:cNvSpPr>
          <p:nvPr>
            <p:ph type="ftr" sz="quarter" idx="11"/>
          </p:nvPr>
        </p:nvSpPr>
        <p:spPr/>
        <p:txBody>
          <a:bodyPr/>
          <a:lstStyle/>
          <a:p>
            <a:r>
              <a:rPr lang="fi-FI"/>
              <a:t>Esityksen nimi ja tekijä</a:t>
            </a:r>
          </a:p>
        </p:txBody>
      </p:sp>
      <p:sp>
        <p:nvSpPr>
          <p:cNvPr id="5" name="Slide Number Placeholder 4"/>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183117119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Lainaus kuv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15999BF7-CE1F-4794-BE7A-0EBBEDC83E91}" type="datetime1">
              <a:rPr lang="fi-FI" smtClean="0"/>
              <a:t>30.4.2026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88E9F689-F68E-8601-CC29-DE2E03C166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158157179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Lainaus kuv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5A4432D0-F305-446D-95E3-48EAD8038911}" type="datetime1">
              <a:rPr lang="fi-FI" smtClean="0"/>
              <a:t>30.4.2026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5113337"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bg1"/>
                </a:solidFill>
                <a:latin typeface="Work Sans SemiBold" panose="00000700000000000000" pitchFamily="2" charset="0"/>
              </a:defRPr>
            </a:lvl2pPr>
            <a:lvl3pPr marL="0" indent="0" algn="l">
              <a:buFontTx/>
              <a:buNone/>
              <a:defRPr>
                <a:solidFill>
                  <a:schemeClr val="bg1"/>
                </a:solidFill>
              </a:defRPr>
            </a:lvl3pPr>
            <a:lvl4pPr marL="0" indent="0" algn="l">
              <a:buFontTx/>
              <a:buNone/>
              <a:defRPr>
                <a:solidFill>
                  <a:schemeClr val="bg1"/>
                </a:solidFill>
              </a:defRPr>
            </a:lvl4pPr>
            <a:lvl5pPr marL="0" indent="0" algn="l">
              <a:buFontTx/>
              <a:buNone/>
              <a:defRPr>
                <a:solidFill>
                  <a:schemeClr val="bg1"/>
                </a:solidFill>
              </a:defRPr>
            </a:lvl5pPr>
            <a:lvl6pPr marL="0" indent="0" algn="l">
              <a:buFontTx/>
              <a:buNone/>
              <a:defRPr>
                <a:solidFill>
                  <a:schemeClr val="bg1"/>
                </a:solidFill>
              </a:defRPr>
            </a:lvl6pPr>
            <a:lvl7pPr marL="0" indent="0" algn="l">
              <a:buFontTx/>
              <a:buNone/>
              <a:defRPr>
                <a:solidFill>
                  <a:schemeClr val="bg1"/>
                </a:solidFill>
              </a:defRPr>
            </a:lvl7pPr>
            <a:lvl8pPr marL="0" indent="0" algn="l">
              <a:buFontTx/>
              <a:buNone/>
              <a:defRPr>
                <a:solidFill>
                  <a:schemeClr val="bg1"/>
                </a:solidFill>
              </a:defRPr>
            </a:lvl8pPr>
            <a:lvl9pPr marL="0" indent="0" algn="l">
              <a:buFontTx/>
              <a:buNone/>
              <a:defRPr>
                <a:solidFill>
                  <a:schemeClr val="bg1"/>
                </a:solidFill>
              </a:defRPr>
            </a:lvl9pPr>
          </a:lstStyle>
          <a:p>
            <a:pPr lvl="0"/>
            <a:r>
              <a:rPr lang="fi-FI" noProof="0"/>
              <a:t>Muokkaa tekstin perustyylejä napsauttamalla</a:t>
            </a:r>
          </a:p>
        </p:txBody>
      </p:sp>
      <p:pic>
        <p:nvPicPr>
          <p:cNvPr id="5" name="Kuva 4">
            <a:extLst>
              <a:ext uri="{FF2B5EF4-FFF2-40B4-BE49-F238E27FC236}">
                <a16:creationId xmlns:a16="http://schemas.microsoft.com/office/drawing/2014/main" id="{722074AA-C5A3-BE6C-1C40-BF72E41F5BDB}"/>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176547878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Lainaus kuv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5080BAEA-5B18-405A-A401-F49736D1ACDD}" type="datetime1">
              <a:rPr lang="fi-FI" smtClean="0"/>
              <a:t>30.4.2026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9BC9B486-7AD6-1126-C24E-3E15ADA8DA2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62239945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Nosto sininen">
    <p:bg>
      <p:bgPr>
        <a:solidFill>
          <a:schemeClr val="accent4"/>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1333C36-1DDA-469D-A0C5-6C5A2A7F67F1}" type="datetime1">
              <a:rPr lang="fi-FI" smtClean="0"/>
              <a:t>30.4.2026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EEF40F48-D93C-5E8A-519A-6AFA70F2F8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59094602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Nosto violett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BC64B0AE-AE5B-43D8-B88D-91BF9EDE0233}" type="datetime1">
              <a:rPr lang="fi-FI" smtClean="0"/>
              <a:t>30.4.2026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67D421DE-6501-0C34-8224-71EEAB89066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29755104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Nosto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422E3422-7BAB-4AD4-A34D-B52D7DF25070}" type="datetime1">
              <a:rPr lang="fi-FI" smtClean="0"/>
              <a:t>30.4.2026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a:extLst>
              <a:ext uri="{FF2B5EF4-FFF2-40B4-BE49-F238E27FC236}">
                <a16:creationId xmlns:a16="http://schemas.microsoft.com/office/drawing/2014/main" id="{65917E21-4219-757B-E35A-6D443C7471DB}"/>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152857335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Nosto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82F2B63E-0CF4-43E4-BECC-91438CF8411E}" type="datetime1">
              <a:rPr lang="fi-FI" smtClean="0"/>
              <a:t>30.4.2026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72030410-1A42-5E7A-66F0-E096A2D52B5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57929006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Nosto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503D9EB-944F-4EAE-8444-A343F5A66C71}" type="datetime1">
              <a:rPr lang="fi-FI" smtClean="0"/>
              <a:t>30.4.2026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7BF22BD9-3E78-90C3-78F1-1E795F4AC6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33642546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Tyhjä ">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9163B-F3D6-4AA2-B052-E1F9BA0A5D4E}" type="datetime1">
              <a:rPr lang="fi-FI" smtClean="0"/>
              <a:t>30.4.2026</a:t>
            </a:fld>
            <a:endParaRPr lang="fi-FI"/>
          </a:p>
        </p:txBody>
      </p:sp>
      <p:sp>
        <p:nvSpPr>
          <p:cNvPr id="3" name="Footer Placeholder 2"/>
          <p:cNvSpPr>
            <a:spLocks noGrp="1"/>
          </p:cNvSpPr>
          <p:nvPr>
            <p:ph type="ftr" sz="quarter" idx="11"/>
          </p:nvPr>
        </p:nvSpPr>
        <p:spPr/>
        <p:txBody>
          <a:bodyPr/>
          <a:lstStyle/>
          <a:p>
            <a:r>
              <a:rPr lang="fi-FI"/>
              <a:t>Esityksen nimi ja tekijä</a:t>
            </a:r>
          </a:p>
        </p:txBody>
      </p:sp>
      <p:sp>
        <p:nvSpPr>
          <p:cNvPr id="4" name="Slide Number Placeholder 3"/>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360383668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Kiitos avoin lisens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accent3"/>
                </a:solidFill>
              </a:defRPr>
            </a:lvl1pPr>
          </a:lstStyle>
          <a:p>
            <a:r>
              <a:rPr lang="fi-FI" noProof="0" dirty="0"/>
              <a:t>Kiitos. </a:t>
            </a:r>
            <a:r>
              <a:rPr lang="fi-FI" noProof="0" dirty="0" err="1"/>
              <a:t>Tack</a:t>
            </a:r>
            <a:r>
              <a:rPr lang="fi-FI" noProof="0" dirty="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accent3"/>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1ECAD5F9-8A23-4475-850C-F4CA7E4DAEB7}"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3" tooltip="twitter"/>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4" tooltip="linkedin"/>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5" tooltip="instragram"/>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pic>
        <p:nvPicPr>
          <p:cNvPr id="9" name="Picture 8" descr="Icon&#10;&#10;Description automatically generated">
            <a:hlinkClick r:id="rId6"/>
            <a:extLst>
              <a:ext uri="{FF2B5EF4-FFF2-40B4-BE49-F238E27FC236}">
                <a16:creationId xmlns:a16="http://schemas.microsoft.com/office/drawing/2014/main" id="{5B53270C-43DF-46FE-A4F5-29F29992F4A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7260" y="5877340"/>
            <a:ext cx="1023300" cy="432060"/>
          </a:xfrm>
          <a:prstGeom prst="rect">
            <a:avLst/>
          </a:prstGeom>
        </p:spPr>
      </p:pic>
      <p:sp>
        <p:nvSpPr>
          <p:cNvPr id="17" name="Freeform 6">
            <a:hlinkClick r:id="rId8" tooltip="Facebook"/>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lvl="0"/>
            <a:endParaRPr lang="fi-FI" dirty="0"/>
          </a:p>
        </p:txBody>
      </p:sp>
      <p:sp>
        <p:nvSpPr>
          <p:cNvPr id="13" name="TextBox 12">
            <a:hlinkClick r:id="rId9"/>
            <a:extLst>
              <a:ext uri="{FF2B5EF4-FFF2-40B4-BE49-F238E27FC236}">
                <a16:creationId xmlns:a16="http://schemas.microsoft.com/office/drawing/2014/main" id="{2291F968-8CBB-4022-ACCE-1E6A59F92822}"/>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dirty="0">
                <a:solidFill>
                  <a:schemeClr val="accent3"/>
                </a:solidFill>
                <a:latin typeface="+mn-lt"/>
              </a:rPr>
              <a:t>www.kuntaliitto.fi</a:t>
            </a:r>
          </a:p>
          <a:p>
            <a:pPr algn="r"/>
            <a:r>
              <a:rPr lang="fi-FI" sz="2000" b="1" dirty="0">
                <a:solidFill>
                  <a:schemeClr val="accent3"/>
                </a:solidFill>
                <a:latin typeface="+mn-lt"/>
              </a:rPr>
              <a:t>www.kommunforbundet.fi</a:t>
            </a:r>
          </a:p>
        </p:txBody>
      </p:sp>
    </p:spTree>
    <p:extLst>
      <p:ext uri="{BB962C8B-B14F-4D97-AF65-F5344CB8AC3E}">
        <p14:creationId xmlns:p14="http://schemas.microsoft.com/office/powerpoint/2010/main" val="28016902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Kiitos rajattu lisens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dirty="0"/>
              <a:t>Kiitos. </a:t>
            </a:r>
            <a:r>
              <a:rPr lang="fi-FI" noProof="0" dirty="0" err="1"/>
              <a:t>Tack</a:t>
            </a:r>
            <a:r>
              <a:rPr lang="fi-FI" noProof="0" dirty="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EFEA1E4D-C91E-41FF-9F0C-0BF31AFF683A}"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3" tooltip="twitter"/>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4" tooltip="linkedin"/>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5" tooltip="instragram"/>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pic>
        <p:nvPicPr>
          <p:cNvPr id="17" name="Picture 16" descr="Icon&#10;&#10;Description automatically generated">
            <a:hlinkClick r:id="rId6"/>
            <a:extLst>
              <a:ext uri="{FF2B5EF4-FFF2-40B4-BE49-F238E27FC236}">
                <a16:creationId xmlns:a16="http://schemas.microsoft.com/office/drawing/2014/main" id="{A085D48D-2A36-429A-9D7E-97ECF8F5D34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7260" y="5877340"/>
            <a:ext cx="1023158" cy="432000"/>
          </a:xfrm>
          <a:prstGeom prst="rect">
            <a:avLst/>
          </a:prstGeom>
        </p:spPr>
      </p:pic>
      <p:sp>
        <p:nvSpPr>
          <p:cNvPr id="18" name="Freeform 6">
            <a:hlinkClick r:id="rId8" tooltip="Facebook"/>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dirty="0"/>
          </a:p>
        </p:txBody>
      </p:sp>
      <p:sp>
        <p:nvSpPr>
          <p:cNvPr id="13" name="TextBox 12">
            <a:hlinkClick r:id="rId9"/>
            <a:extLst>
              <a:ext uri="{FF2B5EF4-FFF2-40B4-BE49-F238E27FC236}">
                <a16:creationId xmlns:a16="http://schemas.microsoft.com/office/drawing/2014/main" id="{297D3374-4351-4D7E-9482-41ECE464A711}"/>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dirty="0">
                <a:solidFill>
                  <a:schemeClr val="bg1"/>
                </a:solidFill>
                <a:latin typeface="+mn-lt"/>
              </a:rPr>
              <a:t>www.kuntaliitto.fi</a:t>
            </a:r>
          </a:p>
          <a:p>
            <a:pPr algn="r"/>
            <a:r>
              <a:rPr lang="fi-FI" sz="2000" b="1" dirty="0">
                <a:solidFill>
                  <a:schemeClr val="bg1"/>
                </a:solidFill>
                <a:latin typeface="+mn-lt"/>
              </a:rPr>
              <a:t>www.kommunforbundet.fi</a:t>
            </a:r>
          </a:p>
        </p:txBody>
      </p:sp>
    </p:spTree>
    <p:extLst>
      <p:ext uri="{BB962C8B-B14F-4D97-AF65-F5344CB8AC3E}">
        <p14:creationId xmlns:p14="http://schemas.microsoft.com/office/powerpoint/2010/main" val="352458469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Kiitos avoin lisenssi 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dirty="0"/>
              <a:t>Kiitos. </a:t>
            </a:r>
            <a:r>
              <a:rPr lang="fi-FI" noProof="0" dirty="0" err="1"/>
              <a:t>Tack</a:t>
            </a:r>
            <a:r>
              <a:rPr lang="fi-FI" noProof="0" dirty="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FC1B5BAD-9C63-4C69-87C4-819DEDC62D6D}"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7" name="Picture 16" descr="Icon&#10;&#10;Description automatically generated">
            <a:hlinkClick r:id="rId2"/>
            <a:extLst>
              <a:ext uri="{FF2B5EF4-FFF2-40B4-BE49-F238E27FC236}">
                <a16:creationId xmlns:a16="http://schemas.microsoft.com/office/drawing/2014/main" id="{941B77CA-24CD-4DBD-A47E-5984688C247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7260" y="5877340"/>
            <a:ext cx="1023300" cy="432060"/>
          </a:xfrm>
          <a:prstGeom prst="rect">
            <a:avLst/>
          </a:prstGeom>
        </p:spPr>
      </p:pic>
      <p:sp>
        <p:nvSpPr>
          <p:cNvPr id="7" name="Freeform 7">
            <a:hlinkClick r:id="rId4" tooltip="twitter"/>
            <a:extLst>
              <a:ext uri="{FF2B5EF4-FFF2-40B4-BE49-F238E27FC236}">
                <a16:creationId xmlns:a16="http://schemas.microsoft.com/office/drawing/2014/main" id="{BB35DEBC-7815-738F-1290-EA61337B5146}"/>
              </a:ext>
            </a:extLst>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8" name="Freeform 8">
            <a:hlinkClick r:id="rId5" tooltip="linkedin"/>
            <a:extLst>
              <a:ext uri="{FF2B5EF4-FFF2-40B4-BE49-F238E27FC236}">
                <a16:creationId xmlns:a16="http://schemas.microsoft.com/office/drawing/2014/main" id="{981546C2-A7A1-266F-3C65-D6A87B5B66AE}"/>
              </a:ext>
            </a:extLst>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9" name="Freeform 9">
            <a:hlinkClick r:id="rId6" tooltip="instragram"/>
            <a:extLst>
              <a:ext uri="{FF2B5EF4-FFF2-40B4-BE49-F238E27FC236}">
                <a16:creationId xmlns:a16="http://schemas.microsoft.com/office/drawing/2014/main" id="{11D70AC9-8BD3-5B83-7BA6-792249811344}"/>
              </a:ext>
            </a:extLst>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0" name="Freeform 6">
            <a:hlinkClick r:id="rId7" tooltip="Facebook"/>
            <a:extLst>
              <a:ext uri="{FF2B5EF4-FFF2-40B4-BE49-F238E27FC236}">
                <a16:creationId xmlns:a16="http://schemas.microsoft.com/office/drawing/2014/main" id="{CDAA0944-FE1F-13CF-167D-BB5AE8524AC3}"/>
              </a:ext>
            </a:extLst>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dirty="0"/>
          </a:p>
        </p:txBody>
      </p:sp>
      <p:sp>
        <p:nvSpPr>
          <p:cNvPr id="11" name="TextBox 12">
            <a:hlinkClick r:id="rId8"/>
            <a:extLst>
              <a:ext uri="{FF2B5EF4-FFF2-40B4-BE49-F238E27FC236}">
                <a16:creationId xmlns:a16="http://schemas.microsoft.com/office/drawing/2014/main" id="{558E583F-15F2-4E9B-DFD2-C0AEF921E88A}"/>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dirty="0">
                <a:solidFill>
                  <a:schemeClr val="bg1"/>
                </a:solidFill>
                <a:latin typeface="+mn-lt"/>
              </a:rPr>
              <a:t>www.kuntaliitto.fi</a:t>
            </a:r>
          </a:p>
          <a:p>
            <a:pPr algn="r"/>
            <a:r>
              <a:rPr lang="fi-FI" sz="2000" b="1" dirty="0">
                <a:solidFill>
                  <a:schemeClr val="bg1"/>
                </a:solidFill>
                <a:latin typeface="+mn-lt"/>
              </a:rPr>
              <a:t>www.kommunforbundet.fi</a:t>
            </a:r>
          </a:p>
        </p:txBody>
      </p:sp>
    </p:spTree>
    <p:extLst>
      <p:ext uri="{BB962C8B-B14F-4D97-AF65-F5344CB8AC3E}">
        <p14:creationId xmlns:p14="http://schemas.microsoft.com/office/powerpoint/2010/main" val="199517428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Kiitos rajattu lisenssi 2">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dirty="0"/>
              <a:t>Kiitos. </a:t>
            </a:r>
            <a:r>
              <a:rPr lang="fi-FI" noProof="0" dirty="0" err="1"/>
              <a:t>Tack</a:t>
            </a:r>
            <a:r>
              <a:rPr lang="fi-FI" noProof="0" dirty="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B9145441-B421-48FF-AF9C-FF5C4818C8F7}"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7" name="Picture 16" descr="Icon&#10;&#10;Description automatically generated">
            <a:hlinkClick r:id="rId2"/>
            <a:extLst>
              <a:ext uri="{FF2B5EF4-FFF2-40B4-BE49-F238E27FC236}">
                <a16:creationId xmlns:a16="http://schemas.microsoft.com/office/drawing/2014/main" id="{685C5932-3F7F-41CB-87DD-B2ABBE5E62A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7260" y="5877340"/>
            <a:ext cx="1023158" cy="432000"/>
          </a:xfrm>
          <a:prstGeom prst="rect">
            <a:avLst/>
          </a:prstGeom>
        </p:spPr>
      </p:pic>
      <p:sp>
        <p:nvSpPr>
          <p:cNvPr id="7" name="Freeform 7">
            <a:hlinkClick r:id="rId4" tooltip="twitter"/>
            <a:extLst>
              <a:ext uri="{FF2B5EF4-FFF2-40B4-BE49-F238E27FC236}">
                <a16:creationId xmlns:a16="http://schemas.microsoft.com/office/drawing/2014/main" id="{42871911-1ADF-F9C3-D383-CD21243260C6}"/>
              </a:ext>
            </a:extLst>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8" name="Freeform 8">
            <a:hlinkClick r:id="rId5" tooltip="linkedin"/>
            <a:extLst>
              <a:ext uri="{FF2B5EF4-FFF2-40B4-BE49-F238E27FC236}">
                <a16:creationId xmlns:a16="http://schemas.microsoft.com/office/drawing/2014/main" id="{5A2FC993-D716-8A8B-05AB-C86F52E1531E}"/>
              </a:ext>
            </a:extLst>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9" name="Freeform 9">
            <a:hlinkClick r:id="rId6" tooltip="instragram"/>
            <a:extLst>
              <a:ext uri="{FF2B5EF4-FFF2-40B4-BE49-F238E27FC236}">
                <a16:creationId xmlns:a16="http://schemas.microsoft.com/office/drawing/2014/main" id="{FDF0951A-B82D-46BF-F594-6FDF1979216F}"/>
              </a:ext>
            </a:extLst>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0" name="Freeform 6">
            <a:hlinkClick r:id="rId7" tooltip="Facebook"/>
            <a:extLst>
              <a:ext uri="{FF2B5EF4-FFF2-40B4-BE49-F238E27FC236}">
                <a16:creationId xmlns:a16="http://schemas.microsoft.com/office/drawing/2014/main" id="{F8F07150-8D38-166D-C4D3-816676F50DDF}"/>
              </a:ext>
            </a:extLst>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dirty="0"/>
          </a:p>
        </p:txBody>
      </p:sp>
      <p:sp>
        <p:nvSpPr>
          <p:cNvPr id="11" name="TextBox 12">
            <a:hlinkClick r:id="rId8"/>
            <a:extLst>
              <a:ext uri="{FF2B5EF4-FFF2-40B4-BE49-F238E27FC236}">
                <a16:creationId xmlns:a16="http://schemas.microsoft.com/office/drawing/2014/main" id="{1E33A53B-CD10-8760-CCBF-8F1177CAAC5F}"/>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dirty="0">
                <a:solidFill>
                  <a:schemeClr val="bg1"/>
                </a:solidFill>
                <a:latin typeface="+mn-lt"/>
              </a:rPr>
              <a:t>www.kuntaliitto.fi</a:t>
            </a:r>
          </a:p>
          <a:p>
            <a:pPr algn="r"/>
            <a:r>
              <a:rPr lang="fi-FI" sz="2000" b="1" dirty="0">
                <a:solidFill>
                  <a:schemeClr val="bg1"/>
                </a:solidFill>
                <a:latin typeface="+mn-lt"/>
              </a:rPr>
              <a:t>www.kommunforbundet.fi</a:t>
            </a:r>
          </a:p>
        </p:txBody>
      </p:sp>
    </p:spTree>
    <p:extLst>
      <p:ext uri="{BB962C8B-B14F-4D97-AF65-F5344CB8AC3E}">
        <p14:creationId xmlns:p14="http://schemas.microsoft.com/office/powerpoint/2010/main" val="10809627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F58D591-17B7-4AE6-BB60-16CEB88C4BBC}" type="datetime1">
              <a:rPr lang="fi-FI" smtClean="0"/>
              <a:t>30.4.2026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5" name="Kuva 4">
            <a:extLst>
              <a:ext uri="{FF2B5EF4-FFF2-40B4-BE49-F238E27FC236}">
                <a16:creationId xmlns:a16="http://schemas.microsoft.com/office/drawing/2014/main" id="{B8253F78-F4F9-BFBD-5450-8B819FAD63E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76396" y="2780928"/>
            <a:ext cx="6043603" cy="1314594"/>
          </a:xfrm>
          <a:prstGeom prst="rect">
            <a:avLst/>
          </a:prstGeom>
        </p:spPr>
      </p:pic>
    </p:spTree>
    <p:extLst>
      <p:ext uri="{BB962C8B-B14F-4D97-AF65-F5344CB8AC3E}">
        <p14:creationId xmlns:p14="http://schemas.microsoft.com/office/powerpoint/2010/main" val="100611965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blank" preserve="1">
  <p:cSld name="Logo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CD6567F7-A74A-4A34-A59B-3212670D2AE7}" type="datetime1">
              <a:rPr lang="fi-FI" smtClean="0"/>
              <a:t>30.4.2026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5" name="Kuva 4">
            <a:extLst>
              <a:ext uri="{FF2B5EF4-FFF2-40B4-BE49-F238E27FC236}">
                <a16:creationId xmlns:a16="http://schemas.microsoft.com/office/drawing/2014/main" id="{1A4B658C-4EE3-E011-005B-4EAFD0F5559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76396" y="2780928"/>
            <a:ext cx="6043603" cy="1314594"/>
          </a:xfrm>
          <a:prstGeom prst="rect">
            <a:avLst/>
          </a:prstGeom>
        </p:spPr>
      </p:pic>
    </p:spTree>
    <p:extLst>
      <p:ext uri="{BB962C8B-B14F-4D97-AF65-F5344CB8AC3E}">
        <p14:creationId xmlns:p14="http://schemas.microsoft.com/office/powerpoint/2010/main" val="425375782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Aloitusdia vaale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accent3"/>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779614B5-578D-468F-9090-1F59D13EFBEC}"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7" name="Kuva 6">
            <a:extLst>
              <a:ext uri="{FF2B5EF4-FFF2-40B4-BE49-F238E27FC236}">
                <a16:creationId xmlns:a16="http://schemas.microsoft.com/office/drawing/2014/main" id="{FA433A9E-C7ED-0AED-F9AD-A5F5D595D6C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4057" y="332656"/>
            <a:ext cx="2401583" cy="522388"/>
          </a:xfrm>
          <a:prstGeom prst="rect">
            <a:avLst/>
          </a:prstGeom>
        </p:spPr>
      </p:pic>
    </p:spTree>
    <p:extLst>
      <p:ext uri="{BB962C8B-B14F-4D97-AF65-F5344CB8AC3E}">
        <p14:creationId xmlns:p14="http://schemas.microsoft.com/office/powerpoint/2010/main" val="345511538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Aloitusdia tumm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solidFill>
                  <a:schemeClr val="bg1"/>
                </a:solidFill>
              </a:defRPr>
            </a:lvl1pPr>
          </a:lstStyle>
          <a:p>
            <a:r>
              <a:rPr lang="fi-FI" dirty="0"/>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5735DE95-D114-4AEA-A812-E14BD5E49622}"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A9580BFD-F674-A24B-CFA0-1502454B36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6065" y="387101"/>
            <a:ext cx="2257567" cy="449611"/>
          </a:xfrm>
          <a:prstGeom prst="rect">
            <a:avLst/>
          </a:prstGeom>
        </p:spPr>
      </p:pic>
    </p:spTree>
    <p:extLst>
      <p:ext uri="{BB962C8B-B14F-4D97-AF65-F5344CB8AC3E}">
        <p14:creationId xmlns:p14="http://schemas.microsoft.com/office/powerpoint/2010/main" val="235164016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Nosto vaalealla kuvalla">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43208654-B07A-4704-BD4C-3600EF4D3889}" type="datetime1">
              <a:rPr lang="fi-FI" smtClean="0"/>
              <a:t>30.4.2026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accent3"/>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a:extLst>
              <a:ext uri="{FF2B5EF4-FFF2-40B4-BE49-F238E27FC236}">
                <a16:creationId xmlns:a16="http://schemas.microsoft.com/office/drawing/2014/main" id="{CB43AB4C-2F2A-B1DF-CE21-FCBA4998B22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134846582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Nosto tummalla kuvalla">
    <p:bg>
      <p:bgPr>
        <a:solidFill>
          <a:schemeClr val="bg2"/>
        </a:solidFill>
        <a:effectLst/>
      </p:bgPr>
    </p:bg>
    <p:spTree>
      <p:nvGrpSpPr>
        <p:cNvPr id="1" name=""/>
        <p:cNvGrpSpPr/>
        <p:nvPr/>
      </p:nvGrpSpPr>
      <p:grpSpPr>
        <a:xfrm>
          <a:off x="0" y="0"/>
          <a:ext cx="0" cy="0"/>
          <a:chOff x="0" y="0"/>
          <a:chExt cx="0" cy="0"/>
        </a:xfrm>
      </p:grpSpPr>
      <p:sp>
        <p:nvSpPr>
          <p:cNvPr id="9"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7E774FDB-E875-4D3F-8862-251C29449380}" type="datetime1">
              <a:rPr lang="fi-FI" smtClean="0"/>
              <a:t>30.4.2026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EBFD70F3-D100-FE48-6D70-F1B96F1D363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7907579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Väliotsikkodia kuvalla">
    <p:bg>
      <p:bgPr>
        <a:solidFill>
          <a:schemeClr val="bg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148526C6-3463-4172-A547-D35A96DC630A}"/>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CC71194F-0947-4BD5-A12E-64CAC5CECC1F}"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8" name="Kuva 7" descr="Kuva, joka sisältää kohteen teksti, clipart-kuva, vaihde&#10;&#10;Kuvaus luotu automaattisesti">
            <a:extLst>
              <a:ext uri="{FF2B5EF4-FFF2-40B4-BE49-F238E27FC236}">
                <a16:creationId xmlns:a16="http://schemas.microsoft.com/office/drawing/2014/main" id="{F0CA18D3-B0A6-4789-A332-2EB7544B67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98935739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Väliotsikkodia vaalealla kuvalla">
    <p:bg>
      <p:bgPr>
        <a:solidFill>
          <a:schemeClr val="bg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148526C6-3463-4172-A547-D35A96DC630A}"/>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3"/>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5C6EA409-A95B-408E-8809-4F287FB5716D}" type="datetime1">
              <a:rPr lang="fi-FI" smtClean="0"/>
              <a:t>30.4.2026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8" name="Kuva 7">
            <a:extLst>
              <a:ext uri="{FF2B5EF4-FFF2-40B4-BE49-F238E27FC236}">
                <a16:creationId xmlns:a16="http://schemas.microsoft.com/office/drawing/2014/main" id="{0600899A-0F3F-7892-9152-B31192985F2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235732271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Lainaus kuvalla">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6AC5613-0FBC-4A2B-A10F-E5C140DFFEEC}"/>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1849ECF7-BCC6-444B-91DD-0A498E68CC2C}" type="datetime1">
              <a:rPr lang="fi-FI" smtClean="0"/>
              <a:t>30.4.2026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1F79A234-D42A-9E03-82BA-1C1914D3081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50765842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Lainaus 2 kuvalla">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A6C31B4-89A7-4449-B288-D72F05738CB9}"/>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B6892272-29E1-40F0-A23D-4521FB93520D}" type="datetime1">
              <a:rPr lang="fi-FI" smtClean="0"/>
              <a:t>30.4.2026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5113337"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bg1"/>
                </a:solidFill>
                <a:latin typeface="Work Sans SemiBold" panose="00000700000000000000" pitchFamily="2" charset="0"/>
              </a:defRPr>
            </a:lvl2pPr>
            <a:lvl3pPr marL="0" indent="0" algn="l">
              <a:buFontTx/>
              <a:buNone/>
              <a:defRPr>
                <a:solidFill>
                  <a:schemeClr val="bg1"/>
                </a:solidFill>
              </a:defRPr>
            </a:lvl3pPr>
            <a:lvl4pPr marL="0" indent="0" algn="l">
              <a:buFontTx/>
              <a:buNone/>
              <a:defRPr>
                <a:solidFill>
                  <a:schemeClr val="bg1"/>
                </a:solidFill>
              </a:defRPr>
            </a:lvl4pPr>
            <a:lvl5pPr marL="0" indent="0" algn="l">
              <a:buFontTx/>
              <a:buNone/>
              <a:defRPr>
                <a:solidFill>
                  <a:schemeClr val="bg1"/>
                </a:solidFill>
              </a:defRPr>
            </a:lvl5pPr>
            <a:lvl6pPr marL="0" indent="0" algn="l">
              <a:buFontTx/>
              <a:buNone/>
              <a:defRPr>
                <a:solidFill>
                  <a:schemeClr val="bg1"/>
                </a:solidFill>
              </a:defRPr>
            </a:lvl6pPr>
            <a:lvl7pPr marL="0" indent="0" algn="l">
              <a:buFontTx/>
              <a:buNone/>
              <a:defRPr>
                <a:solidFill>
                  <a:schemeClr val="bg1"/>
                </a:solidFill>
              </a:defRPr>
            </a:lvl7pPr>
            <a:lvl8pPr marL="0" indent="0" algn="l">
              <a:buFontTx/>
              <a:buNone/>
              <a:defRPr>
                <a:solidFill>
                  <a:schemeClr val="bg1"/>
                </a:solidFill>
              </a:defRPr>
            </a:lvl8pPr>
            <a:lvl9pPr marL="0" indent="0" algn="l">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E98D1C0E-0247-FD27-1951-2963C15DD6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51357220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Sisältö ja grafiikka kuvalla">
    <p:spTree>
      <p:nvGrpSpPr>
        <p:cNvPr id="1" name=""/>
        <p:cNvGrpSpPr/>
        <p:nvPr/>
      </p:nvGrpSpPr>
      <p:grpSpPr>
        <a:xfrm>
          <a:off x="0" y="0"/>
          <a:ext cx="0" cy="0"/>
          <a:chOff x="0" y="0"/>
          <a:chExt cx="0" cy="0"/>
        </a:xfrm>
      </p:grpSpPr>
      <p:sp>
        <p:nvSpPr>
          <p:cNvPr id="11" name="Picture Placeholder 7">
            <a:extLst>
              <a:ext uri="{FF2B5EF4-FFF2-40B4-BE49-F238E27FC236}">
                <a16:creationId xmlns:a16="http://schemas.microsoft.com/office/drawing/2014/main" id="{FD53BDE4-81AB-41F6-A004-26DAD8D0DCC6}"/>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dirty="0"/>
              <a:t>Vaihdakuva: valitse tämä objekti ja lisää kuva valikosta</a:t>
            </a:r>
          </a:p>
        </p:txBody>
      </p:sp>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22DBA17B-2728-4812-BD36-2D48D0819177}" type="datetime1">
              <a:rPr lang="fi-FI" smtClean="0"/>
              <a:t>30.4.2026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pic>
        <p:nvPicPr>
          <p:cNvPr id="2" name="Kuva 1">
            <a:extLst>
              <a:ext uri="{FF2B5EF4-FFF2-40B4-BE49-F238E27FC236}">
                <a16:creationId xmlns:a16="http://schemas.microsoft.com/office/drawing/2014/main" id="{C506FFA0-A0EE-3C14-8AFC-27C2F51D2A1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387826993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image" Target="../media/image3.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image" Target="../media/image1.pn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6763" y="836711"/>
            <a:ext cx="10658475" cy="1008113"/>
          </a:xfrm>
          <a:prstGeom prst="rect">
            <a:avLst/>
          </a:prstGeom>
        </p:spPr>
        <p:txBody>
          <a:bodyPr vert="horz" lIns="0" tIns="0" rIns="0" bIns="0" rtlCol="0" anchor="t" anchorCtr="0">
            <a:noAutofit/>
          </a:bodyPr>
          <a:lstStyle/>
          <a:p>
            <a:r>
              <a:rPr lang="fi-FI" noProof="0"/>
              <a:t>Muokkaa ots. perustyyl. napsautt.</a:t>
            </a:r>
            <a:endParaRPr lang="fi-FI" noProof="0" dirty="0"/>
          </a:p>
        </p:txBody>
      </p:sp>
      <p:sp>
        <p:nvSpPr>
          <p:cNvPr id="3" name="Text Placeholder 2"/>
          <p:cNvSpPr>
            <a:spLocks noGrp="1"/>
          </p:cNvSpPr>
          <p:nvPr>
            <p:ph type="body" idx="1"/>
          </p:nvPr>
        </p:nvSpPr>
        <p:spPr>
          <a:xfrm>
            <a:off x="766763" y="1988840"/>
            <a:ext cx="10658475" cy="3816648"/>
          </a:xfrm>
          <a:prstGeom prst="rect">
            <a:avLst/>
          </a:prstGeom>
        </p:spPr>
        <p:txBody>
          <a:bodyPr vert="horz" lIns="0" tIns="0" rIns="0" bIns="0" rtlCol="0" anchor="t" anchorCtr="0">
            <a:noAutofit/>
          </a:bodyPr>
          <a:lstStyle/>
          <a:p>
            <a:pPr lvl="0"/>
            <a:r>
              <a:rPr lang="fi-FI" noProof="0" dirty="0"/>
              <a:t>Click to edit Master text styles</a:t>
            </a:r>
          </a:p>
          <a:p>
            <a:pPr lvl="1"/>
            <a:r>
              <a:rPr lang="fi-FI" noProof="0" dirty="0"/>
              <a:t>Second level</a:t>
            </a:r>
          </a:p>
          <a:p>
            <a:pPr lvl="2"/>
            <a:r>
              <a:rPr lang="fi-FI" noProof="0" dirty="0"/>
              <a:t>Third level</a:t>
            </a:r>
          </a:p>
          <a:p>
            <a:pPr lvl="5"/>
            <a:endParaRPr lang="fi-FI" noProof="0" dirty="0"/>
          </a:p>
        </p:txBody>
      </p:sp>
      <p:sp>
        <p:nvSpPr>
          <p:cNvPr id="4" name="Date Placeholder 3"/>
          <p:cNvSpPr>
            <a:spLocks noGrp="1"/>
          </p:cNvSpPr>
          <p:nvPr>
            <p:ph type="dt" sz="half" idx="2"/>
          </p:nvPr>
        </p:nvSpPr>
        <p:spPr>
          <a:xfrm>
            <a:off x="5087938" y="6309321"/>
            <a:ext cx="2016124" cy="216024"/>
          </a:xfrm>
          <a:prstGeom prst="rect">
            <a:avLst/>
          </a:prstGeom>
        </p:spPr>
        <p:txBody>
          <a:bodyPr vert="horz" lIns="0" tIns="0" rIns="0" bIns="0" rtlCol="0" anchor="ctr" anchorCtr="0">
            <a:noAutofit/>
          </a:bodyPr>
          <a:lstStyle>
            <a:lvl1pPr algn="ctr">
              <a:defRPr sz="1000">
                <a:solidFill>
                  <a:schemeClr val="accent3"/>
                </a:solidFill>
              </a:defRPr>
            </a:lvl1pPr>
          </a:lstStyle>
          <a:p>
            <a:fld id="{3B369565-26DD-4407-B43B-8514F803BA6F}" type="datetime1">
              <a:rPr lang="fi-FI" noProof="0" smtClean="0"/>
              <a:t>30.4.2026</a:t>
            </a:fld>
            <a:endParaRPr lang="fi-FI" noProof="0" dirty="0"/>
          </a:p>
        </p:txBody>
      </p:sp>
      <p:sp>
        <p:nvSpPr>
          <p:cNvPr id="5" name="Footer Placeholder 4"/>
          <p:cNvSpPr>
            <a:spLocks noGrp="1"/>
          </p:cNvSpPr>
          <p:nvPr>
            <p:ph type="ftr" sz="quarter" idx="3"/>
          </p:nvPr>
        </p:nvSpPr>
        <p:spPr>
          <a:xfrm>
            <a:off x="1199456" y="6309321"/>
            <a:ext cx="3888482" cy="216024"/>
          </a:xfrm>
          <a:prstGeom prst="rect">
            <a:avLst/>
          </a:prstGeom>
        </p:spPr>
        <p:txBody>
          <a:bodyPr vert="horz" lIns="0" tIns="0" rIns="0" bIns="0" rtlCol="0" anchor="ctr" anchorCtr="0">
            <a:noAutofit/>
          </a:bodyPr>
          <a:lstStyle>
            <a:lvl1pPr algn="l">
              <a:defRPr sz="1000">
                <a:solidFill>
                  <a:schemeClr val="accent3"/>
                </a:solidFill>
              </a:defRPr>
            </a:lvl1pPr>
          </a:lstStyle>
          <a:p>
            <a:r>
              <a:rPr lang="fi-FI" noProof="0" dirty="0"/>
              <a:t>Esityksen nimi ja tekijä</a:t>
            </a:r>
          </a:p>
        </p:txBody>
      </p:sp>
      <p:sp>
        <p:nvSpPr>
          <p:cNvPr id="6" name="Slide Number Placeholder 5"/>
          <p:cNvSpPr>
            <a:spLocks noGrp="1"/>
          </p:cNvSpPr>
          <p:nvPr>
            <p:ph type="sldNum" sz="quarter" idx="4"/>
          </p:nvPr>
        </p:nvSpPr>
        <p:spPr>
          <a:xfrm>
            <a:off x="766763" y="6309321"/>
            <a:ext cx="432693" cy="216024"/>
          </a:xfrm>
          <a:prstGeom prst="rect">
            <a:avLst/>
          </a:prstGeom>
        </p:spPr>
        <p:txBody>
          <a:bodyPr vert="horz" lIns="0" tIns="0" rIns="0" bIns="0" rtlCol="0" anchor="ctr" anchorCtr="0">
            <a:noAutofit/>
          </a:bodyPr>
          <a:lstStyle>
            <a:lvl1pPr algn="l">
              <a:defRPr sz="1000">
                <a:solidFill>
                  <a:schemeClr val="accent3"/>
                </a:solidFill>
              </a:defRPr>
            </a:lvl1pPr>
          </a:lstStyle>
          <a:p>
            <a:fld id="{0861148C-697E-4B67-BDAA-872F34DF1106}" type="slidenum">
              <a:rPr lang="fi-FI" noProof="0" smtClean="0"/>
              <a:pPr/>
              <a:t>‹#›</a:t>
            </a:fld>
            <a:endParaRPr lang="fi-FI" noProof="0" dirty="0"/>
          </a:p>
        </p:txBody>
      </p:sp>
      <p:sp>
        <p:nvSpPr>
          <p:cNvPr id="8" name="(c)" hidden="1"/>
          <p:cNvSpPr txBox="1"/>
          <p:nvPr userDrawn="1"/>
        </p:nvSpPr>
        <p:spPr>
          <a:xfrm>
            <a:off x="11932016" y="6891795"/>
            <a:ext cx="253274" cy="30778"/>
          </a:xfrm>
          <a:prstGeom prst="rect">
            <a:avLst/>
          </a:prstGeom>
          <a:noFill/>
        </p:spPr>
        <p:txBody>
          <a:bodyPr wrap="none" lIns="0" tIns="0" rIns="0" bIns="0" rtlCol="0">
            <a:spAutoFit/>
          </a:bodyPr>
          <a:lstStyle/>
          <a:p>
            <a:pPr algn="r"/>
            <a:r>
              <a:rPr lang="fi-FI" sz="200" dirty="0">
                <a:solidFill>
                  <a:schemeClr val="bg1"/>
                </a:solidFill>
                <a:latin typeface="+mn-lt"/>
              </a:rPr>
              <a:t>©grow. for</a:t>
            </a:r>
            <a:r>
              <a:rPr lang="fi-FI" sz="200" baseline="0" dirty="0">
                <a:solidFill>
                  <a:schemeClr val="bg1"/>
                </a:solidFill>
                <a:latin typeface="+mn-lt"/>
              </a:rPr>
              <a:t>  kuntaliitto</a:t>
            </a:r>
            <a:endParaRPr lang="en-GB" sz="200" dirty="0" err="1">
              <a:solidFill>
                <a:schemeClr val="bg1"/>
              </a:solidFill>
              <a:latin typeface="+mn-lt"/>
            </a:endParaRPr>
          </a:p>
        </p:txBody>
      </p:sp>
      <p:pic>
        <p:nvPicPr>
          <p:cNvPr id="9" name="(logo)" descr="Z:\GRW (grow)\logot\copyright_grow.png" hidden="1"/>
          <p:cNvPicPr>
            <a:picLocks noChangeAspect="1" noChangeArrowheads="1"/>
          </p:cNvPicPr>
          <p:nvPr userDrawn="1"/>
        </p:nvPicPr>
        <p:blipFill>
          <a:blip r:embed="rId64" cstate="print">
            <a:extLst>
              <a:ext uri="{28A0092B-C50C-407E-A947-70E740481C1C}">
                <a14:useLocalDpi xmlns:a14="http://schemas.microsoft.com/office/drawing/2010/main" val="0"/>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Kuva 10">
            <a:extLst>
              <a:ext uri="{FF2B5EF4-FFF2-40B4-BE49-F238E27FC236}">
                <a16:creationId xmlns:a16="http://schemas.microsoft.com/office/drawing/2014/main" id="{F5F7B09B-2E9D-3DA3-CB9F-600999002B9A}"/>
              </a:ext>
            </a:extLst>
          </p:cNvPr>
          <p:cNvPicPr>
            <a:picLocks noChangeAspect="1"/>
          </p:cNvPicPr>
          <p:nvPr userDrawn="1"/>
        </p:nvPicPr>
        <p:blipFill>
          <a:blip r:embed="rId65" cstate="print">
            <a:extLst>
              <a:ext uri="{28A0092B-C50C-407E-A947-70E740481C1C}">
                <a14:useLocalDpi xmlns:a14="http://schemas.microsoft.com/office/drawing/2010/main" val="0"/>
              </a:ext>
              <a:ext uri="{96DAC541-7B7A-43D3-8B79-37D633B846F1}">
                <asvg:svgBlip xmlns:asvg="http://schemas.microsoft.com/office/drawing/2016/SVG/main" r:embed="rId66"/>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1568533639"/>
      </p:ext>
    </p:extLst>
  </p:cSld>
  <p:clrMap bg1="lt1" tx1="dk1" bg2="lt2" tx2="dk2" accent1="accent1" accent2="accent2" accent3="accent3" accent4="accent4" accent5="accent5" accent6="accent6" hlink="hlink" folHlink="folHlink"/>
  <p:sldLayoutIdLst>
    <p:sldLayoutId id="2147483649" r:id="rId1"/>
    <p:sldLayoutId id="2147483703" r:id="rId2"/>
    <p:sldLayoutId id="2147483662" r:id="rId3"/>
    <p:sldLayoutId id="2147483663" r:id="rId4"/>
    <p:sldLayoutId id="2147483705" r:id="rId5"/>
    <p:sldLayoutId id="2147483661" r:id="rId6"/>
    <p:sldLayoutId id="2147483707" r:id="rId7"/>
    <p:sldLayoutId id="2147483668" r:id="rId8"/>
    <p:sldLayoutId id="2147483650" r:id="rId9"/>
    <p:sldLayoutId id="2147483653" r:id="rId10"/>
    <p:sldLayoutId id="2147483652" r:id="rId11"/>
    <p:sldLayoutId id="2147483667" r:id="rId12"/>
    <p:sldLayoutId id="2147483669" r:id="rId13"/>
    <p:sldLayoutId id="2147483670" r:id="rId14"/>
    <p:sldLayoutId id="2147483671" r:id="rId15"/>
    <p:sldLayoutId id="2147483672" r:id="rId16"/>
    <p:sldLayoutId id="2147483673" r:id="rId17"/>
    <p:sldLayoutId id="2147483674" r:id="rId18"/>
    <p:sldLayoutId id="2147483675" r:id="rId19"/>
    <p:sldLayoutId id="2147483676" r:id="rId20"/>
    <p:sldLayoutId id="2147483677" r:id="rId21"/>
    <p:sldLayoutId id="2147483678" r:id="rId22"/>
    <p:sldLayoutId id="2147483679" r:id="rId23"/>
    <p:sldLayoutId id="2147483680" r:id="rId24"/>
    <p:sldLayoutId id="2147483681" r:id="rId25"/>
    <p:sldLayoutId id="2147483701" r:id="rId26"/>
    <p:sldLayoutId id="2147483721" r:id="rId27"/>
    <p:sldLayoutId id="2147483722" r:id="rId28"/>
    <p:sldLayoutId id="2147483732" r:id="rId29"/>
    <p:sldLayoutId id="2147483733" r:id="rId30"/>
    <p:sldLayoutId id="2147483734" r:id="rId31"/>
    <p:sldLayoutId id="2147483651" r:id="rId32"/>
    <p:sldLayoutId id="2147483664" r:id="rId33"/>
    <p:sldLayoutId id="2147483666" r:id="rId34"/>
    <p:sldLayoutId id="2147483708" r:id="rId35"/>
    <p:sldLayoutId id="2147483665" r:id="rId36"/>
    <p:sldLayoutId id="2147483711" r:id="rId37"/>
    <p:sldLayoutId id="2147483654" r:id="rId38"/>
    <p:sldLayoutId id="2147483684" r:id="rId39"/>
    <p:sldLayoutId id="2147483685" r:id="rId40"/>
    <p:sldLayoutId id="2147483686" r:id="rId41"/>
    <p:sldLayoutId id="2147483683" r:id="rId42"/>
    <p:sldLayoutId id="2147483717" r:id="rId43"/>
    <p:sldLayoutId id="2147483687" r:id="rId44"/>
    <p:sldLayoutId id="2147483718" r:id="rId45"/>
    <p:sldLayoutId id="2147483720" r:id="rId46"/>
    <p:sldLayoutId id="2147483655" r:id="rId47"/>
    <p:sldLayoutId id="2147483692" r:id="rId48"/>
    <p:sldLayoutId id="2147483693" r:id="rId49"/>
    <p:sldLayoutId id="2147483694" r:id="rId50"/>
    <p:sldLayoutId id="2147483695" r:id="rId51"/>
    <p:sldLayoutId id="2147483735" r:id="rId52"/>
    <p:sldLayoutId id="2147483736" r:id="rId53"/>
    <p:sldLayoutId id="2147483700" r:id="rId54"/>
    <p:sldLayoutId id="2147483660" r:id="rId55"/>
    <p:sldLayoutId id="2147483699" r:id="rId56"/>
    <p:sldLayoutId id="2147483682" r:id="rId57"/>
    <p:sldLayoutId id="2147483713" r:id="rId58"/>
    <p:sldLayoutId id="2147483728" r:id="rId59"/>
    <p:sldLayoutId id="2147483729" r:id="rId60"/>
    <p:sldLayoutId id="2147483730" r:id="rId61"/>
    <p:sldLayoutId id="2147483731" r:id="rId62"/>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hf hdr="0" ftr="0" dt="0"/>
  <p:txStyles>
    <p:titleStyle>
      <a:lvl1pPr algn="l" defTabSz="914400" rtl="0" eaLnBrk="1" latinLnBrk="0" hangingPunct="1">
        <a:lnSpc>
          <a:spcPct val="90000"/>
        </a:lnSpc>
        <a:spcBef>
          <a:spcPct val="0"/>
        </a:spcBef>
        <a:buNone/>
        <a:defRPr sz="4000" kern="1200">
          <a:solidFill>
            <a:schemeClr val="accent3"/>
          </a:solidFill>
          <a:latin typeface="Work Sans ExtraBold" panose="00000900000000000000" pitchFamily="2" charset="0"/>
          <a:ea typeface="+mj-ea"/>
          <a:cs typeface="+mj-cs"/>
        </a:defRPr>
      </a:lvl1pPr>
    </p:titleStyle>
    <p:body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6pPr>
      <a:lvl7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7pPr>
      <a:lvl8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8pPr>
      <a:lvl9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www.kuntaliitto.fi/tiedotteet/2024/kuntalaistutkimus-2024-kuntapalveluja-arvostetaan-kirjastot-suomalaisten" TargetMode="Externa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www.kuntaliitto.fi/tiedotteet/2025/kuntalaiset-korostavat-kuntapalveluissa-lahipalvelujen-ja-joustavuuden-tarkeytta" TargetMode="External"/><Relationship Id="rId1" Type="http://schemas.openxmlformats.org/officeDocument/2006/relationships/slideLayout" Target="../slideLayouts/slideLayout9.xml"/><Relationship Id="rId4" Type="http://schemas.openxmlformats.org/officeDocument/2006/relationships/image" Target="../media/image36.png"/></Relationships>
</file>

<file path=ppt/slides/_rels/slide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2" Type="http://schemas.openxmlformats.org/officeDocument/2006/relationships/hyperlink" Target="https://www.kuntaliitto.fi/julkaisut/2016/1778-vaikuttavat-lahipalvelut-projektin-loppuraportti" TargetMode="Externa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www.kuntaliitto.fi/julkaisut/2016/1778-vaikuttavat-lahipalvelut-projektin-loppuraportti" TargetMode="Externa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3" Type="http://schemas.openxmlformats.org/officeDocument/2006/relationships/hyperlink" Target="https://www.kuntaliitto.fi/tiedotteet/2025/kuntalaiset-korostavat-kuntapalveluissa-lahipalvelujen-ja-joustavuuden-tarkeytta" TargetMode="External"/><Relationship Id="rId2" Type="http://schemas.openxmlformats.org/officeDocument/2006/relationships/chart" Target="../charts/chart1.xml"/><Relationship Id="rId1" Type="http://schemas.openxmlformats.org/officeDocument/2006/relationships/slideLayout" Target="../slideLayouts/slideLayout9.xml"/><Relationship Id="rId5" Type="http://schemas.openxmlformats.org/officeDocument/2006/relationships/image" Target="../media/image43.png"/><Relationship Id="rId4" Type="http://schemas.openxmlformats.org/officeDocument/2006/relationships/hyperlink" Target="https://www.kuntaliitto.fi/kuntaliitto/palvelut/tutkimustoiminta/erilaistuvakuntasuomi/kuntalaistutkimus2024" TargetMode="Externa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hyperlink" Target="https://www.kuntaliitto.fi/kuntalaistutkimus2024" TargetMode="External"/><Relationship Id="rId2" Type="http://schemas.openxmlformats.org/officeDocument/2006/relationships/chart" Target="../charts/chart4.xml"/><Relationship Id="rId1" Type="http://schemas.openxmlformats.org/officeDocument/2006/relationships/slideLayout" Target="../slideLayouts/slideLayout9.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A6981-DB7D-408B-A77B-DEE3C02264DF}"/>
              </a:ext>
            </a:extLst>
          </p:cNvPr>
          <p:cNvSpPr>
            <a:spLocks noGrp="1"/>
          </p:cNvSpPr>
          <p:nvPr>
            <p:ph type="ctrTitle"/>
          </p:nvPr>
        </p:nvSpPr>
        <p:spPr/>
        <p:txBody>
          <a:bodyPr/>
          <a:lstStyle/>
          <a:p>
            <a:r>
              <a:rPr lang="fi-FI" dirty="0"/>
              <a:t>(Kunta)palvelut kuntalaisten näkökulmasta</a:t>
            </a:r>
          </a:p>
        </p:txBody>
      </p:sp>
    </p:spTree>
    <p:extLst>
      <p:ext uri="{BB962C8B-B14F-4D97-AF65-F5344CB8AC3E}">
        <p14:creationId xmlns:p14="http://schemas.microsoft.com/office/powerpoint/2010/main" val="147036576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A634902-3BCF-4DCF-8EDD-B82E31C14680}"/>
              </a:ext>
            </a:extLst>
          </p:cNvPr>
          <p:cNvSpPr>
            <a:spLocks noGrp="1"/>
          </p:cNvSpPr>
          <p:nvPr>
            <p:ph type="title"/>
          </p:nvPr>
        </p:nvSpPr>
        <p:spPr>
          <a:xfrm>
            <a:off x="551384" y="224643"/>
            <a:ext cx="10658475" cy="648072"/>
          </a:xfrm>
        </p:spPr>
        <p:txBody>
          <a:bodyPr/>
          <a:lstStyle/>
          <a:p>
            <a:r>
              <a:rPr kumimoji="0" lang="fi-FI" sz="1400" b="1" i="0" u="none" strike="noStrike" kern="1200" cap="none" spc="0" normalizeH="0" baseline="0" noProof="0" dirty="0">
                <a:ln>
                  <a:noFill/>
                </a:ln>
                <a:solidFill>
                  <a:schemeClr val="accent1"/>
                </a:solidFill>
                <a:effectLst/>
                <a:uLnTx/>
                <a:uFillTx/>
                <a:latin typeface="Work Sans" panose="00000500000000000000" pitchFamily="2" charset="0"/>
                <a:ea typeface="+mj-ea"/>
                <a:cs typeface="+mj-cs"/>
              </a:rPr>
              <a:t>Kuntalaistutkimus 2024:</a:t>
            </a:r>
            <a:br>
              <a:rPr lang="fi-FI" dirty="0"/>
            </a:br>
            <a:r>
              <a:rPr lang="fi-FI" sz="3600" dirty="0"/>
              <a:t>Keskeisiä havaintoja ja johtopäätöksiä</a:t>
            </a:r>
            <a:endParaRPr lang="fi-FI" sz="2000" dirty="0"/>
          </a:p>
        </p:txBody>
      </p:sp>
      <p:sp>
        <p:nvSpPr>
          <p:cNvPr id="3" name="Sisällön paikkamerkki 2">
            <a:extLst>
              <a:ext uri="{FF2B5EF4-FFF2-40B4-BE49-F238E27FC236}">
                <a16:creationId xmlns:a16="http://schemas.microsoft.com/office/drawing/2014/main" id="{ECC688F8-76E5-E28C-A9F8-F96FCE467603}"/>
              </a:ext>
            </a:extLst>
          </p:cNvPr>
          <p:cNvSpPr>
            <a:spLocks noGrp="1"/>
          </p:cNvSpPr>
          <p:nvPr>
            <p:ph idx="1"/>
          </p:nvPr>
        </p:nvSpPr>
        <p:spPr>
          <a:xfrm>
            <a:off x="407368" y="1268760"/>
            <a:ext cx="10153128" cy="5040561"/>
          </a:xfrm>
        </p:spPr>
        <p:txBody>
          <a:bodyPr/>
          <a:lstStyle/>
          <a:p>
            <a:r>
              <a:rPr lang="fi-FI" sz="1600" b="1" dirty="0"/>
              <a:t>Kunnallisia palveluja käyttäneiden määrissä on suuria eroja.</a:t>
            </a:r>
          </a:p>
          <a:p>
            <a:pPr lvl="1"/>
            <a:r>
              <a:rPr lang="fi-FI" sz="1400" dirty="0"/>
              <a:t>Yleisimmin käytettyjä kunnallisia palveluja ovat kirjastopalvelut, kulttuuripalvelut, liikuntapalvelut, joukkoliikennepalvelut sekä kansalais- ja työväenopistot.</a:t>
            </a:r>
          </a:p>
          <a:p>
            <a:r>
              <a:rPr lang="fi-FI" sz="1600" b="1" dirty="0"/>
              <a:t>Kuntalaiset pitävät kuntapalveluja yleisesti ottaen hyvin hoidettuina ja saavutettavina</a:t>
            </a:r>
            <a:r>
              <a:rPr lang="fi-FI" sz="1600" dirty="0"/>
              <a:t>. </a:t>
            </a:r>
          </a:p>
          <a:p>
            <a:pPr lvl="1"/>
            <a:r>
              <a:rPr lang="fi-FI" sz="1400" dirty="0"/>
              <a:t>Kirjastopalvelut, liikuntapalvelut ja vesihuolto sijoittuvat sekä palvelun hoitoa että saatavuutta ja saavutettavuutta koskevissa arvioissa kärkipäähän.</a:t>
            </a:r>
          </a:p>
          <a:p>
            <a:r>
              <a:rPr lang="fi-FI" sz="1600" dirty="0"/>
              <a:t>Kyselyssä pyydettiin vastanneita kertomaan myös itselle tärkein tai tärkeimmät kuntapalvelut. Useimmin mainittiin kirjastopalvelut, liikuntapalvelut, koulut ja julkinen liikenne. </a:t>
            </a:r>
          </a:p>
          <a:p>
            <a:pPr lvl="1"/>
            <a:r>
              <a:rPr lang="fi-FI" sz="1400" dirty="0"/>
              <a:t>Huomionarvoista, että monet mainitsivat myös muita kuin kuntien vastuulla olevia palveluja, yleisimmin (hyvinvointialueen vastuulle siirtyneet) terveyspalvelut ja muu sote-palvelut. </a:t>
            </a:r>
          </a:p>
          <a:p>
            <a:r>
              <a:rPr lang="fi-FI" sz="1600" b="1" dirty="0"/>
              <a:t>Lähes kaikkia kunnallisia palveluja pidetään pikemmin hyvin kuin huonosti hoidettuina ja kaikkia palveluja pikemmin hyvin kuin huonosti saavutettavina</a:t>
            </a:r>
            <a:r>
              <a:rPr lang="fi-FI" sz="1600" dirty="0"/>
              <a:t>. </a:t>
            </a:r>
          </a:p>
          <a:p>
            <a:pPr marL="271463" lvl="1">
              <a:spcBef>
                <a:spcPts val="1200"/>
              </a:spcBef>
            </a:pPr>
            <a:r>
              <a:rPr lang="fi-FI" sz="1600" b="1" dirty="0"/>
              <a:t>Kunnallisia palveluja käyttäneet pitävät palveluja ovat arvioineet palvelujen hoitoa ja saavutettavuutta lähes poikkeuksetta selvästi myönteisemmin kuin ne, joilta puuttuu omakohtaista kokemusta kuntapalvelujen käytöstä</a:t>
            </a:r>
            <a:r>
              <a:rPr lang="fi-FI" sz="1600" dirty="0"/>
              <a:t>.</a:t>
            </a:r>
          </a:p>
          <a:p>
            <a:pPr marL="184150" indent="-273050"/>
            <a:r>
              <a:rPr lang="fi-FI" sz="1600" b="1" dirty="0"/>
              <a:t>Arviot kunnallisten palvelujen hoidosta sekä saatavuudesta ja saavutettavuudesta ovat erittäin merkitsevässä keskinäisessä yhteydessä, ja ne korreloivat vahvasti myös monien muiden kuntalaismielipiteiden kanssa</a:t>
            </a:r>
            <a:r>
              <a:rPr lang="fi-FI" sz="1600" dirty="0"/>
              <a:t>. </a:t>
            </a:r>
          </a:p>
          <a:p>
            <a:pPr marL="628650" lvl="1" indent="-273050"/>
            <a:endParaRPr lang="fi-FI" sz="1600" dirty="0"/>
          </a:p>
        </p:txBody>
      </p:sp>
      <p:sp>
        <p:nvSpPr>
          <p:cNvPr id="7" name="Tekstiruutu 6">
            <a:extLst>
              <a:ext uri="{FF2B5EF4-FFF2-40B4-BE49-F238E27FC236}">
                <a16:creationId xmlns:a16="http://schemas.microsoft.com/office/drawing/2014/main" id="{323C049E-AB83-A3CD-491D-60A505766675}"/>
              </a:ext>
            </a:extLst>
          </p:cNvPr>
          <p:cNvSpPr txBox="1"/>
          <p:nvPr/>
        </p:nvSpPr>
        <p:spPr>
          <a:xfrm>
            <a:off x="766763" y="6470952"/>
            <a:ext cx="5926622" cy="261610"/>
          </a:xfrm>
          <a:prstGeom prst="rect">
            <a:avLst/>
          </a:prstGeom>
          <a:noFill/>
        </p:spPr>
        <p:txBody>
          <a:bodyPr wrap="none" rtlCol="0">
            <a:spAutoFit/>
          </a:bodyPr>
          <a:lstStyle/>
          <a:p>
            <a:r>
              <a:rPr lang="fi-FI" sz="1100" b="1" dirty="0"/>
              <a:t>Tarkempia tietoja </a:t>
            </a:r>
            <a:r>
              <a:rPr lang="fi-FI" sz="1100" b="1" dirty="0">
                <a:hlinkClick r:id="rId2"/>
              </a:rPr>
              <a:t>Kuntaliiton 13.12.2024 tiedotteen</a:t>
            </a:r>
            <a:r>
              <a:rPr lang="fi-FI" sz="1100" b="1" dirty="0"/>
              <a:t> liitteenä olevissa tulosdioissa</a:t>
            </a:r>
            <a:r>
              <a:rPr lang="fi-FI" sz="1100" dirty="0"/>
              <a:t>.</a:t>
            </a:r>
          </a:p>
        </p:txBody>
      </p:sp>
      <p:sp>
        <p:nvSpPr>
          <p:cNvPr id="5" name="Tekstiruutu 4">
            <a:extLst>
              <a:ext uri="{FF2B5EF4-FFF2-40B4-BE49-F238E27FC236}">
                <a16:creationId xmlns:a16="http://schemas.microsoft.com/office/drawing/2014/main" id="{7F7CC297-E4C9-65C5-771E-8E3A7C583111}"/>
              </a:ext>
            </a:extLst>
          </p:cNvPr>
          <p:cNvSpPr txBox="1"/>
          <p:nvPr/>
        </p:nvSpPr>
        <p:spPr>
          <a:xfrm>
            <a:off x="8832304" y="6644615"/>
            <a:ext cx="3286126"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Work Sans"/>
                <a:ea typeface="+mn-ea"/>
                <a:cs typeface="+mn-cs"/>
              </a:rPr>
              <a:t>Kuntalaistutkimus 2024 / Marianne Pekola-Sjöblom / joulukuu 2024</a:t>
            </a:r>
          </a:p>
        </p:txBody>
      </p:sp>
      <p:sp>
        <p:nvSpPr>
          <p:cNvPr id="4" name="Dian numeron paikkamerkki 3">
            <a:extLst>
              <a:ext uri="{FF2B5EF4-FFF2-40B4-BE49-F238E27FC236}">
                <a16:creationId xmlns:a16="http://schemas.microsoft.com/office/drawing/2014/main" id="{D4F3F4D8-3C70-6E8C-C6E1-411E932E6CB6}"/>
              </a:ext>
              <a:ext uri="{C183D7F6-B498-43B3-948B-1728B52AA6E4}">
                <adec:decorative xmlns:adec="http://schemas.microsoft.com/office/drawing/2017/decorative" val="1"/>
              </a:ext>
            </a:extLst>
          </p:cNvPr>
          <p:cNvSpPr>
            <a:spLocks noGrp="1"/>
          </p:cNvSpPr>
          <p:nvPr>
            <p:ph type="sldNum" sz="quarter" idx="12"/>
          </p:nvPr>
        </p:nvSpPr>
        <p:spPr/>
        <p:txBody>
          <a:bodyPr/>
          <a:lstStyle/>
          <a:p>
            <a:fld id="{0861148C-697E-4B67-BDAA-872F34DF1106}" type="slidenum">
              <a:rPr lang="fi-FI" smtClean="0"/>
              <a:t>2</a:t>
            </a:fld>
            <a:endParaRPr lang="fi-FI"/>
          </a:p>
        </p:txBody>
      </p:sp>
      <p:pic>
        <p:nvPicPr>
          <p:cNvPr id="8" name="Kuva 7">
            <a:extLst>
              <a:ext uri="{FF2B5EF4-FFF2-40B4-BE49-F238E27FC236}">
                <a16:creationId xmlns:a16="http://schemas.microsoft.com/office/drawing/2014/main" id="{73F565B8-1E19-C868-4112-162A0CC2CC6C}"/>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2464" y="-675456"/>
            <a:ext cx="3642958" cy="3608912"/>
          </a:xfrm>
          <a:prstGeom prst="rect">
            <a:avLst/>
          </a:prstGeom>
        </p:spPr>
      </p:pic>
    </p:spTree>
    <p:extLst>
      <p:ext uri="{BB962C8B-B14F-4D97-AF65-F5344CB8AC3E}">
        <p14:creationId xmlns:p14="http://schemas.microsoft.com/office/powerpoint/2010/main" val="328579268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C6F67-AC5C-5D87-A8B5-4C7C0C6FF8D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4604408-C7B2-35F4-483A-9BB084BE3ACF}"/>
              </a:ext>
            </a:extLst>
          </p:cNvPr>
          <p:cNvSpPr>
            <a:spLocks noGrp="1"/>
          </p:cNvSpPr>
          <p:nvPr>
            <p:ph type="title"/>
          </p:nvPr>
        </p:nvSpPr>
        <p:spPr>
          <a:xfrm>
            <a:off x="623392" y="125438"/>
            <a:ext cx="10658475" cy="648296"/>
          </a:xfrm>
        </p:spPr>
        <p:txBody>
          <a:bodyPr/>
          <a:lstStyle/>
          <a:p>
            <a:r>
              <a:rPr lang="fi-FI" sz="1600" dirty="0">
                <a:solidFill>
                  <a:schemeClr val="accent1"/>
                </a:solidFill>
                <a:latin typeface="Work Sans SemiBold" panose="00000700000000000000" pitchFamily="2" charset="0"/>
              </a:rPr>
              <a:t>Kuntalaistutkimus 2024:</a:t>
            </a:r>
            <a:br>
              <a:rPr lang="fi-FI" sz="3200" dirty="0"/>
            </a:br>
            <a:r>
              <a:rPr lang="fi-FI" sz="3200" dirty="0"/>
              <a:t>Keskeisiä havaintoja ja johtopäätöksiä </a:t>
            </a:r>
          </a:p>
        </p:txBody>
      </p:sp>
      <p:sp>
        <p:nvSpPr>
          <p:cNvPr id="10" name="Sisällön paikkamerkki 9">
            <a:extLst>
              <a:ext uri="{FF2B5EF4-FFF2-40B4-BE49-F238E27FC236}">
                <a16:creationId xmlns:a16="http://schemas.microsoft.com/office/drawing/2014/main" id="{1E1F6152-4025-E815-07A0-931F950D2A4A}"/>
              </a:ext>
            </a:extLst>
          </p:cNvPr>
          <p:cNvSpPr>
            <a:spLocks noGrp="1"/>
          </p:cNvSpPr>
          <p:nvPr>
            <p:ph idx="1"/>
          </p:nvPr>
        </p:nvSpPr>
        <p:spPr>
          <a:xfrm>
            <a:off x="535857" y="1037179"/>
            <a:ext cx="10168655" cy="4943002"/>
          </a:xfrm>
        </p:spPr>
        <p:txBody>
          <a:bodyPr/>
          <a:lstStyle/>
          <a:p>
            <a:pPr marL="0" indent="0">
              <a:buNone/>
            </a:pPr>
            <a:r>
              <a:rPr lang="fi-FI" sz="2400" b="1" dirty="0"/>
              <a:t>Kuntalaiset korostavat lähipalvelujen ja joustavuuden tärkeyttä kuntapalvelujen käytössä.</a:t>
            </a:r>
          </a:p>
          <a:p>
            <a:pPr marL="0" indent="0">
              <a:buNone/>
            </a:pPr>
            <a:endParaRPr lang="fi-FI" dirty="0"/>
          </a:p>
          <a:p>
            <a:pPr marL="0" indent="0">
              <a:buNone/>
            </a:pPr>
            <a:r>
              <a:rPr lang="fi-FI" sz="1800" b="1" dirty="0"/>
              <a:t>Selvä enemmistö kyselyyn vastanneista kuntalaisista pitää tärkeänä </a:t>
            </a:r>
          </a:p>
          <a:p>
            <a:pPr>
              <a:buFont typeface="Wingdings" panose="05000000000000000000" pitchFamily="2" charset="2"/>
              <a:buChar char="ü"/>
            </a:pPr>
            <a:r>
              <a:rPr lang="fi-FI" sz="1800" dirty="0"/>
              <a:t>kuntapalvelujen tarjoamista mahdollisimman lähellä kotia (78 %)</a:t>
            </a:r>
          </a:p>
          <a:p>
            <a:pPr>
              <a:buFont typeface="Wingdings" panose="05000000000000000000" pitchFamily="2" charset="2"/>
              <a:buChar char="ü"/>
            </a:pPr>
            <a:r>
              <a:rPr lang="fi-FI" sz="1800" dirty="0"/>
              <a:t>mahdollisuutta käyttää joustavasti myös naapurikuntien palveluja (70 %)</a:t>
            </a:r>
          </a:p>
          <a:p>
            <a:pPr>
              <a:buFont typeface="Wingdings" panose="05000000000000000000" pitchFamily="2" charset="2"/>
              <a:buChar char="ü"/>
            </a:pPr>
            <a:r>
              <a:rPr lang="fi-FI" sz="1800" dirty="0"/>
              <a:t>kunnan järjestämää palveluseteliä tai vastaavaa julkisen ja yksityisen palveluntuottajan välistä verorahoitteista palvelua (66 %).</a:t>
            </a:r>
          </a:p>
          <a:p>
            <a:endParaRPr lang="fi-FI" sz="1800" dirty="0"/>
          </a:p>
          <a:p>
            <a:pPr marL="0" indent="0">
              <a:buNone/>
            </a:pPr>
            <a:r>
              <a:rPr lang="fi-FI" sz="1800" b="1" dirty="0"/>
              <a:t>Kuntapalvelujen monipuolisuuden ja korkean laadun varmistaminen - mahdollisista oman kunnan palvelupisteiden vähentämisistäkin huolimatta - jakaa kuntalaisten mielipiteitä;</a:t>
            </a:r>
          </a:p>
          <a:p>
            <a:r>
              <a:rPr lang="fi-FI" sz="1400" dirty="0"/>
              <a:t>37 % pitää ko. asiaa melko tai erittäin tärkeänä, </a:t>
            </a:r>
          </a:p>
          <a:p>
            <a:r>
              <a:rPr lang="fi-FI" sz="1400" dirty="0"/>
              <a:t>23 % pitää ko. asiaa vain vähän tai ei lainkaan tärkeänä. </a:t>
            </a:r>
          </a:p>
          <a:p>
            <a:r>
              <a:rPr lang="fi-FI" sz="1400" dirty="0"/>
              <a:t>44 % on jättänyt ottamatta selkeätä kantaa ko. asiaan. </a:t>
            </a:r>
          </a:p>
        </p:txBody>
      </p:sp>
      <p:sp>
        <p:nvSpPr>
          <p:cNvPr id="3" name="Tekstiruutu 2">
            <a:extLst>
              <a:ext uri="{FF2B5EF4-FFF2-40B4-BE49-F238E27FC236}">
                <a16:creationId xmlns:a16="http://schemas.microsoft.com/office/drawing/2014/main" id="{CB862FBA-8564-D780-2965-D71CF069C0A2}"/>
              </a:ext>
            </a:extLst>
          </p:cNvPr>
          <p:cNvSpPr txBox="1"/>
          <p:nvPr/>
        </p:nvSpPr>
        <p:spPr>
          <a:xfrm>
            <a:off x="766763" y="6470952"/>
            <a:ext cx="5867312" cy="261610"/>
          </a:xfrm>
          <a:prstGeom prst="rect">
            <a:avLst/>
          </a:prstGeom>
          <a:noFill/>
        </p:spPr>
        <p:txBody>
          <a:bodyPr wrap="none" rtlCol="0">
            <a:spAutoFit/>
          </a:bodyPr>
          <a:lstStyle/>
          <a:p>
            <a:r>
              <a:rPr lang="fi-FI" sz="1100" b="1" dirty="0"/>
              <a:t>Tarkempia tietoja </a:t>
            </a:r>
            <a:r>
              <a:rPr lang="fi-FI" sz="1100" b="1" dirty="0">
                <a:hlinkClick r:id="rId2"/>
              </a:rPr>
              <a:t>Kuntaliiton 19.2.2025 tiedotteen </a:t>
            </a:r>
            <a:r>
              <a:rPr lang="fi-FI" sz="1100" b="1" dirty="0"/>
              <a:t>liitteenä olevissa tulosdioissa</a:t>
            </a:r>
            <a:r>
              <a:rPr lang="fi-FI" sz="1100" dirty="0"/>
              <a:t>.</a:t>
            </a:r>
          </a:p>
        </p:txBody>
      </p:sp>
      <p:sp>
        <p:nvSpPr>
          <p:cNvPr id="4" name="Dian numeron paikkamerkki 3">
            <a:extLst>
              <a:ext uri="{FF2B5EF4-FFF2-40B4-BE49-F238E27FC236}">
                <a16:creationId xmlns:a16="http://schemas.microsoft.com/office/drawing/2014/main" id="{04D16317-0284-FAC9-E206-6AD5AA5E36CF}"/>
              </a:ext>
              <a:ext uri="{C183D7F6-B498-43B3-948B-1728B52AA6E4}">
                <adec:decorative xmlns:adec="http://schemas.microsoft.com/office/drawing/2017/decorative" val="1"/>
              </a:ext>
            </a:extLst>
          </p:cNvPr>
          <p:cNvSpPr>
            <a:spLocks noGrp="1"/>
          </p:cNvSpPr>
          <p:nvPr>
            <p:ph type="sldNum" sz="quarter" idx="12"/>
          </p:nvPr>
        </p:nvSpPr>
        <p:spPr/>
        <p:txBody>
          <a:bodyPr/>
          <a:lstStyle/>
          <a:p>
            <a:fld id="{0861148C-697E-4B67-BDAA-872F34DF1106}" type="slidenum">
              <a:rPr lang="fi-FI" smtClean="0"/>
              <a:t>3</a:t>
            </a:fld>
            <a:endParaRPr lang="fi-FI"/>
          </a:p>
        </p:txBody>
      </p:sp>
      <p:pic>
        <p:nvPicPr>
          <p:cNvPr id="7" name="Kuva 6">
            <a:extLst>
              <a:ext uri="{FF2B5EF4-FFF2-40B4-BE49-F238E27FC236}">
                <a16:creationId xmlns:a16="http://schemas.microsoft.com/office/drawing/2014/main" id="{C0885EEE-B3A8-628F-8FE2-1142F8CF1A7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2464" y="-675456"/>
            <a:ext cx="3642958" cy="3608912"/>
          </a:xfrm>
          <a:prstGeom prst="rect">
            <a:avLst/>
          </a:prstGeom>
        </p:spPr>
      </p:pic>
      <p:pic>
        <p:nvPicPr>
          <p:cNvPr id="5" name="Kuva 4">
            <a:extLst>
              <a:ext uri="{FF2B5EF4-FFF2-40B4-BE49-F238E27FC236}">
                <a16:creationId xmlns:a16="http://schemas.microsoft.com/office/drawing/2014/main" id="{7F5F16A6-5A74-E181-39C0-1816AEC57624}"/>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965" r="6463" b="14715"/>
          <a:stretch/>
        </p:blipFill>
        <p:spPr>
          <a:xfrm>
            <a:off x="9257722" y="6331097"/>
            <a:ext cx="876878" cy="294276"/>
          </a:xfrm>
          <a:prstGeom prst="rect">
            <a:avLst/>
          </a:prstGeom>
        </p:spPr>
      </p:pic>
    </p:spTree>
    <p:extLst>
      <p:ext uri="{BB962C8B-B14F-4D97-AF65-F5344CB8AC3E}">
        <p14:creationId xmlns:p14="http://schemas.microsoft.com/office/powerpoint/2010/main" val="207905215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9477AD-88B9-BB33-C267-C46563ED2C73}"/>
              </a:ext>
            </a:extLst>
          </p:cNvPr>
          <p:cNvSpPr>
            <a:spLocks noGrp="1"/>
          </p:cNvSpPr>
          <p:nvPr>
            <p:ph type="title"/>
          </p:nvPr>
        </p:nvSpPr>
        <p:spPr/>
        <p:txBody>
          <a:bodyPr/>
          <a:lstStyle/>
          <a:p>
            <a:r>
              <a:rPr lang="fi-FI" sz="3600" dirty="0"/>
              <a:t>Lapsiperheiden ja ikäihmisten lähipalvelut</a:t>
            </a:r>
          </a:p>
        </p:txBody>
      </p:sp>
      <p:sp>
        <p:nvSpPr>
          <p:cNvPr id="3" name="Dian numeron paikkamerkki 2">
            <a:extLst>
              <a:ext uri="{FF2B5EF4-FFF2-40B4-BE49-F238E27FC236}">
                <a16:creationId xmlns:a16="http://schemas.microsoft.com/office/drawing/2014/main" id="{5261AFA5-D14D-53F2-10E1-F81A7D657690}"/>
              </a:ext>
            </a:extLst>
          </p:cNvPr>
          <p:cNvSpPr>
            <a:spLocks noGrp="1"/>
          </p:cNvSpPr>
          <p:nvPr>
            <p:ph type="sldNum" sz="quarter" idx="12"/>
          </p:nvPr>
        </p:nvSpPr>
        <p:spPr/>
        <p:txBody>
          <a:bodyPr/>
          <a:lstStyle/>
          <a:p>
            <a:fld id="{0861148C-697E-4B67-BDAA-872F34DF1106}" type="slidenum">
              <a:rPr lang="fi-FI" smtClean="0"/>
              <a:t>4</a:t>
            </a:fld>
            <a:endParaRPr lang="fi-FI"/>
          </a:p>
        </p:txBody>
      </p:sp>
      <p:pic>
        <p:nvPicPr>
          <p:cNvPr id="5" name="Kuva 4" descr="Kuva, jossa kuvataan ikäihmisten käyttämiä lähipalveluita. Keskellä ikäihmisen hahmo Lähinnä olevat palvelut: Netti, Pankki, Pankki (sähk), Talkkari, Lääkkeiden annostelu, siivous/kotihoito,&#10;Seuraavalla kehällä olevat palvelut: Terveydenhuolto, posti, Ruokahuolto, omaishoidon vapaat,Virkistys, Kauppapalvelut, Kotiavustaja,Lääkärinpäivystys, yhdistystoiminta Terveyskeskus, Kampaamo&#10;Ulkokehällä: Laitoshoitopaikat, erikoiskaupat, tehostettu palveluasuminen, Fysioterapia, liikuntapaikat, hammaslääkäri, sosiaalipalvelut, retkeily/uintireissut, lääkäri, poliisi, autokorjaamo">
            <a:extLst>
              <a:ext uri="{FF2B5EF4-FFF2-40B4-BE49-F238E27FC236}">
                <a16:creationId xmlns:a16="http://schemas.microsoft.com/office/drawing/2014/main" id="{3F884AB9-4A09-0C9F-22D5-C5B9DD69DC63}"/>
              </a:ext>
            </a:extLst>
          </p:cNvPr>
          <p:cNvPicPr>
            <a:picLocks noChangeAspect="1"/>
          </p:cNvPicPr>
          <p:nvPr/>
        </p:nvPicPr>
        <p:blipFill>
          <a:blip r:embed="rId2"/>
          <a:stretch>
            <a:fillRect/>
          </a:stretch>
        </p:blipFill>
        <p:spPr>
          <a:xfrm>
            <a:off x="983109" y="1587910"/>
            <a:ext cx="4639134" cy="4916276"/>
          </a:xfrm>
          <a:prstGeom prst="rect">
            <a:avLst/>
          </a:prstGeom>
        </p:spPr>
      </p:pic>
      <p:pic>
        <p:nvPicPr>
          <p:cNvPr id="7" name="Kuva 6" descr="Kuva, jolla kuvataan perheiden käyttämiä palveluita ja niiden läheisyyttä.&#10;&#10;Lähinnä olevat palvelut: Netti, posti, perhepäivähoito, kotipalvelut, tienauraus, omaishoidon vapaa, Laipomo, Wilma, Erityiskasten sijaishuolto, kela (sähk), Facebook, koulukuljetukset&#10;Seuraavaksi lähinnä olevat palvelut:&#10;Neuvolan kotikäynti, Kioski, Nettikauppa, Kylätalo, Apteekki, Pankki (sähk), mummot ja ukit, leipomo&#10;Uloimmalla kehällä: Liikuntpaikat, liikuntahalli, leikkipuistot, nuorisotila, fysioterapia, perusopetus, lukio, harrastusmahdollisuudet, uimaranta, huoltoasema, perussosiaalipalvelut, vertaistuki, työterveyslääkäri/psykologi, terveyskeskus, pankkiautomaatti, seurakunta/kirkko">
            <a:extLst>
              <a:ext uri="{FF2B5EF4-FFF2-40B4-BE49-F238E27FC236}">
                <a16:creationId xmlns:a16="http://schemas.microsoft.com/office/drawing/2014/main" id="{36B79734-1D5B-4984-48D4-32DC60B440F2}"/>
              </a:ext>
            </a:extLst>
          </p:cNvPr>
          <p:cNvPicPr>
            <a:picLocks noChangeAspect="1"/>
          </p:cNvPicPr>
          <p:nvPr/>
        </p:nvPicPr>
        <p:blipFill>
          <a:blip r:embed="rId3"/>
          <a:stretch>
            <a:fillRect/>
          </a:stretch>
        </p:blipFill>
        <p:spPr>
          <a:xfrm>
            <a:off x="6472301" y="1577330"/>
            <a:ext cx="4736590" cy="4937435"/>
          </a:xfrm>
          <a:prstGeom prst="rect">
            <a:avLst/>
          </a:prstGeom>
        </p:spPr>
      </p:pic>
    </p:spTree>
    <p:extLst>
      <p:ext uri="{BB962C8B-B14F-4D97-AF65-F5344CB8AC3E}">
        <p14:creationId xmlns:p14="http://schemas.microsoft.com/office/powerpoint/2010/main" val="176034733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09EF937-1560-F335-A18F-9F4852EE710B}"/>
              </a:ext>
            </a:extLst>
          </p:cNvPr>
          <p:cNvSpPr>
            <a:spLocks noGrp="1"/>
          </p:cNvSpPr>
          <p:nvPr>
            <p:ph type="title"/>
          </p:nvPr>
        </p:nvSpPr>
        <p:spPr/>
        <p:txBody>
          <a:bodyPr/>
          <a:lstStyle/>
          <a:p>
            <a:r>
              <a:rPr lang="fi-FI" dirty="0"/>
              <a:t>Arjen tärkeät palvelut ovat erilaisia eri ihmisille</a:t>
            </a:r>
          </a:p>
        </p:txBody>
      </p:sp>
      <p:sp>
        <p:nvSpPr>
          <p:cNvPr id="3" name="Sisällön paikkamerkki 2">
            <a:extLst>
              <a:ext uri="{FF2B5EF4-FFF2-40B4-BE49-F238E27FC236}">
                <a16:creationId xmlns:a16="http://schemas.microsoft.com/office/drawing/2014/main" id="{92E2FE29-6B65-A524-F549-6F316C8AC3CA}"/>
              </a:ext>
            </a:extLst>
          </p:cNvPr>
          <p:cNvSpPr>
            <a:spLocks noGrp="1"/>
          </p:cNvSpPr>
          <p:nvPr>
            <p:ph idx="1"/>
          </p:nvPr>
        </p:nvSpPr>
        <p:spPr/>
        <p:txBody>
          <a:bodyPr/>
          <a:lstStyle/>
          <a:p>
            <a:r>
              <a:rPr lang="fi-FI" dirty="0"/>
              <a:t>Palvelutarpeet vaihtelevat merkittävästi kohderyhmittäin.</a:t>
            </a:r>
          </a:p>
          <a:p>
            <a:pPr lvl="1"/>
            <a:r>
              <a:rPr lang="fi-FI" dirty="0"/>
              <a:t>Lapsiperheet käyttävät eniten kuntapalveluita</a:t>
            </a:r>
          </a:p>
          <a:p>
            <a:pPr lvl="1"/>
            <a:r>
              <a:rPr lang="fi-FI" dirty="0"/>
              <a:t>Aikuisväestön ja ikäihmisten arjen palveluista kaksi kolmesta on muita kuin kunnallisia palveluita. Ne ovat mm. naapuriapua, järjestöjen tai yritysten tuottamia palveluita</a:t>
            </a:r>
          </a:p>
          <a:p>
            <a:r>
              <a:rPr lang="fi-FI" dirty="0"/>
              <a:t>Lähipalveluita ei voida määritellä kansallisesti. Kuntakohtainen määrittely vaatisi laajaa selvittämistä.</a:t>
            </a:r>
          </a:p>
          <a:p>
            <a:pPr lvl="1"/>
            <a:r>
              <a:rPr lang="fi-FI" dirty="0"/>
              <a:t>Ihmisten arjen kannalta tärkeimmät palvelut riippuvat monista eri tekijöistä, kuten mm.</a:t>
            </a:r>
          </a:p>
          <a:p>
            <a:pPr lvl="2"/>
            <a:r>
              <a:rPr lang="fi-FI" dirty="0"/>
              <a:t>Elämäntilanne</a:t>
            </a:r>
          </a:p>
          <a:p>
            <a:pPr lvl="2"/>
            <a:r>
              <a:rPr lang="fi-FI" dirty="0"/>
              <a:t>Asuinpaikka</a:t>
            </a:r>
          </a:p>
          <a:p>
            <a:pPr lvl="2"/>
            <a:r>
              <a:rPr lang="fi-FI" dirty="0"/>
              <a:t>Sosiaaliset suhteet</a:t>
            </a:r>
          </a:p>
          <a:p>
            <a:r>
              <a:rPr lang="fi-FI" dirty="0"/>
              <a:t>Lähipalveluja määritellessä, on aina katsottava keskiarvoja syvemmälle. </a:t>
            </a:r>
          </a:p>
          <a:p>
            <a:pPr marL="0" indent="0">
              <a:buNone/>
            </a:pPr>
            <a:r>
              <a:rPr lang="fi-FI" sz="1600" dirty="0"/>
              <a:t>Lähde: </a:t>
            </a:r>
            <a:r>
              <a:rPr lang="fi-FI" sz="1600" dirty="0">
                <a:hlinkClick r:id="rId2"/>
              </a:rPr>
              <a:t>Vaikuttavat lähipalvelut-loppuraportti</a:t>
            </a:r>
            <a:endParaRPr lang="fi-FI" sz="1600" dirty="0"/>
          </a:p>
          <a:p>
            <a:pPr marL="0" indent="0">
              <a:buNone/>
            </a:pPr>
            <a:endParaRPr lang="fi-FI" dirty="0"/>
          </a:p>
        </p:txBody>
      </p:sp>
      <p:sp>
        <p:nvSpPr>
          <p:cNvPr id="4" name="Dian numeron paikkamerkki 3">
            <a:extLst>
              <a:ext uri="{FF2B5EF4-FFF2-40B4-BE49-F238E27FC236}">
                <a16:creationId xmlns:a16="http://schemas.microsoft.com/office/drawing/2014/main" id="{2207A4EF-8E06-3CE3-DB94-2525041C6316}"/>
              </a:ext>
            </a:extLst>
          </p:cNvPr>
          <p:cNvSpPr>
            <a:spLocks noGrp="1"/>
          </p:cNvSpPr>
          <p:nvPr>
            <p:ph type="sldNum" sz="quarter" idx="12"/>
          </p:nvPr>
        </p:nvSpPr>
        <p:spPr/>
        <p:txBody>
          <a:bodyPr/>
          <a:lstStyle/>
          <a:p>
            <a:fld id="{0861148C-697E-4B67-BDAA-872F34DF1106}" type="slidenum">
              <a:rPr lang="fi-FI" smtClean="0"/>
              <a:t>5</a:t>
            </a:fld>
            <a:endParaRPr lang="fi-FI"/>
          </a:p>
        </p:txBody>
      </p:sp>
    </p:spTree>
    <p:extLst>
      <p:ext uri="{BB962C8B-B14F-4D97-AF65-F5344CB8AC3E}">
        <p14:creationId xmlns:p14="http://schemas.microsoft.com/office/powerpoint/2010/main" val="148606440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709C468-91F9-13AD-A919-6BFA53AE292D}"/>
              </a:ext>
            </a:extLst>
          </p:cNvPr>
          <p:cNvSpPr>
            <a:spLocks noGrp="1"/>
          </p:cNvSpPr>
          <p:nvPr>
            <p:ph type="title"/>
          </p:nvPr>
        </p:nvSpPr>
        <p:spPr>
          <a:xfrm>
            <a:off x="119336" y="116632"/>
            <a:ext cx="10658475" cy="1008113"/>
          </a:xfrm>
        </p:spPr>
        <p:txBody>
          <a:bodyPr/>
          <a:lstStyle/>
          <a:p>
            <a:r>
              <a:rPr lang="fi-FI" dirty="0"/>
              <a:t>Palvelulupauksen vaihtoehtoiset tasot</a:t>
            </a:r>
          </a:p>
        </p:txBody>
      </p:sp>
      <p:sp>
        <p:nvSpPr>
          <p:cNvPr id="3" name="Dian numeron paikkamerkki 2">
            <a:extLst>
              <a:ext uri="{FF2B5EF4-FFF2-40B4-BE49-F238E27FC236}">
                <a16:creationId xmlns:a16="http://schemas.microsoft.com/office/drawing/2014/main" id="{8328594C-F7D4-49E0-45C1-A8A4CCD94D6F}"/>
              </a:ext>
            </a:extLst>
          </p:cNvPr>
          <p:cNvSpPr>
            <a:spLocks noGrp="1"/>
          </p:cNvSpPr>
          <p:nvPr>
            <p:ph type="sldNum" sz="quarter" idx="12"/>
          </p:nvPr>
        </p:nvSpPr>
        <p:spPr/>
        <p:txBody>
          <a:bodyPr/>
          <a:lstStyle/>
          <a:p>
            <a:fld id="{0861148C-697E-4B67-BDAA-872F34DF1106}" type="slidenum">
              <a:rPr lang="fi-FI" smtClean="0"/>
              <a:t>6</a:t>
            </a:fld>
            <a:endParaRPr lang="fi-FI"/>
          </a:p>
        </p:txBody>
      </p:sp>
      <p:graphicFrame>
        <p:nvGraphicFramePr>
          <p:cNvPr id="4" name="Taulukko 3">
            <a:extLst>
              <a:ext uri="{FF2B5EF4-FFF2-40B4-BE49-F238E27FC236}">
                <a16:creationId xmlns:a16="http://schemas.microsoft.com/office/drawing/2014/main" id="{BEC385E3-DAC2-1C53-3C01-53D56D8D2AFD}"/>
              </a:ext>
            </a:extLst>
          </p:cNvPr>
          <p:cNvGraphicFramePr>
            <a:graphicFrameLocks noGrp="1"/>
          </p:cNvGraphicFramePr>
          <p:nvPr/>
        </p:nvGraphicFramePr>
        <p:xfrm>
          <a:off x="95672" y="649639"/>
          <a:ext cx="12000656" cy="6180585"/>
        </p:xfrm>
        <a:graphic>
          <a:graphicData uri="http://schemas.openxmlformats.org/drawingml/2006/table">
            <a:tbl>
              <a:tblPr firstRow="1" bandRow="1">
                <a:tableStyleId>{F2DE63D5-997A-4646-A377-4702673A728D}</a:tableStyleId>
              </a:tblPr>
              <a:tblGrid>
                <a:gridCol w="1487488">
                  <a:extLst>
                    <a:ext uri="{9D8B030D-6E8A-4147-A177-3AD203B41FA5}">
                      <a16:colId xmlns:a16="http://schemas.microsoft.com/office/drawing/2014/main" val="2569958823"/>
                    </a:ext>
                  </a:extLst>
                </a:gridCol>
                <a:gridCol w="4896544">
                  <a:extLst>
                    <a:ext uri="{9D8B030D-6E8A-4147-A177-3AD203B41FA5}">
                      <a16:colId xmlns:a16="http://schemas.microsoft.com/office/drawing/2014/main" val="2827311604"/>
                    </a:ext>
                  </a:extLst>
                </a:gridCol>
                <a:gridCol w="2616460">
                  <a:extLst>
                    <a:ext uri="{9D8B030D-6E8A-4147-A177-3AD203B41FA5}">
                      <a16:colId xmlns:a16="http://schemas.microsoft.com/office/drawing/2014/main" val="370363298"/>
                    </a:ext>
                  </a:extLst>
                </a:gridCol>
                <a:gridCol w="3000164">
                  <a:extLst>
                    <a:ext uri="{9D8B030D-6E8A-4147-A177-3AD203B41FA5}">
                      <a16:colId xmlns:a16="http://schemas.microsoft.com/office/drawing/2014/main" val="1104260451"/>
                    </a:ext>
                  </a:extLst>
                </a:gridCol>
              </a:tblGrid>
              <a:tr h="769923">
                <a:tc>
                  <a:txBody>
                    <a:bodyPr/>
                    <a:lstStyle/>
                    <a:p>
                      <a:r>
                        <a:rPr lang="fi-FI" dirty="0"/>
                        <a:t>Palvelu-lupauksen taso</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i-FI" dirty="0"/>
                        <a:t>Mistä keskustellaan?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i-FI" dirty="0"/>
                        <a:t>Esimerkki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i-FI" dirty="0"/>
                        <a:t>Haasteita</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2574414"/>
                  </a:ext>
                </a:extLst>
              </a:tr>
              <a:tr h="925215">
                <a:tc>
                  <a:txBody>
                    <a:bodyPr/>
                    <a:lstStyle/>
                    <a:p>
                      <a:r>
                        <a:rPr lang="fi-FI" sz="1400" dirty="0"/>
                        <a:t>Yleisen tason palvelulupaus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fi-FI" sz="1400" dirty="0"/>
                        <a:t>Miten palvelemme kansalaisia?</a:t>
                      </a:r>
                    </a:p>
                    <a:p>
                      <a:pPr marL="285750" indent="-285750">
                        <a:buFont typeface="Arial" panose="020B0604020202020204" pitchFamily="34" charset="0"/>
                        <a:buChar char="•"/>
                      </a:pPr>
                      <a:r>
                        <a:rPr lang="fi-FI" sz="1400" dirty="0"/>
                        <a:t>Minkälaisiin periaatteisiin nojaten kehitämme toimintaa?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i-FI" sz="1400" i="1" dirty="0"/>
                        <a:t>”Kohtaamme sinut ystävällisesti ja mutkattomasti” </a:t>
                      </a:r>
                      <a:r>
                        <a:rPr lang="fi-FI" sz="1400" dirty="0"/>
                        <a:t>(</a:t>
                      </a:r>
                      <a:r>
                        <a:rPr lang="fi-FI" sz="1400" dirty="0" err="1"/>
                        <a:t>Varha</a:t>
                      </a:r>
                      <a:r>
                        <a:rPr lang="fi-FI" sz="14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i-FI" sz="1400" dirty="0"/>
                        <a:t>Ei ratkaise vielä mitään.</a:t>
                      </a:r>
                    </a:p>
                    <a:p>
                      <a:r>
                        <a:rPr lang="fi-FI" sz="1400" dirty="0"/>
                        <a:t>Tulkinnanvarainen ja ennakoimaton ratkaisu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20333177"/>
                  </a:ext>
                </a:extLst>
              </a:tr>
              <a:tr h="1202780">
                <a:tc>
                  <a:txBody>
                    <a:bodyPr/>
                    <a:lstStyle/>
                    <a:p>
                      <a:r>
                        <a:rPr lang="fi-FI" sz="1400" dirty="0"/>
                        <a:t>Tehtävätason palvelulupaus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fi-FI" sz="1400" dirty="0"/>
                        <a:t>Mitä palveluita kunnissa tarjotaan?</a:t>
                      </a:r>
                    </a:p>
                    <a:p>
                      <a:pPr marL="285750" indent="-285750">
                        <a:buFont typeface="Arial" panose="020B0604020202020204" pitchFamily="34" charset="0"/>
                        <a:buChar char="•"/>
                      </a:pPr>
                      <a:r>
                        <a:rPr lang="fi-FI" sz="1400" dirty="0"/>
                        <a:t>Mitä tehtäviä kunnilla on?</a:t>
                      </a:r>
                    </a:p>
                    <a:p>
                      <a:pPr marL="285750" indent="-285750">
                        <a:buFont typeface="Arial" panose="020B0604020202020204" pitchFamily="34" charset="0"/>
                        <a:buChar char="•"/>
                      </a:pPr>
                      <a:r>
                        <a:rPr lang="fi-FI" sz="1400" dirty="0"/>
                        <a:t>Mitkä ovat perus- ja ihmisoikeudella turvattuja palveluita?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i-FI" sz="1400" i="1" dirty="0"/>
                        <a:t>”Kouluruoka on perusoikeus, mutta koulumatkan tarjoaminen ei ole”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i-FI" sz="1400" i="0" dirty="0"/>
                        <a:t>Poliittisesti vaikein päätettävä taso</a:t>
                      </a:r>
                    </a:p>
                    <a:p>
                      <a:r>
                        <a:rPr lang="fi-FI" sz="1400" i="0" dirty="0"/>
                        <a:t>Ei ratkaise kuntien eriytymistä</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6869170"/>
                  </a:ext>
                </a:extLst>
              </a:tr>
              <a:tr h="925215">
                <a:tc>
                  <a:txBody>
                    <a:bodyPr/>
                    <a:lstStyle/>
                    <a:p>
                      <a:r>
                        <a:rPr lang="fi-FI" sz="1400" dirty="0"/>
                        <a:t>Kuntien eri tehtävät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fi-FI" sz="1400" dirty="0"/>
                        <a:t>Minkälaiset kunnat tuottavat mitäkin palvelua?</a:t>
                      </a:r>
                    </a:p>
                    <a:p>
                      <a:pPr marL="285750" indent="-285750">
                        <a:buFont typeface="Arial" panose="020B0604020202020204" pitchFamily="34" charset="0"/>
                        <a:buChar char="•"/>
                      </a:pPr>
                      <a:r>
                        <a:rPr lang="fi-FI" sz="1400" dirty="0"/>
                        <a:t>Palvelutarve, osaaminen, etäisyydet?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i-FI" sz="1400" i="1" dirty="0"/>
                        <a:t>Jos alueella on X kpl maatalousyrittäjiä kunnat järjestävät palveluita.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i-FI" sz="1400" i="0" dirty="0"/>
                        <a:t>Muuttaa kuntajärjestelmää merkittävästi</a:t>
                      </a:r>
                    </a:p>
                    <a:p>
                      <a:r>
                        <a:rPr lang="fi-FI" sz="1400" i="0" dirty="0"/>
                        <a:t>Demokratian näkökulmasta vaikea</a:t>
                      </a:r>
                    </a:p>
                    <a:p>
                      <a:r>
                        <a:rPr lang="fi-FI" sz="1400" i="0" dirty="0"/>
                        <a:t>Rahoitusjärjestelmä?</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04260735"/>
                  </a:ext>
                </a:extLst>
              </a:tr>
              <a:tr h="1202780">
                <a:tc>
                  <a:txBody>
                    <a:bodyPr/>
                    <a:lstStyle/>
                    <a:p>
                      <a:r>
                        <a:rPr lang="fi-FI" sz="1400" dirty="0" err="1"/>
                        <a:t>Saavutetta-vuus</a:t>
                      </a:r>
                      <a:endParaRPr lang="fi-FI"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fi-FI" sz="1400" dirty="0"/>
                        <a:t>Kuinka lähellä eri palveluiden tulee olla asiakkaista?</a:t>
                      </a:r>
                    </a:p>
                    <a:p>
                      <a:pPr marL="285750" indent="-285750">
                        <a:buFont typeface="Arial" panose="020B0604020202020204" pitchFamily="34" charset="0"/>
                        <a:buChar char="•"/>
                      </a:pPr>
                      <a:r>
                        <a:rPr lang="fi-FI" sz="1400" dirty="0"/>
                        <a:t>Onko palveluita tarjottava fyysisesti?</a:t>
                      </a:r>
                    </a:p>
                    <a:p>
                      <a:pPr marL="285750" indent="-285750">
                        <a:buFont typeface="Arial" panose="020B0604020202020204" pitchFamily="34" charset="0"/>
                        <a:buChar char="•"/>
                      </a:pPr>
                      <a:r>
                        <a:rPr lang="fi-FI" sz="1400" dirty="0"/>
                        <a:t>Mikä on palveluiden minimitarjonta?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i-FI" sz="1400" dirty="0"/>
                        <a:t>”Peruskouluun on päästävä 50 minuutissa”</a:t>
                      </a:r>
                    </a:p>
                    <a:p>
                      <a:r>
                        <a:rPr lang="fi-FI" sz="1400" dirty="0"/>
                        <a:t>”yli 99 % palveluista voidaan hoitaa digitaalisesti.”(Viro)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i-FI" sz="1400" dirty="0"/>
                        <a:t>Saattaa lisätä tai tiukentaa kuntien sääntelyä.</a:t>
                      </a:r>
                    </a:p>
                    <a:p>
                      <a:endParaRPr lang="fi-FI"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26851495"/>
                  </a:ext>
                </a:extLst>
              </a:tr>
              <a:tr h="777170">
                <a:tc>
                  <a:txBody>
                    <a:bodyPr/>
                    <a:lstStyle/>
                    <a:p>
                      <a:r>
                        <a:rPr lang="fi-FI" sz="1400" dirty="0"/>
                        <a:t>Laatu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fi-FI" sz="1400" dirty="0"/>
                        <a:t>Mikä on riittävä laatu ja millä mitataan?</a:t>
                      </a:r>
                    </a:p>
                    <a:p>
                      <a:pPr marL="285750" indent="-285750">
                        <a:buFont typeface="Arial" panose="020B0604020202020204" pitchFamily="34" charset="0"/>
                        <a:buChar char="•"/>
                      </a:pPr>
                      <a:r>
                        <a:rPr lang="fi-FI" sz="1400" dirty="0"/>
                        <a:t>Minkälaisia vaatimuksia palveluiden tuottamiselle asetetaan?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i-FI" sz="1400" dirty="0"/>
                        <a:t>Pätevyysvaatimukset </a:t>
                      </a:r>
                      <a:r>
                        <a:rPr lang="fi-FI" sz="1400" dirty="0" err="1"/>
                        <a:t>vs</a:t>
                      </a:r>
                      <a:r>
                        <a:rPr lang="fi-FI" sz="1400" dirty="0"/>
                        <a:t> oppimistulokset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i-FI" sz="1400" dirty="0"/>
                        <a:t>Poliittisesti vaikea.</a:t>
                      </a:r>
                    </a:p>
                    <a:p>
                      <a:r>
                        <a:rPr lang="fi-FI" sz="1400" dirty="0"/>
                        <a:t>Miten rahoitus toteutetaan?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2779812"/>
                  </a:ext>
                </a:extLst>
              </a:tr>
            </a:tbl>
          </a:graphicData>
        </a:graphic>
      </p:graphicFrame>
    </p:spTree>
    <p:extLst>
      <p:ext uri="{BB962C8B-B14F-4D97-AF65-F5344CB8AC3E}">
        <p14:creationId xmlns:p14="http://schemas.microsoft.com/office/powerpoint/2010/main" val="331037059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2F4C12BE-C1D0-FA22-03A5-074FA3FA8035}"/>
              </a:ext>
            </a:extLst>
          </p:cNvPr>
          <p:cNvSpPr>
            <a:spLocks noGrp="1"/>
          </p:cNvSpPr>
          <p:nvPr>
            <p:ph type="title" idx="4294967295"/>
          </p:nvPr>
        </p:nvSpPr>
        <p:spPr>
          <a:xfrm>
            <a:off x="766763" y="-1008113"/>
            <a:ext cx="10658475" cy="1008113"/>
          </a:xfrm>
        </p:spPr>
        <p:txBody>
          <a:bodyPr vert="horz" lIns="0" tIns="0" rIns="0" bIns="0" rtlCol="0" anchor="b" anchorCtr="0">
            <a:noAutofit/>
          </a:bodyPr>
          <a:lstStyle/>
          <a:p>
            <a:r>
              <a:rPr lang="fi-FI" dirty="0"/>
              <a:t>Tausta-aineisto</a:t>
            </a:r>
          </a:p>
        </p:txBody>
      </p:sp>
      <p:sp>
        <p:nvSpPr>
          <p:cNvPr id="3" name="Tekstin paikkamerkki 2">
            <a:extLst>
              <a:ext uri="{FF2B5EF4-FFF2-40B4-BE49-F238E27FC236}">
                <a16:creationId xmlns:a16="http://schemas.microsoft.com/office/drawing/2014/main" id="{E7310D92-83FD-2AE3-8878-7197842BFCD4}"/>
              </a:ext>
              <a:ext uri="{C183D7F6-B498-43B3-948B-1728B52AA6E4}">
                <adec:decorative xmlns:adec="http://schemas.microsoft.com/office/drawing/2017/decorative" val="0"/>
              </a:ext>
            </a:extLst>
          </p:cNvPr>
          <p:cNvSpPr>
            <a:spLocks noGrp="1"/>
          </p:cNvSpPr>
          <p:nvPr>
            <p:ph type="body" sz="quarter" idx="13"/>
          </p:nvPr>
        </p:nvSpPr>
        <p:spPr/>
        <p:txBody>
          <a:bodyPr/>
          <a:lstStyle/>
          <a:p>
            <a:r>
              <a:rPr lang="fi-FI" dirty="0"/>
              <a:t>Tausta-aineisto</a:t>
            </a:r>
          </a:p>
        </p:txBody>
      </p:sp>
      <p:sp>
        <p:nvSpPr>
          <p:cNvPr id="2" name="Dian numeron paikkamerkki 1">
            <a:extLst>
              <a:ext uri="{FF2B5EF4-FFF2-40B4-BE49-F238E27FC236}">
                <a16:creationId xmlns:a16="http://schemas.microsoft.com/office/drawing/2014/main" id="{9E4D61FD-5665-5D24-841A-8317952BC7C7}"/>
              </a:ext>
              <a:ext uri="{C183D7F6-B498-43B3-948B-1728B52AA6E4}">
                <adec:decorative xmlns:adec="http://schemas.microsoft.com/office/drawing/2017/decorative" val="1"/>
              </a:ext>
            </a:extLst>
          </p:cNvPr>
          <p:cNvSpPr>
            <a:spLocks noGrp="1"/>
          </p:cNvSpPr>
          <p:nvPr>
            <p:ph type="sldNum" sz="quarter" idx="12"/>
          </p:nvPr>
        </p:nvSpPr>
        <p:spPr/>
        <p:txBody>
          <a:bodyPr/>
          <a:lstStyle/>
          <a:p>
            <a:fld id="{0861148C-697E-4B67-BDAA-872F34DF1106}" type="slidenum">
              <a:rPr lang="fi-FI" smtClean="0"/>
              <a:pPr/>
              <a:t>7</a:t>
            </a:fld>
            <a:endParaRPr lang="fi-FI"/>
          </a:p>
        </p:txBody>
      </p:sp>
    </p:spTree>
    <p:extLst>
      <p:ext uri="{BB962C8B-B14F-4D97-AF65-F5344CB8AC3E}">
        <p14:creationId xmlns:p14="http://schemas.microsoft.com/office/powerpoint/2010/main" val="332279354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8B6C057-0EE1-059E-45B1-E566D3199477}"/>
              </a:ext>
            </a:extLst>
          </p:cNvPr>
          <p:cNvSpPr>
            <a:spLocks noGrp="1"/>
          </p:cNvSpPr>
          <p:nvPr>
            <p:ph type="title"/>
          </p:nvPr>
        </p:nvSpPr>
        <p:spPr/>
        <p:txBody>
          <a:bodyPr/>
          <a:lstStyle/>
          <a:p>
            <a:r>
              <a:rPr lang="fi-FI" sz="3600" dirty="0"/>
              <a:t>Vaikuttavat lähipalvelut: Mitkä ovat erilaisten ryhmien arjen kannalta tärkeät palvelut?</a:t>
            </a:r>
          </a:p>
        </p:txBody>
      </p:sp>
      <p:sp>
        <p:nvSpPr>
          <p:cNvPr id="3" name="Sisällön paikkamerkki 2">
            <a:extLst>
              <a:ext uri="{FF2B5EF4-FFF2-40B4-BE49-F238E27FC236}">
                <a16:creationId xmlns:a16="http://schemas.microsoft.com/office/drawing/2014/main" id="{3EFD2D5D-2AAC-ED1B-25CD-325A21A7E931}"/>
              </a:ext>
            </a:extLst>
          </p:cNvPr>
          <p:cNvSpPr>
            <a:spLocks noGrp="1"/>
          </p:cNvSpPr>
          <p:nvPr>
            <p:ph sz="half" idx="1"/>
          </p:nvPr>
        </p:nvSpPr>
        <p:spPr/>
        <p:txBody>
          <a:bodyPr/>
          <a:lstStyle/>
          <a:p>
            <a:r>
              <a:rPr lang="fi-FI"/>
              <a:t>Projekti toteutettiin vuosina 2013-2015</a:t>
            </a:r>
          </a:p>
          <a:p>
            <a:pPr lvl="1"/>
            <a:r>
              <a:rPr lang="fi-FI">
                <a:hlinkClick r:id="rId2"/>
              </a:rPr>
              <a:t>Havainnot ja loppuraportti</a:t>
            </a:r>
            <a:endParaRPr lang="fi-FI"/>
          </a:p>
          <a:p>
            <a:r>
              <a:rPr lang="fi-FI"/>
              <a:t>Kainuussa toteutettu tiedonkeruu, jonka lopputuloksena </a:t>
            </a:r>
          </a:p>
          <a:p>
            <a:pPr lvl="1"/>
            <a:r>
              <a:rPr lang="fi-FI"/>
              <a:t>160 kuntalaisten palvelukarttaa arjen kannalta tärkeistä palveluista ja niiden luokittelusta</a:t>
            </a:r>
          </a:p>
          <a:p>
            <a:pPr lvl="1"/>
            <a:r>
              <a:rPr lang="fi-FI"/>
              <a:t>110 1-2 vko mittaista palvelupäiväkirjaa, joissa kuvattuna kuntalaisten arjen palvelun tarvetta ja käyttöä</a:t>
            </a:r>
          </a:p>
          <a:p>
            <a:r>
              <a:rPr lang="fi-FI"/>
              <a:t>Palvelukartat koostettu edellisen aineiston pohjalta esimerkin omaisiksi kohderyhmätyypittelyiksi.</a:t>
            </a:r>
          </a:p>
        </p:txBody>
      </p:sp>
      <p:pic>
        <p:nvPicPr>
          <p:cNvPr id="7" name="Sisällön paikkamerkki 6" descr="Ympyrä, jolla on kuvattulapsiperheitä lähinnä olevia palveluita niiden tuottamistapojen ja sijaimnnin näkökulmasta.. Keskellä lapsiperhettä kuvaavaa hahmo ja kysiesen ympyrän sisällä &quot;kotiin tuotavat palvelut&quot; ja sähköinset kotona/mobiilina käytettävät palvelut. Seuraavalla kehällä Lähipalvelut, kyläpalvelut. Seuraavalla kehällä Seudulliset palvelut, lähiyhteisö, Liikkuvat palvelut ja muut sähköiset palvelut. Uloimmalla kehällä Laajan väestöpohjan palvelut">
            <a:extLst>
              <a:ext uri="{FF2B5EF4-FFF2-40B4-BE49-F238E27FC236}">
                <a16:creationId xmlns:a16="http://schemas.microsoft.com/office/drawing/2014/main" id="{38601D45-C0C1-EDAC-D60E-360FFA644FA7}"/>
              </a:ext>
            </a:extLst>
          </p:cNvPr>
          <p:cNvPicPr>
            <a:picLocks noGrp="1" noChangeAspect="1"/>
          </p:cNvPicPr>
          <p:nvPr>
            <p:ph sz="half" idx="2"/>
          </p:nvPr>
        </p:nvPicPr>
        <p:blipFill>
          <a:blip r:embed="rId3"/>
          <a:stretch>
            <a:fillRect/>
          </a:stretch>
        </p:blipFill>
        <p:spPr>
          <a:xfrm>
            <a:off x="6384032" y="1898001"/>
            <a:ext cx="5113336" cy="4114711"/>
          </a:xfrm>
          <a:prstGeom prst="rect">
            <a:avLst/>
          </a:prstGeom>
        </p:spPr>
      </p:pic>
      <p:sp>
        <p:nvSpPr>
          <p:cNvPr id="5" name="Dian numeron paikkamerkki 4">
            <a:extLst>
              <a:ext uri="{FF2B5EF4-FFF2-40B4-BE49-F238E27FC236}">
                <a16:creationId xmlns:a16="http://schemas.microsoft.com/office/drawing/2014/main" id="{A9FC6526-03EB-D0CA-73D5-4DA3B634069C}"/>
              </a:ext>
            </a:extLst>
          </p:cNvPr>
          <p:cNvSpPr>
            <a:spLocks noGrp="1"/>
          </p:cNvSpPr>
          <p:nvPr>
            <p:ph type="sldNum" sz="quarter" idx="12"/>
          </p:nvPr>
        </p:nvSpPr>
        <p:spPr/>
        <p:txBody>
          <a:bodyPr/>
          <a:lstStyle/>
          <a:p>
            <a:fld id="{0861148C-697E-4B67-BDAA-872F34DF1106}" type="slidenum">
              <a:rPr lang="fi-FI" smtClean="0"/>
              <a:t>8</a:t>
            </a:fld>
            <a:endParaRPr lang="fi-FI"/>
          </a:p>
        </p:txBody>
      </p:sp>
    </p:spTree>
    <p:extLst>
      <p:ext uri="{BB962C8B-B14F-4D97-AF65-F5344CB8AC3E}">
        <p14:creationId xmlns:p14="http://schemas.microsoft.com/office/powerpoint/2010/main" val="154563784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614FFBA-1667-7D4C-1DB0-3054180E3D68}"/>
              </a:ext>
            </a:extLst>
          </p:cNvPr>
          <p:cNvSpPr>
            <a:spLocks noGrp="1"/>
          </p:cNvSpPr>
          <p:nvPr>
            <p:ph type="title"/>
          </p:nvPr>
        </p:nvSpPr>
        <p:spPr>
          <a:xfrm>
            <a:off x="766763" y="371267"/>
            <a:ext cx="10658475" cy="1008113"/>
          </a:xfrm>
        </p:spPr>
        <p:txBody>
          <a:bodyPr/>
          <a:lstStyle/>
          <a:p>
            <a:r>
              <a:rPr lang="fi-FI" dirty="0"/>
              <a:t>Lapsiperheiden arjen palvelut 2014</a:t>
            </a:r>
          </a:p>
        </p:txBody>
      </p:sp>
      <p:sp>
        <p:nvSpPr>
          <p:cNvPr id="3" name="Dian numeron paikkamerkki 2">
            <a:extLst>
              <a:ext uri="{FF2B5EF4-FFF2-40B4-BE49-F238E27FC236}">
                <a16:creationId xmlns:a16="http://schemas.microsoft.com/office/drawing/2014/main" id="{B5F40827-85A6-F858-48F2-E73D91A65E8D}"/>
              </a:ext>
            </a:extLst>
          </p:cNvPr>
          <p:cNvSpPr>
            <a:spLocks noGrp="1"/>
          </p:cNvSpPr>
          <p:nvPr>
            <p:ph type="sldNum" sz="quarter" idx="12"/>
          </p:nvPr>
        </p:nvSpPr>
        <p:spPr/>
        <p:txBody>
          <a:bodyPr/>
          <a:lstStyle/>
          <a:p>
            <a:fld id="{0861148C-697E-4B67-BDAA-872F34DF1106}" type="slidenum">
              <a:rPr lang="fi-FI" smtClean="0"/>
              <a:t>9</a:t>
            </a:fld>
            <a:endParaRPr lang="fi-FI"/>
          </a:p>
        </p:txBody>
      </p:sp>
      <p:pic>
        <p:nvPicPr>
          <p:cNvPr id="5" name="Kuva 4" descr="Kuva, jolla kuvataan perheiden käyttämiä palveluita ja niiden läheisyyttä.&#10;&#10;Lähinnä olevat palvelut: Netti, posti, perhepäivähoito, kotipalvelut, tienauraus, omaishoidon vapaa, Laipomo, Wilma, Erityiskasten sijaishuolto, kela (sähk), Facebook, koulukuljetukset&#10;Seuraavaksi lähinnä olevat palvelut:&#10;Neuvolan kotikäynti, Kioski, Nettikauppa, Kylätalo, Apteekki, Pankki (sähk), mummot ja ukit, leipomo&#10;Uloimmalla kehällä: Liikuntpaikat, liikuntahalli, leikkipuistot, nuorisotila, fysioterapia, perusopetus, lukio, harrastusmahdollisuudet, uimaranta, huoltoasema, perussosiaalipalvelut, vertaistuki, työterveyslääkäri/psykologi, terveyskeskus, pankkiautomaatti, seurakunta/kirkko, Labranäytteenotto, ruokakauppa, metsästyskortin suorittaminen, yleislääkärinvastaanotto. Uloimmalla kehällä: Liikunta/kylpylä, kirjasto, kirjasto (sähk), harrastukset, hammashoito, röntgen, kunnan virastopalv., julkinen liikenne, yhdistystoiminta/tapahtumat, autokoulu, disko, srk leirit, kampaamo, ravintola, erikoiskaupat, pankki, puheterapia, yliopisto, kosmetologi,yksityislääkärit, kela, rautakauppa, erikoislääkärit, jäähalli, erikoissairaanhoito, uimahalli, kulttuuri, toisen asteen koulutus, poliisi, teatteri">
            <a:extLst>
              <a:ext uri="{FF2B5EF4-FFF2-40B4-BE49-F238E27FC236}">
                <a16:creationId xmlns:a16="http://schemas.microsoft.com/office/drawing/2014/main" id="{7FC84FD2-3C5D-DD45-EE36-77280903925A}"/>
              </a:ext>
            </a:extLst>
          </p:cNvPr>
          <p:cNvPicPr>
            <a:picLocks noChangeAspect="1"/>
          </p:cNvPicPr>
          <p:nvPr/>
        </p:nvPicPr>
        <p:blipFill>
          <a:blip r:embed="rId2"/>
          <a:stretch>
            <a:fillRect/>
          </a:stretch>
        </p:blipFill>
        <p:spPr>
          <a:xfrm>
            <a:off x="1775520" y="1379380"/>
            <a:ext cx="7992888" cy="5478620"/>
          </a:xfrm>
          <a:prstGeom prst="rect">
            <a:avLst/>
          </a:prstGeom>
        </p:spPr>
      </p:pic>
    </p:spTree>
    <p:extLst>
      <p:ext uri="{BB962C8B-B14F-4D97-AF65-F5344CB8AC3E}">
        <p14:creationId xmlns:p14="http://schemas.microsoft.com/office/powerpoint/2010/main" val="204511771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9B9657-0512-0D5F-599F-1D97186B5856}"/>
              </a:ext>
            </a:extLst>
          </p:cNvPr>
          <p:cNvSpPr>
            <a:spLocks noGrp="1"/>
          </p:cNvSpPr>
          <p:nvPr>
            <p:ph type="title"/>
          </p:nvPr>
        </p:nvSpPr>
        <p:spPr>
          <a:xfrm>
            <a:off x="752448" y="360845"/>
            <a:ext cx="10658475" cy="1008113"/>
          </a:xfrm>
        </p:spPr>
        <p:txBody>
          <a:bodyPr/>
          <a:lstStyle/>
          <a:p>
            <a:r>
              <a:rPr lang="fi-FI" dirty="0"/>
              <a:t>Aikuisväestön arjen palvelut</a:t>
            </a:r>
          </a:p>
        </p:txBody>
      </p:sp>
      <p:sp>
        <p:nvSpPr>
          <p:cNvPr id="3" name="Dian numeron paikkamerkki 2">
            <a:extLst>
              <a:ext uri="{FF2B5EF4-FFF2-40B4-BE49-F238E27FC236}">
                <a16:creationId xmlns:a16="http://schemas.microsoft.com/office/drawing/2014/main" id="{7D91CD25-3BB0-7FE3-6EC4-920B4B165604}"/>
              </a:ext>
            </a:extLst>
          </p:cNvPr>
          <p:cNvSpPr>
            <a:spLocks noGrp="1"/>
          </p:cNvSpPr>
          <p:nvPr>
            <p:ph type="sldNum" sz="quarter" idx="12"/>
          </p:nvPr>
        </p:nvSpPr>
        <p:spPr/>
        <p:txBody>
          <a:bodyPr/>
          <a:lstStyle/>
          <a:p>
            <a:fld id="{0861148C-697E-4B67-BDAA-872F34DF1106}" type="slidenum">
              <a:rPr lang="fi-FI" smtClean="0"/>
              <a:t>10</a:t>
            </a:fld>
            <a:endParaRPr lang="fi-FI"/>
          </a:p>
        </p:txBody>
      </p:sp>
      <p:pic>
        <p:nvPicPr>
          <p:cNvPr id="5" name="Kuva 4" descr="Kuva, jolla kuvataan aikuisten käyttämiä palveluita ja niiden läheisyyttä. Keskellä aikuista miestä esittävä hahmo&#10;&#10;Lähinnä olevat palvelut: rempnttipalv., nuohous, erityislasten kodin hoitoapu, sähköiset palvelut, TV, Facebook, operaattori,kirjasto, posti, lasten/vanhusten hoito&#10;Seuraavalla kehälläJätehuolto, vakuutuspalvelut, apteekki, kotiinkuljetus, yleislääkärin vastaanotto, nettijumppa, pankki (sähk), perhepäivähoito, nettikauppa, kodinhoitaja, seurakunta/kirkko&#10;Toiseksi kauimmaisella kehällä: Maaseutuviranomainen, Alko, kansalaisopisto, rautakauppa. kunnan virasto, kierrätyspiste, antiikkiliikeet, Pankki, Leipomo, Kukkakauppa, terveyskeskus, kampaamo, sairaanhoito, ravintola, Kirjasto, hammashuolto, kela, hv-palvelut,Valtionpalvelupiste, eläinlääkäri, Rautakauppa, huoltoasema, poliisi, Ruokakauppa, Koulutusmahdollisuus, työkkäri, pajatoiminta, liikuntapalvelut, vaateliike.&#10;Uloimmalla kehällä: Keskussairaala, kouluttautuminen, hammaslääkäri, terveys/työterveyspalv., veroviranomainen, kulttuuri palvelut, silmälääkärit/optikko, Ooppera, lätkämatsi, kukkakauppa, laboratorioalvelut, katsastus, maanmittaus, erikoissairaanhoito, synnyts, erikoiskauppa, elykeskus, poliisi, maatalouskauppa, teatteri/elokuva, lauantaitanssit, metsähallituksen palv., uimahalli">
            <a:extLst>
              <a:ext uri="{FF2B5EF4-FFF2-40B4-BE49-F238E27FC236}">
                <a16:creationId xmlns:a16="http://schemas.microsoft.com/office/drawing/2014/main" id="{904133B4-FE9A-FF79-9AC3-8D122955533D}"/>
              </a:ext>
            </a:extLst>
          </p:cNvPr>
          <p:cNvPicPr>
            <a:picLocks noChangeAspect="1"/>
          </p:cNvPicPr>
          <p:nvPr/>
        </p:nvPicPr>
        <p:blipFill>
          <a:blip r:embed="rId2"/>
          <a:stretch>
            <a:fillRect/>
          </a:stretch>
        </p:blipFill>
        <p:spPr>
          <a:xfrm>
            <a:off x="2056241" y="842796"/>
            <a:ext cx="7417398" cy="5933918"/>
          </a:xfrm>
          <a:prstGeom prst="rect">
            <a:avLst/>
          </a:prstGeom>
        </p:spPr>
      </p:pic>
    </p:spTree>
    <p:extLst>
      <p:ext uri="{BB962C8B-B14F-4D97-AF65-F5344CB8AC3E}">
        <p14:creationId xmlns:p14="http://schemas.microsoft.com/office/powerpoint/2010/main" val="49029494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656B93-B8B7-94F2-88BA-576374D469CF}"/>
              </a:ext>
            </a:extLst>
          </p:cNvPr>
          <p:cNvSpPr>
            <a:spLocks noGrp="1"/>
          </p:cNvSpPr>
          <p:nvPr>
            <p:ph type="title"/>
          </p:nvPr>
        </p:nvSpPr>
        <p:spPr>
          <a:xfrm>
            <a:off x="766762" y="298462"/>
            <a:ext cx="10658475" cy="1008113"/>
          </a:xfrm>
        </p:spPr>
        <p:txBody>
          <a:bodyPr/>
          <a:lstStyle/>
          <a:p>
            <a:r>
              <a:rPr lang="fi-FI" dirty="0"/>
              <a:t>Ikäihmisten arjen palvelut</a:t>
            </a:r>
          </a:p>
        </p:txBody>
      </p:sp>
      <p:sp>
        <p:nvSpPr>
          <p:cNvPr id="3" name="Dian numeron paikkamerkki 2">
            <a:extLst>
              <a:ext uri="{FF2B5EF4-FFF2-40B4-BE49-F238E27FC236}">
                <a16:creationId xmlns:a16="http://schemas.microsoft.com/office/drawing/2014/main" id="{FCDAB316-6565-4C07-FB94-92F1CF8784AF}"/>
              </a:ext>
            </a:extLst>
          </p:cNvPr>
          <p:cNvSpPr>
            <a:spLocks noGrp="1"/>
          </p:cNvSpPr>
          <p:nvPr>
            <p:ph type="sldNum" sz="quarter" idx="12"/>
          </p:nvPr>
        </p:nvSpPr>
        <p:spPr/>
        <p:txBody>
          <a:bodyPr/>
          <a:lstStyle/>
          <a:p>
            <a:fld id="{0861148C-697E-4B67-BDAA-872F34DF1106}" type="slidenum">
              <a:rPr lang="fi-FI" smtClean="0"/>
              <a:t>11</a:t>
            </a:fld>
            <a:endParaRPr lang="fi-FI"/>
          </a:p>
        </p:txBody>
      </p:sp>
      <p:pic>
        <p:nvPicPr>
          <p:cNvPr id="5" name="Kuva 4" descr="Kuva, jossa kuvataan ikäihmisten käyttämiä lähipalveluita. Keskellä ikäihmisen hahmo Lähinnä olevat palvelut: Netti, Pankki, Pankki (sähk), Talkkari, Lääkkeiden annostelu, siivous/kotihoito,&#10;Seuraavalla kehällä olevat palvelut: Terveydenhuolto, posti, Ruokahuolto, omaishoidon vapaat,Virkistys, Kauppapalvelut, Kotiavustaja,Lääkärinpäivystys, yhdistystoiminta Terveyskeskus, Kampaamo&#10;seuraavalla kehällä: Laitoshoitopaikat, erikoiskaupat, tehostettu palveluasuminen, Fysioterapia, liikuntapaikat, hammaslääkäri, sosiaalipalvelut, retkeily/uintireissut, lääkäri, poliisi, autokorjaamo&#10;Toiseksi uloimalla kehällä: Liikunta, alko, kulttuuri, lääkärinpäivystys, hautauspalvelut, kerho, yhdistystoiminta, yhdistystoiminta, terveyskeskus, kampaamo, kunnan virastopalv., laitoshoitopaikat, erikoiskauppa, fysioterapia, liikuntapaikat, hammaslääkäri, sosiaalipalvelut, retkeily/uintireissut, ruokakauppa, kuntoutusEtälääkäri, vuodeosasto, huoltoasema, apteekki, nuohous, kirjasto, poliisi, autokorjaamo, kela.&#10;Uloin kehä: Oikeuslaitos, seurakunta/kirkko, yleislääkärin vastaanotto, hautauspalvelut, kehro, yhdistystoiminta, erikoiskauppa, uimahalli, muurari, ambulanssi, laboratoriopalvelut, ravintola, huonekalut, etälääkäri, Erikoissairaanhoito, röntgen.">
            <a:extLst>
              <a:ext uri="{FF2B5EF4-FFF2-40B4-BE49-F238E27FC236}">
                <a16:creationId xmlns:a16="http://schemas.microsoft.com/office/drawing/2014/main" id="{E52C7D3C-F106-BDD8-6D52-9C0EB55749AE}"/>
              </a:ext>
            </a:extLst>
          </p:cNvPr>
          <p:cNvPicPr>
            <a:picLocks noChangeAspect="1"/>
          </p:cNvPicPr>
          <p:nvPr/>
        </p:nvPicPr>
        <p:blipFill>
          <a:blip r:embed="rId2"/>
          <a:stretch>
            <a:fillRect/>
          </a:stretch>
        </p:blipFill>
        <p:spPr>
          <a:xfrm>
            <a:off x="1919536" y="842304"/>
            <a:ext cx="7416823" cy="5920657"/>
          </a:xfrm>
          <a:prstGeom prst="rect">
            <a:avLst/>
          </a:prstGeom>
        </p:spPr>
      </p:pic>
    </p:spTree>
    <p:extLst>
      <p:ext uri="{BB962C8B-B14F-4D97-AF65-F5344CB8AC3E}">
        <p14:creationId xmlns:p14="http://schemas.microsoft.com/office/powerpoint/2010/main" val="393446321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2B4965BD-0FA1-4F50-B422-6B527FF02CBC}"/>
              </a:ext>
            </a:extLst>
          </p:cNvPr>
          <p:cNvSpPr>
            <a:spLocks noGrp="1"/>
          </p:cNvSpPr>
          <p:nvPr>
            <p:ph type="title"/>
          </p:nvPr>
        </p:nvSpPr>
        <p:spPr>
          <a:xfrm>
            <a:off x="263352" y="188640"/>
            <a:ext cx="11486687" cy="1008062"/>
          </a:xfrm>
        </p:spPr>
        <p:txBody>
          <a:bodyPr>
            <a:noAutofit/>
          </a:bodyPr>
          <a:lstStyle/>
          <a:p>
            <a:r>
              <a:rPr kumimoji="0" lang="fi-FI" sz="1200" b="0" i="0" u="none" strike="noStrike" kern="1200" cap="none" spc="0" normalizeH="0" baseline="0" noProof="0" dirty="0">
                <a:ln>
                  <a:noFill/>
                </a:ln>
                <a:solidFill>
                  <a:srgbClr val="104264"/>
                </a:solidFill>
                <a:effectLst/>
                <a:uLnTx/>
                <a:uFillTx/>
                <a:latin typeface="Work Sans SemiBold" panose="00000700000000000000" pitchFamily="2" charset="0"/>
                <a:ea typeface="+mj-ea"/>
                <a:cs typeface="+mj-cs"/>
              </a:rPr>
              <a:t>Kuntalaistutkimus 2024:</a:t>
            </a:r>
            <a:br>
              <a:rPr lang="fi-FI" sz="1800" dirty="0"/>
            </a:br>
            <a:r>
              <a:rPr lang="fi-FI" sz="2400" dirty="0">
                <a:solidFill>
                  <a:schemeClr val="accent4"/>
                </a:solidFill>
              </a:rPr>
              <a:t>Kuntalaisten näkemykset kunnallisiin palveluihin ja palvelujen uudistamiseen liittyvien kysymysten tärkeydestä vuonna 2024.</a:t>
            </a:r>
            <a:br>
              <a:rPr lang="fi-FI" sz="1600" dirty="0"/>
            </a:br>
            <a:r>
              <a:rPr lang="fi-FI" sz="1600" b="0" dirty="0">
                <a:solidFill>
                  <a:schemeClr val="accent1"/>
                </a:solidFill>
              </a:rPr>
              <a:t>Vastausten %-jakaumat</a:t>
            </a:r>
            <a:r>
              <a:rPr lang="fi-FI" sz="1600" dirty="0">
                <a:solidFill>
                  <a:schemeClr val="accent1"/>
                </a:solidFill>
              </a:rPr>
              <a:t>. </a:t>
            </a:r>
            <a:r>
              <a:rPr lang="fi-FI" sz="1400" dirty="0">
                <a:solidFill>
                  <a:schemeClr val="tx2"/>
                </a:solidFill>
              </a:rPr>
              <a:t>(</a:t>
            </a:r>
            <a:r>
              <a:rPr lang="fi-FI" sz="1400" b="0" dirty="0">
                <a:solidFill>
                  <a:schemeClr val="tx2"/>
                </a:solidFill>
              </a:rPr>
              <a:t>N= 10177-10294)</a:t>
            </a:r>
            <a:endParaRPr lang="fi-FI" sz="1800" b="0" dirty="0">
              <a:solidFill>
                <a:schemeClr val="tx2"/>
              </a:solidFill>
            </a:endParaRPr>
          </a:p>
        </p:txBody>
      </p:sp>
      <p:graphicFrame>
        <p:nvGraphicFramePr>
          <p:cNvPr id="8" name="Sisällön paikkamerkki 7" descr="Vaakapylväsdiagrammi, joka esittää neljän kuntapalveluihin liittyvän periaatteen koettua tärkeyttä. Kuntapalvelujen tarjoamista mahdollisimman lähellä kotia pitää melko tai erittäin tärkeänä 78 %, neutraalina 15 % ja ei lainkaan tai ei kovin tärkeänä 7 %. Mahdollisuutta käyttää joustavasti myös naapurikuntien palveluja pitää melko tai erittäin tärkeänä 70 %, neutraalina 22 % ja ei tärkeänä 8 %. Mahdollisuutta valita julkisen ja yksityisen palveluntuottajan välillä pitää tärkeänä 66 %, neutraalina 24 % ja ei tärkeänä 10 %. Kuntapalvelujen monipuolisuutta ja korkeaa laatua, vaikka se vaatisi palvelupisteiden vähentämistä, pitää tärkeänä 37 %, neutraalina 44 % ja ei tärkeänä 19 %.">
            <a:extLst>
              <a:ext uri="{FF2B5EF4-FFF2-40B4-BE49-F238E27FC236}">
                <a16:creationId xmlns:a16="http://schemas.microsoft.com/office/drawing/2014/main" id="{419DBCEF-4FF5-46D8-9CE1-02F9E7DDB5E4}"/>
              </a:ext>
            </a:extLst>
          </p:cNvPr>
          <p:cNvGraphicFramePr>
            <a:graphicFrameLocks noGrp="1"/>
          </p:cNvGraphicFramePr>
          <p:nvPr>
            <p:ph idx="1"/>
            <p:extLst>
              <p:ext uri="{D42A27DB-BD31-4B8C-83A1-F6EECF244321}">
                <p14:modId xmlns:p14="http://schemas.microsoft.com/office/powerpoint/2010/main" val="870911875"/>
              </p:ext>
            </p:extLst>
          </p:nvPr>
        </p:nvGraphicFramePr>
        <p:xfrm>
          <a:off x="324386" y="1474469"/>
          <a:ext cx="10813464" cy="4671143"/>
        </p:xfrm>
        <a:graphic>
          <a:graphicData uri="http://schemas.openxmlformats.org/drawingml/2006/chart">
            <c:chart xmlns:c="http://schemas.openxmlformats.org/drawingml/2006/chart" xmlns:r="http://schemas.openxmlformats.org/officeDocument/2006/relationships" r:id="rId2"/>
          </a:graphicData>
        </a:graphic>
      </p:graphicFrame>
      <p:sp>
        <p:nvSpPr>
          <p:cNvPr id="6" name="Tekstiruutu 5">
            <a:extLst>
              <a:ext uri="{FF2B5EF4-FFF2-40B4-BE49-F238E27FC236}">
                <a16:creationId xmlns:a16="http://schemas.microsoft.com/office/drawing/2014/main" id="{26BB77B9-C00D-8353-60A4-136840EC318E}"/>
              </a:ext>
            </a:extLst>
          </p:cNvPr>
          <p:cNvSpPr txBox="1"/>
          <p:nvPr/>
        </p:nvSpPr>
        <p:spPr>
          <a:xfrm>
            <a:off x="766763" y="6470952"/>
            <a:ext cx="5867312" cy="261610"/>
          </a:xfrm>
          <a:prstGeom prst="rect">
            <a:avLst/>
          </a:prstGeom>
          <a:noFill/>
        </p:spPr>
        <p:txBody>
          <a:bodyPr wrap="none" rtlCol="0">
            <a:spAutoFit/>
          </a:bodyPr>
          <a:lstStyle/>
          <a:p>
            <a:r>
              <a:rPr lang="fi-FI" sz="1100" b="1" dirty="0"/>
              <a:t>Tarkempia tietoja </a:t>
            </a:r>
            <a:r>
              <a:rPr lang="fi-FI" sz="1100" b="1" dirty="0">
                <a:hlinkClick r:id="rId3"/>
              </a:rPr>
              <a:t>Kuntaliiton 19.2.2025 tiedotteen </a:t>
            </a:r>
            <a:r>
              <a:rPr lang="fi-FI" sz="1100" b="1" dirty="0"/>
              <a:t>liitteenä olevissa tulosdioissa</a:t>
            </a:r>
            <a:r>
              <a:rPr lang="fi-FI" sz="1100" dirty="0"/>
              <a:t>.</a:t>
            </a:r>
          </a:p>
        </p:txBody>
      </p:sp>
      <p:sp>
        <p:nvSpPr>
          <p:cNvPr id="3" name="Tekstiruutu 2">
            <a:extLst>
              <a:ext uri="{FF2B5EF4-FFF2-40B4-BE49-F238E27FC236}">
                <a16:creationId xmlns:a16="http://schemas.microsoft.com/office/drawing/2014/main" id="{0E958D5C-CC9E-6635-4651-AB57EA67BBF5}"/>
              </a:ext>
            </a:extLst>
          </p:cNvPr>
          <p:cNvSpPr txBox="1"/>
          <p:nvPr/>
        </p:nvSpPr>
        <p:spPr>
          <a:xfrm>
            <a:off x="8688288" y="6628296"/>
            <a:ext cx="3272050" cy="215444"/>
          </a:xfrm>
          <a:prstGeom prst="rect">
            <a:avLst/>
          </a:prstGeom>
          <a:noFill/>
        </p:spPr>
        <p:txBody>
          <a:bodyPr wrap="none" rtlCol="0">
            <a:spAutoFit/>
          </a:bodyPr>
          <a:lstStyle/>
          <a:p>
            <a:r>
              <a:rPr lang="fi-FI" sz="800" dirty="0">
                <a:hlinkClick r:id="rId4"/>
              </a:rPr>
              <a:t>Kuntalaistutkimus 2024 </a:t>
            </a:r>
            <a:r>
              <a:rPr lang="fi-FI" sz="800" dirty="0"/>
              <a:t>/ </a:t>
            </a:r>
            <a:r>
              <a:rPr lang="fi-FI" sz="800" dirty="0" err="1"/>
              <a:t>M.Pekola</a:t>
            </a:r>
            <a:r>
              <a:rPr lang="fi-FI" sz="800" dirty="0"/>
              <a:t>-Sjöblom / helmikuu 2025</a:t>
            </a:r>
          </a:p>
        </p:txBody>
      </p:sp>
      <p:sp>
        <p:nvSpPr>
          <p:cNvPr id="4" name="Dian numeron paikkamerkki 3">
            <a:extLst>
              <a:ext uri="{FF2B5EF4-FFF2-40B4-BE49-F238E27FC236}">
                <a16:creationId xmlns:a16="http://schemas.microsoft.com/office/drawing/2014/main" id="{1B59F4E9-331F-44B2-A804-DC1FB4CBF02B}"/>
              </a:ext>
              <a:ext uri="{C183D7F6-B498-43B3-948B-1728B52AA6E4}">
                <adec:decorative xmlns:adec="http://schemas.microsoft.com/office/drawing/2017/decorative" val="1"/>
              </a:ext>
            </a:extLst>
          </p:cNvPr>
          <p:cNvSpPr>
            <a:spLocks noGrp="1"/>
          </p:cNvSpPr>
          <p:nvPr>
            <p:ph type="sldNum" sz="quarter" idx="12"/>
          </p:nvPr>
        </p:nvSpPr>
        <p:spPr/>
        <p:txBody>
          <a:bodyPr/>
          <a:lstStyle/>
          <a:p>
            <a:fld id="{0861148C-697E-4B67-BDAA-872F34DF1106}" type="slidenum">
              <a:rPr lang="fi-FI" smtClean="0"/>
              <a:t>12</a:t>
            </a:fld>
            <a:endParaRPr lang="fi-FI"/>
          </a:p>
        </p:txBody>
      </p:sp>
      <p:pic>
        <p:nvPicPr>
          <p:cNvPr id="2" name="Kuva 1">
            <a:extLst>
              <a:ext uri="{FF2B5EF4-FFF2-40B4-BE49-F238E27FC236}">
                <a16:creationId xmlns:a16="http://schemas.microsoft.com/office/drawing/2014/main" id="{277A69A0-C103-470A-B085-EDEA0C375CB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336360" y="6333018"/>
            <a:ext cx="682811" cy="228620"/>
          </a:xfrm>
          <a:prstGeom prst="rect">
            <a:avLst/>
          </a:prstGeom>
        </p:spPr>
      </p:pic>
    </p:spTree>
    <p:extLst>
      <p:ext uri="{BB962C8B-B14F-4D97-AF65-F5344CB8AC3E}">
        <p14:creationId xmlns:p14="http://schemas.microsoft.com/office/powerpoint/2010/main" val="255741673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3717B75-DA5D-80D9-FCC9-01383F34958F}"/>
              </a:ext>
            </a:extLst>
          </p:cNvPr>
          <p:cNvSpPr>
            <a:spLocks noGrp="1"/>
          </p:cNvSpPr>
          <p:nvPr>
            <p:ph type="title"/>
          </p:nvPr>
        </p:nvSpPr>
        <p:spPr>
          <a:xfrm>
            <a:off x="766763" y="310556"/>
            <a:ext cx="10658475" cy="864095"/>
          </a:xfrm>
        </p:spPr>
        <p:txBody>
          <a:bodyPr/>
          <a:lstStyle/>
          <a:p>
            <a:r>
              <a:rPr kumimoji="0" lang="fi-FI" sz="1600" b="1" i="0" u="none" strike="noStrike" kern="1200" cap="none" spc="0" normalizeH="0" baseline="0" noProof="0" dirty="0">
                <a:ln>
                  <a:noFill/>
                </a:ln>
                <a:solidFill>
                  <a:schemeClr val="accent1"/>
                </a:solidFill>
                <a:effectLst/>
                <a:uLnTx/>
                <a:uFillTx/>
                <a:latin typeface="Work Sans" panose="00000500000000000000" pitchFamily="2" charset="0"/>
                <a:ea typeface="+mj-ea"/>
                <a:cs typeface="+mj-cs"/>
              </a:rPr>
              <a:t>Kuntalaistutkimus 2024:</a:t>
            </a:r>
            <a:br>
              <a:rPr lang="fi-FI" dirty="0"/>
            </a:br>
            <a:r>
              <a:rPr lang="fi-FI" sz="2800" dirty="0"/>
              <a:t>Arviot kuntapalvelujen hoidosta 2024 </a:t>
            </a:r>
            <a:br>
              <a:rPr lang="fi-FI" dirty="0"/>
            </a:br>
            <a:r>
              <a:rPr lang="fi-FI" sz="1400" dirty="0">
                <a:solidFill>
                  <a:schemeClr val="accent1"/>
                </a:solidFill>
              </a:rPr>
              <a:t>Vastausten %-jakaumat</a:t>
            </a:r>
            <a:r>
              <a:rPr lang="fi-FI" sz="1600" dirty="0">
                <a:solidFill>
                  <a:schemeClr val="accent1"/>
                </a:solidFill>
              </a:rPr>
              <a:t>. </a:t>
            </a:r>
            <a:r>
              <a:rPr lang="fi-FI" sz="1100" dirty="0">
                <a:solidFill>
                  <a:schemeClr val="accent1"/>
                </a:solidFill>
              </a:rPr>
              <a:t>(N= 6208-10139)</a:t>
            </a:r>
            <a:endParaRPr lang="fi-FI" dirty="0">
              <a:solidFill>
                <a:schemeClr val="accent1"/>
              </a:solidFill>
            </a:endParaRPr>
          </a:p>
        </p:txBody>
      </p:sp>
      <p:graphicFrame>
        <p:nvGraphicFramePr>
          <p:cNvPr id="9" name="Sisällön paikkamerkki 8" descr="Pylväsdiagrammi esittää kuntalaisten arvioita kuntapalvelujen saatavuudesta ja saavutettavuudesta vuonna 2024. Parhaat arviot saavat kirjastopalvelut (82 % arvioi hyväksi), jätehuolto (67 %), vesihuolto ja liikuntapalvelut (molemmat 64 %) sekä kulttuuripalvelut (55 %). Heikoimmat arviot koskevat kunnallista tonttitarjontaa, erityisopetusta ja oppilashuoltoa, joissa suuri osa vastaajista ei osaa ottaa kantaa. Tulokset perustuvat Kuntalaistutkimukseen 2024.">
            <a:extLst>
              <a:ext uri="{FF2B5EF4-FFF2-40B4-BE49-F238E27FC236}">
                <a16:creationId xmlns:a16="http://schemas.microsoft.com/office/drawing/2014/main" id="{B428D114-E42A-A6CB-8BAF-035984C18643}"/>
              </a:ext>
            </a:extLst>
          </p:cNvPr>
          <p:cNvGraphicFramePr>
            <a:graphicFrameLocks noGrp="1"/>
          </p:cNvGraphicFramePr>
          <p:nvPr>
            <p:ph idx="1"/>
          </p:nvPr>
        </p:nvGraphicFramePr>
        <p:xfrm>
          <a:off x="766763" y="1216463"/>
          <a:ext cx="10658475" cy="4605217"/>
        </p:xfrm>
        <a:graphic>
          <a:graphicData uri="http://schemas.openxmlformats.org/drawingml/2006/chart">
            <c:chart xmlns:c="http://schemas.openxmlformats.org/drawingml/2006/chart" xmlns:r="http://schemas.openxmlformats.org/officeDocument/2006/relationships" r:id="rId2"/>
          </a:graphicData>
        </a:graphic>
      </p:graphicFrame>
      <p:sp>
        <p:nvSpPr>
          <p:cNvPr id="3" name="Tekstiruutu 2">
            <a:extLst>
              <a:ext uri="{FF2B5EF4-FFF2-40B4-BE49-F238E27FC236}">
                <a16:creationId xmlns:a16="http://schemas.microsoft.com/office/drawing/2014/main" id="{BCB892E3-F4F6-5AA8-7D7C-BA365F3C0FC4}"/>
              </a:ext>
            </a:extLst>
          </p:cNvPr>
          <p:cNvSpPr txBox="1"/>
          <p:nvPr/>
        </p:nvSpPr>
        <p:spPr>
          <a:xfrm>
            <a:off x="766763" y="6021288"/>
            <a:ext cx="10658475" cy="246221"/>
          </a:xfrm>
          <a:prstGeom prst="rect">
            <a:avLst/>
          </a:prstGeom>
          <a:solidFill>
            <a:schemeClr val="accent4">
              <a:lumMod val="20000"/>
              <a:lumOff val="80000"/>
            </a:schemeClr>
          </a:solidFill>
        </p:spPr>
        <p:txBody>
          <a:bodyPr wrap="square" rtlCol="0">
            <a:spAutoFit/>
          </a:bodyPr>
          <a:lstStyle/>
          <a:p>
            <a:r>
              <a:rPr lang="fi-FI" sz="1000" b="1" u="sng"/>
              <a:t>Parhaat hoitoarviot</a:t>
            </a:r>
            <a:r>
              <a:rPr lang="fi-FI" sz="1000"/>
              <a:t>: </a:t>
            </a:r>
            <a:r>
              <a:rPr lang="fi-FI" sz="1000" b="1"/>
              <a:t>1) Kirjastopalvelut (81%), 2) Jätehuolto (74%), 3) Vesihuolto (67%), 4) Liikuntapalvelut (65%) ja 5) Energia- ja lämpöhuolto (60%).</a:t>
            </a:r>
          </a:p>
        </p:txBody>
      </p:sp>
      <p:sp>
        <p:nvSpPr>
          <p:cNvPr id="6" name="Tekstiruutu 5">
            <a:extLst>
              <a:ext uri="{FF2B5EF4-FFF2-40B4-BE49-F238E27FC236}">
                <a16:creationId xmlns:a16="http://schemas.microsoft.com/office/drawing/2014/main" id="{B1EEFD7E-3033-DB4E-7AAB-9E01E604FCC9}"/>
              </a:ext>
            </a:extLst>
          </p:cNvPr>
          <p:cNvSpPr txBox="1"/>
          <p:nvPr/>
        </p:nvSpPr>
        <p:spPr>
          <a:xfrm>
            <a:off x="8354490" y="6551722"/>
            <a:ext cx="3286126"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Work Sans"/>
                <a:ea typeface="+mn-ea"/>
                <a:cs typeface="+mn-cs"/>
              </a:rPr>
              <a:t>Kuntalaistutkimus 2024 / Marianne Pekola-Sjöblom / joulukuu 2024</a:t>
            </a:r>
          </a:p>
        </p:txBody>
      </p:sp>
      <p:sp>
        <p:nvSpPr>
          <p:cNvPr id="4" name="Dian numeron paikkamerkki 3">
            <a:extLst>
              <a:ext uri="{FF2B5EF4-FFF2-40B4-BE49-F238E27FC236}">
                <a16:creationId xmlns:a16="http://schemas.microsoft.com/office/drawing/2014/main" id="{93B03E8C-C1AB-3684-066B-E047256642AC}"/>
              </a:ext>
              <a:ext uri="{C183D7F6-B498-43B3-948B-1728B52AA6E4}">
                <adec:decorative xmlns:adec="http://schemas.microsoft.com/office/drawing/2017/decorative" val="1"/>
              </a:ext>
            </a:extLst>
          </p:cNvPr>
          <p:cNvSpPr>
            <a:spLocks noGrp="1"/>
          </p:cNvSpPr>
          <p:nvPr>
            <p:ph type="sldNum" sz="quarter" idx="12"/>
          </p:nvPr>
        </p:nvSpPr>
        <p:spPr/>
        <p:txBody>
          <a:bodyPr/>
          <a:lstStyle/>
          <a:p>
            <a:fld id="{0861148C-697E-4B67-BDAA-872F34DF1106}" type="slidenum">
              <a:rPr lang="fi-FI" smtClean="0"/>
              <a:t>13</a:t>
            </a:fld>
            <a:endParaRPr lang="fi-FI"/>
          </a:p>
        </p:txBody>
      </p:sp>
    </p:spTree>
    <p:extLst>
      <p:ext uri="{BB962C8B-B14F-4D97-AF65-F5344CB8AC3E}">
        <p14:creationId xmlns:p14="http://schemas.microsoft.com/office/powerpoint/2010/main" val="186367462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1">
            <a:extLst>
              <a:ext uri="{FF2B5EF4-FFF2-40B4-BE49-F238E27FC236}">
                <a16:creationId xmlns:a16="http://schemas.microsoft.com/office/drawing/2014/main" id="{D9744A95-941B-FE74-10E3-88FE7D6F1BE5}"/>
              </a:ext>
            </a:extLst>
          </p:cNvPr>
          <p:cNvSpPr>
            <a:spLocks noGrp="1"/>
          </p:cNvSpPr>
          <p:nvPr>
            <p:ph type="title"/>
          </p:nvPr>
        </p:nvSpPr>
        <p:spPr>
          <a:xfrm>
            <a:off x="766763" y="548681"/>
            <a:ext cx="10658475" cy="792087"/>
          </a:xfrm>
        </p:spPr>
        <p:txBody>
          <a:bodyPr/>
          <a:lstStyle/>
          <a:p>
            <a:r>
              <a:rPr kumimoji="0" lang="fi-FI" sz="1600" b="1" i="0" u="none" strike="noStrike" kern="1200" cap="none" spc="0" normalizeH="0" baseline="0" noProof="0" dirty="0">
                <a:ln>
                  <a:noFill/>
                </a:ln>
                <a:solidFill>
                  <a:schemeClr val="accent1"/>
                </a:solidFill>
                <a:effectLst/>
                <a:uLnTx/>
                <a:uFillTx/>
                <a:latin typeface="Work Sans" panose="00000500000000000000" pitchFamily="2" charset="0"/>
                <a:ea typeface="+mj-ea"/>
                <a:cs typeface="+mj-cs"/>
              </a:rPr>
              <a:t>Kuntalaistutkimus 2024:</a:t>
            </a:r>
            <a:br>
              <a:rPr lang="fi-FI" dirty="0"/>
            </a:br>
            <a:r>
              <a:rPr lang="fi-FI" sz="2400" dirty="0"/>
              <a:t>Arviot kuntapalvelujen saatavuudesta/saavutettavuudesta 2024 </a:t>
            </a:r>
            <a:br>
              <a:rPr lang="fi-FI" dirty="0"/>
            </a:br>
            <a:r>
              <a:rPr lang="fi-FI" sz="1400" dirty="0">
                <a:solidFill>
                  <a:schemeClr val="accent1"/>
                </a:solidFill>
              </a:rPr>
              <a:t>Vastausten %-jakaumat. </a:t>
            </a:r>
            <a:r>
              <a:rPr lang="fi-FI" sz="1050" dirty="0">
                <a:solidFill>
                  <a:schemeClr val="accent1"/>
                </a:solidFill>
              </a:rPr>
              <a:t>(N=9885-10196)</a:t>
            </a:r>
            <a:endParaRPr lang="fi-FI" dirty="0">
              <a:solidFill>
                <a:schemeClr val="accent1"/>
              </a:solidFill>
            </a:endParaRPr>
          </a:p>
        </p:txBody>
      </p:sp>
      <p:graphicFrame>
        <p:nvGraphicFramePr>
          <p:cNvPr id="8" name="Sisällön paikkamerkki 7" descr="Kuva esittää vaakasuuntaista pylväsdiagrammia, jossa kuvataan Kuntalaistutkimuksen 2024 tuloksia kuntapalvelujen saatavuudesta ja saavutettavuudesta. Aineisto perustuu 9 885–10 196 vastaajaan. Lähteenä on Kuntalaistutkimus 2024, Marianne Pekola‑Sjöblom, joulukuu 2024.&#10;Diagrammin vaakasuunnassa on lueteltu 22 erilaista kuntapalvelua. Pystysuunnassa esitetään vastausten prosenttiosuudet neljässä luokassa:&#10;&#10;melko tai erittäin hyvä&#10;ei hyvä, ei huono&#10;melko tai erittäin huono&#10;ei osaa sanoa.&#10;&#10;Parhaat saavutettavuusarviot saavat kirjastopalvelut: 82 prosenttia vastaajista arvioi ne melko tai erittäin hyvin saavutettaviksi. Jätehuoltoa pitää hyvin saavutettavana 67 prosenttia vastaajista. Vesihuolto ja liikuntapalvelut saavat molemmat 64 prosentin myönteiset arviot. Kulttuuripalvelut arvioidaan melko tai erittäin hyvin saavutettaviksi 55 prosentin osuudella.&#10;Seuraavaksi parhaiten saavutettaviksi koetaan kansalais‑ ja työväenopistot (50 %), perusopetus luokilla 1–6 (45 %) sekä perusopetus luokilla 7–9 (41 %). Esiopetuksen ja lukiokoulutuksen saavutettavuus arvioidaan hyväksi 40 prosentissa vastauksista, ja varhaiskasvatuksen 39 prosentissa.&#10;Joukkoliikennepalvelujen kohdalla arviot jakautuvat selvästi: 37 prosenttia pitää niitä hyvin saavutettavina, mutta 25 prosenttia arvioi ne melko tai erittäin huonoiksi. Tämä on selvästi suurempi kielteinen osuus kuin muissa palveluissa.&#10;Heikoimmat myönteiset arviot koskevat kunnallista tonttitarjontaa (17 %), erityiskoulua tai erityisopetusta erityisluokalla (18 %), oppilas‑ ja opiskelijahuoltoa (18 %) sekä kunnallista asuntotarjontaa (19 %).&#10;Useissa näistä heikommin arvioiduista palveluista korostuu myös suuri “ei osaa sanoa” ‑vastausten osuus. Esimerkiksi erityiskoulun ja erityisopetuksen kohdalla 68 prosenttia, oppilas‑ ja opiskelijahuollossa 66 prosenttia ja kunnallisessa tonttitarjonnassa 61 prosenttia vastaajista ei osaa arvioida saavutettavuutta.&#10;Yhteenvetona kuva osoittaa, että arkiset ja laajasti käytetyt peruspalvelut, kuten kirjasto, jätehuolto ja vesihuolto, koetaan selvästi parhaiten saavutettaviksi, kun taas harvemmin käytettävissä tai erityisryhmiin liittyvissä palveluissa arviointi on epävarmempaa ja kokemuksia on vähemmän.">
            <a:extLst>
              <a:ext uri="{FF2B5EF4-FFF2-40B4-BE49-F238E27FC236}">
                <a16:creationId xmlns:a16="http://schemas.microsoft.com/office/drawing/2014/main" id="{BEA1E350-C6F4-0C54-DF02-4EB4170428BB}"/>
              </a:ext>
            </a:extLst>
          </p:cNvPr>
          <p:cNvGraphicFramePr>
            <a:graphicFrameLocks noGrp="1"/>
          </p:cNvGraphicFramePr>
          <p:nvPr>
            <p:ph idx="1"/>
          </p:nvPr>
        </p:nvGraphicFramePr>
        <p:xfrm>
          <a:off x="766762" y="1378887"/>
          <a:ext cx="10658475" cy="4426601"/>
        </p:xfrm>
        <a:graphic>
          <a:graphicData uri="http://schemas.openxmlformats.org/drawingml/2006/chart">
            <c:chart xmlns:c="http://schemas.openxmlformats.org/drawingml/2006/chart" xmlns:r="http://schemas.openxmlformats.org/officeDocument/2006/relationships" r:id="rId2"/>
          </a:graphicData>
        </a:graphic>
      </p:graphicFrame>
      <p:sp>
        <p:nvSpPr>
          <p:cNvPr id="9" name="Tekstiruutu 8">
            <a:extLst>
              <a:ext uri="{FF2B5EF4-FFF2-40B4-BE49-F238E27FC236}">
                <a16:creationId xmlns:a16="http://schemas.microsoft.com/office/drawing/2014/main" id="{80132E6B-56FC-DDBF-BC62-FA778E3571A1}"/>
              </a:ext>
            </a:extLst>
          </p:cNvPr>
          <p:cNvSpPr txBox="1"/>
          <p:nvPr/>
        </p:nvSpPr>
        <p:spPr>
          <a:xfrm>
            <a:off x="766763" y="5871092"/>
            <a:ext cx="10658475" cy="400110"/>
          </a:xfrm>
          <a:prstGeom prst="rect">
            <a:avLst/>
          </a:prstGeom>
          <a:solidFill>
            <a:schemeClr val="accent4">
              <a:lumMod val="20000"/>
              <a:lumOff val="80000"/>
            </a:schemeClr>
          </a:solidFill>
        </p:spPr>
        <p:txBody>
          <a:bodyPr wrap="square" rtlCol="0">
            <a:spAutoFit/>
          </a:bodyPr>
          <a:lstStyle/>
          <a:p>
            <a:r>
              <a:rPr lang="fi-FI" sz="1000" u="sng">
                <a:latin typeface="Work Sans SemiBold" panose="00000700000000000000" pitchFamily="2" charset="0"/>
              </a:rPr>
              <a:t>Parhaat saavutettavuusarviot</a:t>
            </a:r>
            <a:r>
              <a:rPr lang="fi-FI" sz="1000">
                <a:latin typeface="Work Sans SemiBold" panose="00000700000000000000" pitchFamily="2" charset="0"/>
              </a:rPr>
              <a:t>: 1) Kirjastopalvelut (82 %), 2) Jätehuolto (67 %), 3) Vesihuolto (64 %), 4) Liikuntapalvelut (64 %) </a:t>
            </a:r>
            <a:br>
              <a:rPr lang="fi-FI" sz="1000">
                <a:latin typeface="Work Sans SemiBold" panose="00000700000000000000" pitchFamily="2" charset="0"/>
              </a:rPr>
            </a:br>
            <a:r>
              <a:rPr lang="fi-FI" sz="1000">
                <a:latin typeface="Work Sans SemiBold" panose="00000700000000000000" pitchFamily="2" charset="0"/>
              </a:rPr>
              <a:t>ja 5) Kulttuuripalvelut (55 %).</a:t>
            </a:r>
          </a:p>
        </p:txBody>
      </p:sp>
      <p:sp>
        <p:nvSpPr>
          <p:cNvPr id="3" name="Tekstiruutu 2">
            <a:extLst>
              <a:ext uri="{FF2B5EF4-FFF2-40B4-BE49-F238E27FC236}">
                <a16:creationId xmlns:a16="http://schemas.microsoft.com/office/drawing/2014/main" id="{97548B91-5F54-3512-AC35-AB345BFFB67D}"/>
              </a:ext>
            </a:extLst>
          </p:cNvPr>
          <p:cNvSpPr txBox="1"/>
          <p:nvPr/>
        </p:nvSpPr>
        <p:spPr>
          <a:xfrm>
            <a:off x="8354490" y="6551722"/>
            <a:ext cx="3286126"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700" b="0" i="0" u="none" strike="noStrike" kern="1200" cap="none" spc="0" normalizeH="0" baseline="0" noProof="0">
                <a:ln>
                  <a:noFill/>
                </a:ln>
                <a:solidFill>
                  <a:srgbClr val="000000"/>
                </a:solidFill>
                <a:effectLst/>
                <a:uLnTx/>
                <a:uFillTx/>
                <a:latin typeface="Work Sans"/>
                <a:ea typeface="+mn-ea"/>
                <a:cs typeface="+mn-cs"/>
              </a:rPr>
              <a:t>Kuntalaistutkimus 2024 / Marianne Pekola-Sjöblom / joulukuu 2024</a:t>
            </a:r>
          </a:p>
        </p:txBody>
      </p:sp>
      <p:sp>
        <p:nvSpPr>
          <p:cNvPr id="4" name="Dian numeron paikkamerkki 3">
            <a:extLst>
              <a:ext uri="{FF2B5EF4-FFF2-40B4-BE49-F238E27FC236}">
                <a16:creationId xmlns:a16="http://schemas.microsoft.com/office/drawing/2014/main" id="{E7EADA3B-72A3-B5F0-1C11-DB1DA3FC30CC}"/>
              </a:ext>
              <a:ext uri="{C183D7F6-B498-43B3-948B-1728B52AA6E4}">
                <adec:decorative xmlns:adec="http://schemas.microsoft.com/office/drawing/2017/decorative" val="1"/>
              </a:ext>
            </a:extLst>
          </p:cNvPr>
          <p:cNvSpPr>
            <a:spLocks noGrp="1"/>
          </p:cNvSpPr>
          <p:nvPr>
            <p:ph type="sldNum" sz="quarter" idx="12"/>
          </p:nvPr>
        </p:nvSpPr>
        <p:spPr/>
        <p:txBody>
          <a:bodyPr/>
          <a:lstStyle/>
          <a:p>
            <a:fld id="{0861148C-697E-4B67-BDAA-872F34DF1106}" type="slidenum">
              <a:rPr lang="fi-FI" smtClean="0"/>
              <a:t>14</a:t>
            </a:fld>
            <a:endParaRPr lang="fi-FI"/>
          </a:p>
        </p:txBody>
      </p:sp>
    </p:spTree>
    <p:extLst>
      <p:ext uri="{BB962C8B-B14F-4D97-AF65-F5344CB8AC3E}">
        <p14:creationId xmlns:p14="http://schemas.microsoft.com/office/powerpoint/2010/main" val="190506430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358AA3-A0DC-5ED1-425A-D8E160FA9509}"/>
              </a:ext>
            </a:extLst>
          </p:cNvPr>
          <p:cNvSpPr>
            <a:spLocks noGrp="1"/>
          </p:cNvSpPr>
          <p:nvPr>
            <p:ph type="title"/>
          </p:nvPr>
        </p:nvSpPr>
        <p:spPr>
          <a:xfrm>
            <a:off x="407691" y="44622"/>
            <a:ext cx="11161240" cy="1152128"/>
          </a:xfrm>
        </p:spPr>
        <p:txBody>
          <a:bodyPr/>
          <a:lstStyle/>
          <a:p>
            <a:r>
              <a:rPr kumimoji="0" lang="fi-FI" sz="1600" b="0" i="0" u="none" strike="noStrike" kern="1200" cap="none" spc="0" normalizeH="0" baseline="0" noProof="0" dirty="0">
                <a:ln>
                  <a:noFill/>
                </a:ln>
                <a:solidFill>
                  <a:schemeClr val="accent1"/>
                </a:solidFill>
                <a:effectLst/>
                <a:uLnTx/>
                <a:uFillTx/>
                <a:latin typeface="Work Sans ExtraBold" panose="00000900000000000000" pitchFamily="2" charset="0"/>
                <a:ea typeface="+mj-ea"/>
                <a:cs typeface="+mj-cs"/>
              </a:rPr>
              <a:t>Kuntalaistutkimus 2024:</a:t>
            </a:r>
            <a:br>
              <a:rPr lang="fi-FI" sz="2800" dirty="0"/>
            </a:br>
            <a:r>
              <a:rPr lang="fi-FI" sz="2400" dirty="0"/>
              <a:t>Kuntalaisten arviot seuraavien asioiden tärkeydestä hyvässä kotikunnassa tai -kaupungissa. </a:t>
            </a:r>
            <a:r>
              <a:rPr lang="fi-FI" sz="1600" dirty="0">
                <a:solidFill>
                  <a:schemeClr val="accent1"/>
                </a:solidFill>
              </a:rPr>
              <a:t>Vastausten %-jakaumat (N=10 074 -  10 418)</a:t>
            </a:r>
            <a:endParaRPr lang="fi-FI" sz="3200" dirty="0">
              <a:solidFill>
                <a:schemeClr val="accent1"/>
              </a:solidFill>
            </a:endParaRPr>
          </a:p>
        </p:txBody>
      </p:sp>
      <p:graphicFrame>
        <p:nvGraphicFramePr>
          <p:cNvPr id="9" name="Sisällön paikkamerkki 8" descr="kuva esittää pylväsdiagrammia, jossa tarkastellaan kuntalaisten arvioita siitä, kuinka tärkeitä eri tekijät ovat hyvässä kotikunnassa tai ‑kaupungissa. Aineisto perustuu 10 074–10 418 vastaajaan. Lähde on Kuntaliitto, Kuntalaistutkimus 2024, Marianne Pekola‑Sjöblom, 9.10.2024.&#10;Pylväissä esitetään kolmen vastausluokan prosenttiosuudet:&#10;– melko tai erittäin tärkeä&#10;– neutraali&#10;– ei lainkaan tai ei kovin tärkeä.&#10;Tärkeimpänä tekijänä erottuu turvallisuus: 96 prosenttia vastaajista pitää sitä melko tai erittäin tärkeänä. Hyvä asuinympäristö on lähes yhtä tärkeä, 95,8 prosenttia pitää sitä tärkeänä. Hyvä asunto arvioidaan tärkeäksi 93,8 prosentissa vastauksista.&#10;Luonnonläheisyyttä pitää tärkeänä 89,9 prosenttia vastaajista. Perhe ja muut läheiset ovat tärkeitä 83,1 prosentille, ja hyvät julkiset palvelut 82,5 prosentille vastaajista. Hyvät toimeentulomahdollisuudet saa 77,5 prosentin myönteisen arvion, ja hyvät kaupalliset tai yksityiset palvelut 76,4 prosenttia.&#10;Liikenneyhteyksiä pitää tärkeänä 75,1 prosenttia ja harrastusmahdollisuuksia 73,3 prosenttia vastaajista. Yhteisöllisyys ja naapurisuhteet ovat tärkeitä 67,4 prosentille, ja kunnan hyvä maine 67,1 prosentille.&#10;Vähiten tärkeäksi koetaan hyvät opiskelumahdollisuudet, joita kuitenkin yli puolet, 54,8 prosenttia vastaajista, pitää melko tai erittäin tärkeinä. Tässä ryhmässä on myös suurin neutraalien ja vähemmän tärkeänä pitävien osuus verrattuna muihin tekijöihin.&#10;Kokonaisuutena kuva osoittaa, että kuntalaisille tärkeimpiä ovat arjen turvallisuuteen, asumiseen ja elinympäristön laatuun liittyvät tekijät, kun taas koulutus‑ ja opiskelumahdollisuudet korostuvat vähemmän koko väestön tasolla.">
            <a:extLst>
              <a:ext uri="{FF2B5EF4-FFF2-40B4-BE49-F238E27FC236}">
                <a16:creationId xmlns:a16="http://schemas.microsoft.com/office/drawing/2014/main" id="{F40787F7-D311-6067-A418-127A993E3010}"/>
              </a:ext>
            </a:extLst>
          </p:cNvPr>
          <p:cNvGraphicFramePr>
            <a:graphicFrameLocks noGrp="1"/>
          </p:cNvGraphicFramePr>
          <p:nvPr>
            <p:ph idx="1"/>
          </p:nvPr>
        </p:nvGraphicFramePr>
        <p:xfrm>
          <a:off x="407691" y="980728"/>
          <a:ext cx="11017546" cy="5256585"/>
        </p:xfrm>
        <a:graphic>
          <a:graphicData uri="http://schemas.openxmlformats.org/drawingml/2006/chart">
            <c:chart xmlns:c="http://schemas.openxmlformats.org/drawingml/2006/chart" xmlns:r="http://schemas.openxmlformats.org/officeDocument/2006/relationships" r:id="rId2"/>
          </a:graphicData>
        </a:graphic>
      </p:graphicFrame>
      <p:sp>
        <p:nvSpPr>
          <p:cNvPr id="5" name="Tekstiruutu 4">
            <a:extLst>
              <a:ext uri="{FF2B5EF4-FFF2-40B4-BE49-F238E27FC236}">
                <a16:creationId xmlns:a16="http://schemas.microsoft.com/office/drawing/2014/main" id="{4A396D46-F8DD-4078-B773-967AE0F86F6C}"/>
              </a:ext>
            </a:extLst>
          </p:cNvPr>
          <p:cNvSpPr txBox="1"/>
          <p:nvPr/>
        </p:nvSpPr>
        <p:spPr>
          <a:xfrm>
            <a:off x="7931637" y="6623959"/>
            <a:ext cx="4176141" cy="230832"/>
          </a:xfrm>
          <a:prstGeom prst="rect">
            <a:avLst/>
          </a:prstGeom>
          <a:noFill/>
        </p:spPr>
        <p:txBody>
          <a:bodyPr wrap="square" rtlCol="0">
            <a:spAutoFit/>
          </a:bodyPr>
          <a:lstStyle/>
          <a:p>
            <a:r>
              <a:rPr lang="fi-FI" sz="900" b="1" dirty="0">
                <a:solidFill>
                  <a:schemeClr val="accent1"/>
                </a:solidFill>
              </a:rPr>
              <a:t>Kuntaliitto / </a:t>
            </a:r>
            <a:r>
              <a:rPr lang="fi-FI" sz="900" b="1" dirty="0">
                <a:solidFill>
                  <a:schemeClr val="accent1"/>
                </a:solidFill>
                <a:hlinkClick r:id="rId3"/>
              </a:rPr>
              <a:t>Kuntalaistutkimus 2024 </a:t>
            </a:r>
            <a:r>
              <a:rPr lang="fi-FI" sz="900" b="1" dirty="0">
                <a:solidFill>
                  <a:schemeClr val="accent1"/>
                </a:solidFill>
              </a:rPr>
              <a:t>/ M. Pekola-Sjöblom 9.10.2024</a:t>
            </a:r>
          </a:p>
        </p:txBody>
      </p:sp>
      <p:pic>
        <p:nvPicPr>
          <p:cNvPr id="6" name="Kuva 5">
            <a:extLst>
              <a:ext uri="{FF2B5EF4-FFF2-40B4-BE49-F238E27FC236}">
                <a16:creationId xmlns:a16="http://schemas.microsoft.com/office/drawing/2014/main" id="{1288FB41-95ED-B7B6-FBD2-8763D0F99DC9}"/>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965" r="6463" b="14715"/>
          <a:stretch/>
        </p:blipFill>
        <p:spPr>
          <a:xfrm>
            <a:off x="10776520" y="285847"/>
            <a:ext cx="1152128" cy="386648"/>
          </a:xfrm>
          <a:prstGeom prst="rect">
            <a:avLst/>
          </a:prstGeom>
        </p:spPr>
      </p:pic>
      <p:sp>
        <p:nvSpPr>
          <p:cNvPr id="4" name="Dian numeron paikkamerkki 3">
            <a:extLst>
              <a:ext uri="{FF2B5EF4-FFF2-40B4-BE49-F238E27FC236}">
                <a16:creationId xmlns:a16="http://schemas.microsoft.com/office/drawing/2014/main" id="{8CC3B329-DBD2-6B39-5FE5-3D38291D0FB4}"/>
              </a:ext>
              <a:ext uri="{C183D7F6-B498-43B3-948B-1728B52AA6E4}">
                <adec:decorative xmlns:adec="http://schemas.microsoft.com/office/drawing/2017/decorative" val="1"/>
              </a:ext>
            </a:extLst>
          </p:cNvPr>
          <p:cNvSpPr>
            <a:spLocks noGrp="1"/>
          </p:cNvSpPr>
          <p:nvPr>
            <p:ph type="sldNum" sz="quarter" idx="12"/>
          </p:nvPr>
        </p:nvSpPr>
        <p:spPr/>
        <p:txBody>
          <a:bodyPr/>
          <a:lstStyle/>
          <a:p>
            <a:fld id="{0861148C-697E-4B67-BDAA-872F34DF1106}" type="slidenum">
              <a:rPr lang="fi-FI" smtClean="0"/>
              <a:t>15</a:t>
            </a:fld>
            <a:endParaRPr lang="fi-FI"/>
          </a:p>
        </p:txBody>
      </p:sp>
    </p:spTree>
    <p:extLst>
      <p:ext uri="{BB962C8B-B14F-4D97-AF65-F5344CB8AC3E}">
        <p14:creationId xmlns:p14="http://schemas.microsoft.com/office/powerpoint/2010/main" val="296708149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theme/theme1.xml><?xml version="1.0" encoding="utf-8"?>
<a:theme xmlns:a="http://schemas.openxmlformats.org/drawingml/2006/main" name="Kuntaliitto FI">
  <a:themeElements>
    <a:clrScheme name="Kuntaliitto 2020">
      <a:dk1>
        <a:srgbClr val="000000"/>
      </a:dk1>
      <a:lt1>
        <a:sysClr val="window" lastClr="FFFFFF"/>
      </a:lt1>
      <a:dk2>
        <a:srgbClr val="73899D"/>
      </a:dk2>
      <a:lt2>
        <a:srgbClr val="DFDAD6"/>
      </a:lt2>
      <a:accent1>
        <a:srgbClr val="104264"/>
      </a:accent1>
      <a:accent2>
        <a:srgbClr val="FFC0D0"/>
      </a:accent2>
      <a:accent3>
        <a:srgbClr val="923468"/>
      </a:accent3>
      <a:accent4>
        <a:srgbClr val="255DD0"/>
      </a:accent4>
      <a:accent5>
        <a:srgbClr val="FFE561"/>
      </a:accent5>
      <a:accent6>
        <a:srgbClr val="7DC6F0"/>
      </a:accent6>
      <a:hlink>
        <a:srgbClr val="104264"/>
      </a:hlink>
      <a:folHlink>
        <a:srgbClr val="104264"/>
      </a:folHlink>
    </a:clrScheme>
    <a:fontScheme name="Kuntaliitto 2020">
      <a:majorFont>
        <a:latin typeface="Work Sans ExtraBold"/>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3"/>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Blank.potx" id="{0C704AD4-10B4-4F6D-98EB-ADFAA4A835CF}" vid="{0CB629F6-77AC-45AA-833D-27371779476A}"/>
    </a:ext>
  </a:extLst>
</a:theme>
</file>

<file path=ppt/theme/theme2.xml><?xml version="1.0" encoding="utf-8"?>
<a:theme xmlns:a="http://schemas.openxmlformats.org/drawingml/2006/main" name="Office Theme">
  <a:themeElements>
    <a:clrScheme name="Kuntaliitto 2020">
      <a:dk1>
        <a:srgbClr val="000000"/>
      </a:dk1>
      <a:lt1>
        <a:sysClr val="window" lastClr="FFFFFF"/>
      </a:lt1>
      <a:dk2>
        <a:srgbClr val="73899D"/>
      </a:dk2>
      <a:lt2>
        <a:srgbClr val="DFDAD6"/>
      </a:lt2>
      <a:accent1>
        <a:srgbClr val="104264"/>
      </a:accent1>
      <a:accent2>
        <a:srgbClr val="FFC0D0"/>
      </a:accent2>
      <a:accent3>
        <a:srgbClr val="923468"/>
      </a:accent3>
      <a:accent4>
        <a:srgbClr val="255DD0"/>
      </a:accent4>
      <a:accent5>
        <a:srgbClr val="FFE561"/>
      </a:accent5>
      <a:accent6>
        <a:srgbClr val="7DC6F0"/>
      </a:accent6>
      <a:hlink>
        <a:srgbClr val="104264"/>
      </a:hlink>
      <a:folHlink>
        <a:srgbClr val="104264"/>
      </a:folHlink>
    </a:clrScheme>
    <a:fontScheme name="Kuntaliitto 2020">
      <a:majorFont>
        <a:latin typeface="Work Sans ExtraBold"/>
        <a:ea typeface=""/>
        <a:cs typeface=""/>
      </a:majorFont>
      <a:minorFont>
        <a:latin typeface="Work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Kuntaliitto 2020">
      <a:dk1>
        <a:srgbClr val="000000"/>
      </a:dk1>
      <a:lt1>
        <a:sysClr val="window" lastClr="FFFFFF"/>
      </a:lt1>
      <a:dk2>
        <a:srgbClr val="73899D"/>
      </a:dk2>
      <a:lt2>
        <a:srgbClr val="DFDAD6"/>
      </a:lt2>
      <a:accent1>
        <a:srgbClr val="104264"/>
      </a:accent1>
      <a:accent2>
        <a:srgbClr val="FFC0D0"/>
      </a:accent2>
      <a:accent3>
        <a:srgbClr val="923468"/>
      </a:accent3>
      <a:accent4>
        <a:srgbClr val="255DD0"/>
      </a:accent4>
      <a:accent5>
        <a:srgbClr val="FFE561"/>
      </a:accent5>
      <a:accent6>
        <a:srgbClr val="7DC6F0"/>
      </a:accent6>
      <a:hlink>
        <a:srgbClr val="104264"/>
      </a:hlink>
      <a:folHlink>
        <a:srgbClr val="104264"/>
      </a:folHlink>
    </a:clrScheme>
    <a:fontScheme name="Kuntaliitto 2020">
      <a:majorFont>
        <a:latin typeface="Work Sans ExtraBold"/>
        <a:ea typeface=""/>
        <a:cs typeface=""/>
      </a:majorFont>
      <a:minorFont>
        <a:latin typeface="Work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F1D30F12E49B66439B1465D4D29819A4" ma:contentTypeVersion="18" ma:contentTypeDescription="Luo uusi asiakirja." ma:contentTypeScope="" ma:versionID="20e8d90c59a2903fcaf8897337df303d">
  <xsd:schema xmlns:xsd="http://www.w3.org/2001/XMLSchema" xmlns:xs="http://www.w3.org/2001/XMLSchema" xmlns:p="http://schemas.microsoft.com/office/2006/metadata/properties" xmlns:ns2="955a7308-f776-4e38-b129-5a9b3b8c5cb0" xmlns:ns3="1bbf1625-0078-428a-834c-519f2a2271dd" targetNamespace="http://schemas.microsoft.com/office/2006/metadata/properties" ma:root="true" ma:fieldsID="9833136da3e45db7a89226e109dbf8fa" ns2:_="" ns3:_="">
    <xsd:import namespace="955a7308-f776-4e38-b129-5a9b3b8c5cb0"/>
    <xsd:import namespace="1bbf1625-0078-428a-834c-519f2a2271d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5a7308-f776-4e38-b129-5a9b3b8c5c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ecfe813c-4066-4bef-b87d-398c4f4d93fe"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bf1625-0078-428a-834c-519f2a2271dd" elementFormDefault="qualified">
    <xsd:import namespace="http://schemas.microsoft.com/office/2006/documentManagement/types"/>
    <xsd:import namespace="http://schemas.microsoft.com/office/infopath/2007/PartnerControls"/>
    <xsd:element name="SharedWithUsers" ma:index="16"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be2c7c86-7364-4157-92c7-d5520cc7a005}" ma:internalName="TaxCatchAll" ma:showField="CatchAllData" ma:web="1bbf1625-0078-428a-834c-519f2a2271d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55a7308-f776-4e38-b129-5a9b3b8c5cb0">
      <Terms xmlns="http://schemas.microsoft.com/office/infopath/2007/PartnerControls"/>
    </lcf76f155ced4ddcb4097134ff3c332f>
    <TaxCatchAll xmlns="1bbf1625-0078-428a-834c-519f2a2271dd" xsi:nil="true"/>
  </documentManagement>
</p:properties>
</file>

<file path=customXml/itemProps1.xml><?xml version="1.0" encoding="utf-8"?>
<ds:datastoreItem xmlns:ds="http://schemas.openxmlformats.org/officeDocument/2006/customXml" ds:itemID="{4B92D971-8A28-447E-9311-5B05D5DE41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5a7308-f776-4e38-b129-5a9b3b8c5cb0"/>
    <ds:schemaRef ds:uri="1bbf1625-0078-428a-834c-519f2a2271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891720-43AD-4B0C-BEBC-A13E93FD1729}">
  <ds:schemaRefs>
    <ds:schemaRef ds:uri="http://schemas.microsoft.com/sharepoint/v3/contenttype/forms"/>
  </ds:schemaRefs>
</ds:datastoreItem>
</file>

<file path=customXml/itemProps3.xml><?xml version="1.0" encoding="utf-8"?>
<ds:datastoreItem xmlns:ds="http://schemas.openxmlformats.org/officeDocument/2006/customXml" ds:itemID="{F5B8813E-B90B-41D6-A35F-5611E8ABEB74}">
  <ds:schemaRefs>
    <ds:schemaRef ds:uri="1bbf1625-0078-428a-834c-519f2a2271dd"/>
    <ds:schemaRef ds:uri="http://purl.org/dc/dcmitype/"/>
    <ds:schemaRef ds:uri="http://schemas.microsoft.com/office/infopath/2007/PartnerControls"/>
    <ds:schemaRef ds:uri="http://www.w3.org/XML/1998/namespace"/>
    <ds:schemaRef ds:uri="http://schemas.microsoft.com/office/2006/metadata/properties"/>
    <ds:schemaRef ds:uri="http://schemas.openxmlformats.org/package/2006/metadata/core-properties"/>
    <ds:schemaRef ds:uri="http://purl.org/dc/terms/"/>
    <ds:schemaRef ds:uri="http://schemas.microsoft.com/office/2006/documentManagement/types"/>
    <ds:schemaRef ds:uri="955a7308-f776-4e38-b129-5a9b3b8c5cb0"/>
    <ds:schemaRef ds:uri="http://purl.org/dc/elements/1.1/"/>
  </ds:schemaRefs>
</ds:datastoreItem>
</file>

<file path=docMetadata/LabelInfo.xml><?xml version="1.0" encoding="utf-8"?>
<clbl:labelList xmlns:clbl="http://schemas.microsoft.com/office/2020/mipLabelMetadata">
  <clbl:label id="{436e5d61-1ada-438e-901c-5e7398a51c1f}" enabled="0" method="" siteId="{436e5d61-1ada-438e-901c-5e7398a51c1f}" removed="1"/>
</clbl:labelList>
</file>

<file path=docProps/app.xml><?xml version="1.0" encoding="utf-8"?>
<Properties xmlns="http://schemas.openxmlformats.org/officeDocument/2006/extended-properties" xmlns:vt="http://schemas.openxmlformats.org/officeDocument/2006/docPropsVTypes">
  <Template>blank</Template>
  <TotalTime>39</TotalTime>
  <Words>874</Words>
  <Application>Microsoft Office PowerPoint</Application>
  <PresentationFormat>Laajakuva</PresentationFormat>
  <Paragraphs>113</Paragraphs>
  <Slides>15</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15</vt:i4>
      </vt:variant>
    </vt:vector>
  </HeadingPairs>
  <TitlesOfParts>
    <vt:vector size="21" baseType="lpstr">
      <vt:lpstr>Work Sans ExtraBold</vt:lpstr>
      <vt:lpstr>Work Sans SemiBold</vt:lpstr>
      <vt:lpstr>Wingdings</vt:lpstr>
      <vt:lpstr>Work Sans</vt:lpstr>
      <vt:lpstr>Arial</vt:lpstr>
      <vt:lpstr>Kuntaliitto FI</vt:lpstr>
      <vt:lpstr>(Kunta)palvelut kuntalaisten näkökulmasta</vt:lpstr>
      <vt:lpstr>Kuntalaistutkimus 2024: Keskeisiä havaintoja ja johtopäätöksiä</vt:lpstr>
      <vt:lpstr>Kuntalaistutkimus 2024: Keskeisiä havaintoja ja johtopäätöksiä </vt:lpstr>
      <vt:lpstr>Lapsiperheiden ja ikäihmisten lähipalvelut</vt:lpstr>
      <vt:lpstr>Arjen tärkeät palvelut ovat erilaisia eri ihmisille</vt:lpstr>
      <vt:lpstr>Palvelulupauksen vaihtoehtoiset tasot</vt:lpstr>
      <vt:lpstr>Tausta-aineisto</vt:lpstr>
      <vt:lpstr>Vaikuttavat lähipalvelut: Mitkä ovat erilaisten ryhmien arjen kannalta tärkeät palvelut?</vt:lpstr>
      <vt:lpstr>Lapsiperheiden arjen palvelut 2014</vt:lpstr>
      <vt:lpstr>Aikuisväestön arjen palvelut</vt:lpstr>
      <vt:lpstr>Ikäihmisten arjen palvelut</vt:lpstr>
      <vt:lpstr>Kuntalaistutkimus 2024: Kuntalaisten näkemykset kunnallisiin palveluihin ja palvelujen uudistamiseen liittyvien kysymysten tärkeydestä vuonna 2024. Vastausten %-jakaumat. (N= 10177-10294)</vt:lpstr>
      <vt:lpstr>Kuntalaistutkimus 2024: Arviot kuntapalvelujen hoidosta 2024  Vastausten %-jakaumat. (N= 6208-10139)</vt:lpstr>
      <vt:lpstr>Kuntalaistutkimus 2024: Arviot kuntapalvelujen saatavuudesta/saavutettavuudesta 2024  Vastausten %-jakaumat. (N=9885-10196)</vt:lpstr>
      <vt:lpstr>Kuntalaistutkimus 2024: Kuntalaisten arviot seuraavien asioiden tärkeydestä hyvässä kotikunnassa tai -kaupungissa. Vastausten %-jakaumat (N=10 074 -  10 418)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(Kunta)palvelut kuntalaisten näkökulmasta</dc:title>
  <dc:creator>Pekola-Sjöblom Marianne</dc:creator>
  <cp:lastModifiedBy>Savolainen Suvi (VM)</cp:lastModifiedBy>
  <cp:revision>4</cp:revision>
  <dcterms:created xsi:type="dcterms:W3CDTF">2026-04-30T10:13:00Z</dcterms:created>
  <dcterms:modified xsi:type="dcterms:W3CDTF">2026-04-30T11:33:14Z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0x010100F1D30F12E49B66439B1465D4D29819A4</vt:lpwstr>
  </property>
  <property fmtid="{D5CDD505-2E9C-101B-9397-08002B2CF9AE}" pid="3" name="MediaServiceImageTags">
    <vt:lpwstr/>
  </property>
</Properties>
</file>