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4" r:id="rId4"/>
    <p:sldMasterId id="2147483823" r:id="rId5"/>
    <p:sldMasterId id="2147483839" r:id="rId6"/>
    <p:sldMasterId id="2147483648" r:id="rId7"/>
  </p:sldMasterIdLst>
  <p:notesMasterIdLst>
    <p:notesMasterId r:id="rId46"/>
  </p:notesMasterIdLst>
  <p:handoutMasterIdLst>
    <p:handoutMasterId r:id="rId47"/>
  </p:handoutMasterIdLst>
  <p:sldIdLst>
    <p:sldId id="432" r:id="rId8"/>
    <p:sldId id="456" r:id="rId9"/>
    <p:sldId id="458" r:id="rId10"/>
    <p:sldId id="2145707490" r:id="rId11"/>
    <p:sldId id="2145707491" r:id="rId12"/>
    <p:sldId id="2145707486" r:id="rId13"/>
    <p:sldId id="2145707483" r:id="rId14"/>
    <p:sldId id="2145707484" r:id="rId15"/>
    <p:sldId id="2145707489" r:id="rId16"/>
    <p:sldId id="2145707517" r:id="rId17"/>
    <p:sldId id="2145707499" r:id="rId18"/>
    <p:sldId id="2145707513" r:id="rId19"/>
    <p:sldId id="2145707493" r:id="rId20"/>
    <p:sldId id="2145707501" r:id="rId21"/>
    <p:sldId id="2145707494" r:id="rId22"/>
    <p:sldId id="2145707495" r:id="rId23"/>
    <p:sldId id="2145707502" r:id="rId24"/>
    <p:sldId id="2145707496" r:id="rId25"/>
    <p:sldId id="2145707497" r:id="rId26"/>
    <p:sldId id="2145707516" r:id="rId27"/>
    <p:sldId id="2145707519" r:id="rId28"/>
    <p:sldId id="475" r:id="rId29"/>
    <p:sldId id="473" r:id="rId30"/>
    <p:sldId id="519" r:id="rId31"/>
    <p:sldId id="2145707514" r:id="rId32"/>
    <p:sldId id="484" r:id="rId33"/>
    <p:sldId id="2145707512" r:id="rId34"/>
    <p:sldId id="492" r:id="rId35"/>
    <p:sldId id="2145707509" r:id="rId36"/>
    <p:sldId id="2145707510" r:id="rId37"/>
    <p:sldId id="2145707505" r:id="rId38"/>
    <p:sldId id="532" r:id="rId39"/>
    <p:sldId id="2145707511" r:id="rId40"/>
    <p:sldId id="533" r:id="rId41"/>
    <p:sldId id="485" r:id="rId42"/>
    <p:sldId id="487" r:id="rId43"/>
    <p:sldId id="257" r:id="rId44"/>
    <p:sldId id="447" r:id="rId45"/>
  </p:sldIdLst>
  <p:sldSz cx="9144000" cy="5143500" type="screen16x9"/>
  <p:notesSz cx="6819900" cy="99187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25" userDrawn="1">
          <p15:clr>
            <a:srgbClr val="A4A3A4"/>
          </p15:clr>
        </p15:guide>
        <p15:guide id="2" pos="214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76C8"/>
    <a:srgbClr val="7991D3"/>
    <a:srgbClr val="BCC8E9"/>
    <a:srgbClr val="365ABD"/>
    <a:srgbClr val="D7DEF2"/>
    <a:srgbClr val="AFBDE5"/>
    <a:srgbClr val="000000"/>
    <a:srgbClr val="2699D6"/>
    <a:srgbClr val="2594CB"/>
    <a:srgbClr val="D4F0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4660"/>
  </p:normalViewPr>
  <p:slideViewPr>
    <p:cSldViewPr snapToGrid="0">
      <p:cViewPr varScale="1">
        <p:scale>
          <a:sx n="141" d="100"/>
          <a:sy n="141" d="100"/>
        </p:scale>
        <p:origin x="762" y="120"/>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5"/>
        <p:guide pos="214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User\Documents\OKM\V&#228;est&#246;kehitys\Aineisto\Vuosi%202024%20v&#228;est&#246;%20ja%20perusopetuksen%20oppilaskohtaiset%20kustannukset%20kunniss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03118576\Downloads\Ammatillinen%20koulutus%20-%20rahoitusperusteet%20ja%20kustannukset%20-%20opiskelijavuodet%20-%20tilastovuosi%20-%20live.xlsb"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03039997\Work%20Folders\Tilastoja\kirjastoautot%20ja%20kirjastot%202014-20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03039997\Work%20Folders\Tilastoja\kirjastoautot%20ja%20kirjastot%202014-202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03039997\Work%20Folders\Tilastoja\kirjastoautot%20ja%20kirjastot%202014-2025.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Sheet2!$A$13</c:f>
              <c:strCache>
                <c:ptCount val="1"/>
                <c:pt idx="0">
                  <c:v>Oppilaitokset</c:v>
                </c:pt>
              </c:strCache>
            </c:strRef>
          </c:tx>
          <c:spPr>
            <a:solidFill>
              <a:schemeClr val="accent1"/>
            </a:solidFill>
            <a:ln>
              <a:noFill/>
            </a:ln>
            <a:effectLst/>
          </c:spPr>
          <c:invertIfNegative val="0"/>
          <c:val>
            <c:numRef>
              <c:f>Sheet2!$B$13:$Z$13</c:f>
              <c:numCache>
                <c:formatCode>#,##0</c:formatCode>
                <c:ptCount val="25"/>
                <c:pt idx="0">
                  <c:v>4009</c:v>
                </c:pt>
                <c:pt idx="1">
                  <c:v>3939</c:v>
                </c:pt>
                <c:pt idx="2">
                  <c:v>3859</c:v>
                </c:pt>
                <c:pt idx="3">
                  <c:v>3793</c:v>
                </c:pt>
                <c:pt idx="4">
                  <c:v>3704</c:v>
                </c:pt>
                <c:pt idx="5">
                  <c:v>3563</c:v>
                </c:pt>
                <c:pt idx="6">
                  <c:v>3377</c:v>
                </c:pt>
                <c:pt idx="7">
                  <c:v>3248</c:v>
                </c:pt>
                <c:pt idx="8">
                  <c:v>3159</c:v>
                </c:pt>
                <c:pt idx="9">
                  <c:v>3050</c:v>
                </c:pt>
                <c:pt idx="10">
                  <c:v>2938</c:v>
                </c:pt>
                <c:pt idx="11">
                  <c:v>2859</c:v>
                </c:pt>
                <c:pt idx="12">
                  <c:v>2776</c:v>
                </c:pt>
                <c:pt idx="13">
                  <c:v>2705</c:v>
                </c:pt>
                <c:pt idx="14">
                  <c:v>2623</c:v>
                </c:pt>
                <c:pt idx="15">
                  <c:v>2507</c:v>
                </c:pt>
                <c:pt idx="16">
                  <c:v>2440</c:v>
                </c:pt>
                <c:pt idx="17">
                  <c:v>2376</c:v>
                </c:pt>
                <c:pt idx="18">
                  <c:v>2333</c:v>
                </c:pt>
                <c:pt idx="19">
                  <c:v>2279</c:v>
                </c:pt>
                <c:pt idx="20">
                  <c:v>2216</c:v>
                </c:pt>
                <c:pt idx="21">
                  <c:v>2173</c:v>
                </c:pt>
                <c:pt idx="22">
                  <c:v>2127</c:v>
                </c:pt>
                <c:pt idx="23">
                  <c:v>2102</c:v>
                </c:pt>
                <c:pt idx="24">
                  <c:v>2059</c:v>
                </c:pt>
              </c:numCache>
            </c:numRef>
          </c:val>
          <c:extLst>
            <c:ext xmlns:c16="http://schemas.microsoft.com/office/drawing/2014/chart" uri="{C3380CC4-5D6E-409C-BE32-E72D297353CC}">
              <c16:uniqueId val="{00000000-7545-4BC6-AB8F-345A1B8F3741}"/>
            </c:ext>
          </c:extLst>
        </c:ser>
        <c:dLbls>
          <c:showLegendKey val="0"/>
          <c:showVal val="0"/>
          <c:showCatName val="0"/>
          <c:showSerName val="0"/>
          <c:showPercent val="0"/>
          <c:showBubbleSize val="0"/>
        </c:dLbls>
        <c:gapWidth val="150"/>
        <c:axId val="1743821168"/>
        <c:axId val="1743821648"/>
      </c:barChart>
      <c:lineChart>
        <c:grouping val="standard"/>
        <c:varyColors val="0"/>
        <c:ser>
          <c:idx val="1"/>
          <c:order val="1"/>
          <c:tx>
            <c:strRef>
              <c:f>Sheet2!$A$14</c:f>
              <c:strCache>
                <c:ptCount val="1"/>
                <c:pt idx="0">
                  <c:v>Opiskelijat/laitos</c:v>
                </c:pt>
              </c:strCache>
            </c:strRef>
          </c:tx>
          <c:spPr>
            <a:ln w="28575" cap="rnd">
              <a:solidFill>
                <a:schemeClr val="accent2"/>
              </a:solidFill>
              <a:round/>
            </a:ln>
            <a:effectLst/>
          </c:spPr>
          <c:marker>
            <c:symbol val="none"/>
          </c:marker>
          <c:val>
            <c:numRef>
              <c:f>Sheet2!$B$14:$Z$14</c:f>
              <c:numCache>
                <c:formatCode>#,##0</c:formatCode>
                <c:ptCount val="25"/>
                <c:pt idx="0">
                  <c:v>145.31554003492144</c:v>
                </c:pt>
                <c:pt idx="1">
                  <c:v>148.03579588728104</c:v>
                </c:pt>
                <c:pt idx="2">
                  <c:v>151.58434827675563</c:v>
                </c:pt>
                <c:pt idx="3">
                  <c:v>154.22594252570525</c:v>
                </c:pt>
                <c:pt idx="4">
                  <c:v>156.80669546436286</c:v>
                </c:pt>
                <c:pt idx="5">
                  <c:v>161.12938534942464</c:v>
                </c:pt>
                <c:pt idx="6">
                  <c:v>167.58868818477939</c:v>
                </c:pt>
                <c:pt idx="7">
                  <c:v>171.72506157635468</c:v>
                </c:pt>
                <c:pt idx="8">
                  <c:v>173.45109211775878</c:v>
                </c:pt>
                <c:pt idx="9">
                  <c:v>177.05114754098361</c:v>
                </c:pt>
                <c:pt idx="10">
                  <c:v>181.51021102791015</c:v>
                </c:pt>
                <c:pt idx="11">
                  <c:v>185.13221406086043</c:v>
                </c:pt>
                <c:pt idx="12">
                  <c:v>189.9564121037464</c:v>
                </c:pt>
                <c:pt idx="13">
                  <c:v>195.4536044362292</c:v>
                </c:pt>
                <c:pt idx="14">
                  <c:v>202.63324437666793</c:v>
                </c:pt>
                <c:pt idx="15">
                  <c:v>213.27881930594336</c:v>
                </c:pt>
                <c:pt idx="16">
                  <c:v>220.9967213114754</c:v>
                </c:pt>
                <c:pt idx="17">
                  <c:v>229.86489898989899</c:v>
                </c:pt>
                <c:pt idx="18">
                  <c:v>235.96613801971711</c:v>
                </c:pt>
                <c:pt idx="19">
                  <c:v>243.37648091268099</c:v>
                </c:pt>
                <c:pt idx="20">
                  <c:v>250.43772563176896</c:v>
                </c:pt>
                <c:pt idx="21">
                  <c:v>254.00874367234238</c:v>
                </c:pt>
                <c:pt idx="22">
                  <c:v>260.01128349788434</c:v>
                </c:pt>
                <c:pt idx="23">
                  <c:v>262.38296860133204</c:v>
                </c:pt>
                <c:pt idx="24">
                  <c:v>265.11461874696454</c:v>
                </c:pt>
              </c:numCache>
            </c:numRef>
          </c:val>
          <c:smooth val="0"/>
          <c:extLst>
            <c:ext xmlns:c16="http://schemas.microsoft.com/office/drawing/2014/chart" uri="{C3380CC4-5D6E-409C-BE32-E72D297353CC}">
              <c16:uniqueId val="{00000001-7545-4BC6-AB8F-345A1B8F3741}"/>
            </c:ext>
          </c:extLst>
        </c:ser>
        <c:dLbls>
          <c:showLegendKey val="0"/>
          <c:showVal val="0"/>
          <c:showCatName val="0"/>
          <c:showSerName val="0"/>
          <c:showPercent val="0"/>
          <c:showBubbleSize val="0"/>
        </c:dLbls>
        <c:marker val="1"/>
        <c:smooth val="0"/>
        <c:axId val="1944687424"/>
        <c:axId val="1944686944"/>
      </c:lineChart>
      <c:catAx>
        <c:axId val="1743821168"/>
        <c:scaling>
          <c:orientation val="minMax"/>
        </c:scaling>
        <c:delete val="1"/>
        <c:axPos val="b"/>
        <c:majorTickMark val="none"/>
        <c:minorTickMark val="none"/>
        <c:tickLblPos val="nextTo"/>
        <c:crossAx val="1743821648"/>
        <c:crosses val="autoZero"/>
        <c:auto val="1"/>
        <c:lblAlgn val="ctr"/>
        <c:lblOffset val="100"/>
        <c:noMultiLvlLbl val="0"/>
      </c:catAx>
      <c:valAx>
        <c:axId val="1743821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743821168"/>
        <c:crosses val="autoZero"/>
        <c:crossBetween val="between"/>
      </c:valAx>
      <c:valAx>
        <c:axId val="1944686944"/>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944687424"/>
        <c:crosses val="max"/>
        <c:crossBetween val="between"/>
      </c:valAx>
      <c:catAx>
        <c:axId val="1944687424"/>
        <c:scaling>
          <c:orientation val="minMax"/>
        </c:scaling>
        <c:delete val="1"/>
        <c:axPos val="b"/>
        <c:majorTickMark val="out"/>
        <c:minorTickMark val="none"/>
        <c:tickLblPos val="nextTo"/>
        <c:crossAx val="1944686944"/>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ysClr val="windowText" lastClr="000000">
                    <a:lumMod val="65000"/>
                    <a:lumOff val="35000"/>
                  </a:sysClr>
                </a:solidFill>
                <a:latin typeface="+mn-lt"/>
                <a:ea typeface="+mn-ea"/>
                <a:cs typeface="+mn-cs"/>
              </a:defRPr>
            </a:pPr>
            <a:r>
              <a:rPr lang="en-US" sz="1100" b="0" i="0" u="none" strike="noStrike" kern="1200" baseline="0" err="1">
                <a:solidFill>
                  <a:sysClr val="windowText" lastClr="000000">
                    <a:lumMod val="65000"/>
                    <a:lumOff val="35000"/>
                  </a:sysClr>
                </a:solidFill>
              </a:rPr>
              <a:t>Kustannus</a:t>
            </a:r>
            <a:r>
              <a:rPr lang="en-US" sz="1100" b="0" i="0" u="none" strike="noStrike" kern="1200" baseline="0">
                <a:solidFill>
                  <a:sysClr val="windowText" lastClr="000000">
                    <a:lumMod val="65000"/>
                    <a:lumOff val="35000"/>
                  </a:sysClr>
                </a:solidFill>
              </a:rPr>
              <a:t> </a:t>
            </a:r>
            <a:r>
              <a:rPr lang="en-US" sz="1100" b="0" i="0" u="none" strike="noStrike" kern="1200" baseline="0" err="1">
                <a:solidFill>
                  <a:sysClr val="windowText" lastClr="000000">
                    <a:lumMod val="65000"/>
                    <a:lumOff val="35000"/>
                  </a:sysClr>
                </a:solidFill>
              </a:rPr>
              <a:t>kunnassa</a:t>
            </a:r>
            <a:r>
              <a:rPr lang="en-US" sz="1100" b="0" i="0" u="none" strike="noStrike" kern="1200" baseline="0">
                <a:solidFill>
                  <a:sysClr val="windowText" lastClr="000000">
                    <a:lumMod val="65000"/>
                    <a:lumOff val="35000"/>
                  </a:sysClr>
                </a:solidFill>
              </a:rPr>
              <a:t> </a:t>
            </a:r>
            <a:r>
              <a:rPr lang="en-US" sz="1100" b="0" i="0" u="none" strike="noStrike" kern="1200" baseline="0" err="1">
                <a:solidFill>
                  <a:sysClr val="windowText" lastClr="000000">
                    <a:lumMod val="65000"/>
                    <a:lumOff val="35000"/>
                  </a:sysClr>
                </a:solidFill>
              </a:rPr>
              <a:t>euroa</a:t>
            </a:r>
            <a:r>
              <a:rPr lang="en-US" sz="1100" b="0" i="0" u="none" strike="noStrike" kern="1200" baseline="0">
                <a:solidFill>
                  <a:sysClr val="windowText" lastClr="000000">
                    <a:lumMod val="65000"/>
                    <a:lumOff val="35000"/>
                  </a:sysClr>
                </a:solidFill>
              </a:rPr>
              <a:t> / </a:t>
            </a:r>
            <a:r>
              <a:rPr lang="en-US" sz="1100" b="0" i="0" u="none" strike="noStrike" kern="1200" baseline="0" err="1">
                <a:solidFill>
                  <a:sysClr val="windowText" lastClr="000000">
                    <a:lumMod val="65000"/>
                    <a:lumOff val="35000"/>
                  </a:sysClr>
                </a:solidFill>
              </a:rPr>
              <a:t>oppilas</a:t>
            </a:r>
            <a:endParaRPr lang="en-US" sz="1100" b="0" i="0" u="none" strike="noStrike" kern="1200" baseline="0">
              <a:solidFill>
                <a:sysClr val="windowText" lastClr="000000">
                  <a:lumMod val="65000"/>
                  <a:lumOff val="35000"/>
                </a:sysClr>
              </a:solidFill>
            </a:endParaRPr>
          </a:p>
        </c:rich>
      </c:tx>
      <c:layout>
        <c:manualLayout>
          <c:xMode val="edge"/>
          <c:yMode val="edge"/>
          <c:x val="9.9719211120865639E-2"/>
          <c:y val="4.1640542764054815E-2"/>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ysClr val="windowText" lastClr="000000">
                  <a:lumMod val="65000"/>
                  <a:lumOff val="35000"/>
                </a:sysClr>
              </a:solidFill>
              <a:latin typeface="+mn-lt"/>
              <a:ea typeface="+mn-ea"/>
              <a:cs typeface="+mn-cs"/>
            </a:defRPr>
          </a:pPr>
          <a:endParaRPr lang="fi-FI"/>
        </a:p>
      </c:txPr>
    </c:title>
    <c:autoTitleDeleted val="0"/>
    <c:plotArea>
      <c:layout/>
      <c:scatterChart>
        <c:scatterStyle val="lineMarker"/>
        <c:varyColors val="0"/>
        <c:ser>
          <c:idx val="0"/>
          <c:order val="0"/>
          <c:tx>
            <c:strRef>
              <c:f>Taul1!$L$1</c:f>
              <c:strCache>
                <c:ptCount val="1"/>
                <c:pt idx="0">
                  <c:v>PO kustannus</c:v>
                </c:pt>
              </c:strCache>
            </c:strRef>
          </c:tx>
          <c:spPr>
            <a:ln w="38100" cap="rnd">
              <a:noFill/>
              <a:round/>
            </a:ln>
            <a:effectLst/>
          </c:spPr>
          <c:marker>
            <c:symbol val="circle"/>
            <c:size val="5"/>
            <c:spPr>
              <a:solidFill>
                <a:schemeClr val="accent1"/>
              </a:solidFill>
              <a:ln w="9525">
                <a:solidFill>
                  <a:schemeClr val="accent1"/>
                </a:solidFill>
              </a:ln>
              <a:effectLst/>
            </c:spPr>
          </c:marker>
          <c:xVal>
            <c:numRef>
              <c:f>Taul1!$K$2:$K$293</c:f>
              <c:numCache>
                <c:formatCode>#,##0</c:formatCode>
                <c:ptCount val="292"/>
                <c:pt idx="0">
                  <c:v>9078</c:v>
                </c:pt>
                <c:pt idx="1">
                  <c:v>2410</c:v>
                </c:pt>
                <c:pt idx="2">
                  <c:v>10780</c:v>
                </c:pt>
                <c:pt idx="3">
                  <c:v>7889</c:v>
                </c:pt>
                <c:pt idx="4">
                  <c:v>4651</c:v>
                </c:pt>
                <c:pt idx="5">
                  <c:v>3966</c:v>
                </c:pt>
                <c:pt idx="6">
                  <c:v>16387</c:v>
                </c:pt>
                <c:pt idx="7">
                  <c:v>1288</c:v>
                </c:pt>
                <c:pt idx="8">
                  <c:v>1762</c:v>
                </c:pt>
                <c:pt idx="9">
                  <c:v>320931</c:v>
                </c:pt>
                <c:pt idx="10">
                  <c:v>11084</c:v>
                </c:pt>
                <c:pt idx="11">
                  <c:v>9052</c:v>
                </c:pt>
                <c:pt idx="12">
                  <c:v>2272</c:v>
                </c:pt>
                <c:pt idx="13">
                  <c:v>16478</c:v>
                </c:pt>
                <c:pt idx="14">
                  <c:v>6492</c:v>
                </c:pt>
                <c:pt idx="15">
                  <c:v>6365</c:v>
                </c:pt>
                <c:pt idx="16">
                  <c:v>927</c:v>
                </c:pt>
                <c:pt idx="17">
                  <c:v>985</c:v>
                </c:pt>
                <c:pt idx="18">
                  <c:v>19311</c:v>
                </c:pt>
                <c:pt idx="19">
                  <c:v>4509</c:v>
                </c:pt>
                <c:pt idx="20">
                  <c:v>7702</c:v>
                </c:pt>
                <c:pt idx="21">
                  <c:v>6647</c:v>
                </c:pt>
                <c:pt idx="22">
                  <c:v>2482</c:v>
                </c:pt>
                <c:pt idx="23">
                  <c:v>9361</c:v>
                </c:pt>
                <c:pt idx="24">
                  <c:v>7901</c:v>
                </c:pt>
                <c:pt idx="25">
                  <c:v>2929</c:v>
                </c:pt>
                <c:pt idx="26">
                  <c:v>684018</c:v>
                </c:pt>
                <c:pt idx="27">
                  <c:v>251269</c:v>
                </c:pt>
                <c:pt idx="28">
                  <c:v>2059</c:v>
                </c:pt>
                <c:pt idx="29">
                  <c:v>22849</c:v>
                </c:pt>
                <c:pt idx="30">
                  <c:v>9555</c:v>
                </c:pt>
                <c:pt idx="31">
                  <c:v>2094</c:v>
                </c:pt>
                <c:pt idx="32">
                  <c:v>2002</c:v>
                </c:pt>
                <c:pt idx="33">
                  <c:v>47031</c:v>
                </c:pt>
                <c:pt idx="34">
                  <c:v>10348</c:v>
                </c:pt>
                <c:pt idx="35">
                  <c:v>68433</c:v>
                </c:pt>
                <c:pt idx="36">
                  <c:v>17829</c:v>
                </c:pt>
                <c:pt idx="37">
                  <c:v>9806</c:v>
                </c:pt>
                <c:pt idx="38">
                  <c:v>20463</c:v>
                </c:pt>
                <c:pt idx="39">
                  <c:v>6401</c:v>
                </c:pt>
                <c:pt idx="40">
                  <c:v>6758</c:v>
                </c:pt>
                <c:pt idx="41">
                  <c:v>12429</c:v>
                </c:pt>
                <c:pt idx="42">
                  <c:v>4382</c:v>
                </c:pt>
                <c:pt idx="43">
                  <c:v>7224</c:v>
                </c:pt>
                <c:pt idx="44">
                  <c:v>5402</c:v>
                </c:pt>
                <c:pt idx="45">
                  <c:v>1794</c:v>
                </c:pt>
                <c:pt idx="46">
                  <c:v>4319</c:v>
                </c:pt>
                <c:pt idx="47">
                  <c:v>24724</c:v>
                </c:pt>
                <c:pt idx="48">
                  <c:v>16015</c:v>
                </c:pt>
                <c:pt idx="49">
                  <c:v>78741</c:v>
                </c:pt>
                <c:pt idx="50">
                  <c:v>4848</c:v>
                </c:pt>
                <c:pt idx="51">
                  <c:v>4552</c:v>
                </c:pt>
                <c:pt idx="52">
                  <c:v>4099</c:v>
                </c:pt>
                <c:pt idx="53">
                  <c:v>4160</c:v>
                </c:pt>
                <c:pt idx="54">
                  <c:v>1668</c:v>
                </c:pt>
                <c:pt idx="55">
                  <c:v>5674</c:v>
                </c:pt>
                <c:pt idx="56">
                  <c:v>149194</c:v>
                </c:pt>
                <c:pt idx="57">
                  <c:v>1658</c:v>
                </c:pt>
                <c:pt idx="58">
                  <c:v>19116</c:v>
                </c:pt>
                <c:pt idx="59">
                  <c:v>46871</c:v>
                </c:pt>
                <c:pt idx="60">
                  <c:v>36551</c:v>
                </c:pt>
                <c:pt idx="61">
                  <c:v>2589</c:v>
                </c:pt>
                <c:pt idx="62">
                  <c:v>36433</c:v>
                </c:pt>
                <c:pt idx="63">
                  <c:v>12271</c:v>
                </c:pt>
                <c:pt idx="64">
                  <c:v>33951</c:v>
                </c:pt>
                <c:pt idx="65">
                  <c:v>5062</c:v>
                </c:pt>
                <c:pt idx="66">
                  <c:v>12478</c:v>
                </c:pt>
                <c:pt idx="67">
                  <c:v>1186</c:v>
                </c:pt>
                <c:pt idx="68">
                  <c:v>5264</c:v>
                </c:pt>
                <c:pt idx="69">
                  <c:v>1159</c:v>
                </c:pt>
                <c:pt idx="70">
                  <c:v>8440</c:v>
                </c:pt>
                <c:pt idx="71">
                  <c:v>3573</c:v>
                </c:pt>
                <c:pt idx="72">
                  <c:v>2170</c:v>
                </c:pt>
                <c:pt idx="73">
                  <c:v>1241</c:v>
                </c:pt>
                <c:pt idx="74">
                  <c:v>12518</c:v>
                </c:pt>
                <c:pt idx="75">
                  <c:v>15050</c:v>
                </c:pt>
                <c:pt idx="76">
                  <c:v>10253</c:v>
                </c:pt>
                <c:pt idx="77">
                  <c:v>4118</c:v>
                </c:pt>
                <c:pt idx="78">
                  <c:v>1985</c:v>
                </c:pt>
                <c:pt idx="79">
                  <c:v>19402</c:v>
                </c:pt>
                <c:pt idx="80">
                  <c:v>7604</c:v>
                </c:pt>
                <c:pt idx="81">
                  <c:v>19657</c:v>
                </c:pt>
                <c:pt idx="82">
                  <c:v>38461</c:v>
                </c:pt>
                <c:pt idx="83">
                  <c:v>9128</c:v>
                </c:pt>
                <c:pt idx="84">
                  <c:v>1703</c:v>
                </c:pt>
                <c:pt idx="85">
                  <c:v>1492</c:v>
                </c:pt>
                <c:pt idx="86">
                  <c:v>41635</c:v>
                </c:pt>
                <c:pt idx="87">
                  <c:v>9566</c:v>
                </c:pt>
                <c:pt idx="88">
                  <c:v>6837</c:v>
                </c:pt>
                <c:pt idx="89">
                  <c:v>7354</c:v>
                </c:pt>
                <c:pt idx="90">
                  <c:v>1011</c:v>
                </c:pt>
                <c:pt idx="91">
                  <c:v>6668</c:v>
                </c:pt>
                <c:pt idx="92">
                  <c:v>48367</c:v>
                </c:pt>
                <c:pt idx="93">
                  <c:v>3987</c:v>
                </c:pt>
                <c:pt idx="94">
                  <c:v>2441</c:v>
                </c:pt>
                <c:pt idx="95">
                  <c:v>15071</c:v>
                </c:pt>
                <c:pt idx="96">
                  <c:v>1986</c:v>
                </c:pt>
                <c:pt idx="97">
                  <c:v>2186</c:v>
                </c:pt>
                <c:pt idx="98">
                  <c:v>50210</c:v>
                </c:pt>
                <c:pt idx="99">
                  <c:v>78386</c:v>
                </c:pt>
                <c:pt idx="100">
                  <c:v>6121</c:v>
                </c:pt>
                <c:pt idx="101">
                  <c:v>6342</c:v>
                </c:pt>
                <c:pt idx="102">
                  <c:v>7483</c:v>
                </c:pt>
                <c:pt idx="103">
                  <c:v>2038</c:v>
                </c:pt>
                <c:pt idx="104">
                  <c:v>125666</c:v>
                </c:pt>
                <c:pt idx="105">
                  <c:v>3335</c:v>
                </c:pt>
                <c:pt idx="106">
                  <c:v>19509</c:v>
                </c:pt>
                <c:pt idx="107">
                  <c:v>970</c:v>
                </c:pt>
                <c:pt idx="108">
                  <c:v>14876</c:v>
                </c:pt>
                <c:pt idx="109">
                  <c:v>6444</c:v>
                </c:pt>
                <c:pt idx="110">
                  <c:v>1155</c:v>
                </c:pt>
                <c:pt idx="111">
                  <c:v>4093</c:v>
                </c:pt>
                <c:pt idx="112">
                  <c:v>2373</c:v>
                </c:pt>
                <c:pt idx="113">
                  <c:v>6954</c:v>
                </c:pt>
                <c:pt idx="114">
                  <c:v>6371</c:v>
                </c:pt>
                <c:pt idx="115">
                  <c:v>121337</c:v>
                </c:pt>
                <c:pt idx="116">
                  <c:v>7656</c:v>
                </c:pt>
                <c:pt idx="117">
                  <c:v>8479</c:v>
                </c:pt>
                <c:pt idx="118">
                  <c:v>8865</c:v>
                </c:pt>
                <c:pt idx="119">
                  <c:v>2758</c:v>
                </c:pt>
                <c:pt idx="120">
                  <c:v>73327</c:v>
                </c:pt>
                <c:pt idx="121">
                  <c:v>2429</c:v>
                </c:pt>
                <c:pt idx="122">
                  <c:v>14028</c:v>
                </c:pt>
                <c:pt idx="123">
                  <c:v>18878</c:v>
                </c:pt>
                <c:pt idx="124">
                  <c:v>2849</c:v>
                </c:pt>
                <c:pt idx="125">
                  <c:v>24854</c:v>
                </c:pt>
                <c:pt idx="126">
                  <c:v>8971</c:v>
                </c:pt>
                <c:pt idx="127">
                  <c:v>665</c:v>
                </c:pt>
                <c:pt idx="128">
                  <c:v>10049</c:v>
                </c:pt>
                <c:pt idx="129">
                  <c:v>20666</c:v>
                </c:pt>
                <c:pt idx="130">
                  <c:v>10190</c:v>
                </c:pt>
                <c:pt idx="131">
                  <c:v>11913</c:v>
                </c:pt>
                <c:pt idx="132">
                  <c:v>15295</c:v>
                </c:pt>
                <c:pt idx="133">
                  <c:v>7657</c:v>
                </c:pt>
                <c:pt idx="134">
                  <c:v>14352</c:v>
                </c:pt>
                <c:pt idx="135">
                  <c:v>711</c:v>
                </c:pt>
                <c:pt idx="136">
                  <c:v>2008</c:v>
                </c:pt>
                <c:pt idx="137">
                  <c:v>5884</c:v>
                </c:pt>
                <c:pt idx="138">
                  <c:v>4358</c:v>
                </c:pt>
                <c:pt idx="139">
                  <c:v>45687</c:v>
                </c:pt>
                <c:pt idx="140">
                  <c:v>14868</c:v>
                </c:pt>
                <c:pt idx="141">
                  <c:v>5415</c:v>
                </c:pt>
                <c:pt idx="142">
                  <c:v>1910</c:v>
                </c:pt>
                <c:pt idx="143">
                  <c:v>9592</c:v>
                </c:pt>
                <c:pt idx="144">
                  <c:v>1059</c:v>
                </c:pt>
                <c:pt idx="145">
                  <c:v>2904</c:v>
                </c:pt>
                <c:pt idx="146">
                  <c:v>1703</c:v>
                </c:pt>
                <c:pt idx="147">
                  <c:v>51890</c:v>
                </c:pt>
                <c:pt idx="148">
                  <c:v>8749</c:v>
                </c:pt>
                <c:pt idx="149">
                  <c:v>1393</c:v>
                </c:pt>
                <c:pt idx="150">
                  <c:v>2313</c:v>
                </c:pt>
                <c:pt idx="151">
                  <c:v>19738</c:v>
                </c:pt>
                <c:pt idx="152">
                  <c:v>10614</c:v>
                </c:pt>
                <c:pt idx="153">
                  <c:v>7477</c:v>
                </c:pt>
                <c:pt idx="154">
                  <c:v>1677</c:v>
                </c:pt>
                <c:pt idx="155">
                  <c:v>20934</c:v>
                </c:pt>
                <c:pt idx="156">
                  <c:v>7057</c:v>
                </c:pt>
                <c:pt idx="157">
                  <c:v>9270</c:v>
                </c:pt>
                <c:pt idx="158">
                  <c:v>20129</c:v>
                </c:pt>
                <c:pt idx="159">
                  <c:v>4939</c:v>
                </c:pt>
                <c:pt idx="160">
                  <c:v>10378</c:v>
                </c:pt>
                <c:pt idx="161">
                  <c:v>36176</c:v>
                </c:pt>
                <c:pt idx="162">
                  <c:v>4659</c:v>
                </c:pt>
                <c:pt idx="163">
                  <c:v>8980</c:v>
                </c:pt>
                <c:pt idx="164">
                  <c:v>45048</c:v>
                </c:pt>
                <c:pt idx="165">
                  <c:v>9554</c:v>
                </c:pt>
                <c:pt idx="166">
                  <c:v>15651</c:v>
                </c:pt>
                <c:pt idx="167">
                  <c:v>1304</c:v>
                </c:pt>
                <c:pt idx="168">
                  <c:v>8869</c:v>
                </c:pt>
                <c:pt idx="169">
                  <c:v>6912</c:v>
                </c:pt>
                <c:pt idx="170">
                  <c:v>216152</c:v>
                </c:pt>
                <c:pt idx="171">
                  <c:v>2676</c:v>
                </c:pt>
                <c:pt idx="172">
                  <c:v>11221</c:v>
                </c:pt>
                <c:pt idx="173">
                  <c:v>2990</c:v>
                </c:pt>
                <c:pt idx="174">
                  <c:v>4300</c:v>
                </c:pt>
                <c:pt idx="175">
                  <c:v>6069</c:v>
                </c:pt>
                <c:pt idx="176">
                  <c:v>910</c:v>
                </c:pt>
                <c:pt idx="177">
                  <c:v>2594</c:v>
                </c:pt>
                <c:pt idx="178">
                  <c:v>3552</c:v>
                </c:pt>
                <c:pt idx="179">
                  <c:v>17178</c:v>
                </c:pt>
                <c:pt idx="180">
                  <c:v>3980</c:v>
                </c:pt>
                <c:pt idx="181">
                  <c:v>19576</c:v>
                </c:pt>
                <c:pt idx="182">
                  <c:v>11226</c:v>
                </c:pt>
                <c:pt idx="183">
                  <c:v>3692</c:v>
                </c:pt>
                <c:pt idx="184">
                  <c:v>21042</c:v>
                </c:pt>
                <c:pt idx="185">
                  <c:v>3999</c:v>
                </c:pt>
                <c:pt idx="186">
                  <c:v>1931</c:v>
                </c:pt>
                <c:pt idx="187">
                  <c:v>83305</c:v>
                </c:pt>
                <c:pt idx="188">
                  <c:v>4961</c:v>
                </c:pt>
                <c:pt idx="189">
                  <c:v>2878</c:v>
                </c:pt>
                <c:pt idx="190">
                  <c:v>7304</c:v>
                </c:pt>
                <c:pt idx="191">
                  <c:v>1743</c:v>
                </c:pt>
                <c:pt idx="192">
                  <c:v>2607</c:v>
                </c:pt>
                <c:pt idx="193">
                  <c:v>2345</c:v>
                </c:pt>
                <c:pt idx="194">
                  <c:v>2101</c:v>
                </c:pt>
                <c:pt idx="195">
                  <c:v>5001</c:v>
                </c:pt>
                <c:pt idx="196">
                  <c:v>2976</c:v>
                </c:pt>
                <c:pt idx="197">
                  <c:v>4702</c:v>
                </c:pt>
                <c:pt idx="198">
                  <c:v>1641</c:v>
                </c:pt>
                <c:pt idx="199">
                  <c:v>1919</c:v>
                </c:pt>
                <c:pt idx="200">
                  <c:v>6238</c:v>
                </c:pt>
                <c:pt idx="201">
                  <c:v>8011</c:v>
                </c:pt>
                <c:pt idx="202">
                  <c:v>51737</c:v>
                </c:pt>
                <c:pt idx="203">
                  <c:v>23571</c:v>
                </c:pt>
                <c:pt idx="204">
                  <c:v>25738</c:v>
                </c:pt>
                <c:pt idx="205">
                  <c:v>3246</c:v>
                </c:pt>
                <c:pt idx="206">
                  <c:v>3570</c:v>
                </c:pt>
                <c:pt idx="207">
                  <c:v>38968</c:v>
                </c:pt>
                <c:pt idx="208">
                  <c:v>2935</c:v>
                </c:pt>
                <c:pt idx="209">
                  <c:v>1413</c:v>
                </c:pt>
                <c:pt idx="210">
                  <c:v>3008</c:v>
                </c:pt>
                <c:pt idx="211">
                  <c:v>2556</c:v>
                </c:pt>
                <c:pt idx="212">
                  <c:v>28643</c:v>
                </c:pt>
                <c:pt idx="213">
                  <c:v>1163</c:v>
                </c:pt>
                <c:pt idx="214">
                  <c:v>65722</c:v>
                </c:pt>
                <c:pt idx="215">
                  <c:v>4733</c:v>
                </c:pt>
                <c:pt idx="216">
                  <c:v>4039</c:v>
                </c:pt>
                <c:pt idx="217">
                  <c:v>6418</c:v>
                </c:pt>
                <c:pt idx="218">
                  <c:v>1881</c:v>
                </c:pt>
                <c:pt idx="219">
                  <c:v>27036</c:v>
                </c:pt>
                <c:pt idx="220">
                  <c:v>8858</c:v>
                </c:pt>
                <c:pt idx="221">
                  <c:v>3285</c:v>
                </c:pt>
                <c:pt idx="222">
                  <c:v>50870</c:v>
                </c:pt>
                <c:pt idx="223">
                  <c:v>2965</c:v>
                </c:pt>
                <c:pt idx="224">
                  <c:v>3188</c:v>
                </c:pt>
                <c:pt idx="225">
                  <c:v>31460</c:v>
                </c:pt>
                <c:pt idx="226">
                  <c:v>964</c:v>
                </c:pt>
                <c:pt idx="227">
                  <c:v>66611</c:v>
                </c:pt>
                <c:pt idx="228">
                  <c:v>4603</c:v>
                </c:pt>
                <c:pt idx="229">
                  <c:v>1264</c:v>
                </c:pt>
                <c:pt idx="230">
                  <c:v>4804</c:v>
                </c:pt>
                <c:pt idx="231">
                  <c:v>21269</c:v>
                </c:pt>
                <c:pt idx="232">
                  <c:v>2778</c:v>
                </c:pt>
                <c:pt idx="233">
                  <c:v>22826</c:v>
                </c:pt>
                <c:pt idx="234">
                  <c:v>6182</c:v>
                </c:pt>
                <c:pt idx="235">
                  <c:v>8127</c:v>
                </c:pt>
                <c:pt idx="236">
                  <c:v>1800</c:v>
                </c:pt>
                <c:pt idx="237">
                  <c:v>8429</c:v>
                </c:pt>
                <c:pt idx="238">
                  <c:v>3570</c:v>
                </c:pt>
                <c:pt idx="239">
                  <c:v>10185</c:v>
                </c:pt>
                <c:pt idx="240">
                  <c:v>2361</c:v>
                </c:pt>
                <c:pt idx="241">
                  <c:v>7038</c:v>
                </c:pt>
                <c:pt idx="242">
                  <c:v>6632</c:v>
                </c:pt>
                <c:pt idx="243">
                  <c:v>3428</c:v>
                </c:pt>
                <c:pt idx="244">
                  <c:v>6256</c:v>
                </c:pt>
                <c:pt idx="245">
                  <c:v>2581</c:v>
                </c:pt>
                <c:pt idx="246">
                  <c:v>23464</c:v>
                </c:pt>
                <c:pt idx="247">
                  <c:v>4938</c:v>
                </c:pt>
                <c:pt idx="248">
                  <c:v>4596</c:v>
                </c:pt>
                <c:pt idx="249">
                  <c:v>3657</c:v>
                </c:pt>
                <c:pt idx="250">
                  <c:v>1692</c:v>
                </c:pt>
                <c:pt idx="251">
                  <c:v>5832</c:v>
                </c:pt>
                <c:pt idx="252">
                  <c:v>260180</c:v>
                </c:pt>
                <c:pt idx="253">
                  <c:v>1388</c:v>
                </c:pt>
                <c:pt idx="254">
                  <c:v>2826</c:v>
                </c:pt>
                <c:pt idx="255">
                  <c:v>4662</c:v>
                </c:pt>
                <c:pt idx="256">
                  <c:v>3976</c:v>
                </c:pt>
                <c:pt idx="257">
                  <c:v>2799</c:v>
                </c:pt>
                <c:pt idx="258">
                  <c:v>2349</c:v>
                </c:pt>
                <c:pt idx="259">
                  <c:v>20959</c:v>
                </c:pt>
                <c:pt idx="260">
                  <c:v>206073</c:v>
                </c:pt>
                <c:pt idx="261">
                  <c:v>3191</c:v>
                </c:pt>
                <c:pt idx="262">
                  <c:v>2311</c:v>
                </c:pt>
                <c:pt idx="263">
                  <c:v>42225</c:v>
                </c:pt>
                <c:pt idx="264">
                  <c:v>6501</c:v>
                </c:pt>
                <c:pt idx="265">
                  <c:v>12382</c:v>
                </c:pt>
                <c:pt idx="266">
                  <c:v>4493</c:v>
                </c:pt>
                <c:pt idx="267">
                  <c:v>2466</c:v>
                </c:pt>
                <c:pt idx="268">
                  <c:v>1137</c:v>
                </c:pt>
                <c:pt idx="269">
                  <c:v>3657</c:v>
                </c:pt>
                <c:pt idx="270">
                  <c:v>7439</c:v>
                </c:pt>
                <c:pt idx="271">
                  <c:v>14814</c:v>
                </c:pt>
                <c:pt idx="272">
                  <c:v>70361</c:v>
                </c:pt>
                <c:pt idx="273">
                  <c:v>20847</c:v>
                </c:pt>
                <c:pt idx="274">
                  <c:v>19669</c:v>
                </c:pt>
                <c:pt idx="275">
                  <c:v>2246</c:v>
                </c:pt>
                <c:pt idx="276">
                  <c:v>1851</c:v>
                </c:pt>
                <c:pt idx="277">
                  <c:v>4511</c:v>
                </c:pt>
                <c:pt idx="278">
                  <c:v>2931</c:v>
                </c:pt>
                <c:pt idx="279">
                  <c:v>3352</c:v>
                </c:pt>
                <c:pt idx="280">
                  <c:v>28799</c:v>
                </c:pt>
                <c:pt idx="281">
                  <c:v>5764</c:v>
                </c:pt>
                <c:pt idx="282">
                  <c:v>2607</c:v>
                </c:pt>
                <c:pt idx="283">
                  <c:v>2831</c:v>
                </c:pt>
                <c:pt idx="284">
                  <c:v>6190</c:v>
                </c:pt>
                <c:pt idx="285">
                  <c:v>6210</c:v>
                </c:pt>
                <c:pt idx="286">
                  <c:v>3721</c:v>
                </c:pt>
                <c:pt idx="287">
                  <c:v>15406</c:v>
                </c:pt>
                <c:pt idx="288">
                  <c:v>33704</c:v>
                </c:pt>
                <c:pt idx="289">
                  <c:v>2193</c:v>
                </c:pt>
                <c:pt idx="290">
                  <c:v>5220</c:v>
                </c:pt>
                <c:pt idx="291">
                  <c:v>17740</c:v>
                </c:pt>
              </c:numCache>
            </c:numRef>
          </c:xVal>
          <c:yVal>
            <c:numRef>
              <c:f>Taul1!$L$2:$L$293</c:f>
              <c:numCache>
                <c:formatCode>#,##0</c:formatCode>
                <c:ptCount val="292"/>
                <c:pt idx="0">
                  <c:v>12584</c:v>
                </c:pt>
                <c:pt idx="1">
                  <c:v>12021</c:v>
                </c:pt>
                <c:pt idx="2">
                  <c:v>10673</c:v>
                </c:pt>
                <c:pt idx="3">
                  <c:v>12562</c:v>
                </c:pt>
                <c:pt idx="4">
                  <c:v>12489</c:v>
                </c:pt>
                <c:pt idx="5">
                  <c:v>11394</c:v>
                </c:pt>
                <c:pt idx="6">
                  <c:v>10056</c:v>
                </c:pt>
                <c:pt idx="7">
                  <c:v>13343</c:v>
                </c:pt>
                <c:pt idx="8">
                  <c:v>24982</c:v>
                </c:pt>
                <c:pt idx="9">
                  <c:v>11696</c:v>
                </c:pt>
                <c:pt idx="10">
                  <c:v>11653</c:v>
                </c:pt>
                <c:pt idx="11">
                  <c:v>14042</c:v>
                </c:pt>
                <c:pt idx="12">
                  <c:v>13755</c:v>
                </c:pt>
                <c:pt idx="13">
                  <c:v>12837</c:v>
                </c:pt>
                <c:pt idx="14">
                  <c:v>10662</c:v>
                </c:pt>
                <c:pt idx="15">
                  <c:v>11592</c:v>
                </c:pt>
                <c:pt idx="16">
                  <c:v>20278</c:v>
                </c:pt>
                <c:pt idx="17">
                  <c:v>25718</c:v>
                </c:pt>
                <c:pt idx="18">
                  <c:v>12490</c:v>
                </c:pt>
                <c:pt idx="19">
                  <c:v>13284</c:v>
                </c:pt>
                <c:pt idx="20">
                  <c:v>12849</c:v>
                </c:pt>
                <c:pt idx="21">
                  <c:v>12788</c:v>
                </c:pt>
                <c:pt idx="22">
                  <c:v>19252</c:v>
                </c:pt>
                <c:pt idx="23">
                  <c:v>10385</c:v>
                </c:pt>
                <c:pt idx="24">
                  <c:v>11794</c:v>
                </c:pt>
                <c:pt idx="25">
                  <c:v>20922</c:v>
                </c:pt>
                <c:pt idx="26">
                  <c:v>11720</c:v>
                </c:pt>
                <c:pt idx="27">
                  <c:v>10515</c:v>
                </c:pt>
                <c:pt idx="28">
                  <c:v>17052</c:v>
                </c:pt>
                <c:pt idx="29">
                  <c:v>11852</c:v>
                </c:pt>
                <c:pt idx="30">
                  <c:v>11286</c:v>
                </c:pt>
                <c:pt idx="31">
                  <c:v>15198</c:v>
                </c:pt>
                <c:pt idx="32">
                  <c:v>19834</c:v>
                </c:pt>
                <c:pt idx="33">
                  <c:v>10715</c:v>
                </c:pt>
                <c:pt idx="34">
                  <c:v>12102</c:v>
                </c:pt>
                <c:pt idx="35">
                  <c:v>11584</c:v>
                </c:pt>
                <c:pt idx="36">
                  <c:v>11643</c:v>
                </c:pt>
                <c:pt idx="37">
                  <c:v>12252</c:v>
                </c:pt>
                <c:pt idx="38">
                  <c:v>10941</c:v>
                </c:pt>
                <c:pt idx="39">
                  <c:v>12134</c:v>
                </c:pt>
                <c:pt idx="40">
                  <c:v>12015</c:v>
                </c:pt>
                <c:pt idx="41">
                  <c:v>11075</c:v>
                </c:pt>
                <c:pt idx="42">
                  <c:v>17811</c:v>
                </c:pt>
                <c:pt idx="43">
                  <c:v>18297</c:v>
                </c:pt>
                <c:pt idx="44">
                  <c:v>18985</c:v>
                </c:pt>
                <c:pt idx="45">
                  <c:v>16750</c:v>
                </c:pt>
                <c:pt idx="46">
                  <c:v>11274</c:v>
                </c:pt>
                <c:pt idx="47">
                  <c:v>12739</c:v>
                </c:pt>
                <c:pt idx="48">
                  <c:v>11236</c:v>
                </c:pt>
                <c:pt idx="49">
                  <c:v>12475</c:v>
                </c:pt>
                <c:pt idx="50">
                  <c:v>13281</c:v>
                </c:pt>
                <c:pt idx="51">
                  <c:v>12579</c:v>
                </c:pt>
                <c:pt idx="52">
                  <c:v>21823</c:v>
                </c:pt>
                <c:pt idx="53">
                  <c:v>16703</c:v>
                </c:pt>
                <c:pt idx="54">
                  <c:v>15557</c:v>
                </c:pt>
                <c:pt idx="55">
                  <c:v>13639</c:v>
                </c:pt>
                <c:pt idx="56">
                  <c:v>10234</c:v>
                </c:pt>
                <c:pt idx="57">
                  <c:v>12195</c:v>
                </c:pt>
                <c:pt idx="58">
                  <c:v>12659</c:v>
                </c:pt>
                <c:pt idx="59">
                  <c:v>9768</c:v>
                </c:pt>
                <c:pt idx="60">
                  <c:v>10179</c:v>
                </c:pt>
                <c:pt idx="61">
                  <c:v>15395</c:v>
                </c:pt>
                <c:pt idx="62">
                  <c:v>10848</c:v>
                </c:pt>
                <c:pt idx="63">
                  <c:v>11389</c:v>
                </c:pt>
                <c:pt idx="64">
                  <c:v>10437</c:v>
                </c:pt>
                <c:pt idx="65">
                  <c:v>13526</c:v>
                </c:pt>
                <c:pt idx="66">
                  <c:v>13035</c:v>
                </c:pt>
                <c:pt idx="67">
                  <c:v>18260</c:v>
                </c:pt>
                <c:pt idx="68">
                  <c:v>10703</c:v>
                </c:pt>
                <c:pt idx="69">
                  <c:v>12675</c:v>
                </c:pt>
                <c:pt idx="70">
                  <c:v>13866</c:v>
                </c:pt>
                <c:pt idx="71">
                  <c:v>13321</c:v>
                </c:pt>
                <c:pt idx="72">
                  <c:v>12976</c:v>
                </c:pt>
                <c:pt idx="73">
                  <c:v>15798</c:v>
                </c:pt>
                <c:pt idx="74">
                  <c:v>10817</c:v>
                </c:pt>
                <c:pt idx="75">
                  <c:v>11575</c:v>
                </c:pt>
                <c:pt idx="76">
                  <c:v>13034</c:v>
                </c:pt>
                <c:pt idx="77">
                  <c:v>9939</c:v>
                </c:pt>
                <c:pt idx="78">
                  <c:v>16769</c:v>
                </c:pt>
                <c:pt idx="79">
                  <c:v>10399</c:v>
                </c:pt>
                <c:pt idx="80">
                  <c:v>11448</c:v>
                </c:pt>
                <c:pt idx="81">
                  <c:v>10352</c:v>
                </c:pt>
                <c:pt idx="82">
                  <c:v>9729</c:v>
                </c:pt>
                <c:pt idx="83">
                  <c:v>14856</c:v>
                </c:pt>
                <c:pt idx="84">
                  <c:v>13249</c:v>
                </c:pt>
                <c:pt idx="85">
                  <c:v>11857</c:v>
                </c:pt>
                <c:pt idx="86">
                  <c:v>11630</c:v>
                </c:pt>
                <c:pt idx="87">
                  <c:v>15697</c:v>
                </c:pt>
                <c:pt idx="88">
                  <c:v>16874</c:v>
                </c:pt>
                <c:pt idx="89">
                  <c:v>11229</c:v>
                </c:pt>
                <c:pt idx="90">
                  <c:v>20509</c:v>
                </c:pt>
                <c:pt idx="91">
                  <c:v>11548</c:v>
                </c:pt>
                <c:pt idx="92">
                  <c:v>9613</c:v>
                </c:pt>
                <c:pt idx="93">
                  <c:v>13286</c:v>
                </c:pt>
                <c:pt idx="94">
                  <c:v>14627</c:v>
                </c:pt>
                <c:pt idx="95">
                  <c:v>10499</c:v>
                </c:pt>
                <c:pt idx="96">
                  <c:v>16293</c:v>
                </c:pt>
                <c:pt idx="97">
                  <c:v>13863</c:v>
                </c:pt>
                <c:pt idx="98">
                  <c:v>11793</c:v>
                </c:pt>
                <c:pt idx="99">
                  <c:v>12241</c:v>
                </c:pt>
                <c:pt idx="100">
                  <c:v>15378</c:v>
                </c:pt>
                <c:pt idx="101">
                  <c:v>11486</c:v>
                </c:pt>
                <c:pt idx="102">
                  <c:v>16285</c:v>
                </c:pt>
                <c:pt idx="103">
                  <c:v>18190</c:v>
                </c:pt>
                <c:pt idx="104">
                  <c:v>10796</c:v>
                </c:pt>
                <c:pt idx="105">
                  <c:v>13220</c:v>
                </c:pt>
                <c:pt idx="106">
                  <c:v>12468</c:v>
                </c:pt>
                <c:pt idx="107">
                  <c:v>20550</c:v>
                </c:pt>
                <c:pt idx="108">
                  <c:v>13516</c:v>
                </c:pt>
                <c:pt idx="109">
                  <c:v>11331</c:v>
                </c:pt>
                <c:pt idx="110">
                  <c:v>13402</c:v>
                </c:pt>
                <c:pt idx="111">
                  <c:v>13375</c:v>
                </c:pt>
                <c:pt idx="112">
                  <c:v>11882</c:v>
                </c:pt>
                <c:pt idx="113">
                  <c:v>13053</c:v>
                </c:pt>
                <c:pt idx="114">
                  <c:v>17187</c:v>
                </c:pt>
                <c:pt idx="115">
                  <c:v>11303</c:v>
                </c:pt>
                <c:pt idx="116">
                  <c:v>10649</c:v>
                </c:pt>
                <c:pt idx="117">
                  <c:v>13911</c:v>
                </c:pt>
                <c:pt idx="118">
                  <c:v>12345</c:v>
                </c:pt>
                <c:pt idx="119">
                  <c:v>12114</c:v>
                </c:pt>
                <c:pt idx="120">
                  <c:v>10486</c:v>
                </c:pt>
                <c:pt idx="121">
                  <c:v>14769</c:v>
                </c:pt>
                <c:pt idx="122">
                  <c:v>10989</c:v>
                </c:pt>
                <c:pt idx="123">
                  <c:v>12323</c:v>
                </c:pt>
                <c:pt idx="124">
                  <c:v>10874</c:v>
                </c:pt>
                <c:pt idx="125">
                  <c:v>10165</c:v>
                </c:pt>
                <c:pt idx="126">
                  <c:v>14086</c:v>
                </c:pt>
                <c:pt idx="127">
                  <c:v>17478</c:v>
                </c:pt>
                <c:pt idx="128">
                  <c:v>13696</c:v>
                </c:pt>
                <c:pt idx="129">
                  <c:v>9128</c:v>
                </c:pt>
                <c:pt idx="130">
                  <c:v>8936</c:v>
                </c:pt>
                <c:pt idx="131">
                  <c:v>11752</c:v>
                </c:pt>
                <c:pt idx="132">
                  <c:v>12465</c:v>
                </c:pt>
                <c:pt idx="133">
                  <c:v>11931</c:v>
                </c:pt>
                <c:pt idx="134">
                  <c:v>15959</c:v>
                </c:pt>
                <c:pt idx="135">
                  <c:v>15111</c:v>
                </c:pt>
                <c:pt idx="136">
                  <c:v>10424</c:v>
                </c:pt>
                <c:pt idx="137">
                  <c:v>10517</c:v>
                </c:pt>
                <c:pt idx="138">
                  <c:v>16958</c:v>
                </c:pt>
                <c:pt idx="139">
                  <c:v>13187</c:v>
                </c:pt>
                <c:pt idx="140">
                  <c:v>15291</c:v>
                </c:pt>
                <c:pt idx="141">
                  <c:v>14132</c:v>
                </c:pt>
                <c:pt idx="142">
                  <c:v>12356</c:v>
                </c:pt>
                <c:pt idx="143">
                  <c:v>11975</c:v>
                </c:pt>
                <c:pt idx="144">
                  <c:v>11522</c:v>
                </c:pt>
                <c:pt idx="145">
                  <c:v>11804</c:v>
                </c:pt>
                <c:pt idx="146">
                  <c:v>27625</c:v>
                </c:pt>
                <c:pt idx="147">
                  <c:v>11025</c:v>
                </c:pt>
                <c:pt idx="148">
                  <c:v>10520</c:v>
                </c:pt>
                <c:pt idx="149">
                  <c:v>16798</c:v>
                </c:pt>
                <c:pt idx="150">
                  <c:v>15658</c:v>
                </c:pt>
                <c:pt idx="151">
                  <c:v>12171</c:v>
                </c:pt>
                <c:pt idx="152">
                  <c:v>8903</c:v>
                </c:pt>
                <c:pt idx="153">
                  <c:v>12778</c:v>
                </c:pt>
                <c:pt idx="154">
                  <c:v>13917</c:v>
                </c:pt>
                <c:pt idx="155">
                  <c:v>12159</c:v>
                </c:pt>
                <c:pt idx="156">
                  <c:v>13239</c:v>
                </c:pt>
                <c:pt idx="157">
                  <c:v>11594</c:v>
                </c:pt>
                <c:pt idx="158">
                  <c:v>11008</c:v>
                </c:pt>
                <c:pt idx="159">
                  <c:v>10777</c:v>
                </c:pt>
                <c:pt idx="160">
                  <c:v>12198</c:v>
                </c:pt>
                <c:pt idx="161">
                  <c:v>10212</c:v>
                </c:pt>
                <c:pt idx="162">
                  <c:v>12615</c:v>
                </c:pt>
                <c:pt idx="163">
                  <c:v>15526</c:v>
                </c:pt>
                <c:pt idx="164">
                  <c:v>10687</c:v>
                </c:pt>
                <c:pt idx="165">
                  <c:v>14235</c:v>
                </c:pt>
                <c:pt idx="166">
                  <c:v>12523</c:v>
                </c:pt>
                <c:pt idx="167">
                  <c:v>14571</c:v>
                </c:pt>
                <c:pt idx="168">
                  <c:v>10251</c:v>
                </c:pt>
                <c:pt idx="169">
                  <c:v>10141</c:v>
                </c:pt>
                <c:pt idx="170">
                  <c:v>10772</c:v>
                </c:pt>
                <c:pt idx="171">
                  <c:v>14772</c:v>
                </c:pt>
                <c:pt idx="172">
                  <c:v>9486</c:v>
                </c:pt>
                <c:pt idx="173">
                  <c:v>16421</c:v>
                </c:pt>
                <c:pt idx="174">
                  <c:v>16547</c:v>
                </c:pt>
                <c:pt idx="175">
                  <c:v>10040</c:v>
                </c:pt>
                <c:pt idx="176">
                  <c:v>23600</c:v>
                </c:pt>
                <c:pt idx="177">
                  <c:v>11667</c:v>
                </c:pt>
                <c:pt idx="178">
                  <c:v>11952</c:v>
                </c:pt>
                <c:pt idx="179">
                  <c:v>10782</c:v>
                </c:pt>
                <c:pt idx="180">
                  <c:v>16019</c:v>
                </c:pt>
                <c:pt idx="181">
                  <c:v>12301</c:v>
                </c:pt>
                <c:pt idx="182">
                  <c:v>12313</c:v>
                </c:pt>
                <c:pt idx="183">
                  <c:v>13164</c:v>
                </c:pt>
                <c:pt idx="184">
                  <c:v>10595</c:v>
                </c:pt>
                <c:pt idx="185">
                  <c:v>13357</c:v>
                </c:pt>
                <c:pt idx="186">
                  <c:v>13677</c:v>
                </c:pt>
                <c:pt idx="187">
                  <c:v>10177</c:v>
                </c:pt>
                <c:pt idx="188">
                  <c:v>12891</c:v>
                </c:pt>
                <c:pt idx="189">
                  <c:v>18129</c:v>
                </c:pt>
                <c:pt idx="190">
                  <c:v>15181</c:v>
                </c:pt>
                <c:pt idx="191">
                  <c:v>12884</c:v>
                </c:pt>
                <c:pt idx="192">
                  <c:v>16053</c:v>
                </c:pt>
                <c:pt idx="193">
                  <c:v>23481</c:v>
                </c:pt>
                <c:pt idx="194">
                  <c:v>26135</c:v>
                </c:pt>
                <c:pt idx="195">
                  <c:v>11006</c:v>
                </c:pt>
                <c:pt idx="196">
                  <c:v>14479</c:v>
                </c:pt>
                <c:pt idx="197">
                  <c:v>12645</c:v>
                </c:pt>
                <c:pt idx="198">
                  <c:v>11008</c:v>
                </c:pt>
                <c:pt idx="199">
                  <c:v>17145</c:v>
                </c:pt>
                <c:pt idx="200">
                  <c:v>12537</c:v>
                </c:pt>
                <c:pt idx="201">
                  <c:v>13758</c:v>
                </c:pt>
                <c:pt idx="202">
                  <c:v>12662</c:v>
                </c:pt>
                <c:pt idx="203">
                  <c:v>10240</c:v>
                </c:pt>
                <c:pt idx="204">
                  <c:v>10018</c:v>
                </c:pt>
                <c:pt idx="205">
                  <c:v>14038</c:v>
                </c:pt>
                <c:pt idx="206">
                  <c:v>16330</c:v>
                </c:pt>
                <c:pt idx="207">
                  <c:v>13099</c:v>
                </c:pt>
                <c:pt idx="208">
                  <c:v>11440</c:v>
                </c:pt>
                <c:pt idx="209">
                  <c:v>18329</c:v>
                </c:pt>
                <c:pt idx="210">
                  <c:v>18318</c:v>
                </c:pt>
                <c:pt idx="211">
                  <c:v>13034</c:v>
                </c:pt>
                <c:pt idx="212">
                  <c:v>10396</c:v>
                </c:pt>
                <c:pt idx="213">
                  <c:v>15451</c:v>
                </c:pt>
                <c:pt idx="214">
                  <c:v>10858</c:v>
                </c:pt>
                <c:pt idx="215">
                  <c:v>13523</c:v>
                </c:pt>
                <c:pt idx="216">
                  <c:v>16269</c:v>
                </c:pt>
                <c:pt idx="217">
                  <c:v>9280</c:v>
                </c:pt>
                <c:pt idx="218">
                  <c:v>15675</c:v>
                </c:pt>
                <c:pt idx="219">
                  <c:v>14702</c:v>
                </c:pt>
                <c:pt idx="220">
                  <c:v>12580</c:v>
                </c:pt>
                <c:pt idx="221">
                  <c:v>18480</c:v>
                </c:pt>
                <c:pt idx="222">
                  <c:v>11352</c:v>
                </c:pt>
                <c:pt idx="223">
                  <c:v>12242</c:v>
                </c:pt>
                <c:pt idx="224">
                  <c:v>14478</c:v>
                </c:pt>
                <c:pt idx="225">
                  <c:v>11737</c:v>
                </c:pt>
                <c:pt idx="226">
                  <c:v>22475</c:v>
                </c:pt>
                <c:pt idx="227">
                  <c:v>9539</c:v>
                </c:pt>
                <c:pt idx="228">
                  <c:v>11134</c:v>
                </c:pt>
                <c:pt idx="229">
                  <c:v>20999</c:v>
                </c:pt>
                <c:pt idx="230">
                  <c:v>13250</c:v>
                </c:pt>
                <c:pt idx="231">
                  <c:v>10052</c:v>
                </c:pt>
                <c:pt idx="232">
                  <c:v>13207</c:v>
                </c:pt>
                <c:pt idx="233">
                  <c:v>12687</c:v>
                </c:pt>
                <c:pt idx="234">
                  <c:v>10893</c:v>
                </c:pt>
                <c:pt idx="235">
                  <c:v>14674</c:v>
                </c:pt>
                <c:pt idx="236">
                  <c:v>12325</c:v>
                </c:pt>
                <c:pt idx="237">
                  <c:v>13207</c:v>
                </c:pt>
                <c:pt idx="238">
                  <c:v>11753</c:v>
                </c:pt>
                <c:pt idx="239">
                  <c:v>12525</c:v>
                </c:pt>
                <c:pt idx="240">
                  <c:v>19628</c:v>
                </c:pt>
                <c:pt idx="241">
                  <c:v>16628</c:v>
                </c:pt>
                <c:pt idx="242">
                  <c:v>11676</c:v>
                </c:pt>
                <c:pt idx="243">
                  <c:v>17367</c:v>
                </c:pt>
                <c:pt idx="244">
                  <c:v>13159</c:v>
                </c:pt>
                <c:pt idx="245">
                  <c:v>18508</c:v>
                </c:pt>
                <c:pt idx="246">
                  <c:v>11479</c:v>
                </c:pt>
                <c:pt idx="247">
                  <c:v>14901</c:v>
                </c:pt>
                <c:pt idx="248">
                  <c:v>13329</c:v>
                </c:pt>
                <c:pt idx="249">
                  <c:v>14921</c:v>
                </c:pt>
                <c:pt idx="250">
                  <c:v>16359</c:v>
                </c:pt>
                <c:pt idx="251">
                  <c:v>12477</c:v>
                </c:pt>
                <c:pt idx="252">
                  <c:v>10478</c:v>
                </c:pt>
                <c:pt idx="253">
                  <c:v>17166</c:v>
                </c:pt>
                <c:pt idx="254">
                  <c:v>10254</c:v>
                </c:pt>
                <c:pt idx="255">
                  <c:v>12507</c:v>
                </c:pt>
                <c:pt idx="256">
                  <c:v>13416</c:v>
                </c:pt>
                <c:pt idx="257">
                  <c:v>12948</c:v>
                </c:pt>
                <c:pt idx="258">
                  <c:v>12037</c:v>
                </c:pt>
                <c:pt idx="259">
                  <c:v>11539</c:v>
                </c:pt>
                <c:pt idx="260">
                  <c:v>10473</c:v>
                </c:pt>
                <c:pt idx="261">
                  <c:v>18445</c:v>
                </c:pt>
                <c:pt idx="262">
                  <c:v>13359</c:v>
                </c:pt>
                <c:pt idx="263">
                  <c:v>10711</c:v>
                </c:pt>
                <c:pt idx="264">
                  <c:v>8134</c:v>
                </c:pt>
                <c:pt idx="265">
                  <c:v>10542</c:v>
                </c:pt>
                <c:pt idx="266">
                  <c:v>13199</c:v>
                </c:pt>
                <c:pt idx="267">
                  <c:v>14078</c:v>
                </c:pt>
                <c:pt idx="268">
                  <c:v>39427</c:v>
                </c:pt>
                <c:pt idx="269">
                  <c:v>11585</c:v>
                </c:pt>
                <c:pt idx="270">
                  <c:v>11083</c:v>
                </c:pt>
                <c:pt idx="271">
                  <c:v>11973</c:v>
                </c:pt>
                <c:pt idx="272">
                  <c:v>11436</c:v>
                </c:pt>
                <c:pt idx="273">
                  <c:v>11888</c:v>
                </c:pt>
                <c:pt idx="274">
                  <c:v>13265</c:v>
                </c:pt>
                <c:pt idx="275">
                  <c:v>12591</c:v>
                </c:pt>
                <c:pt idx="276">
                  <c:v>18401</c:v>
                </c:pt>
                <c:pt idx="277">
                  <c:v>11053</c:v>
                </c:pt>
                <c:pt idx="278">
                  <c:v>13180</c:v>
                </c:pt>
                <c:pt idx="279">
                  <c:v>12976</c:v>
                </c:pt>
                <c:pt idx="280">
                  <c:v>12078</c:v>
                </c:pt>
                <c:pt idx="281">
                  <c:v>16763</c:v>
                </c:pt>
                <c:pt idx="283">
                  <c:v>14973</c:v>
                </c:pt>
                <c:pt idx="284">
                  <c:v>12298</c:v>
                </c:pt>
                <c:pt idx="285">
                  <c:v>12376</c:v>
                </c:pt>
                <c:pt idx="286">
                  <c:v>13939</c:v>
                </c:pt>
                <c:pt idx="287">
                  <c:v>11895</c:v>
                </c:pt>
                <c:pt idx="288">
                  <c:v>10786</c:v>
                </c:pt>
                <c:pt idx="289">
                  <c:v>14951</c:v>
                </c:pt>
                <c:pt idx="290">
                  <c:v>11682</c:v>
                </c:pt>
                <c:pt idx="291">
                  <c:v>11319</c:v>
                </c:pt>
              </c:numCache>
            </c:numRef>
          </c:yVal>
          <c:smooth val="0"/>
          <c:extLst>
            <c:ext xmlns:c16="http://schemas.microsoft.com/office/drawing/2014/chart" uri="{C3380CC4-5D6E-409C-BE32-E72D297353CC}">
              <c16:uniqueId val="{00000000-12D9-437F-9236-3334913FF8FB}"/>
            </c:ext>
          </c:extLst>
        </c:ser>
        <c:dLbls>
          <c:showLegendKey val="0"/>
          <c:showVal val="0"/>
          <c:showCatName val="0"/>
          <c:showSerName val="0"/>
          <c:showPercent val="0"/>
          <c:showBubbleSize val="0"/>
        </c:dLbls>
        <c:axId val="1669897232"/>
        <c:axId val="1488660559"/>
      </c:scatterChart>
      <c:valAx>
        <c:axId val="1669897232"/>
        <c:scaling>
          <c:logBase val="10"/>
          <c:orientation val="minMax"/>
          <c:min val="1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00" b="0" i="0" u="none" strike="noStrike" baseline="0" err="1"/>
                  <a:t>Kunnan</a:t>
                </a:r>
                <a:r>
                  <a:rPr lang="en-US" sz="1000" b="0" i="0" u="none" strike="noStrike" baseline="0"/>
                  <a:t> </a:t>
                </a:r>
                <a:r>
                  <a:rPr lang="en-US" sz="1000" b="0" i="0" u="none" strike="noStrike" baseline="0" err="1"/>
                  <a:t>väkiluku</a:t>
                </a:r>
                <a:endParaRPr lang="en-US"/>
              </a:p>
            </c:rich>
          </c:tx>
          <c:layout>
            <c:manualLayout>
              <c:xMode val="edge"/>
              <c:yMode val="edge"/>
              <c:x val="0.10106534933209615"/>
              <c:y val="0.7884885041563902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fi-FI"/>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488660559"/>
        <c:crosses val="autoZero"/>
        <c:crossBetween val="midCat"/>
      </c:valAx>
      <c:valAx>
        <c:axId val="148866055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66989723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i-FI"/>
              <a:t>Toteutuneet</a:t>
            </a:r>
            <a:r>
              <a:rPr lang="fi-FI" baseline="0"/>
              <a:t> opiskelijavuodet iän mukaan</a:t>
            </a:r>
            <a:endParaRPr lang="fi-FI"/>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spPr>
            <a:solidFill>
              <a:schemeClr val="accent1"/>
            </a:solidFill>
            <a:ln>
              <a:noFill/>
            </a:ln>
            <a:effectLst/>
          </c:spPr>
          <c:invertIfNegative val="0"/>
          <c:cat>
            <c:strRef>
              <c:f>Taul1!$B$4:$B$14</c:f>
              <c:strCache>
                <c:ptCount val="11"/>
                <c:pt idx="0">
                  <c:v>15–19-vuotiaat</c:v>
                </c:pt>
                <c:pt idx="1">
                  <c:v>20–24-vuotiaat</c:v>
                </c:pt>
                <c:pt idx="2">
                  <c:v>25–29-vuotiaat</c:v>
                </c:pt>
                <c:pt idx="3">
                  <c:v>30–34-vuotiaat</c:v>
                </c:pt>
                <c:pt idx="4">
                  <c:v>35–39-vuotiaat</c:v>
                </c:pt>
                <c:pt idx="5">
                  <c:v>40–44-vuotiaat</c:v>
                </c:pt>
                <c:pt idx="6">
                  <c:v>45–49-vuotiaat</c:v>
                </c:pt>
                <c:pt idx="7">
                  <c:v>50–54-vuotiaat</c:v>
                </c:pt>
                <c:pt idx="8">
                  <c:v>55–59-vuotiaat</c:v>
                </c:pt>
                <c:pt idx="9">
                  <c:v>60–64-vuotiaat</c:v>
                </c:pt>
                <c:pt idx="10">
                  <c:v>65–vuotiaat ja sitä vanhemmat</c:v>
                </c:pt>
              </c:strCache>
            </c:strRef>
          </c:cat>
          <c:val>
            <c:numRef>
              <c:f>Taul1!$C$4:$C$14</c:f>
              <c:numCache>
                <c:formatCode>#,##0.00</c:formatCode>
                <c:ptCount val="11"/>
                <c:pt idx="0">
                  <c:v>72447.143671162063</c:v>
                </c:pt>
                <c:pt idx="1">
                  <c:v>22487.457369852018</c:v>
                </c:pt>
                <c:pt idx="2">
                  <c:v>13828.973616439054</c:v>
                </c:pt>
                <c:pt idx="3">
                  <c:v>14026.093945205706</c:v>
                </c:pt>
                <c:pt idx="4">
                  <c:v>13753.136136986272</c:v>
                </c:pt>
                <c:pt idx="5">
                  <c:v>12248.312575343336</c:v>
                </c:pt>
                <c:pt idx="6">
                  <c:v>9628.0512602738745</c:v>
                </c:pt>
                <c:pt idx="7">
                  <c:v>6573.3485205470542</c:v>
                </c:pt>
                <c:pt idx="8">
                  <c:v>4602.5513150678953</c:v>
                </c:pt>
                <c:pt idx="9">
                  <c:v>1699.7013698629821</c:v>
                </c:pt>
                <c:pt idx="10">
                  <c:v>260.62484931506498</c:v>
                </c:pt>
              </c:numCache>
            </c:numRef>
          </c:val>
          <c:extLst>
            <c:ext xmlns:c16="http://schemas.microsoft.com/office/drawing/2014/chart" uri="{C3380CC4-5D6E-409C-BE32-E72D297353CC}">
              <c16:uniqueId val="{00000000-66C6-40A9-8B31-C49DE53A120E}"/>
            </c:ext>
          </c:extLst>
        </c:ser>
        <c:dLbls>
          <c:showLegendKey val="0"/>
          <c:showVal val="0"/>
          <c:showCatName val="0"/>
          <c:showSerName val="0"/>
          <c:showPercent val="0"/>
          <c:showBubbleSize val="0"/>
        </c:dLbls>
        <c:gapWidth val="219"/>
        <c:overlap val="-27"/>
        <c:axId val="1212310400"/>
        <c:axId val="1212306080"/>
      </c:barChart>
      <c:lineChart>
        <c:grouping val="standard"/>
        <c:varyColors val="0"/>
        <c:ser>
          <c:idx val="1"/>
          <c:order val="1"/>
          <c:spPr>
            <a:ln w="28575" cap="rnd">
              <a:noFill/>
              <a:round/>
            </a:ln>
            <a:effectLst/>
          </c:spPr>
          <c:marker>
            <c:symbol val="none"/>
          </c:marker>
          <c:cat>
            <c:strRef>
              <c:f>Taul1!$B$4:$B$14</c:f>
              <c:strCache>
                <c:ptCount val="11"/>
                <c:pt idx="0">
                  <c:v>15–19-vuotiaat</c:v>
                </c:pt>
                <c:pt idx="1">
                  <c:v>20–24-vuotiaat</c:v>
                </c:pt>
                <c:pt idx="2">
                  <c:v>25–29-vuotiaat</c:v>
                </c:pt>
                <c:pt idx="3">
                  <c:v>30–34-vuotiaat</c:v>
                </c:pt>
                <c:pt idx="4">
                  <c:v>35–39-vuotiaat</c:v>
                </c:pt>
                <c:pt idx="5">
                  <c:v>40–44-vuotiaat</c:v>
                </c:pt>
                <c:pt idx="6">
                  <c:v>45–49-vuotiaat</c:v>
                </c:pt>
                <c:pt idx="7">
                  <c:v>50–54-vuotiaat</c:v>
                </c:pt>
                <c:pt idx="8">
                  <c:v>55–59-vuotiaat</c:v>
                </c:pt>
                <c:pt idx="9">
                  <c:v>60–64-vuotiaat</c:v>
                </c:pt>
                <c:pt idx="10">
                  <c:v>65–vuotiaat ja sitä vanhemmat</c:v>
                </c:pt>
              </c:strCache>
            </c:strRef>
          </c:cat>
          <c:val>
            <c:numRef>
              <c:f>Taul1!$D$4:$D$14</c:f>
              <c:numCache>
                <c:formatCode>0%</c:formatCode>
                <c:ptCount val="11"/>
                <c:pt idx="0">
                  <c:v>0.42229592270991073</c:v>
                </c:pt>
                <c:pt idx="1">
                  <c:v>0.13107986151262874</c:v>
                </c:pt>
                <c:pt idx="2">
                  <c:v>8.0609377782960817E-2</c:v>
                </c:pt>
                <c:pt idx="3">
                  <c:v>8.1758396321210375E-2</c:v>
                </c:pt>
                <c:pt idx="4">
                  <c:v>8.0167319521742511E-2</c:v>
                </c:pt>
                <c:pt idx="5">
                  <c:v>7.1395671361753371E-2</c:v>
                </c:pt>
                <c:pt idx="6">
                  <c:v>5.6122113099596506E-2</c:v>
                </c:pt>
                <c:pt idx="7">
                  <c:v>3.8316186644680714E-2</c:v>
                </c:pt>
                <c:pt idx="8">
                  <c:v>2.6828368323787825E-2</c:v>
                </c:pt>
                <c:pt idx="9">
                  <c:v>9.9075949988529626E-3</c:v>
                </c:pt>
                <c:pt idx="10">
                  <c:v>1.5191877228756369E-3</c:v>
                </c:pt>
              </c:numCache>
            </c:numRef>
          </c:val>
          <c:smooth val="0"/>
          <c:extLst>
            <c:ext xmlns:c16="http://schemas.microsoft.com/office/drawing/2014/chart" uri="{C3380CC4-5D6E-409C-BE32-E72D297353CC}">
              <c16:uniqueId val="{00000001-66C6-40A9-8B31-C49DE53A120E}"/>
            </c:ext>
          </c:extLst>
        </c:ser>
        <c:dLbls>
          <c:showLegendKey val="0"/>
          <c:showVal val="0"/>
          <c:showCatName val="0"/>
          <c:showSerName val="0"/>
          <c:showPercent val="0"/>
          <c:showBubbleSize val="0"/>
        </c:dLbls>
        <c:marker val="1"/>
        <c:smooth val="0"/>
        <c:axId val="1212310040"/>
        <c:axId val="1212307520"/>
      </c:lineChart>
      <c:catAx>
        <c:axId val="121231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212306080"/>
        <c:crosses val="autoZero"/>
        <c:auto val="1"/>
        <c:lblAlgn val="ctr"/>
        <c:lblOffset val="100"/>
        <c:noMultiLvlLbl val="0"/>
      </c:catAx>
      <c:valAx>
        <c:axId val="12123060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212310400"/>
        <c:crosses val="autoZero"/>
        <c:crossBetween val="between"/>
      </c:valAx>
      <c:valAx>
        <c:axId val="1212307520"/>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212310040"/>
        <c:crosses val="max"/>
        <c:crossBetween val="between"/>
      </c:valAx>
      <c:catAx>
        <c:axId val="1212310040"/>
        <c:scaling>
          <c:orientation val="minMax"/>
        </c:scaling>
        <c:delete val="1"/>
        <c:axPos val="b"/>
        <c:numFmt formatCode="General" sourceLinked="1"/>
        <c:majorTickMark val="none"/>
        <c:minorTickMark val="none"/>
        <c:tickLblPos val="nextTo"/>
        <c:crossAx val="1212307520"/>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i-FI" sz="1600" b="1" baseline="0"/>
              <a:t>Yleisten kirjastojen määrä Suomessa 2014-2025</a:t>
            </a:r>
            <a:br>
              <a:rPr lang="fi-FI" sz="1600" b="1" i="0" u="none" strike="noStrike" baseline="0">
                <a:effectLst/>
              </a:rPr>
            </a:br>
            <a:endParaRPr lang="fi-FI" sz="1600" b="0" baseline="0"/>
          </a:p>
        </c:rich>
      </c:tx>
      <c:layout>
        <c:manualLayout>
          <c:xMode val="edge"/>
          <c:yMode val="edge"/>
          <c:x val="0.10224999999999999"/>
          <c:y val="0.10206561360874848"/>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manualLayout>
          <c:layoutTarget val="inner"/>
          <c:xMode val="edge"/>
          <c:yMode val="edge"/>
          <c:x val="8.7469816272965878E-2"/>
          <c:y val="0.42584362139917697"/>
          <c:w val="0.89030796150481195"/>
          <c:h val="0.38388257023427624"/>
        </c:manualLayout>
      </c:layout>
      <c:lineChart>
        <c:grouping val="standard"/>
        <c:varyColors val="0"/>
        <c:ser>
          <c:idx val="0"/>
          <c:order val="0"/>
          <c:tx>
            <c:strRef>
              <c:f>Taul1!$A$3</c:f>
              <c:strCache>
                <c:ptCount val="1"/>
                <c:pt idx="0">
                  <c:v>Kirjastojen määrä</c:v>
                </c:pt>
              </c:strCache>
            </c:strRef>
          </c:tx>
          <c:spPr>
            <a:ln w="28575" cap="rnd">
              <a:solidFill>
                <a:schemeClr val="accent1"/>
              </a:solidFill>
              <a:round/>
            </a:ln>
            <a:effectLst/>
          </c:spPr>
          <c:marker>
            <c:symbol val="none"/>
          </c:marker>
          <c:cat>
            <c:numRef>
              <c:f>Taul1!$B$2:$H$2</c:f>
              <c:numCache>
                <c:formatCode>General</c:formatCode>
                <c:ptCount val="7"/>
                <c:pt idx="0">
                  <c:v>2014</c:v>
                </c:pt>
                <c:pt idx="1">
                  <c:v>2016</c:v>
                </c:pt>
                <c:pt idx="2">
                  <c:v>2018</c:v>
                </c:pt>
                <c:pt idx="3">
                  <c:v>2020</c:v>
                </c:pt>
                <c:pt idx="4">
                  <c:v>2022</c:v>
                </c:pt>
                <c:pt idx="5">
                  <c:v>2024</c:v>
                </c:pt>
                <c:pt idx="6">
                  <c:v>2025</c:v>
                </c:pt>
              </c:numCache>
            </c:numRef>
          </c:cat>
          <c:val>
            <c:numRef>
              <c:f>Taul1!$B$3:$H$3</c:f>
              <c:numCache>
                <c:formatCode>General</c:formatCode>
                <c:ptCount val="7"/>
                <c:pt idx="0">
                  <c:v>756</c:v>
                </c:pt>
                <c:pt idx="1">
                  <c:v>720</c:v>
                </c:pt>
                <c:pt idx="2">
                  <c:v>720</c:v>
                </c:pt>
                <c:pt idx="3">
                  <c:v>720</c:v>
                </c:pt>
                <c:pt idx="4">
                  <c:v>714</c:v>
                </c:pt>
                <c:pt idx="5">
                  <c:v>706</c:v>
                </c:pt>
                <c:pt idx="6">
                  <c:v>694</c:v>
                </c:pt>
              </c:numCache>
            </c:numRef>
          </c:val>
          <c:smooth val="0"/>
          <c:extLst>
            <c:ext xmlns:c16="http://schemas.microsoft.com/office/drawing/2014/chart" uri="{C3380CC4-5D6E-409C-BE32-E72D297353CC}">
              <c16:uniqueId val="{00000000-82BE-450F-8B1F-004DE7D3CBA3}"/>
            </c:ext>
          </c:extLst>
        </c:ser>
        <c:dLbls>
          <c:showLegendKey val="0"/>
          <c:showVal val="0"/>
          <c:showCatName val="0"/>
          <c:showSerName val="0"/>
          <c:showPercent val="0"/>
          <c:showBubbleSize val="0"/>
        </c:dLbls>
        <c:smooth val="0"/>
        <c:axId val="645900104"/>
        <c:axId val="645901544"/>
      </c:lineChart>
      <c:catAx>
        <c:axId val="645900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i-FI"/>
          </a:p>
        </c:txPr>
        <c:crossAx val="645901544"/>
        <c:crosses val="autoZero"/>
        <c:auto val="1"/>
        <c:lblAlgn val="ctr"/>
        <c:lblOffset val="100"/>
        <c:noMultiLvlLbl val="0"/>
      </c:catAx>
      <c:valAx>
        <c:axId val="645901544"/>
        <c:scaling>
          <c:orientation val="minMax"/>
          <c:min val="6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i-FI"/>
          </a:p>
        </c:txPr>
        <c:crossAx val="645900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baseline="0"/>
              <a:t>Yleisten kirjastojen  palkkaama henkilökunta 2015-2025, henkilötyövuodet </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Taul1!$A$31</c:f>
              <c:strCache>
                <c:ptCount val="1"/>
                <c:pt idx="0">
                  <c:v>Yleisten kirjastojen  palkkaama henkilökunta, henkilötyövuodet </c:v>
                </c:pt>
              </c:strCache>
            </c:strRef>
          </c:tx>
          <c:spPr>
            <a:ln w="28575" cap="rnd">
              <a:solidFill>
                <a:schemeClr val="accent1"/>
              </a:solidFill>
              <a:round/>
            </a:ln>
            <a:effectLst/>
          </c:spPr>
          <c:marker>
            <c:symbol val="none"/>
          </c:marker>
          <c:cat>
            <c:numRef>
              <c:f>Taul1!$B$30:$E$30</c:f>
              <c:numCache>
                <c:formatCode>General</c:formatCode>
                <c:ptCount val="4"/>
                <c:pt idx="0">
                  <c:v>2015</c:v>
                </c:pt>
                <c:pt idx="1">
                  <c:v>2019</c:v>
                </c:pt>
                <c:pt idx="2">
                  <c:v>2023</c:v>
                </c:pt>
                <c:pt idx="3">
                  <c:v>2025</c:v>
                </c:pt>
              </c:numCache>
            </c:numRef>
          </c:cat>
          <c:val>
            <c:numRef>
              <c:f>Taul1!$B$31:$E$31</c:f>
              <c:numCache>
                <c:formatCode>General</c:formatCode>
                <c:ptCount val="4"/>
                <c:pt idx="0">
                  <c:v>4046.31</c:v>
                </c:pt>
                <c:pt idx="1">
                  <c:v>3977.72</c:v>
                </c:pt>
                <c:pt idx="2">
                  <c:v>3797.25</c:v>
                </c:pt>
                <c:pt idx="3">
                  <c:v>3810.54</c:v>
                </c:pt>
              </c:numCache>
            </c:numRef>
          </c:val>
          <c:smooth val="0"/>
          <c:extLst>
            <c:ext xmlns:c16="http://schemas.microsoft.com/office/drawing/2014/chart" uri="{C3380CC4-5D6E-409C-BE32-E72D297353CC}">
              <c16:uniqueId val="{00000000-7BB1-4274-A471-DA8FE57AE2C3}"/>
            </c:ext>
          </c:extLst>
        </c:ser>
        <c:dLbls>
          <c:showLegendKey val="0"/>
          <c:showVal val="0"/>
          <c:showCatName val="0"/>
          <c:showSerName val="0"/>
          <c:showPercent val="0"/>
          <c:showBubbleSize val="0"/>
        </c:dLbls>
        <c:smooth val="0"/>
        <c:axId val="412206640"/>
        <c:axId val="412049808"/>
      </c:lineChart>
      <c:catAx>
        <c:axId val="41220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i-FI"/>
          </a:p>
        </c:txPr>
        <c:crossAx val="412049808"/>
        <c:crosses val="autoZero"/>
        <c:auto val="1"/>
        <c:lblAlgn val="ctr"/>
        <c:lblOffset val="100"/>
        <c:noMultiLvlLbl val="0"/>
      </c:catAx>
      <c:valAx>
        <c:axId val="412049808"/>
        <c:scaling>
          <c:orientation val="minMax"/>
          <c:min val="37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i-FI"/>
          </a:p>
        </c:txPr>
        <c:crossAx val="412206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aseline="0"/>
      </a:pPr>
      <a:endParaRPr lang="fi-FI"/>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Kirjastoautojen määrä Suomessa 2014-2025 </a:t>
            </a:r>
          </a:p>
          <a:p>
            <a:pPr>
              <a:defRPr/>
            </a:pPr>
            <a:r>
              <a:rPr lang="en-US" sz="1200"/>
              <a:t>Lähde: kirjastot.tilastot.fi</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Taul1!$A$7</c:f>
              <c:strCache>
                <c:ptCount val="1"/>
                <c:pt idx="0">
                  <c:v>Kirjastoautojen määrä 2014-2025 Lähde: kirjastot.tilastot.fi</c:v>
                </c:pt>
              </c:strCache>
            </c:strRef>
          </c:tx>
          <c:spPr>
            <a:ln w="28575" cap="rnd">
              <a:solidFill>
                <a:schemeClr val="accent1"/>
              </a:solidFill>
              <a:round/>
            </a:ln>
            <a:effectLst/>
          </c:spPr>
          <c:marker>
            <c:symbol val="none"/>
          </c:marker>
          <c:cat>
            <c:numRef>
              <c:f>Taul1!$B$6:$H$6</c:f>
              <c:numCache>
                <c:formatCode>General</c:formatCode>
                <c:ptCount val="7"/>
                <c:pt idx="0">
                  <c:v>2014</c:v>
                </c:pt>
                <c:pt idx="1">
                  <c:v>2016</c:v>
                </c:pt>
                <c:pt idx="2">
                  <c:v>2018</c:v>
                </c:pt>
                <c:pt idx="3">
                  <c:v>2020</c:v>
                </c:pt>
                <c:pt idx="4">
                  <c:v>2022</c:v>
                </c:pt>
                <c:pt idx="5">
                  <c:v>2024</c:v>
                </c:pt>
                <c:pt idx="6">
                  <c:v>2025</c:v>
                </c:pt>
              </c:numCache>
            </c:numRef>
          </c:cat>
          <c:val>
            <c:numRef>
              <c:f>Taul1!$B$7:$H$7</c:f>
              <c:numCache>
                <c:formatCode>General</c:formatCode>
                <c:ptCount val="7"/>
                <c:pt idx="0">
                  <c:v>142</c:v>
                </c:pt>
                <c:pt idx="1">
                  <c:v>137</c:v>
                </c:pt>
                <c:pt idx="2">
                  <c:v>135</c:v>
                </c:pt>
                <c:pt idx="3">
                  <c:v>137</c:v>
                </c:pt>
                <c:pt idx="4">
                  <c:v>124</c:v>
                </c:pt>
                <c:pt idx="5">
                  <c:v>118</c:v>
                </c:pt>
                <c:pt idx="6">
                  <c:v>114</c:v>
                </c:pt>
              </c:numCache>
            </c:numRef>
          </c:val>
          <c:smooth val="0"/>
          <c:extLst>
            <c:ext xmlns:c16="http://schemas.microsoft.com/office/drawing/2014/chart" uri="{C3380CC4-5D6E-409C-BE32-E72D297353CC}">
              <c16:uniqueId val="{00000000-FFF5-4739-9D2B-ACCB341BDB28}"/>
            </c:ext>
          </c:extLst>
        </c:ser>
        <c:dLbls>
          <c:showLegendKey val="0"/>
          <c:showVal val="0"/>
          <c:showCatName val="0"/>
          <c:showSerName val="0"/>
          <c:showPercent val="0"/>
          <c:showBubbleSize val="0"/>
        </c:dLbls>
        <c:smooth val="0"/>
        <c:axId val="777838768"/>
        <c:axId val="777840568"/>
      </c:lineChart>
      <c:catAx>
        <c:axId val="77783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i-FI"/>
          </a:p>
        </c:txPr>
        <c:crossAx val="777840568"/>
        <c:crosses val="autoZero"/>
        <c:auto val="1"/>
        <c:lblAlgn val="ctr"/>
        <c:lblOffset val="100"/>
        <c:noMultiLvlLbl val="0"/>
      </c:catAx>
      <c:valAx>
        <c:axId val="777840568"/>
        <c:scaling>
          <c:orientation val="minMax"/>
          <c:min val="1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i-FI"/>
          </a:p>
        </c:txPr>
        <c:crossAx val="7778387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55925" cy="495300"/>
          </a:xfrm>
          <a:prstGeom prst="rect">
            <a:avLst/>
          </a:prstGeom>
        </p:spPr>
        <p:txBody>
          <a:bodyPr vert="horz" lIns="91424" tIns="45712" rIns="91424" bIns="45712" rtlCol="0"/>
          <a:lstStyle>
            <a:lvl1pPr algn="l">
              <a:defRPr sz="1200"/>
            </a:lvl1pPr>
          </a:lstStyle>
          <a:p>
            <a:endParaRPr lang="fi-FI"/>
          </a:p>
        </p:txBody>
      </p:sp>
      <p:sp>
        <p:nvSpPr>
          <p:cNvPr id="3" name="Date Placeholder 2"/>
          <p:cNvSpPr>
            <a:spLocks noGrp="1"/>
          </p:cNvSpPr>
          <p:nvPr>
            <p:ph type="dt" sz="quarter" idx="1"/>
          </p:nvPr>
        </p:nvSpPr>
        <p:spPr>
          <a:xfrm>
            <a:off x="3862389" y="0"/>
            <a:ext cx="2955925" cy="495300"/>
          </a:xfrm>
          <a:prstGeom prst="rect">
            <a:avLst/>
          </a:prstGeom>
        </p:spPr>
        <p:txBody>
          <a:bodyPr vert="horz" lIns="91424" tIns="45712" rIns="91424" bIns="45712" rtlCol="0"/>
          <a:lstStyle>
            <a:lvl1pPr algn="r">
              <a:defRPr sz="1200"/>
            </a:lvl1pPr>
          </a:lstStyle>
          <a:p>
            <a:fld id="{4DF5B08A-83ED-45E1-90DE-AADFEED44B75}" type="datetimeFigureOut">
              <a:rPr lang="fi-FI" smtClean="0"/>
              <a:t>25.5.2026</a:t>
            </a:fld>
            <a:endParaRPr lang="fi-FI"/>
          </a:p>
        </p:txBody>
      </p:sp>
      <p:sp>
        <p:nvSpPr>
          <p:cNvPr id="4" name="Footer Placeholder 3"/>
          <p:cNvSpPr>
            <a:spLocks noGrp="1"/>
          </p:cNvSpPr>
          <p:nvPr>
            <p:ph type="ftr" sz="quarter" idx="2"/>
          </p:nvPr>
        </p:nvSpPr>
        <p:spPr>
          <a:xfrm>
            <a:off x="1" y="9421813"/>
            <a:ext cx="2955925" cy="495300"/>
          </a:xfrm>
          <a:prstGeom prst="rect">
            <a:avLst/>
          </a:prstGeom>
        </p:spPr>
        <p:txBody>
          <a:bodyPr vert="horz" lIns="91424" tIns="45712" rIns="91424" bIns="45712" rtlCol="0" anchor="b"/>
          <a:lstStyle>
            <a:lvl1pPr algn="l">
              <a:defRPr sz="1200"/>
            </a:lvl1pPr>
          </a:lstStyle>
          <a:p>
            <a:endParaRPr lang="fi-FI"/>
          </a:p>
        </p:txBody>
      </p:sp>
      <p:sp>
        <p:nvSpPr>
          <p:cNvPr id="5" name="Slide Number Placeholder 4"/>
          <p:cNvSpPr>
            <a:spLocks noGrp="1"/>
          </p:cNvSpPr>
          <p:nvPr>
            <p:ph type="sldNum" sz="quarter" idx="3"/>
          </p:nvPr>
        </p:nvSpPr>
        <p:spPr>
          <a:xfrm>
            <a:off x="3862389" y="9421813"/>
            <a:ext cx="2955925" cy="495300"/>
          </a:xfrm>
          <a:prstGeom prst="rect">
            <a:avLst/>
          </a:prstGeom>
        </p:spPr>
        <p:txBody>
          <a:bodyPr vert="horz" lIns="91424" tIns="45712" rIns="91424" bIns="45712" rtlCol="0" anchor="b"/>
          <a:lstStyle>
            <a:lvl1pPr algn="r">
              <a:defRPr sz="1200"/>
            </a:lvl1pPr>
          </a:lstStyle>
          <a:p>
            <a:fld id="{72D1ADDD-E79E-4142-B033-52608F2C149A}" type="slidenum">
              <a:rPr lang="fi-FI" smtClean="0"/>
              <a:t>‹#›</a:t>
            </a:fld>
            <a:endParaRPr lang="fi-FI"/>
          </a:p>
        </p:txBody>
      </p:sp>
    </p:spTree>
    <p:extLst>
      <p:ext uri="{BB962C8B-B14F-4D97-AF65-F5344CB8AC3E}">
        <p14:creationId xmlns:p14="http://schemas.microsoft.com/office/powerpoint/2010/main" val="8677058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1" y="0"/>
            <a:ext cx="2955290" cy="495935"/>
          </a:xfrm>
          <a:prstGeom prst="rect">
            <a:avLst/>
          </a:prstGeom>
        </p:spPr>
        <p:txBody>
          <a:bodyPr vert="horz" lIns="91424" tIns="45712" rIns="91424" bIns="45712" rtlCol="0"/>
          <a:lstStyle>
            <a:lvl1pPr algn="l">
              <a:defRPr sz="1200"/>
            </a:lvl1pPr>
          </a:lstStyle>
          <a:p>
            <a:endParaRPr lang="fi-FI"/>
          </a:p>
        </p:txBody>
      </p:sp>
      <p:sp>
        <p:nvSpPr>
          <p:cNvPr id="3" name="Päivämäärän paikkamerkki 2"/>
          <p:cNvSpPr>
            <a:spLocks noGrp="1"/>
          </p:cNvSpPr>
          <p:nvPr>
            <p:ph type="dt" idx="1"/>
          </p:nvPr>
        </p:nvSpPr>
        <p:spPr>
          <a:xfrm>
            <a:off x="3863033" y="0"/>
            <a:ext cx="2955290" cy="495935"/>
          </a:xfrm>
          <a:prstGeom prst="rect">
            <a:avLst/>
          </a:prstGeom>
        </p:spPr>
        <p:txBody>
          <a:bodyPr vert="horz" lIns="91424" tIns="45712" rIns="91424" bIns="45712" rtlCol="0"/>
          <a:lstStyle>
            <a:lvl1pPr algn="r">
              <a:defRPr sz="1200"/>
            </a:lvl1pPr>
          </a:lstStyle>
          <a:p>
            <a:fld id="{6A7FAC48-2721-4B96-BA02-5768D8A8C6C8}" type="datetimeFigureOut">
              <a:rPr lang="fi-FI" smtClean="0"/>
              <a:pPr/>
              <a:t>25.5.2026</a:t>
            </a:fld>
            <a:endParaRPr lang="fi-FI"/>
          </a:p>
        </p:txBody>
      </p:sp>
      <p:sp>
        <p:nvSpPr>
          <p:cNvPr id="4" name="Dian kuvan paikkamerkki 3"/>
          <p:cNvSpPr>
            <a:spLocks noGrp="1" noRot="1" noChangeAspect="1"/>
          </p:cNvSpPr>
          <p:nvPr>
            <p:ph type="sldImg" idx="2"/>
          </p:nvPr>
        </p:nvSpPr>
        <p:spPr>
          <a:xfrm>
            <a:off x="104775" y="744538"/>
            <a:ext cx="6610350" cy="3719512"/>
          </a:xfrm>
          <a:prstGeom prst="rect">
            <a:avLst/>
          </a:prstGeom>
          <a:noFill/>
          <a:ln w="12700">
            <a:solidFill>
              <a:prstClr val="black"/>
            </a:solidFill>
          </a:ln>
        </p:spPr>
        <p:txBody>
          <a:bodyPr vert="horz" lIns="91424" tIns="45712" rIns="91424" bIns="45712" rtlCol="0" anchor="ctr"/>
          <a:lstStyle/>
          <a:p>
            <a:endParaRPr lang="fi-FI"/>
          </a:p>
        </p:txBody>
      </p:sp>
      <p:sp>
        <p:nvSpPr>
          <p:cNvPr id="5" name="Huomautusten paikkamerkki 4"/>
          <p:cNvSpPr>
            <a:spLocks noGrp="1"/>
          </p:cNvSpPr>
          <p:nvPr>
            <p:ph type="body" sz="quarter" idx="3"/>
          </p:nvPr>
        </p:nvSpPr>
        <p:spPr>
          <a:xfrm>
            <a:off x="681991" y="4711385"/>
            <a:ext cx="5455920" cy="4463415"/>
          </a:xfrm>
          <a:prstGeom prst="rect">
            <a:avLst/>
          </a:prstGeom>
        </p:spPr>
        <p:txBody>
          <a:bodyPr vert="horz" lIns="91424" tIns="45712" rIns="91424" bIns="45712"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1" y="9421045"/>
            <a:ext cx="2955290" cy="495935"/>
          </a:xfrm>
          <a:prstGeom prst="rect">
            <a:avLst/>
          </a:prstGeom>
        </p:spPr>
        <p:txBody>
          <a:bodyPr vert="horz" lIns="91424" tIns="45712" rIns="91424" bIns="45712" rtlCol="0" anchor="b"/>
          <a:lstStyle>
            <a:lvl1pPr algn="l">
              <a:defRPr sz="1200"/>
            </a:lvl1pPr>
          </a:lstStyle>
          <a:p>
            <a:endParaRPr lang="fi-FI"/>
          </a:p>
        </p:txBody>
      </p:sp>
      <p:sp>
        <p:nvSpPr>
          <p:cNvPr id="7" name="Dian numeron paikkamerkki 6"/>
          <p:cNvSpPr>
            <a:spLocks noGrp="1"/>
          </p:cNvSpPr>
          <p:nvPr>
            <p:ph type="sldNum" sz="quarter" idx="5"/>
          </p:nvPr>
        </p:nvSpPr>
        <p:spPr>
          <a:xfrm>
            <a:off x="3863033" y="9421045"/>
            <a:ext cx="2955290" cy="495935"/>
          </a:xfrm>
          <a:prstGeom prst="rect">
            <a:avLst/>
          </a:prstGeom>
        </p:spPr>
        <p:txBody>
          <a:bodyPr vert="horz" lIns="91424" tIns="45712" rIns="91424" bIns="45712" rtlCol="0" anchor="b"/>
          <a:lstStyle>
            <a:lvl1pPr algn="r">
              <a:defRPr sz="1200"/>
            </a:lvl1pPr>
          </a:lstStyle>
          <a:p>
            <a:fld id="{0433CE14-C27A-42FB-A7CF-16D08FB8F53C}" type="slidenum">
              <a:rPr lang="fi-FI" smtClean="0"/>
              <a:pPr/>
              <a:t>‹#›</a:t>
            </a:fld>
            <a:endParaRPr lang="fi-FI"/>
          </a:p>
        </p:txBody>
      </p:sp>
    </p:spTree>
    <p:extLst>
      <p:ext uri="{BB962C8B-B14F-4D97-AF65-F5344CB8AC3E}">
        <p14:creationId xmlns:p14="http://schemas.microsoft.com/office/powerpoint/2010/main" val="1421866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0433CE14-C27A-42FB-A7CF-16D08FB8F53C}" type="slidenum">
              <a:rPr lang="fi-FI" smtClean="0"/>
              <a:pPr/>
              <a:t>6</a:t>
            </a:fld>
            <a:endParaRPr lang="fi-FI"/>
          </a:p>
        </p:txBody>
      </p:sp>
    </p:spTree>
    <p:extLst>
      <p:ext uri="{BB962C8B-B14F-4D97-AF65-F5344CB8AC3E}">
        <p14:creationId xmlns:p14="http://schemas.microsoft.com/office/powerpoint/2010/main" val="12858191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Pääotsikko">
    <p:spTree>
      <p:nvGrpSpPr>
        <p:cNvPr id="1" name=""/>
        <p:cNvGrpSpPr/>
        <p:nvPr/>
      </p:nvGrpSpPr>
      <p:grpSpPr>
        <a:xfrm>
          <a:off x="0" y="0"/>
          <a:ext cx="0" cy="0"/>
          <a:chOff x="0" y="0"/>
          <a:chExt cx="0" cy="0"/>
        </a:xfrm>
      </p:grpSpPr>
      <p:pic>
        <p:nvPicPr>
          <p:cNvPr id="51" name="Kuva 50">
            <a:extLst>
              <a:ext uri="{FF2B5EF4-FFF2-40B4-BE49-F238E27FC236}">
                <a16:creationId xmlns:a16="http://schemas.microsoft.com/office/drawing/2014/main" id="{674E1DF1-D745-334E-A202-ECAD9A3D8CC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683568" y="1851671"/>
            <a:ext cx="5832648" cy="2095528"/>
          </a:xfrm>
        </p:spPr>
        <p:txBody>
          <a:bodyPr anchor="b" anchorCtr="0">
            <a:noAutofit/>
          </a:bodyPr>
          <a:lstStyle>
            <a:lvl1pPr algn="l">
              <a:defRPr sz="4000">
                <a:solidFill>
                  <a:srgbClr val="FFFFFF"/>
                </a:solidFill>
              </a:defRPr>
            </a:lvl1pPr>
          </a:lstStyle>
          <a:p>
            <a:r>
              <a:rPr lang="fi-FI"/>
              <a:t>Muokkaa ots. perustyyl. napsautt.</a:t>
            </a:r>
          </a:p>
        </p:txBody>
      </p:sp>
      <p:sp>
        <p:nvSpPr>
          <p:cNvPr id="11" name="Alaotsikko 2"/>
          <p:cNvSpPr>
            <a:spLocks noGrp="1"/>
          </p:cNvSpPr>
          <p:nvPr userDrawn="1">
            <p:ph type="subTitle" idx="1"/>
          </p:nvPr>
        </p:nvSpPr>
        <p:spPr>
          <a:xfrm>
            <a:off x="683568" y="4064578"/>
            <a:ext cx="5832648" cy="667413"/>
          </a:xfrm>
        </p:spPr>
        <p:txBody>
          <a:bodyPr>
            <a:normAutofit/>
          </a:bodyPr>
          <a:lstStyle>
            <a:lvl1pPr marL="0" indent="0" algn="l">
              <a:spcBef>
                <a:spcPts val="0"/>
              </a:spcBef>
              <a:buNone/>
              <a:defRPr sz="1800">
                <a:solidFill>
                  <a:srgbClr val="FFFFFF"/>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pic>
        <p:nvPicPr>
          <p:cNvPr id="34" name="Kuva 33" descr="OKM tunnus">
            <a:extLst>
              <a:ext uri="{FF2B5EF4-FFF2-40B4-BE49-F238E27FC236}">
                <a16:creationId xmlns:a16="http://schemas.microsoft.com/office/drawing/2014/main" id="{65741BAE-8E1F-484C-8AC2-B698A4C965E3}"/>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3105474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E4E785B-7BD3-7642-81F7-57558DC9599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70600" y="0"/>
            <a:ext cx="3073400" cy="5143500"/>
          </a:xfrm>
          <a:prstGeom prst="rect">
            <a:avLst/>
          </a:prstGeom>
        </p:spPr>
      </p:pic>
      <p:sp>
        <p:nvSpPr>
          <p:cNvPr id="10" name="Otsikko 1"/>
          <p:cNvSpPr>
            <a:spLocks noGrp="1"/>
          </p:cNvSpPr>
          <p:nvPr userDrawn="1">
            <p:ph type="ctrTitle"/>
          </p:nvPr>
        </p:nvSpPr>
        <p:spPr>
          <a:xfrm>
            <a:off x="683568" y="1851671"/>
            <a:ext cx="5832648" cy="2095528"/>
          </a:xfrm>
        </p:spPr>
        <p:txBody>
          <a:bodyPr anchor="b" anchorCtr="0">
            <a:noAutofit/>
          </a:bodyPr>
          <a:lstStyle>
            <a:lvl1pPr algn="l">
              <a:defRPr sz="4000">
                <a:solidFill>
                  <a:schemeClr val="tx2"/>
                </a:solidFill>
              </a:defRPr>
            </a:lvl1pPr>
          </a:lstStyle>
          <a:p>
            <a:r>
              <a:rPr lang="fi-FI"/>
              <a:t>Muokkaa ots. perustyyl. napsautt.</a:t>
            </a:r>
          </a:p>
        </p:txBody>
      </p:sp>
      <p:sp>
        <p:nvSpPr>
          <p:cNvPr id="11" name="Alaotsikko 2"/>
          <p:cNvSpPr>
            <a:spLocks noGrp="1"/>
          </p:cNvSpPr>
          <p:nvPr userDrawn="1">
            <p:ph type="subTitle" idx="1"/>
          </p:nvPr>
        </p:nvSpPr>
        <p:spPr>
          <a:xfrm>
            <a:off x="683568" y="4064578"/>
            <a:ext cx="5832648" cy="667413"/>
          </a:xfrm>
        </p:spPr>
        <p:txBody>
          <a:bodyPr>
            <a:normAutofit/>
          </a:bodyPr>
          <a:lstStyle>
            <a:lvl1pPr marL="0" indent="0" algn="l">
              <a:spcBef>
                <a:spcPts val="0"/>
              </a:spcBef>
              <a:buNone/>
              <a:defRPr sz="180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pic>
        <p:nvPicPr>
          <p:cNvPr id="2" name="Kuva 1" descr="OKM tunnus">
            <a:extLst>
              <a:ext uri="{FF2B5EF4-FFF2-40B4-BE49-F238E27FC236}">
                <a16:creationId xmlns:a16="http://schemas.microsoft.com/office/drawing/2014/main" id="{15DBF3BC-8E93-194F-BBA2-6CCDA124AA19}"/>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1686189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Pääotsikko">
    <p:spTree>
      <p:nvGrpSpPr>
        <p:cNvPr id="1" name=""/>
        <p:cNvGrpSpPr/>
        <p:nvPr/>
      </p:nvGrpSpPr>
      <p:grpSpPr>
        <a:xfrm>
          <a:off x="0" y="0"/>
          <a:ext cx="0" cy="0"/>
          <a:chOff x="0" y="0"/>
          <a:chExt cx="0" cy="0"/>
        </a:xfrm>
      </p:grpSpPr>
      <p:pic>
        <p:nvPicPr>
          <p:cNvPr id="51" name="Kuva 50">
            <a:extLst>
              <a:ext uri="{FF2B5EF4-FFF2-40B4-BE49-F238E27FC236}">
                <a16:creationId xmlns:a16="http://schemas.microsoft.com/office/drawing/2014/main" id="{674E1DF1-D745-334E-A202-ECAD9A3D8CC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rgbClr val="FFFFFF"/>
                </a:solidFill>
              </a:defRPr>
            </a:lvl1pPr>
          </a:lstStyle>
          <a:p>
            <a:r>
              <a:rPr lang="fi-FI"/>
              <a:t>Muokkaa ots. perustyyl. napsautt.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34" name="Kuva 33" descr="OKM tunnus">
            <a:extLst>
              <a:ext uri="{FF2B5EF4-FFF2-40B4-BE49-F238E27FC236}">
                <a16:creationId xmlns:a16="http://schemas.microsoft.com/office/drawing/2014/main" id="{65741BAE-8E1F-484C-8AC2-B698A4C965E3}"/>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1336741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E4E785B-7BD3-7642-81F7-57558DC9599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70600" y="0"/>
            <a:ext cx="30734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chemeClr val="tx2"/>
                </a:solidFill>
              </a:defRPr>
            </a:lvl1pPr>
          </a:lstStyle>
          <a:p>
            <a:r>
              <a:rPr lang="fi-FI"/>
              <a:t>Muokkaa ots. perustyyl. napsautt.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2" name="Kuva 1" descr="OKM tunnus">
            <a:extLst>
              <a:ext uri="{FF2B5EF4-FFF2-40B4-BE49-F238E27FC236}">
                <a16:creationId xmlns:a16="http://schemas.microsoft.com/office/drawing/2014/main" id="{15DBF3BC-8E93-194F-BBA2-6CCDA124AA19}"/>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941198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Otsikko ja sisältö">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432785" y="1410997"/>
            <a:ext cx="7739615"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4" name="Kuva 3">
            <a:extLst>
              <a:ext uri="{FF2B5EF4-FFF2-40B4-BE49-F238E27FC236}">
                <a16:creationId xmlns:a16="http://schemas.microsoft.com/office/drawing/2014/main" id="{A82C0B85-284A-2644-93F6-5855E3106B8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993316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Otsikko ja sisältö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432785" y="1410997"/>
            <a:ext cx="8224354"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DE55D46C-FFDD-D244-BC09-59C228F6F1B8}"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1" name="Kuva 10">
            <a:extLst>
              <a:ext uri="{FF2B5EF4-FFF2-40B4-BE49-F238E27FC236}">
                <a16:creationId xmlns:a16="http://schemas.microsoft.com/office/drawing/2014/main" id="{A1192967-20CE-DD48-A8FA-10666733A67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412051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Otsikko ja sisältö 2 palstaa">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432785" y="1410997"/>
            <a:ext cx="7739615" cy="3393001"/>
          </a:xfrm>
        </p:spPr>
        <p:txBody>
          <a:bodyPr numCol="2" spcCol="216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A6B51CB7-8F1B-444E-B8D3-CD39903DB0C1}"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11" name="Kuva 10">
            <a:extLst>
              <a:ext uri="{FF2B5EF4-FFF2-40B4-BE49-F238E27FC236}">
                <a16:creationId xmlns:a16="http://schemas.microsoft.com/office/drawing/2014/main" id="{F568AA25-1976-2B42-BE76-01AB9B2F07D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cxnSp>
        <p:nvCxnSpPr>
          <p:cNvPr id="10" name="Suora yhdysviiva 9">
            <a:extLst>
              <a:ext uri="{FF2B5EF4-FFF2-40B4-BE49-F238E27FC236}">
                <a16:creationId xmlns:a16="http://schemas.microsoft.com/office/drawing/2014/main" id="{F831D89F-469F-C24E-98F9-99A30767CC31}"/>
              </a:ext>
              <a:ext uri="{C183D7F6-B498-43B3-948B-1728B52AA6E4}">
                <adec:decorative xmlns:adec="http://schemas.microsoft.com/office/drawing/2017/decorative" val="1"/>
              </a:ext>
            </a:extLst>
          </p:cNvPr>
          <p:cNvCxnSpPr>
            <a:cxnSpLocks/>
          </p:cNvCxnSpPr>
          <p:nvPr userDrawn="1"/>
        </p:nvCxnSpPr>
        <p:spPr>
          <a:xfrm>
            <a:off x="430259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989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Otsikko ja sisältö 2 palstaa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432785" y="1410997"/>
            <a:ext cx="8224354" cy="3393001"/>
          </a:xfrm>
        </p:spPr>
        <p:txBody>
          <a:bodyPr numCol="2" spcCol="288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B0946121-9641-4246-86F5-98C73DC6AF7E}"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1" name="Kuva 10">
            <a:extLst>
              <a:ext uri="{FF2B5EF4-FFF2-40B4-BE49-F238E27FC236}">
                <a16:creationId xmlns:a16="http://schemas.microsoft.com/office/drawing/2014/main" id="{75EEC33C-BACA-0D49-9518-AB014C6057E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cxnSp>
        <p:nvCxnSpPr>
          <p:cNvPr id="12" name="Suora yhdysviiva 11">
            <a:extLst>
              <a:ext uri="{FF2B5EF4-FFF2-40B4-BE49-F238E27FC236}">
                <a16:creationId xmlns:a16="http://schemas.microsoft.com/office/drawing/2014/main" id="{CD4829C8-F060-7646-922A-C2AA787EA2F1}"/>
              </a:ext>
              <a:ext uri="{C183D7F6-B498-43B3-948B-1728B52AA6E4}">
                <adec:decorative xmlns:adec="http://schemas.microsoft.com/office/drawing/2017/decorative" val="1"/>
              </a:ext>
            </a:extLst>
          </p:cNvPr>
          <p:cNvCxnSpPr>
            <a:cxnSpLocks/>
          </p:cNvCxnSpPr>
          <p:nvPr userDrawn="1"/>
        </p:nvCxnSpPr>
        <p:spPr>
          <a:xfrm>
            <a:off x="454496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6718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Otsikko ja sisältö kuva 1/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5B97F5B-1B58-664F-B3D8-559D5761AF10}"/>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8" name="Otsikko 7"/>
          <p:cNvSpPr>
            <a:spLocks noGrp="1"/>
          </p:cNvSpPr>
          <p:nvPr userDrawn="1">
            <p:ph type="title"/>
          </p:nvPr>
        </p:nvSpPr>
        <p:spPr>
          <a:xfrm>
            <a:off x="432785" y="235340"/>
            <a:ext cx="5400000"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432785" y="1410997"/>
            <a:ext cx="5220000"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3817147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Otsikko ja sisältö kuva 2/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4BC40CB-B021-DB4D-9726-7923D412A493}"/>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8" name="Otsikko 7"/>
          <p:cNvSpPr>
            <a:spLocks noGrp="1"/>
          </p:cNvSpPr>
          <p:nvPr userDrawn="1">
            <p:ph type="title"/>
          </p:nvPr>
        </p:nvSpPr>
        <p:spPr>
          <a:xfrm>
            <a:off x="432784" y="235340"/>
            <a:ext cx="2700000" cy="1472314"/>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432785" y="1923678"/>
            <a:ext cx="2520000" cy="288032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1359530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9_Väliotsikko">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1BBE0F1-831B-C54F-9352-AE500835A43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bg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bg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pic>
        <p:nvPicPr>
          <p:cNvPr id="2" name="Kuva 1">
            <a:extLst>
              <a:ext uri="{FF2B5EF4-FFF2-40B4-BE49-F238E27FC236}">
                <a16:creationId xmlns:a16="http://schemas.microsoft.com/office/drawing/2014/main" id="{6FD5C24A-C909-4E47-B1A6-C131C52B365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222788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0_Väliotsikko ja kuva 1/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5602F7D5-9303-9C46-A40B-89792C6EDCF4}"/>
              </a:ext>
            </a:extLst>
          </p:cNvPr>
          <p:cNvSpPr>
            <a:spLocks noGrp="1"/>
          </p:cNvSpPr>
          <p:nvPr>
            <p:ph type="pic" sz="quarter" idx="13"/>
          </p:nvPr>
        </p:nvSpPr>
        <p:spPr>
          <a:xfrm>
            <a:off x="5801011" y="1"/>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tx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130071975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1_Väliotsikko ja kuva 2/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0B938A23-8DC8-504B-8946-832E4E2D79DC}"/>
              </a:ext>
            </a:extLst>
          </p:cNvPr>
          <p:cNvSpPr>
            <a:spLocks noGrp="1"/>
          </p:cNvSpPr>
          <p:nvPr>
            <p:ph type="pic" sz="quarter" idx="13"/>
          </p:nvPr>
        </p:nvSpPr>
        <p:spPr>
          <a:xfrm>
            <a:off x="2979892" y="1"/>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2520000" cy="2967062"/>
          </a:xfrm>
        </p:spPr>
        <p:txBody>
          <a:bodyPr anchor="b" anchorCtr="0">
            <a:noAutofit/>
          </a:bodyPr>
          <a:lstStyle>
            <a:lvl1pPr algn="l">
              <a:defRPr sz="4000">
                <a:solidFill>
                  <a:schemeClr val="tx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2520000" cy="1512168"/>
          </a:xfrm>
        </p:spPr>
        <p:txBody>
          <a:bodyPr>
            <a:normAutofit/>
          </a:bodyPr>
          <a:lstStyle>
            <a:lvl1pPr marL="0" indent="0" algn="l">
              <a:spcBef>
                <a:spcPts val="0"/>
              </a:spcBef>
              <a:buNone/>
              <a:defRPr sz="1800">
                <a:solidFill>
                  <a:schemeClr val="tx1"/>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1707052133"/>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Väliotsikko">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1BBE0F1-831B-C54F-9352-AE500835A43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bg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2" name="Kuva 1">
            <a:extLst>
              <a:ext uri="{FF2B5EF4-FFF2-40B4-BE49-F238E27FC236}">
                <a16:creationId xmlns:a16="http://schemas.microsoft.com/office/drawing/2014/main" id="{6FD5C24A-C909-4E47-B1A6-C131C52B365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4038047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0_Väliotsikko ja kuva 1/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5602F7D5-9303-9C46-A40B-89792C6EDCF4}"/>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tx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256620338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1_Väliotsikko ja kuva 2/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0B938A23-8DC8-504B-8946-832E4E2D79DC}"/>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2520000" cy="2967062"/>
          </a:xfrm>
        </p:spPr>
        <p:txBody>
          <a:bodyPr anchor="b" anchorCtr="0">
            <a:noAutofit/>
          </a:bodyPr>
          <a:lstStyle>
            <a:lvl1pPr algn="l">
              <a:defRPr sz="4000">
                <a:solidFill>
                  <a:schemeClr val="tx1"/>
                </a:solidFill>
              </a:defRPr>
            </a:lvl1pPr>
          </a:lstStyle>
          <a:p>
            <a:r>
              <a:rPr lang="fi-FI"/>
              <a:t>Muokkaa ots. perustyyl. napsautt.</a:t>
            </a:r>
          </a:p>
        </p:txBody>
      </p:sp>
      <p:sp>
        <p:nvSpPr>
          <p:cNvPr id="11" name="Alaotsikko 2"/>
          <p:cNvSpPr>
            <a:spLocks noGrp="1"/>
          </p:cNvSpPr>
          <p:nvPr userDrawn="1">
            <p:ph type="subTitle" idx="1"/>
          </p:nvPr>
        </p:nvSpPr>
        <p:spPr>
          <a:xfrm>
            <a:off x="432000" y="3507854"/>
            <a:ext cx="25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1666937177"/>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Tyhjä">
    <p:spTree>
      <p:nvGrpSpPr>
        <p:cNvPr id="1" name=""/>
        <p:cNvGrpSpPr/>
        <p:nvPr/>
      </p:nvGrpSpPr>
      <p:grpSpPr>
        <a:xfrm>
          <a:off x="0" y="0"/>
          <a:ext cx="0" cy="0"/>
          <a:chOff x="0" y="0"/>
          <a:chExt cx="0" cy="0"/>
        </a:xfrm>
      </p:grpSpPr>
      <p:sp>
        <p:nvSpPr>
          <p:cNvPr id="4"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3"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E931ADD7-83EA-0241-B06B-D43CB2F96A7E}" type="datetime1">
              <a:rPr lang="fi-FI" smtClean="0"/>
              <a:t>25.5.2026</a:t>
            </a:fld>
            <a:endParaRPr lang="fi-FI"/>
          </a:p>
        </p:txBody>
      </p:sp>
      <p:sp>
        <p:nvSpPr>
          <p:cNvPr id="2"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6" name="Kuva 5">
            <a:extLst>
              <a:ext uri="{FF2B5EF4-FFF2-40B4-BE49-F238E27FC236}">
                <a16:creationId xmlns:a16="http://schemas.microsoft.com/office/drawing/2014/main" id="{4D3D1C4A-A97C-D349-9A05-36793DD7772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556277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3_Lopetus">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5CA1CE7-8F4F-5B49-958F-CF668763832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95" name="Otsikko 1"/>
          <p:cNvSpPr>
            <a:spLocks noGrp="1"/>
          </p:cNvSpPr>
          <p:nvPr userDrawn="1">
            <p:ph type="ctrTitle" hasCustomPrompt="1"/>
          </p:nvPr>
        </p:nvSpPr>
        <p:spPr>
          <a:xfrm>
            <a:off x="4251080" y="1755758"/>
            <a:ext cx="4634027" cy="1400175"/>
          </a:xfrm>
        </p:spPr>
        <p:txBody>
          <a:bodyPr anchor="b" anchorCtr="0">
            <a:noAutofit/>
          </a:bodyPr>
          <a:lstStyle>
            <a:lvl1pPr algn="l">
              <a:defRPr sz="4000">
                <a:solidFill>
                  <a:srgbClr val="FFFFFF"/>
                </a:solidFill>
              </a:defRPr>
            </a:lvl1pPr>
          </a:lstStyle>
          <a:p>
            <a:r>
              <a:rPr lang="fi-FI"/>
              <a:t>Esityksen päättävä teksti</a:t>
            </a:r>
          </a:p>
        </p:txBody>
      </p:sp>
      <p:sp>
        <p:nvSpPr>
          <p:cNvPr id="96" name="Alaotsikko 2"/>
          <p:cNvSpPr>
            <a:spLocks noGrp="1"/>
          </p:cNvSpPr>
          <p:nvPr userDrawn="1">
            <p:ph type="subTitle" idx="1"/>
          </p:nvPr>
        </p:nvSpPr>
        <p:spPr>
          <a:xfrm>
            <a:off x="4251080" y="3413109"/>
            <a:ext cx="4595595" cy="1318882"/>
          </a:xfrm>
        </p:spPr>
        <p:txBody>
          <a:bodyPr>
            <a:normAutofit/>
          </a:bodyPr>
          <a:lstStyle>
            <a:lvl1pPr marL="0" indent="0" algn="l">
              <a:spcBef>
                <a:spcPts val="0"/>
              </a:spcBef>
              <a:buNone/>
              <a:defRPr sz="1800">
                <a:solidFill>
                  <a:srgbClr val="FFFFFF"/>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pic>
        <p:nvPicPr>
          <p:cNvPr id="97" name="Kuva 96">
            <a:extLst>
              <a:ext uri="{FF2B5EF4-FFF2-40B4-BE49-F238E27FC236}">
                <a16:creationId xmlns:a16="http://schemas.microsoft.com/office/drawing/2014/main" id="{04EB18AC-B9AF-4B46-9B24-EAE4A98F55B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671409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3_Lopetus">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5CA1CE7-8F4F-5B49-958F-CF668763832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95" name="Otsikko 1"/>
          <p:cNvSpPr>
            <a:spLocks noGrp="1"/>
          </p:cNvSpPr>
          <p:nvPr userDrawn="1">
            <p:ph type="ctrTitle" hasCustomPrompt="1"/>
          </p:nvPr>
        </p:nvSpPr>
        <p:spPr>
          <a:xfrm>
            <a:off x="4251079" y="1755757"/>
            <a:ext cx="4634027" cy="1400175"/>
          </a:xfrm>
        </p:spPr>
        <p:txBody>
          <a:bodyPr anchor="b" anchorCtr="0">
            <a:noAutofit/>
          </a:bodyPr>
          <a:lstStyle>
            <a:lvl1pPr algn="l">
              <a:defRPr sz="4000">
                <a:solidFill>
                  <a:srgbClr val="FFFFFF"/>
                </a:solidFill>
              </a:defRPr>
            </a:lvl1pPr>
          </a:lstStyle>
          <a:p>
            <a:r>
              <a:rPr lang="fi-FI"/>
              <a:t>Esityksen päättävä teksti</a:t>
            </a:r>
          </a:p>
        </p:txBody>
      </p:sp>
      <p:sp>
        <p:nvSpPr>
          <p:cNvPr id="96" name="Alaotsikko 2"/>
          <p:cNvSpPr>
            <a:spLocks noGrp="1"/>
          </p:cNvSpPr>
          <p:nvPr userDrawn="1">
            <p:ph type="subTitle" idx="1"/>
          </p:nvPr>
        </p:nvSpPr>
        <p:spPr>
          <a:xfrm>
            <a:off x="4251079" y="3413108"/>
            <a:ext cx="4595595" cy="1318882"/>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97" name="Kuva 96">
            <a:extLst>
              <a:ext uri="{FF2B5EF4-FFF2-40B4-BE49-F238E27FC236}">
                <a16:creationId xmlns:a16="http://schemas.microsoft.com/office/drawing/2014/main" id="{04EB18AC-B9AF-4B46-9B24-EAE4A98F55B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2858176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F23252-F9BA-5B1B-329D-796B7F910985}"/>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F500123-4F97-1871-11CF-40E6463BAE92}"/>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EB476A5-7A26-EB42-F2EA-D9BCCDEF9537}"/>
              </a:ext>
            </a:extLst>
          </p:cNvPr>
          <p:cNvSpPr>
            <a:spLocks noGrp="1"/>
          </p:cNvSpPr>
          <p:nvPr>
            <p:ph type="dt" sz="half" idx="10"/>
          </p:nvPr>
        </p:nvSpPr>
        <p:spPr/>
        <p:txBody>
          <a:bodyPr/>
          <a:lstStyle/>
          <a:p>
            <a:fld id="{6F68E2AC-01EA-4D24-AF65-AC80AF6D4C44}" type="datetimeFigureOut">
              <a:rPr lang="fi-FI" smtClean="0"/>
              <a:t>25.5.2026</a:t>
            </a:fld>
            <a:endParaRPr lang="fi-FI"/>
          </a:p>
        </p:txBody>
      </p:sp>
      <p:sp>
        <p:nvSpPr>
          <p:cNvPr id="5" name="Alatunnisteen paikkamerkki 4">
            <a:extLst>
              <a:ext uri="{FF2B5EF4-FFF2-40B4-BE49-F238E27FC236}">
                <a16:creationId xmlns:a16="http://schemas.microsoft.com/office/drawing/2014/main" id="{8DC23D47-0CB4-5AA1-A88A-BC09EF95AD7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ABC64D72-C1C3-0360-F9FB-89AAEBBA6F59}"/>
              </a:ext>
            </a:extLst>
          </p:cNvPr>
          <p:cNvSpPr>
            <a:spLocks noGrp="1"/>
          </p:cNvSpPr>
          <p:nvPr>
            <p:ph type="sldNum" sz="quarter" idx="12"/>
          </p:nvPr>
        </p:nvSpPr>
        <p:spPr/>
        <p:txBody>
          <a:bodyPr/>
          <a:lstStyle/>
          <a:p>
            <a:fld id="{B32945B8-9BC1-424A-96AA-9FA055E1BE5D}" type="slidenum">
              <a:rPr lang="fi-FI" smtClean="0"/>
              <a:t>‹#›</a:t>
            </a:fld>
            <a:endParaRPr lang="fi-FI"/>
          </a:p>
        </p:txBody>
      </p:sp>
    </p:spTree>
    <p:extLst>
      <p:ext uri="{BB962C8B-B14F-4D97-AF65-F5344CB8AC3E}">
        <p14:creationId xmlns:p14="http://schemas.microsoft.com/office/powerpoint/2010/main" val="1107382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975FD98-03AB-B69B-2069-B81C6D7A45F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2BD1EBA-D12F-608D-978A-77E35DCF9E23}"/>
              </a:ext>
            </a:extLst>
          </p:cNvPr>
          <p:cNvSpPr>
            <a:spLocks noGrp="1"/>
          </p:cNvSpPr>
          <p:nvPr>
            <p:ph sz="half" idx="1"/>
          </p:nvPr>
        </p:nvSpPr>
        <p:spPr>
          <a:xfrm>
            <a:off x="628650" y="1369219"/>
            <a:ext cx="3886200" cy="32635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C89EE392-4443-1CB9-CE1E-84136E94DBA8}"/>
              </a:ext>
            </a:extLst>
          </p:cNvPr>
          <p:cNvSpPr>
            <a:spLocks noGrp="1"/>
          </p:cNvSpPr>
          <p:nvPr>
            <p:ph sz="half" idx="2"/>
          </p:nvPr>
        </p:nvSpPr>
        <p:spPr>
          <a:xfrm>
            <a:off x="4629150" y="1369219"/>
            <a:ext cx="3886200" cy="32635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837DCCD7-9A03-D9B3-8B10-091DD01104CA}"/>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6" name="Alatunnisteen paikkamerkki 5">
            <a:extLst>
              <a:ext uri="{FF2B5EF4-FFF2-40B4-BE49-F238E27FC236}">
                <a16:creationId xmlns:a16="http://schemas.microsoft.com/office/drawing/2014/main" id="{3F1E1176-10CD-0745-EFDD-87E83B92302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22400C3B-B00C-D594-7359-7D3C2F4C0D79}"/>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1770622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Pääotsikko">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6EEA18D-8E5C-DF42-9F29-35C93C90FBD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rgbClr val="FFFFFF"/>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a:t>
            </a:r>
            <a:r>
              <a:rPr lang="fi-FI" err="1"/>
              <a:t>napsautt</a:t>
            </a:r>
            <a:r>
              <a:rPr lang="fi-FI"/>
              <a:t>.</a:t>
            </a:r>
          </a:p>
        </p:txBody>
      </p:sp>
      <p:pic>
        <p:nvPicPr>
          <p:cNvPr id="34" name="Kuva 33" descr="OKM tunnus">
            <a:extLst>
              <a:ext uri="{FF2B5EF4-FFF2-40B4-BE49-F238E27FC236}">
                <a16:creationId xmlns:a16="http://schemas.microsoft.com/office/drawing/2014/main" id="{65741BAE-8E1F-484C-8AC2-B698A4C965E3}"/>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28982131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D78FCBA2-DE0D-2247-9A77-30649856456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70600" y="0"/>
            <a:ext cx="30734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chemeClr val="tx2"/>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a:t>
            </a:r>
            <a:r>
              <a:rPr lang="fi-FI" err="1"/>
              <a:t>napsautt</a:t>
            </a:r>
            <a:r>
              <a:rPr lang="fi-FI"/>
              <a:t>.</a:t>
            </a:r>
          </a:p>
        </p:txBody>
      </p:sp>
      <p:pic>
        <p:nvPicPr>
          <p:cNvPr id="6" name="Kuva 5" descr="OKM tunnus">
            <a:extLst>
              <a:ext uri="{FF2B5EF4-FFF2-40B4-BE49-F238E27FC236}">
                <a16:creationId xmlns:a16="http://schemas.microsoft.com/office/drawing/2014/main" id="{B78EC080-FF07-6646-A632-A58791BAFD13}"/>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24443815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3_Otsikko ja sisältö">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7C533C68-251E-E644-B3E6-CDE0C3002EBE}"/>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ots. perustyyl. napsautt.</a:t>
            </a:r>
          </a:p>
        </p:txBody>
      </p:sp>
      <p:sp>
        <p:nvSpPr>
          <p:cNvPr id="3" name="Sisällön paikkamerkki 2">
            <a:extLst>
              <a:ext uri="{C183D7F6-B498-43B3-948B-1728B52AA6E4}">
                <adec:decorative xmlns:adec="http://schemas.microsoft.com/office/drawing/2017/decorative" val="1"/>
              </a:ext>
            </a:extLst>
          </p:cNvPr>
          <p:cNvSpPr>
            <a:spLocks noGrp="1"/>
          </p:cNvSpPr>
          <p:nvPr userDrawn="1">
            <p:ph idx="1"/>
          </p:nvPr>
        </p:nvSpPr>
        <p:spPr>
          <a:xfrm>
            <a:off x="432785" y="1410997"/>
            <a:ext cx="7739615"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10" name="Kuva 9">
            <a:extLst>
              <a:ext uri="{FF2B5EF4-FFF2-40B4-BE49-F238E27FC236}">
                <a16:creationId xmlns:a16="http://schemas.microsoft.com/office/drawing/2014/main" id="{EF91AD99-166B-F64D-A592-7F84908926BE}"/>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10613356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Otsikko ja sisältö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432785" y="1410997"/>
            <a:ext cx="8224354"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DE55D46C-FFDD-D244-BC09-59C228F6F1B8}"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2" name="Kuva 11">
            <a:extLst>
              <a:ext uri="{FF2B5EF4-FFF2-40B4-BE49-F238E27FC236}">
                <a16:creationId xmlns:a16="http://schemas.microsoft.com/office/drawing/2014/main" id="{BE85BE09-7854-8843-AC0E-3FD967566AD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3692081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5_Otsikko ja sisältö 2 palsta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6E0330A5-0DA1-C444-9FE6-FC75D0C6758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432785" y="1410997"/>
            <a:ext cx="7739615" cy="3393001"/>
          </a:xfrm>
        </p:spPr>
        <p:txBody>
          <a:bodyPr numCol="2" spcCol="216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A6B51CB7-8F1B-444E-B8D3-CD39903DB0C1}"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10" name="Kuva 9">
            <a:extLst>
              <a:ext uri="{FF2B5EF4-FFF2-40B4-BE49-F238E27FC236}">
                <a16:creationId xmlns:a16="http://schemas.microsoft.com/office/drawing/2014/main" id="{4D1825DB-FA89-3446-8C42-AC9F57B24CC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cxnSp>
        <p:nvCxnSpPr>
          <p:cNvPr id="11" name="Suora yhdysviiva 10">
            <a:extLst>
              <a:ext uri="{FF2B5EF4-FFF2-40B4-BE49-F238E27FC236}">
                <a16:creationId xmlns:a16="http://schemas.microsoft.com/office/drawing/2014/main" id="{68B4D6E2-689A-1F4F-9976-BA0517E5E5F3}"/>
              </a:ext>
              <a:ext uri="{C183D7F6-B498-43B3-948B-1728B52AA6E4}">
                <adec:decorative xmlns:adec="http://schemas.microsoft.com/office/drawing/2017/decorative" val="1"/>
              </a:ext>
            </a:extLst>
          </p:cNvPr>
          <p:cNvCxnSpPr>
            <a:cxnSpLocks/>
          </p:cNvCxnSpPr>
          <p:nvPr userDrawn="1"/>
        </p:nvCxnSpPr>
        <p:spPr>
          <a:xfrm>
            <a:off x="430259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08218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Otsikko ja sisältö 2 palstaa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432785" y="1410997"/>
            <a:ext cx="8224354" cy="3393001"/>
          </a:xfrm>
        </p:spPr>
        <p:txBody>
          <a:bodyPr numCol="2" spcCol="288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B0946121-9641-4246-86F5-98C73DC6AF7E}"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2" name="Kuva 11">
            <a:extLst>
              <a:ext uri="{FF2B5EF4-FFF2-40B4-BE49-F238E27FC236}">
                <a16:creationId xmlns:a16="http://schemas.microsoft.com/office/drawing/2014/main" id="{62897518-28F3-2A43-B481-604E1D0A70F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cxnSp>
        <p:nvCxnSpPr>
          <p:cNvPr id="11" name="Suora yhdysviiva 10">
            <a:extLst>
              <a:ext uri="{FF2B5EF4-FFF2-40B4-BE49-F238E27FC236}">
                <a16:creationId xmlns:a16="http://schemas.microsoft.com/office/drawing/2014/main" id="{3C899878-C8EA-C64E-8729-F9BF18C785E0}"/>
              </a:ext>
              <a:ext uri="{C183D7F6-B498-43B3-948B-1728B52AA6E4}">
                <adec:decorative xmlns:adec="http://schemas.microsoft.com/office/drawing/2017/decorative" val="1"/>
              </a:ext>
            </a:extLst>
          </p:cNvPr>
          <p:cNvCxnSpPr>
            <a:cxnSpLocks/>
          </p:cNvCxnSpPr>
          <p:nvPr userDrawn="1"/>
        </p:nvCxnSpPr>
        <p:spPr>
          <a:xfrm>
            <a:off x="454496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747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Otsikko ja sisältö kuva 1/3">
    <p:spTree>
      <p:nvGrpSpPr>
        <p:cNvPr id="1" name=""/>
        <p:cNvGrpSpPr/>
        <p:nvPr/>
      </p:nvGrpSpPr>
      <p:grpSpPr>
        <a:xfrm>
          <a:off x="0" y="0"/>
          <a:ext cx="0" cy="0"/>
          <a:chOff x="0" y="0"/>
          <a:chExt cx="0" cy="0"/>
        </a:xfrm>
      </p:grpSpPr>
      <p:sp>
        <p:nvSpPr>
          <p:cNvPr id="11" name="Kuvan paikkamerkki 10">
            <a:extLst>
              <a:ext uri="{FF2B5EF4-FFF2-40B4-BE49-F238E27FC236}">
                <a16:creationId xmlns:a16="http://schemas.microsoft.com/office/drawing/2014/main" id="{A36FD62D-621F-DC42-A6F4-A2F7114204F7}"/>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endParaRPr lang="fi-FI"/>
          </a:p>
        </p:txBody>
      </p:sp>
      <p:sp>
        <p:nvSpPr>
          <p:cNvPr id="8" name="Otsikko 7"/>
          <p:cNvSpPr>
            <a:spLocks noGrp="1"/>
          </p:cNvSpPr>
          <p:nvPr userDrawn="1">
            <p:ph type="title"/>
          </p:nvPr>
        </p:nvSpPr>
        <p:spPr>
          <a:xfrm>
            <a:off x="432785" y="235340"/>
            <a:ext cx="5400000" cy="974270"/>
          </a:xfrm>
        </p:spPr>
        <p:txBody>
          <a:bodyPr/>
          <a:lstStyle>
            <a:lvl1pPr>
              <a:defRPr>
                <a:solidFill>
                  <a:schemeClr val="tx2"/>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p:cNvSpPr>
            <a:spLocks noGrp="1"/>
          </p:cNvSpPr>
          <p:nvPr userDrawn="1">
            <p:ph idx="1"/>
          </p:nvPr>
        </p:nvSpPr>
        <p:spPr>
          <a:xfrm>
            <a:off x="432785" y="1410997"/>
            <a:ext cx="5220000" cy="3393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26169975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Otsikko ja sisältö kuva 2/3">
    <p:spTree>
      <p:nvGrpSpPr>
        <p:cNvPr id="1" name=""/>
        <p:cNvGrpSpPr/>
        <p:nvPr/>
      </p:nvGrpSpPr>
      <p:grpSpPr>
        <a:xfrm>
          <a:off x="0" y="0"/>
          <a:ext cx="0" cy="0"/>
          <a:chOff x="0" y="0"/>
          <a:chExt cx="0" cy="0"/>
        </a:xfrm>
      </p:grpSpPr>
      <p:sp>
        <p:nvSpPr>
          <p:cNvPr id="10" name="Kuvan paikkamerkki 9">
            <a:extLst>
              <a:ext uri="{FF2B5EF4-FFF2-40B4-BE49-F238E27FC236}">
                <a16:creationId xmlns:a16="http://schemas.microsoft.com/office/drawing/2014/main" id="{1F852BFB-9DA0-0442-959E-69FBAB5E3F98}"/>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endParaRPr lang="fi-FI"/>
          </a:p>
        </p:txBody>
      </p:sp>
      <p:sp>
        <p:nvSpPr>
          <p:cNvPr id="8" name="Otsikko 7"/>
          <p:cNvSpPr>
            <a:spLocks noGrp="1"/>
          </p:cNvSpPr>
          <p:nvPr userDrawn="1">
            <p:ph type="title"/>
          </p:nvPr>
        </p:nvSpPr>
        <p:spPr>
          <a:xfrm>
            <a:off x="432784" y="235340"/>
            <a:ext cx="2700000" cy="1472314"/>
          </a:xfrm>
        </p:spPr>
        <p:txBody>
          <a:bodyPr/>
          <a:lstStyle>
            <a:lvl1pPr>
              <a:defRPr>
                <a:solidFill>
                  <a:schemeClr val="tx2"/>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p:cNvSpPr>
            <a:spLocks noGrp="1"/>
          </p:cNvSpPr>
          <p:nvPr userDrawn="1">
            <p:ph idx="1"/>
          </p:nvPr>
        </p:nvSpPr>
        <p:spPr>
          <a:xfrm>
            <a:off x="432785" y="1923678"/>
            <a:ext cx="2520000" cy="288032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275556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9_Väliotsikko">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CF540042-77BC-B146-A22F-6FF3D87A8CB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a:t>
            </a:r>
            <a:r>
              <a:rPr lang="fi-FI" err="1"/>
              <a:t>napsautt</a:t>
            </a:r>
            <a:r>
              <a:rPr lang="fi-FI"/>
              <a:t>.</a:t>
            </a:r>
          </a:p>
        </p:txBody>
      </p:sp>
      <p:pic>
        <p:nvPicPr>
          <p:cNvPr id="2" name="Kuva 1">
            <a:extLst>
              <a:ext uri="{FF2B5EF4-FFF2-40B4-BE49-F238E27FC236}">
                <a16:creationId xmlns:a16="http://schemas.microsoft.com/office/drawing/2014/main" id="{6FD5C24A-C909-4E47-B1A6-C131C52B365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86332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0_Väliotsikko ja kuva 1/3">
    <p:bg>
      <p:bgRef idx="1001">
        <a:schemeClr val="bg2"/>
      </p:bgRef>
    </p:bg>
    <p:spTree>
      <p:nvGrpSpPr>
        <p:cNvPr id="1" name=""/>
        <p:cNvGrpSpPr/>
        <p:nvPr/>
      </p:nvGrpSpPr>
      <p:grpSpPr>
        <a:xfrm>
          <a:off x="0" y="0"/>
          <a:ext cx="0" cy="0"/>
          <a:chOff x="0" y="0"/>
          <a:chExt cx="0" cy="0"/>
        </a:xfrm>
      </p:grpSpPr>
      <p:sp>
        <p:nvSpPr>
          <p:cNvPr id="8" name="Kuvan paikkamerkki 10">
            <a:extLst>
              <a:ext uri="{FF2B5EF4-FFF2-40B4-BE49-F238E27FC236}">
                <a16:creationId xmlns:a16="http://schemas.microsoft.com/office/drawing/2014/main" id="{3A823399-DEEE-AB4F-B377-FBA61A09AAC7}"/>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endParaRPr lang="fi-FI"/>
          </a:p>
        </p:txBody>
      </p:sp>
      <p:sp>
        <p:nvSpPr>
          <p:cNvPr id="10" name="Otsikko 1"/>
          <p:cNvSpPr>
            <a:spLocks noGrp="1"/>
          </p:cNvSpPr>
          <p:nvPr>
            <p:ph type="ctrTitle"/>
          </p:nvPr>
        </p:nvSpPr>
        <p:spPr>
          <a:xfrm>
            <a:off x="431999" y="411510"/>
            <a:ext cx="5220000" cy="2967062"/>
          </a:xfrm>
        </p:spPr>
        <p:txBody>
          <a:bodyPr anchor="b" anchorCtr="0">
            <a:noAutofit/>
          </a:bodyPr>
          <a:lstStyle>
            <a:lvl1pPr algn="l">
              <a:defRPr sz="4000">
                <a:solidFill>
                  <a:schemeClr val="tx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a:t>
            </a:r>
            <a:r>
              <a:rPr lang="fi-FI" err="1"/>
              <a:t>napsautt</a:t>
            </a:r>
            <a:r>
              <a:rPr lang="fi-FI"/>
              <a:t>.</a:t>
            </a:r>
          </a:p>
        </p:txBody>
      </p:sp>
    </p:spTree>
    <p:extLst>
      <p:ext uri="{BB962C8B-B14F-4D97-AF65-F5344CB8AC3E}">
        <p14:creationId xmlns:p14="http://schemas.microsoft.com/office/powerpoint/2010/main" val="1804204944"/>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1_Väliotsikko ja kuva 2/3">
    <p:bg>
      <p:bgRef idx="1001">
        <a:schemeClr val="bg2"/>
      </p:bgRef>
    </p:bg>
    <p:spTree>
      <p:nvGrpSpPr>
        <p:cNvPr id="1" name=""/>
        <p:cNvGrpSpPr/>
        <p:nvPr/>
      </p:nvGrpSpPr>
      <p:grpSpPr>
        <a:xfrm>
          <a:off x="0" y="0"/>
          <a:ext cx="0" cy="0"/>
          <a:chOff x="0" y="0"/>
          <a:chExt cx="0" cy="0"/>
        </a:xfrm>
      </p:grpSpPr>
      <p:sp>
        <p:nvSpPr>
          <p:cNvPr id="7" name="Kuvan paikkamerkki 9">
            <a:extLst>
              <a:ext uri="{FF2B5EF4-FFF2-40B4-BE49-F238E27FC236}">
                <a16:creationId xmlns:a16="http://schemas.microsoft.com/office/drawing/2014/main" id="{B4104795-B654-374D-AA44-D3D604ED23CD}"/>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endParaRPr lang="fi-FI"/>
          </a:p>
        </p:txBody>
      </p:sp>
      <p:sp>
        <p:nvSpPr>
          <p:cNvPr id="10" name="Otsikko 1"/>
          <p:cNvSpPr>
            <a:spLocks noGrp="1"/>
          </p:cNvSpPr>
          <p:nvPr userDrawn="1">
            <p:ph type="ctrTitle"/>
          </p:nvPr>
        </p:nvSpPr>
        <p:spPr>
          <a:xfrm>
            <a:off x="431999" y="411510"/>
            <a:ext cx="2520000" cy="2967062"/>
          </a:xfrm>
        </p:spPr>
        <p:txBody>
          <a:bodyPr anchor="b" anchorCtr="0">
            <a:noAutofit/>
          </a:bodyPr>
          <a:lstStyle>
            <a:lvl1pPr algn="l">
              <a:defRPr sz="4000">
                <a:solidFill>
                  <a:schemeClr val="tx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432000" y="3507854"/>
            <a:ext cx="25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a:t>
            </a:r>
            <a:r>
              <a:rPr lang="fi-FI" err="1"/>
              <a:t>napsautt</a:t>
            </a:r>
            <a:r>
              <a:rPr lang="fi-FI"/>
              <a:t>.</a:t>
            </a:r>
          </a:p>
        </p:txBody>
      </p:sp>
    </p:spTree>
    <p:extLst>
      <p:ext uri="{BB962C8B-B14F-4D97-AF65-F5344CB8AC3E}">
        <p14:creationId xmlns:p14="http://schemas.microsoft.com/office/powerpoint/2010/main" val="3949757395"/>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Tyhjä">
    <p:spTree>
      <p:nvGrpSpPr>
        <p:cNvPr id="1" name=""/>
        <p:cNvGrpSpPr/>
        <p:nvPr/>
      </p:nvGrpSpPr>
      <p:grpSpPr>
        <a:xfrm>
          <a:off x="0" y="0"/>
          <a:ext cx="0" cy="0"/>
          <a:chOff x="0" y="0"/>
          <a:chExt cx="0" cy="0"/>
        </a:xfrm>
      </p:grpSpPr>
      <p:sp>
        <p:nvSpPr>
          <p:cNvPr id="4"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3"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E931ADD7-83EA-0241-B06B-D43CB2F96A7E}" type="datetime1">
              <a:rPr lang="fi-FI" smtClean="0"/>
              <a:t>25.5.2026</a:t>
            </a:fld>
            <a:endParaRPr lang="fi-FI"/>
          </a:p>
        </p:txBody>
      </p:sp>
      <p:sp>
        <p:nvSpPr>
          <p:cNvPr id="2"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7" name="Kuva 6">
            <a:extLst>
              <a:ext uri="{FF2B5EF4-FFF2-40B4-BE49-F238E27FC236}">
                <a16:creationId xmlns:a16="http://schemas.microsoft.com/office/drawing/2014/main" id="{F732AEA9-B18D-7B41-9CD8-9AFE7B9FF46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15495653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3_Lopetus">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47C6964E-0786-FF40-B4BA-E755C8993CD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95" name="Otsikko 1"/>
          <p:cNvSpPr>
            <a:spLocks noGrp="1"/>
          </p:cNvSpPr>
          <p:nvPr userDrawn="1">
            <p:ph type="ctrTitle" hasCustomPrompt="1"/>
          </p:nvPr>
        </p:nvSpPr>
        <p:spPr>
          <a:xfrm>
            <a:off x="4251079" y="1755757"/>
            <a:ext cx="4634027" cy="1400175"/>
          </a:xfrm>
        </p:spPr>
        <p:txBody>
          <a:bodyPr anchor="b" anchorCtr="0">
            <a:noAutofit/>
          </a:bodyPr>
          <a:lstStyle>
            <a:lvl1pPr algn="l">
              <a:defRPr sz="4000">
                <a:solidFill>
                  <a:srgbClr val="FFFFFF"/>
                </a:solidFill>
              </a:defRPr>
            </a:lvl1pPr>
          </a:lstStyle>
          <a:p>
            <a:r>
              <a:rPr lang="fi-FI"/>
              <a:t>Esityksen päättävä teksti</a:t>
            </a:r>
          </a:p>
        </p:txBody>
      </p:sp>
      <p:sp>
        <p:nvSpPr>
          <p:cNvPr id="96" name="Alaotsikko 2"/>
          <p:cNvSpPr>
            <a:spLocks noGrp="1"/>
          </p:cNvSpPr>
          <p:nvPr userDrawn="1">
            <p:ph type="subTitle" idx="1"/>
          </p:nvPr>
        </p:nvSpPr>
        <p:spPr>
          <a:xfrm>
            <a:off x="4251079" y="3413108"/>
            <a:ext cx="4595595" cy="1318882"/>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97" name="Kuva 96">
            <a:extLst>
              <a:ext uri="{FF2B5EF4-FFF2-40B4-BE49-F238E27FC236}">
                <a16:creationId xmlns:a16="http://schemas.microsoft.com/office/drawing/2014/main" id="{04EB18AC-B9AF-4B46-9B24-EAE4A98F55B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18952835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Pääotsikko">
    <p:spTree>
      <p:nvGrpSpPr>
        <p:cNvPr id="1" name=""/>
        <p:cNvGrpSpPr/>
        <p:nvPr/>
      </p:nvGrpSpPr>
      <p:grpSpPr>
        <a:xfrm>
          <a:off x="0" y="0"/>
          <a:ext cx="0" cy="0"/>
          <a:chOff x="0" y="0"/>
          <a:chExt cx="0" cy="0"/>
        </a:xfrm>
      </p:grpSpPr>
      <p:pic>
        <p:nvPicPr>
          <p:cNvPr id="51" name="Kuva 50">
            <a:extLst>
              <a:ext uri="{FF2B5EF4-FFF2-40B4-BE49-F238E27FC236}">
                <a16:creationId xmlns:a16="http://schemas.microsoft.com/office/drawing/2014/main" id="{674E1DF1-D745-334E-A202-ECAD9A3D8CC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rgbClr val="FFFFFF"/>
                </a:solidFill>
              </a:defRPr>
            </a:lvl1pPr>
          </a:lstStyle>
          <a:p>
            <a:r>
              <a:rPr lang="fi-FI"/>
              <a:t>Muokkaa perustyyl. napsautt.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34" name="Kuva 33" descr="OKM tunnus">
            <a:extLst>
              <a:ext uri="{FF2B5EF4-FFF2-40B4-BE49-F238E27FC236}">
                <a16:creationId xmlns:a16="http://schemas.microsoft.com/office/drawing/2014/main" id="{65741BAE-8E1F-484C-8AC2-B698A4C965E3}"/>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31270590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E4E785B-7BD3-7642-81F7-57558DC9599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70600" y="0"/>
            <a:ext cx="3073400" cy="5143500"/>
          </a:xfrm>
          <a:prstGeom prst="rect">
            <a:avLst/>
          </a:prstGeom>
        </p:spPr>
      </p:pic>
      <p:sp>
        <p:nvSpPr>
          <p:cNvPr id="10" name="Otsikko 1"/>
          <p:cNvSpPr>
            <a:spLocks noGrp="1"/>
          </p:cNvSpPr>
          <p:nvPr userDrawn="1">
            <p:ph type="ctrTitle"/>
          </p:nvPr>
        </p:nvSpPr>
        <p:spPr>
          <a:xfrm>
            <a:off x="683568" y="1851670"/>
            <a:ext cx="5832648" cy="2095528"/>
          </a:xfrm>
        </p:spPr>
        <p:txBody>
          <a:bodyPr anchor="b" anchorCtr="0">
            <a:noAutofit/>
          </a:bodyPr>
          <a:lstStyle>
            <a:lvl1pPr algn="l">
              <a:defRPr sz="4000">
                <a:solidFill>
                  <a:schemeClr val="tx2"/>
                </a:solidFill>
              </a:defRPr>
            </a:lvl1pPr>
          </a:lstStyle>
          <a:p>
            <a:r>
              <a:rPr lang="fi-FI"/>
              <a:t>Muokkaa perustyyl. napsautt.</a:t>
            </a:r>
          </a:p>
        </p:txBody>
      </p:sp>
      <p:sp>
        <p:nvSpPr>
          <p:cNvPr id="11" name="Alaotsikko 2"/>
          <p:cNvSpPr>
            <a:spLocks noGrp="1"/>
          </p:cNvSpPr>
          <p:nvPr userDrawn="1">
            <p:ph type="subTitle" idx="1"/>
          </p:nvPr>
        </p:nvSpPr>
        <p:spPr>
          <a:xfrm>
            <a:off x="683568" y="4064577"/>
            <a:ext cx="5832648" cy="667413"/>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2" name="Kuva 1" descr="OKM tunnus">
            <a:extLst>
              <a:ext uri="{FF2B5EF4-FFF2-40B4-BE49-F238E27FC236}">
                <a16:creationId xmlns:a16="http://schemas.microsoft.com/office/drawing/2014/main" id="{15DBF3BC-8E93-194F-BBA2-6CCDA124AA19}"/>
              </a:ext>
            </a:extLst>
          </p:cNvPr>
          <p:cNvPicPr>
            <a:picLocks noChangeAspect="1"/>
          </p:cNvPicPr>
          <p:nvPr userDrawn="1"/>
        </p:nvPicPr>
        <p:blipFill>
          <a:blip r:embed="rId3"/>
          <a:stretch>
            <a:fillRect/>
          </a:stretch>
        </p:blipFill>
        <p:spPr>
          <a:xfrm>
            <a:off x="601200" y="478800"/>
            <a:ext cx="3695700" cy="660400"/>
          </a:xfrm>
          <a:prstGeom prst="rect">
            <a:avLst/>
          </a:prstGeom>
        </p:spPr>
      </p:pic>
    </p:spTree>
    <p:extLst>
      <p:ext uri="{BB962C8B-B14F-4D97-AF65-F5344CB8AC3E}">
        <p14:creationId xmlns:p14="http://schemas.microsoft.com/office/powerpoint/2010/main" val="34474554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3_Otsikko ja sisältö">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userDrawn="1">
            <p:ph idx="1"/>
          </p:nvPr>
        </p:nvSpPr>
        <p:spPr>
          <a:xfrm>
            <a:off x="432785" y="1410997"/>
            <a:ext cx="7739615" cy="3393001"/>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4" name="Kuva 3">
            <a:extLst>
              <a:ext uri="{FF2B5EF4-FFF2-40B4-BE49-F238E27FC236}">
                <a16:creationId xmlns:a16="http://schemas.microsoft.com/office/drawing/2014/main" id="{A82C0B85-284A-2644-93F6-5855E3106B8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3948935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Otsikko ja sisältö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p:ph idx="1"/>
          </p:nvPr>
        </p:nvSpPr>
        <p:spPr>
          <a:xfrm>
            <a:off x="432785" y="1410997"/>
            <a:ext cx="8224354" cy="3393001"/>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DE55D46C-FFDD-D244-BC09-59C228F6F1B8}"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1" name="Kuva 10">
            <a:extLst>
              <a:ext uri="{FF2B5EF4-FFF2-40B4-BE49-F238E27FC236}">
                <a16:creationId xmlns:a16="http://schemas.microsoft.com/office/drawing/2014/main" id="{A1192967-20CE-DD48-A8FA-10666733A67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1008205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5_Otsikko ja sisältö 2 palstaa">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159500" y="0"/>
            <a:ext cx="2984500" cy="5143500"/>
          </a:xfrm>
          <a:prstGeom prst="rect">
            <a:avLst/>
          </a:prstGeom>
        </p:spPr>
      </p:pic>
      <p:sp>
        <p:nvSpPr>
          <p:cNvPr id="8" name="Otsikko 7"/>
          <p:cNvSpPr>
            <a:spLocks noGrp="1"/>
          </p:cNvSpPr>
          <p:nvPr userDrawn="1">
            <p:ph type="title"/>
          </p:nvPr>
        </p:nvSpPr>
        <p:spPr>
          <a:xfrm>
            <a:off x="432785" y="235340"/>
            <a:ext cx="7739615" cy="974270"/>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userDrawn="1">
            <p:ph idx="1"/>
          </p:nvPr>
        </p:nvSpPr>
        <p:spPr>
          <a:xfrm>
            <a:off x="432785" y="1410997"/>
            <a:ext cx="7739615" cy="3393001"/>
          </a:xfrm>
        </p:spPr>
        <p:txBody>
          <a:bodyPr numCol="2" spcCol="21600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A6B51CB7-8F1B-444E-B8D3-CD39903DB0C1}"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11" name="Kuva 10">
            <a:extLst>
              <a:ext uri="{FF2B5EF4-FFF2-40B4-BE49-F238E27FC236}">
                <a16:creationId xmlns:a16="http://schemas.microsoft.com/office/drawing/2014/main" id="{F568AA25-1976-2B42-BE76-01AB9B2F07D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cxnSp>
        <p:nvCxnSpPr>
          <p:cNvPr id="10" name="Suora yhdysviiva 9">
            <a:extLst>
              <a:ext uri="{FF2B5EF4-FFF2-40B4-BE49-F238E27FC236}">
                <a16:creationId xmlns:a16="http://schemas.microsoft.com/office/drawing/2014/main" id="{F831D89F-469F-C24E-98F9-99A30767CC31}"/>
              </a:ext>
              <a:ext uri="{C183D7F6-B498-43B3-948B-1728B52AA6E4}">
                <adec:decorative xmlns:adec="http://schemas.microsoft.com/office/drawing/2017/decorative" val="1"/>
              </a:ext>
            </a:extLst>
          </p:cNvPr>
          <p:cNvCxnSpPr>
            <a:cxnSpLocks/>
          </p:cNvCxnSpPr>
          <p:nvPr userDrawn="1"/>
        </p:nvCxnSpPr>
        <p:spPr>
          <a:xfrm>
            <a:off x="430259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69099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Otsikko ja sisältö 2 palstaa tyhjä">
    <p:spTree>
      <p:nvGrpSpPr>
        <p:cNvPr id="1" name=""/>
        <p:cNvGrpSpPr/>
        <p:nvPr/>
      </p:nvGrpSpPr>
      <p:grpSpPr>
        <a:xfrm>
          <a:off x="0" y="0"/>
          <a:ext cx="0" cy="0"/>
          <a:chOff x="0" y="0"/>
          <a:chExt cx="0" cy="0"/>
        </a:xfrm>
      </p:grpSpPr>
      <p:sp>
        <p:nvSpPr>
          <p:cNvPr id="8" name="Otsikko 7"/>
          <p:cNvSpPr>
            <a:spLocks noGrp="1"/>
          </p:cNvSpPr>
          <p:nvPr>
            <p:ph type="title"/>
          </p:nvPr>
        </p:nvSpPr>
        <p:spPr>
          <a:xfrm>
            <a:off x="432785" y="235340"/>
            <a:ext cx="8224354" cy="974270"/>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p:ph idx="1"/>
          </p:nvPr>
        </p:nvSpPr>
        <p:spPr>
          <a:xfrm>
            <a:off x="432785" y="1410997"/>
            <a:ext cx="8224354" cy="3393001"/>
          </a:xfrm>
        </p:spPr>
        <p:txBody>
          <a:bodyPr numCol="2" spcCol="28800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9"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B0946121-9641-4246-86F5-98C73DC6AF7E}" type="datetime1">
              <a:rPr lang="fi-FI" smtClean="0"/>
              <a:t>25.5.2026</a:t>
            </a:fld>
            <a:endParaRPr lang="fi-FI"/>
          </a:p>
        </p:txBody>
      </p:sp>
      <p:sp>
        <p:nvSpPr>
          <p:cNvPr id="13"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11" name="Kuva 10">
            <a:extLst>
              <a:ext uri="{FF2B5EF4-FFF2-40B4-BE49-F238E27FC236}">
                <a16:creationId xmlns:a16="http://schemas.microsoft.com/office/drawing/2014/main" id="{75EEC33C-BACA-0D49-9518-AB014C6057E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cxnSp>
        <p:nvCxnSpPr>
          <p:cNvPr id="12" name="Suora yhdysviiva 11">
            <a:extLst>
              <a:ext uri="{FF2B5EF4-FFF2-40B4-BE49-F238E27FC236}">
                <a16:creationId xmlns:a16="http://schemas.microsoft.com/office/drawing/2014/main" id="{CD4829C8-F060-7646-922A-C2AA787EA2F1}"/>
              </a:ext>
              <a:ext uri="{C183D7F6-B498-43B3-948B-1728B52AA6E4}">
                <adec:decorative xmlns:adec="http://schemas.microsoft.com/office/drawing/2017/decorative" val="1"/>
              </a:ext>
            </a:extLst>
          </p:cNvPr>
          <p:cNvCxnSpPr>
            <a:cxnSpLocks/>
          </p:cNvCxnSpPr>
          <p:nvPr userDrawn="1"/>
        </p:nvCxnSpPr>
        <p:spPr>
          <a:xfrm>
            <a:off x="4544962" y="1487497"/>
            <a:ext cx="0" cy="324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42836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Otsikko ja sisältö kuva 1/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5B97F5B-1B58-664F-B3D8-559D5761AF10}"/>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8" name="Otsikko 7"/>
          <p:cNvSpPr>
            <a:spLocks noGrp="1"/>
          </p:cNvSpPr>
          <p:nvPr userDrawn="1">
            <p:ph type="title"/>
          </p:nvPr>
        </p:nvSpPr>
        <p:spPr>
          <a:xfrm>
            <a:off x="432785" y="235340"/>
            <a:ext cx="5400000" cy="974270"/>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userDrawn="1">
            <p:ph idx="1"/>
          </p:nvPr>
        </p:nvSpPr>
        <p:spPr>
          <a:xfrm>
            <a:off x="432785" y="1410997"/>
            <a:ext cx="5220000" cy="3393001"/>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24357918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Otsikko ja sisältö kuva 2/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4BC40CB-B021-DB4D-9726-7923D412A493}"/>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8" name="Otsikko 7"/>
          <p:cNvSpPr>
            <a:spLocks noGrp="1"/>
          </p:cNvSpPr>
          <p:nvPr userDrawn="1">
            <p:ph type="title"/>
          </p:nvPr>
        </p:nvSpPr>
        <p:spPr>
          <a:xfrm>
            <a:off x="432784" y="235340"/>
            <a:ext cx="2700000" cy="1472314"/>
          </a:xfrm>
        </p:spPr>
        <p:txBody>
          <a:bodyPr/>
          <a:lstStyle>
            <a:lvl1pPr>
              <a:defRPr>
                <a:solidFill>
                  <a:schemeClr val="tx2"/>
                </a:solidFill>
              </a:defRPr>
            </a:lvl1pPr>
          </a:lstStyle>
          <a:p>
            <a:r>
              <a:rPr lang="fi-FI"/>
              <a:t>Muokkaa perustyyl. napsautt.</a:t>
            </a:r>
          </a:p>
        </p:txBody>
      </p:sp>
      <p:sp>
        <p:nvSpPr>
          <p:cNvPr id="3" name="Sisällön paikkamerkki 2"/>
          <p:cNvSpPr>
            <a:spLocks noGrp="1"/>
          </p:cNvSpPr>
          <p:nvPr userDrawn="1">
            <p:ph idx="1"/>
          </p:nvPr>
        </p:nvSpPr>
        <p:spPr>
          <a:xfrm>
            <a:off x="432785" y="1923678"/>
            <a:ext cx="2520000" cy="2880320"/>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25.5.2026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18042688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9_Väliotsikko">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1BBE0F1-831B-C54F-9352-AE500835A43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bg1"/>
                </a:solidFill>
              </a:defRPr>
            </a:lvl1pPr>
          </a:lstStyle>
          <a:p>
            <a:r>
              <a:rPr lang="fi-FI"/>
              <a:t>Muokkaa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2" name="Kuva 1">
            <a:extLst>
              <a:ext uri="{FF2B5EF4-FFF2-40B4-BE49-F238E27FC236}">
                <a16:creationId xmlns:a16="http://schemas.microsoft.com/office/drawing/2014/main" id="{6FD5C24A-C909-4E47-B1A6-C131C52B365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0421815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0_Väliotsikko ja kuva 1/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5602F7D5-9303-9C46-A40B-89792C6EDCF4}"/>
              </a:ext>
            </a:extLst>
          </p:cNvPr>
          <p:cNvSpPr>
            <a:spLocks noGrp="1"/>
          </p:cNvSpPr>
          <p:nvPr>
            <p:ph type="pic" sz="quarter" idx="13"/>
          </p:nvPr>
        </p:nvSpPr>
        <p:spPr>
          <a:xfrm>
            <a:off x="5801010" y="0"/>
            <a:ext cx="3342278" cy="5144389"/>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5220000" cy="2967062"/>
          </a:xfrm>
        </p:spPr>
        <p:txBody>
          <a:bodyPr anchor="b" anchorCtr="0">
            <a:noAutofit/>
          </a:bodyPr>
          <a:lstStyle>
            <a:lvl1pPr algn="l">
              <a:defRPr sz="4000">
                <a:solidFill>
                  <a:schemeClr val="tx1"/>
                </a:solidFill>
              </a:defRPr>
            </a:lvl1pPr>
          </a:lstStyle>
          <a:p>
            <a:r>
              <a:rPr lang="fi-FI"/>
              <a:t>Muokkaa perustyyl. napsautt.</a:t>
            </a:r>
          </a:p>
        </p:txBody>
      </p:sp>
      <p:sp>
        <p:nvSpPr>
          <p:cNvPr id="11" name="Alaotsikko 2"/>
          <p:cNvSpPr>
            <a:spLocks noGrp="1"/>
          </p:cNvSpPr>
          <p:nvPr userDrawn="1">
            <p:ph type="subTitle" idx="1"/>
          </p:nvPr>
        </p:nvSpPr>
        <p:spPr>
          <a:xfrm>
            <a:off x="432000" y="3507854"/>
            <a:ext cx="52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2372886061"/>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1_Väliotsikko ja kuva 2/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0B938A23-8DC8-504B-8946-832E4E2D79DC}"/>
              </a:ext>
            </a:extLst>
          </p:cNvPr>
          <p:cNvSpPr>
            <a:spLocks noGrp="1"/>
          </p:cNvSpPr>
          <p:nvPr>
            <p:ph type="pic" sz="quarter" idx="13"/>
          </p:nvPr>
        </p:nvSpPr>
        <p:spPr>
          <a:xfrm>
            <a:off x="2979892" y="0"/>
            <a:ext cx="6164108" cy="5144389"/>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10" name="Otsikko 1"/>
          <p:cNvSpPr>
            <a:spLocks noGrp="1"/>
          </p:cNvSpPr>
          <p:nvPr userDrawn="1">
            <p:ph type="ctrTitle"/>
          </p:nvPr>
        </p:nvSpPr>
        <p:spPr>
          <a:xfrm>
            <a:off x="431999" y="411510"/>
            <a:ext cx="2520000" cy="2967062"/>
          </a:xfrm>
        </p:spPr>
        <p:txBody>
          <a:bodyPr anchor="b" anchorCtr="0">
            <a:noAutofit/>
          </a:bodyPr>
          <a:lstStyle>
            <a:lvl1pPr algn="l">
              <a:defRPr sz="4000">
                <a:solidFill>
                  <a:schemeClr val="tx1"/>
                </a:solidFill>
              </a:defRPr>
            </a:lvl1pPr>
          </a:lstStyle>
          <a:p>
            <a:r>
              <a:rPr lang="fi-FI"/>
              <a:t>Muokkaa perustyyl. napsautt.</a:t>
            </a:r>
          </a:p>
        </p:txBody>
      </p:sp>
      <p:sp>
        <p:nvSpPr>
          <p:cNvPr id="11" name="Alaotsikko 2"/>
          <p:cNvSpPr>
            <a:spLocks noGrp="1"/>
          </p:cNvSpPr>
          <p:nvPr userDrawn="1">
            <p:ph type="subTitle" idx="1"/>
          </p:nvPr>
        </p:nvSpPr>
        <p:spPr>
          <a:xfrm>
            <a:off x="432000" y="3507854"/>
            <a:ext cx="2520000" cy="1512168"/>
          </a:xfrm>
        </p:spPr>
        <p:txBody>
          <a:bodyPr>
            <a:norm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spTree>
    <p:extLst>
      <p:ext uri="{BB962C8B-B14F-4D97-AF65-F5344CB8AC3E}">
        <p14:creationId xmlns:p14="http://schemas.microsoft.com/office/powerpoint/2010/main" val="141567132"/>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Tyhjä">
    <p:spTree>
      <p:nvGrpSpPr>
        <p:cNvPr id="1" name=""/>
        <p:cNvGrpSpPr/>
        <p:nvPr/>
      </p:nvGrpSpPr>
      <p:grpSpPr>
        <a:xfrm>
          <a:off x="0" y="0"/>
          <a:ext cx="0" cy="0"/>
          <a:chOff x="0" y="0"/>
          <a:chExt cx="0" cy="0"/>
        </a:xfrm>
      </p:grpSpPr>
      <p:sp>
        <p:nvSpPr>
          <p:cNvPr id="4" name="Dian numeron paikkamerkki 5"/>
          <p:cNvSpPr>
            <a:spLocks noGrp="1"/>
          </p:cNvSpPr>
          <p:nvPr>
            <p:ph type="sldNum" sz="quarter" idx="12"/>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3" name="Päivämäärän paikkamerkki 3"/>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E931ADD7-83EA-0241-B06B-D43CB2F96A7E}" type="datetime1">
              <a:rPr lang="fi-FI" smtClean="0"/>
              <a:t>25.5.2026</a:t>
            </a:fld>
            <a:endParaRPr lang="fi-FI"/>
          </a:p>
        </p:txBody>
      </p:sp>
      <p:sp>
        <p:nvSpPr>
          <p:cNvPr id="2" name="Alatunnisteen paikkamerkki 4"/>
          <p:cNvSpPr>
            <a:spLocks noGrp="1"/>
          </p:cNvSpPr>
          <p:nvPr>
            <p:ph type="ftr" sz="quarter" idx="11"/>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pic>
        <p:nvPicPr>
          <p:cNvPr id="6" name="Kuva 5">
            <a:extLst>
              <a:ext uri="{FF2B5EF4-FFF2-40B4-BE49-F238E27FC236}">
                <a16:creationId xmlns:a16="http://schemas.microsoft.com/office/drawing/2014/main" id="{4D3D1C4A-A97C-D349-9A05-36793DD7772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11875998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3_Lopetus">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5CA1CE7-8F4F-5B49-958F-CF668763832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95" name="Otsikko 1"/>
          <p:cNvSpPr>
            <a:spLocks noGrp="1"/>
          </p:cNvSpPr>
          <p:nvPr userDrawn="1">
            <p:ph type="ctrTitle" hasCustomPrompt="1"/>
          </p:nvPr>
        </p:nvSpPr>
        <p:spPr>
          <a:xfrm>
            <a:off x="4251079" y="1755757"/>
            <a:ext cx="4634027" cy="1400175"/>
          </a:xfrm>
        </p:spPr>
        <p:txBody>
          <a:bodyPr anchor="b" anchorCtr="0">
            <a:noAutofit/>
          </a:bodyPr>
          <a:lstStyle>
            <a:lvl1pPr algn="l">
              <a:defRPr sz="4000">
                <a:solidFill>
                  <a:srgbClr val="FFFFFF"/>
                </a:solidFill>
              </a:defRPr>
            </a:lvl1pPr>
          </a:lstStyle>
          <a:p>
            <a:r>
              <a:rPr lang="fi-FI"/>
              <a:t>Esityksen päättävä teksti</a:t>
            </a:r>
          </a:p>
        </p:txBody>
      </p:sp>
      <p:sp>
        <p:nvSpPr>
          <p:cNvPr id="96" name="Alaotsikko 2"/>
          <p:cNvSpPr>
            <a:spLocks noGrp="1"/>
          </p:cNvSpPr>
          <p:nvPr userDrawn="1">
            <p:ph type="subTitle" idx="1"/>
          </p:nvPr>
        </p:nvSpPr>
        <p:spPr>
          <a:xfrm>
            <a:off x="4251079" y="3413108"/>
            <a:ext cx="4595595" cy="1318882"/>
          </a:xfrm>
        </p:spPr>
        <p:txBody>
          <a:bodyPr>
            <a:normAutofit/>
          </a:bodyPr>
          <a:lstStyle>
            <a:lvl1pPr marL="0" indent="0" algn="l">
              <a:spcBef>
                <a:spcPts val="0"/>
              </a:spcBef>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a:t>Muokkaa alaotsikon perustyyliä napsautt.</a:t>
            </a:r>
          </a:p>
        </p:txBody>
      </p:sp>
      <p:pic>
        <p:nvPicPr>
          <p:cNvPr id="97" name="Kuva 96">
            <a:extLst>
              <a:ext uri="{FF2B5EF4-FFF2-40B4-BE49-F238E27FC236}">
                <a16:creationId xmlns:a16="http://schemas.microsoft.com/office/drawing/2014/main" id="{04EB18AC-B9AF-4B46-9B24-EAE4A98F55B2}"/>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912000" y="4932000"/>
            <a:ext cx="1771650" cy="114300"/>
          </a:xfrm>
          <a:prstGeom prst="rect">
            <a:avLst/>
          </a:prstGeom>
        </p:spPr>
      </p:pic>
    </p:spTree>
    <p:extLst>
      <p:ext uri="{BB962C8B-B14F-4D97-AF65-F5344CB8AC3E}">
        <p14:creationId xmlns:p14="http://schemas.microsoft.com/office/powerpoint/2010/main" val="32209508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9E7C19F-AC39-BD5A-D602-58A06D8B4A7D}"/>
              </a:ext>
            </a:extLst>
          </p:cNvPr>
          <p:cNvSpPr>
            <a:spLocks noGrp="1"/>
          </p:cNvSpPr>
          <p:nvPr>
            <p:ph type="ctrTitle"/>
          </p:nvPr>
        </p:nvSpPr>
        <p:spPr>
          <a:xfrm>
            <a:off x="1143000" y="841772"/>
            <a:ext cx="6858000" cy="1790700"/>
          </a:xfrm>
        </p:spPr>
        <p:txBody>
          <a:bodyPr anchor="b"/>
          <a:lstStyle>
            <a:lvl1pPr algn="ctr">
              <a:defRPr sz="4500"/>
            </a:lvl1pPr>
          </a:lstStyle>
          <a:p>
            <a:r>
              <a:rPr lang="fi-FI"/>
              <a:t>Muokkaa ots. perustyyl. napsautt.</a:t>
            </a:r>
          </a:p>
        </p:txBody>
      </p:sp>
      <p:sp>
        <p:nvSpPr>
          <p:cNvPr id="3" name="Alaotsikko 2">
            <a:extLst>
              <a:ext uri="{FF2B5EF4-FFF2-40B4-BE49-F238E27FC236}">
                <a16:creationId xmlns:a16="http://schemas.microsoft.com/office/drawing/2014/main" id="{7A18FB76-D78D-14B0-777C-80609FB47957}"/>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D3CE844F-FB38-0730-0A41-4CD4ED3985CA}"/>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5" name="Alatunnisteen paikkamerkki 4">
            <a:extLst>
              <a:ext uri="{FF2B5EF4-FFF2-40B4-BE49-F238E27FC236}">
                <a16:creationId xmlns:a16="http://schemas.microsoft.com/office/drawing/2014/main" id="{E1E99252-E7A6-9077-7E8A-16F1FB21CABE}"/>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AD82AEE-E918-DACA-C655-42A82598FC35}"/>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39069246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9F2C316-C658-A6B9-36C5-EF84E65D363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BDF644E-0ED3-8CFF-3DEF-A5DAD1012F7C}"/>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6C4539E-2554-B6C3-40F2-98AB33E85DE9}"/>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5" name="Alatunnisteen paikkamerkki 4">
            <a:extLst>
              <a:ext uri="{FF2B5EF4-FFF2-40B4-BE49-F238E27FC236}">
                <a16:creationId xmlns:a16="http://schemas.microsoft.com/office/drawing/2014/main" id="{70813B70-CCAB-5B30-1EE3-948D69FE8EC1}"/>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19F0F449-FB17-A145-C7C2-301937B129C6}"/>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22807528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50FB94-F1AB-38DC-59AD-E8368A2FB3B1}"/>
              </a:ext>
            </a:extLst>
          </p:cNvPr>
          <p:cNvSpPr>
            <a:spLocks noGrp="1"/>
          </p:cNvSpPr>
          <p:nvPr>
            <p:ph type="title"/>
          </p:nvPr>
        </p:nvSpPr>
        <p:spPr>
          <a:xfrm>
            <a:off x="623888" y="1282304"/>
            <a:ext cx="7886700" cy="2139553"/>
          </a:xfrm>
        </p:spPr>
        <p:txBody>
          <a:bodyPr anchor="b"/>
          <a:lstStyle>
            <a:lvl1pPr>
              <a:defRPr sz="4500"/>
            </a:lvl1pPr>
          </a:lstStyle>
          <a:p>
            <a:r>
              <a:rPr lang="fi-FI"/>
              <a:t>Muokkaa ots. perustyyl. napsautt.</a:t>
            </a:r>
          </a:p>
        </p:txBody>
      </p:sp>
      <p:sp>
        <p:nvSpPr>
          <p:cNvPr id="3" name="Tekstin paikkamerkki 2">
            <a:extLst>
              <a:ext uri="{FF2B5EF4-FFF2-40B4-BE49-F238E27FC236}">
                <a16:creationId xmlns:a16="http://schemas.microsoft.com/office/drawing/2014/main" id="{BEC645C3-92C5-8CBC-6F8D-D309E4A1F70F}"/>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72F854CB-231A-2CF3-6F87-721F3431985A}"/>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5" name="Alatunnisteen paikkamerkki 4">
            <a:extLst>
              <a:ext uri="{FF2B5EF4-FFF2-40B4-BE49-F238E27FC236}">
                <a16:creationId xmlns:a16="http://schemas.microsoft.com/office/drawing/2014/main" id="{FEEE76FE-E731-97A2-88C4-8B495177F38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4448125-40A4-234F-1549-0B3207E668A4}"/>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25288255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975FD98-03AB-B69B-2069-B81C6D7A45F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2BD1EBA-D12F-608D-978A-77E35DCF9E23}"/>
              </a:ext>
            </a:extLst>
          </p:cNvPr>
          <p:cNvSpPr>
            <a:spLocks noGrp="1"/>
          </p:cNvSpPr>
          <p:nvPr>
            <p:ph sz="half" idx="1"/>
          </p:nvPr>
        </p:nvSpPr>
        <p:spPr>
          <a:xfrm>
            <a:off x="628650" y="1369219"/>
            <a:ext cx="3886200" cy="32635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C89EE392-4443-1CB9-CE1E-84136E94DBA8}"/>
              </a:ext>
            </a:extLst>
          </p:cNvPr>
          <p:cNvSpPr>
            <a:spLocks noGrp="1"/>
          </p:cNvSpPr>
          <p:nvPr>
            <p:ph sz="half" idx="2"/>
          </p:nvPr>
        </p:nvSpPr>
        <p:spPr>
          <a:xfrm>
            <a:off x="4629150" y="1369219"/>
            <a:ext cx="3886200" cy="326350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837DCCD7-9A03-D9B3-8B10-091DD01104CA}"/>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6" name="Alatunnisteen paikkamerkki 5">
            <a:extLst>
              <a:ext uri="{FF2B5EF4-FFF2-40B4-BE49-F238E27FC236}">
                <a16:creationId xmlns:a16="http://schemas.microsoft.com/office/drawing/2014/main" id="{3F1E1176-10CD-0745-EFDD-87E83B92302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22400C3B-B00C-D594-7359-7D3C2F4C0D79}"/>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35621698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DAE443-51BE-C6E9-4F0B-68EAA3256115}"/>
              </a:ext>
            </a:extLst>
          </p:cNvPr>
          <p:cNvSpPr>
            <a:spLocks noGrp="1"/>
          </p:cNvSpPr>
          <p:nvPr>
            <p:ph type="title"/>
          </p:nvPr>
        </p:nvSpPr>
        <p:spPr>
          <a:xfrm>
            <a:off x="629841" y="273844"/>
            <a:ext cx="7886700" cy="994172"/>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D1364EB3-A26B-FD2B-AD28-CF1020BDE315}"/>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902D8876-21D1-4665-9184-FB97D8E1D10E}"/>
              </a:ext>
            </a:extLst>
          </p:cNvPr>
          <p:cNvSpPr>
            <a:spLocks noGrp="1"/>
          </p:cNvSpPr>
          <p:nvPr>
            <p:ph sz="half" idx="2"/>
          </p:nvPr>
        </p:nvSpPr>
        <p:spPr>
          <a:xfrm>
            <a:off x="629842" y="1878806"/>
            <a:ext cx="3868340" cy="276344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26E0C8FF-41A2-422E-93F6-FDF5A361035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32ACF106-173A-0BF6-5A36-1CEDA1EA995F}"/>
              </a:ext>
            </a:extLst>
          </p:cNvPr>
          <p:cNvSpPr>
            <a:spLocks noGrp="1"/>
          </p:cNvSpPr>
          <p:nvPr>
            <p:ph sz="quarter" idx="4"/>
          </p:nvPr>
        </p:nvSpPr>
        <p:spPr>
          <a:xfrm>
            <a:off x="4629150" y="1878806"/>
            <a:ext cx="3887391" cy="276344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F32F615E-8C12-7502-7E69-B1F3AA160926}"/>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8" name="Alatunnisteen paikkamerkki 7">
            <a:extLst>
              <a:ext uri="{FF2B5EF4-FFF2-40B4-BE49-F238E27FC236}">
                <a16:creationId xmlns:a16="http://schemas.microsoft.com/office/drawing/2014/main" id="{393C70F9-02FB-AB3A-90BC-6A650536DD30}"/>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9479ED01-AED8-97B7-9D89-CCD36D9D793E}"/>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33885531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D3443B3-7A9D-ECAC-58A7-8F5890C40C34}"/>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9A608CFE-C214-B2D3-048E-2B72360AD26F}"/>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4" name="Alatunnisteen paikkamerkki 3">
            <a:extLst>
              <a:ext uri="{FF2B5EF4-FFF2-40B4-BE49-F238E27FC236}">
                <a16:creationId xmlns:a16="http://schemas.microsoft.com/office/drawing/2014/main" id="{AED7ABB6-EBA7-74FD-7697-D57517E21E5D}"/>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FC6AAEE3-4748-8914-97C5-E6000E3A0C8E}"/>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5299469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63054ADD-EB7B-9DCE-1264-7AFB1BA4AB21}"/>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3" name="Alatunnisteen paikkamerkki 2">
            <a:extLst>
              <a:ext uri="{FF2B5EF4-FFF2-40B4-BE49-F238E27FC236}">
                <a16:creationId xmlns:a16="http://schemas.microsoft.com/office/drawing/2014/main" id="{BE8D44AD-2C73-7ACC-61DD-7CF7E6EED15D}"/>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A88A6D1B-1285-66CC-BB94-3F103479EBC9}"/>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25744820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B17359-4EA5-BA9E-EC7C-4DCD672BEE3B}"/>
              </a:ext>
            </a:extLst>
          </p:cNvPr>
          <p:cNvSpPr>
            <a:spLocks noGrp="1"/>
          </p:cNvSpPr>
          <p:nvPr>
            <p:ph type="title"/>
          </p:nvPr>
        </p:nvSpPr>
        <p:spPr>
          <a:xfrm>
            <a:off x="629841" y="342900"/>
            <a:ext cx="2949178" cy="1200150"/>
          </a:xfrm>
        </p:spPr>
        <p:txBody>
          <a:bodyPr anchor="b"/>
          <a:lstStyle>
            <a:lvl1pPr>
              <a:defRPr sz="2400"/>
            </a:lvl1pPr>
          </a:lstStyle>
          <a:p>
            <a:r>
              <a:rPr lang="fi-FI"/>
              <a:t>Muokkaa ots. perustyyl. napsautt.</a:t>
            </a:r>
          </a:p>
        </p:txBody>
      </p:sp>
      <p:sp>
        <p:nvSpPr>
          <p:cNvPr id="3" name="Sisällön paikkamerkki 2">
            <a:extLst>
              <a:ext uri="{FF2B5EF4-FFF2-40B4-BE49-F238E27FC236}">
                <a16:creationId xmlns:a16="http://schemas.microsoft.com/office/drawing/2014/main" id="{4A67D448-61BB-11E4-389A-F98FDDAF4F29}"/>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D1616668-A931-1994-A680-2050564C4FCF}"/>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C863F794-51D4-95EB-0F55-BFCA41542651}"/>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6" name="Alatunnisteen paikkamerkki 5">
            <a:extLst>
              <a:ext uri="{FF2B5EF4-FFF2-40B4-BE49-F238E27FC236}">
                <a16:creationId xmlns:a16="http://schemas.microsoft.com/office/drawing/2014/main" id="{32BDC0F5-5BED-82B4-9EF7-5D45A0F20C2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8645CF74-850C-0DFE-2A5F-53F6308BD7D1}"/>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15373972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9A2E3D-595A-5C1F-9C31-A0E7CF8E04D9}"/>
              </a:ext>
            </a:extLst>
          </p:cNvPr>
          <p:cNvSpPr>
            <a:spLocks noGrp="1"/>
          </p:cNvSpPr>
          <p:nvPr>
            <p:ph type="title"/>
          </p:nvPr>
        </p:nvSpPr>
        <p:spPr>
          <a:xfrm>
            <a:off x="629841" y="342900"/>
            <a:ext cx="2949178" cy="1200150"/>
          </a:xfrm>
        </p:spPr>
        <p:txBody>
          <a:bodyPr anchor="b"/>
          <a:lstStyle>
            <a:lvl1pPr>
              <a:defRPr sz="2400"/>
            </a:lvl1pPr>
          </a:lstStyle>
          <a:p>
            <a:r>
              <a:rPr lang="fi-FI"/>
              <a:t>Muokkaa ots. perustyyl. napsautt.</a:t>
            </a:r>
          </a:p>
        </p:txBody>
      </p:sp>
      <p:sp>
        <p:nvSpPr>
          <p:cNvPr id="3" name="Kuvan paikkamerkki 2">
            <a:extLst>
              <a:ext uri="{FF2B5EF4-FFF2-40B4-BE49-F238E27FC236}">
                <a16:creationId xmlns:a16="http://schemas.microsoft.com/office/drawing/2014/main" id="{654B608E-8847-9679-B183-0D4A58051C9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fi-FI"/>
          </a:p>
        </p:txBody>
      </p:sp>
      <p:sp>
        <p:nvSpPr>
          <p:cNvPr id="4" name="Tekstin paikkamerkki 3">
            <a:extLst>
              <a:ext uri="{FF2B5EF4-FFF2-40B4-BE49-F238E27FC236}">
                <a16:creationId xmlns:a16="http://schemas.microsoft.com/office/drawing/2014/main" id="{068E0C64-BC66-8801-5736-43462859ABD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7372138A-2846-D088-1DEA-57A89FE756A4}"/>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6" name="Alatunnisteen paikkamerkki 5">
            <a:extLst>
              <a:ext uri="{FF2B5EF4-FFF2-40B4-BE49-F238E27FC236}">
                <a16:creationId xmlns:a16="http://schemas.microsoft.com/office/drawing/2014/main" id="{933DCCE9-881C-CCC3-113C-834F9DDF4C37}"/>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8516250C-0E9E-7D2D-464C-72AD229A015F}"/>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27870227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95A153-E241-B228-244B-96BDD8E89AEE}"/>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84F2334B-B581-667B-89D4-969EDEC86F91}"/>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6AB1665-1FAC-A914-5941-BD2C8104F32D}"/>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5" name="Alatunnisteen paikkamerkki 4">
            <a:extLst>
              <a:ext uri="{FF2B5EF4-FFF2-40B4-BE49-F238E27FC236}">
                <a16:creationId xmlns:a16="http://schemas.microsoft.com/office/drawing/2014/main" id="{6E211222-32AB-9E9F-309E-C9F20992C98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3037CF5-FC26-6BEA-2598-AC8C98BF9CE7}"/>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32787220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23BAE67A-7628-3AD9-47FE-D6C8B7712FC5}"/>
              </a:ext>
            </a:extLst>
          </p:cNvPr>
          <p:cNvSpPr>
            <a:spLocks noGrp="1"/>
          </p:cNvSpPr>
          <p:nvPr>
            <p:ph type="title" orient="vert"/>
          </p:nvPr>
        </p:nvSpPr>
        <p:spPr>
          <a:xfrm>
            <a:off x="6543675" y="273844"/>
            <a:ext cx="1971675" cy="4358879"/>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65F68D69-5F86-691D-147C-22F13002E348}"/>
              </a:ext>
            </a:extLst>
          </p:cNvPr>
          <p:cNvSpPr>
            <a:spLocks noGrp="1"/>
          </p:cNvSpPr>
          <p:nvPr>
            <p:ph type="body" orient="vert" idx="1"/>
          </p:nvPr>
        </p:nvSpPr>
        <p:spPr>
          <a:xfrm>
            <a:off x="628650" y="273844"/>
            <a:ext cx="5800725" cy="4358879"/>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C18AE9A-3AC2-8ABC-A643-BDCC02134EE9}"/>
              </a:ext>
            </a:extLst>
          </p:cNvPr>
          <p:cNvSpPr>
            <a:spLocks noGrp="1"/>
          </p:cNvSpPr>
          <p:nvPr>
            <p:ph type="dt" sz="half" idx="10"/>
          </p:nvPr>
        </p:nvSpPr>
        <p:spPr/>
        <p:txBody>
          <a:bodyPr/>
          <a:lstStyle/>
          <a:p>
            <a:fld id="{543DFA46-A911-4278-AAED-EEE6DA79FBA9}" type="datetimeFigureOut">
              <a:rPr lang="fi-FI" smtClean="0"/>
              <a:t>25.5.2026</a:t>
            </a:fld>
            <a:endParaRPr lang="fi-FI"/>
          </a:p>
        </p:txBody>
      </p:sp>
      <p:sp>
        <p:nvSpPr>
          <p:cNvPr id="5" name="Alatunnisteen paikkamerkki 4">
            <a:extLst>
              <a:ext uri="{FF2B5EF4-FFF2-40B4-BE49-F238E27FC236}">
                <a16:creationId xmlns:a16="http://schemas.microsoft.com/office/drawing/2014/main" id="{2A12F90B-EEFF-CD92-4205-7B0178ACF2A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578F1EB-E18B-7787-AA65-177B640F10D6}"/>
              </a:ext>
            </a:extLst>
          </p:cNvPr>
          <p:cNvSpPr>
            <a:spLocks noGrp="1"/>
          </p:cNvSpPr>
          <p:nvPr>
            <p:ph type="sldNum" sz="quarter" idx="12"/>
          </p:nvPr>
        </p:nvSpPr>
        <p:spPr/>
        <p:txBody>
          <a:bodyPr/>
          <a:lstStyle/>
          <a:p>
            <a:fld id="{35C83AF0-9A3C-4B95-9D9E-7DFFA7C8660C}" type="slidenum">
              <a:rPr lang="fi-FI" smtClean="0"/>
              <a:t>‹#›</a:t>
            </a:fld>
            <a:endParaRPr lang="fi-FI"/>
          </a:p>
        </p:txBody>
      </p:sp>
    </p:spTree>
    <p:extLst>
      <p:ext uri="{BB962C8B-B14F-4D97-AF65-F5344CB8AC3E}">
        <p14:creationId xmlns:p14="http://schemas.microsoft.com/office/powerpoint/2010/main" val="2797049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32000" y="234000"/>
            <a:ext cx="8077198" cy="974270"/>
          </a:xfrm>
          <a:prstGeom prst="rect">
            <a:avLst/>
          </a:prstGeom>
        </p:spPr>
        <p:txBody>
          <a:bodyPr vert="horz" lIns="91440" tIns="45720" rIns="91440" bIns="45720" rtlCol="0" anchor="b"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32000" y="1411201"/>
            <a:ext cx="8077199" cy="3248782"/>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302805FD-2C99-B24D-A1F0-5CBBF071658C}"/>
              </a:ext>
            </a:extLst>
          </p:cNvPr>
          <p:cNvSpPr>
            <a:spLocks noGrp="1"/>
          </p:cNvSpPr>
          <p:nvPr>
            <p:ph type="sldNum" sz="quarter" idx="4"/>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3">
            <a:extLst>
              <a:ext uri="{FF2B5EF4-FFF2-40B4-BE49-F238E27FC236}">
                <a16:creationId xmlns:a16="http://schemas.microsoft.com/office/drawing/2014/main" id="{B0B3E321-BF3D-0844-B5E0-C3C7EDBB0FAF}"/>
              </a:ext>
            </a:extLst>
          </p:cNvPr>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7384199F-228D-3B4C-87BF-B841326F3407}" type="datetime1">
              <a:rPr lang="fi-FI" smtClean="0"/>
              <a:t>25.5.2026</a:t>
            </a:fld>
            <a:endParaRPr lang="fi-FI"/>
          </a:p>
        </p:txBody>
      </p:sp>
      <p:sp>
        <p:nvSpPr>
          <p:cNvPr id="4" name="Alatunnisteen paikkamerkki 4">
            <a:extLst>
              <a:ext uri="{FF2B5EF4-FFF2-40B4-BE49-F238E27FC236}">
                <a16:creationId xmlns:a16="http://schemas.microsoft.com/office/drawing/2014/main" id="{1B519091-1A7D-2B4B-B4A5-2F1313E39828}"/>
              </a:ext>
            </a:extLst>
          </p:cNvPr>
          <p:cNvSpPr>
            <a:spLocks noGrp="1"/>
          </p:cNvSpPr>
          <p:nvPr>
            <p:ph type="ftr" sz="quarter" idx="3"/>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spTree>
    <p:extLst>
      <p:ext uri="{BB962C8B-B14F-4D97-AF65-F5344CB8AC3E}">
        <p14:creationId xmlns:p14="http://schemas.microsoft.com/office/powerpoint/2010/main" val="406374636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90" r:id="rId3"/>
    <p:sldLayoutId id="2147483836" r:id="rId4"/>
    <p:sldLayoutId id="2147483776" r:id="rId5"/>
    <p:sldLayoutId id="2147483747" r:id="rId6"/>
    <p:sldLayoutId id="2147483817" r:id="rId7"/>
    <p:sldLayoutId id="2147483818" r:id="rId8"/>
    <p:sldLayoutId id="2147483819" r:id="rId9"/>
    <p:sldLayoutId id="2147483820" r:id="rId10"/>
    <p:sldLayoutId id="2147483671" r:id="rId11"/>
    <p:sldLayoutId id="2147483672" r:id="rId12"/>
    <p:sldLayoutId id="2147483673" r:id="rId13"/>
    <p:sldLayoutId id="2147483803" r:id="rId14"/>
    <p:sldLayoutId id="2147483821" r:id="rId15"/>
    <p:sldLayoutId id="2147483822" r:id="rId16"/>
    <p:sldLayoutId id="2147483855" r:id="rId17"/>
    <p:sldLayoutId id="2147483675" r:id="rId18"/>
    <p:sldLayoutId id="2147483691" r:id="rId19"/>
    <p:sldLayoutId id="2147483838" r:id="rId20"/>
    <p:sldLayoutId id="2147483853" r:id="rId21"/>
  </p:sldLayoutIdLst>
  <p:hf hdr="0" ftr="0"/>
  <p:txStyles>
    <p:titleStyle>
      <a:lvl1pPr algn="l" defTabSz="914400" rtl="0" eaLnBrk="1" latinLnBrk="0" hangingPunct="1">
        <a:spcBef>
          <a:spcPct val="0"/>
        </a:spcBef>
        <a:buNone/>
        <a:defRPr sz="3200" b="1" kern="1200">
          <a:solidFill>
            <a:schemeClr val="tx2"/>
          </a:solidFill>
          <a:latin typeface="Arial Narrow" panose="020B0606020202030204" pitchFamily="34" charset="0"/>
          <a:ea typeface="+mj-ea"/>
          <a:cs typeface="+mj-cs"/>
        </a:defRPr>
      </a:lvl1pPr>
    </p:titleStyle>
    <p:bodyStyle>
      <a:lvl1pPr marL="268288" indent="-268288" algn="l" defTabSz="914400" rtl="0" eaLnBrk="1" latinLnBrk="0" hangingPunct="1">
        <a:spcBef>
          <a:spcPts val="1400"/>
        </a:spcBef>
        <a:buClr>
          <a:schemeClr val="tx2"/>
        </a:buClr>
        <a:buFont typeface="Arial" panose="020B0604020202020204" pitchFamily="34" charset="0"/>
        <a:buChar char="•"/>
        <a:defRPr sz="2000" kern="1200">
          <a:solidFill>
            <a:schemeClr val="tx1"/>
          </a:solidFill>
          <a:latin typeface="+mn-lt"/>
          <a:ea typeface="+mn-ea"/>
          <a:cs typeface="+mn-cs"/>
        </a:defRPr>
      </a:lvl1pPr>
      <a:lvl2pPr marL="719138" indent="-261938" algn="l" defTabSz="914400" rtl="0" eaLnBrk="1" latinLnBrk="0" hangingPunct="1">
        <a:spcBef>
          <a:spcPts val="1400"/>
        </a:spcBef>
        <a:buClr>
          <a:schemeClr val="tx2"/>
        </a:buClr>
        <a:buFont typeface="Arial" panose="020B0604020202020204" pitchFamily="34" charset="0"/>
        <a:buChar char="•"/>
        <a:defRPr sz="1800" kern="1200">
          <a:solidFill>
            <a:schemeClr val="tx1"/>
          </a:solidFill>
          <a:latin typeface="+mn-lt"/>
          <a:ea typeface="+mn-ea"/>
          <a:cs typeface="+mn-cs"/>
        </a:defRPr>
      </a:lvl2pPr>
      <a:lvl3pPr marL="987425" indent="-182563"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3pPr>
      <a:lvl4pPr marL="1168400" indent="-18097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4pPr>
      <a:lvl5pPr marL="1343025" indent="-17462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32000" y="234000"/>
            <a:ext cx="8077198" cy="974270"/>
          </a:xfrm>
          <a:prstGeom prst="rect">
            <a:avLst/>
          </a:prstGeom>
        </p:spPr>
        <p:txBody>
          <a:bodyPr vert="horz" lIns="91440" tIns="45720" rIns="91440" bIns="45720" rtlCol="0" anchor="b"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32000" y="1411201"/>
            <a:ext cx="8077199" cy="3248782"/>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302805FD-2C99-B24D-A1F0-5CBBF071658C}"/>
              </a:ext>
            </a:extLst>
          </p:cNvPr>
          <p:cNvSpPr>
            <a:spLocks noGrp="1"/>
          </p:cNvSpPr>
          <p:nvPr>
            <p:ph type="sldNum" sz="quarter" idx="4"/>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3">
            <a:extLst>
              <a:ext uri="{FF2B5EF4-FFF2-40B4-BE49-F238E27FC236}">
                <a16:creationId xmlns:a16="http://schemas.microsoft.com/office/drawing/2014/main" id="{B0B3E321-BF3D-0844-B5E0-C3C7EDBB0FAF}"/>
              </a:ext>
            </a:extLst>
          </p:cNvPr>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7384199F-228D-3B4C-87BF-B841326F3407}" type="datetime1">
              <a:rPr lang="fi-FI" smtClean="0"/>
              <a:t>25.5.2026</a:t>
            </a:fld>
            <a:endParaRPr lang="fi-FI"/>
          </a:p>
        </p:txBody>
      </p:sp>
      <p:sp>
        <p:nvSpPr>
          <p:cNvPr id="4" name="Alatunnisteen paikkamerkki 4">
            <a:extLst>
              <a:ext uri="{FF2B5EF4-FFF2-40B4-BE49-F238E27FC236}">
                <a16:creationId xmlns:a16="http://schemas.microsoft.com/office/drawing/2014/main" id="{1B519091-1A7D-2B4B-B4A5-2F1313E39828}"/>
              </a:ext>
            </a:extLst>
          </p:cNvPr>
          <p:cNvSpPr>
            <a:spLocks noGrp="1"/>
          </p:cNvSpPr>
          <p:nvPr>
            <p:ph type="ftr" sz="quarter" idx="3"/>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spTree>
    <p:extLst>
      <p:ext uri="{BB962C8B-B14F-4D97-AF65-F5344CB8AC3E}">
        <p14:creationId xmlns:p14="http://schemas.microsoft.com/office/powerpoint/2010/main" val="1187810937"/>
      </p:ext>
    </p:extLst>
  </p:cSld>
  <p:clrMap bg1="lt1" tx1="dk1" bg2="lt2" tx2="dk2" accent1="accent1" accent2="accent2" accent3="accent3" accent4="accent4" accent5="accent5" accent6="accent6" hlink="hlink" folHlink="folHlink"/>
  <p:sldLayoutIdLst>
    <p:sldLayoutId id="2147483824" r:id="rId1"/>
    <p:sldLayoutId id="2147483837"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Lst>
  <p:hf hdr="0" ftr="0"/>
  <p:txStyles>
    <p:titleStyle>
      <a:lvl1pPr algn="l" defTabSz="914400" rtl="0" eaLnBrk="1" latinLnBrk="0" hangingPunct="1">
        <a:spcBef>
          <a:spcPct val="0"/>
        </a:spcBef>
        <a:buNone/>
        <a:defRPr sz="3200" b="1" kern="1200">
          <a:solidFill>
            <a:schemeClr val="tx2"/>
          </a:solidFill>
          <a:latin typeface="Arial Narrow" panose="020B0606020202030204" pitchFamily="34" charset="0"/>
          <a:ea typeface="+mj-ea"/>
          <a:cs typeface="+mj-cs"/>
        </a:defRPr>
      </a:lvl1pPr>
    </p:titleStyle>
    <p:bodyStyle>
      <a:lvl1pPr marL="268288" indent="-268288" algn="l" defTabSz="914400" rtl="0" eaLnBrk="1" latinLnBrk="0" hangingPunct="1">
        <a:spcBef>
          <a:spcPts val="1400"/>
        </a:spcBef>
        <a:buClr>
          <a:schemeClr val="tx2"/>
        </a:buClr>
        <a:buFont typeface="Arial" panose="020B0604020202020204" pitchFamily="34" charset="0"/>
        <a:buChar char="•"/>
        <a:defRPr sz="2000" kern="1200">
          <a:solidFill>
            <a:schemeClr val="tx1"/>
          </a:solidFill>
          <a:latin typeface="+mn-lt"/>
          <a:ea typeface="+mn-ea"/>
          <a:cs typeface="+mn-cs"/>
        </a:defRPr>
      </a:lvl1pPr>
      <a:lvl2pPr marL="719138" indent="-261938" algn="l" defTabSz="914400" rtl="0" eaLnBrk="1" latinLnBrk="0" hangingPunct="1">
        <a:spcBef>
          <a:spcPts val="1400"/>
        </a:spcBef>
        <a:buClr>
          <a:schemeClr val="tx2"/>
        </a:buClr>
        <a:buFont typeface="Arial" panose="020B0604020202020204" pitchFamily="34" charset="0"/>
        <a:buChar char="•"/>
        <a:defRPr sz="1800" kern="1200">
          <a:solidFill>
            <a:schemeClr val="tx1"/>
          </a:solidFill>
          <a:latin typeface="+mn-lt"/>
          <a:ea typeface="+mn-ea"/>
          <a:cs typeface="+mn-cs"/>
        </a:defRPr>
      </a:lvl2pPr>
      <a:lvl3pPr marL="987425" indent="-182563"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3pPr>
      <a:lvl4pPr marL="1168400" indent="-18097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4pPr>
      <a:lvl5pPr marL="1343025" indent="-17462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32000" y="234000"/>
            <a:ext cx="8077198" cy="974270"/>
          </a:xfrm>
          <a:prstGeom prst="rect">
            <a:avLst/>
          </a:prstGeom>
        </p:spPr>
        <p:txBody>
          <a:bodyPr vert="horz" lIns="91440" tIns="45720" rIns="91440" bIns="45720" rtlCol="0" anchor="b"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32000" y="1411201"/>
            <a:ext cx="8077199" cy="3248782"/>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302805FD-2C99-B24D-A1F0-5CBBF071658C}"/>
              </a:ext>
            </a:extLst>
          </p:cNvPr>
          <p:cNvSpPr>
            <a:spLocks noGrp="1"/>
          </p:cNvSpPr>
          <p:nvPr>
            <p:ph type="sldNum" sz="quarter" idx="4"/>
          </p:nvPr>
        </p:nvSpPr>
        <p:spPr>
          <a:xfrm>
            <a:off x="-1" y="4873089"/>
            <a:ext cx="404211" cy="201103"/>
          </a:xfrm>
          <a:prstGeom prst="rect">
            <a:avLst/>
          </a:prstGeom>
        </p:spPr>
        <p:txBody>
          <a:bodyPr rIns="18000" anchor="ctr"/>
          <a:lstStyle>
            <a:lvl1pPr algn="r">
              <a:defRPr sz="800"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3">
            <a:extLst>
              <a:ext uri="{FF2B5EF4-FFF2-40B4-BE49-F238E27FC236}">
                <a16:creationId xmlns:a16="http://schemas.microsoft.com/office/drawing/2014/main" id="{B0B3E321-BF3D-0844-B5E0-C3C7EDBB0FAF}"/>
              </a:ext>
            </a:extLst>
          </p:cNvPr>
          <p:cNvSpPr>
            <a:spLocks noGrp="1"/>
          </p:cNvSpPr>
          <p:nvPr>
            <p:ph type="dt" sz="half" idx="2"/>
          </p:nvPr>
        </p:nvSpPr>
        <p:spPr>
          <a:xfrm>
            <a:off x="432785" y="4873089"/>
            <a:ext cx="683568" cy="201104"/>
          </a:xfrm>
          <a:prstGeom prst="rect">
            <a:avLst/>
          </a:prstGeom>
        </p:spPr>
        <p:txBody>
          <a:bodyPr vert="horz" lIns="0" tIns="0" rIns="0" bIns="0" rtlCol="0" anchor="ctr"/>
          <a:lstStyle>
            <a:lvl1pPr algn="l">
              <a:defRPr sz="800" b="1">
                <a:solidFill>
                  <a:schemeClr val="tx1">
                    <a:lumMod val="50000"/>
                    <a:lumOff val="50000"/>
                  </a:schemeClr>
                </a:solidFill>
              </a:defRPr>
            </a:lvl1pPr>
          </a:lstStyle>
          <a:p>
            <a:fld id="{7384199F-228D-3B4C-87BF-B841326F3407}" type="datetime1">
              <a:rPr lang="fi-FI" smtClean="0"/>
              <a:t>25.5.2026</a:t>
            </a:fld>
            <a:endParaRPr lang="fi-FI"/>
          </a:p>
        </p:txBody>
      </p:sp>
      <p:sp>
        <p:nvSpPr>
          <p:cNvPr id="4" name="Alatunnisteen paikkamerkki 4">
            <a:extLst>
              <a:ext uri="{FF2B5EF4-FFF2-40B4-BE49-F238E27FC236}">
                <a16:creationId xmlns:a16="http://schemas.microsoft.com/office/drawing/2014/main" id="{1B519091-1A7D-2B4B-B4A5-2F1313E39828}"/>
              </a:ext>
            </a:extLst>
          </p:cNvPr>
          <p:cNvSpPr>
            <a:spLocks noGrp="1"/>
          </p:cNvSpPr>
          <p:nvPr>
            <p:ph type="ftr" sz="quarter" idx="3"/>
          </p:nvPr>
        </p:nvSpPr>
        <p:spPr>
          <a:xfrm>
            <a:off x="1187624" y="4873089"/>
            <a:ext cx="2736304" cy="193622"/>
          </a:xfrm>
          <a:prstGeom prst="rect">
            <a:avLst/>
          </a:prstGeom>
        </p:spPr>
        <p:txBody>
          <a:bodyPr/>
          <a:lstStyle>
            <a:lvl1pPr algn="l">
              <a:defRPr sz="800">
                <a:solidFill>
                  <a:schemeClr val="tx1">
                    <a:lumMod val="50000"/>
                    <a:lumOff val="50000"/>
                  </a:schemeClr>
                </a:solidFill>
              </a:defRPr>
            </a:lvl1pPr>
          </a:lstStyle>
          <a:p>
            <a:r>
              <a:rPr lang="fi-FI"/>
              <a:t>Lorem ipsum</a:t>
            </a:r>
          </a:p>
        </p:txBody>
      </p:sp>
    </p:spTree>
    <p:extLst>
      <p:ext uri="{BB962C8B-B14F-4D97-AF65-F5344CB8AC3E}">
        <p14:creationId xmlns:p14="http://schemas.microsoft.com/office/powerpoint/2010/main" val="3210929461"/>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Lst>
  <p:hf hdr="0" ftr="0"/>
  <p:txStyles>
    <p:titleStyle>
      <a:lvl1pPr algn="l" defTabSz="914400" rtl="0" eaLnBrk="1" latinLnBrk="0" hangingPunct="1">
        <a:spcBef>
          <a:spcPct val="0"/>
        </a:spcBef>
        <a:buNone/>
        <a:defRPr sz="3200" b="1" kern="1200">
          <a:solidFill>
            <a:schemeClr val="tx2"/>
          </a:solidFill>
          <a:latin typeface="Arial Narrow" panose="020B0606020202030204" pitchFamily="34" charset="0"/>
          <a:ea typeface="+mj-ea"/>
          <a:cs typeface="+mj-cs"/>
        </a:defRPr>
      </a:lvl1pPr>
    </p:titleStyle>
    <p:bodyStyle>
      <a:lvl1pPr marL="268288" indent="-268288" algn="l" defTabSz="914400" rtl="0" eaLnBrk="1" latinLnBrk="0" hangingPunct="1">
        <a:spcBef>
          <a:spcPts val="1400"/>
        </a:spcBef>
        <a:buClr>
          <a:schemeClr val="tx2"/>
        </a:buClr>
        <a:buFont typeface="Arial" panose="020B0604020202020204" pitchFamily="34" charset="0"/>
        <a:buChar char="•"/>
        <a:defRPr sz="2000" kern="1200">
          <a:solidFill>
            <a:schemeClr val="tx1"/>
          </a:solidFill>
          <a:latin typeface="+mn-lt"/>
          <a:ea typeface="+mn-ea"/>
          <a:cs typeface="+mn-cs"/>
        </a:defRPr>
      </a:lvl1pPr>
      <a:lvl2pPr marL="719138" indent="-261938" algn="l" defTabSz="914400" rtl="0" eaLnBrk="1" latinLnBrk="0" hangingPunct="1">
        <a:spcBef>
          <a:spcPts val="1400"/>
        </a:spcBef>
        <a:buClr>
          <a:schemeClr val="tx2"/>
        </a:buClr>
        <a:buFont typeface="Arial" panose="020B0604020202020204" pitchFamily="34" charset="0"/>
        <a:buChar char="•"/>
        <a:defRPr sz="1800" kern="1200">
          <a:solidFill>
            <a:schemeClr val="tx1"/>
          </a:solidFill>
          <a:latin typeface="+mn-lt"/>
          <a:ea typeface="+mn-ea"/>
          <a:cs typeface="+mn-cs"/>
        </a:defRPr>
      </a:lvl2pPr>
      <a:lvl3pPr marL="987425" indent="-182563"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3pPr>
      <a:lvl4pPr marL="1168400" indent="-18097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4pPr>
      <a:lvl5pPr marL="1343025" indent="-17462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778A782F-772B-5BCF-3F8B-4DF9B953C798}"/>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B0ED68D0-3734-E7A0-D567-AA1D185F315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25BAE12-126D-C83C-677C-2452AF06CBAC}"/>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43DFA46-A911-4278-AAED-EEE6DA79FBA9}" type="datetimeFigureOut">
              <a:rPr lang="fi-FI" smtClean="0"/>
              <a:t>25.5.2026</a:t>
            </a:fld>
            <a:endParaRPr lang="fi-FI"/>
          </a:p>
        </p:txBody>
      </p:sp>
      <p:sp>
        <p:nvSpPr>
          <p:cNvPr id="5" name="Alatunnisteen paikkamerkki 4">
            <a:extLst>
              <a:ext uri="{FF2B5EF4-FFF2-40B4-BE49-F238E27FC236}">
                <a16:creationId xmlns:a16="http://schemas.microsoft.com/office/drawing/2014/main" id="{6243C562-7CDC-C334-F9D7-EB067A46317A}"/>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A771CA31-32F5-B435-CB17-C6FFD8C918AC}"/>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5C83AF0-9A3C-4B95-9D9E-7DFFA7C8660C}" type="slidenum">
              <a:rPr lang="fi-FI" smtClean="0"/>
              <a:t>‹#›</a:t>
            </a:fld>
            <a:endParaRPr lang="fi-FI"/>
          </a:p>
        </p:txBody>
      </p:sp>
    </p:spTree>
    <p:extLst>
      <p:ext uri="{BB962C8B-B14F-4D97-AF65-F5344CB8AC3E}">
        <p14:creationId xmlns:p14="http://schemas.microsoft.com/office/powerpoint/2010/main" val="31942644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8.png"/><Relationship Id="rId2" Type="http://schemas.openxmlformats.org/officeDocument/2006/relationships/image" Target="../media/image30.png"/><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6D41793B-8337-724F-A4D1-F147F165F1B2}"/>
              </a:ext>
            </a:extLst>
          </p:cNvPr>
          <p:cNvSpPr>
            <a:spLocks noGrp="1"/>
          </p:cNvSpPr>
          <p:nvPr>
            <p:ph type="ctrTitle"/>
          </p:nvPr>
        </p:nvSpPr>
        <p:spPr/>
        <p:txBody>
          <a:bodyPr/>
          <a:lstStyle/>
          <a:p>
            <a:r>
              <a:rPr lang="fi-FI"/>
              <a:t>Opetus- ja kulttuuritoimen palvelut</a:t>
            </a:r>
          </a:p>
        </p:txBody>
      </p:sp>
      <p:sp>
        <p:nvSpPr>
          <p:cNvPr id="5" name="Alaotsikko 4">
            <a:extLst>
              <a:ext uri="{FF2B5EF4-FFF2-40B4-BE49-F238E27FC236}">
                <a16:creationId xmlns:a16="http://schemas.microsoft.com/office/drawing/2014/main" id="{78112E86-3EBB-8F48-8787-EE3A471D95B7}"/>
              </a:ext>
            </a:extLst>
          </p:cNvPr>
          <p:cNvSpPr>
            <a:spLocks noGrp="1"/>
          </p:cNvSpPr>
          <p:nvPr>
            <p:ph type="subTitle" idx="1"/>
          </p:nvPr>
        </p:nvSpPr>
        <p:spPr/>
        <p:txBody>
          <a:bodyPr/>
          <a:lstStyle/>
          <a:p>
            <a:r>
              <a:rPr lang="fi-FI" dirty="0"/>
              <a:t>Parlamentaarinen kuntien tulevaisuustyö</a:t>
            </a:r>
          </a:p>
          <a:p>
            <a:r>
              <a:rPr lang="fi-FI" dirty="0"/>
              <a:t>Työryhmän kokous 27.5.2026</a:t>
            </a:r>
          </a:p>
        </p:txBody>
      </p:sp>
    </p:spTree>
    <p:extLst>
      <p:ext uri="{BB962C8B-B14F-4D97-AF65-F5344CB8AC3E}">
        <p14:creationId xmlns:p14="http://schemas.microsoft.com/office/powerpoint/2010/main" val="1105585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fi-FI"/>
              <a:t>1. Varhaiskasvatus- ja perusopetus</a:t>
            </a:r>
          </a:p>
        </p:txBody>
      </p:sp>
      <p:sp>
        <p:nvSpPr>
          <p:cNvPr id="7" name="Subtitle 6"/>
          <p:cNvSpPr>
            <a:spLocks noGrp="1"/>
          </p:cNvSpPr>
          <p:nvPr>
            <p:ph type="subTitle" idx="1"/>
          </p:nvPr>
        </p:nvSpPr>
        <p:spPr/>
        <p:txBody>
          <a:bodyPr/>
          <a:lstStyle/>
          <a:p>
            <a:r>
              <a:rPr lang="fi-FI" dirty="0"/>
              <a:t>Ylijohtaja Eeva-Riitta Pirhonen</a:t>
            </a:r>
          </a:p>
        </p:txBody>
      </p:sp>
    </p:spTree>
    <p:extLst>
      <p:ext uri="{BB962C8B-B14F-4D97-AF65-F5344CB8AC3E}">
        <p14:creationId xmlns:p14="http://schemas.microsoft.com/office/powerpoint/2010/main" val="2644996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tsikko 22">
            <a:extLst>
              <a:ext uri="{FF2B5EF4-FFF2-40B4-BE49-F238E27FC236}">
                <a16:creationId xmlns:a16="http://schemas.microsoft.com/office/drawing/2014/main" id="{6E799E72-669B-6C41-A274-FE1B1A0154C9}"/>
              </a:ext>
            </a:extLst>
          </p:cNvPr>
          <p:cNvSpPr>
            <a:spLocks noGrp="1"/>
          </p:cNvSpPr>
          <p:nvPr>
            <p:ph type="title"/>
          </p:nvPr>
        </p:nvSpPr>
        <p:spPr/>
        <p:txBody>
          <a:bodyPr/>
          <a:lstStyle/>
          <a:p>
            <a:r>
              <a:rPr lang="fi-FI" dirty="0">
                <a:latin typeface="Arial Narrow"/>
              </a:rPr>
              <a:t>Varhaiskasvatus ja esi- ja perusopetus – lakisääteinen tehtävä</a:t>
            </a:r>
            <a:endParaRPr lang="fi-FI" dirty="0">
              <a:solidFill>
                <a:srgbClr val="FF0000"/>
              </a:solidFill>
              <a:latin typeface="Arial Narrow"/>
            </a:endParaRPr>
          </a:p>
        </p:txBody>
      </p:sp>
      <p:sp>
        <p:nvSpPr>
          <p:cNvPr id="2" name="Sisällön paikkamerkki 1">
            <a:extLst>
              <a:ext uri="{FF2B5EF4-FFF2-40B4-BE49-F238E27FC236}">
                <a16:creationId xmlns:a16="http://schemas.microsoft.com/office/drawing/2014/main" id="{92B1E174-4D97-084D-8468-E5E7D16C98C2}"/>
              </a:ext>
            </a:extLst>
          </p:cNvPr>
          <p:cNvSpPr>
            <a:spLocks noGrp="1"/>
          </p:cNvSpPr>
          <p:nvPr>
            <p:ph idx="1"/>
          </p:nvPr>
        </p:nvSpPr>
        <p:spPr/>
        <p:txBody>
          <a:bodyPr vert="horz" lIns="91440" tIns="45720" rIns="91440" bIns="45720" rtlCol="0" anchor="t">
            <a:normAutofit/>
          </a:bodyPr>
          <a:lstStyle/>
          <a:p>
            <a:pPr marL="267970" indent="-267970"/>
            <a:r>
              <a:rPr lang="fi-FI" sz="1800" dirty="0">
                <a:cs typeface="Arial"/>
              </a:rPr>
              <a:t>Kunnilla on lakisääteinen velvollisuus järjestää </a:t>
            </a:r>
            <a:r>
              <a:rPr lang="fi-FI" sz="1800" b="1" dirty="0">
                <a:cs typeface="Arial"/>
              </a:rPr>
              <a:t>varhaiskasvatusta kaikille alle kouluikäisille lapsille</a:t>
            </a:r>
            <a:r>
              <a:rPr lang="fi-FI" sz="1800" dirty="0">
                <a:cs typeface="Arial"/>
              </a:rPr>
              <a:t>. Vuonna 2024 varhaiskasvatuksessa oli yhteensä 234 249 lasta.</a:t>
            </a:r>
          </a:p>
          <a:p>
            <a:pPr marL="267970" indent="-267970"/>
            <a:r>
              <a:rPr lang="fi-FI" sz="1800" dirty="0">
                <a:latin typeface="Arial"/>
                <a:ea typeface="Open Sans"/>
                <a:cs typeface="Arial"/>
              </a:rPr>
              <a:t>Kunta on velvollinen järjestämään sen alueella asuville perusopetuslain 26 §:n 1 momentissa tarkoitetuille </a:t>
            </a:r>
            <a:r>
              <a:rPr lang="fi-FI" sz="1800" b="1" dirty="0">
                <a:latin typeface="Arial"/>
                <a:ea typeface="Open Sans"/>
                <a:cs typeface="Arial"/>
              </a:rPr>
              <a:t>oppivelvollisuusikäisille perusopetusta </a:t>
            </a:r>
            <a:r>
              <a:rPr lang="fi-FI" sz="1800" dirty="0">
                <a:latin typeface="Arial"/>
                <a:ea typeface="Open Sans"/>
                <a:cs typeface="Arial"/>
              </a:rPr>
              <a:t>sekä </a:t>
            </a:r>
            <a:r>
              <a:rPr lang="fi-FI" sz="1800" b="1" dirty="0">
                <a:latin typeface="Arial"/>
                <a:ea typeface="Open Sans"/>
                <a:cs typeface="Arial"/>
              </a:rPr>
              <a:t>oppivelvollisuuden alkamista edeltävänä vuonna esiopetusta</a:t>
            </a:r>
            <a:r>
              <a:rPr lang="fi-FI" sz="1800" dirty="0">
                <a:latin typeface="Arial"/>
                <a:ea typeface="Open Sans"/>
                <a:cs typeface="Arial"/>
              </a:rPr>
              <a:t>.</a:t>
            </a:r>
            <a:r>
              <a:rPr lang="fi-FI" sz="1800" dirty="0">
                <a:ea typeface="+mn-lt"/>
                <a:cs typeface="+mn-lt"/>
              </a:rPr>
              <a:t> Kunnat, joissa on suomen- ja ruotsinkielisiä oppilaita, ovat velvollisia järjestämään perusopetuksen erikseen molempia kieliryhmiä varten. </a:t>
            </a:r>
            <a:endParaRPr lang="fi-FI" sz="1800" dirty="0">
              <a:cs typeface="Arial"/>
            </a:endParaRPr>
          </a:p>
          <a:p>
            <a:pPr marL="267970" indent="-267970"/>
            <a:r>
              <a:rPr lang="fi-FI" sz="1800" dirty="0">
                <a:cs typeface="Arial"/>
              </a:rPr>
              <a:t>Vuonna 2024 Suomessa oli yhteensä 553 842 esi- ja perusopetuksen oppilasta sekä yhteensä 2 037 perusopetuksen oppilaitosta.</a:t>
            </a:r>
          </a:p>
          <a:p>
            <a:pPr marL="267970" indent="-267970"/>
            <a:endParaRPr lang="fi-FI" sz="1100" dirty="0">
              <a:cs typeface="Arial"/>
            </a:endParaRPr>
          </a:p>
          <a:p>
            <a:endParaRPr lang="fi-FI" dirty="0">
              <a:cs typeface="Arial"/>
            </a:endParaRPr>
          </a:p>
        </p:txBody>
      </p:sp>
      <p:sp>
        <p:nvSpPr>
          <p:cNvPr id="5" name="Dian numeron paikkamerkki 4">
            <a:extLst>
              <a:ext uri="{FF2B5EF4-FFF2-40B4-BE49-F238E27FC236}">
                <a16:creationId xmlns:a16="http://schemas.microsoft.com/office/drawing/2014/main" id="{21BFC602-E183-5C4E-8A91-7E3199B0508F}"/>
              </a:ext>
            </a:extLst>
          </p:cNvPr>
          <p:cNvSpPr>
            <a:spLocks noGrp="1"/>
          </p:cNvSpPr>
          <p:nvPr>
            <p:ph type="sldNum" sz="quarter" idx="12"/>
          </p:nvPr>
        </p:nvSpPr>
        <p:spPr/>
        <p:txBody>
          <a:bodyPr/>
          <a:lstStyle/>
          <a:p>
            <a:fld id="{1EA1DD0D-7089-48C5-B116-A19F892CF1D9}" type="slidenum">
              <a:rPr lang="fi-FI" smtClean="0"/>
              <a:pPr/>
              <a:t>3</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4" name="Päivämäärän paikkamerkki 3">
            <a:extLst>
              <a:ext uri="{FF2B5EF4-FFF2-40B4-BE49-F238E27FC236}">
                <a16:creationId xmlns:a16="http://schemas.microsoft.com/office/drawing/2014/main" id="{9BBE754F-B056-1B40-9968-2FE6AE673F54}"/>
              </a:ext>
            </a:extLst>
          </p:cNvPr>
          <p:cNvSpPr>
            <a:spLocks noGrp="1"/>
          </p:cNvSpPr>
          <p:nvPr>
            <p:ph type="dt" sz="half" idx="2"/>
          </p:nvPr>
        </p:nvSpPr>
        <p:spPr/>
        <p:txBody>
          <a:bodyPr/>
          <a:lstStyle/>
          <a:p>
            <a:fld id="{1DE70628-633B-B149-9702-0A19E126BB43}" type="datetime1">
              <a:rPr lang="fi-FI" smtClean="0"/>
              <a:t>25.5.2026</a:t>
            </a:fld>
            <a:endParaRPr lang="fi-FI"/>
          </a:p>
        </p:txBody>
      </p:sp>
    </p:spTree>
    <p:extLst>
      <p:ext uri="{BB962C8B-B14F-4D97-AF65-F5344CB8AC3E}">
        <p14:creationId xmlns:p14="http://schemas.microsoft.com/office/powerpoint/2010/main" val="482889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F9EA1-81C7-140F-E561-88F4B9555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16C62E-382B-AD29-E017-9485FB77DFFC}"/>
              </a:ext>
            </a:extLst>
          </p:cNvPr>
          <p:cNvSpPr>
            <a:spLocks noGrp="1"/>
          </p:cNvSpPr>
          <p:nvPr>
            <p:ph type="title"/>
          </p:nvPr>
        </p:nvSpPr>
        <p:spPr>
          <a:xfrm>
            <a:off x="377464" y="235341"/>
            <a:ext cx="3906504" cy="968258"/>
          </a:xfrm>
        </p:spPr>
        <p:txBody>
          <a:bodyPr/>
          <a:lstStyle/>
          <a:p>
            <a:r>
              <a:rPr lang="fi-FI" sz="2800" dirty="0"/>
              <a:t>Varhaiskasvatusikäisten kehitys</a:t>
            </a:r>
            <a:endParaRPr lang="en-US" sz="2800" dirty="0"/>
          </a:p>
        </p:txBody>
      </p:sp>
      <p:sp>
        <p:nvSpPr>
          <p:cNvPr id="4" name="Slide Number Placeholder 3">
            <a:extLst>
              <a:ext uri="{FF2B5EF4-FFF2-40B4-BE49-F238E27FC236}">
                <a16:creationId xmlns:a16="http://schemas.microsoft.com/office/drawing/2014/main" id="{88E592C9-2CB9-B412-33B3-E7ED314375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1DD0D-7089-48C5-B116-A19F892CF1D9}" type="slidenum">
              <a:rPr kumimoji="0" lang="fi-FI" sz="800" b="1" i="0" u="none" strike="noStrike" kern="1200" cap="none" spc="0" normalizeH="0" baseline="0" noProof="0" smtClean="0">
                <a:ln>
                  <a:noFill/>
                </a:ln>
                <a:solidFill>
                  <a:srgbClr val="000000">
                    <a:lumMod val="50000"/>
                    <a:lumOff val="50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  </a:t>
            </a:r>
            <a:r>
              <a:rPr kumimoji="0" lang="fi-FI" sz="800" b="0" i="0" u="none" strike="noStrike" kern="1200" cap="none" spc="0" normalizeH="0" baseline="0" noProof="0">
                <a:ln>
                  <a:noFill/>
                </a:ln>
                <a:solidFill>
                  <a:srgbClr val="FFFFFF">
                    <a:lumMod val="65000"/>
                  </a:srgbClr>
                </a:solidFill>
                <a:effectLst/>
                <a:uLnTx/>
                <a:uFillTx/>
                <a:latin typeface="Arial"/>
                <a:ea typeface="+mn-ea"/>
                <a:cs typeface="+mn-cs"/>
              </a:rPr>
              <a:t>|</a:t>
            </a:r>
            <a:endParaRPr kumimoji="0" lang="fi-FI" sz="600" b="0" i="0" u="none" strike="noStrike" kern="1200" cap="none" spc="0" normalizeH="0" baseline="0" noProof="0">
              <a:ln>
                <a:noFill/>
              </a:ln>
              <a:solidFill>
                <a:srgbClr val="FFFFFF">
                  <a:lumMod val="65000"/>
                </a:srgbClr>
              </a:solidFill>
              <a:effectLst/>
              <a:uLnTx/>
              <a:uFillTx/>
              <a:latin typeface="Arial"/>
              <a:ea typeface="+mn-ea"/>
              <a:cs typeface="+mn-cs"/>
            </a:endParaRPr>
          </a:p>
        </p:txBody>
      </p:sp>
      <p:sp>
        <p:nvSpPr>
          <p:cNvPr id="5" name="Date Placeholder 4">
            <a:extLst>
              <a:ext uri="{FF2B5EF4-FFF2-40B4-BE49-F238E27FC236}">
                <a16:creationId xmlns:a16="http://schemas.microsoft.com/office/drawing/2014/main" id="{B549476E-D3D4-E02F-97D0-C20C174874C5}"/>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solidFill>
                  <a:srgbClr val="000000">
                    <a:lumMod val="50000"/>
                    <a:lumOff val="50000"/>
                  </a:srgbClr>
                </a:solidFill>
                <a:latin typeface="Arial"/>
              </a:rPr>
              <a:t>12</a:t>
            </a:r>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.3.2026</a:t>
            </a:r>
          </a:p>
        </p:txBody>
      </p:sp>
      <p:sp>
        <p:nvSpPr>
          <p:cNvPr id="17" name="Content Placeholder 16">
            <a:extLst>
              <a:ext uri="{FF2B5EF4-FFF2-40B4-BE49-F238E27FC236}">
                <a16:creationId xmlns:a16="http://schemas.microsoft.com/office/drawing/2014/main" id="{DC04B8D0-1594-CA29-5386-B05B4535888B}"/>
              </a:ext>
            </a:extLst>
          </p:cNvPr>
          <p:cNvSpPr>
            <a:spLocks noGrp="1"/>
          </p:cNvSpPr>
          <p:nvPr>
            <p:ph idx="1"/>
          </p:nvPr>
        </p:nvSpPr>
        <p:spPr>
          <a:xfrm>
            <a:off x="449472" y="1519165"/>
            <a:ext cx="2754376" cy="2852785"/>
          </a:xfrm>
        </p:spPr>
        <p:txBody>
          <a:bodyPr>
            <a:normAutofit/>
          </a:bodyPr>
          <a:lstStyle/>
          <a:p>
            <a:r>
              <a:rPr lang="fi-FI" sz="1600" dirty="0"/>
              <a:t>Varhaiskasvatusikäisten (1–6v) määrä on vähentynyt vuosina 2013–2023 noin 71 000 lapsella.</a:t>
            </a:r>
          </a:p>
          <a:p>
            <a:r>
              <a:rPr lang="fi-FI" sz="1600" dirty="0"/>
              <a:t>Vuoteen 2040 varhaiskasvatusikäisten väheneminen tasaantuu, mutta kehitys eriytyy alueiden välillä.</a:t>
            </a:r>
          </a:p>
        </p:txBody>
      </p:sp>
      <p:sp>
        <p:nvSpPr>
          <p:cNvPr id="21" name="TextBox 20">
            <a:extLst>
              <a:ext uri="{FF2B5EF4-FFF2-40B4-BE49-F238E27FC236}">
                <a16:creationId xmlns:a16="http://schemas.microsoft.com/office/drawing/2014/main" id="{7ADA504A-2B94-AE19-2F3C-40D9669A4A4E}"/>
              </a:ext>
            </a:extLst>
          </p:cNvPr>
          <p:cNvSpPr txBox="1"/>
          <p:nvPr/>
        </p:nvSpPr>
        <p:spPr>
          <a:xfrm>
            <a:off x="3883292" y="4511975"/>
            <a:ext cx="11994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800" b="0" i="1" u="none" strike="noStrike" kern="1200" cap="none" spc="0" normalizeH="0" baseline="0" noProof="0" dirty="0">
                <a:ln>
                  <a:noFill/>
                </a:ln>
                <a:solidFill>
                  <a:srgbClr val="000000"/>
                </a:solidFill>
                <a:effectLst/>
                <a:uLnTx/>
                <a:uFillTx/>
                <a:latin typeface="Arial"/>
                <a:ea typeface="+mn-ea"/>
                <a:cs typeface="+mn-cs"/>
              </a:rPr>
              <a:t>Lähde: Tilastokeskus, väestötilasto ja väestöennuste 2024</a:t>
            </a:r>
            <a:endParaRPr kumimoji="0" lang="en-US" sz="800" b="0" i="1" u="none" strike="noStrike" kern="1200" cap="none" spc="0" normalizeH="0" baseline="0" noProof="0" dirty="0">
              <a:ln>
                <a:noFill/>
              </a:ln>
              <a:solidFill>
                <a:srgbClr val="000000"/>
              </a:solidFill>
              <a:effectLst/>
              <a:uLnTx/>
              <a:uFillTx/>
              <a:latin typeface="Arial"/>
              <a:ea typeface="+mn-ea"/>
              <a:cs typeface="+mn-cs"/>
            </a:endParaRPr>
          </a:p>
        </p:txBody>
      </p:sp>
      <p:graphicFrame>
        <p:nvGraphicFramePr>
          <p:cNvPr id="13" name="Taulukko 12">
            <a:extLst>
              <a:ext uri="{FF2B5EF4-FFF2-40B4-BE49-F238E27FC236}">
                <a16:creationId xmlns:a16="http://schemas.microsoft.com/office/drawing/2014/main" id="{10A44F5D-516A-AE29-BCD6-BE62C0A9AF39}"/>
              </a:ext>
            </a:extLst>
          </p:cNvPr>
          <p:cNvGraphicFramePr>
            <a:graphicFrameLocks noGrp="1"/>
          </p:cNvGraphicFramePr>
          <p:nvPr>
            <p:extLst>
              <p:ext uri="{D42A27DB-BD31-4B8C-83A1-F6EECF244321}">
                <p14:modId xmlns:p14="http://schemas.microsoft.com/office/powerpoint/2010/main" val="1515608091"/>
              </p:ext>
            </p:extLst>
          </p:nvPr>
        </p:nvGraphicFramePr>
        <p:xfrm>
          <a:off x="3883291" y="638985"/>
          <a:ext cx="4678549" cy="3789786"/>
        </p:xfrm>
        <a:graphic>
          <a:graphicData uri="http://schemas.openxmlformats.org/drawingml/2006/table">
            <a:tbl>
              <a:tblPr firstRow="1"/>
              <a:tblGrid>
                <a:gridCol w="1528939">
                  <a:extLst>
                    <a:ext uri="{9D8B030D-6E8A-4147-A177-3AD203B41FA5}">
                      <a16:colId xmlns:a16="http://schemas.microsoft.com/office/drawing/2014/main" val="957494512"/>
                    </a:ext>
                  </a:extLst>
                </a:gridCol>
                <a:gridCol w="856205">
                  <a:extLst>
                    <a:ext uri="{9D8B030D-6E8A-4147-A177-3AD203B41FA5}">
                      <a16:colId xmlns:a16="http://schemas.microsoft.com/office/drawing/2014/main" val="3048800862"/>
                    </a:ext>
                  </a:extLst>
                </a:gridCol>
                <a:gridCol w="886783">
                  <a:extLst>
                    <a:ext uri="{9D8B030D-6E8A-4147-A177-3AD203B41FA5}">
                      <a16:colId xmlns:a16="http://schemas.microsoft.com/office/drawing/2014/main" val="658138486"/>
                    </a:ext>
                  </a:extLst>
                </a:gridCol>
                <a:gridCol w="764469">
                  <a:extLst>
                    <a:ext uri="{9D8B030D-6E8A-4147-A177-3AD203B41FA5}">
                      <a16:colId xmlns:a16="http://schemas.microsoft.com/office/drawing/2014/main" val="1628573172"/>
                    </a:ext>
                  </a:extLst>
                </a:gridCol>
                <a:gridCol w="642153">
                  <a:extLst>
                    <a:ext uri="{9D8B030D-6E8A-4147-A177-3AD203B41FA5}">
                      <a16:colId xmlns:a16="http://schemas.microsoft.com/office/drawing/2014/main" val="892695679"/>
                    </a:ext>
                  </a:extLst>
                </a:gridCol>
              </a:tblGrid>
              <a:tr h="0">
                <a:tc>
                  <a:txBody>
                    <a:bodyPr/>
                    <a:lstStyle/>
                    <a:p>
                      <a:pPr algn="l" fontAlgn="b">
                        <a:buNone/>
                      </a:pPr>
                      <a:endParaRPr lang="fi-FI" sz="800" b="0" i="0" u="none" strike="noStrike" dirty="0">
                        <a:solidFill>
                          <a:srgbClr val="000000"/>
                        </a:solidFill>
                        <a:effectLst/>
                        <a:latin typeface="Calibri" panose="020F0502020204030204" pitchFamily="34" charset="0"/>
                      </a:endParaRPr>
                    </a:p>
                  </a:txBody>
                  <a:tcPr marL="4687" marR="4687" marT="4687" marB="0" anchor="b">
                    <a:lnL>
                      <a:noFill/>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buNone/>
                      </a:pPr>
                      <a:r>
                        <a:rPr lang="fi-FI" sz="700" b="1" i="0" u="none" strike="noStrike">
                          <a:solidFill>
                            <a:srgbClr val="000000"/>
                          </a:solidFill>
                          <a:effectLst/>
                          <a:latin typeface="Calibri" panose="020F0502020204030204" pitchFamily="34" charset="0"/>
                        </a:rPr>
                        <a:t>2023</a:t>
                      </a:r>
                    </a:p>
                  </a:txBody>
                  <a:tcPr marL="4687" marR="4687" marT="468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fontAlgn="ctr">
                        <a:buNone/>
                      </a:pPr>
                      <a:r>
                        <a:rPr lang="fi-FI" sz="700" b="1" i="0" u="none" strike="noStrike">
                          <a:solidFill>
                            <a:srgbClr val="000000"/>
                          </a:solidFill>
                          <a:effectLst/>
                          <a:latin typeface="Calibri" panose="020F0502020204030204" pitchFamily="34" charset="0"/>
                        </a:rPr>
                        <a:t>2040</a:t>
                      </a:r>
                    </a:p>
                  </a:txBody>
                  <a:tcPr marL="4687" marR="4687" marT="468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rowSpan="2">
                  <a:txBody>
                    <a:bodyPr/>
                    <a:lstStyle/>
                    <a:p>
                      <a:pPr algn="ctr" fontAlgn="ctr">
                        <a:buNone/>
                      </a:pPr>
                      <a:r>
                        <a:rPr lang="fi-FI" sz="700" b="1" i="0" u="none" strike="noStrike" dirty="0">
                          <a:solidFill>
                            <a:srgbClr val="000000"/>
                          </a:solidFill>
                          <a:effectLst/>
                          <a:latin typeface="Calibri" panose="020F0502020204030204" pitchFamily="34" charset="0"/>
                        </a:rPr>
                        <a:t>Muutos lkm</a:t>
                      </a:r>
                    </a:p>
                  </a:txBody>
                  <a:tcPr marL="4687" marR="4687" marT="468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5400" cap="flat" cmpd="dbl"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fontAlgn="ctr">
                        <a:buNone/>
                      </a:pPr>
                      <a:r>
                        <a:rPr lang="fi-FI" sz="700" b="1" i="0" u="none" strike="noStrike" dirty="0">
                          <a:solidFill>
                            <a:srgbClr val="000000"/>
                          </a:solidFill>
                          <a:effectLst/>
                          <a:latin typeface="Calibri" panose="020F0502020204030204" pitchFamily="34" charset="0"/>
                        </a:rPr>
                        <a:t>Muutos %</a:t>
                      </a:r>
                    </a:p>
                  </a:txBody>
                  <a:tcPr marL="4687" marR="4687" marT="4687" marB="0" anchor="ctr">
                    <a:lnL w="12700" cap="flat" cmpd="sng" algn="ctr">
                      <a:solidFill>
                        <a:schemeClr val="tx1"/>
                      </a:solidFill>
                      <a:prstDash val="solid"/>
                      <a:round/>
                      <a:headEnd type="none" w="med" len="med"/>
                      <a:tailEnd type="none" w="med" len="med"/>
                    </a:lnL>
                    <a:lnR w="6350" cap="flat" cmpd="sng" algn="ctr">
                      <a:noFill/>
                      <a:prstDash val="dot"/>
                      <a:round/>
                      <a:headEnd type="none" w="med" len="med"/>
                      <a:tailEnd type="none" w="med" len="med"/>
                    </a:lnR>
                    <a:lnT w="25400" cap="flat" cmpd="dbl"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9159712"/>
                  </a:ext>
                </a:extLst>
              </a:tr>
              <a:tr h="170815">
                <a:tc>
                  <a:txBody>
                    <a:bodyPr/>
                    <a:lstStyle/>
                    <a:p>
                      <a:pPr algn="l" fontAlgn="b">
                        <a:buNone/>
                      </a:pPr>
                      <a:r>
                        <a:rPr lang="fi-FI" sz="800" b="0" i="0" u="none" strike="noStrike" dirty="0">
                          <a:solidFill>
                            <a:srgbClr val="000000"/>
                          </a:solidFill>
                          <a:effectLst/>
                          <a:latin typeface="Calibri" panose="020F0502020204030204" pitchFamily="34" charset="0"/>
                        </a:rPr>
                        <a:t> </a:t>
                      </a:r>
                    </a:p>
                  </a:txBody>
                  <a:tcPr marL="4687" marR="4687" marT="4687"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ctr" fontAlgn="ctr">
                        <a:buNone/>
                      </a:pPr>
                      <a:r>
                        <a:rPr lang="fi-FI" sz="600" b="1" i="0" u="none" strike="noStrike" dirty="0">
                          <a:solidFill>
                            <a:srgbClr val="000000"/>
                          </a:solidFill>
                          <a:effectLst/>
                          <a:latin typeface="Calibri" panose="020F0502020204030204" pitchFamily="34" charset="0"/>
                        </a:rPr>
                        <a:t>(väestö 31.12.)</a:t>
                      </a:r>
                    </a:p>
                  </a:txBody>
                  <a:tcPr marL="4687" marR="4687" marT="468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ctr" fontAlgn="ctr">
                        <a:buNone/>
                      </a:pPr>
                      <a:r>
                        <a:rPr lang="fi-FI" sz="600" b="1" i="0" u="none" strike="noStrike" dirty="0">
                          <a:solidFill>
                            <a:srgbClr val="000000"/>
                          </a:solidFill>
                          <a:effectLst/>
                          <a:latin typeface="Calibri" panose="020F0502020204030204" pitchFamily="34" charset="0"/>
                        </a:rPr>
                        <a:t>(ennuste 2024)</a:t>
                      </a:r>
                    </a:p>
                  </a:txBody>
                  <a:tcPr marL="4687" marR="4687" marT="468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vMerge="1">
                  <a:txBody>
                    <a:bodyPr/>
                    <a:lstStyle/>
                    <a:p>
                      <a:endParaRPr lang="fi-FI"/>
                    </a:p>
                  </a:txBody>
                  <a:tcPr/>
                </a:tc>
                <a:tc vMerge="1">
                  <a:txBody>
                    <a:bodyPr/>
                    <a:lstStyle/>
                    <a:p>
                      <a:endParaRPr lang="fi-FI"/>
                    </a:p>
                  </a:txBody>
                  <a:tcPr/>
                </a:tc>
                <a:extLst>
                  <a:ext uri="{0D108BD9-81ED-4DB2-BD59-A6C34878D82A}">
                    <a16:rowId xmlns:a16="http://schemas.microsoft.com/office/drawing/2014/main" val="1358430442"/>
                  </a:ext>
                </a:extLst>
              </a:tr>
              <a:tr h="170815">
                <a:tc>
                  <a:txBody>
                    <a:bodyPr/>
                    <a:lstStyle/>
                    <a:p>
                      <a:pPr algn="l" fontAlgn="b">
                        <a:buNone/>
                      </a:pPr>
                      <a:r>
                        <a:rPr lang="fi-FI" sz="700" b="1" i="0" u="none" strike="noStrike">
                          <a:solidFill>
                            <a:srgbClr val="000000"/>
                          </a:solidFill>
                          <a:effectLst/>
                          <a:latin typeface="Calibri" panose="020F0502020204030204" pitchFamily="34" charset="0"/>
                        </a:rPr>
                        <a:t>Manner-Suomi</a:t>
                      </a:r>
                    </a:p>
                  </a:txBody>
                  <a:tcPr marL="4687" marR="4687" marT="4687" marB="0" anchor="b">
                    <a:lnL>
                      <a:noFill/>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293 373</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291 781</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dirty="0">
                          <a:solidFill>
                            <a:srgbClr val="000000"/>
                          </a:solidFill>
                          <a:effectLst/>
                          <a:latin typeface="Calibri" panose="020F0502020204030204" pitchFamily="34" charset="0"/>
                        </a:rPr>
                        <a:t>-1 592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527567097"/>
                  </a:ext>
                </a:extLst>
              </a:tr>
              <a:tr h="162681">
                <a:tc>
                  <a:txBody>
                    <a:bodyPr/>
                    <a:lstStyle/>
                    <a:p>
                      <a:pPr algn="l" fontAlgn="b">
                        <a:buNone/>
                      </a:pPr>
                      <a:r>
                        <a:rPr lang="fi-FI" sz="700" b="1" i="0" u="none" strike="noStrike">
                          <a:solidFill>
                            <a:srgbClr val="000000"/>
                          </a:solidFill>
                          <a:effectLst/>
                          <a:latin typeface="Calibri" panose="020F0502020204030204" pitchFamily="34" charset="0"/>
                        </a:rPr>
                        <a:t>Uusimaa</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102 282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110 980</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dirty="0">
                          <a:solidFill>
                            <a:srgbClr val="000000"/>
                          </a:solidFill>
                          <a:effectLst/>
                          <a:latin typeface="Calibri" panose="020F0502020204030204" pitchFamily="34" charset="0"/>
                        </a:rPr>
                        <a:t>8 698</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9 %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BF1DE"/>
                    </a:solidFill>
                  </a:tcPr>
                </a:tc>
                <a:extLst>
                  <a:ext uri="{0D108BD9-81ED-4DB2-BD59-A6C34878D82A}">
                    <a16:rowId xmlns:a16="http://schemas.microsoft.com/office/drawing/2014/main" val="577210862"/>
                  </a:ext>
                </a:extLst>
              </a:tr>
              <a:tr h="159890">
                <a:tc>
                  <a:txBody>
                    <a:bodyPr/>
                    <a:lstStyle/>
                    <a:p>
                      <a:pPr algn="l" fontAlgn="b">
                        <a:buNone/>
                      </a:pPr>
                      <a:r>
                        <a:rPr lang="fi-FI" sz="700" b="1" i="0" u="none" strike="noStrike">
                          <a:solidFill>
                            <a:srgbClr val="000000"/>
                          </a:solidFill>
                          <a:effectLst/>
                          <a:latin typeface="Calibri" panose="020F0502020204030204" pitchFamily="34" charset="0"/>
                        </a:rPr>
                        <a:t>   josta pääkaupunkiseutu</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73 710</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82 597</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8 887</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12 %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EBF1DE"/>
                    </a:solidFill>
                  </a:tcPr>
                </a:tc>
                <a:extLst>
                  <a:ext uri="{0D108BD9-81ED-4DB2-BD59-A6C34878D82A}">
                    <a16:rowId xmlns:a16="http://schemas.microsoft.com/office/drawing/2014/main" val="1668701771"/>
                  </a:ext>
                </a:extLst>
              </a:tr>
              <a:tr h="198041">
                <a:tc>
                  <a:txBody>
                    <a:bodyPr/>
                    <a:lstStyle/>
                    <a:p>
                      <a:pPr algn="l" fontAlgn="b">
                        <a:buNone/>
                      </a:pPr>
                      <a:r>
                        <a:rPr lang="fi-FI" sz="700" b="1" i="0" u="none" strike="noStrike">
                          <a:solidFill>
                            <a:srgbClr val="000000"/>
                          </a:solidFill>
                          <a:effectLst/>
                          <a:latin typeface="Calibri" panose="020F0502020204030204" pitchFamily="34" charset="0"/>
                        </a:rPr>
                        <a:t>   josta muu Uusimaa</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28 572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28 383</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-189</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931958114"/>
                  </a:ext>
                </a:extLst>
              </a:tr>
              <a:tr h="162681">
                <a:tc>
                  <a:txBody>
                    <a:bodyPr/>
                    <a:lstStyle/>
                    <a:p>
                      <a:pPr algn="l" fontAlgn="b">
                        <a:buNone/>
                      </a:pPr>
                      <a:r>
                        <a:rPr lang="fi-FI" sz="700" b="1" i="0" u="none" strike="noStrike">
                          <a:solidFill>
                            <a:srgbClr val="000000"/>
                          </a:solidFill>
                          <a:effectLst/>
                          <a:latin typeface="Calibri" panose="020F0502020204030204" pitchFamily="34" charset="0"/>
                        </a:rPr>
                        <a:t>Varsinais-Suomi</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24 907</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25 108</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201</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680548226"/>
                  </a:ext>
                </a:extLst>
              </a:tr>
              <a:tr h="162681">
                <a:tc>
                  <a:txBody>
                    <a:bodyPr/>
                    <a:lstStyle/>
                    <a:p>
                      <a:pPr algn="l" fontAlgn="b">
                        <a:buNone/>
                      </a:pPr>
                      <a:r>
                        <a:rPr lang="fi-FI" sz="700" b="1" i="0" u="none" strike="noStrike">
                          <a:solidFill>
                            <a:srgbClr val="000000"/>
                          </a:solidFill>
                          <a:effectLst/>
                          <a:latin typeface="Calibri" panose="020F0502020204030204" pitchFamily="34" charset="0"/>
                        </a:rPr>
                        <a:t>Satakunta</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9 850</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8 338</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-1 512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-15 %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118135761"/>
                  </a:ext>
                </a:extLst>
              </a:tr>
              <a:tr h="162681">
                <a:tc>
                  <a:txBody>
                    <a:bodyPr/>
                    <a:lstStyle/>
                    <a:p>
                      <a:pPr algn="l" fontAlgn="b">
                        <a:buNone/>
                      </a:pPr>
                      <a:r>
                        <a:rPr lang="fi-FI" sz="700" b="1" i="0" u="none" strike="noStrike" dirty="0">
                          <a:solidFill>
                            <a:srgbClr val="000000"/>
                          </a:solidFill>
                          <a:effectLst/>
                          <a:latin typeface="Calibri" panose="020F0502020204030204" pitchFamily="34" charset="0"/>
                        </a:rPr>
                        <a:t>Kanta-Häme</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dirty="0">
                          <a:solidFill>
                            <a:srgbClr val="000000"/>
                          </a:solidFill>
                          <a:effectLst/>
                          <a:latin typeface="Calibri" panose="020F0502020204030204" pitchFamily="34" charset="0"/>
                        </a:rPr>
                        <a:t>8 097</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7 113</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-984</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-12 %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401386820"/>
                  </a:ext>
                </a:extLst>
              </a:tr>
              <a:tr h="162681">
                <a:tc>
                  <a:txBody>
                    <a:bodyPr/>
                    <a:lstStyle/>
                    <a:p>
                      <a:pPr algn="l" fontAlgn="b">
                        <a:buNone/>
                      </a:pPr>
                      <a:r>
                        <a:rPr lang="fi-FI" sz="700" b="1" i="0" u="none" strike="noStrike">
                          <a:solidFill>
                            <a:srgbClr val="000000"/>
                          </a:solidFill>
                          <a:effectLst/>
                          <a:latin typeface="Calibri" panose="020F0502020204030204" pitchFamily="34" charset="0"/>
                        </a:rPr>
                        <a:t>Pirkanmaa</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27 792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29 857</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2 065</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7 %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C4D79B"/>
                    </a:solidFill>
                  </a:tcPr>
                </a:tc>
                <a:extLst>
                  <a:ext uri="{0D108BD9-81ED-4DB2-BD59-A6C34878D82A}">
                    <a16:rowId xmlns:a16="http://schemas.microsoft.com/office/drawing/2014/main" val="2120849399"/>
                  </a:ext>
                </a:extLst>
              </a:tr>
              <a:tr h="162681">
                <a:tc>
                  <a:txBody>
                    <a:bodyPr/>
                    <a:lstStyle/>
                    <a:p>
                      <a:pPr algn="l" fontAlgn="b">
                        <a:buNone/>
                      </a:pPr>
                      <a:r>
                        <a:rPr lang="fi-FI" sz="700" b="1" i="0" u="none" strike="noStrike">
                          <a:solidFill>
                            <a:srgbClr val="000000"/>
                          </a:solidFill>
                          <a:effectLst/>
                          <a:latin typeface="Calibri" panose="020F0502020204030204" pitchFamily="34" charset="0"/>
                        </a:rPr>
                        <a:t>Päijät-Häme</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9 552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8 371</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-1 181</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-12 %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577774000"/>
                  </a:ext>
                </a:extLst>
              </a:tr>
              <a:tr h="162681">
                <a:tc>
                  <a:txBody>
                    <a:bodyPr/>
                    <a:lstStyle/>
                    <a:p>
                      <a:pPr algn="l" fontAlgn="b">
                        <a:buNone/>
                      </a:pPr>
                      <a:r>
                        <a:rPr lang="fi-FI" sz="700" b="1" i="0" u="none" strike="noStrike">
                          <a:solidFill>
                            <a:srgbClr val="000000"/>
                          </a:solidFill>
                          <a:effectLst/>
                          <a:latin typeface="Calibri" panose="020F0502020204030204" pitchFamily="34" charset="0"/>
                        </a:rPr>
                        <a:t>Kymenlaakso</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6 432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4 999</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-1 433</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-22 %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CD5B4"/>
                    </a:solidFill>
                  </a:tcPr>
                </a:tc>
                <a:extLst>
                  <a:ext uri="{0D108BD9-81ED-4DB2-BD59-A6C34878D82A}">
                    <a16:rowId xmlns:a16="http://schemas.microsoft.com/office/drawing/2014/main" val="1475072201"/>
                  </a:ext>
                </a:extLst>
              </a:tr>
              <a:tr h="162681">
                <a:tc>
                  <a:txBody>
                    <a:bodyPr/>
                    <a:lstStyle/>
                    <a:p>
                      <a:pPr algn="l" fontAlgn="b">
                        <a:buNone/>
                      </a:pPr>
                      <a:r>
                        <a:rPr lang="fi-FI" sz="700" b="1" i="0" u="none" strike="noStrike">
                          <a:solidFill>
                            <a:srgbClr val="000000"/>
                          </a:solidFill>
                          <a:effectLst/>
                          <a:latin typeface="Calibri" panose="020F0502020204030204" pitchFamily="34" charset="0"/>
                        </a:rPr>
                        <a:t>Etelä-Karjala</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5 134</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4 428</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-706</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-14 %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71296133"/>
                  </a:ext>
                </a:extLst>
              </a:tr>
              <a:tr h="162681">
                <a:tc>
                  <a:txBody>
                    <a:bodyPr/>
                    <a:lstStyle/>
                    <a:p>
                      <a:pPr algn="l" fontAlgn="b">
                        <a:buNone/>
                      </a:pPr>
                      <a:r>
                        <a:rPr lang="fi-FI" sz="700" b="1" i="0" u="none" strike="noStrike">
                          <a:solidFill>
                            <a:srgbClr val="000000"/>
                          </a:solidFill>
                          <a:effectLst/>
                          <a:latin typeface="Calibri" panose="020F0502020204030204" pitchFamily="34" charset="0"/>
                        </a:rPr>
                        <a:t>Etelä-Savo</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5 035</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4 063</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-972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-19 %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CD5B4"/>
                    </a:solidFill>
                  </a:tcPr>
                </a:tc>
                <a:extLst>
                  <a:ext uri="{0D108BD9-81ED-4DB2-BD59-A6C34878D82A}">
                    <a16:rowId xmlns:a16="http://schemas.microsoft.com/office/drawing/2014/main" val="103145561"/>
                  </a:ext>
                </a:extLst>
              </a:tr>
              <a:tr h="162681">
                <a:tc>
                  <a:txBody>
                    <a:bodyPr/>
                    <a:lstStyle/>
                    <a:p>
                      <a:pPr algn="l" fontAlgn="b">
                        <a:buNone/>
                      </a:pPr>
                      <a:r>
                        <a:rPr lang="fi-FI" sz="700" b="1" i="0" u="none" strike="noStrike">
                          <a:solidFill>
                            <a:srgbClr val="000000"/>
                          </a:solidFill>
                          <a:effectLst/>
                          <a:latin typeface="Calibri" panose="020F0502020204030204" pitchFamily="34" charset="0"/>
                        </a:rPr>
                        <a:t>Pohjois-Savo</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11 975</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11 249</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-726</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-6 %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272314552"/>
                  </a:ext>
                </a:extLst>
              </a:tr>
              <a:tr h="162681">
                <a:tc>
                  <a:txBody>
                    <a:bodyPr/>
                    <a:lstStyle/>
                    <a:p>
                      <a:pPr algn="l" fontAlgn="b">
                        <a:buNone/>
                      </a:pPr>
                      <a:r>
                        <a:rPr lang="fi-FI" sz="700" b="1" i="0" u="none" strike="noStrike">
                          <a:solidFill>
                            <a:srgbClr val="000000"/>
                          </a:solidFill>
                          <a:effectLst/>
                          <a:latin typeface="Calibri" panose="020F0502020204030204" pitchFamily="34" charset="0"/>
                        </a:rPr>
                        <a:t>Pohjois-Karjala</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7 126</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6 362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-764</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-11 %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184422968"/>
                  </a:ext>
                </a:extLst>
              </a:tr>
              <a:tr h="162681">
                <a:tc>
                  <a:txBody>
                    <a:bodyPr/>
                    <a:lstStyle/>
                    <a:p>
                      <a:pPr algn="l" fontAlgn="b">
                        <a:buNone/>
                      </a:pPr>
                      <a:r>
                        <a:rPr lang="fi-FI" sz="700" b="1" i="0" u="none" strike="noStrike">
                          <a:solidFill>
                            <a:srgbClr val="000000"/>
                          </a:solidFill>
                          <a:effectLst/>
                          <a:latin typeface="Calibri" panose="020F0502020204030204" pitchFamily="34" charset="0"/>
                        </a:rPr>
                        <a:t>Keski-Suomi</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13 465</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12 749</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-716</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-5 %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789547557"/>
                  </a:ext>
                </a:extLst>
              </a:tr>
              <a:tr h="162681">
                <a:tc>
                  <a:txBody>
                    <a:bodyPr/>
                    <a:lstStyle/>
                    <a:p>
                      <a:pPr algn="l" fontAlgn="b">
                        <a:buNone/>
                      </a:pPr>
                      <a:r>
                        <a:rPr lang="fi-FI" sz="700" b="1" i="0" u="none" strike="noStrike">
                          <a:solidFill>
                            <a:srgbClr val="000000"/>
                          </a:solidFill>
                          <a:effectLst/>
                          <a:latin typeface="Calibri" panose="020F0502020204030204" pitchFamily="34" charset="0"/>
                        </a:rPr>
                        <a:t>Etelä-Pohjanmaa</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10 144</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8 734</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-1 410</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-14 %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653491715"/>
                  </a:ext>
                </a:extLst>
              </a:tr>
              <a:tr h="162681">
                <a:tc>
                  <a:txBody>
                    <a:bodyPr/>
                    <a:lstStyle/>
                    <a:p>
                      <a:pPr algn="l" fontAlgn="b">
                        <a:buNone/>
                      </a:pPr>
                      <a:r>
                        <a:rPr lang="fi-FI" sz="700" b="1" i="0" u="none" strike="noStrike">
                          <a:solidFill>
                            <a:srgbClr val="000000"/>
                          </a:solidFill>
                          <a:effectLst/>
                          <a:latin typeface="Calibri" panose="020F0502020204030204" pitchFamily="34" charset="0"/>
                        </a:rPr>
                        <a:t>Pohjanmaa</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10 431</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10 322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-109</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206566405"/>
                  </a:ext>
                </a:extLst>
              </a:tr>
              <a:tr h="162681">
                <a:tc>
                  <a:txBody>
                    <a:bodyPr/>
                    <a:lstStyle/>
                    <a:p>
                      <a:pPr algn="l" fontAlgn="b">
                        <a:buNone/>
                      </a:pPr>
                      <a:r>
                        <a:rPr lang="fi-FI" sz="700" b="1" i="0" u="none" strike="noStrike">
                          <a:solidFill>
                            <a:srgbClr val="000000"/>
                          </a:solidFill>
                          <a:effectLst/>
                          <a:latin typeface="Calibri" panose="020F0502020204030204" pitchFamily="34" charset="0"/>
                        </a:rPr>
                        <a:t>Keski-Pohjanmaa</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4 207</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3 716</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-491</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-12 %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01054724"/>
                  </a:ext>
                </a:extLst>
              </a:tr>
              <a:tr h="198041">
                <a:tc>
                  <a:txBody>
                    <a:bodyPr/>
                    <a:lstStyle/>
                    <a:p>
                      <a:pPr algn="l" fontAlgn="b">
                        <a:buNone/>
                      </a:pPr>
                      <a:r>
                        <a:rPr lang="fi-FI" sz="700" b="1" i="0" u="none" strike="noStrike">
                          <a:solidFill>
                            <a:srgbClr val="000000"/>
                          </a:solidFill>
                          <a:effectLst/>
                          <a:latin typeface="Calibri" panose="020F0502020204030204" pitchFamily="34" charset="0"/>
                        </a:rPr>
                        <a:t>Pohjois.Pohjanmaa</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25 334</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24 882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-452</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-2 %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020429295"/>
                  </a:ext>
                </a:extLst>
              </a:tr>
              <a:tr h="162681">
                <a:tc>
                  <a:txBody>
                    <a:bodyPr/>
                    <a:lstStyle/>
                    <a:p>
                      <a:pPr algn="l" fontAlgn="b">
                        <a:buNone/>
                      </a:pPr>
                      <a:r>
                        <a:rPr lang="fi-FI" sz="700" b="1" i="0" u="none" strike="noStrike">
                          <a:solidFill>
                            <a:srgbClr val="000000"/>
                          </a:solidFill>
                          <a:effectLst/>
                          <a:latin typeface="Calibri" panose="020F0502020204030204" pitchFamily="34" charset="0"/>
                        </a:rPr>
                        <a:t>Kainuu</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3 046</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2 566</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-480</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-16 %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CD5B4"/>
                    </a:solidFill>
                  </a:tcPr>
                </a:tc>
                <a:extLst>
                  <a:ext uri="{0D108BD9-81ED-4DB2-BD59-A6C34878D82A}">
                    <a16:rowId xmlns:a16="http://schemas.microsoft.com/office/drawing/2014/main" val="2392328779"/>
                  </a:ext>
                </a:extLst>
              </a:tr>
              <a:tr h="162681">
                <a:tc>
                  <a:txBody>
                    <a:bodyPr/>
                    <a:lstStyle/>
                    <a:p>
                      <a:pPr algn="l" fontAlgn="b">
                        <a:buNone/>
                      </a:pPr>
                      <a:r>
                        <a:rPr lang="fi-FI" sz="700" b="1" i="0" u="none" strike="noStrike">
                          <a:solidFill>
                            <a:srgbClr val="000000"/>
                          </a:solidFill>
                          <a:effectLst/>
                          <a:latin typeface="Calibri" panose="020F0502020204030204" pitchFamily="34" charset="0"/>
                        </a:rPr>
                        <a:t>Lappi</a:t>
                      </a:r>
                    </a:p>
                  </a:txBody>
                  <a:tcPr marL="4687" marR="4687" marT="4687"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8 564</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0" i="0" u="none" strike="noStrike">
                          <a:solidFill>
                            <a:srgbClr val="000000"/>
                          </a:solidFill>
                          <a:effectLst/>
                          <a:latin typeface="Calibri" panose="020F0502020204030204" pitchFamily="34" charset="0"/>
                        </a:rPr>
                        <a:t>7 944</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a:solidFill>
                            <a:srgbClr val="000000"/>
                          </a:solidFill>
                          <a:effectLst/>
                          <a:latin typeface="Calibri" panose="020F0502020204030204" pitchFamily="34" charset="0"/>
                        </a:rPr>
                        <a:t>-620</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ctr">
                        <a:buNone/>
                      </a:pPr>
                      <a:r>
                        <a:rPr lang="fi-FI" sz="700" b="1" i="0" u="none" strike="noStrike" dirty="0">
                          <a:solidFill>
                            <a:srgbClr val="000000"/>
                          </a:solidFill>
                          <a:effectLst/>
                          <a:latin typeface="Calibri" panose="020F0502020204030204" pitchFamily="34" charset="0"/>
                        </a:rPr>
                        <a:t>-7 %</a:t>
                      </a:r>
                    </a:p>
                  </a:txBody>
                  <a:tcPr marL="4687" marR="4687" marT="468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737903733"/>
                  </a:ext>
                </a:extLst>
              </a:tr>
            </a:tbl>
          </a:graphicData>
        </a:graphic>
      </p:graphicFrame>
    </p:spTree>
    <p:extLst>
      <p:ext uri="{BB962C8B-B14F-4D97-AF65-F5344CB8AC3E}">
        <p14:creationId xmlns:p14="http://schemas.microsoft.com/office/powerpoint/2010/main" val="3235669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C2FD3-0350-1624-2854-13189B1D2F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6AD557-9744-158D-7128-D8E697B176BE}"/>
              </a:ext>
            </a:extLst>
          </p:cNvPr>
          <p:cNvSpPr>
            <a:spLocks noGrp="1"/>
          </p:cNvSpPr>
          <p:nvPr>
            <p:ph type="title"/>
          </p:nvPr>
        </p:nvSpPr>
        <p:spPr/>
        <p:txBody>
          <a:bodyPr/>
          <a:lstStyle/>
          <a:p>
            <a:r>
              <a:rPr lang="fi-FI"/>
              <a:t>Vieraskieliset varhaiskasvatusikäisissä</a:t>
            </a:r>
            <a:endParaRPr lang="en-US"/>
          </a:p>
        </p:txBody>
      </p:sp>
      <p:sp>
        <p:nvSpPr>
          <p:cNvPr id="3" name="Content Placeholder 2">
            <a:extLst>
              <a:ext uri="{FF2B5EF4-FFF2-40B4-BE49-F238E27FC236}">
                <a16:creationId xmlns:a16="http://schemas.microsoft.com/office/drawing/2014/main" id="{30B1BC96-2066-F95E-F682-2B548FDE4045}"/>
              </a:ext>
            </a:extLst>
          </p:cNvPr>
          <p:cNvSpPr>
            <a:spLocks noGrp="1"/>
          </p:cNvSpPr>
          <p:nvPr>
            <p:ph idx="1"/>
          </p:nvPr>
        </p:nvSpPr>
        <p:spPr>
          <a:xfrm>
            <a:off x="432785" y="1410997"/>
            <a:ext cx="4067209" cy="3393001"/>
          </a:xfrm>
        </p:spPr>
        <p:txBody>
          <a:bodyPr>
            <a:normAutofit/>
          </a:bodyPr>
          <a:lstStyle/>
          <a:p>
            <a:r>
              <a:rPr lang="fi-FI" sz="1600" dirty="0"/>
              <a:t>Kuten perusopetuksessa, maahanmuuttotaustaisten lasten määrä on kasvanut myös varhaiskasvatusikäisissä ja muuttoliike on keskittynyt erityisesti suurimpiin kaupunkeihin.</a:t>
            </a:r>
          </a:p>
          <a:p>
            <a:r>
              <a:rPr lang="fi-FI" sz="1600" dirty="0"/>
              <a:t>Vuonna 2024 heitä oli varhaiskasvatusikäisissä (1–6v) yhteensä noin</a:t>
            </a:r>
            <a:br>
              <a:rPr lang="fi-FI" sz="1600" dirty="0"/>
            </a:br>
            <a:r>
              <a:rPr lang="fi-FI" sz="1600" dirty="0"/>
              <a:t>42 000 (</a:t>
            </a:r>
            <a:r>
              <a:rPr lang="fi-FI" sz="1600" i="1" dirty="0"/>
              <a:t>15 % kokonaismäärästä</a:t>
            </a:r>
            <a:r>
              <a:rPr lang="fi-FI" sz="1600" dirty="0"/>
              <a:t>). </a:t>
            </a:r>
          </a:p>
        </p:txBody>
      </p:sp>
      <p:sp>
        <p:nvSpPr>
          <p:cNvPr id="4" name="Slide Number Placeholder 3">
            <a:extLst>
              <a:ext uri="{FF2B5EF4-FFF2-40B4-BE49-F238E27FC236}">
                <a16:creationId xmlns:a16="http://schemas.microsoft.com/office/drawing/2014/main" id="{F14A22E0-25C2-9AEE-0D7A-5C70A34053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1DD0D-7089-48C5-B116-A19F892CF1D9}" type="slidenum">
              <a:rPr kumimoji="0" lang="fi-FI" sz="800" b="1" i="0" u="none" strike="noStrike" kern="1200" cap="none" spc="0" normalizeH="0" baseline="0" noProof="0" smtClean="0">
                <a:ln>
                  <a:noFill/>
                </a:ln>
                <a:solidFill>
                  <a:srgbClr val="000000">
                    <a:lumMod val="50000"/>
                    <a:lumOff val="50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  </a:t>
            </a:r>
            <a:r>
              <a:rPr kumimoji="0" lang="fi-FI" sz="800" b="0" i="0" u="none" strike="noStrike" kern="1200" cap="none" spc="0" normalizeH="0" baseline="0" noProof="0">
                <a:ln>
                  <a:noFill/>
                </a:ln>
                <a:solidFill>
                  <a:srgbClr val="FFFFFF">
                    <a:lumMod val="65000"/>
                  </a:srgbClr>
                </a:solidFill>
                <a:effectLst/>
                <a:uLnTx/>
                <a:uFillTx/>
                <a:latin typeface="Arial"/>
                <a:ea typeface="+mn-ea"/>
                <a:cs typeface="+mn-cs"/>
              </a:rPr>
              <a:t>|</a:t>
            </a:r>
            <a:endParaRPr kumimoji="0" lang="fi-FI" sz="600" b="0" i="0" u="none" strike="noStrike" kern="1200" cap="none" spc="0" normalizeH="0" baseline="0" noProof="0">
              <a:ln>
                <a:noFill/>
              </a:ln>
              <a:solidFill>
                <a:srgbClr val="FFFFFF">
                  <a:lumMod val="65000"/>
                </a:srgbClr>
              </a:solidFill>
              <a:effectLst/>
              <a:uLnTx/>
              <a:uFillTx/>
              <a:latin typeface="Arial"/>
              <a:ea typeface="+mn-ea"/>
              <a:cs typeface="+mn-cs"/>
            </a:endParaRPr>
          </a:p>
        </p:txBody>
      </p:sp>
      <p:graphicFrame>
        <p:nvGraphicFramePr>
          <p:cNvPr id="7" name="Taulukko 6">
            <a:extLst>
              <a:ext uri="{FF2B5EF4-FFF2-40B4-BE49-F238E27FC236}">
                <a16:creationId xmlns:a16="http://schemas.microsoft.com/office/drawing/2014/main" id="{DD021E28-847E-B953-0501-56A190E0BA63}"/>
              </a:ext>
            </a:extLst>
          </p:cNvPr>
          <p:cNvGraphicFramePr>
            <a:graphicFrameLocks noGrp="1"/>
          </p:cNvGraphicFramePr>
          <p:nvPr>
            <p:extLst>
              <p:ext uri="{D42A27DB-BD31-4B8C-83A1-F6EECF244321}">
                <p14:modId xmlns:p14="http://schemas.microsoft.com/office/powerpoint/2010/main" val="2746032434"/>
              </p:ext>
            </p:extLst>
          </p:nvPr>
        </p:nvGraphicFramePr>
        <p:xfrm>
          <a:off x="4499992" y="1341906"/>
          <a:ext cx="4072507" cy="3416256"/>
        </p:xfrm>
        <a:graphic>
          <a:graphicData uri="http://schemas.openxmlformats.org/drawingml/2006/table">
            <a:tbl>
              <a:tblPr firstRow="1"/>
              <a:tblGrid>
                <a:gridCol w="1634451">
                  <a:extLst>
                    <a:ext uri="{9D8B030D-6E8A-4147-A177-3AD203B41FA5}">
                      <a16:colId xmlns:a16="http://schemas.microsoft.com/office/drawing/2014/main" val="1543103900"/>
                    </a:ext>
                  </a:extLst>
                </a:gridCol>
                <a:gridCol w="871707">
                  <a:extLst>
                    <a:ext uri="{9D8B030D-6E8A-4147-A177-3AD203B41FA5}">
                      <a16:colId xmlns:a16="http://schemas.microsoft.com/office/drawing/2014/main" val="1890454712"/>
                    </a:ext>
                  </a:extLst>
                </a:gridCol>
                <a:gridCol w="1566349">
                  <a:extLst>
                    <a:ext uri="{9D8B030D-6E8A-4147-A177-3AD203B41FA5}">
                      <a16:colId xmlns:a16="http://schemas.microsoft.com/office/drawing/2014/main" val="2730406590"/>
                    </a:ext>
                  </a:extLst>
                </a:gridCol>
              </a:tblGrid>
              <a:tr h="169602">
                <a:tc>
                  <a:txBody>
                    <a:bodyPr/>
                    <a:lstStyle/>
                    <a:p>
                      <a:pPr algn="l" fontAlgn="b">
                        <a:buNone/>
                      </a:pPr>
                      <a:endParaRPr lang="fi-FI" sz="900" b="1" i="0" u="none" strike="noStrike" dirty="0">
                        <a:solidFill>
                          <a:srgbClr val="000000"/>
                        </a:solidFill>
                        <a:effectLst/>
                        <a:latin typeface="Calibri" panose="020F0502020204030204" pitchFamily="34" charset="0"/>
                      </a:endParaRPr>
                    </a:p>
                  </a:txBody>
                  <a:tcPr marL="5386" marR="5386" marT="5386" marB="0" anchor="b">
                    <a:lnL>
                      <a:noFill/>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900" b="1" i="0" u="none" strike="noStrike" dirty="0">
                        <a:solidFill>
                          <a:srgbClr val="000000"/>
                        </a:solidFill>
                        <a:effectLst/>
                        <a:latin typeface="Calibri" panose="020F0502020204030204" pitchFamily="34" charset="0"/>
                      </a:endParaRP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900" b="1" i="0" u="none" strike="noStrike" dirty="0">
                        <a:solidFill>
                          <a:srgbClr val="000000"/>
                        </a:solidFill>
                        <a:effectLst/>
                        <a:latin typeface="Calibri" panose="020F0502020204030204" pitchFamily="34" charset="0"/>
                      </a:endParaRPr>
                    </a:p>
                  </a:txBody>
                  <a:tcPr marL="5386" marR="5386" marT="5386" marB="0" anchor="b">
                    <a:lnL w="6350" cap="flat" cmpd="sng" algn="ctr">
                      <a:solidFill>
                        <a:srgbClr val="000000"/>
                      </a:solidFill>
                      <a:prstDash val="dot"/>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1513946"/>
                  </a:ext>
                </a:extLst>
              </a:tr>
              <a:tr h="169602">
                <a:tc>
                  <a:txBody>
                    <a:bodyPr/>
                    <a:lstStyle/>
                    <a:p>
                      <a:pPr algn="l" fontAlgn="b">
                        <a:buNone/>
                      </a:pPr>
                      <a:r>
                        <a:rPr lang="fi-FI" sz="900" b="1" i="0" u="none" strike="noStrike" dirty="0">
                          <a:solidFill>
                            <a:srgbClr val="000000"/>
                          </a:solidFill>
                          <a:effectLst/>
                          <a:latin typeface="Calibri" panose="020F0502020204030204" pitchFamily="34" charset="0"/>
                        </a:rPr>
                        <a:t> </a:t>
                      </a:r>
                    </a:p>
                  </a:txBody>
                  <a:tcPr marL="5386" marR="5386" marT="5386" marB="0" anchor="b">
                    <a:lnL>
                      <a:noFill/>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900" b="1" i="0" u="none" strike="noStrike" dirty="0">
                          <a:solidFill>
                            <a:srgbClr val="000000"/>
                          </a:solidFill>
                          <a:effectLst/>
                          <a:latin typeface="Calibri" panose="020F0502020204030204" pitchFamily="34" charset="0"/>
                        </a:rPr>
                        <a:t>1-6 -vuotiaat</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900" b="1" i="0" u="none" strike="noStrike">
                          <a:solidFill>
                            <a:srgbClr val="000000"/>
                          </a:solidFill>
                          <a:effectLst/>
                          <a:latin typeface="Calibri" panose="020F0502020204030204" pitchFamily="34" charset="0"/>
                        </a:rPr>
                        <a:t>Joista vieraskielisiä (%)</a:t>
                      </a:r>
                    </a:p>
                  </a:txBody>
                  <a:tcPr marL="5386" marR="5386" marT="5386" marB="0" anchor="b">
                    <a:lnL w="6350" cap="flat" cmpd="sng" algn="ctr">
                      <a:solidFill>
                        <a:srgbClr val="000000"/>
                      </a:solidFill>
                      <a:prstDash val="dot"/>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9937441"/>
                  </a:ext>
                </a:extLst>
              </a:tr>
              <a:tr h="169602">
                <a:tc>
                  <a:txBody>
                    <a:bodyPr/>
                    <a:lstStyle/>
                    <a:p>
                      <a:pPr algn="l" fontAlgn="b">
                        <a:buNone/>
                      </a:pPr>
                      <a:r>
                        <a:rPr lang="fi-FI" sz="900" b="1" i="0" u="none" strike="noStrike">
                          <a:solidFill>
                            <a:srgbClr val="000000"/>
                          </a:solidFill>
                          <a:effectLst/>
                          <a:latin typeface="Calibri" panose="020F0502020204030204" pitchFamily="34" charset="0"/>
                        </a:rPr>
                        <a:t>Manner-Suomi</a:t>
                      </a:r>
                    </a:p>
                  </a:txBody>
                  <a:tcPr marL="5386" marR="5386" marT="5386" marB="0" anchor="b">
                    <a:lnL>
                      <a:noFill/>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287 576</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14,5 %</a:t>
                      </a:r>
                    </a:p>
                  </a:txBody>
                  <a:tcPr marL="5386" marR="5386" marT="5386" marB="0" anchor="b">
                    <a:lnL w="6350" cap="flat" cmpd="sng" algn="ctr">
                      <a:solidFill>
                        <a:srgbClr val="000000"/>
                      </a:solidFill>
                      <a:prstDash val="dot"/>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338428790"/>
                  </a:ext>
                </a:extLst>
              </a:tr>
              <a:tr h="161525">
                <a:tc>
                  <a:txBody>
                    <a:bodyPr/>
                    <a:lstStyle/>
                    <a:p>
                      <a:pPr algn="l" fontAlgn="b">
                        <a:buNone/>
                      </a:pPr>
                      <a:r>
                        <a:rPr lang="fi-FI" sz="900" b="1" i="0" u="none" strike="noStrike">
                          <a:solidFill>
                            <a:srgbClr val="000000"/>
                          </a:solidFill>
                          <a:effectLst/>
                          <a:latin typeface="Calibri" panose="020F0502020204030204" pitchFamily="34" charset="0"/>
                        </a:rPr>
                        <a:t>Uusimaa</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101 548</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24,6 %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AEEF3"/>
                    </a:solidFill>
                  </a:tcPr>
                </a:tc>
                <a:extLst>
                  <a:ext uri="{0D108BD9-81ED-4DB2-BD59-A6C34878D82A}">
                    <a16:rowId xmlns:a16="http://schemas.microsoft.com/office/drawing/2014/main" val="1005611408"/>
                  </a:ext>
                </a:extLst>
              </a:tr>
              <a:tr h="161525">
                <a:tc>
                  <a:txBody>
                    <a:bodyPr/>
                    <a:lstStyle/>
                    <a:p>
                      <a:pPr algn="l" fontAlgn="b">
                        <a:buNone/>
                      </a:pPr>
                      <a:r>
                        <a:rPr lang="fi-FI" sz="900" b="1" i="0" u="none" strike="noStrike">
                          <a:solidFill>
                            <a:srgbClr val="000000"/>
                          </a:solidFill>
                          <a:effectLst/>
                          <a:latin typeface="Calibri" panose="020F0502020204030204" pitchFamily="34" charset="0"/>
                        </a:rPr>
                        <a:t>Varsinais-Suomi</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24 416</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15,4 %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AEEF3"/>
                    </a:solidFill>
                  </a:tcPr>
                </a:tc>
                <a:extLst>
                  <a:ext uri="{0D108BD9-81ED-4DB2-BD59-A6C34878D82A}">
                    <a16:rowId xmlns:a16="http://schemas.microsoft.com/office/drawing/2014/main" val="3249395598"/>
                  </a:ext>
                </a:extLst>
              </a:tr>
              <a:tr h="161525">
                <a:tc>
                  <a:txBody>
                    <a:bodyPr/>
                    <a:lstStyle/>
                    <a:p>
                      <a:pPr algn="l" fontAlgn="b">
                        <a:buNone/>
                      </a:pPr>
                      <a:r>
                        <a:rPr lang="fi-FI" sz="900" b="1" i="0" u="none" strike="noStrike">
                          <a:solidFill>
                            <a:srgbClr val="000000"/>
                          </a:solidFill>
                          <a:effectLst/>
                          <a:latin typeface="Calibri" panose="020F0502020204030204" pitchFamily="34" charset="0"/>
                        </a:rPr>
                        <a:t>Satakunta</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9 481</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8,0 %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883707190"/>
                  </a:ext>
                </a:extLst>
              </a:tr>
              <a:tr h="161525">
                <a:tc>
                  <a:txBody>
                    <a:bodyPr/>
                    <a:lstStyle/>
                    <a:p>
                      <a:pPr algn="l" fontAlgn="b">
                        <a:buNone/>
                      </a:pPr>
                      <a:r>
                        <a:rPr lang="fi-FI" sz="900" b="1" i="0" u="none" strike="noStrike">
                          <a:solidFill>
                            <a:srgbClr val="000000"/>
                          </a:solidFill>
                          <a:effectLst/>
                          <a:latin typeface="Calibri" panose="020F0502020204030204" pitchFamily="34" charset="0"/>
                        </a:rPr>
                        <a:t>Kanta-Häme</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7 850</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9,6 %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966311432"/>
                  </a:ext>
                </a:extLst>
              </a:tr>
              <a:tr h="161525">
                <a:tc>
                  <a:txBody>
                    <a:bodyPr/>
                    <a:lstStyle/>
                    <a:p>
                      <a:pPr algn="l" fontAlgn="b">
                        <a:buNone/>
                      </a:pPr>
                      <a:r>
                        <a:rPr lang="fi-FI" sz="900" b="1" i="0" u="none" strike="noStrike">
                          <a:solidFill>
                            <a:srgbClr val="000000"/>
                          </a:solidFill>
                          <a:effectLst/>
                          <a:latin typeface="Calibri" panose="020F0502020204030204" pitchFamily="34" charset="0"/>
                        </a:rPr>
                        <a:t>Pirkanmaa</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27 484</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9,3 %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159327529"/>
                  </a:ext>
                </a:extLst>
              </a:tr>
              <a:tr h="161525">
                <a:tc>
                  <a:txBody>
                    <a:bodyPr/>
                    <a:lstStyle/>
                    <a:p>
                      <a:pPr algn="l" fontAlgn="b">
                        <a:buNone/>
                      </a:pPr>
                      <a:r>
                        <a:rPr lang="fi-FI" sz="900" b="1" i="0" u="none" strike="noStrike">
                          <a:solidFill>
                            <a:srgbClr val="000000"/>
                          </a:solidFill>
                          <a:effectLst/>
                          <a:latin typeface="Calibri" panose="020F0502020204030204" pitchFamily="34" charset="0"/>
                        </a:rPr>
                        <a:t>Päijät-Häme</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9 300</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10,1 %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589786752"/>
                  </a:ext>
                </a:extLst>
              </a:tr>
              <a:tr h="161525">
                <a:tc>
                  <a:txBody>
                    <a:bodyPr/>
                    <a:lstStyle/>
                    <a:p>
                      <a:pPr algn="l" fontAlgn="b">
                        <a:buNone/>
                      </a:pPr>
                      <a:r>
                        <a:rPr lang="fi-FI" sz="900" b="1" i="0" u="none" strike="noStrike">
                          <a:solidFill>
                            <a:srgbClr val="000000"/>
                          </a:solidFill>
                          <a:effectLst/>
                          <a:latin typeface="Calibri" panose="020F0502020204030204" pitchFamily="34" charset="0"/>
                        </a:rPr>
                        <a:t>Kymenlaakso</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6 133</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10,2 %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47875957"/>
                  </a:ext>
                </a:extLst>
              </a:tr>
              <a:tr h="161525">
                <a:tc>
                  <a:txBody>
                    <a:bodyPr/>
                    <a:lstStyle/>
                    <a:p>
                      <a:pPr algn="l" fontAlgn="b">
                        <a:buNone/>
                      </a:pPr>
                      <a:r>
                        <a:rPr lang="fi-FI" sz="900" b="1" i="0" u="none" strike="noStrike">
                          <a:solidFill>
                            <a:srgbClr val="000000"/>
                          </a:solidFill>
                          <a:effectLst/>
                          <a:latin typeface="Calibri" panose="020F0502020204030204" pitchFamily="34" charset="0"/>
                        </a:rPr>
                        <a:t>Etelä-Karjala</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4 957</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10,8 %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860326585"/>
                  </a:ext>
                </a:extLst>
              </a:tr>
              <a:tr h="161525">
                <a:tc>
                  <a:txBody>
                    <a:bodyPr/>
                    <a:lstStyle/>
                    <a:p>
                      <a:pPr algn="l" fontAlgn="b">
                        <a:buNone/>
                      </a:pPr>
                      <a:r>
                        <a:rPr lang="fi-FI" sz="900" b="1" i="0" u="none" strike="noStrike">
                          <a:solidFill>
                            <a:srgbClr val="000000"/>
                          </a:solidFill>
                          <a:effectLst/>
                          <a:latin typeface="Calibri" panose="020F0502020204030204" pitchFamily="34" charset="0"/>
                        </a:rPr>
                        <a:t>Etelä-Savo</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4 862</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7,9 %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99079420"/>
                  </a:ext>
                </a:extLst>
              </a:tr>
              <a:tr h="161525">
                <a:tc>
                  <a:txBody>
                    <a:bodyPr/>
                    <a:lstStyle/>
                    <a:p>
                      <a:pPr algn="l" fontAlgn="b">
                        <a:buNone/>
                      </a:pPr>
                      <a:r>
                        <a:rPr lang="fi-FI" sz="900" b="1" i="0" u="none" strike="noStrike">
                          <a:solidFill>
                            <a:srgbClr val="000000"/>
                          </a:solidFill>
                          <a:effectLst/>
                          <a:latin typeface="Calibri" panose="020F0502020204030204" pitchFamily="34" charset="0"/>
                        </a:rPr>
                        <a:t>Pohjois-Savo</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11 677</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6,7 %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816269481"/>
                  </a:ext>
                </a:extLst>
              </a:tr>
              <a:tr h="161525">
                <a:tc>
                  <a:txBody>
                    <a:bodyPr/>
                    <a:lstStyle/>
                    <a:p>
                      <a:pPr algn="l" fontAlgn="b">
                        <a:buNone/>
                      </a:pPr>
                      <a:r>
                        <a:rPr lang="fi-FI" sz="900" b="1" i="0" u="none" strike="noStrike">
                          <a:solidFill>
                            <a:srgbClr val="000000"/>
                          </a:solidFill>
                          <a:effectLst/>
                          <a:latin typeface="Calibri" panose="020F0502020204030204" pitchFamily="34" charset="0"/>
                        </a:rPr>
                        <a:t>Pohjois-Karjala</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6 889</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7,6 %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570716975"/>
                  </a:ext>
                </a:extLst>
              </a:tr>
              <a:tr h="161525">
                <a:tc>
                  <a:txBody>
                    <a:bodyPr/>
                    <a:lstStyle/>
                    <a:p>
                      <a:pPr algn="l" fontAlgn="b">
                        <a:buNone/>
                      </a:pPr>
                      <a:r>
                        <a:rPr lang="fi-FI" sz="900" b="1" i="0" u="none" strike="noStrike">
                          <a:solidFill>
                            <a:srgbClr val="000000"/>
                          </a:solidFill>
                          <a:effectLst/>
                          <a:latin typeface="Calibri" panose="020F0502020204030204" pitchFamily="34" charset="0"/>
                        </a:rPr>
                        <a:t>Keski-Suomi</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13 196</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6,4 %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173550803"/>
                  </a:ext>
                </a:extLst>
              </a:tr>
              <a:tr h="161525">
                <a:tc>
                  <a:txBody>
                    <a:bodyPr/>
                    <a:lstStyle/>
                    <a:p>
                      <a:pPr algn="l" fontAlgn="b">
                        <a:buNone/>
                      </a:pPr>
                      <a:r>
                        <a:rPr lang="fi-FI" sz="900" b="1" i="0" u="none" strike="noStrike">
                          <a:solidFill>
                            <a:srgbClr val="000000"/>
                          </a:solidFill>
                          <a:effectLst/>
                          <a:latin typeface="Calibri" panose="020F0502020204030204" pitchFamily="34" charset="0"/>
                        </a:rPr>
                        <a:t>Etelä-Pohjanmaa</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9 728</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5,6 %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78227831"/>
                  </a:ext>
                </a:extLst>
              </a:tr>
              <a:tr h="161525">
                <a:tc>
                  <a:txBody>
                    <a:bodyPr/>
                    <a:lstStyle/>
                    <a:p>
                      <a:pPr algn="l" fontAlgn="b">
                        <a:buNone/>
                      </a:pPr>
                      <a:r>
                        <a:rPr lang="fi-FI" sz="900" b="1" i="0" u="none" strike="noStrike">
                          <a:solidFill>
                            <a:srgbClr val="000000"/>
                          </a:solidFill>
                          <a:effectLst/>
                          <a:latin typeface="Calibri" panose="020F0502020204030204" pitchFamily="34" charset="0"/>
                        </a:rPr>
                        <a:t>Pohjanmaa</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10 263</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13,6 %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DAEEF3"/>
                    </a:solidFill>
                  </a:tcPr>
                </a:tc>
                <a:extLst>
                  <a:ext uri="{0D108BD9-81ED-4DB2-BD59-A6C34878D82A}">
                    <a16:rowId xmlns:a16="http://schemas.microsoft.com/office/drawing/2014/main" val="2475789218"/>
                  </a:ext>
                </a:extLst>
              </a:tr>
              <a:tr h="161525">
                <a:tc>
                  <a:txBody>
                    <a:bodyPr/>
                    <a:lstStyle/>
                    <a:p>
                      <a:pPr algn="l" fontAlgn="b">
                        <a:buNone/>
                      </a:pPr>
                      <a:r>
                        <a:rPr lang="fi-FI" sz="900" b="1" i="0" u="none" strike="noStrike">
                          <a:solidFill>
                            <a:srgbClr val="000000"/>
                          </a:solidFill>
                          <a:effectLst/>
                          <a:latin typeface="Calibri" panose="020F0502020204030204" pitchFamily="34" charset="0"/>
                        </a:rPr>
                        <a:t>Keski-Pohjanmaa</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4 056</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5,5 %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403243478"/>
                  </a:ext>
                </a:extLst>
              </a:tr>
              <a:tr h="161525">
                <a:tc>
                  <a:txBody>
                    <a:bodyPr/>
                    <a:lstStyle/>
                    <a:p>
                      <a:pPr algn="l" fontAlgn="b">
                        <a:buNone/>
                      </a:pPr>
                      <a:r>
                        <a:rPr lang="fi-FI" sz="900" b="1" i="0" u="none" strike="noStrike">
                          <a:solidFill>
                            <a:srgbClr val="000000"/>
                          </a:solidFill>
                          <a:effectLst/>
                          <a:latin typeface="Calibri" panose="020F0502020204030204" pitchFamily="34" charset="0"/>
                        </a:rPr>
                        <a:t>Pohjois.Pohjanmaa</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24 448</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5,3 %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0116776"/>
                  </a:ext>
                </a:extLst>
              </a:tr>
              <a:tr h="161525">
                <a:tc>
                  <a:txBody>
                    <a:bodyPr/>
                    <a:lstStyle/>
                    <a:p>
                      <a:pPr algn="l" fontAlgn="b">
                        <a:buNone/>
                      </a:pPr>
                      <a:r>
                        <a:rPr lang="fi-FI" sz="900" b="1" i="0" u="none" strike="noStrike">
                          <a:solidFill>
                            <a:srgbClr val="000000"/>
                          </a:solidFill>
                          <a:effectLst/>
                          <a:latin typeface="Calibri" panose="020F0502020204030204" pitchFamily="34" charset="0"/>
                        </a:rPr>
                        <a:t>Kainuu</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2 899</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ctr" fontAlgn="b">
                        <a:buNone/>
                      </a:pPr>
                      <a:r>
                        <a:rPr lang="fi-FI" sz="900" b="1" i="0" u="none" strike="noStrike">
                          <a:solidFill>
                            <a:srgbClr val="000000"/>
                          </a:solidFill>
                          <a:effectLst/>
                          <a:latin typeface="Calibri" panose="020F0502020204030204" pitchFamily="34" charset="0"/>
                        </a:rPr>
                        <a:t>8,1 %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534289043"/>
                  </a:ext>
                </a:extLst>
              </a:tr>
              <a:tr h="161525">
                <a:tc>
                  <a:txBody>
                    <a:bodyPr/>
                    <a:lstStyle/>
                    <a:p>
                      <a:pPr algn="l" fontAlgn="b">
                        <a:buNone/>
                      </a:pPr>
                      <a:r>
                        <a:rPr lang="fi-FI" sz="900" b="1" i="0" u="none" strike="noStrike">
                          <a:solidFill>
                            <a:srgbClr val="000000"/>
                          </a:solidFill>
                          <a:effectLst/>
                          <a:latin typeface="Calibri" panose="020F0502020204030204" pitchFamily="34" charset="0"/>
                        </a:rPr>
                        <a:t>Lappi</a:t>
                      </a:r>
                    </a:p>
                  </a:txBody>
                  <a:tcPr marL="5386" marR="5386" marT="5386" marB="0" anchor="b">
                    <a:lnL>
                      <a:noFill/>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noFill/>
                  </a:tcPr>
                </a:tc>
                <a:tc>
                  <a:txBody>
                    <a:bodyPr/>
                    <a:lstStyle/>
                    <a:p>
                      <a:pPr algn="ctr" fontAlgn="b">
                        <a:buNone/>
                      </a:pPr>
                      <a:r>
                        <a:rPr lang="fi-FI" sz="900" b="1" i="0" u="none" strike="noStrike">
                          <a:solidFill>
                            <a:srgbClr val="000000"/>
                          </a:solidFill>
                          <a:effectLst/>
                          <a:latin typeface="Calibri" panose="020F0502020204030204" pitchFamily="34" charset="0"/>
                        </a:rPr>
                        <a:t>8 389</a:t>
                      </a:r>
                    </a:p>
                  </a:txBody>
                  <a:tcPr marL="5386" marR="5386" marT="5386" marB="0" anchor="b">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a:noFill/>
                    </a:lnB>
                    <a:noFill/>
                  </a:tcPr>
                </a:tc>
                <a:tc>
                  <a:txBody>
                    <a:bodyPr/>
                    <a:lstStyle/>
                    <a:p>
                      <a:pPr algn="ctr" fontAlgn="b">
                        <a:buNone/>
                      </a:pPr>
                      <a:r>
                        <a:rPr lang="fi-FI" sz="900" b="1" i="0" u="none" strike="noStrike" dirty="0">
                          <a:solidFill>
                            <a:srgbClr val="000000"/>
                          </a:solidFill>
                          <a:effectLst/>
                          <a:latin typeface="Calibri" panose="020F0502020204030204" pitchFamily="34" charset="0"/>
                        </a:rPr>
                        <a:t>5,7 %</a:t>
                      </a:r>
                    </a:p>
                  </a:txBody>
                  <a:tcPr marL="5386" marR="5386" marT="5386" marB="0" anchor="b">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a:noFill/>
                    </a:lnB>
                    <a:noFill/>
                  </a:tcPr>
                </a:tc>
                <a:extLst>
                  <a:ext uri="{0D108BD9-81ED-4DB2-BD59-A6C34878D82A}">
                    <a16:rowId xmlns:a16="http://schemas.microsoft.com/office/drawing/2014/main" val="261802798"/>
                  </a:ext>
                </a:extLst>
              </a:tr>
            </a:tbl>
          </a:graphicData>
        </a:graphic>
      </p:graphicFrame>
      <p:sp>
        <p:nvSpPr>
          <p:cNvPr id="8" name="TextBox 20">
            <a:extLst>
              <a:ext uri="{FF2B5EF4-FFF2-40B4-BE49-F238E27FC236}">
                <a16:creationId xmlns:a16="http://schemas.microsoft.com/office/drawing/2014/main" id="{E4064F9F-0660-E59D-9816-55CC7CFB0DBA}"/>
              </a:ext>
            </a:extLst>
          </p:cNvPr>
          <p:cNvSpPr txBox="1"/>
          <p:nvPr/>
        </p:nvSpPr>
        <p:spPr>
          <a:xfrm>
            <a:off x="4416157" y="4682225"/>
            <a:ext cx="119946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800" b="0" i="1" u="none" strike="noStrike" kern="1200" cap="none" spc="0" normalizeH="0" baseline="0" noProof="0" dirty="0">
                <a:ln>
                  <a:noFill/>
                </a:ln>
                <a:solidFill>
                  <a:srgbClr val="000000"/>
                </a:solidFill>
                <a:effectLst/>
                <a:uLnTx/>
                <a:uFillTx/>
                <a:latin typeface="Arial"/>
                <a:ea typeface="+mn-ea"/>
                <a:cs typeface="+mn-cs"/>
              </a:rPr>
              <a:t>Lähde: </a:t>
            </a:r>
            <a:r>
              <a:rPr lang="fi-FI" sz="800" i="1" dirty="0">
                <a:solidFill>
                  <a:srgbClr val="000000"/>
                </a:solidFill>
                <a:latin typeface="Arial"/>
              </a:rPr>
              <a:t>Tilastokeskus</a:t>
            </a:r>
            <a:endParaRPr kumimoji="0" lang="en-US" sz="800" b="0" i="1" u="none" strike="noStrike" kern="1200" cap="none" spc="0" normalizeH="0" baseline="0" noProof="0" dirty="0">
              <a:ln>
                <a:noFill/>
              </a:ln>
              <a:solidFill>
                <a:srgbClr val="000000"/>
              </a:solidFill>
              <a:effectLst/>
              <a:uLnTx/>
              <a:uFillTx/>
              <a:latin typeface="Arial"/>
              <a:ea typeface="+mn-ea"/>
              <a:cs typeface="+mn-cs"/>
            </a:endParaRPr>
          </a:p>
        </p:txBody>
      </p:sp>
      <p:sp>
        <p:nvSpPr>
          <p:cNvPr id="5" name="Date Placeholder 4">
            <a:extLst>
              <a:ext uri="{FF2B5EF4-FFF2-40B4-BE49-F238E27FC236}">
                <a16:creationId xmlns:a16="http://schemas.microsoft.com/office/drawing/2014/main" id="{FC72FB1A-2624-4FBA-F949-71187D914F34}"/>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solidFill>
                  <a:srgbClr val="000000">
                    <a:lumMod val="50000"/>
                    <a:lumOff val="50000"/>
                  </a:srgbClr>
                </a:solidFill>
                <a:latin typeface="Arial"/>
              </a:rPr>
              <a:t>12</a:t>
            </a:r>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.3.2026</a:t>
            </a:r>
          </a:p>
        </p:txBody>
      </p:sp>
    </p:spTree>
    <p:extLst>
      <p:ext uri="{BB962C8B-B14F-4D97-AF65-F5344CB8AC3E}">
        <p14:creationId xmlns:p14="http://schemas.microsoft.com/office/powerpoint/2010/main" val="3198442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0364D-9719-E852-1151-70D7227C89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28992-58CB-0BC0-ADBE-31F7D9988CD3}"/>
              </a:ext>
            </a:extLst>
          </p:cNvPr>
          <p:cNvSpPr>
            <a:spLocks noGrp="1"/>
          </p:cNvSpPr>
          <p:nvPr>
            <p:ph type="title"/>
          </p:nvPr>
        </p:nvSpPr>
        <p:spPr>
          <a:xfrm>
            <a:off x="377464" y="235340"/>
            <a:ext cx="3635160" cy="1454263"/>
          </a:xfrm>
        </p:spPr>
        <p:txBody>
          <a:bodyPr/>
          <a:lstStyle/>
          <a:p>
            <a:r>
              <a:rPr lang="fi-FI"/>
              <a:t>Perusopetusikäisten määrä romahtaa</a:t>
            </a:r>
            <a:endParaRPr lang="en-US"/>
          </a:p>
        </p:txBody>
      </p:sp>
      <p:sp>
        <p:nvSpPr>
          <p:cNvPr id="17" name="Content Placeholder 16">
            <a:extLst>
              <a:ext uri="{FF2B5EF4-FFF2-40B4-BE49-F238E27FC236}">
                <a16:creationId xmlns:a16="http://schemas.microsoft.com/office/drawing/2014/main" id="{74C33EC5-3057-39EC-8216-8B8A2D70EA22}"/>
              </a:ext>
            </a:extLst>
          </p:cNvPr>
          <p:cNvSpPr>
            <a:spLocks noGrp="1"/>
          </p:cNvSpPr>
          <p:nvPr>
            <p:ph idx="1"/>
          </p:nvPr>
        </p:nvSpPr>
        <p:spPr>
          <a:xfrm>
            <a:off x="449473" y="1951213"/>
            <a:ext cx="2413508" cy="2852785"/>
          </a:xfrm>
        </p:spPr>
        <p:txBody>
          <a:bodyPr>
            <a:normAutofit/>
          </a:bodyPr>
          <a:lstStyle/>
          <a:p>
            <a:r>
              <a:rPr lang="fi-FI" sz="1600"/>
              <a:t>Vuonna 2040 perusopetusikäisiä on yli 90 000 nykyistä vähemmän.</a:t>
            </a:r>
          </a:p>
          <a:p>
            <a:r>
              <a:rPr lang="fi-FI" sz="1600"/>
              <a:t>Kunnat eriytyvät: osassa oppilasmäärä laskee jyrkästi, osassa kasvaa.</a:t>
            </a:r>
            <a:endParaRPr lang="en-US" sz="1600"/>
          </a:p>
          <a:p>
            <a:endParaRPr lang="en-US" sz="1600"/>
          </a:p>
        </p:txBody>
      </p:sp>
      <p:sp>
        <p:nvSpPr>
          <p:cNvPr id="22" name="TextBox 21">
            <a:extLst>
              <a:ext uri="{FF2B5EF4-FFF2-40B4-BE49-F238E27FC236}">
                <a16:creationId xmlns:a16="http://schemas.microsoft.com/office/drawing/2014/main" id="{04A4000E-AB89-8801-DC28-3BD081802924}"/>
              </a:ext>
            </a:extLst>
          </p:cNvPr>
          <p:cNvSpPr txBox="1"/>
          <p:nvPr/>
        </p:nvSpPr>
        <p:spPr>
          <a:xfrm>
            <a:off x="4219054" y="730999"/>
            <a:ext cx="176312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000000"/>
                </a:solidFill>
                <a:effectLst/>
                <a:uLnTx/>
                <a:uFillTx/>
                <a:latin typeface="Arial"/>
                <a:ea typeface="+mn-ea"/>
                <a:cs typeface="+mn-cs"/>
              </a:rPr>
              <a:t>7–15-vuotiaiden määrä vuosina 2023–2040</a:t>
            </a:r>
          </a:p>
        </p:txBody>
      </p:sp>
      <p:sp>
        <p:nvSpPr>
          <p:cNvPr id="15" name="TextBox 14">
            <a:extLst>
              <a:ext uri="{FF2B5EF4-FFF2-40B4-BE49-F238E27FC236}">
                <a16:creationId xmlns:a16="http://schemas.microsoft.com/office/drawing/2014/main" id="{861107FA-C0B2-B946-647E-EB037A039DDA}"/>
              </a:ext>
            </a:extLst>
          </p:cNvPr>
          <p:cNvSpPr txBox="1"/>
          <p:nvPr/>
        </p:nvSpPr>
        <p:spPr>
          <a:xfrm>
            <a:off x="4219054" y="1492615"/>
            <a:ext cx="128356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0" i="0" u="none" strike="noStrike" kern="1200" cap="none" spc="0" normalizeH="0" baseline="0" noProof="0">
                <a:ln>
                  <a:noFill/>
                </a:ln>
                <a:solidFill>
                  <a:srgbClr val="000000"/>
                </a:solidFill>
                <a:effectLst/>
                <a:uLnTx/>
                <a:uFillTx/>
                <a:latin typeface="Arial"/>
                <a:ea typeface="+mn-ea"/>
                <a:cs typeface="+mn-cs"/>
              </a:rPr>
              <a:t>Muutos, henkeä</a:t>
            </a:r>
          </a:p>
        </p:txBody>
      </p:sp>
      <p:pic>
        <p:nvPicPr>
          <p:cNvPr id="14" name="Graphic 13" descr="7–15-vuotiaiden määrän muutos vuosina 2023–2040 -95254 henkeä&#10;">
            <a:extLst>
              <a:ext uri="{FF2B5EF4-FFF2-40B4-BE49-F238E27FC236}">
                <a16:creationId xmlns:a16="http://schemas.microsoft.com/office/drawing/2014/main" id="{0A11A92B-6F47-2E36-DAEA-A73553684A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58779" y="1774286"/>
            <a:ext cx="1559742" cy="1962510"/>
          </a:xfrm>
          <a:prstGeom prst="rect">
            <a:avLst/>
          </a:prstGeom>
        </p:spPr>
      </p:pic>
      <p:sp>
        <p:nvSpPr>
          <p:cNvPr id="7" name="TextBox 6">
            <a:extLst>
              <a:ext uri="{FF2B5EF4-FFF2-40B4-BE49-F238E27FC236}">
                <a16:creationId xmlns:a16="http://schemas.microsoft.com/office/drawing/2014/main" id="{CA3E0A9A-4C23-877D-7F20-C514232425EA}"/>
              </a:ext>
            </a:extLst>
          </p:cNvPr>
          <p:cNvSpPr txBox="1"/>
          <p:nvPr/>
        </p:nvSpPr>
        <p:spPr>
          <a:xfrm>
            <a:off x="4306866" y="3147814"/>
            <a:ext cx="88036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D545B"/>
                </a:solidFill>
                <a:effectLst/>
                <a:uLnTx/>
                <a:uFillTx/>
                <a:latin typeface="Arial"/>
                <a:ea typeface="+mn-ea"/>
                <a:cs typeface="+mn-cs"/>
              </a:rPr>
              <a:t>-95 254</a:t>
            </a:r>
          </a:p>
        </p:txBody>
      </p:sp>
      <p:sp>
        <p:nvSpPr>
          <p:cNvPr id="3" name="TextBox 2">
            <a:extLst>
              <a:ext uri="{FF2B5EF4-FFF2-40B4-BE49-F238E27FC236}">
                <a16:creationId xmlns:a16="http://schemas.microsoft.com/office/drawing/2014/main" id="{C0462DB0-9219-7C3C-D718-64200B5B7E9E}"/>
              </a:ext>
            </a:extLst>
          </p:cNvPr>
          <p:cNvSpPr txBox="1"/>
          <p:nvPr/>
        </p:nvSpPr>
        <p:spPr>
          <a:xfrm>
            <a:off x="5640921" y="1751215"/>
            <a:ext cx="128356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a:ea typeface="+mn-ea"/>
                <a:cs typeface="+mn-cs"/>
              </a:rPr>
              <a:t>Muutos,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0" i="0" u="none" strike="noStrike" kern="1200" cap="none" spc="0" normalizeH="0" baseline="0" noProof="0" dirty="0">
                <a:ln>
                  <a:noFill/>
                </a:ln>
                <a:solidFill>
                  <a:srgbClr val="000000"/>
                </a:solidFill>
                <a:effectLst/>
                <a:uLnTx/>
                <a:uFillTx/>
                <a:latin typeface="Arial"/>
                <a:ea typeface="+mn-ea"/>
                <a:cs typeface="+mn-cs"/>
              </a:rPr>
              <a:t>prosenttia</a:t>
            </a:r>
          </a:p>
        </p:txBody>
      </p:sp>
      <p:pic>
        <p:nvPicPr>
          <p:cNvPr id="12" name="Graphic 11" descr="Manner-Suomen kokonaismuutos -17%">
            <a:extLst>
              <a:ext uri="{FF2B5EF4-FFF2-40B4-BE49-F238E27FC236}">
                <a16:creationId xmlns:a16="http://schemas.microsoft.com/office/drawing/2014/main" id="{7C267BC3-11B3-2875-FCB5-98F2C667C0C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57577" y="106136"/>
            <a:ext cx="2301388" cy="4742860"/>
          </a:xfrm>
          <a:prstGeom prst="rect">
            <a:avLst/>
          </a:prstGeom>
        </p:spPr>
      </p:pic>
      <p:sp>
        <p:nvSpPr>
          <p:cNvPr id="9" name="Right Brace 8">
            <a:extLst>
              <a:ext uri="{FF2B5EF4-FFF2-40B4-BE49-F238E27FC236}">
                <a16:creationId xmlns:a16="http://schemas.microsoft.com/office/drawing/2014/main" id="{1BDCBA8C-FEC6-6E3E-51C6-7A83A569A8FF}"/>
              </a:ext>
              <a:ext uri="{C183D7F6-B498-43B3-948B-1728B52AA6E4}">
                <adec:decorative xmlns:adec="http://schemas.microsoft.com/office/drawing/2017/decorative" val="1"/>
              </a:ext>
            </a:extLst>
          </p:cNvPr>
          <p:cNvSpPr/>
          <p:nvPr/>
        </p:nvSpPr>
        <p:spPr>
          <a:xfrm>
            <a:off x="7868604" y="935847"/>
            <a:ext cx="479450" cy="3456384"/>
          </a:xfrm>
          <a:prstGeom prst="rightBrace">
            <a:avLst>
              <a:gd name="adj1" fmla="val 127025"/>
              <a:gd name="adj2" fmla="val 50141"/>
            </a:avLst>
          </a:prstGeom>
          <a:ln>
            <a:solidFill>
              <a:srgbClr val="CD545B"/>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 name="TextBox 9">
            <a:extLst>
              <a:ext uri="{FF2B5EF4-FFF2-40B4-BE49-F238E27FC236}">
                <a16:creationId xmlns:a16="http://schemas.microsoft.com/office/drawing/2014/main" id="{F90ADDDA-8F39-6557-AD2F-4AA4BA447364}"/>
              </a:ext>
            </a:extLst>
          </p:cNvPr>
          <p:cNvSpPr txBox="1"/>
          <p:nvPr/>
        </p:nvSpPr>
        <p:spPr>
          <a:xfrm>
            <a:off x="8287188" y="2220787"/>
            <a:ext cx="72327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100" b="0" i="0" u="none" strike="noStrike" kern="1200" cap="none" spc="0" normalizeH="0" baseline="0" noProof="0">
                <a:ln>
                  <a:noFill/>
                </a:ln>
                <a:solidFill>
                  <a:srgbClr val="000000"/>
                </a:solidFill>
                <a:effectLst/>
                <a:uLnTx/>
                <a:uFillTx/>
                <a:latin typeface="Arial"/>
                <a:ea typeface="+mn-ea"/>
                <a:cs typeface="+mn-cs"/>
              </a:rPr>
              <a:t>Manner-</a:t>
            </a:r>
            <a:br>
              <a:rPr kumimoji="0" lang="fi-FI" sz="1100" b="0" i="0" u="none" strike="noStrike" kern="1200" cap="none" spc="0" normalizeH="0" baseline="0" noProof="0">
                <a:ln>
                  <a:noFill/>
                </a:ln>
                <a:solidFill>
                  <a:srgbClr val="000000"/>
                </a:solidFill>
                <a:effectLst/>
                <a:uLnTx/>
                <a:uFillTx/>
                <a:latin typeface="Arial"/>
                <a:ea typeface="+mn-ea"/>
                <a:cs typeface="+mn-cs"/>
              </a:rPr>
            </a:br>
            <a:r>
              <a:rPr kumimoji="0" lang="fi-FI" sz="1100" b="0" i="0" u="none" strike="noStrike" kern="1200" cap="none" spc="0" normalizeH="0" baseline="0" noProof="0">
                <a:ln>
                  <a:noFill/>
                </a:ln>
                <a:solidFill>
                  <a:srgbClr val="000000"/>
                </a:solidFill>
                <a:effectLst/>
                <a:uLnTx/>
                <a:uFillTx/>
                <a:latin typeface="Arial"/>
                <a:ea typeface="+mn-ea"/>
                <a:cs typeface="+mn-cs"/>
              </a:rPr>
              <a:t>Suomi</a:t>
            </a:r>
          </a:p>
        </p:txBody>
      </p:sp>
      <p:sp>
        <p:nvSpPr>
          <p:cNvPr id="8" name="TextBox 7">
            <a:extLst>
              <a:ext uri="{FF2B5EF4-FFF2-40B4-BE49-F238E27FC236}">
                <a16:creationId xmlns:a16="http://schemas.microsoft.com/office/drawing/2014/main" id="{C223B427-AAEB-E379-34AD-BAAC8D6EF242}"/>
              </a:ext>
            </a:extLst>
          </p:cNvPr>
          <p:cNvSpPr txBox="1"/>
          <p:nvPr/>
        </p:nvSpPr>
        <p:spPr>
          <a:xfrm>
            <a:off x="8287188" y="2550036"/>
            <a:ext cx="7232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D545B"/>
                </a:solidFill>
                <a:effectLst/>
                <a:uLnTx/>
                <a:uFillTx/>
                <a:latin typeface="Arial"/>
                <a:ea typeface="+mn-ea"/>
                <a:cs typeface="+mn-cs"/>
              </a:rPr>
              <a:t>-17%</a:t>
            </a:r>
          </a:p>
        </p:txBody>
      </p:sp>
      <p:sp>
        <p:nvSpPr>
          <p:cNvPr id="21" name="TextBox 20">
            <a:extLst>
              <a:ext uri="{FF2B5EF4-FFF2-40B4-BE49-F238E27FC236}">
                <a16:creationId xmlns:a16="http://schemas.microsoft.com/office/drawing/2014/main" id="{C2C090C5-6365-EF42-5A7A-D37EC2209406}"/>
              </a:ext>
            </a:extLst>
          </p:cNvPr>
          <p:cNvSpPr txBox="1"/>
          <p:nvPr/>
        </p:nvSpPr>
        <p:spPr>
          <a:xfrm>
            <a:off x="4219054" y="4236208"/>
            <a:ext cx="11994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800" b="0" i="1" u="none" strike="noStrike" kern="1200" cap="none" spc="0" normalizeH="0" baseline="0" noProof="0" dirty="0">
                <a:ln>
                  <a:noFill/>
                </a:ln>
                <a:solidFill>
                  <a:srgbClr val="000000"/>
                </a:solidFill>
                <a:effectLst/>
                <a:uLnTx/>
                <a:uFillTx/>
                <a:latin typeface="Arial"/>
                <a:ea typeface="+mn-ea"/>
                <a:cs typeface="+mn-cs"/>
              </a:rPr>
              <a:t>Lähde: Tilastokeskus, väestötilasto ja väestöennuste 2024</a:t>
            </a:r>
            <a:endParaRPr kumimoji="0" lang="en-US" sz="800" b="0" i="1" u="none" strike="noStrike" kern="1200" cap="none" spc="0" normalizeH="0" baseline="0" noProof="0" dirty="0">
              <a:ln>
                <a:noFill/>
              </a:ln>
              <a:solidFill>
                <a:srgbClr val="000000"/>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644D6255-7C52-9567-7012-41C6650F99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1DD0D-7089-48C5-B116-A19F892CF1D9}" type="slidenum">
              <a:rPr kumimoji="0" lang="fi-FI" sz="800" b="1" i="0" u="none" strike="noStrike" kern="1200" cap="none" spc="0" normalizeH="0" baseline="0" noProof="0" smtClean="0">
                <a:ln>
                  <a:noFill/>
                </a:ln>
                <a:solidFill>
                  <a:srgbClr val="000000">
                    <a:lumMod val="50000"/>
                    <a:lumOff val="50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  </a:t>
            </a:r>
            <a:r>
              <a:rPr kumimoji="0" lang="fi-FI" sz="800" b="0" i="0" u="none" strike="noStrike" kern="1200" cap="none" spc="0" normalizeH="0" baseline="0" noProof="0">
                <a:ln>
                  <a:noFill/>
                </a:ln>
                <a:solidFill>
                  <a:srgbClr val="FFFFFF">
                    <a:lumMod val="65000"/>
                  </a:srgbClr>
                </a:solidFill>
                <a:effectLst/>
                <a:uLnTx/>
                <a:uFillTx/>
                <a:latin typeface="Arial"/>
                <a:ea typeface="+mn-ea"/>
                <a:cs typeface="+mn-cs"/>
              </a:rPr>
              <a:t>|</a:t>
            </a:r>
            <a:endParaRPr kumimoji="0" lang="fi-FI" sz="600" b="0" i="0" u="none" strike="noStrike" kern="1200" cap="none" spc="0" normalizeH="0" baseline="0" noProof="0">
              <a:ln>
                <a:noFill/>
              </a:ln>
              <a:solidFill>
                <a:srgbClr val="FFFFFF">
                  <a:lumMod val="65000"/>
                </a:srgbClr>
              </a:solidFill>
              <a:effectLst/>
              <a:uLnTx/>
              <a:uFillTx/>
              <a:latin typeface="Arial"/>
              <a:ea typeface="+mn-ea"/>
              <a:cs typeface="+mn-cs"/>
            </a:endParaRPr>
          </a:p>
        </p:txBody>
      </p:sp>
      <p:sp>
        <p:nvSpPr>
          <p:cNvPr id="5" name="Date Placeholder 4">
            <a:extLst>
              <a:ext uri="{FF2B5EF4-FFF2-40B4-BE49-F238E27FC236}">
                <a16:creationId xmlns:a16="http://schemas.microsoft.com/office/drawing/2014/main" id="{FAA655DC-106A-4013-3A98-DDCECD827DF5}"/>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solidFill>
                  <a:srgbClr val="000000">
                    <a:lumMod val="50000"/>
                    <a:lumOff val="50000"/>
                  </a:srgbClr>
                </a:solidFill>
                <a:latin typeface="Arial"/>
              </a:rPr>
              <a:t>12</a:t>
            </a:r>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.3.2026</a:t>
            </a:r>
          </a:p>
        </p:txBody>
      </p:sp>
    </p:spTree>
    <p:extLst>
      <p:ext uri="{BB962C8B-B14F-4D97-AF65-F5344CB8AC3E}">
        <p14:creationId xmlns:p14="http://schemas.microsoft.com/office/powerpoint/2010/main" val="461474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49638-905D-5F09-BFD7-9DA2BA4F8305}"/>
              </a:ext>
            </a:extLst>
          </p:cNvPr>
          <p:cNvSpPr>
            <a:spLocks noGrp="1"/>
          </p:cNvSpPr>
          <p:nvPr>
            <p:ph type="title"/>
          </p:nvPr>
        </p:nvSpPr>
        <p:spPr/>
        <p:txBody>
          <a:bodyPr/>
          <a:lstStyle/>
          <a:p>
            <a:r>
              <a:rPr lang="fi-FI"/>
              <a:t>Peruskoulujen määrä on puolittunut</a:t>
            </a:r>
            <a:endParaRPr lang="en-US"/>
          </a:p>
        </p:txBody>
      </p:sp>
      <p:graphicFrame>
        <p:nvGraphicFramePr>
          <p:cNvPr id="6" name="Content Placeholder 5" descr="Koulujen määrän kehitys 2000-luvulla suhteessa koulujen oppilasmääriin">
            <a:extLst>
              <a:ext uri="{FF2B5EF4-FFF2-40B4-BE49-F238E27FC236}">
                <a16:creationId xmlns:a16="http://schemas.microsoft.com/office/drawing/2014/main" id="{3422B768-5A1F-F070-842B-D128360CA4BB}"/>
              </a:ext>
            </a:extLst>
          </p:cNvPr>
          <p:cNvGraphicFramePr>
            <a:graphicFrameLocks noGrp="1"/>
          </p:cNvGraphicFramePr>
          <p:nvPr>
            <p:ph idx="1"/>
            <p:extLst>
              <p:ext uri="{D42A27DB-BD31-4B8C-83A1-F6EECF244321}">
                <p14:modId xmlns:p14="http://schemas.microsoft.com/office/powerpoint/2010/main" val="3858576203"/>
              </p:ext>
            </p:extLst>
          </p:nvPr>
        </p:nvGraphicFramePr>
        <p:xfrm>
          <a:off x="467544" y="1618601"/>
          <a:ext cx="5002708" cy="3032447"/>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oup 11">
            <a:extLst>
              <a:ext uri="{FF2B5EF4-FFF2-40B4-BE49-F238E27FC236}">
                <a16:creationId xmlns:a16="http://schemas.microsoft.com/office/drawing/2014/main" id="{416AA159-87CD-5B7C-A99F-66D3657722DC}"/>
              </a:ext>
              <a:ext uri="{C183D7F6-B498-43B3-948B-1728B52AA6E4}">
                <adec:decorative xmlns:adec="http://schemas.microsoft.com/office/drawing/2017/decorative" val="1"/>
              </a:ext>
            </a:extLst>
          </p:cNvPr>
          <p:cNvGrpSpPr/>
          <p:nvPr/>
        </p:nvGrpSpPr>
        <p:grpSpPr>
          <a:xfrm>
            <a:off x="971600" y="1480101"/>
            <a:ext cx="832041" cy="276999"/>
            <a:chOff x="2444274" y="1242112"/>
            <a:chExt cx="832041" cy="276999"/>
          </a:xfrm>
        </p:grpSpPr>
        <p:sp>
          <p:nvSpPr>
            <p:cNvPr id="10" name="Rectangle 9">
              <a:extLst>
                <a:ext uri="{FF2B5EF4-FFF2-40B4-BE49-F238E27FC236}">
                  <a16:creationId xmlns:a16="http://schemas.microsoft.com/office/drawing/2014/main" id="{D9B1AEF5-735B-217C-86A1-1F7319DACFFC}"/>
                </a:ext>
              </a:extLst>
            </p:cNvPr>
            <p:cNvSpPr/>
            <p:nvPr/>
          </p:nvSpPr>
          <p:spPr>
            <a:xfrm>
              <a:off x="2444274" y="1341602"/>
              <a:ext cx="144016" cy="780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TextBox 10">
              <a:extLst>
                <a:ext uri="{FF2B5EF4-FFF2-40B4-BE49-F238E27FC236}">
                  <a16:creationId xmlns:a16="http://schemas.microsoft.com/office/drawing/2014/main" id="{BD0606BB-8014-AF2E-5ACF-BBDD043CB3C8}"/>
                </a:ext>
              </a:extLst>
            </p:cNvPr>
            <p:cNvSpPr txBox="1"/>
            <p:nvPr/>
          </p:nvSpPr>
          <p:spPr>
            <a:xfrm>
              <a:off x="2581894" y="1242112"/>
              <a:ext cx="69442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a:ln>
                    <a:noFill/>
                  </a:ln>
                  <a:solidFill>
                    <a:srgbClr val="000000"/>
                  </a:solidFill>
                  <a:effectLst/>
                  <a:uLnTx/>
                  <a:uFillTx/>
                  <a:latin typeface="Arial"/>
                  <a:ea typeface="+mn-ea"/>
                  <a:cs typeface="+mn-cs"/>
                </a:rPr>
                <a:t>Kouluja</a:t>
              </a: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5" name="TextBox 14">
            <a:extLst>
              <a:ext uri="{FF2B5EF4-FFF2-40B4-BE49-F238E27FC236}">
                <a16:creationId xmlns:a16="http://schemas.microsoft.com/office/drawing/2014/main" id="{60B5181E-1567-8A54-57BD-CDD0BB5C065D}"/>
              </a:ext>
            </a:extLst>
          </p:cNvPr>
          <p:cNvSpPr txBox="1"/>
          <p:nvPr/>
        </p:nvSpPr>
        <p:spPr>
          <a:xfrm>
            <a:off x="3686933" y="1502663"/>
            <a:ext cx="12843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a:ln>
                  <a:noFill/>
                </a:ln>
                <a:solidFill>
                  <a:srgbClr val="000000"/>
                </a:solidFill>
                <a:effectLst/>
                <a:uLnTx/>
                <a:uFillTx/>
                <a:latin typeface="Arial"/>
                <a:ea typeface="+mn-ea"/>
                <a:cs typeface="+mn-cs"/>
              </a:rPr>
              <a:t>Oppilaita / koulu</a:t>
            </a: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cxnSp>
        <p:nvCxnSpPr>
          <p:cNvPr id="17" name="Straight Connector 16">
            <a:extLst>
              <a:ext uri="{FF2B5EF4-FFF2-40B4-BE49-F238E27FC236}">
                <a16:creationId xmlns:a16="http://schemas.microsoft.com/office/drawing/2014/main" id="{AC5D1D02-E3C9-32E2-7DDA-BE0A695EFC45}"/>
              </a:ext>
              <a:ext uri="{C183D7F6-B498-43B3-948B-1728B52AA6E4}">
                <adec:decorative xmlns:adec="http://schemas.microsoft.com/office/drawing/2017/decorative" val="1"/>
              </a:ext>
            </a:extLst>
          </p:cNvPr>
          <p:cNvCxnSpPr>
            <a:endCxn id="15" idx="1"/>
          </p:cNvCxnSpPr>
          <p:nvPr/>
        </p:nvCxnSpPr>
        <p:spPr>
          <a:xfrm>
            <a:off x="3563888" y="1641162"/>
            <a:ext cx="123045" cy="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5A726D3-E35C-21C0-3ACC-2522229CDB9F}"/>
              </a:ext>
            </a:extLst>
          </p:cNvPr>
          <p:cNvSpPr txBox="1"/>
          <p:nvPr/>
        </p:nvSpPr>
        <p:spPr>
          <a:xfrm>
            <a:off x="722172" y="4572004"/>
            <a:ext cx="4667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srgbClr val="000000">
                    <a:lumMod val="65000"/>
                    <a:lumOff val="35000"/>
                  </a:srgbClr>
                </a:solidFill>
                <a:effectLst/>
                <a:uLnTx/>
                <a:uFillTx/>
                <a:latin typeface="Arial"/>
                <a:ea typeface="+mn-ea"/>
                <a:cs typeface="+mn-cs"/>
              </a:rPr>
              <a:t>2000</a:t>
            </a:r>
            <a:endParaRPr kumimoji="0" lang="en-US" sz="1000" b="1" i="0" u="none" strike="noStrike" kern="1200" cap="none" spc="0" normalizeH="0" baseline="0" noProof="0">
              <a:ln>
                <a:noFill/>
              </a:ln>
              <a:solidFill>
                <a:srgbClr val="000000">
                  <a:lumMod val="65000"/>
                  <a:lumOff val="35000"/>
                </a:srgbClr>
              </a:solidFill>
              <a:effectLst/>
              <a:uLnTx/>
              <a:uFillTx/>
              <a:latin typeface="Arial"/>
              <a:ea typeface="+mn-ea"/>
              <a:cs typeface="+mn-cs"/>
            </a:endParaRPr>
          </a:p>
        </p:txBody>
      </p:sp>
      <p:sp>
        <p:nvSpPr>
          <p:cNvPr id="20" name="TextBox 19">
            <a:extLst>
              <a:ext uri="{FF2B5EF4-FFF2-40B4-BE49-F238E27FC236}">
                <a16:creationId xmlns:a16="http://schemas.microsoft.com/office/drawing/2014/main" id="{91051C92-1346-2A18-A5EA-F7BF892EF05F}"/>
              </a:ext>
            </a:extLst>
          </p:cNvPr>
          <p:cNvSpPr txBox="1"/>
          <p:nvPr/>
        </p:nvSpPr>
        <p:spPr>
          <a:xfrm>
            <a:off x="2440510" y="4572004"/>
            <a:ext cx="4667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srgbClr val="000000">
                    <a:lumMod val="65000"/>
                    <a:lumOff val="35000"/>
                  </a:srgbClr>
                </a:solidFill>
                <a:effectLst/>
                <a:uLnTx/>
                <a:uFillTx/>
                <a:latin typeface="Arial"/>
                <a:ea typeface="+mn-ea"/>
                <a:cs typeface="+mn-cs"/>
              </a:rPr>
              <a:t>2010</a:t>
            </a:r>
            <a:endParaRPr kumimoji="0" lang="en-US" sz="1000" b="1" i="0" u="none" strike="noStrike" kern="1200" cap="none" spc="0" normalizeH="0" baseline="0" noProof="0">
              <a:ln>
                <a:noFill/>
              </a:ln>
              <a:solidFill>
                <a:srgbClr val="000000">
                  <a:lumMod val="65000"/>
                  <a:lumOff val="35000"/>
                </a:srgbClr>
              </a:solidFill>
              <a:effectLst/>
              <a:uLnTx/>
              <a:uFillTx/>
              <a:latin typeface="Arial"/>
              <a:ea typeface="+mn-ea"/>
              <a:cs typeface="+mn-cs"/>
            </a:endParaRPr>
          </a:p>
        </p:txBody>
      </p:sp>
      <p:sp>
        <p:nvSpPr>
          <p:cNvPr id="21" name="TextBox 20">
            <a:extLst>
              <a:ext uri="{FF2B5EF4-FFF2-40B4-BE49-F238E27FC236}">
                <a16:creationId xmlns:a16="http://schemas.microsoft.com/office/drawing/2014/main" id="{0456441D-FDE9-0C2E-9292-3332587FC821}"/>
              </a:ext>
            </a:extLst>
          </p:cNvPr>
          <p:cNvSpPr txBox="1"/>
          <p:nvPr/>
        </p:nvSpPr>
        <p:spPr>
          <a:xfrm>
            <a:off x="4121606" y="4572004"/>
            <a:ext cx="4667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srgbClr val="000000">
                    <a:lumMod val="65000"/>
                    <a:lumOff val="35000"/>
                  </a:srgbClr>
                </a:solidFill>
                <a:effectLst/>
                <a:uLnTx/>
                <a:uFillTx/>
                <a:latin typeface="Arial"/>
                <a:ea typeface="+mn-ea"/>
                <a:cs typeface="+mn-cs"/>
              </a:rPr>
              <a:t>2020</a:t>
            </a:r>
            <a:endParaRPr kumimoji="0" lang="en-US" sz="1000" b="1" i="0" u="none" strike="noStrike" kern="1200" cap="none" spc="0" normalizeH="0" baseline="0" noProof="0">
              <a:ln>
                <a:noFill/>
              </a:ln>
              <a:solidFill>
                <a:srgbClr val="000000">
                  <a:lumMod val="65000"/>
                  <a:lumOff val="35000"/>
                </a:srgbClr>
              </a:solidFill>
              <a:effectLst/>
              <a:uLnTx/>
              <a:uFillTx/>
              <a:latin typeface="Arial"/>
              <a:ea typeface="+mn-ea"/>
              <a:cs typeface="+mn-cs"/>
            </a:endParaRPr>
          </a:p>
        </p:txBody>
      </p:sp>
      <p:sp>
        <p:nvSpPr>
          <p:cNvPr id="19" name="TextBox 18">
            <a:extLst>
              <a:ext uri="{FF2B5EF4-FFF2-40B4-BE49-F238E27FC236}">
                <a16:creationId xmlns:a16="http://schemas.microsoft.com/office/drawing/2014/main" id="{D35A27B8-F4BB-BA7C-6399-EE69175F6006}"/>
              </a:ext>
            </a:extLst>
          </p:cNvPr>
          <p:cNvSpPr txBox="1"/>
          <p:nvPr/>
        </p:nvSpPr>
        <p:spPr>
          <a:xfrm>
            <a:off x="4791238" y="4572004"/>
            <a:ext cx="46679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srgbClr val="000000">
                    <a:lumMod val="65000"/>
                    <a:lumOff val="35000"/>
                  </a:srgbClr>
                </a:solidFill>
                <a:effectLst/>
                <a:uLnTx/>
                <a:uFillTx/>
                <a:latin typeface="Arial"/>
                <a:ea typeface="+mn-ea"/>
                <a:cs typeface="+mn-cs"/>
              </a:rPr>
              <a:t>2024</a:t>
            </a:r>
            <a:endParaRPr kumimoji="0" lang="en-US" sz="1000" b="1" i="0" u="none" strike="noStrike" kern="1200" cap="none" spc="0" normalizeH="0" baseline="0" noProof="0">
              <a:ln>
                <a:noFill/>
              </a:ln>
              <a:solidFill>
                <a:srgbClr val="000000">
                  <a:lumMod val="65000"/>
                  <a:lumOff val="35000"/>
                </a:srgbClr>
              </a:solidFill>
              <a:effectLst/>
              <a:uLnTx/>
              <a:uFillTx/>
              <a:latin typeface="Arial"/>
              <a:ea typeface="+mn-ea"/>
              <a:cs typeface="+mn-cs"/>
            </a:endParaRPr>
          </a:p>
        </p:txBody>
      </p:sp>
      <p:sp>
        <p:nvSpPr>
          <p:cNvPr id="3" name="TextBox 20">
            <a:extLst>
              <a:ext uri="{FF2B5EF4-FFF2-40B4-BE49-F238E27FC236}">
                <a16:creationId xmlns:a16="http://schemas.microsoft.com/office/drawing/2014/main" id="{2FA945B4-34DD-D72C-E5D6-20CD660996EA}"/>
              </a:ext>
            </a:extLst>
          </p:cNvPr>
          <p:cNvSpPr txBox="1"/>
          <p:nvPr/>
        </p:nvSpPr>
        <p:spPr>
          <a:xfrm>
            <a:off x="856696" y="4765367"/>
            <a:ext cx="119946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800" b="0" i="1" u="none" strike="noStrike" kern="1200" cap="none" spc="0" normalizeH="0" baseline="0" noProof="0">
                <a:ln>
                  <a:noFill/>
                </a:ln>
                <a:solidFill>
                  <a:srgbClr val="000000"/>
                </a:solidFill>
                <a:effectLst/>
                <a:uLnTx/>
                <a:uFillTx/>
                <a:latin typeface="Arial"/>
                <a:ea typeface="+mn-ea"/>
                <a:cs typeface="+mn-cs"/>
              </a:rPr>
              <a:t>Lähde: Vipunen</a:t>
            </a:r>
            <a:endParaRPr kumimoji="0" lang="en-US" sz="800" b="0" i="1" u="none" strike="noStrike" kern="1200" cap="none" spc="0" normalizeH="0" baseline="0" noProof="0">
              <a:ln>
                <a:noFill/>
              </a:ln>
              <a:solidFill>
                <a:srgbClr val="000000"/>
              </a:solidFill>
              <a:effectLst/>
              <a:uLnTx/>
              <a:uFillTx/>
              <a:latin typeface="Arial"/>
              <a:ea typeface="+mn-ea"/>
              <a:cs typeface="+mn-cs"/>
            </a:endParaRPr>
          </a:p>
        </p:txBody>
      </p:sp>
      <p:sp>
        <p:nvSpPr>
          <p:cNvPr id="22" name="Content Placeholder 16">
            <a:extLst>
              <a:ext uri="{FF2B5EF4-FFF2-40B4-BE49-F238E27FC236}">
                <a16:creationId xmlns:a16="http://schemas.microsoft.com/office/drawing/2014/main" id="{A16025C2-4B5E-4725-A1FC-917F2E97EF0B}"/>
              </a:ext>
            </a:extLst>
          </p:cNvPr>
          <p:cNvSpPr txBox="1">
            <a:spLocks/>
          </p:cNvSpPr>
          <p:nvPr/>
        </p:nvSpPr>
        <p:spPr>
          <a:xfrm>
            <a:off x="5615801" y="1657611"/>
            <a:ext cx="3060655" cy="3215478"/>
          </a:xfrm>
          <a:prstGeom prst="rect">
            <a:avLst/>
          </a:prstGeom>
        </p:spPr>
        <p:txBody>
          <a:bodyPr vert="horz" lIns="91440" tIns="45720" rIns="91440" bIns="45720" rtlCol="0">
            <a:normAutofit/>
          </a:bodyPr>
          <a:lstStyle>
            <a:lvl1pPr marL="268288" indent="-268288" algn="l" defTabSz="914400" rtl="0" eaLnBrk="1" latinLnBrk="0" hangingPunct="1">
              <a:spcBef>
                <a:spcPts val="1400"/>
              </a:spcBef>
              <a:buClr>
                <a:schemeClr val="tx2"/>
              </a:buClr>
              <a:buFont typeface="Arial" panose="020B0604020202020204" pitchFamily="34" charset="0"/>
              <a:buChar char="•"/>
              <a:defRPr sz="2000" kern="1200">
                <a:solidFill>
                  <a:schemeClr val="tx1"/>
                </a:solidFill>
                <a:latin typeface="+mn-lt"/>
                <a:ea typeface="+mn-ea"/>
                <a:cs typeface="+mn-cs"/>
              </a:defRPr>
            </a:lvl1pPr>
            <a:lvl2pPr marL="719138" indent="-261938" algn="l" defTabSz="914400" rtl="0" eaLnBrk="1" latinLnBrk="0" hangingPunct="1">
              <a:spcBef>
                <a:spcPts val="1400"/>
              </a:spcBef>
              <a:buClr>
                <a:schemeClr val="tx2"/>
              </a:buClr>
              <a:buFont typeface="Arial" panose="020B0604020202020204" pitchFamily="34" charset="0"/>
              <a:buChar char="•"/>
              <a:defRPr sz="1800" kern="1200">
                <a:solidFill>
                  <a:schemeClr val="tx1"/>
                </a:solidFill>
                <a:latin typeface="+mn-lt"/>
                <a:ea typeface="+mn-ea"/>
                <a:cs typeface="+mn-cs"/>
              </a:defRPr>
            </a:lvl2pPr>
            <a:lvl3pPr marL="987425" indent="-182563"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3pPr>
            <a:lvl4pPr marL="1168400" indent="-18097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4pPr>
            <a:lvl5pPr marL="1343025" indent="-17462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8288" marR="0" lvl="0" indent="-268288" algn="l" defTabSz="914400" rtl="0" eaLnBrk="1" fontAlgn="auto" latinLnBrk="0" hangingPunct="1">
              <a:lnSpc>
                <a:spcPct val="100000"/>
              </a:lnSpc>
              <a:spcBef>
                <a:spcPts val="1400"/>
              </a:spcBef>
              <a:spcAft>
                <a:spcPts val="0"/>
              </a:spcAft>
              <a:buClr>
                <a:srgbClr val="165C7D"/>
              </a:buClr>
              <a:buSzTx/>
              <a:buFont typeface="Arial" panose="020B0604020202020204" pitchFamily="34" charset="0"/>
              <a:buChar char="•"/>
              <a:tabLst/>
              <a:defRPr/>
            </a:pPr>
            <a:r>
              <a:rPr kumimoji="0" lang="fi-FI" sz="1400" b="0" i="0" u="none" strike="noStrike" kern="1200" cap="none" spc="0" normalizeH="0" baseline="0" noProof="0">
                <a:ln>
                  <a:noFill/>
                </a:ln>
                <a:solidFill>
                  <a:srgbClr val="000000"/>
                </a:solidFill>
                <a:effectLst/>
                <a:uLnTx/>
                <a:uFillTx/>
                <a:latin typeface="Arial"/>
                <a:ea typeface="+mn-ea"/>
                <a:cs typeface="+mn-cs"/>
              </a:rPr>
              <a:t>Peruskoulujen määrä on puolittunut 2000-luvulla noin  </a:t>
            </a:r>
            <a:br>
              <a:rPr kumimoji="0" lang="fi-FI" sz="1400" b="0" i="0" u="none" strike="noStrike" kern="1200" cap="none" spc="0" normalizeH="0" baseline="0" noProof="0">
                <a:ln>
                  <a:noFill/>
                </a:ln>
                <a:solidFill>
                  <a:srgbClr val="000000"/>
                </a:solidFill>
                <a:effectLst/>
                <a:uLnTx/>
                <a:uFillTx/>
                <a:latin typeface="Arial"/>
                <a:ea typeface="+mn-ea"/>
                <a:cs typeface="+mn-cs"/>
              </a:rPr>
            </a:br>
            <a:r>
              <a:rPr kumimoji="0" lang="fi-FI" sz="1400" b="0" i="0" u="none" strike="noStrike" kern="1200" cap="none" spc="0" normalizeH="0" baseline="0" noProof="0">
                <a:ln>
                  <a:noFill/>
                </a:ln>
                <a:solidFill>
                  <a:srgbClr val="000000"/>
                </a:solidFill>
                <a:effectLst/>
                <a:uLnTx/>
                <a:uFillTx/>
                <a:latin typeface="Arial"/>
                <a:ea typeface="+mn-ea"/>
                <a:cs typeface="+mn-cs"/>
              </a:rPr>
              <a:t>4 000 koulusta reiluun 2 000 kouluun.</a:t>
            </a:r>
          </a:p>
          <a:p>
            <a:pPr marL="268288" marR="0" lvl="0" indent="-268288" algn="l" defTabSz="914400" rtl="0" eaLnBrk="1" fontAlgn="auto" latinLnBrk="0" hangingPunct="1">
              <a:lnSpc>
                <a:spcPct val="100000"/>
              </a:lnSpc>
              <a:spcBef>
                <a:spcPts val="1400"/>
              </a:spcBef>
              <a:spcAft>
                <a:spcPts val="0"/>
              </a:spcAft>
              <a:buClr>
                <a:srgbClr val="165C7D"/>
              </a:buClr>
              <a:buSzTx/>
              <a:buFont typeface="Arial" panose="020B0604020202020204" pitchFamily="34" charset="0"/>
              <a:buChar char="•"/>
              <a:tabLst/>
              <a:defRPr/>
            </a:pPr>
            <a:r>
              <a:rPr kumimoji="0" lang="fi-FI" sz="1400" b="0" i="0" u="none" strike="noStrike" kern="1200" cap="none" spc="0" normalizeH="0" baseline="0" noProof="0">
                <a:ln>
                  <a:noFill/>
                </a:ln>
                <a:solidFill>
                  <a:srgbClr val="000000"/>
                </a:solidFill>
                <a:effectLst/>
                <a:uLnTx/>
                <a:uFillTx/>
                <a:latin typeface="Arial"/>
                <a:ea typeface="+mn-ea"/>
                <a:cs typeface="+mn-cs"/>
              </a:rPr>
              <a:t>Erityisesti pienten koulujen määrä on vähentynyt, suurten (yli 500 oppilasta) puolestaan kasvanut. </a:t>
            </a:r>
          </a:p>
          <a:p>
            <a:pPr marL="268288" marR="0" lvl="0" indent="-268288" algn="l" defTabSz="914400" rtl="0" eaLnBrk="1" fontAlgn="auto" latinLnBrk="0" hangingPunct="1">
              <a:lnSpc>
                <a:spcPct val="100000"/>
              </a:lnSpc>
              <a:spcBef>
                <a:spcPts val="1400"/>
              </a:spcBef>
              <a:spcAft>
                <a:spcPts val="0"/>
              </a:spcAft>
              <a:buClr>
                <a:srgbClr val="165C7D"/>
              </a:buClr>
              <a:buSzTx/>
              <a:buFont typeface="Arial" panose="020B0604020202020204" pitchFamily="34" charset="0"/>
              <a:buChar char="•"/>
              <a:tabLst/>
              <a:defRPr/>
            </a:pPr>
            <a:r>
              <a:rPr kumimoji="0" lang="fi-FI" sz="1400" b="0" i="0" u="none" strike="noStrike" kern="1200" cap="none" spc="0" normalizeH="0" baseline="0" noProof="0">
                <a:ln>
                  <a:noFill/>
                </a:ln>
                <a:solidFill>
                  <a:srgbClr val="000000"/>
                </a:solidFill>
                <a:effectLst/>
                <a:uLnTx/>
                <a:uFillTx/>
                <a:latin typeface="Arial"/>
                <a:ea typeface="+mn-ea"/>
                <a:cs typeface="+mn-cs"/>
              </a:rPr>
              <a:t>Vuonna 2024 lähes joka neljännessä kunnassa oli yksi peruskoulu.</a:t>
            </a:r>
          </a:p>
        </p:txBody>
      </p:sp>
      <p:sp>
        <p:nvSpPr>
          <p:cNvPr id="4" name="Slide Number Placeholder 3">
            <a:extLst>
              <a:ext uri="{FF2B5EF4-FFF2-40B4-BE49-F238E27FC236}">
                <a16:creationId xmlns:a16="http://schemas.microsoft.com/office/drawing/2014/main" id="{4188D1CF-A7E9-7854-6B74-F2ED2514CC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1DD0D-7089-48C5-B116-A19F892CF1D9}" type="slidenum">
              <a:rPr kumimoji="0" lang="fi-FI" sz="800" b="1" i="0" u="none" strike="noStrike" kern="1200" cap="none" spc="0" normalizeH="0" baseline="0" noProof="0" smtClean="0">
                <a:ln>
                  <a:noFill/>
                </a:ln>
                <a:solidFill>
                  <a:srgbClr val="000000">
                    <a:lumMod val="50000"/>
                    <a:lumOff val="50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  </a:t>
            </a:r>
            <a:r>
              <a:rPr kumimoji="0" lang="fi-FI" sz="800" b="0" i="0" u="none" strike="noStrike" kern="1200" cap="none" spc="0" normalizeH="0" baseline="0" noProof="0">
                <a:ln>
                  <a:noFill/>
                </a:ln>
                <a:solidFill>
                  <a:srgbClr val="FFFFFF">
                    <a:lumMod val="65000"/>
                  </a:srgbClr>
                </a:solidFill>
                <a:effectLst/>
                <a:uLnTx/>
                <a:uFillTx/>
                <a:latin typeface="Arial"/>
                <a:ea typeface="+mn-ea"/>
                <a:cs typeface="+mn-cs"/>
              </a:rPr>
              <a:t>|</a:t>
            </a:r>
            <a:endParaRPr kumimoji="0" lang="fi-FI" sz="600" b="0" i="0" u="none" strike="noStrike" kern="1200" cap="none" spc="0" normalizeH="0" baseline="0" noProof="0">
              <a:ln>
                <a:noFill/>
              </a:ln>
              <a:solidFill>
                <a:srgbClr val="FFFFFF">
                  <a:lumMod val="65000"/>
                </a:srgbClr>
              </a:solidFill>
              <a:effectLst/>
              <a:uLnTx/>
              <a:uFillTx/>
              <a:latin typeface="Arial"/>
              <a:ea typeface="+mn-ea"/>
              <a:cs typeface="+mn-cs"/>
            </a:endParaRPr>
          </a:p>
        </p:txBody>
      </p:sp>
      <p:sp>
        <p:nvSpPr>
          <p:cNvPr id="5" name="Date Placeholder 4">
            <a:extLst>
              <a:ext uri="{FF2B5EF4-FFF2-40B4-BE49-F238E27FC236}">
                <a16:creationId xmlns:a16="http://schemas.microsoft.com/office/drawing/2014/main" id="{49C2F7C6-A959-3F1E-3227-CC64166EA7B8}"/>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solidFill>
                  <a:srgbClr val="000000">
                    <a:lumMod val="50000"/>
                    <a:lumOff val="50000"/>
                  </a:srgbClr>
                </a:solidFill>
                <a:latin typeface="Arial"/>
              </a:rPr>
              <a:t>12</a:t>
            </a:r>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.3.2026</a:t>
            </a:r>
          </a:p>
        </p:txBody>
      </p:sp>
    </p:spTree>
    <p:extLst>
      <p:ext uri="{BB962C8B-B14F-4D97-AF65-F5344CB8AC3E}">
        <p14:creationId xmlns:p14="http://schemas.microsoft.com/office/powerpoint/2010/main" val="3381146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62B92-8F12-0FC2-10AF-097ECF8FBCE4}"/>
              </a:ext>
            </a:extLst>
          </p:cNvPr>
          <p:cNvSpPr>
            <a:spLocks noGrp="1"/>
          </p:cNvSpPr>
          <p:nvPr>
            <p:ph type="title"/>
          </p:nvPr>
        </p:nvSpPr>
        <p:spPr>
          <a:xfrm>
            <a:off x="432785" y="235340"/>
            <a:ext cx="5147327" cy="974270"/>
          </a:xfrm>
        </p:spPr>
        <p:txBody>
          <a:bodyPr/>
          <a:lstStyle/>
          <a:p>
            <a:r>
              <a:rPr lang="fi-FI"/>
              <a:t>Perusopetuksen kustannukset</a:t>
            </a:r>
            <a:endParaRPr lang="en-US"/>
          </a:p>
        </p:txBody>
      </p:sp>
      <p:graphicFrame>
        <p:nvGraphicFramePr>
          <p:cNvPr id="12" name="Content Placeholder 11" descr="Perusopetuksen kustannukset kunnissa suhteessa oppilasmääriin">
            <a:extLst>
              <a:ext uri="{FF2B5EF4-FFF2-40B4-BE49-F238E27FC236}">
                <a16:creationId xmlns:a16="http://schemas.microsoft.com/office/drawing/2014/main" id="{82505D42-ABC2-28B0-BC82-B67F1D5FC4E0}"/>
              </a:ext>
            </a:extLst>
          </p:cNvPr>
          <p:cNvGraphicFramePr>
            <a:graphicFrameLocks noGrp="1"/>
          </p:cNvGraphicFramePr>
          <p:nvPr>
            <p:ph idx="1"/>
            <p:extLst>
              <p:ext uri="{D42A27DB-BD31-4B8C-83A1-F6EECF244321}">
                <p14:modId xmlns:p14="http://schemas.microsoft.com/office/powerpoint/2010/main" val="2425682333"/>
              </p:ext>
            </p:extLst>
          </p:nvPr>
        </p:nvGraphicFramePr>
        <p:xfrm>
          <a:off x="433388" y="1411288"/>
          <a:ext cx="5362748" cy="339248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20">
            <a:extLst>
              <a:ext uri="{FF2B5EF4-FFF2-40B4-BE49-F238E27FC236}">
                <a16:creationId xmlns:a16="http://schemas.microsoft.com/office/drawing/2014/main" id="{78CDF088-06FD-12C3-DE25-50CE0C4764F8}"/>
              </a:ext>
            </a:extLst>
          </p:cNvPr>
          <p:cNvSpPr txBox="1"/>
          <p:nvPr/>
        </p:nvSpPr>
        <p:spPr>
          <a:xfrm>
            <a:off x="780245" y="4660562"/>
            <a:ext cx="119946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800" b="0" i="1" u="none" strike="noStrike" kern="1200" cap="none" spc="0" normalizeH="0" baseline="0" noProof="0">
                <a:ln>
                  <a:noFill/>
                </a:ln>
                <a:solidFill>
                  <a:srgbClr val="000000"/>
                </a:solidFill>
                <a:effectLst/>
                <a:uLnTx/>
                <a:uFillTx/>
                <a:latin typeface="Arial"/>
                <a:ea typeface="+mn-ea"/>
                <a:cs typeface="+mn-cs"/>
              </a:rPr>
              <a:t>Lähde: Opetushallitus</a:t>
            </a:r>
            <a:endParaRPr kumimoji="0" lang="en-US" sz="800" b="0" i="1" u="none" strike="noStrike" kern="1200" cap="none" spc="0" normalizeH="0" baseline="0" noProof="0">
              <a:ln>
                <a:noFill/>
              </a:ln>
              <a:solidFill>
                <a:srgbClr val="000000"/>
              </a:solidFill>
              <a:effectLst/>
              <a:uLnTx/>
              <a:uFillTx/>
              <a:latin typeface="Arial"/>
              <a:ea typeface="+mn-ea"/>
              <a:cs typeface="+mn-cs"/>
            </a:endParaRPr>
          </a:p>
        </p:txBody>
      </p:sp>
      <p:sp>
        <p:nvSpPr>
          <p:cNvPr id="3" name="Content Placeholder 2">
            <a:extLst>
              <a:ext uri="{FF2B5EF4-FFF2-40B4-BE49-F238E27FC236}">
                <a16:creationId xmlns:a16="http://schemas.microsoft.com/office/drawing/2014/main" id="{3C542A4D-C59E-CC33-3709-A52AF2069507}"/>
              </a:ext>
            </a:extLst>
          </p:cNvPr>
          <p:cNvSpPr txBox="1">
            <a:spLocks/>
          </p:cNvSpPr>
          <p:nvPr/>
        </p:nvSpPr>
        <p:spPr>
          <a:xfrm>
            <a:off x="5868144" y="771550"/>
            <a:ext cx="2987087" cy="3960440"/>
          </a:xfrm>
          <a:prstGeom prst="rect">
            <a:avLst/>
          </a:prstGeom>
        </p:spPr>
        <p:txBody>
          <a:bodyPr vert="horz" lIns="91440" tIns="45720" rIns="91440" bIns="45720" rtlCol="0">
            <a:normAutofit/>
          </a:bodyPr>
          <a:lstStyle>
            <a:lvl1pPr marL="268288" indent="-268288" algn="l" defTabSz="914400" rtl="0" eaLnBrk="1" latinLnBrk="0" hangingPunct="1">
              <a:spcBef>
                <a:spcPts val="1400"/>
              </a:spcBef>
              <a:buClr>
                <a:schemeClr val="tx2"/>
              </a:buClr>
              <a:buFont typeface="Arial" panose="020B0604020202020204" pitchFamily="34" charset="0"/>
              <a:buChar char="•"/>
              <a:defRPr sz="2000" kern="1200">
                <a:solidFill>
                  <a:schemeClr val="tx1"/>
                </a:solidFill>
                <a:latin typeface="+mn-lt"/>
                <a:ea typeface="+mn-ea"/>
                <a:cs typeface="+mn-cs"/>
              </a:defRPr>
            </a:lvl1pPr>
            <a:lvl2pPr marL="719138" indent="-261938" algn="l" defTabSz="914400" rtl="0" eaLnBrk="1" latinLnBrk="0" hangingPunct="1">
              <a:spcBef>
                <a:spcPts val="1400"/>
              </a:spcBef>
              <a:buClr>
                <a:schemeClr val="tx2"/>
              </a:buClr>
              <a:buFont typeface="Arial" panose="020B0604020202020204" pitchFamily="34" charset="0"/>
              <a:buChar char="•"/>
              <a:defRPr sz="1800" kern="1200">
                <a:solidFill>
                  <a:schemeClr val="tx1"/>
                </a:solidFill>
                <a:latin typeface="+mn-lt"/>
                <a:ea typeface="+mn-ea"/>
                <a:cs typeface="+mn-cs"/>
              </a:defRPr>
            </a:lvl2pPr>
            <a:lvl3pPr marL="987425" indent="-182563"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3pPr>
            <a:lvl4pPr marL="1168400" indent="-18097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4pPr>
            <a:lvl5pPr marL="1343025" indent="-17462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8288" marR="0" lvl="0" indent="-268288" algn="l" defTabSz="914400" rtl="0" eaLnBrk="1" fontAlgn="auto" latinLnBrk="0" hangingPunct="1">
              <a:lnSpc>
                <a:spcPct val="100000"/>
              </a:lnSpc>
              <a:spcBef>
                <a:spcPts val="1400"/>
              </a:spcBef>
              <a:spcAft>
                <a:spcPts val="0"/>
              </a:spcAft>
              <a:buClr>
                <a:srgbClr val="165C7D"/>
              </a:buClr>
              <a:buSzTx/>
              <a:buFont typeface="Arial" panose="020B0604020202020204" pitchFamily="34" charset="0"/>
              <a:buChar char="•"/>
              <a:tabLst/>
              <a:defRPr/>
            </a:pPr>
            <a:r>
              <a:rPr kumimoji="0" lang="fi-FI" sz="1400" b="0" i="0" u="none" strike="noStrike" kern="1200" cap="none" spc="0" normalizeH="0" baseline="0" noProof="0">
                <a:ln>
                  <a:noFill/>
                </a:ln>
                <a:solidFill>
                  <a:srgbClr val="000000"/>
                </a:solidFill>
                <a:effectLst/>
                <a:uLnTx/>
                <a:uFillTx/>
                <a:latin typeface="Arial"/>
                <a:ea typeface="+mn-ea"/>
                <a:cs typeface="+mn-cs"/>
              </a:rPr>
              <a:t>Perusopetuksen oppilaskohtaiset kustannukset ovat 2000-luvulla nousseet kaikenkokoisissa kunnissa, eniten pienissä ja maaseutumaisissa kunnissa.</a:t>
            </a:r>
          </a:p>
          <a:p>
            <a:pPr marL="268288" marR="0" lvl="0" indent="-268288" algn="l" defTabSz="914400" rtl="0" eaLnBrk="1" fontAlgn="auto" latinLnBrk="0" hangingPunct="1">
              <a:lnSpc>
                <a:spcPct val="100000"/>
              </a:lnSpc>
              <a:spcBef>
                <a:spcPts val="1400"/>
              </a:spcBef>
              <a:spcAft>
                <a:spcPts val="0"/>
              </a:spcAft>
              <a:buClr>
                <a:srgbClr val="165C7D"/>
              </a:buClr>
              <a:buSzTx/>
              <a:buFont typeface="Arial" panose="020B0604020202020204" pitchFamily="34" charset="0"/>
              <a:buChar char="•"/>
              <a:tabLst/>
              <a:defRPr/>
            </a:pPr>
            <a:r>
              <a:rPr kumimoji="0" lang="fi-FI" sz="1400" b="0" i="0" u="none" strike="noStrike" kern="1200" cap="none" spc="0" normalizeH="0" baseline="0" noProof="0">
                <a:ln>
                  <a:noFill/>
                </a:ln>
                <a:solidFill>
                  <a:srgbClr val="000000"/>
                </a:solidFill>
                <a:effectLst/>
                <a:uLnTx/>
                <a:uFillTx/>
                <a:latin typeface="Arial"/>
                <a:ea typeface="+mn-ea"/>
                <a:cs typeface="+mn-cs"/>
              </a:rPr>
              <a:t>Samalla kustannusrakenne on muuttunut. Opetukseen käytettyjen menojen osuus on pienentynyt ja kiinteistömenojen osuus on kasvanut. </a:t>
            </a:r>
          </a:p>
          <a:p>
            <a:pPr marL="268288" marR="0" lvl="0" indent="-268288" algn="l" defTabSz="914400" rtl="0" eaLnBrk="1" fontAlgn="auto" latinLnBrk="0" hangingPunct="1">
              <a:lnSpc>
                <a:spcPct val="100000"/>
              </a:lnSpc>
              <a:spcBef>
                <a:spcPts val="1400"/>
              </a:spcBef>
              <a:spcAft>
                <a:spcPts val="0"/>
              </a:spcAft>
              <a:buClr>
                <a:srgbClr val="165C7D"/>
              </a:buClr>
              <a:buSzTx/>
              <a:buFont typeface="Arial" panose="020B0604020202020204" pitchFamily="34" charset="0"/>
              <a:buChar char="•"/>
              <a:tabLst/>
              <a:defRPr/>
            </a:pPr>
            <a:r>
              <a:rPr kumimoji="0" lang="fi-FI" sz="1400" b="0" i="0" u="none" strike="noStrike" kern="1200" cap="none" spc="0" normalizeH="0" baseline="0" noProof="0">
                <a:ln>
                  <a:noFill/>
                </a:ln>
                <a:solidFill>
                  <a:srgbClr val="000000"/>
                </a:solidFill>
                <a:effectLst/>
                <a:uLnTx/>
                <a:uFillTx/>
                <a:latin typeface="Arial"/>
                <a:ea typeface="+mn-ea"/>
                <a:cs typeface="+mn-cs"/>
              </a:rPr>
              <a:t>Varsinkin harvaan asutuissa kunnissa myös kuljetus-kustannusten osuus on kasvanut.</a:t>
            </a:r>
          </a:p>
        </p:txBody>
      </p:sp>
      <p:sp>
        <p:nvSpPr>
          <p:cNvPr id="4" name="Slide Number Placeholder 3">
            <a:extLst>
              <a:ext uri="{FF2B5EF4-FFF2-40B4-BE49-F238E27FC236}">
                <a16:creationId xmlns:a16="http://schemas.microsoft.com/office/drawing/2014/main" id="{092AFDAD-AA7B-EA80-51DE-F493C36D5F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1DD0D-7089-48C5-B116-A19F892CF1D9}" type="slidenum">
              <a:rPr kumimoji="0" lang="fi-FI" sz="800" b="1" i="0" u="none" strike="noStrike" kern="1200" cap="none" spc="0" normalizeH="0" baseline="0" noProof="0" smtClean="0">
                <a:ln>
                  <a:noFill/>
                </a:ln>
                <a:solidFill>
                  <a:srgbClr val="000000">
                    <a:lumMod val="50000"/>
                    <a:lumOff val="50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  </a:t>
            </a:r>
            <a:r>
              <a:rPr kumimoji="0" lang="fi-FI" sz="800" b="0" i="0" u="none" strike="noStrike" kern="1200" cap="none" spc="0" normalizeH="0" baseline="0" noProof="0">
                <a:ln>
                  <a:noFill/>
                </a:ln>
                <a:solidFill>
                  <a:srgbClr val="FFFFFF">
                    <a:lumMod val="65000"/>
                  </a:srgbClr>
                </a:solidFill>
                <a:effectLst/>
                <a:uLnTx/>
                <a:uFillTx/>
                <a:latin typeface="Arial"/>
                <a:ea typeface="+mn-ea"/>
                <a:cs typeface="+mn-cs"/>
              </a:rPr>
              <a:t>|</a:t>
            </a:r>
            <a:endParaRPr kumimoji="0" lang="fi-FI" sz="600" b="0" i="0" u="none" strike="noStrike" kern="1200" cap="none" spc="0" normalizeH="0" baseline="0" noProof="0">
              <a:ln>
                <a:noFill/>
              </a:ln>
              <a:solidFill>
                <a:srgbClr val="FFFFFF">
                  <a:lumMod val="65000"/>
                </a:srgbClr>
              </a:solidFill>
              <a:effectLst/>
              <a:uLnTx/>
              <a:uFillTx/>
              <a:latin typeface="Arial"/>
              <a:ea typeface="+mn-ea"/>
              <a:cs typeface="+mn-cs"/>
            </a:endParaRPr>
          </a:p>
        </p:txBody>
      </p:sp>
      <p:sp>
        <p:nvSpPr>
          <p:cNvPr id="5" name="Date Placeholder 4">
            <a:extLst>
              <a:ext uri="{FF2B5EF4-FFF2-40B4-BE49-F238E27FC236}">
                <a16:creationId xmlns:a16="http://schemas.microsoft.com/office/drawing/2014/main" id="{1895DA1E-404B-757F-B66C-E4E24DD3DAB6}"/>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solidFill>
                  <a:srgbClr val="000000">
                    <a:lumMod val="50000"/>
                    <a:lumOff val="50000"/>
                  </a:srgbClr>
                </a:solidFill>
                <a:latin typeface="Arial"/>
              </a:rPr>
              <a:t>12</a:t>
            </a:r>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.3.2026</a:t>
            </a:r>
          </a:p>
        </p:txBody>
      </p:sp>
    </p:spTree>
    <p:extLst>
      <p:ext uri="{BB962C8B-B14F-4D97-AF65-F5344CB8AC3E}">
        <p14:creationId xmlns:p14="http://schemas.microsoft.com/office/powerpoint/2010/main" val="1837304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0C6F1-2163-64BC-8CFF-3A09C06B0041}"/>
              </a:ext>
            </a:extLst>
          </p:cNvPr>
          <p:cNvSpPr>
            <a:spLocks noGrp="1"/>
          </p:cNvSpPr>
          <p:nvPr>
            <p:ph type="title"/>
          </p:nvPr>
        </p:nvSpPr>
        <p:spPr/>
        <p:txBody>
          <a:bodyPr/>
          <a:lstStyle/>
          <a:p>
            <a:r>
              <a:rPr lang="fi-FI"/>
              <a:t>Vieraskieliset perusopetuksessa</a:t>
            </a:r>
            <a:endParaRPr lang="en-US"/>
          </a:p>
        </p:txBody>
      </p:sp>
      <p:sp>
        <p:nvSpPr>
          <p:cNvPr id="3" name="Content Placeholder 2">
            <a:extLst>
              <a:ext uri="{FF2B5EF4-FFF2-40B4-BE49-F238E27FC236}">
                <a16:creationId xmlns:a16="http://schemas.microsoft.com/office/drawing/2014/main" id="{C43AC95D-51BD-FE40-98B1-2673E7FB1021}"/>
              </a:ext>
            </a:extLst>
          </p:cNvPr>
          <p:cNvSpPr>
            <a:spLocks noGrp="1"/>
          </p:cNvSpPr>
          <p:nvPr>
            <p:ph idx="1"/>
          </p:nvPr>
        </p:nvSpPr>
        <p:spPr>
          <a:xfrm>
            <a:off x="432785" y="1410997"/>
            <a:ext cx="4067209" cy="3393001"/>
          </a:xfrm>
        </p:spPr>
        <p:txBody>
          <a:bodyPr>
            <a:normAutofit/>
          </a:bodyPr>
          <a:lstStyle/>
          <a:p>
            <a:r>
              <a:rPr lang="fi-FI" sz="1600"/>
              <a:t>Maahanmuuttotaustaisten oppilaiden määrä on kasvanut viime vuosikymmeninä voimakkaasti. </a:t>
            </a:r>
          </a:p>
          <a:p>
            <a:r>
              <a:rPr lang="fi-FI" sz="1600"/>
              <a:t>Vuonna 2024 heitä oli noin 70 000 </a:t>
            </a:r>
            <a:br>
              <a:rPr lang="fi-FI" sz="1600"/>
            </a:br>
            <a:r>
              <a:rPr lang="fi-FI" sz="1600" i="1"/>
              <a:t>(13 % kokonaismäärästä).</a:t>
            </a:r>
          </a:p>
          <a:p>
            <a:r>
              <a:rPr lang="fi-FI" sz="1600"/>
              <a:t>Muuttoliike keskittyy erityisesti suurimpiin kaupunkeihin, mutta maahanmuuttotaustaisia oppilaita </a:t>
            </a:r>
            <a:br>
              <a:rPr lang="fi-FI" sz="1600"/>
            </a:br>
            <a:r>
              <a:rPr lang="fi-FI" sz="1600"/>
              <a:t>on ympäri maata.</a:t>
            </a:r>
          </a:p>
        </p:txBody>
      </p:sp>
      <p:sp>
        <p:nvSpPr>
          <p:cNvPr id="4" name="Slide Number Placeholder 3">
            <a:extLst>
              <a:ext uri="{FF2B5EF4-FFF2-40B4-BE49-F238E27FC236}">
                <a16:creationId xmlns:a16="http://schemas.microsoft.com/office/drawing/2014/main" id="{2CDBE411-770D-D5E6-23BA-C9E3DA649A3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1DD0D-7089-48C5-B116-A19F892CF1D9}" type="slidenum">
              <a:rPr kumimoji="0" lang="fi-FI" sz="800" b="1" i="0" u="none" strike="noStrike" kern="1200" cap="none" spc="0" normalizeH="0" baseline="0" noProof="0" smtClean="0">
                <a:ln>
                  <a:noFill/>
                </a:ln>
                <a:solidFill>
                  <a:srgbClr val="000000">
                    <a:lumMod val="50000"/>
                    <a:lumOff val="50000"/>
                  </a:srgb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  </a:t>
            </a:r>
            <a:r>
              <a:rPr kumimoji="0" lang="fi-FI" sz="800" b="0" i="0" u="none" strike="noStrike" kern="1200" cap="none" spc="0" normalizeH="0" baseline="0" noProof="0">
                <a:ln>
                  <a:noFill/>
                </a:ln>
                <a:solidFill>
                  <a:srgbClr val="FFFFFF">
                    <a:lumMod val="65000"/>
                  </a:srgbClr>
                </a:solidFill>
                <a:effectLst/>
                <a:uLnTx/>
                <a:uFillTx/>
                <a:latin typeface="Arial"/>
                <a:ea typeface="+mn-ea"/>
                <a:cs typeface="+mn-cs"/>
              </a:rPr>
              <a:t>|</a:t>
            </a:r>
            <a:endParaRPr kumimoji="0" lang="fi-FI" sz="600" b="0" i="0" u="none" strike="noStrike" kern="1200" cap="none" spc="0" normalizeH="0" baseline="0" noProof="0">
              <a:ln>
                <a:noFill/>
              </a:ln>
              <a:solidFill>
                <a:srgbClr val="FFFFFF">
                  <a:lumMod val="65000"/>
                </a:srgbClr>
              </a:solidFill>
              <a:effectLst/>
              <a:uLnTx/>
              <a:uFillTx/>
              <a:latin typeface="Arial"/>
              <a:ea typeface="+mn-ea"/>
              <a:cs typeface="+mn-cs"/>
            </a:endParaRPr>
          </a:p>
        </p:txBody>
      </p:sp>
      <p:sp>
        <p:nvSpPr>
          <p:cNvPr id="5" name="Date Placeholder 4">
            <a:extLst>
              <a:ext uri="{FF2B5EF4-FFF2-40B4-BE49-F238E27FC236}">
                <a16:creationId xmlns:a16="http://schemas.microsoft.com/office/drawing/2014/main" id="{37D352B1-4808-9C13-1851-EA481D039434}"/>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solidFill>
                  <a:srgbClr val="000000">
                    <a:lumMod val="50000"/>
                    <a:lumOff val="50000"/>
                  </a:srgbClr>
                </a:solidFill>
                <a:latin typeface="Arial"/>
              </a:rPr>
              <a:t>12</a:t>
            </a:r>
            <a:r>
              <a:rPr kumimoji="0" lang="fi-FI" sz="800" b="1" i="0" u="none" strike="noStrike" kern="1200" cap="none" spc="0" normalizeH="0" baseline="0" noProof="0">
                <a:ln>
                  <a:noFill/>
                </a:ln>
                <a:solidFill>
                  <a:srgbClr val="000000">
                    <a:lumMod val="50000"/>
                    <a:lumOff val="50000"/>
                  </a:srgbClr>
                </a:solidFill>
                <a:effectLst/>
                <a:uLnTx/>
                <a:uFillTx/>
                <a:latin typeface="Arial"/>
                <a:ea typeface="+mn-ea"/>
                <a:cs typeface="+mn-cs"/>
              </a:rPr>
              <a:t>.3.2026</a:t>
            </a:r>
          </a:p>
        </p:txBody>
      </p:sp>
      <p:sp>
        <p:nvSpPr>
          <p:cNvPr id="6" name="Content Placeholder 2">
            <a:extLst>
              <a:ext uri="{FF2B5EF4-FFF2-40B4-BE49-F238E27FC236}">
                <a16:creationId xmlns:a16="http://schemas.microsoft.com/office/drawing/2014/main" id="{A42F8EFF-1E5B-5F73-236D-570C73E05381}"/>
              </a:ext>
              <a:ext uri="{C183D7F6-B498-43B3-948B-1728B52AA6E4}">
                <adec:decorative xmlns:adec="http://schemas.microsoft.com/office/drawing/2017/decorative" val="1"/>
              </a:ext>
            </a:extLst>
          </p:cNvPr>
          <p:cNvSpPr txBox="1">
            <a:spLocks/>
          </p:cNvSpPr>
          <p:nvPr/>
        </p:nvSpPr>
        <p:spPr>
          <a:xfrm>
            <a:off x="4507392" y="1410997"/>
            <a:ext cx="2627047" cy="3393001"/>
          </a:xfrm>
          <a:prstGeom prst="rect">
            <a:avLst/>
          </a:prstGeom>
        </p:spPr>
        <p:txBody>
          <a:bodyPr vert="horz" lIns="91440" tIns="45720" rIns="91440" bIns="45720" rtlCol="0">
            <a:normAutofit/>
          </a:bodyPr>
          <a:lstStyle>
            <a:lvl1pPr marL="268288" indent="-268288" algn="l" defTabSz="914400" rtl="0" eaLnBrk="1" latinLnBrk="0" hangingPunct="1">
              <a:spcBef>
                <a:spcPts val="1400"/>
              </a:spcBef>
              <a:buClr>
                <a:schemeClr val="tx2"/>
              </a:buClr>
              <a:buFont typeface="Arial" panose="020B0604020202020204" pitchFamily="34" charset="0"/>
              <a:buChar char="•"/>
              <a:defRPr sz="2000" kern="1200">
                <a:solidFill>
                  <a:schemeClr val="tx1"/>
                </a:solidFill>
                <a:latin typeface="+mn-lt"/>
                <a:ea typeface="+mn-ea"/>
                <a:cs typeface="+mn-cs"/>
              </a:defRPr>
            </a:lvl1pPr>
            <a:lvl2pPr marL="719138" indent="-261938" algn="l" defTabSz="914400" rtl="0" eaLnBrk="1" latinLnBrk="0" hangingPunct="1">
              <a:spcBef>
                <a:spcPts val="1400"/>
              </a:spcBef>
              <a:buClr>
                <a:schemeClr val="tx2"/>
              </a:buClr>
              <a:buFont typeface="Arial" panose="020B0604020202020204" pitchFamily="34" charset="0"/>
              <a:buChar char="•"/>
              <a:defRPr sz="1800" kern="1200">
                <a:solidFill>
                  <a:schemeClr val="tx1"/>
                </a:solidFill>
                <a:latin typeface="+mn-lt"/>
                <a:ea typeface="+mn-ea"/>
                <a:cs typeface="+mn-cs"/>
              </a:defRPr>
            </a:lvl2pPr>
            <a:lvl3pPr marL="987425" indent="-182563"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3pPr>
            <a:lvl4pPr marL="1168400" indent="-18097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4pPr>
            <a:lvl5pPr marL="1343025" indent="-174625" algn="l" defTabSz="914400" rtl="0" eaLnBrk="1" latinLnBrk="0" hangingPunct="1">
              <a:spcBef>
                <a:spcPts val="14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68288" marR="0" lvl="0" indent="-268288" algn="l" defTabSz="914400" rtl="0" eaLnBrk="1" fontAlgn="auto" latinLnBrk="0" hangingPunct="1">
              <a:lnSpc>
                <a:spcPct val="100000"/>
              </a:lnSpc>
              <a:spcBef>
                <a:spcPts val="1400"/>
              </a:spcBef>
              <a:spcAft>
                <a:spcPts val="0"/>
              </a:spcAft>
              <a:buClr>
                <a:srgbClr val="165C7D"/>
              </a:buClr>
              <a:buSzTx/>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Arial"/>
              <a:ea typeface="+mn-ea"/>
              <a:cs typeface="+mn-cs"/>
            </a:endParaRPr>
          </a:p>
        </p:txBody>
      </p:sp>
      <p:sp>
        <p:nvSpPr>
          <p:cNvPr id="7" name="TextBox 6">
            <a:extLst>
              <a:ext uri="{FF2B5EF4-FFF2-40B4-BE49-F238E27FC236}">
                <a16:creationId xmlns:a16="http://schemas.microsoft.com/office/drawing/2014/main" id="{13C5C28A-CAF6-B82C-26DF-B61F06B7D57A}"/>
              </a:ext>
            </a:extLst>
          </p:cNvPr>
          <p:cNvSpPr txBox="1"/>
          <p:nvPr/>
        </p:nvSpPr>
        <p:spPr>
          <a:xfrm>
            <a:off x="5087149" y="1635646"/>
            <a:ext cx="160713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dirty="0">
                <a:ln>
                  <a:noFill/>
                </a:ln>
                <a:solidFill>
                  <a:srgbClr val="000000"/>
                </a:solidFill>
                <a:effectLst/>
                <a:uLnTx/>
                <a:uFillTx/>
                <a:latin typeface="Arial"/>
                <a:ea typeface="+mn-ea"/>
                <a:cs typeface="+mn-cs"/>
              </a:rPr>
              <a:t>Vieraskielisiä perusopetuksessa, prosenttia</a:t>
            </a:r>
          </a:p>
        </p:txBody>
      </p:sp>
      <p:pic>
        <p:nvPicPr>
          <p:cNvPr id="10" name="Graphic 9" descr="Vieraskielisten osuus perusopetuksessa prosentteina">
            <a:extLst>
              <a:ext uri="{FF2B5EF4-FFF2-40B4-BE49-F238E27FC236}">
                <a16:creationId xmlns:a16="http://schemas.microsoft.com/office/drawing/2014/main" id="{F0A0EC4D-E1FC-DC9B-BA14-C33CBDB072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90716" y="106136"/>
            <a:ext cx="2285446" cy="4697862"/>
          </a:xfrm>
          <a:prstGeom prst="rect">
            <a:avLst/>
          </a:prstGeom>
        </p:spPr>
      </p:pic>
      <p:sp>
        <p:nvSpPr>
          <p:cNvPr id="8" name="TextBox 20">
            <a:extLst>
              <a:ext uri="{FF2B5EF4-FFF2-40B4-BE49-F238E27FC236}">
                <a16:creationId xmlns:a16="http://schemas.microsoft.com/office/drawing/2014/main" id="{08B51AA3-44F7-83A5-5A5D-4167E7872790}"/>
              </a:ext>
            </a:extLst>
          </p:cNvPr>
          <p:cNvSpPr txBox="1"/>
          <p:nvPr/>
        </p:nvSpPr>
        <p:spPr>
          <a:xfrm>
            <a:off x="7188957" y="4587974"/>
            <a:ext cx="119946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800" b="0" i="1" u="none" strike="noStrike" kern="1200" cap="none" spc="0" normalizeH="0" baseline="0" noProof="0" dirty="0">
                <a:ln>
                  <a:noFill/>
                </a:ln>
                <a:solidFill>
                  <a:srgbClr val="000000"/>
                </a:solidFill>
                <a:effectLst/>
                <a:uLnTx/>
                <a:uFillTx/>
                <a:latin typeface="Arial"/>
                <a:ea typeface="+mn-ea"/>
                <a:cs typeface="+mn-cs"/>
              </a:rPr>
              <a:t>Lähde: Vipunen</a:t>
            </a:r>
            <a:endParaRPr kumimoji="0" lang="en-US" sz="800" b="0" i="1"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945097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CFAC3-CBDB-5B30-EA10-168D76BE714E}"/>
              </a:ext>
            </a:extLst>
          </p:cNvPr>
          <p:cNvSpPr>
            <a:spLocks noGrp="1"/>
          </p:cNvSpPr>
          <p:nvPr>
            <p:ph type="title"/>
          </p:nvPr>
        </p:nvSpPr>
        <p:spPr/>
        <p:txBody>
          <a:bodyPr/>
          <a:lstStyle/>
          <a:p>
            <a:r>
              <a:rPr lang="fi-FI" noProof="0" dirty="0">
                <a:latin typeface="Arial Narrow"/>
              </a:rPr>
              <a:t>Perusopetus</a:t>
            </a:r>
            <a:endParaRPr lang="fi-FI" noProof="0" dirty="0"/>
          </a:p>
        </p:txBody>
      </p:sp>
      <p:sp>
        <p:nvSpPr>
          <p:cNvPr id="3" name="Content Placeholder 2">
            <a:extLst>
              <a:ext uri="{FF2B5EF4-FFF2-40B4-BE49-F238E27FC236}">
                <a16:creationId xmlns:a16="http://schemas.microsoft.com/office/drawing/2014/main" id="{EBC08512-E83E-593D-B77D-FD0BB12F2801}"/>
              </a:ext>
            </a:extLst>
          </p:cNvPr>
          <p:cNvSpPr>
            <a:spLocks noGrp="1"/>
          </p:cNvSpPr>
          <p:nvPr>
            <p:ph idx="1"/>
          </p:nvPr>
        </p:nvSpPr>
        <p:spPr/>
        <p:txBody>
          <a:bodyPr vert="horz" lIns="91440" tIns="45720" rIns="91440" bIns="45720" rtlCol="0" anchor="t">
            <a:normAutofit fontScale="92500" lnSpcReduction="10000"/>
          </a:bodyPr>
          <a:lstStyle/>
          <a:p>
            <a:pPr marL="267970" indent="-267970"/>
            <a:r>
              <a:rPr lang="fi-FI" noProof="0" dirty="0">
                <a:cs typeface="Arial"/>
              </a:rPr>
              <a:t>Kuntien tehtävät ovat jo nyt eriytyneet. Kaikki kunnat eivät enää pysty tarjoamaan laadukasta ja monipuolista opetusta. Kaikissa kunnissa ei enää ole peruskoulua. </a:t>
            </a:r>
            <a:endParaRPr lang="fi-FI" noProof="0" dirty="0"/>
          </a:p>
          <a:p>
            <a:pPr marL="267970" indent="-267970"/>
            <a:r>
              <a:rPr lang="fi-FI" noProof="0" dirty="0">
                <a:cs typeface="Arial"/>
              </a:rPr>
              <a:t>Erityisesti kunnilla on vaikeuksia järjestää kieltenopetusta sekä aineenopetusmuotoista yläluokkien opetusta. Lukioverkon muutokset heijastuvat välittömästi perusopetuksen toimintaedellytyksiin.</a:t>
            </a:r>
            <a:endParaRPr lang="fi-FI" noProof="0" dirty="0"/>
          </a:p>
          <a:p>
            <a:pPr marL="267970" indent="-267970"/>
            <a:r>
              <a:rPr lang="fi-FI" noProof="0" dirty="0">
                <a:cs typeface="Arial"/>
              </a:rPr>
              <a:t>Lasten määrän väheneminen haastaa perusopetuksen järjestämisen edellytyksiä taloudellisesti: samat palvelut järjestettävä pienemmällä oppilasmäärällä. Etäyhteydet ei ole ratkaisu. </a:t>
            </a:r>
          </a:p>
          <a:p>
            <a:pPr marL="267970" indent="-267970"/>
            <a:r>
              <a:rPr lang="fi-FI" noProof="0" dirty="0">
                <a:cs typeface="Arial"/>
              </a:rPr>
              <a:t> Tarvitaan vahvempia perusopetuksen järjestäjiä.</a:t>
            </a:r>
          </a:p>
          <a:p>
            <a:pPr marL="267970" indent="-267970"/>
            <a:endParaRPr lang="en-US" dirty="0">
              <a:cs typeface="Arial"/>
            </a:endParaRPr>
          </a:p>
          <a:p>
            <a:pPr marL="267970" indent="-267970"/>
            <a:endParaRPr lang="en-US" dirty="0">
              <a:cs typeface="Arial"/>
            </a:endParaRPr>
          </a:p>
        </p:txBody>
      </p:sp>
      <p:sp>
        <p:nvSpPr>
          <p:cNvPr id="4" name="Slide Number Placeholder 3">
            <a:extLst>
              <a:ext uri="{FF2B5EF4-FFF2-40B4-BE49-F238E27FC236}">
                <a16:creationId xmlns:a16="http://schemas.microsoft.com/office/drawing/2014/main" id="{74D8D303-C85E-1499-2231-2EE7588EC67A}"/>
              </a:ext>
            </a:extLst>
          </p:cNvPr>
          <p:cNvSpPr>
            <a:spLocks noGrp="1"/>
          </p:cNvSpPr>
          <p:nvPr>
            <p:ph type="sldNum" sz="quarter" idx="12"/>
          </p:nvPr>
        </p:nvSpPr>
        <p:spPr/>
        <p:txBody>
          <a:bodyPr/>
          <a:lstStyle/>
          <a:p>
            <a:fld id="{1EA1DD0D-7089-48C5-B116-A19F892CF1D9}" type="slidenum">
              <a:rPr lang="fi-FI" smtClean="0"/>
              <a:pPr/>
              <a:t>10</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Date Placeholder 4">
            <a:extLst>
              <a:ext uri="{FF2B5EF4-FFF2-40B4-BE49-F238E27FC236}">
                <a16:creationId xmlns:a16="http://schemas.microsoft.com/office/drawing/2014/main" id="{D130A65C-6B68-CE5A-10E1-51934DF64F73}"/>
              </a:ext>
            </a:extLst>
          </p:cNvPr>
          <p:cNvSpPr>
            <a:spLocks noGrp="1"/>
          </p:cNvSpPr>
          <p:nvPr>
            <p:ph type="dt" sz="half" idx="2"/>
          </p:nvPr>
        </p:nvSpPr>
        <p:spPr/>
        <p:txBody>
          <a:bodyPr/>
          <a:lstStyle/>
          <a:p>
            <a:fld id="{DE55D46C-FFDD-D244-BC09-59C228F6F1B8}" type="datetime1">
              <a:rPr lang="fi-FI" smtClean="0"/>
              <a:t>25.5.2026</a:t>
            </a:fld>
            <a:endParaRPr lang="fi-FI"/>
          </a:p>
        </p:txBody>
      </p:sp>
    </p:spTree>
    <p:extLst>
      <p:ext uri="{BB962C8B-B14F-4D97-AF65-F5344CB8AC3E}">
        <p14:creationId xmlns:p14="http://schemas.microsoft.com/office/powerpoint/2010/main" val="2316485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9412DE6-B87C-4B54-2EB0-E0BFC4A26FAD}"/>
              </a:ext>
            </a:extLst>
          </p:cNvPr>
          <p:cNvSpPr>
            <a:spLocks noGrp="1"/>
          </p:cNvSpPr>
          <p:nvPr>
            <p:ph type="title"/>
          </p:nvPr>
        </p:nvSpPr>
        <p:spPr/>
        <p:txBody>
          <a:bodyPr/>
          <a:lstStyle/>
          <a:p>
            <a:r>
              <a:rPr lang="fi-FI">
                <a:latin typeface="Arial Narrow"/>
              </a:rPr>
              <a:t>Vapaa sivistystyö – perustuu ylläpitämislupaan</a:t>
            </a:r>
          </a:p>
        </p:txBody>
      </p:sp>
      <p:sp>
        <p:nvSpPr>
          <p:cNvPr id="3" name="Sisällön paikkamerkki 2">
            <a:extLst>
              <a:ext uri="{FF2B5EF4-FFF2-40B4-BE49-F238E27FC236}">
                <a16:creationId xmlns:a16="http://schemas.microsoft.com/office/drawing/2014/main" id="{C80CE604-3D9A-8273-8123-F17FF9767075}"/>
              </a:ext>
            </a:extLst>
          </p:cNvPr>
          <p:cNvSpPr>
            <a:spLocks noGrp="1"/>
          </p:cNvSpPr>
          <p:nvPr>
            <p:ph idx="1"/>
          </p:nvPr>
        </p:nvSpPr>
        <p:spPr/>
        <p:txBody>
          <a:bodyPr vert="horz" lIns="91440" tIns="45720" rIns="91440" bIns="45720" rtlCol="0" anchor="t">
            <a:normAutofit fontScale="55000" lnSpcReduction="20000"/>
          </a:bodyPr>
          <a:lstStyle/>
          <a:p>
            <a:pPr marL="267970" indent="-267970"/>
            <a:r>
              <a:rPr lang="fi-FI" sz="2900">
                <a:cs typeface="Arial"/>
              </a:rPr>
              <a:t>Vapaan sivistystyön koulutusta tarjoavat kansalaisopistot, kansanopistot, kesäyliopistot, liikunnan koulutuskeskukset (urheiluopistot) ja opintokeskukset, joista jokaisella on oma laissa määritelty koulutustehtävänsä.</a:t>
            </a:r>
          </a:p>
          <a:p>
            <a:pPr marL="267970" indent="-267970"/>
            <a:r>
              <a:rPr lang="fi-FI" sz="2900">
                <a:cs typeface="Arial"/>
              </a:rPr>
              <a:t>Opetus- ja kulttuuriministeriö voi myöntää kunnalle, kuntayhtymälle, rekisteröidylle yhteisölle tai säätiölle luvan vapaasta sivistystyöstä annetun lain mukaisen oppilaitoksen ylläpitämiseen hakemuksesta.</a:t>
            </a:r>
          </a:p>
          <a:p>
            <a:pPr marL="267970" indent="-267970"/>
            <a:r>
              <a:rPr lang="fi-FI" sz="2900">
                <a:cs typeface="Arial"/>
              </a:rPr>
              <a:t>Luvan myöntämisen edellytyksenä on, että on olemassa sivistystarve ja että hakijalla on ammatilliset ja taloudelliset edellytykset oppilaitoksen ylläpitämiseen ja koulutuksen järjestämiseen. Oppilaitosta ei voida perustaa taloudellisen voiton tavoittelemiseksi.</a:t>
            </a:r>
          </a:p>
          <a:p>
            <a:pPr marL="267970" indent="-267970"/>
            <a:r>
              <a:rPr lang="fi-FI" sz="2900">
                <a:cs typeface="Arial"/>
              </a:rPr>
              <a:t>Tilastokeskuksen mukaan vapaan sivistystyön koulutuksiin osallistui 1 776 000 opiskelijaa vuonna 2024.</a:t>
            </a:r>
          </a:p>
          <a:p>
            <a:pPr marL="267970" indent="-267970"/>
            <a:r>
              <a:rPr lang="fi-FI" sz="2900">
                <a:cs typeface="Arial"/>
              </a:rPr>
              <a:t>Käynnissä olevassa visiotyössä pohditaan toiminnan edellytyksiä ja uudistamistarpeita. Ehdotukset vuoden 2026 lopussa. </a:t>
            </a:r>
          </a:p>
          <a:p>
            <a:pPr marL="267970" indent="-267970"/>
            <a:endParaRPr lang="fi-FI">
              <a:cs typeface="Arial"/>
            </a:endParaRPr>
          </a:p>
        </p:txBody>
      </p:sp>
      <p:sp>
        <p:nvSpPr>
          <p:cNvPr id="4" name="Dian numeron paikkamerkki 3">
            <a:extLst>
              <a:ext uri="{FF2B5EF4-FFF2-40B4-BE49-F238E27FC236}">
                <a16:creationId xmlns:a16="http://schemas.microsoft.com/office/drawing/2014/main" id="{A16DFAA7-5E06-A91B-1BB6-A3AE4D72C0BF}"/>
              </a:ext>
            </a:extLst>
          </p:cNvPr>
          <p:cNvSpPr>
            <a:spLocks noGrp="1"/>
          </p:cNvSpPr>
          <p:nvPr>
            <p:ph type="sldNum" sz="quarter" idx="12"/>
          </p:nvPr>
        </p:nvSpPr>
        <p:spPr/>
        <p:txBody>
          <a:bodyPr/>
          <a:lstStyle/>
          <a:p>
            <a:fld id="{1EA1DD0D-7089-48C5-B116-A19F892CF1D9}" type="slidenum">
              <a:rPr lang="fi-FI" smtClean="0"/>
              <a:pPr/>
              <a:t>11</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4">
            <a:extLst>
              <a:ext uri="{FF2B5EF4-FFF2-40B4-BE49-F238E27FC236}">
                <a16:creationId xmlns:a16="http://schemas.microsoft.com/office/drawing/2014/main" id="{1C43498F-C681-77CE-501A-48B152CABE1F}"/>
              </a:ext>
            </a:extLst>
          </p:cNvPr>
          <p:cNvSpPr>
            <a:spLocks noGrp="1"/>
          </p:cNvSpPr>
          <p:nvPr>
            <p:ph type="dt" sz="half" idx="2"/>
          </p:nvPr>
        </p:nvSpPr>
        <p:spPr/>
        <p:txBody>
          <a:bodyPr/>
          <a:lstStyle/>
          <a:p>
            <a:fld id="{DE55D46C-FFDD-D244-BC09-59C228F6F1B8}" type="datetime1">
              <a:rPr lang="fi-FI" smtClean="0"/>
              <a:t>25.5.2026</a:t>
            </a:fld>
            <a:endParaRPr lang="fi-FI"/>
          </a:p>
        </p:txBody>
      </p:sp>
    </p:spTree>
    <p:extLst>
      <p:ext uri="{BB962C8B-B14F-4D97-AF65-F5344CB8AC3E}">
        <p14:creationId xmlns:p14="http://schemas.microsoft.com/office/powerpoint/2010/main" val="323054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70E01-D712-6926-667E-6C8286CA9E1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0DFB515-B435-AE8F-91F2-A3AFB17FCD5A}"/>
              </a:ext>
            </a:extLst>
          </p:cNvPr>
          <p:cNvSpPr>
            <a:spLocks noGrp="1"/>
          </p:cNvSpPr>
          <p:nvPr>
            <p:ph type="ctrTitle"/>
          </p:nvPr>
        </p:nvSpPr>
        <p:spPr/>
        <p:txBody>
          <a:bodyPr/>
          <a:lstStyle/>
          <a:p>
            <a:r>
              <a:rPr lang="fi-FI"/>
              <a:t>2. Toisen asteen koulutus</a:t>
            </a:r>
          </a:p>
        </p:txBody>
      </p:sp>
      <p:sp>
        <p:nvSpPr>
          <p:cNvPr id="7" name="Subtitle 6">
            <a:extLst>
              <a:ext uri="{FF2B5EF4-FFF2-40B4-BE49-F238E27FC236}">
                <a16:creationId xmlns:a16="http://schemas.microsoft.com/office/drawing/2014/main" id="{17C86A5E-76E2-AE63-6CC3-61CFBF0AE10B}"/>
              </a:ext>
            </a:extLst>
          </p:cNvPr>
          <p:cNvSpPr>
            <a:spLocks noGrp="1"/>
          </p:cNvSpPr>
          <p:nvPr>
            <p:ph type="subTitle" idx="1"/>
          </p:nvPr>
        </p:nvSpPr>
        <p:spPr/>
        <p:txBody>
          <a:bodyPr/>
          <a:lstStyle/>
          <a:p>
            <a:r>
              <a:rPr lang="fi-FI" dirty="0"/>
              <a:t>Ylijohtaja Petri Lempinen</a:t>
            </a:r>
          </a:p>
        </p:txBody>
      </p:sp>
    </p:spTree>
    <p:extLst>
      <p:ext uri="{BB962C8B-B14F-4D97-AF65-F5344CB8AC3E}">
        <p14:creationId xmlns:p14="http://schemas.microsoft.com/office/powerpoint/2010/main" val="1385912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40C4A5-02FA-BFAB-A18D-49A9A9CEC4D6}"/>
              </a:ext>
            </a:extLst>
          </p:cNvPr>
          <p:cNvSpPr>
            <a:spLocks noGrp="1"/>
          </p:cNvSpPr>
          <p:nvPr>
            <p:ph type="title"/>
          </p:nvPr>
        </p:nvSpPr>
        <p:spPr/>
        <p:txBody>
          <a:bodyPr/>
          <a:lstStyle/>
          <a:p>
            <a:r>
              <a:rPr lang="fi-FI"/>
              <a:t>Toisen asteen koulutus - perustuu järjestämislupaan</a:t>
            </a:r>
          </a:p>
        </p:txBody>
      </p:sp>
      <p:sp>
        <p:nvSpPr>
          <p:cNvPr id="3" name="Sisällön paikkamerkki 2">
            <a:extLst>
              <a:ext uri="{FF2B5EF4-FFF2-40B4-BE49-F238E27FC236}">
                <a16:creationId xmlns:a16="http://schemas.microsoft.com/office/drawing/2014/main" id="{990047F8-00D2-C706-2ACA-77642C4F2BA0}"/>
              </a:ext>
            </a:extLst>
          </p:cNvPr>
          <p:cNvSpPr>
            <a:spLocks noGrp="1"/>
          </p:cNvSpPr>
          <p:nvPr>
            <p:ph idx="1"/>
          </p:nvPr>
        </p:nvSpPr>
        <p:spPr/>
        <p:txBody>
          <a:bodyPr>
            <a:normAutofit lnSpcReduction="10000"/>
          </a:bodyPr>
          <a:lstStyle/>
          <a:p>
            <a:r>
              <a:rPr lang="fi-FI"/>
              <a:t>Toisen asteen koulutus perustuu OKM:n myöntämään järjestämislupaan: ammatillinen koulutus, lukiokoulutus ja tutkintokoulutukseen valmentava koulutus (TUVA).</a:t>
            </a:r>
          </a:p>
          <a:p>
            <a:r>
              <a:rPr lang="fi-FI"/>
              <a:t>Lupa voidaan myöntää kunnalle, kuntayhtymälle, säätiölle, rekisteröidylle yhteisölle tai valtion oppilaitokselle.</a:t>
            </a:r>
          </a:p>
          <a:p>
            <a:r>
              <a:rPr lang="fi-FI"/>
              <a:t>TUVA-koulutuksen lupa voidaan myöntää ammatillisen koulutuksen tai lukiokoulutuksen järjestämisluvan yhteyteen.</a:t>
            </a:r>
          </a:p>
          <a:p>
            <a:r>
              <a:rPr lang="fi-FI"/>
              <a:t>Toisen asteen koulutus rahoitetaan lukiokoulutuksen ja ammatillisen koulutuksen valtionosuusrahoituksella erillisten rahoitusperusteiden mukaisesti.</a:t>
            </a:r>
          </a:p>
        </p:txBody>
      </p:sp>
      <p:sp>
        <p:nvSpPr>
          <p:cNvPr id="4" name="Dian numeron paikkamerkki 3">
            <a:extLst>
              <a:ext uri="{FF2B5EF4-FFF2-40B4-BE49-F238E27FC236}">
                <a16:creationId xmlns:a16="http://schemas.microsoft.com/office/drawing/2014/main" id="{9CAA33C4-CF0C-29A7-3511-847011A534F1}"/>
              </a:ext>
            </a:extLst>
          </p:cNvPr>
          <p:cNvSpPr>
            <a:spLocks noGrp="1"/>
          </p:cNvSpPr>
          <p:nvPr>
            <p:ph type="sldNum" sz="quarter" idx="12"/>
          </p:nvPr>
        </p:nvSpPr>
        <p:spPr/>
        <p:txBody>
          <a:bodyPr/>
          <a:lstStyle/>
          <a:p>
            <a:fld id="{1EA1DD0D-7089-48C5-B116-A19F892CF1D9}" type="slidenum">
              <a:rPr lang="fi-FI" smtClean="0"/>
              <a:pPr/>
              <a:t>13</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4">
            <a:extLst>
              <a:ext uri="{FF2B5EF4-FFF2-40B4-BE49-F238E27FC236}">
                <a16:creationId xmlns:a16="http://schemas.microsoft.com/office/drawing/2014/main" id="{BD733662-C0D8-8921-062E-C9701BA1876F}"/>
              </a:ext>
            </a:extLst>
          </p:cNvPr>
          <p:cNvSpPr>
            <a:spLocks noGrp="1"/>
          </p:cNvSpPr>
          <p:nvPr>
            <p:ph type="dt" sz="half" idx="10"/>
          </p:nvPr>
        </p:nvSpPr>
        <p:spPr/>
        <p:txBody>
          <a:bodyPr/>
          <a:lstStyle/>
          <a:p>
            <a:r>
              <a:rPr lang="fi-FI"/>
              <a:t>5.6.2024</a:t>
            </a:r>
          </a:p>
        </p:txBody>
      </p:sp>
    </p:spTree>
    <p:extLst>
      <p:ext uri="{BB962C8B-B14F-4D97-AF65-F5344CB8AC3E}">
        <p14:creationId xmlns:p14="http://schemas.microsoft.com/office/powerpoint/2010/main" val="2098594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9ED3D10-B010-C045-04AA-AC837BA858B5}"/>
              </a:ext>
            </a:extLst>
          </p:cNvPr>
          <p:cNvSpPr>
            <a:spLocks noGrp="1"/>
          </p:cNvSpPr>
          <p:nvPr>
            <p:ph type="title"/>
          </p:nvPr>
        </p:nvSpPr>
        <p:spPr/>
        <p:txBody>
          <a:bodyPr/>
          <a:lstStyle/>
          <a:p>
            <a:r>
              <a:rPr lang="fi-FI"/>
              <a:t>Kevään 2026 yhteishaku</a:t>
            </a:r>
          </a:p>
        </p:txBody>
      </p:sp>
      <p:sp>
        <p:nvSpPr>
          <p:cNvPr id="3" name="Sisällön paikkamerkki 2">
            <a:extLst>
              <a:ext uri="{FF2B5EF4-FFF2-40B4-BE49-F238E27FC236}">
                <a16:creationId xmlns:a16="http://schemas.microsoft.com/office/drawing/2014/main" id="{9DF05BAD-2265-A20E-481A-D5B55D750384}"/>
              </a:ext>
            </a:extLst>
          </p:cNvPr>
          <p:cNvSpPr>
            <a:spLocks noGrp="1"/>
          </p:cNvSpPr>
          <p:nvPr>
            <p:ph idx="1"/>
          </p:nvPr>
        </p:nvSpPr>
        <p:spPr>
          <a:xfrm>
            <a:off x="432785" y="1410997"/>
            <a:ext cx="7886192" cy="3393001"/>
          </a:xfrm>
        </p:spPr>
        <p:txBody>
          <a:bodyPr>
            <a:normAutofit fontScale="92500" lnSpcReduction="20000"/>
          </a:bodyPr>
          <a:lstStyle/>
          <a:p>
            <a:pPr marL="0" indent="0">
              <a:buNone/>
            </a:pPr>
            <a:r>
              <a:rPr lang="fi-FI"/>
              <a:t>Lukiokoulutuksen koulutuksen järjestäjät:</a:t>
            </a:r>
          </a:p>
          <a:p>
            <a:r>
              <a:rPr lang="fi-FI"/>
              <a:t>Enintään 10 ensisijaista hakijaa 21 (8%)</a:t>
            </a:r>
          </a:p>
          <a:p>
            <a:r>
              <a:rPr lang="fi-FI"/>
              <a:t>Enintään 20 ensisijaista hakijaa 59 (22%)</a:t>
            </a:r>
          </a:p>
          <a:p>
            <a:r>
              <a:rPr lang="fi-FI"/>
              <a:t>Ensisijaisia hakijoita vähemmän kuin aloituspaikkoja 197 (76%)</a:t>
            </a:r>
          </a:p>
          <a:p>
            <a:pPr marL="0" indent="0">
              <a:buNone/>
            </a:pPr>
            <a:r>
              <a:rPr lang="fi-FI"/>
              <a:t>Ammatillisen koulutuksen järjestäjät:</a:t>
            </a:r>
          </a:p>
          <a:p>
            <a:r>
              <a:rPr lang="fi-FI"/>
              <a:t>Enintään 10 ensisijaista hakijaa 8 (8%)</a:t>
            </a:r>
          </a:p>
          <a:p>
            <a:r>
              <a:rPr lang="fi-FI"/>
              <a:t>Enintään 20 ensisijaista hakijaa 20 (20%)</a:t>
            </a:r>
          </a:p>
          <a:p>
            <a:r>
              <a:rPr lang="fi-FI"/>
              <a:t>Ensisijaisia hakijoita vähemmän kuin aloituspaikkoja 52 (52%)</a:t>
            </a:r>
          </a:p>
          <a:p>
            <a:endParaRPr lang="fi-FI"/>
          </a:p>
          <a:p>
            <a:endParaRPr lang="fi-FI"/>
          </a:p>
        </p:txBody>
      </p:sp>
      <p:sp>
        <p:nvSpPr>
          <p:cNvPr id="4" name="Dian numeron paikkamerkki 3">
            <a:extLst>
              <a:ext uri="{FF2B5EF4-FFF2-40B4-BE49-F238E27FC236}">
                <a16:creationId xmlns:a16="http://schemas.microsoft.com/office/drawing/2014/main" id="{712C6617-9349-C978-3BA6-BF36299C6453}"/>
              </a:ext>
            </a:extLst>
          </p:cNvPr>
          <p:cNvSpPr>
            <a:spLocks noGrp="1"/>
          </p:cNvSpPr>
          <p:nvPr>
            <p:ph type="sldNum" sz="quarter" idx="12"/>
          </p:nvPr>
        </p:nvSpPr>
        <p:spPr/>
        <p:txBody>
          <a:bodyPr/>
          <a:lstStyle/>
          <a:p>
            <a:fld id="{1EA1DD0D-7089-48C5-B116-A19F892CF1D9}" type="slidenum">
              <a:rPr lang="fi-FI" smtClean="0"/>
              <a:pPr/>
              <a:t>14</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4">
            <a:extLst>
              <a:ext uri="{FF2B5EF4-FFF2-40B4-BE49-F238E27FC236}">
                <a16:creationId xmlns:a16="http://schemas.microsoft.com/office/drawing/2014/main" id="{F7D8EA38-6186-3258-A93B-05F6BC2B8259}"/>
              </a:ext>
            </a:extLst>
          </p:cNvPr>
          <p:cNvSpPr>
            <a:spLocks noGrp="1"/>
          </p:cNvSpPr>
          <p:nvPr>
            <p:ph type="dt" sz="half" idx="10"/>
          </p:nvPr>
        </p:nvSpPr>
        <p:spPr/>
        <p:txBody>
          <a:bodyPr/>
          <a:lstStyle/>
          <a:p>
            <a:fld id="{23F2CBD4-DFD8-5A41-8E32-433BE3A53EED}" type="datetime1">
              <a:rPr lang="fi-FI" smtClean="0"/>
              <a:t>25.5.2026</a:t>
            </a:fld>
            <a:endParaRPr lang="fi-FI"/>
          </a:p>
        </p:txBody>
      </p:sp>
    </p:spTree>
    <p:extLst>
      <p:ext uri="{BB962C8B-B14F-4D97-AF65-F5344CB8AC3E}">
        <p14:creationId xmlns:p14="http://schemas.microsoft.com/office/powerpoint/2010/main" val="4070032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9512B9-C853-54BF-6676-F9F3A675C1AD}"/>
              </a:ext>
            </a:extLst>
          </p:cNvPr>
          <p:cNvSpPr>
            <a:spLocks noGrp="1"/>
          </p:cNvSpPr>
          <p:nvPr>
            <p:ph type="title"/>
          </p:nvPr>
        </p:nvSpPr>
        <p:spPr/>
        <p:txBody>
          <a:bodyPr/>
          <a:lstStyle/>
          <a:p>
            <a:r>
              <a:rPr lang="fi-FI"/>
              <a:t>Väestökehityksen vaikutus</a:t>
            </a:r>
          </a:p>
        </p:txBody>
      </p:sp>
      <p:sp>
        <p:nvSpPr>
          <p:cNvPr id="3" name="Sisällön paikkamerkki 2">
            <a:extLst>
              <a:ext uri="{FF2B5EF4-FFF2-40B4-BE49-F238E27FC236}">
                <a16:creationId xmlns:a16="http://schemas.microsoft.com/office/drawing/2014/main" id="{3D92FDDD-BC66-1189-20A8-0B7DB1F53ED6}"/>
              </a:ext>
            </a:extLst>
          </p:cNvPr>
          <p:cNvSpPr>
            <a:spLocks noGrp="1"/>
          </p:cNvSpPr>
          <p:nvPr>
            <p:ph idx="1"/>
          </p:nvPr>
        </p:nvSpPr>
        <p:spPr/>
        <p:txBody>
          <a:bodyPr vert="horz" lIns="91440" tIns="45720" rIns="91440" bIns="45720" rtlCol="0" anchor="t">
            <a:normAutofit fontScale="92500" lnSpcReduction="10000"/>
          </a:bodyPr>
          <a:lstStyle/>
          <a:p>
            <a:pPr marL="267970" indent="-267970"/>
            <a:r>
              <a:rPr lang="fi-FI"/>
              <a:t>Syntyvyyden vähentyminen, vieraskielisen väestön ja erityisesti lasten ja nuorten määrän kasvu sekä väestön ikääntyminen vaikuttavat toisen asteen koulutukseen jo nyt. </a:t>
            </a:r>
          </a:p>
          <a:p>
            <a:pPr marL="267970" indent="-267970"/>
            <a:r>
              <a:rPr lang="fi-FI"/>
              <a:t>Seuraavien viidentoista vuoden aikana toisen asteen koulutukseen perusopetuksen jälkeen siirtyvät ikäluokat ovat jo syntyneet.</a:t>
            </a:r>
            <a:endParaRPr lang="fi-FI">
              <a:cs typeface="Arial"/>
            </a:endParaRPr>
          </a:p>
          <a:p>
            <a:pPr marL="267970" indent="-267970"/>
            <a:r>
              <a:rPr lang="fi-FI"/>
              <a:t>Ammatillisessa koulutuksessa 2/3 opiskelijoista on yli 20-vuotiaita opintonsa aloittaessaan. Joukossa on ensimmäistä tutkintoa suorittavia, alan vaihtajia jne.</a:t>
            </a:r>
            <a:endParaRPr lang="fi-FI">
              <a:cs typeface="Arial"/>
            </a:endParaRPr>
          </a:p>
          <a:p>
            <a:pPr marL="267970" indent="-267970"/>
            <a:r>
              <a:rPr lang="fi-FI"/>
              <a:t>Ammatillisen koulutuksen aikuisopiskelijoista 1/5 ja oppivelvollisuusikäisistä n. 1/10 on vieraskielisiä.</a:t>
            </a:r>
            <a:endParaRPr lang="fi-FI">
              <a:cs typeface="Arial"/>
            </a:endParaRPr>
          </a:p>
        </p:txBody>
      </p:sp>
      <p:sp>
        <p:nvSpPr>
          <p:cNvPr id="4" name="Dian numeron paikkamerkki 3">
            <a:extLst>
              <a:ext uri="{FF2B5EF4-FFF2-40B4-BE49-F238E27FC236}">
                <a16:creationId xmlns:a16="http://schemas.microsoft.com/office/drawing/2014/main" id="{23CD35CE-35C2-1120-1BC7-3F0FEFF451E2}"/>
              </a:ext>
            </a:extLst>
          </p:cNvPr>
          <p:cNvSpPr>
            <a:spLocks noGrp="1"/>
          </p:cNvSpPr>
          <p:nvPr>
            <p:ph type="sldNum" sz="quarter" idx="12"/>
          </p:nvPr>
        </p:nvSpPr>
        <p:spPr/>
        <p:txBody>
          <a:bodyPr/>
          <a:lstStyle/>
          <a:p>
            <a:fld id="{1EA1DD0D-7089-48C5-B116-A19F892CF1D9}" type="slidenum">
              <a:rPr lang="fi-FI" smtClean="0"/>
              <a:pPr/>
              <a:t>15</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4">
            <a:extLst>
              <a:ext uri="{FF2B5EF4-FFF2-40B4-BE49-F238E27FC236}">
                <a16:creationId xmlns:a16="http://schemas.microsoft.com/office/drawing/2014/main" id="{CCB0AB31-D61D-A159-AB6C-4906D3055D69}"/>
              </a:ext>
            </a:extLst>
          </p:cNvPr>
          <p:cNvSpPr>
            <a:spLocks noGrp="1"/>
          </p:cNvSpPr>
          <p:nvPr>
            <p:ph type="dt" sz="half" idx="10"/>
          </p:nvPr>
        </p:nvSpPr>
        <p:spPr/>
        <p:txBody>
          <a:bodyPr/>
          <a:lstStyle/>
          <a:p>
            <a:r>
              <a:rPr lang="fi-FI"/>
              <a:t>5.6.2024</a:t>
            </a:r>
          </a:p>
        </p:txBody>
      </p:sp>
    </p:spTree>
    <p:extLst>
      <p:ext uri="{BB962C8B-B14F-4D97-AF65-F5344CB8AC3E}">
        <p14:creationId xmlns:p14="http://schemas.microsoft.com/office/powerpoint/2010/main" val="602210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4F9085-1F32-785D-8FB9-7197DC85341D}"/>
              </a:ext>
            </a:extLst>
          </p:cNvPr>
          <p:cNvSpPr>
            <a:spLocks noGrp="1"/>
          </p:cNvSpPr>
          <p:nvPr>
            <p:ph type="title"/>
          </p:nvPr>
        </p:nvSpPr>
        <p:spPr>
          <a:xfrm>
            <a:off x="432785" y="235340"/>
            <a:ext cx="8224354" cy="824242"/>
          </a:xfrm>
        </p:spPr>
        <p:txBody>
          <a:bodyPr/>
          <a:lstStyle/>
          <a:p>
            <a:r>
              <a:rPr lang="fi-FI"/>
              <a:t>Ammatillisen koulutuksen ikäluokkasidonnaisuus</a:t>
            </a:r>
          </a:p>
        </p:txBody>
      </p:sp>
      <p:sp>
        <p:nvSpPr>
          <p:cNvPr id="4" name="Dian numeron paikkamerkki 3">
            <a:extLst>
              <a:ext uri="{FF2B5EF4-FFF2-40B4-BE49-F238E27FC236}">
                <a16:creationId xmlns:a16="http://schemas.microsoft.com/office/drawing/2014/main" id="{D2504BAD-5CB8-4E31-D6A4-165E7F9DBEA5}"/>
              </a:ext>
            </a:extLst>
          </p:cNvPr>
          <p:cNvSpPr>
            <a:spLocks noGrp="1"/>
          </p:cNvSpPr>
          <p:nvPr>
            <p:ph type="sldNum" sz="quarter" idx="12"/>
          </p:nvPr>
        </p:nvSpPr>
        <p:spPr/>
        <p:txBody>
          <a:bodyPr/>
          <a:lstStyle/>
          <a:p>
            <a:fld id="{1EA1DD0D-7089-48C5-B116-A19F892CF1D9}" type="slidenum">
              <a:rPr lang="fi-FI" smtClean="0"/>
              <a:pPr/>
              <a:t>16</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4">
            <a:extLst>
              <a:ext uri="{FF2B5EF4-FFF2-40B4-BE49-F238E27FC236}">
                <a16:creationId xmlns:a16="http://schemas.microsoft.com/office/drawing/2014/main" id="{E365B870-34B5-3E95-B794-8D0C7207CB96}"/>
              </a:ext>
            </a:extLst>
          </p:cNvPr>
          <p:cNvSpPr>
            <a:spLocks noGrp="1"/>
          </p:cNvSpPr>
          <p:nvPr>
            <p:ph type="dt" sz="half" idx="2"/>
          </p:nvPr>
        </p:nvSpPr>
        <p:spPr/>
        <p:txBody>
          <a:bodyPr/>
          <a:lstStyle/>
          <a:p>
            <a:r>
              <a:rPr lang="fi-FI"/>
              <a:t>5.6.2024</a:t>
            </a:r>
          </a:p>
        </p:txBody>
      </p:sp>
      <p:graphicFrame>
        <p:nvGraphicFramePr>
          <p:cNvPr id="6" name="Kaavio 5" descr="Toteutuneet ammatillisen koulutuksen opiskelijavuodet iän mukaisesti">
            <a:extLst>
              <a:ext uri="{FF2B5EF4-FFF2-40B4-BE49-F238E27FC236}">
                <a16:creationId xmlns:a16="http://schemas.microsoft.com/office/drawing/2014/main" id="{C0FDF482-4D8C-CBD1-5414-36B61FAEF59F}"/>
              </a:ext>
            </a:extLst>
          </p:cNvPr>
          <p:cNvGraphicFramePr>
            <a:graphicFrameLocks/>
          </p:cNvGraphicFramePr>
          <p:nvPr>
            <p:extLst>
              <p:ext uri="{D42A27DB-BD31-4B8C-83A1-F6EECF244321}">
                <p14:modId xmlns:p14="http://schemas.microsoft.com/office/powerpoint/2010/main" val="868985286"/>
              </p:ext>
            </p:extLst>
          </p:nvPr>
        </p:nvGraphicFramePr>
        <p:xfrm>
          <a:off x="1363526" y="1059582"/>
          <a:ext cx="6416947" cy="39140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40953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E6C685C-1B7B-D5A2-AB7C-B8FF4484B8BF}"/>
              </a:ext>
            </a:extLst>
          </p:cNvPr>
          <p:cNvSpPr>
            <a:spLocks noGrp="1"/>
          </p:cNvSpPr>
          <p:nvPr>
            <p:ph type="title"/>
          </p:nvPr>
        </p:nvSpPr>
        <p:spPr/>
        <p:txBody>
          <a:bodyPr/>
          <a:lstStyle/>
          <a:p>
            <a:r>
              <a:rPr lang="fi-FI"/>
              <a:t>Toisen asteen koulutuksen turvaaminen</a:t>
            </a:r>
          </a:p>
        </p:txBody>
      </p:sp>
      <p:sp>
        <p:nvSpPr>
          <p:cNvPr id="3" name="Sisällön paikkamerkki 2">
            <a:extLst>
              <a:ext uri="{FF2B5EF4-FFF2-40B4-BE49-F238E27FC236}">
                <a16:creationId xmlns:a16="http://schemas.microsoft.com/office/drawing/2014/main" id="{2B307096-3A45-7639-E34F-214488A7C1E9}"/>
              </a:ext>
            </a:extLst>
          </p:cNvPr>
          <p:cNvSpPr>
            <a:spLocks noGrp="1"/>
          </p:cNvSpPr>
          <p:nvPr>
            <p:ph idx="1"/>
          </p:nvPr>
        </p:nvSpPr>
        <p:spPr/>
        <p:txBody>
          <a:bodyPr vert="horz" lIns="91440" tIns="45720" rIns="91440" bIns="45720" rtlCol="0" anchor="t">
            <a:normAutofit lnSpcReduction="10000"/>
          </a:bodyPr>
          <a:lstStyle/>
          <a:p>
            <a:pPr marL="267970" indent="-267970"/>
            <a:r>
              <a:rPr lang="fi-FI"/>
              <a:t>Suomessa on liikaa koulutuksen järjestäjiä. Pienet koulutuksen järjestäjät tulevat kutistumaan eivätkä kykene varmistamaan koulutuksen saavutettavuutta. </a:t>
            </a:r>
            <a:endParaRPr lang="en-US"/>
          </a:p>
          <a:p>
            <a:pPr marL="267970" indent="-267970"/>
            <a:r>
              <a:rPr lang="fi-FI"/>
              <a:t>Akuutein ongelma on lukiokoulutuksessa, mutta myös ammatillisessa koulutuksessa on runsaasti hyvin pieniä koulutuksen järjestäjiä.</a:t>
            </a:r>
            <a:endParaRPr lang="fi-FI">
              <a:cs typeface="Arial"/>
            </a:endParaRPr>
          </a:p>
          <a:p>
            <a:pPr marL="267970" indent="-267970"/>
            <a:r>
              <a:rPr lang="fi-FI"/>
              <a:t>Saavutettavuuden turvaamiseksi toisen asteen koulutuksen järjestäjäverkkoa on kehitettävä kokonaisuutena. Koulutuksen järjestämisedellytyksille tarvitaan kriteerit 1) väestövastuun ja 2) erityisten koulutustehtävien osalta.</a:t>
            </a:r>
            <a:endParaRPr lang="fi-FI">
              <a:cs typeface="Arial"/>
            </a:endParaRPr>
          </a:p>
        </p:txBody>
      </p:sp>
      <p:sp>
        <p:nvSpPr>
          <p:cNvPr id="4" name="Dian numeron paikkamerkki 3">
            <a:extLst>
              <a:ext uri="{FF2B5EF4-FFF2-40B4-BE49-F238E27FC236}">
                <a16:creationId xmlns:a16="http://schemas.microsoft.com/office/drawing/2014/main" id="{3899BBEC-B631-7AF3-09E5-771C88F9378F}"/>
              </a:ext>
            </a:extLst>
          </p:cNvPr>
          <p:cNvSpPr>
            <a:spLocks noGrp="1"/>
          </p:cNvSpPr>
          <p:nvPr>
            <p:ph type="sldNum" sz="quarter" idx="12"/>
          </p:nvPr>
        </p:nvSpPr>
        <p:spPr/>
        <p:txBody>
          <a:bodyPr/>
          <a:lstStyle/>
          <a:p>
            <a:fld id="{1EA1DD0D-7089-48C5-B116-A19F892CF1D9}" type="slidenum">
              <a:rPr lang="fi-FI" smtClean="0"/>
              <a:pPr/>
              <a:t>17</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4">
            <a:extLst>
              <a:ext uri="{FF2B5EF4-FFF2-40B4-BE49-F238E27FC236}">
                <a16:creationId xmlns:a16="http://schemas.microsoft.com/office/drawing/2014/main" id="{47AB4F06-0D81-B5C0-BD8B-3B10E0562D0F}"/>
              </a:ext>
            </a:extLst>
          </p:cNvPr>
          <p:cNvSpPr>
            <a:spLocks noGrp="1"/>
          </p:cNvSpPr>
          <p:nvPr>
            <p:ph type="dt" sz="half" idx="10"/>
          </p:nvPr>
        </p:nvSpPr>
        <p:spPr/>
        <p:txBody>
          <a:bodyPr/>
          <a:lstStyle/>
          <a:p>
            <a:fld id="{23F2CBD4-DFD8-5A41-8E32-433BE3A53EED}" type="datetime1">
              <a:rPr lang="fi-FI" smtClean="0"/>
              <a:t>25.5.2026</a:t>
            </a:fld>
            <a:endParaRPr lang="fi-FI"/>
          </a:p>
        </p:txBody>
      </p:sp>
    </p:spTree>
    <p:extLst>
      <p:ext uri="{BB962C8B-B14F-4D97-AF65-F5344CB8AC3E}">
        <p14:creationId xmlns:p14="http://schemas.microsoft.com/office/powerpoint/2010/main" val="3027019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0461FFA-6F00-864B-6AB4-051726257FF9}"/>
              </a:ext>
            </a:extLst>
          </p:cNvPr>
          <p:cNvSpPr>
            <a:spLocks noGrp="1"/>
          </p:cNvSpPr>
          <p:nvPr>
            <p:ph type="title"/>
          </p:nvPr>
        </p:nvSpPr>
        <p:spPr/>
        <p:txBody>
          <a:bodyPr/>
          <a:lstStyle/>
          <a:p>
            <a:r>
              <a:rPr lang="fi-FI"/>
              <a:t>Järjestäjä- ja oppilaitosverkko</a:t>
            </a:r>
          </a:p>
        </p:txBody>
      </p:sp>
      <p:sp>
        <p:nvSpPr>
          <p:cNvPr id="3" name="Sisällön paikkamerkki 2">
            <a:extLst>
              <a:ext uri="{FF2B5EF4-FFF2-40B4-BE49-F238E27FC236}">
                <a16:creationId xmlns:a16="http://schemas.microsoft.com/office/drawing/2014/main" id="{ADA04F43-3B2D-07D7-0ED6-FD32F2C3D76A}"/>
              </a:ext>
            </a:extLst>
          </p:cNvPr>
          <p:cNvSpPr>
            <a:spLocks noGrp="1"/>
          </p:cNvSpPr>
          <p:nvPr>
            <p:ph idx="1"/>
          </p:nvPr>
        </p:nvSpPr>
        <p:spPr/>
        <p:txBody>
          <a:bodyPr/>
          <a:lstStyle/>
          <a:p>
            <a:r>
              <a:rPr lang="fi-FI"/>
              <a:t>Ammatillisen koulutuksen järjestäjiä on 132. Lukumäärä puolittunut fuusioiden kautta 25 vuoden aikana.</a:t>
            </a:r>
          </a:p>
          <a:p>
            <a:r>
              <a:rPr lang="fi-FI"/>
              <a:t>Yhdellä järjestäjällä on pääsääntöisesti 1 oppilaitos, joka voi toimia useassa toimipisteessä.</a:t>
            </a:r>
          </a:p>
          <a:p>
            <a:r>
              <a:rPr lang="fi-FI"/>
              <a:t>Lukiokoulutuksen järjestäjiä on 268. Muutokset ovat olleet vähäisempiä.</a:t>
            </a:r>
          </a:p>
          <a:p>
            <a:r>
              <a:rPr lang="fi-FI"/>
              <a:t>Lukioiden määrä on vähentynyt suurissa kaupungeissa, kun oppilaitoksia on yhdistetty suuriksi lukioiksi.</a:t>
            </a:r>
          </a:p>
        </p:txBody>
      </p:sp>
      <p:sp>
        <p:nvSpPr>
          <p:cNvPr id="4" name="Dian numeron paikkamerkki 3">
            <a:extLst>
              <a:ext uri="{FF2B5EF4-FFF2-40B4-BE49-F238E27FC236}">
                <a16:creationId xmlns:a16="http://schemas.microsoft.com/office/drawing/2014/main" id="{DB9E1097-35E6-EE4F-98FB-02199BAFD40A}"/>
              </a:ext>
            </a:extLst>
          </p:cNvPr>
          <p:cNvSpPr>
            <a:spLocks noGrp="1"/>
          </p:cNvSpPr>
          <p:nvPr>
            <p:ph type="sldNum" sz="quarter" idx="12"/>
          </p:nvPr>
        </p:nvSpPr>
        <p:spPr/>
        <p:txBody>
          <a:bodyPr/>
          <a:lstStyle/>
          <a:p>
            <a:fld id="{1EA1DD0D-7089-48C5-B116-A19F892CF1D9}" type="slidenum">
              <a:rPr lang="fi-FI" smtClean="0"/>
              <a:pPr/>
              <a:t>18</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4">
            <a:extLst>
              <a:ext uri="{FF2B5EF4-FFF2-40B4-BE49-F238E27FC236}">
                <a16:creationId xmlns:a16="http://schemas.microsoft.com/office/drawing/2014/main" id="{9E25696B-9002-F138-52CF-A46D1E342965}"/>
              </a:ext>
            </a:extLst>
          </p:cNvPr>
          <p:cNvSpPr>
            <a:spLocks noGrp="1"/>
          </p:cNvSpPr>
          <p:nvPr>
            <p:ph type="dt" sz="half" idx="10"/>
          </p:nvPr>
        </p:nvSpPr>
        <p:spPr/>
        <p:txBody>
          <a:bodyPr/>
          <a:lstStyle/>
          <a:p>
            <a:r>
              <a:rPr lang="fi-FI"/>
              <a:t>5.6.2024</a:t>
            </a:r>
          </a:p>
        </p:txBody>
      </p:sp>
    </p:spTree>
    <p:extLst>
      <p:ext uri="{BB962C8B-B14F-4D97-AF65-F5344CB8AC3E}">
        <p14:creationId xmlns:p14="http://schemas.microsoft.com/office/powerpoint/2010/main" val="62817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3A2BBE-973C-37A0-AE37-FD48A2D54E5E}"/>
              </a:ext>
            </a:extLst>
          </p:cNvPr>
          <p:cNvSpPr>
            <a:spLocks noGrp="1"/>
          </p:cNvSpPr>
          <p:nvPr>
            <p:ph type="title"/>
          </p:nvPr>
        </p:nvSpPr>
        <p:spPr/>
        <p:txBody>
          <a:bodyPr/>
          <a:lstStyle/>
          <a:p>
            <a:r>
              <a:rPr lang="fi-FI"/>
              <a:t>Polarisaatio järjestäjä- ja oppilaitoskentässä</a:t>
            </a:r>
          </a:p>
        </p:txBody>
      </p:sp>
      <p:sp>
        <p:nvSpPr>
          <p:cNvPr id="3" name="Sisällön paikkamerkki 2">
            <a:extLst>
              <a:ext uri="{FF2B5EF4-FFF2-40B4-BE49-F238E27FC236}">
                <a16:creationId xmlns:a16="http://schemas.microsoft.com/office/drawing/2014/main" id="{980E35A4-428F-7617-66F4-79C619B51CE1}"/>
              </a:ext>
            </a:extLst>
          </p:cNvPr>
          <p:cNvSpPr>
            <a:spLocks noGrp="1"/>
          </p:cNvSpPr>
          <p:nvPr>
            <p:ph idx="1"/>
          </p:nvPr>
        </p:nvSpPr>
        <p:spPr/>
        <p:txBody>
          <a:bodyPr/>
          <a:lstStyle/>
          <a:p>
            <a:r>
              <a:rPr lang="fi-FI"/>
              <a:t>Koulutustarve keskittyy määrällisesti suurimpiin asutuskeskuksiin. Useimmissa keskuskaupungeissakin opiskeluikäisen väestön määrä vähentyy.</a:t>
            </a:r>
          </a:p>
          <a:p>
            <a:r>
              <a:rPr lang="fi-FI"/>
              <a:t>Harvaan asutuilla alueilla sijaitsevat pienet lukiot pienenevät syntyvyyden alentumisen vuoksi entisestään.</a:t>
            </a:r>
          </a:p>
          <a:p>
            <a:r>
              <a:rPr lang="fi-FI"/>
              <a:t>Oppivelvollisuuden tavoite tutkinnon suorittamisesta ja maahanmuutto vaikuttavat 20-30-vuotiaiden ammatillisen koulutuksen tarpeeseen.</a:t>
            </a:r>
          </a:p>
          <a:p>
            <a:endParaRPr lang="fi-FI"/>
          </a:p>
        </p:txBody>
      </p:sp>
      <p:sp>
        <p:nvSpPr>
          <p:cNvPr id="4" name="Dian numeron paikkamerkki 3">
            <a:extLst>
              <a:ext uri="{FF2B5EF4-FFF2-40B4-BE49-F238E27FC236}">
                <a16:creationId xmlns:a16="http://schemas.microsoft.com/office/drawing/2014/main" id="{A2E36D7A-C3E1-713B-A0D2-F6DB675B5B04}"/>
              </a:ext>
            </a:extLst>
          </p:cNvPr>
          <p:cNvSpPr>
            <a:spLocks noGrp="1"/>
          </p:cNvSpPr>
          <p:nvPr>
            <p:ph type="sldNum" sz="quarter" idx="12"/>
          </p:nvPr>
        </p:nvSpPr>
        <p:spPr/>
        <p:txBody>
          <a:bodyPr/>
          <a:lstStyle/>
          <a:p>
            <a:fld id="{1EA1DD0D-7089-48C5-B116-A19F892CF1D9}" type="slidenum">
              <a:rPr lang="fi-FI" smtClean="0"/>
              <a:pPr/>
              <a:t>19</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4">
            <a:extLst>
              <a:ext uri="{FF2B5EF4-FFF2-40B4-BE49-F238E27FC236}">
                <a16:creationId xmlns:a16="http://schemas.microsoft.com/office/drawing/2014/main" id="{BE683CC9-A1B7-C2D1-BA29-F2271B025BD9}"/>
              </a:ext>
            </a:extLst>
          </p:cNvPr>
          <p:cNvSpPr>
            <a:spLocks noGrp="1"/>
          </p:cNvSpPr>
          <p:nvPr>
            <p:ph type="dt" sz="half" idx="10"/>
          </p:nvPr>
        </p:nvSpPr>
        <p:spPr/>
        <p:txBody>
          <a:bodyPr/>
          <a:lstStyle/>
          <a:p>
            <a:r>
              <a:rPr lang="fi-FI"/>
              <a:t>5.6.2024</a:t>
            </a:r>
          </a:p>
        </p:txBody>
      </p:sp>
    </p:spTree>
    <p:extLst>
      <p:ext uri="{BB962C8B-B14F-4D97-AF65-F5344CB8AC3E}">
        <p14:creationId xmlns:p14="http://schemas.microsoft.com/office/powerpoint/2010/main" val="2696761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E0E52-9693-8C44-EF52-4C3ABD66C6BB}"/>
              </a:ext>
            </a:extLst>
          </p:cNvPr>
          <p:cNvSpPr>
            <a:spLocks noGrp="1"/>
          </p:cNvSpPr>
          <p:nvPr>
            <p:ph type="title"/>
          </p:nvPr>
        </p:nvSpPr>
        <p:spPr>
          <a:xfrm>
            <a:off x="414926" y="235340"/>
            <a:ext cx="7757474" cy="447419"/>
          </a:xfrm>
        </p:spPr>
        <p:txBody>
          <a:bodyPr/>
          <a:lstStyle/>
          <a:p>
            <a:r>
              <a:rPr lang="fi-FI" noProof="0" dirty="0">
                <a:latin typeface="Arial Narrow"/>
              </a:rPr>
              <a:t>Korkea-asteen koulutus</a:t>
            </a:r>
            <a:endParaRPr lang="fi-FI" noProof="0" dirty="0"/>
          </a:p>
        </p:txBody>
      </p:sp>
      <p:sp>
        <p:nvSpPr>
          <p:cNvPr id="3" name="Content Placeholder 2">
            <a:extLst>
              <a:ext uri="{FF2B5EF4-FFF2-40B4-BE49-F238E27FC236}">
                <a16:creationId xmlns:a16="http://schemas.microsoft.com/office/drawing/2014/main" id="{CE782E4C-E199-4B8A-8B08-81D2DA113B7C}"/>
              </a:ext>
            </a:extLst>
          </p:cNvPr>
          <p:cNvSpPr>
            <a:spLocks noGrp="1"/>
          </p:cNvSpPr>
          <p:nvPr>
            <p:ph idx="1"/>
          </p:nvPr>
        </p:nvSpPr>
        <p:spPr>
          <a:xfrm>
            <a:off x="423856" y="812708"/>
            <a:ext cx="7748544" cy="4035938"/>
          </a:xfrm>
        </p:spPr>
        <p:txBody>
          <a:bodyPr vert="horz" lIns="91440" tIns="45720" rIns="91440" bIns="45720" rtlCol="0" anchor="t">
            <a:normAutofit fontScale="85000" lnSpcReduction="10000"/>
          </a:bodyPr>
          <a:lstStyle/>
          <a:p>
            <a:pPr marL="267970" indent="-267970"/>
            <a:r>
              <a:rPr lang="fi-FI"/>
              <a:t>Väestön koulutustaso on säilynyt samana koko 2000-luvun, ja jopa laskenut 2000-luvun huipusta. Osuus väestöstä, jolla on korkeakoulututkinto, on 30-34 –vuotiaiden osalta 40 % (Suomen kansalaiset 42,9 %) ja 25-29 –vuotiaiden osalta alle 34,3 % (Suomen kansalaisten osalta 36,4 %).</a:t>
            </a:r>
            <a:endParaRPr lang="en-US"/>
          </a:p>
          <a:p>
            <a:pPr marL="267970" indent="-267970"/>
            <a:r>
              <a:rPr lang="fi-FI"/>
              <a:t>Hallituksen tavoitteena on nostaa nuorten ikäluokkien koulutustasoa mahdollisimman lähelle 50%:a vuoteen 2030 mennessä.</a:t>
            </a:r>
            <a:endParaRPr lang="en-US"/>
          </a:p>
          <a:p>
            <a:pPr marL="267970" indent="-267970"/>
            <a:r>
              <a:rPr lang="fi-FI"/>
              <a:t>Korkeakoulutuksen on aloittanut viime vuosina 43 000-44 000 ensikertaista aloittajaa. </a:t>
            </a:r>
            <a:endParaRPr lang="en-US"/>
          </a:p>
          <a:p>
            <a:pPr marL="267970" indent="-267970"/>
            <a:r>
              <a:rPr lang="fi-FI"/>
              <a:t>Väestörakenne ja ikäluokkien pieneminen etenee läpi koulutusjärjestelmän ja tulee vaikuttamaan koulutustarjonnan tarpeeseen myös korkea-asteella. 19-21 –vuotiaiden määrä nousee vuoteen 2030 asti ja laskee sen jälkeen nykyistä tasoa alemmaksi. Nykyisellä koulutustarjonnan määrällä suurimmassa osassa maakuntia tulisi olemaan vuonna 2040 paikkoja huomattavasti 19-21 –vuotiaiden ikäluokkaa enemmän.</a:t>
            </a:r>
            <a:endParaRPr lang="en-US"/>
          </a:p>
        </p:txBody>
      </p:sp>
      <p:sp>
        <p:nvSpPr>
          <p:cNvPr id="4" name="Slide Number Placeholder 3">
            <a:extLst>
              <a:ext uri="{FF2B5EF4-FFF2-40B4-BE49-F238E27FC236}">
                <a16:creationId xmlns:a16="http://schemas.microsoft.com/office/drawing/2014/main" id="{15286509-2A37-096D-0349-8E0F1036505C}"/>
              </a:ext>
            </a:extLst>
          </p:cNvPr>
          <p:cNvSpPr>
            <a:spLocks noGrp="1"/>
          </p:cNvSpPr>
          <p:nvPr>
            <p:ph type="sldNum" sz="quarter" idx="12"/>
          </p:nvPr>
        </p:nvSpPr>
        <p:spPr/>
        <p:txBody>
          <a:bodyPr/>
          <a:lstStyle/>
          <a:p>
            <a:fld id="{1EA1DD0D-7089-48C5-B116-A19F892CF1D9}" type="slidenum">
              <a:rPr lang="fi-FI" smtClean="0"/>
              <a:pPr/>
              <a:t>20</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Date Placeholder 4">
            <a:extLst>
              <a:ext uri="{FF2B5EF4-FFF2-40B4-BE49-F238E27FC236}">
                <a16:creationId xmlns:a16="http://schemas.microsoft.com/office/drawing/2014/main" id="{48CB8AFD-95D6-7A70-717F-5E58592A0DB2}"/>
              </a:ext>
            </a:extLst>
          </p:cNvPr>
          <p:cNvSpPr>
            <a:spLocks noGrp="1"/>
          </p:cNvSpPr>
          <p:nvPr>
            <p:ph type="dt" sz="half" idx="10"/>
          </p:nvPr>
        </p:nvSpPr>
        <p:spPr/>
        <p:txBody>
          <a:bodyPr/>
          <a:lstStyle/>
          <a:p>
            <a:fld id="{23F2CBD4-DFD8-5A41-8E32-433BE3A53EED}" type="datetime1">
              <a:rPr lang="fi-FI" smtClean="0"/>
              <a:t>25.5.2026</a:t>
            </a:fld>
            <a:endParaRPr lang="fi-FI"/>
          </a:p>
        </p:txBody>
      </p:sp>
    </p:spTree>
    <p:extLst>
      <p:ext uri="{BB962C8B-B14F-4D97-AF65-F5344CB8AC3E}">
        <p14:creationId xmlns:p14="http://schemas.microsoft.com/office/powerpoint/2010/main" val="638347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Kuvassa esitetään sekä ammattikorkeakoulut että yliopistot ja ammattikorkeakoulut Suomen kartalla ">
            <a:extLst>
              <a:ext uri="{FF2B5EF4-FFF2-40B4-BE49-F238E27FC236}">
                <a16:creationId xmlns:a16="http://schemas.microsoft.com/office/drawing/2014/main" id="{21956CFD-45A9-84B5-947F-C01EF8F7EC2D}"/>
              </a:ext>
            </a:extLst>
          </p:cNvPr>
          <p:cNvPicPr>
            <a:picLocks noGrp="1" noChangeAspect="1"/>
          </p:cNvPicPr>
          <p:nvPr>
            <p:ph idx="1"/>
          </p:nvPr>
        </p:nvPicPr>
        <p:blipFill>
          <a:blip r:embed="rId2"/>
          <a:stretch>
            <a:fillRect/>
          </a:stretch>
        </p:blipFill>
        <p:spPr>
          <a:xfrm>
            <a:off x="1999425" y="72852"/>
            <a:ext cx="4118469" cy="5002956"/>
          </a:xfrm>
          <a:prstGeom prst="rect">
            <a:avLst/>
          </a:prstGeom>
        </p:spPr>
      </p:pic>
      <p:sp>
        <p:nvSpPr>
          <p:cNvPr id="4" name="Slide Number Placeholder 3">
            <a:extLst>
              <a:ext uri="{FF2B5EF4-FFF2-40B4-BE49-F238E27FC236}">
                <a16:creationId xmlns:a16="http://schemas.microsoft.com/office/drawing/2014/main" id="{A28ACC1C-10E3-212B-8EA6-28BA139DC5CE}"/>
              </a:ext>
            </a:extLst>
          </p:cNvPr>
          <p:cNvSpPr>
            <a:spLocks noGrp="1"/>
          </p:cNvSpPr>
          <p:nvPr>
            <p:ph type="title" idx="4294967295"/>
          </p:nvPr>
        </p:nvSpPr>
        <p:spPr>
          <a:xfrm>
            <a:off x="0" y="4873625"/>
            <a:ext cx="404813" cy="200025"/>
          </a:xfrm>
          <a:prstGeom prst="rect">
            <a:avLst/>
          </a:prstGeom>
          <a:noFill/>
          <a:ln>
            <a:noFill/>
            <a:prstDash/>
          </a:ln>
          <a:effectLst/>
        </p:spPr>
        <p:txBody>
          <a:bodyPr rot="0" spcFirstLastPara="0" vertOverflow="overflow" horzOverflow="overflow" vert="horz" wrap="square" lIns="91440" tIns="45720" rIns="1800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A1DD0D-7089-48C5-B116-A19F892CF1D9}" type="slidenum">
              <a:rPr kumimoji="0" lang="fi-FI" sz="800" b="1" i="0" u="none" strike="noStrike" kern="1200" cap="none" spc="0" normalizeH="0" baseline="0" noProof="0" smtClean="0">
                <a:ln>
                  <a:noFill/>
                </a:ln>
                <a:solidFill>
                  <a:schemeClr val="tx1">
                    <a:lumMod val="50000"/>
                    <a:lumOff val="50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r>
              <a:rPr kumimoji="0" lang="fi-FI" sz="800" b="1" i="0" u="none" strike="noStrike" kern="1200" cap="none" spc="0" normalizeH="0" baseline="0" noProof="0" dirty="0">
                <a:ln>
                  <a:noFill/>
                </a:ln>
                <a:solidFill>
                  <a:schemeClr val="tx1">
                    <a:lumMod val="50000"/>
                    <a:lumOff val="50000"/>
                  </a:schemeClr>
                </a:solidFill>
                <a:effectLst/>
                <a:uLnTx/>
                <a:uFillTx/>
                <a:latin typeface="+mn-lt"/>
                <a:ea typeface="+mn-ea"/>
                <a:cs typeface="+mn-cs"/>
              </a:rPr>
              <a:t>  </a:t>
            </a:r>
            <a:r>
              <a:rPr kumimoji="0" lang="fi-FI" sz="800" b="0" i="0" u="none" strike="noStrike" kern="1200" cap="none" spc="0" normalizeH="0" baseline="0" noProof="0" dirty="0">
                <a:ln>
                  <a:noFill/>
                </a:ln>
                <a:solidFill>
                  <a:schemeClr val="bg1">
                    <a:lumMod val="65000"/>
                  </a:schemeClr>
                </a:solidFill>
                <a:effectLst/>
                <a:uLnTx/>
                <a:uFillTx/>
                <a:latin typeface="+mn-lt"/>
                <a:ea typeface="+mn-ea"/>
                <a:cs typeface="+mn-cs"/>
              </a:rPr>
              <a:t>|</a:t>
            </a:r>
            <a:endParaRPr kumimoji="0" lang="fi-FI" sz="600" b="0" i="0" u="none" strike="noStrike" kern="1200" cap="none" spc="0" normalizeH="0" baseline="0" noProof="0" dirty="0">
              <a:ln>
                <a:noFill/>
              </a:ln>
              <a:solidFill>
                <a:schemeClr val="bg1">
                  <a:lumMod val="65000"/>
                </a:schemeClr>
              </a:solidFill>
              <a:effectLst/>
              <a:uLnTx/>
              <a:uFillTx/>
              <a:latin typeface="+mn-lt"/>
              <a:ea typeface="+mn-ea"/>
              <a:cs typeface="+mn-cs"/>
            </a:endParaRPr>
          </a:p>
        </p:txBody>
      </p:sp>
      <p:sp>
        <p:nvSpPr>
          <p:cNvPr id="5" name="Date Placeholder 4">
            <a:extLst>
              <a:ext uri="{FF2B5EF4-FFF2-40B4-BE49-F238E27FC236}">
                <a16:creationId xmlns:a16="http://schemas.microsoft.com/office/drawing/2014/main" id="{2AFD545E-515B-2980-26EA-700D504097FA}"/>
              </a:ext>
            </a:extLst>
          </p:cNvPr>
          <p:cNvSpPr>
            <a:spLocks noGrp="1"/>
          </p:cNvSpPr>
          <p:nvPr>
            <p:ph type="dt" sz="half" idx="10"/>
          </p:nvPr>
        </p:nvSpPr>
        <p:spPr/>
        <p:txBody>
          <a:bodyPr/>
          <a:lstStyle/>
          <a:p>
            <a:fld id="{23F2CBD4-DFD8-5A41-8E32-433BE3A53EED}" type="datetime1">
              <a:rPr lang="fi-FI" smtClean="0"/>
              <a:t>25.5.2026</a:t>
            </a:fld>
            <a:endParaRPr lang="fi-FI"/>
          </a:p>
        </p:txBody>
      </p:sp>
    </p:spTree>
    <p:extLst>
      <p:ext uri="{BB962C8B-B14F-4D97-AF65-F5344CB8AC3E}">
        <p14:creationId xmlns:p14="http://schemas.microsoft.com/office/powerpoint/2010/main" val="3158845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7EA2C-F105-921B-6726-C0BCE0A68C1B}"/>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39415D5D-0092-6768-AB26-4017AC90AE4C}"/>
              </a:ext>
            </a:extLst>
          </p:cNvPr>
          <p:cNvSpPr>
            <a:spLocks noGrp="1"/>
          </p:cNvSpPr>
          <p:nvPr>
            <p:ph type="title"/>
          </p:nvPr>
        </p:nvSpPr>
        <p:spPr>
          <a:xfrm>
            <a:off x="342967" y="483519"/>
            <a:ext cx="8675719" cy="792088"/>
          </a:xfrm>
        </p:spPr>
        <p:txBody>
          <a:bodyPr>
            <a:normAutofit fontScale="90000"/>
          </a:bodyPr>
          <a:ls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fi-FI" sz="2400"/>
              <a:t>Lukion suorittaneista 51 % jatkaa opintoja korkeakoulussa yhden vuoden ja 86 % viiden vuoden kuluessa</a:t>
            </a:r>
          </a:p>
        </p:txBody>
      </p:sp>
      <p:pic>
        <p:nvPicPr>
          <p:cNvPr id="6" name="Kuva 5" descr="Lukion suorittaneiden osuus korkeakouluissa opiskelevissa viiden vuoden tarkastelujaksolta">
            <a:extLst>
              <a:ext uri="{FF2B5EF4-FFF2-40B4-BE49-F238E27FC236}">
                <a16:creationId xmlns:a16="http://schemas.microsoft.com/office/drawing/2014/main" id="{9B1057D8-DC42-4941-5884-BCBEEDE867B2}"/>
              </a:ext>
            </a:extLst>
          </p:cNvPr>
          <p:cNvPicPr>
            <a:picLocks noChangeAspect="1"/>
          </p:cNvPicPr>
          <p:nvPr/>
        </p:nvPicPr>
        <p:blipFill>
          <a:blip r:embed="rId2"/>
          <a:stretch>
            <a:fillRect/>
          </a:stretch>
        </p:blipFill>
        <p:spPr>
          <a:xfrm>
            <a:off x="214561" y="1923679"/>
            <a:ext cx="8804124" cy="2468751"/>
          </a:xfrm>
          <a:prstGeom prst="rect">
            <a:avLst/>
          </a:prstGeom>
        </p:spPr>
      </p:pic>
    </p:spTree>
    <p:extLst>
      <p:ext uri="{BB962C8B-B14F-4D97-AF65-F5344CB8AC3E}">
        <p14:creationId xmlns:p14="http://schemas.microsoft.com/office/powerpoint/2010/main" val="755330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1D702-E0C2-EB13-DB94-DDF2CE238A91}"/>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A2F2AE41-FADA-1CFA-FDE8-78B817B1F1AD}"/>
              </a:ext>
            </a:extLst>
          </p:cNvPr>
          <p:cNvSpPr>
            <a:spLocks noGrp="1"/>
          </p:cNvSpPr>
          <p:nvPr>
            <p:ph type="title"/>
          </p:nvPr>
        </p:nvSpPr>
        <p:spPr>
          <a:xfrm>
            <a:off x="342967" y="483519"/>
            <a:ext cx="8675719" cy="792088"/>
          </a:xfrm>
        </p:spPr>
        <p:txBody>
          <a:bodyPr>
            <a:normAutofit fontScale="90000"/>
          </a:bodyPr>
          <a:ls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fi-FI" sz="2400"/>
              <a:t>53 % ammatillisen toisen asteen tutkinnon suorittaneista (alle 20‑vuotiaat) hakee yliopistoon viiden vuoden kuluessa, mutta vain 35 % jatkaa opintoja korkeakoulussa.</a:t>
            </a:r>
          </a:p>
        </p:txBody>
      </p:sp>
      <p:pic>
        <p:nvPicPr>
          <p:cNvPr id="10" name="Kuva 9" descr="Ammatillisen toisen asteen tutkinnon suorittaneiden osuudet sekä yliopistoissa että korkeakouluissa opiskelevista">
            <a:extLst>
              <a:ext uri="{FF2B5EF4-FFF2-40B4-BE49-F238E27FC236}">
                <a16:creationId xmlns:a16="http://schemas.microsoft.com/office/drawing/2014/main" id="{C2F36AAE-9DA2-3530-4265-DAE7EEA96F0D}"/>
              </a:ext>
            </a:extLst>
          </p:cNvPr>
          <p:cNvPicPr>
            <a:picLocks noChangeAspect="1"/>
          </p:cNvPicPr>
          <p:nvPr/>
        </p:nvPicPr>
        <p:blipFill>
          <a:blip r:embed="rId2"/>
          <a:stretch>
            <a:fillRect/>
          </a:stretch>
        </p:blipFill>
        <p:spPr>
          <a:xfrm>
            <a:off x="2123728" y="1386237"/>
            <a:ext cx="6017070" cy="3724853"/>
          </a:xfrm>
          <a:prstGeom prst="rect">
            <a:avLst/>
          </a:prstGeom>
        </p:spPr>
      </p:pic>
    </p:spTree>
    <p:extLst>
      <p:ext uri="{BB962C8B-B14F-4D97-AF65-F5344CB8AC3E}">
        <p14:creationId xmlns:p14="http://schemas.microsoft.com/office/powerpoint/2010/main" val="4243482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E25E9-FD34-973C-E690-C8FF9C4F7E1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F181B50-07EE-0734-BCAD-554C1C46B8D2}"/>
              </a:ext>
            </a:extLst>
          </p:cNvPr>
          <p:cNvSpPr>
            <a:spLocks noGrp="1"/>
          </p:cNvSpPr>
          <p:nvPr>
            <p:ph type="title"/>
          </p:nvPr>
        </p:nvSpPr>
        <p:spPr>
          <a:xfrm>
            <a:off x="432786" y="483446"/>
            <a:ext cx="7739615" cy="635235"/>
          </a:xfrm>
        </p:spPr>
        <p:txBody>
          <a:bodyPr>
            <a:normAutofit fontScale="90000"/>
          </a:bodyPr>
          <a:ls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fi-FI" sz="2100">
                <a:latin typeface="Arial Narrow"/>
              </a:rPr>
              <a:t>Tällä hetkellä ensikertaisten aloittajien määrä (tarjonta) vastaa 65-70 prosenttia nuorisoikäluokista ja 80-90 prosenttia ensimmäistä kertaa korkeakoulutukseen hakijoista</a:t>
            </a:r>
            <a:endParaRPr lang="fi-FI" sz="2100"/>
          </a:p>
        </p:txBody>
      </p:sp>
      <p:sp>
        <p:nvSpPr>
          <p:cNvPr id="3" name="Sisällön paikkamerkki 2">
            <a:extLst>
              <a:ext uri="{FF2B5EF4-FFF2-40B4-BE49-F238E27FC236}">
                <a16:creationId xmlns:a16="http://schemas.microsoft.com/office/drawing/2014/main" id="{D2D28EBF-6CD5-C9A2-A3D8-171B40720838}"/>
              </a:ext>
              <a:ext uri="{C183D7F6-B498-43B3-948B-1728B52AA6E4}">
                <adec:decorative xmlns:adec="http://schemas.microsoft.com/office/drawing/2017/decorative" val="1"/>
              </a:ext>
            </a:extLst>
          </p:cNvPr>
          <p:cNvSpPr>
            <a:spLocks noGrp="1"/>
          </p:cNvSpPr>
          <p:nvPr>
            <p:ph idx="1"/>
          </p:nvPr>
        </p:nvSpPr>
        <p:spPr>
          <a:xfrm>
            <a:off x="88490" y="1249680"/>
            <a:ext cx="9055510" cy="3554319"/>
          </a:xfrm>
        </p:spPr>
        <p:txBody>
          <a:bodyPr vert="horz" lIns="91440" tIns="45720" rIns="91440" bIns="45720" rtlCol="0" anchor="t">
            <a:normAutofit/>
          </a:bodyPr>
          <a:ls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fi-FI">
              <a:cs typeface="Arial"/>
            </a:endParaRPr>
          </a:p>
          <a:p>
            <a:endParaRPr lang="fi-FI">
              <a:cs typeface="Arial"/>
            </a:endParaRPr>
          </a:p>
          <a:p>
            <a:pPr lvl="1"/>
            <a:endParaRPr lang="fi-FI">
              <a:cs typeface="Arial"/>
            </a:endParaRPr>
          </a:p>
        </p:txBody>
      </p:sp>
      <p:sp>
        <p:nvSpPr>
          <p:cNvPr id="4" name="Dian numeron paikkamerkki 3">
            <a:extLst>
              <a:ext uri="{FF2B5EF4-FFF2-40B4-BE49-F238E27FC236}">
                <a16:creationId xmlns:a16="http://schemas.microsoft.com/office/drawing/2014/main" id="{58994FA8-F2E1-24E8-0AAE-E365C4159548}"/>
              </a:ext>
            </a:extLst>
          </p:cNvPr>
          <p:cNvSpPr>
            <a:spLocks noGrp="1"/>
          </p:cNvSpPr>
          <p:nvPr>
            <p:ph type="sldNum" sz="quarter" idx="12"/>
          </p:nvPr>
        </p:nvSpPr>
        <p:spPr/>
        <p:txBody>
          <a:bodyPr/>
          <a:lstStyle>
            <a:defPPr>
              <a:defRPr lang="fi-FI"/>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defTabSz="914378"/>
            <a:fld id="{1EA1DD0D-7089-48C5-B116-A19F892CF1D9}" type="slidenum">
              <a:rPr lang="fi-FI">
                <a:solidFill>
                  <a:srgbClr val="000000">
                    <a:lumMod val="50000"/>
                    <a:lumOff val="50000"/>
                  </a:srgbClr>
                </a:solidFill>
                <a:latin typeface="Arial"/>
              </a:rPr>
              <a:pPr defTabSz="914378"/>
              <a:t>24</a:t>
            </a:fld>
            <a:r>
              <a:rPr lang="fi-FI">
                <a:solidFill>
                  <a:srgbClr val="000000">
                    <a:lumMod val="50000"/>
                    <a:lumOff val="50000"/>
                  </a:srgbClr>
                </a:solidFill>
                <a:latin typeface="Arial"/>
              </a:rPr>
              <a:t>  </a:t>
            </a:r>
            <a:r>
              <a:rPr lang="fi-FI" b="0">
                <a:solidFill>
                  <a:srgbClr val="FFFFFF">
                    <a:lumMod val="65000"/>
                  </a:srgbClr>
                </a:solidFill>
                <a:latin typeface="Arial"/>
              </a:rPr>
              <a:t>|</a:t>
            </a:r>
            <a:endParaRPr lang="fi-FI" sz="600" b="0">
              <a:solidFill>
                <a:srgbClr val="FFFFFF">
                  <a:lumMod val="65000"/>
                </a:srgbClr>
              </a:solidFill>
              <a:latin typeface="Arial"/>
            </a:endParaRPr>
          </a:p>
        </p:txBody>
      </p:sp>
      <p:sp>
        <p:nvSpPr>
          <p:cNvPr id="5" name="Päivämäärän paikkamerkki 4">
            <a:extLst>
              <a:ext uri="{FF2B5EF4-FFF2-40B4-BE49-F238E27FC236}">
                <a16:creationId xmlns:a16="http://schemas.microsoft.com/office/drawing/2014/main" id="{B97BED4A-F4BA-1BFC-636A-CD4C2AC038EA}"/>
              </a:ext>
            </a:extLst>
          </p:cNvPr>
          <p:cNvSpPr>
            <a:spLocks noGrp="1"/>
          </p:cNvSpPr>
          <p:nvPr>
            <p:ph type="dt" sz="half" idx="10"/>
          </p:nvPr>
        </p:nvSpPr>
        <p:spPr/>
        <p:txBody>
          <a:bodyPr/>
          <a:lstStyle>
            <a:defPPr>
              <a:defRPr lang="fi-FI"/>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defTabSz="914378"/>
            <a:fld id="{23F2CBD4-DFD8-5A41-8E32-433BE3A53EED}" type="datetime1">
              <a:rPr lang="fi-FI">
                <a:solidFill>
                  <a:srgbClr val="000000">
                    <a:lumMod val="50000"/>
                    <a:lumOff val="50000"/>
                  </a:srgbClr>
                </a:solidFill>
                <a:latin typeface="Arial"/>
              </a:rPr>
              <a:pPr defTabSz="914378"/>
              <a:t>25.5.2026</a:t>
            </a:fld>
            <a:endParaRPr lang="fi-FI">
              <a:solidFill>
                <a:srgbClr val="000000">
                  <a:lumMod val="50000"/>
                  <a:lumOff val="50000"/>
                </a:srgbClr>
              </a:solidFill>
              <a:latin typeface="Arial"/>
            </a:endParaRPr>
          </a:p>
        </p:txBody>
      </p:sp>
      <p:pic>
        <p:nvPicPr>
          <p:cNvPr id="14" name="Kuva 13" descr="Korkeakoulujen ensikertaiset alittajat ja nuorisoikäluokat">
            <a:extLst>
              <a:ext uri="{FF2B5EF4-FFF2-40B4-BE49-F238E27FC236}">
                <a16:creationId xmlns:a16="http://schemas.microsoft.com/office/drawing/2014/main" id="{49FB9F6D-3A29-3490-61A2-AC683903378C}"/>
              </a:ext>
            </a:extLst>
          </p:cNvPr>
          <p:cNvPicPr>
            <a:picLocks noChangeAspect="1"/>
          </p:cNvPicPr>
          <p:nvPr/>
        </p:nvPicPr>
        <p:blipFill>
          <a:blip r:embed="rId2"/>
          <a:stretch>
            <a:fillRect/>
          </a:stretch>
        </p:blipFill>
        <p:spPr>
          <a:xfrm>
            <a:off x="83725" y="1888656"/>
            <a:ext cx="4422044" cy="2530945"/>
          </a:xfrm>
          <a:prstGeom prst="rect">
            <a:avLst/>
          </a:prstGeom>
        </p:spPr>
      </p:pic>
      <p:pic>
        <p:nvPicPr>
          <p:cNvPr id="20" name="Kuva 19" descr="Korkeakoulujen ensikertaiset aloittajat ja ensimmäistä kertaa korkeakoulutukseen hakijat">
            <a:extLst>
              <a:ext uri="{FF2B5EF4-FFF2-40B4-BE49-F238E27FC236}">
                <a16:creationId xmlns:a16="http://schemas.microsoft.com/office/drawing/2014/main" id="{4A04B261-EC8B-E3F2-54FA-54E2A2F6E181}"/>
              </a:ext>
            </a:extLst>
          </p:cNvPr>
          <p:cNvPicPr>
            <a:picLocks noChangeAspect="1"/>
          </p:cNvPicPr>
          <p:nvPr/>
        </p:nvPicPr>
        <p:blipFill>
          <a:blip r:embed="rId3"/>
          <a:stretch>
            <a:fillRect/>
          </a:stretch>
        </p:blipFill>
        <p:spPr>
          <a:xfrm>
            <a:off x="4609305" y="1888656"/>
            <a:ext cx="4450972" cy="2530945"/>
          </a:xfrm>
          <a:prstGeom prst="rect">
            <a:avLst/>
          </a:prstGeom>
        </p:spPr>
      </p:pic>
    </p:spTree>
    <p:extLst>
      <p:ext uri="{BB962C8B-B14F-4D97-AF65-F5344CB8AC3E}">
        <p14:creationId xmlns:p14="http://schemas.microsoft.com/office/powerpoint/2010/main" val="1898121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6A59F-D5AE-9873-1CA1-F2A707564CA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1E1AAB2-72F1-3BAD-C201-59605579D308}"/>
              </a:ext>
            </a:extLst>
          </p:cNvPr>
          <p:cNvSpPr>
            <a:spLocks noGrp="1"/>
          </p:cNvSpPr>
          <p:nvPr>
            <p:ph type="ctrTitle"/>
          </p:nvPr>
        </p:nvSpPr>
        <p:spPr/>
        <p:txBody>
          <a:bodyPr/>
          <a:lstStyle/>
          <a:p>
            <a:r>
              <a:rPr lang="fi-FI" dirty="0"/>
              <a:t>3. Kulttuuri-, liikunta- ja nuorisopalvelut</a:t>
            </a:r>
          </a:p>
        </p:txBody>
      </p:sp>
      <p:sp>
        <p:nvSpPr>
          <p:cNvPr id="7" name="Subtitle 6">
            <a:extLst>
              <a:ext uri="{FF2B5EF4-FFF2-40B4-BE49-F238E27FC236}">
                <a16:creationId xmlns:a16="http://schemas.microsoft.com/office/drawing/2014/main" id="{D1371546-FCE4-899D-BB47-F33E15E4407A}"/>
              </a:ext>
            </a:extLst>
          </p:cNvPr>
          <p:cNvSpPr>
            <a:spLocks noGrp="1"/>
          </p:cNvSpPr>
          <p:nvPr>
            <p:ph type="subTitle" idx="1"/>
          </p:nvPr>
        </p:nvSpPr>
        <p:spPr/>
        <p:txBody>
          <a:bodyPr/>
          <a:lstStyle/>
          <a:p>
            <a:r>
              <a:rPr lang="fi-FI" dirty="0"/>
              <a:t>Kansliapäällikkö Heidi Backman</a:t>
            </a:r>
          </a:p>
        </p:txBody>
      </p:sp>
    </p:spTree>
    <p:extLst>
      <p:ext uri="{BB962C8B-B14F-4D97-AF65-F5344CB8AC3E}">
        <p14:creationId xmlns:p14="http://schemas.microsoft.com/office/powerpoint/2010/main" val="2050323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1F42B-754B-B367-990F-DE1359281ABB}"/>
              </a:ext>
            </a:extLst>
          </p:cNvPr>
          <p:cNvSpPr>
            <a:spLocks noGrp="1"/>
          </p:cNvSpPr>
          <p:nvPr>
            <p:ph type="title"/>
          </p:nvPr>
        </p:nvSpPr>
        <p:spPr/>
        <p:txBody>
          <a:bodyPr/>
          <a:lstStyle/>
          <a:p>
            <a:r>
              <a:rPr lang="fi-FI" noProof="0">
                <a:latin typeface="Arial Narrow"/>
              </a:rPr>
              <a:t>Kulttuuri- ja kirjastopalvelut</a:t>
            </a:r>
            <a:endParaRPr lang="fi-FI" noProof="0"/>
          </a:p>
        </p:txBody>
      </p:sp>
      <p:sp>
        <p:nvSpPr>
          <p:cNvPr id="3" name="Content Placeholder 2">
            <a:extLst>
              <a:ext uri="{FF2B5EF4-FFF2-40B4-BE49-F238E27FC236}">
                <a16:creationId xmlns:a16="http://schemas.microsoft.com/office/drawing/2014/main" id="{52549635-7B37-FCE7-9D98-A9409169E717}"/>
              </a:ext>
            </a:extLst>
          </p:cNvPr>
          <p:cNvSpPr>
            <a:spLocks noGrp="1"/>
          </p:cNvSpPr>
          <p:nvPr>
            <p:ph idx="1"/>
          </p:nvPr>
        </p:nvSpPr>
        <p:spPr/>
        <p:txBody>
          <a:bodyPr vert="horz" lIns="91440" tIns="45720" rIns="91440" bIns="45720" rtlCol="0" anchor="t">
            <a:normAutofit fontScale="85000" lnSpcReduction="20000"/>
          </a:bodyPr>
          <a:lstStyle/>
          <a:p>
            <a:pPr marL="267970" indent="-267970"/>
            <a:r>
              <a:rPr lang="fi-FI" noProof="0"/>
              <a:t>Kulttuuri- ja kirjastopalveluita järjestetään kaikille ikäryhmille, joten lasten määrän väheneminen ei vaikuta palvelutarpeeseen yhtä nopeasti kuin kasvatuksen ja opetuksen osalta. Väestömäärän väheneminen haastaa kuitenkin kulttuuri- ja kirjastopalveluiden järjestämistä erityisesti pienissä, maaseutumaisissa kunnissa.</a:t>
            </a:r>
          </a:p>
          <a:p>
            <a:pPr marL="267970" indent="-267970"/>
            <a:r>
              <a:rPr lang="fi-FI" noProof="0"/>
              <a:t>Kuntien kulttuuritoiminnasta annetun lain mukaan </a:t>
            </a:r>
            <a:r>
              <a:rPr lang="fi-FI" b="1" noProof="0"/>
              <a:t>kuntien tehtävänä on järjestää kulttuuritoimintaa</a:t>
            </a:r>
            <a:r>
              <a:rPr lang="fi-FI" noProof="0"/>
              <a:t>. Sillä tarkoitetaan toimintaa, jolla kunta edistää kulttuurin ja taiteen tekemistä, kokemista, harrastamista, saatavuutta ja käyttöä sekä taide- ja kulttuurikasvatusta ja kulttuuriperintöä. Tehtäviä ja niihin liittyviä palveluita järjestäessään kuntien tulee huomioida paikalliset olosuhteet ja voimavarat sekä eri väestöryhmien tarpeet.</a:t>
            </a:r>
          </a:p>
          <a:p>
            <a:pPr marL="267970" indent="-267970"/>
            <a:r>
              <a:rPr lang="fi-FI" noProof="0"/>
              <a:t>Yleisiä kirjastoja koskevan lain mukaan kunnan tehtävänä on </a:t>
            </a:r>
            <a:r>
              <a:rPr lang="fi-FI" b="1" noProof="0"/>
              <a:t>yleisen kirjaston toiminnan järjestäminen</a:t>
            </a:r>
            <a:r>
              <a:rPr lang="fi-FI" noProof="0"/>
              <a:t>. Kunta voi järjestää yleisen kirjaston toiminnan itse, yhteistyössä toisten kuntien kanssa tai muulla tavoin.</a:t>
            </a:r>
          </a:p>
          <a:p>
            <a:pPr marL="0" indent="0">
              <a:buNone/>
            </a:pPr>
            <a:endParaRPr lang="en-US" sz="1600">
              <a:cs typeface="Arial"/>
            </a:endParaRPr>
          </a:p>
          <a:p>
            <a:pPr marL="267970" indent="-267970"/>
            <a:endParaRPr lang="en-US">
              <a:cs typeface="Arial"/>
            </a:endParaRPr>
          </a:p>
          <a:p>
            <a:pPr marL="267970" indent="-267970"/>
            <a:endParaRPr lang="en-US">
              <a:cs typeface="Arial"/>
            </a:endParaRPr>
          </a:p>
          <a:p>
            <a:pPr marL="267970" indent="-267970"/>
            <a:endParaRPr lang="en-US">
              <a:cs typeface="Arial"/>
            </a:endParaRPr>
          </a:p>
        </p:txBody>
      </p:sp>
      <p:sp>
        <p:nvSpPr>
          <p:cNvPr id="4" name="Slide Number Placeholder 3">
            <a:extLst>
              <a:ext uri="{FF2B5EF4-FFF2-40B4-BE49-F238E27FC236}">
                <a16:creationId xmlns:a16="http://schemas.microsoft.com/office/drawing/2014/main" id="{A0EB9004-98C3-075C-AD1E-9D16A9591B78}"/>
              </a:ext>
            </a:extLst>
          </p:cNvPr>
          <p:cNvSpPr>
            <a:spLocks noGrp="1"/>
          </p:cNvSpPr>
          <p:nvPr>
            <p:ph type="sldNum" sz="quarter" idx="12"/>
          </p:nvPr>
        </p:nvSpPr>
        <p:spPr/>
        <p:txBody>
          <a:bodyPr/>
          <a:lstStyle/>
          <a:p>
            <a:fld id="{1EA1DD0D-7089-48C5-B116-A19F892CF1D9}" type="slidenum">
              <a:rPr lang="fi-FI" smtClean="0"/>
              <a:pPr/>
              <a:t>26</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Date Placeholder 4">
            <a:extLst>
              <a:ext uri="{FF2B5EF4-FFF2-40B4-BE49-F238E27FC236}">
                <a16:creationId xmlns:a16="http://schemas.microsoft.com/office/drawing/2014/main" id="{3E8EC816-D794-2139-D068-2ADC6A372E3A}"/>
              </a:ext>
            </a:extLst>
          </p:cNvPr>
          <p:cNvSpPr>
            <a:spLocks noGrp="1"/>
          </p:cNvSpPr>
          <p:nvPr>
            <p:ph type="dt" sz="half" idx="2"/>
          </p:nvPr>
        </p:nvSpPr>
        <p:spPr/>
        <p:txBody>
          <a:bodyPr/>
          <a:lstStyle/>
          <a:p>
            <a:fld id="{DE55D46C-FFDD-D244-BC09-59C228F6F1B8}" type="datetime1">
              <a:rPr lang="fi-FI" smtClean="0"/>
              <a:t>25.5.2026</a:t>
            </a:fld>
            <a:endParaRPr lang="fi-FI"/>
          </a:p>
        </p:txBody>
      </p:sp>
    </p:spTree>
    <p:extLst>
      <p:ext uri="{BB962C8B-B14F-4D97-AF65-F5344CB8AC3E}">
        <p14:creationId xmlns:p14="http://schemas.microsoft.com/office/powerpoint/2010/main" val="3307383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EB07E-F4FA-5538-820B-2BAA691A8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D7AD5-6F19-FB05-60B9-39F4C158D431}"/>
              </a:ext>
            </a:extLst>
          </p:cNvPr>
          <p:cNvSpPr>
            <a:spLocks noGrp="1"/>
          </p:cNvSpPr>
          <p:nvPr>
            <p:ph type="title"/>
          </p:nvPr>
        </p:nvSpPr>
        <p:spPr/>
        <p:txBody>
          <a:bodyPr/>
          <a:lstStyle/>
          <a:p>
            <a:r>
              <a:rPr lang="fi-FI" noProof="0">
                <a:latin typeface="Arial Narrow"/>
              </a:rPr>
              <a:t>Museot ja esittävät taiteet</a:t>
            </a:r>
            <a:endParaRPr lang="fi-FI" noProof="0"/>
          </a:p>
        </p:txBody>
      </p:sp>
      <p:sp>
        <p:nvSpPr>
          <p:cNvPr id="3" name="Content Placeholder 2">
            <a:extLst>
              <a:ext uri="{FF2B5EF4-FFF2-40B4-BE49-F238E27FC236}">
                <a16:creationId xmlns:a16="http://schemas.microsoft.com/office/drawing/2014/main" id="{EE68A195-9B43-6B57-AFEB-00FEC7D7461B}"/>
              </a:ext>
            </a:extLst>
          </p:cNvPr>
          <p:cNvSpPr>
            <a:spLocks noGrp="1"/>
          </p:cNvSpPr>
          <p:nvPr>
            <p:ph idx="1"/>
          </p:nvPr>
        </p:nvSpPr>
        <p:spPr/>
        <p:txBody>
          <a:bodyPr vert="horz" lIns="91440" tIns="45720" rIns="91440" bIns="45720" rtlCol="0" anchor="t">
            <a:normAutofit fontScale="77500" lnSpcReduction="20000"/>
          </a:bodyPr>
          <a:lstStyle/>
          <a:p>
            <a:pPr marL="267970" indent="-267970"/>
            <a:r>
              <a:rPr lang="fi-FI" sz="2200" noProof="0"/>
              <a:t>Museoiden, teattereiden ja orkestereiden tehtävät ovat kunnille </a:t>
            </a:r>
            <a:r>
              <a:rPr lang="fi-FI" sz="2200" b="1" noProof="0"/>
              <a:t>vapaaehtoisia</a:t>
            </a:r>
            <a:r>
              <a:rPr lang="fi-FI" sz="2200" noProof="0"/>
              <a:t>.</a:t>
            </a:r>
          </a:p>
          <a:p>
            <a:pPr marL="267970" indent="-267970"/>
            <a:r>
              <a:rPr lang="fi-FI" sz="2200" noProof="0"/>
              <a:t>Museolain mukaan ammatillisella museolla tarkoitetaan valtion, kunnan tai kuntayhtymän taikka muun yhteisön tai säätiön ylläpitämää sääntömääräisesti museotoimintaa </a:t>
            </a:r>
            <a:r>
              <a:rPr lang="fi-FI" sz="2100"/>
              <a:t>harjoittavaa</a:t>
            </a:r>
            <a:r>
              <a:rPr lang="fi-FI" sz="2200" noProof="0"/>
              <a:t> toimintayksikköä, jolla on kokoelmat, vakituista ammatillista henkilöstöä ja joka on avoinna yleisölle. Kunta voi olla museotoiminnan järjestäjä. Ammatillisten museoiden ylläpitäjistä 51 prosenttia on kuntia.</a:t>
            </a:r>
          </a:p>
          <a:p>
            <a:pPr marL="267970" indent="-267970"/>
            <a:r>
              <a:rPr lang="fi-FI" sz="2200" noProof="0"/>
              <a:t>Esittävän taiteen ammattimaisen toiminnan järjestäminen ei ole kuntien lakisääteinen tehtävä. Kunnat voivat kuitenkin ylläpitää esim. ammattimaista teatteri- ja orkesteritoimintaa. Valtion rahoituksesta ko. toimintaan säädetään laissa esittävän taiteen edistämisestä, jonka mukaan toimintayksikön ylläpitäjänä voi olla kunta tai kuntayhtymä taikka sellainen yksityinen rekisteröity yhteisö tai säätiö, jonka sääntömääräisiin tehtäviin kuuluu esittävän taiteen esitystoiminnan harjoittaminen tai esittävän taiteen toimintayksikön ylläpitäminen.</a:t>
            </a:r>
          </a:p>
          <a:p>
            <a:pPr marL="267970" indent="-267970"/>
            <a:endParaRPr lang="en-US">
              <a:cs typeface="Arial"/>
            </a:endParaRPr>
          </a:p>
          <a:p>
            <a:pPr marL="267970" indent="-267970"/>
            <a:endParaRPr lang="en-US" sz="1600">
              <a:cs typeface="Arial"/>
            </a:endParaRPr>
          </a:p>
          <a:p>
            <a:pPr marL="267970" indent="-267970"/>
            <a:endParaRPr lang="en-US">
              <a:cs typeface="Arial"/>
            </a:endParaRPr>
          </a:p>
          <a:p>
            <a:pPr marL="267970" indent="-267970"/>
            <a:endParaRPr lang="en-US">
              <a:cs typeface="Arial"/>
            </a:endParaRPr>
          </a:p>
          <a:p>
            <a:pPr marL="267970" indent="-267970"/>
            <a:endParaRPr lang="en-US">
              <a:cs typeface="Arial"/>
            </a:endParaRPr>
          </a:p>
        </p:txBody>
      </p:sp>
      <p:sp>
        <p:nvSpPr>
          <p:cNvPr id="4" name="Slide Number Placeholder 3">
            <a:extLst>
              <a:ext uri="{FF2B5EF4-FFF2-40B4-BE49-F238E27FC236}">
                <a16:creationId xmlns:a16="http://schemas.microsoft.com/office/drawing/2014/main" id="{6E9C1B43-25AB-F721-E159-5FE35F9BCDB1}"/>
              </a:ext>
            </a:extLst>
          </p:cNvPr>
          <p:cNvSpPr>
            <a:spLocks noGrp="1"/>
          </p:cNvSpPr>
          <p:nvPr>
            <p:ph type="sldNum" sz="quarter" idx="12"/>
          </p:nvPr>
        </p:nvSpPr>
        <p:spPr/>
        <p:txBody>
          <a:bodyPr/>
          <a:lstStyle/>
          <a:p>
            <a:fld id="{1EA1DD0D-7089-48C5-B116-A19F892CF1D9}" type="slidenum">
              <a:rPr lang="fi-FI" smtClean="0"/>
              <a:pPr/>
              <a:t>27</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Date Placeholder 4">
            <a:extLst>
              <a:ext uri="{FF2B5EF4-FFF2-40B4-BE49-F238E27FC236}">
                <a16:creationId xmlns:a16="http://schemas.microsoft.com/office/drawing/2014/main" id="{12A456BB-B4F2-9706-08F4-E126D5FF41EA}"/>
              </a:ext>
            </a:extLst>
          </p:cNvPr>
          <p:cNvSpPr>
            <a:spLocks noGrp="1"/>
          </p:cNvSpPr>
          <p:nvPr>
            <p:ph type="dt" sz="half" idx="2"/>
          </p:nvPr>
        </p:nvSpPr>
        <p:spPr/>
        <p:txBody>
          <a:bodyPr/>
          <a:lstStyle/>
          <a:p>
            <a:fld id="{DE55D46C-FFDD-D244-BC09-59C228F6F1B8}" type="datetime1">
              <a:rPr lang="fi-FI" smtClean="0"/>
              <a:t>25.5.2026</a:t>
            </a:fld>
            <a:endParaRPr lang="fi-FI"/>
          </a:p>
        </p:txBody>
      </p:sp>
    </p:spTree>
    <p:extLst>
      <p:ext uri="{BB962C8B-B14F-4D97-AF65-F5344CB8AC3E}">
        <p14:creationId xmlns:p14="http://schemas.microsoft.com/office/powerpoint/2010/main" val="29879744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2153F-9B9B-56FE-F35D-F01937C781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BBF242-145A-EA8F-9526-3CD0312C645C}"/>
              </a:ext>
            </a:extLst>
          </p:cNvPr>
          <p:cNvSpPr>
            <a:spLocks noGrp="1"/>
          </p:cNvSpPr>
          <p:nvPr>
            <p:ph type="title"/>
          </p:nvPr>
        </p:nvSpPr>
        <p:spPr/>
        <p:txBody>
          <a:bodyPr/>
          <a:lstStyle/>
          <a:p>
            <a:r>
              <a:rPr lang="fi-FI" noProof="0">
                <a:latin typeface="Arial Narrow"/>
              </a:rPr>
              <a:t>Taiteen perusopetus</a:t>
            </a:r>
            <a:endParaRPr lang="fi-FI" noProof="0"/>
          </a:p>
        </p:txBody>
      </p:sp>
      <p:sp>
        <p:nvSpPr>
          <p:cNvPr id="3" name="Content Placeholder 2">
            <a:extLst>
              <a:ext uri="{FF2B5EF4-FFF2-40B4-BE49-F238E27FC236}">
                <a16:creationId xmlns:a16="http://schemas.microsoft.com/office/drawing/2014/main" id="{31D319AC-1BA2-17C3-B962-37ACF6E691D1}"/>
              </a:ext>
            </a:extLst>
          </p:cNvPr>
          <p:cNvSpPr>
            <a:spLocks noGrp="1"/>
          </p:cNvSpPr>
          <p:nvPr>
            <p:ph idx="1"/>
          </p:nvPr>
        </p:nvSpPr>
        <p:spPr/>
        <p:txBody>
          <a:bodyPr vert="horz" lIns="91440" tIns="45720" rIns="91440" bIns="45720" rtlCol="0" anchor="t">
            <a:normAutofit lnSpcReduction="10000"/>
          </a:bodyPr>
          <a:lstStyle/>
          <a:p>
            <a:pPr marL="267970" indent="-267970"/>
            <a:r>
              <a:rPr lang="fi-FI" sz="1900" noProof="0">
                <a:ea typeface="+mn-lt"/>
                <a:cs typeface="+mn-lt"/>
              </a:rPr>
              <a:t>Taiteen perusopetus ei ole kuntien lakisääteinen tehtävä, vaan opetuksen järjestäminen </a:t>
            </a:r>
            <a:r>
              <a:rPr lang="fi-FI" sz="1900" b="1" noProof="0">
                <a:ea typeface="+mn-lt"/>
                <a:cs typeface="+mn-lt"/>
              </a:rPr>
              <a:t>perustuu kunnan omaan päätökseen</a:t>
            </a:r>
            <a:r>
              <a:rPr lang="fi-FI" sz="1900" noProof="0">
                <a:ea typeface="+mn-lt"/>
                <a:cs typeface="+mn-lt"/>
              </a:rPr>
              <a:t>. Mikäli kunta päättää tarjota taiteen perusopetusta, sen on noudatettava taiteen perusopetuksesta annettua lakia. Kunta voi tarjota taiteen perusopetusta omana palvelunaan tai huolehtia siitä, että jokin muu taho, kuten toinen kunta tai yksityinen koulutuksen järjestäjä, tarjoaa niitä kunnan asukkaille. </a:t>
            </a:r>
          </a:p>
          <a:p>
            <a:pPr marL="267970" indent="-267970"/>
            <a:r>
              <a:rPr lang="fi-FI" noProof="0">
                <a:ea typeface="+mn-lt"/>
                <a:cs typeface="+mn-lt"/>
              </a:rPr>
              <a:t>Taiteen perusopetusta järjestetään Suomessa laajasti: noin 85 % kunnista tarjoaa sitä asukkailleen. Opetusta annetaan musiikissa, tanssissa, sanataiteessa, sirkustaiteessa, teatteritaiteessa sekä arkkitehtuurissa, mediataiteessa, kuvataiteessa ja käsityössä. </a:t>
            </a:r>
            <a:endParaRPr lang="fi-FI" noProof="0"/>
          </a:p>
          <a:p>
            <a:pPr marL="267970" indent="-267970"/>
            <a:endParaRPr lang="en-US">
              <a:cs typeface="Arial"/>
            </a:endParaRPr>
          </a:p>
        </p:txBody>
      </p:sp>
      <p:sp>
        <p:nvSpPr>
          <p:cNvPr id="4" name="Slide Number Placeholder 3">
            <a:extLst>
              <a:ext uri="{FF2B5EF4-FFF2-40B4-BE49-F238E27FC236}">
                <a16:creationId xmlns:a16="http://schemas.microsoft.com/office/drawing/2014/main" id="{F4EC81F9-9C54-31F8-AF6E-245B22B64AAF}"/>
              </a:ext>
            </a:extLst>
          </p:cNvPr>
          <p:cNvSpPr>
            <a:spLocks noGrp="1"/>
          </p:cNvSpPr>
          <p:nvPr>
            <p:ph type="sldNum" sz="quarter" idx="12"/>
          </p:nvPr>
        </p:nvSpPr>
        <p:spPr/>
        <p:txBody>
          <a:bodyPr/>
          <a:lstStyle/>
          <a:p>
            <a:fld id="{1EA1DD0D-7089-48C5-B116-A19F892CF1D9}" type="slidenum">
              <a:rPr lang="fi-FI" smtClean="0"/>
              <a:pPr/>
              <a:t>28</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Date Placeholder 4">
            <a:extLst>
              <a:ext uri="{FF2B5EF4-FFF2-40B4-BE49-F238E27FC236}">
                <a16:creationId xmlns:a16="http://schemas.microsoft.com/office/drawing/2014/main" id="{2E736309-B55C-0DE8-266B-0A198B795393}"/>
              </a:ext>
            </a:extLst>
          </p:cNvPr>
          <p:cNvSpPr>
            <a:spLocks noGrp="1"/>
          </p:cNvSpPr>
          <p:nvPr>
            <p:ph type="dt" sz="half" idx="2"/>
          </p:nvPr>
        </p:nvSpPr>
        <p:spPr/>
        <p:txBody>
          <a:bodyPr/>
          <a:lstStyle/>
          <a:p>
            <a:fld id="{DE55D46C-FFDD-D244-BC09-59C228F6F1B8}" type="datetime1">
              <a:rPr lang="fi-FI" smtClean="0"/>
              <a:t>25.5.2026</a:t>
            </a:fld>
            <a:endParaRPr lang="fi-FI"/>
          </a:p>
        </p:txBody>
      </p:sp>
    </p:spTree>
    <p:extLst>
      <p:ext uri="{BB962C8B-B14F-4D97-AF65-F5344CB8AC3E}">
        <p14:creationId xmlns:p14="http://schemas.microsoft.com/office/powerpoint/2010/main" val="29684333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BDA5EE-64DD-2633-FDF4-09FE37489B94}"/>
              </a:ext>
            </a:extLst>
          </p:cNvPr>
          <p:cNvSpPr>
            <a:spLocks noGrp="1"/>
          </p:cNvSpPr>
          <p:nvPr>
            <p:ph type="title"/>
          </p:nvPr>
        </p:nvSpPr>
        <p:spPr>
          <a:xfrm>
            <a:off x="409300" y="235341"/>
            <a:ext cx="7763101" cy="880325"/>
          </a:xfrm>
        </p:spPr>
        <p:txBody>
          <a:bodyPr/>
          <a:ls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br>
              <a:rPr lang="fi-FI"/>
            </a:br>
            <a:r>
              <a:rPr lang="fi-FI" sz="3200">
                <a:solidFill>
                  <a:srgbClr val="598D83"/>
                </a:solidFill>
                <a:latin typeface="Arial Narrow"/>
                <a:cs typeface="Arial"/>
              </a:rPr>
              <a:t>Kirjastotilastot </a:t>
            </a:r>
            <a:br>
              <a:rPr lang="fi-FI" sz="3200">
                <a:solidFill>
                  <a:srgbClr val="598D83"/>
                </a:solidFill>
                <a:latin typeface="Arial Narrow"/>
                <a:cs typeface="Arial"/>
              </a:rPr>
            </a:br>
            <a:r>
              <a:rPr lang="fi-FI" sz="3200">
                <a:solidFill>
                  <a:srgbClr val="598D83"/>
                </a:solidFill>
                <a:latin typeface="Arial Narrow"/>
                <a:cs typeface="Arial"/>
              </a:rPr>
              <a:t>vuosi 2025</a:t>
            </a:r>
            <a:endParaRPr lang="fi-FI" sz="2700">
              <a:cs typeface="Arial"/>
            </a:endParaRPr>
          </a:p>
        </p:txBody>
      </p:sp>
      <p:sp>
        <p:nvSpPr>
          <p:cNvPr id="3" name="Sisällön paikkamerkki 2">
            <a:extLst>
              <a:ext uri="{FF2B5EF4-FFF2-40B4-BE49-F238E27FC236}">
                <a16:creationId xmlns:a16="http://schemas.microsoft.com/office/drawing/2014/main" id="{B19AF798-132C-D1E6-E184-D4109BA3BAE7}"/>
              </a:ext>
            </a:extLst>
          </p:cNvPr>
          <p:cNvSpPr>
            <a:spLocks noGrp="1"/>
          </p:cNvSpPr>
          <p:nvPr>
            <p:ph idx="1"/>
          </p:nvPr>
        </p:nvSpPr>
        <p:spPr>
          <a:xfrm>
            <a:off x="106682" y="1123496"/>
            <a:ext cx="6539113" cy="3852736"/>
          </a:xfrm>
        </p:spPr>
        <p:txBody>
          <a:bodyPr vert="horz" lIns="91440" tIns="45720" rIns="91440" bIns="45720" numCol="2" spcCol="216000" rtlCol="0" anchor="t">
            <a:normAutofit/>
          </a:bodyPr>
          <a:ls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57168" indent="-257168" defTabSz="914355">
              <a:buClr>
                <a:srgbClr val="598D83"/>
              </a:buClr>
              <a:tabLst>
                <a:tab pos="342892" algn="l"/>
              </a:tabLst>
              <a:defRPr/>
            </a:pPr>
            <a:r>
              <a:rPr lang="fi-FI" sz="900" b="1">
                <a:solidFill>
                  <a:srgbClr val="000000"/>
                </a:solidFill>
                <a:latin typeface="Aptos" panose="020B0004020202020204" pitchFamily="34" charset="0"/>
                <a:ea typeface="Times New Roman" panose="02020603050405020304" pitchFamily="18" charset="0"/>
                <a:cs typeface="Times New Roman" panose="02020603050405020304" pitchFamily="18" charset="0"/>
              </a:rPr>
              <a:t>Kirjalainaus: </a:t>
            </a:r>
            <a:r>
              <a:rPr lang="fi-FI" sz="900">
                <a:solidFill>
                  <a:srgbClr val="000000"/>
                </a:solidFill>
                <a:latin typeface="Aptos" panose="020B0004020202020204" pitchFamily="34" charset="0"/>
                <a:ea typeface="Times New Roman" panose="02020603050405020304" pitchFamily="18" charset="0"/>
                <a:cs typeface="Times New Roman" panose="02020603050405020304" pitchFamily="18" charset="0"/>
              </a:rPr>
              <a:t>Lastenkirjallisuuden lainauksessa neljäs perättäinen ennätysvuosi</a:t>
            </a:r>
            <a:endParaRPr lang="fi-FI" sz="9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557199" lvl="1" indent="-214308" defTabSz="914355">
              <a:buClr>
                <a:srgbClr val="598D83"/>
              </a:buClr>
              <a:tabLst>
                <a:tab pos="685783" algn="l"/>
              </a:tabLst>
              <a:defRPr/>
            </a:pPr>
            <a:r>
              <a:rPr lang="fi-FI" sz="900">
                <a:solidFill>
                  <a:srgbClr val="000000"/>
                </a:solidFill>
                <a:latin typeface="Aptos" panose="020B0004020202020204" pitchFamily="34" charset="0"/>
                <a:ea typeface="Times New Roman" panose="02020603050405020304" pitchFamily="18" charset="0"/>
                <a:cs typeface="Times New Roman" panose="02020603050405020304" pitchFamily="18" charset="0"/>
              </a:rPr>
              <a:t>Ruotsin- ja muunkielisen kirjallisuuden lainauksessa myös jälleen ennätys</a:t>
            </a:r>
            <a:endParaRPr lang="fi-FI" sz="9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557199" lvl="1" indent="-214308" defTabSz="914355">
              <a:buClr>
                <a:srgbClr val="598D83"/>
              </a:buClr>
              <a:tabLst>
                <a:tab pos="685783" algn="l"/>
              </a:tabLst>
              <a:defRPr/>
            </a:pPr>
            <a:r>
              <a:rPr lang="fi-FI" sz="900">
                <a:solidFill>
                  <a:srgbClr val="000000"/>
                </a:solidFill>
                <a:latin typeface="Aptos" panose="020B0004020202020204" pitchFamily="34" charset="0"/>
                <a:ea typeface="Times New Roman" panose="02020603050405020304" pitchFamily="18" charset="0"/>
                <a:cs typeface="Times New Roman" panose="02020603050405020304" pitchFamily="18" charset="0"/>
              </a:rPr>
              <a:t>Kirjalainaus ollut viimeksi näin korkealla tasolla 20 vuotta sitten</a:t>
            </a:r>
            <a:endParaRPr lang="fi-FI" sz="9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257168" indent="-257168" defTabSz="914355">
              <a:buClr>
                <a:srgbClr val="598D83"/>
              </a:buClr>
              <a:tabLst>
                <a:tab pos="342892" algn="l"/>
              </a:tabLst>
              <a:defRPr/>
            </a:pPr>
            <a:r>
              <a:rPr lang="fi-FI" sz="900" b="1">
                <a:solidFill>
                  <a:srgbClr val="000000"/>
                </a:solidFill>
                <a:latin typeface="Aptos" panose="020B0004020202020204" pitchFamily="34" charset="0"/>
                <a:ea typeface="Times New Roman" panose="02020603050405020304" pitchFamily="18" charset="0"/>
                <a:cs typeface="Times New Roman" panose="02020603050405020304" pitchFamily="18" charset="0"/>
              </a:rPr>
              <a:t>Muut osiot:</a:t>
            </a:r>
            <a:endParaRPr lang="fi-FI" sz="900" b="1">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557199" lvl="1" indent="-214308" defTabSz="914355">
              <a:buClr>
                <a:srgbClr val="598D83"/>
              </a:buClr>
              <a:tabLst>
                <a:tab pos="685783" algn="l"/>
              </a:tabLst>
              <a:defRPr/>
            </a:pPr>
            <a:r>
              <a:rPr lang="fi-FI" sz="900">
                <a:solidFill>
                  <a:srgbClr val="000000"/>
                </a:solidFill>
                <a:latin typeface="Aptos" panose="020B0004020202020204" pitchFamily="34" charset="0"/>
                <a:ea typeface="Times New Roman" panose="02020603050405020304" pitchFamily="18" charset="0"/>
                <a:cs typeface="Times New Roman" panose="02020603050405020304" pitchFamily="18" charset="0"/>
              </a:rPr>
              <a:t>Kirjastokäynnit +0,2 % ja Aktiivisten lainaajien määrä +1,4 %</a:t>
            </a:r>
            <a:endParaRPr lang="fi-FI" sz="9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557199" lvl="1" indent="-214308" defTabSz="914355">
              <a:buClr>
                <a:srgbClr val="598D83"/>
              </a:buClr>
              <a:tabLst>
                <a:tab pos="685783" algn="l"/>
              </a:tabLst>
              <a:defRPr/>
            </a:pPr>
            <a:r>
              <a:rPr lang="fi-FI" sz="900">
                <a:solidFill>
                  <a:srgbClr val="000000"/>
                </a:solidFill>
                <a:latin typeface="Aptos" panose="020B0004020202020204" pitchFamily="34" charset="0"/>
                <a:ea typeface="Times New Roman" panose="02020603050405020304" pitchFamily="18" charset="0"/>
                <a:cs typeface="Times New Roman" panose="02020603050405020304" pitchFamily="18" charset="0"/>
              </a:rPr>
              <a:t>Tapahtuma/koulutus- ja osallistujamäärät jäivät hieman alle 2024 huippulukemien</a:t>
            </a:r>
            <a:endParaRPr lang="fi-FI" sz="9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557199" lvl="1" indent="-214308" defTabSz="914355">
              <a:buClr>
                <a:srgbClr val="598D83"/>
              </a:buClr>
              <a:tabLst>
                <a:tab pos="685783" algn="l"/>
              </a:tabLst>
              <a:defRPr/>
            </a:pPr>
            <a:r>
              <a:rPr lang="fi-FI" sz="900">
                <a:solidFill>
                  <a:srgbClr val="000000"/>
                </a:solidFill>
                <a:latin typeface="Aptos" panose="020B0004020202020204" pitchFamily="34" charset="0"/>
                <a:ea typeface="Times New Roman" panose="02020603050405020304" pitchFamily="18" charset="0"/>
                <a:cs typeface="Times New Roman" panose="02020603050405020304" pitchFamily="18" charset="0"/>
              </a:rPr>
              <a:t>E-lehtien lainaus +3 %</a:t>
            </a:r>
          </a:p>
          <a:p>
            <a:pPr marL="557199" lvl="1" indent="-214308" defTabSz="914355">
              <a:buClr>
                <a:srgbClr val="598D83"/>
              </a:buClr>
              <a:tabLst>
                <a:tab pos="685783" algn="l"/>
              </a:tabLst>
              <a:defRPr/>
            </a:pPr>
            <a:r>
              <a:rPr lang="fi-FI" sz="900">
                <a:solidFill>
                  <a:srgbClr val="000000"/>
                </a:solidFill>
                <a:latin typeface="Aptos" panose="020B0004020202020204" pitchFamily="34" charset="0"/>
                <a:ea typeface="Calibri" panose="020F0502020204030204" pitchFamily="34" charset="0"/>
                <a:cs typeface="Times New Roman" panose="02020603050405020304" pitchFamily="18" charset="0"/>
              </a:rPr>
              <a:t>Kirjastojen (-12 kpl)  ja kirjastoautojen (-4 kpl) määrän vähentyminen</a:t>
            </a:r>
          </a:p>
          <a:p>
            <a:pPr marL="556881" lvl="1" indent="-213990" defTabSz="914355">
              <a:buClr>
                <a:srgbClr val="598D83"/>
              </a:buClr>
              <a:tabLst>
                <a:tab pos="685783" algn="l"/>
              </a:tabLst>
              <a:defRPr/>
            </a:pPr>
            <a:r>
              <a:rPr lang="fi-FI" sz="900">
                <a:solidFill>
                  <a:srgbClr val="000000"/>
                </a:solidFill>
                <a:latin typeface="Aptos"/>
                <a:ea typeface="Calibri"/>
                <a:cs typeface="Times New Roman"/>
              </a:rPr>
              <a:t> </a:t>
            </a:r>
            <a:r>
              <a:rPr lang="fi-FI" sz="900">
                <a:solidFill>
                  <a:srgbClr val="000000"/>
                </a:solidFill>
                <a:latin typeface="Aptos"/>
                <a:ea typeface="Times New Roman" panose="02020603050405020304" pitchFamily="18" charset="0"/>
                <a:cs typeface="Times New Roman"/>
              </a:rPr>
              <a:t>Muut henkilötyövuodet (ei kirjaston palkkaamat) -28 %. (Taustalla TE-palvelujen siirto kunnille</a:t>
            </a:r>
            <a:endParaRPr lang="fi-FI" sz="900">
              <a:latin typeface="Aptos"/>
              <a:cs typeface="Times New Roman"/>
            </a:endParaRPr>
          </a:p>
        </p:txBody>
      </p:sp>
      <p:sp>
        <p:nvSpPr>
          <p:cNvPr id="4" name="Dian numeron paikkamerkki 3">
            <a:extLst>
              <a:ext uri="{FF2B5EF4-FFF2-40B4-BE49-F238E27FC236}">
                <a16:creationId xmlns:a16="http://schemas.microsoft.com/office/drawing/2014/main" id="{190F918B-90AD-F69A-BBB0-7C68058E9861}"/>
              </a:ext>
            </a:extLst>
          </p:cNvPr>
          <p:cNvSpPr>
            <a:spLocks noGrp="1"/>
          </p:cNvSpPr>
          <p:nvPr>
            <p:ph type="sldNum" sz="quarter" idx="12"/>
          </p:nvPr>
        </p:nvSpPr>
        <p:spPr/>
        <p:txBody>
          <a:bodyPr/>
          <a:lstStyle>
            <a:defPPr>
              <a:defRPr lang="fi-FI"/>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1EA1DD0D-7089-48C5-B116-A19F892CF1D9}" type="slidenum">
              <a:rPr lang="fi-FI">
                <a:solidFill>
                  <a:srgbClr val="000000"/>
                </a:solidFill>
                <a:latin typeface="Arial"/>
              </a:rPr>
              <a:pPr/>
              <a:t>29</a:t>
            </a:fld>
            <a:r>
              <a:rPr lang="fi-FI">
                <a:solidFill>
                  <a:srgbClr val="000000"/>
                </a:solidFill>
                <a:latin typeface="Arial"/>
              </a:rPr>
              <a:t>  </a:t>
            </a:r>
            <a:r>
              <a:rPr lang="fi-FI" b="0">
                <a:solidFill>
                  <a:srgbClr val="FFFFFF">
                    <a:lumMod val="65000"/>
                  </a:srgbClr>
                </a:solidFill>
                <a:latin typeface="Arial"/>
              </a:rPr>
              <a:t>|</a:t>
            </a:r>
            <a:endParaRPr lang="fi-FI" sz="600" b="0">
              <a:solidFill>
                <a:srgbClr val="FFFFFF">
                  <a:lumMod val="65000"/>
                </a:srgbClr>
              </a:solidFill>
              <a:latin typeface="Arial"/>
            </a:endParaRPr>
          </a:p>
        </p:txBody>
      </p:sp>
      <p:sp>
        <p:nvSpPr>
          <p:cNvPr id="5" name="Päivämäärän paikkamerkki 4">
            <a:extLst>
              <a:ext uri="{FF2B5EF4-FFF2-40B4-BE49-F238E27FC236}">
                <a16:creationId xmlns:a16="http://schemas.microsoft.com/office/drawing/2014/main" id="{FFCC99FF-F29F-514C-9CD1-E9E87ECC4AD8}"/>
              </a:ext>
            </a:extLst>
          </p:cNvPr>
          <p:cNvSpPr>
            <a:spLocks noGrp="1"/>
          </p:cNvSpPr>
          <p:nvPr>
            <p:ph type="dt" sz="half" idx="10"/>
          </p:nvPr>
        </p:nvSpPr>
        <p:spPr/>
        <p:txBody>
          <a:bodyPr/>
          <a:lstStyle>
            <a:defPPr>
              <a:defRPr lang="fi-FI"/>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A6B51CB7-8F1B-444E-B8D3-CD39903DB0C1}" type="datetime1">
              <a:rPr lang="fi-FI">
                <a:solidFill>
                  <a:srgbClr val="000000"/>
                </a:solidFill>
                <a:latin typeface="Arial"/>
              </a:rPr>
              <a:pPr/>
              <a:t>25.5.2026</a:t>
            </a:fld>
            <a:endParaRPr lang="fi-FI">
              <a:solidFill>
                <a:srgbClr val="000000"/>
              </a:solidFill>
              <a:latin typeface="Arial"/>
            </a:endParaRPr>
          </a:p>
        </p:txBody>
      </p:sp>
      <p:pic>
        <p:nvPicPr>
          <p:cNvPr id="6" name="Kuva 5" descr="Yleisten kirjastojen tilastot vuonna 2025">
            <a:extLst>
              <a:ext uri="{FF2B5EF4-FFF2-40B4-BE49-F238E27FC236}">
                <a16:creationId xmlns:a16="http://schemas.microsoft.com/office/drawing/2014/main" id="{F8CDC634-4697-71AF-262F-A4375DD7AA2A}"/>
              </a:ext>
            </a:extLst>
          </p:cNvPr>
          <p:cNvPicPr>
            <a:picLocks noChangeAspect="1"/>
          </p:cNvPicPr>
          <p:nvPr/>
        </p:nvPicPr>
        <p:blipFill>
          <a:blip r:embed="rId2"/>
          <a:stretch>
            <a:fillRect/>
          </a:stretch>
        </p:blipFill>
        <p:spPr>
          <a:xfrm>
            <a:off x="4267200" y="0"/>
            <a:ext cx="5006340" cy="5143500"/>
          </a:xfrm>
          <a:prstGeom prst="rect">
            <a:avLst/>
          </a:prstGeom>
        </p:spPr>
      </p:pic>
    </p:spTree>
    <p:extLst>
      <p:ext uri="{BB962C8B-B14F-4D97-AF65-F5344CB8AC3E}">
        <p14:creationId xmlns:p14="http://schemas.microsoft.com/office/powerpoint/2010/main" val="1308475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3A635B0-C1F7-C7AB-60BF-797110EB937B}"/>
              </a:ext>
            </a:extLst>
          </p:cNvPr>
          <p:cNvSpPr>
            <a:spLocks noGrp="1"/>
          </p:cNvSpPr>
          <p:nvPr>
            <p:ph type="title"/>
          </p:nvPr>
        </p:nvSpPr>
        <p:spPr>
          <a:xfrm>
            <a:off x="536994" y="90578"/>
            <a:ext cx="7978356" cy="2290313"/>
          </a:xfrm>
        </p:spPr>
        <p:txBody>
          <a:bodyPr>
            <a:normAutofit/>
          </a:bodyPr>
          <a:ls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01211" indent="-201211" defTabSz="685783">
              <a:spcBef>
                <a:spcPts val="1050"/>
              </a:spcBef>
              <a:defRPr/>
            </a:pPr>
            <a:r>
              <a:rPr kumimoji="0" lang="fi-FI" sz="3200" b="1" i="0" u="none" strike="noStrike" kern="1200" cap="none" spc="0" normalizeH="0" baseline="0" noProof="0">
                <a:ln>
                  <a:noFill/>
                </a:ln>
                <a:solidFill>
                  <a:srgbClr val="598D83"/>
                </a:solidFill>
                <a:effectLst/>
                <a:uLnTx/>
                <a:uFillTx/>
                <a:latin typeface="Arial Narrow"/>
                <a:ea typeface="+mj-ea"/>
                <a:cs typeface="+mj-cs"/>
              </a:rPr>
              <a:t>Kirjastojen ja kirjastohenkilöstön määrä</a:t>
            </a:r>
            <a:br>
              <a:rPr lang="fi-FI" sz="975" i="1" kern="0">
                <a:solidFill>
                  <a:srgbClr val="000000"/>
                </a:solidFill>
                <a:latin typeface="Aptos" panose="020B0004020202020204" pitchFamily="34" charset="0"/>
                <a:ea typeface="Calibri" panose="020F0502020204030204" pitchFamily="34" charset="0"/>
                <a:cs typeface="Calibri" panose="020F0502020204030204" pitchFamily="34" charset="0"/>
              </a:rPr>
            </a:br>
            <a:br>
              <a:rPr lang="fi-FI" sz="975" i="1" kern="0">
                <a:solidFill>
                  <a:srgbClr val="000000"/>
                </a:solidFill>
                <a:latin typeface="Aptos" panose="020B0004020202020204" pitchFamily="34" charset="0"/>
                <a:ea typeface="Calibri" panose="020F0502020204030204" pitchFamily="34" charset="0"/>
                <a:cs typeface="Calibri" panose="020F0502020204030204" pitchFamily="34" charset="0"/>
              </a:rPr>
            </a:br>
            <a:r>
              <a:rPr lang="fi-FI" sz="975" i="1" kern="0">
                <a:solidFill>
                  <a:srgbClr val="000000"/>
                </a:solidFill>
                <a:latin typeface="Aptos" panose="020B0004020202020204" pitchFamily="34" charset="0"/>
                <a:ea typeface="Calibri" panose="020F0502020204030204" pitchFamily="34" charset="0"/>
                <a:cs typeface="Calibri" panose="020F0502020204030204" pitchFamily="34" charset="0"/>
              </a:rPr>
              <a:t>- Yleisten kirjastojen tilastojen mukaan kirjastojen määrä on vähenemässä.</a:t>
            </a:r>
            <a:br>
              <a:rPr lang="fi-FI" sz="975" i="1" kern="0">
                <a:solidFill>
                  <a:srgbClr val="000000"/>
                </a:solidFill>
                <a:latin typeface="Aptos" panose="020B0004020202020204" pitchFamily="34" charset="0"/>
                <a:ea typeface="Calibri" panose="020F0502020204030204" pitchFamily="34" charset="0"/>
                <a:cs typeface="Calibri" panose="020F0502020204030204" pitchFamily="34" charset="0"/>
              </a:rPr>
            </a:br>
            <a:r>
              <a:rPr lang="fi-FI" sz="975" i="1" kern="0">
                <a:solidFill>
                  <a:srgbClr val="000000"/>
                </a:solidFill>
                <a:latin typeface="Aptos" panose="020B0004020202020204" pitchFamily="34" charset="0"/>
                <a:ea typeface="Calibri" panose="020F0502020204030204" pitchFamily="34" charset="0"/>
                <a:cs typeface="Calibri" panose="020F0502020204030204" pitchFamily="34" charset="0"/>
              </a:rPr>
              <a:t>- Vuonna 2014 kirjastojen toimipaikkoja oli Suomessa 756, vuonna 2025 enää 694. </a:t>
            </a:r>
            <a:br>
              <a:rPr lang="fi-FI" sz="975" i="1" kern="0">
                <a:solidFill>
                  <a:srgbClr val="000000"/>
                </a:solidFill>
                <a:latin typeface="Aptos" panose="020B0004020202020204" pitchFamily="34" charset="0"/>
                <a:ea typeface="Calibri" panose="020F0502020204030204" pitchFamily="34" charset="0"/>
                <a:cs typeface="Calibri" panose="020F0502020204030204" pitchFamily="34" charset="0"/>
              </a:rPr>
            </a:br>
            <a:r>
              <a:rPr lang="fi-FI" sz="975" i="1" kern="0">
                <a:solidFill>
                  <a:srgbClr val="000000"/>
                </a:solidFill>
                <a:latin typeface="Aptos" panose="020B0004020202020204" pitchFamily="34" charset="0"/>
                <a:ea typeface="Calibri" panose="020F0502020204030204" pitchFamily="34" charset="0"/>
                <a:cs typeface="Calibri" panose="020F0502020204030204" pitchFamily="34" charset="0"/>
              </a:rPr>
              <a:t>- </a:t>
            </a:r>
            <a:r>
              <a:rPr lang="fi-FI" sz="975" i="1" kern="100">
                <a:solidFill>
                  <a:srgbClr val="000000"/>
                </a:solidFill>
                <a:latin typeface="Calibri"/>
                <a:ea typeface="Calibri"/>
                <a:cs typeface="Times New Roman"/>
              </a:rPr>
              <a:t>Kirjastokyselyn 2025 perusteella asukkaat pitävät erittäin tärkeänä asiana kirjaston sijaintia.</a:t>
            </a:r>
            <a:br>
              <a:rPr lang="fi-FI" sz="975" i="1" kern="100">
                <a:solidFill>
                  <a:srgbClr val="000000"/>
                </a:solidFill>
                <a:latin typeface="Calibri"/>
                <a:ea typeface="Calibri"/>
                <a:cs typeface="Times New Roman"/>
              </a:rPr>
            </a:br>
            <a:br>
              <a:rPr lang="fi-FI" sz="975" i="1" kern="100">
                <a:solidFill>
                  <a:srgbClr val="000000"/>
                </a:solidFill>
                <a:latin typeface="Calibri"/>
                <a:ea typeface="Calibri"/>
                <a:cs typeface="Times New Roman"/>
              </a:rPr>
            </a:br>
            <a:r>
              <a:rPr lang="fi-FI" sz="975" i="1" kern="100">
                <a:solidFill>
                  <a:srgbClr val="000000"/>
                </a:solidFill>
                <a:latin typeface="Calibri"/>
                <a:ea typeface="Calibri"/>
                <a:cs typeface="Times New Roman"/>
              </a:rPr>
              <a:t>- Yleisten kirjastojen tilastojen mukaan henkilöstömäärä on ollut laskusuunnassa henkilötyövuosien osalta. </a:t>
            </a:r>
            <a:br>
              <a:rPr lang="fi-FI" sz="975" i="1" kern="100">
                <a:solidFill>
                  <a:srgbClr val="000000"/>
                </a:solidFill>
                <a:latin typeface="Calibri"/>
                <a:ea typeface="Calibri"/>
                <a:cs typeface="Times New Roman"/>
              </a:rPr>
            </a:br>
            <a:r>
              <a:rPr lang="fi-FI" sz="975" i="1" kern="100">
                <a:solidFill>
                  <a:srgbClr val="000000"/>
                </a:solidFill>
                <a:latin typeface="Calibri"/>
                <a:ea typeface="Calibri"/>
                <a:cs typeface="Times New Roman"/>
              </a:rPr>
              <a:t>- Henkilöstötyövuosien määrä vuonna 2014 oli 4 046,31 ja viime vuonna 3 810,54.</a:t>
            </a:r>
            <a:br>
              <a:rPr lang="fi-FI" sz="975" i="1" kern="100">
                <a:solidFill>
                  <a:srgbClr val="000000"/>
                </a:solidFill>
                <a:latin typeface="Calibri"/>
                <a:ea typeface="Calibri"/>
                <a:cs typeface="Times New Roman"/>
              </a:rPr>
            </a:br>
            <a:r>
              <a:rPr lang="fi-FI" sz="825" i="1" kern="100">
                <a:solidFill>
                  <a:srgbClr val="000000"/>
                </a:solidFill>
                <a:latin typeface="Calibri"/>
                <a:ea typeface="Calibri"/>
                <a:cs typeface="Times New Roman"/>
              </a:rPr>
              <a:t>(Lähde: tilastot.kirjastot.fi)</a:t>
            </a:r>
            <a:endParaRPr lang="fi-FI" sz="825"/>
          </a:p>
        </p:txBody>
      </p:sp>
      <p:graphicFrame>
        <p:nvGraphicFramePr>
          <p:cNvPr id="8" name="Sisällön paikkamerkki 7" descr="Yleisten kirjastojen määrä Suomessa vuosina 2014-2025">
            <a:extLst>
              <a:ext uri="{FF2B5EF4-FFF2-40B4-BE49-F238E27FC236}">
                <a16:creationId xmlns:a16="http://schemas.microsoft.com/office/drawing/2014/main" id="{C154C8A2-2DF4-CC76-47DE-8FB6300E69E8}"/>
              </a:ext>
            </a:extLst>
          </p:cNvPr>
          <p:cNvGraphicFramePr>
            <a:graphicFrameLocks noGrp="1"/>
          </p:cNvGraphicFramePr>
          <p:nvPr>
            <p:ph sz="half" idx="1"/>
            <p:extLst>
              <p:ext uri="{D42A27DB-BD31-4B8C-83A1-F6EECF244321}">
                <p14:modId xmlns:p14="http://schemas.microsoft.com/office/powerpoint/2010/main" val="516375385"/>
              </p:ext>
            </p:extLst>
          </p:nvPr>
        </p:nvGraphicFramePr>
        <p:xfrm>
          <a:off x="628650" y="2147979"/>
          <a:ext cx="3266177" cy="253616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Sisällön paikkamerkki 8" descr="Yleisten kirjastojen palkattujen henkilötyövuodet vuosina 2015-2025">
            <a:extLst>
              <a:ext uri="{FF2B5EF4-FFF2-40B4-BE49-F238E27FC236}">
                <a16:creationId xmlns:a16="http://schemas.microsoft.com/office/drawing/2014/main" id="{02887E1D-07A8-9C2F-0AF7-644C8DDD21E2}"/>
              </a:ext>
            </a:extLst>
          </p:cNvPr>
          <p:cNvGraphicFramePr>
            <a:graphicFrameLocks noGrp="1"/>
          </p:cNvGraphicFramePr>
          <p:nvPr>
            <p:ph sz="half" idx="2"/>
            <p:extLst>
              <p:ext uri="{D42A27DB-BD31-4B8C-83A1-F6EECF244321}">
                <p14:modId xmlns:p14="http://schemas.microsoft.com/office/powerpoint/2010/main" val="294169032"/>
              </p:ext>
            </p:extLst>
          </p:nvPr>
        </p:nvGraphicFramePr>
        <p:xfrm>
          <a:off x="4572001" y="2147978"/>
          <a:ext cx="3425765" cy="2690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13009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62B92-8F12-0FC2-10AF-097ECF8FBCE4}"/>
              </a:ext>
            </a:extLst>
          </p:cNvPr>
          <p:cNvSpPr>
            <a:spLocks noGrp="1"/>
          </p:cNvSpPr>
          <p:nvPr>
            <p:ph type="title"/>
          </p:nvPr>
        </p:nvSpPr>
        <p:spPr>
          <a:xfrm>
            <a:off x="432787" y="235342"/>
            <a:ext cx="5147327" cy="974270"/>
          </a:xfrm>
        </p:spPr>
        <p:txBody>
          <a:bodyPr/>
          <a:ls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fi-FI" sz="3200">
                <a:solidFill>
                  <a:srgbClr val="598D83"/>
                </a:solidFill>
                <a:latin typeface="Arial Narrow"/>
              </a:rPr>
              <a:t>Kirjastoautojen määrä</a:t>
            </a:r>
            <a:endParaRPr lang="en-US" sz="3200">
              <a:solidFill>
                <a:srgbClr val="598D83"/>
              </a:solidFill>
              <a:latin typeface="Arial Narrow"/>
            </a:endParaRPr>
          </a:p>
        </p:txBody>
      </p:sp>
      <p:sp>
        <p:nvSpPr>
          <p:cNvPr id="4" name="Slide Number Placeholder 3">
            <a:extLst>
              <a:ext uri="{FF2B5EF4-FFF2-40B4-BE49-F238E27FC236}">
                <a16:creationId xmlns:a16="http://schemas.microsoft.com/office/drawing/2014/main" id="{092AFDAD-AA7B-EA80-51DE-F493C36D5FC8}"/>
              </a:ext>
            </a:extLst>
          </p:cNvPr>
          <p:cNvSpPr>
            <a:spLocks noGrp="1"/>
          </p:cNvSpPr>
          <p:nvPr>
            <p:ph type="sldNum" sz="quarter" idx="12"/>
          </p:nvPr>
        </p:nvSpPr>
        <p:spPr/>
        <p:txBody>
          <a:bodyPr/>
          <a:lstStyle>
            <a:defPPr>
              <a:defRPr lang="fi-FI"/>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defTabSz="914355">
              <a:defRPr/>
            </a:pPr>
            <a:r>
              <a:rPr lang="fi-FI" b="0">
                <a:solidFill>
                  <a:srgbClr val="FFFFFF">
                    <a:lumMod val="65000"/>
                  </a:srgbClr>
                </a:solidFill>
                <a:latin typeface="Arial"/>
              </a:rPr>
              <a:t>|</a:t>
            </a:r>
            <a:endParaRPr lang="fi-FI" sz="600" b="0">
              <a:solidFill>
                <a:srgbClr val="FFFFFF">
                  <a:lumMod val="65000"/>
                </a:srgbClr>
              </a:solidFill>
              <a:latin typeface="Arial"/>
            </a:endParaRPr>
          </a:p>
        </p:txBody>
      </p:sp>
      <p:graphicFrame>
        <p:nvGraphicFramePr>
          <p:cNvPr id="12" name="Sisällön paikkamerkki 11" descr="Kirjastoautojen määrä Suomessa vuosina 2014-2025">
            <a:extLst>
              <a:ext uri="{FF2B5EF4-FFF2-40B4-BE49-F238E27FC236}">
                <a16:creationId xmlns:a16="http://schemas.microsoft.com/office/drawing/2014/main" id="{57851B2B-D26D-EF2E-FEC7-4012BA90F67F}"/>
              </a:ext>
            </a:extLst>
          </p:cNvPr>
          <p:cNvGraphicFramePr>
            <a:graphicFrameLocks noGrp="1"/>
          </p:cNvGraphicFramePr>
          <p:nvPr>
            <p:ph idx="1"/>
            <p:extLst>
              <p:ext uri="{D42A27DB-BD31-4B8C-83A1-F6EECF244321}">
                <p14:modId xmlns:p14="http://schemas.microsoft.com/office/powerpoint/2010/main" val="684469978"/>
              </p:ext>
            </p:extLst>
          </p:nvPr>
        </p:nvGraphicFramePr>
        <p:xfrm>
          <a:off x="432197" y="1410892"/>
          <a:ext cx="5248275" cy="3393281"/>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3C542A4D-C59E-CC33-3709-A52AF2069507}"/>
              </a:ext>
            </a:extLst>
          </p:cNvPr>
          <p:cNvSpPr txBox="1">
            <a:spLocks/>
          </p:cNvSpPr>
          <p:nvPr/>
        </p:nvSpPr>
        <p:spPr>
          <a:xfrm>
            <a:off x="5868146" y="771550"/>
            <a:ext cx="2987087" cy="3960440"/>
          </a:xfrm>
          <a:prstGeom prst="rect">
            <a:avLst/>
          </a:prstGeom>
        </p:spPr>
        <p:txBody>
          <a:bodyPr vert="horz" lIns="91440" tIns="45720" rIns="91440" bIns="45720" rtlCol="0">
            <a:normAutofit fontScale="92500" lnSpcReduction="20000"/>
          </a:bodyPr>
          <a:lstStyle>
            <a:defPPr>
              <a:defRPr lang="fi-FI"/>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783"/>
            <a:r>
              <a:rPr lang="fi-FI" sz="1500" i="1" kern="0">
                <a:solidFill>
                  <a:srgbClr val="000000"/>
                </a:solidFill>
                <a:latin typeface="Aptos" panose="020B0004020202020204" pitchFamily="34" charset="0"/>
                <a:ea typeface="Calibri" panose="020F0502020204030204" pitchFamily="34" charset="0"/>
                <a:cs typeface="Calibri" panose="020F0502020204030204" pitchFamily="34" charset="0"/>
              </a:rPr>
              <a:t>Kirjastoautojen määrä</a:t>
            </a:r>
            <a:endParaRPr lang="fi-FI" sz="1500" kern="1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defTabSz="685783"/>
            <a:r>
              <a:rPr lang="fi-FI" sz="1500" i="1" kern="0">
                <a:solidFill>
                  <a:srgbClr val="000000"/>
                </a:solidFill>
                <a:latin typeface="Aptos" panose="020B0004020202020204" pitchFamily="34" charset="0"/>
                <a:ea typeface="Calibri" panose="020F0502020204030204" pitchFamily="34" charset="0"/>
                <a:cs typeface="Calibri" panose="020F0502020204030204" pitchFamily="34" charset="0"/>
              </a:rPr>
              <a:t>Yleisten kirjastojen tilastojen mukaan kirjastoautojen määrä on ollut pitkään laskussa mm. kuntien talouden kiristymisen vuoksi. Vielä 2014 kirjastoautoja oli Suomessa liikkeellä 142, vuonna 2025 enää 114. Lupa- ja valvontaviraston tietojen mukaan joka viidennes kirjastoauto on jo käyttöikänsä päässä, joten kirjastoautopalveluiden tasapuolisen saatavuuden turvaamiseksi koko maassa autoinvestoinnit ovat lähitulevaisuudessa välttämättömiä. Kirjastoautot edistävät kirjastopalveluiden saatavuutta sekä haja-asutusalueilla että uusissa kasvavissa taajamissa. Lapset ovat kirjastoautojen tärkein kohderyhmä.</a:t>
            </a:r>
            <a:endParaRPr lang="fi-FI" sz="1500" kern="10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51174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EA1F456F-DCDE-6DFF-853F-1E077D7C22A7}"/>
              </a:ext>
            </a:extLst>
          </p:cNvPr>
          <p:cNvSpPr>
            <a:spLocks noGrp="1"/>
          </p:cNvSpPr>
          <p:nvPr>
            <p:ph type="title"/>
          </p:nvPr>
        </p:nvSpPr>
        <p:spPr/>
        <p:txBody>
          <a:bodyPr/>
          <a:lstStyle/>
          <a:p>
            <a:r>
              <a:rPr lang="fi-FI" sz="2400">
                <a:latin typeface="Arial Narrow"/>
              </a:rPr>
              <a:t>Kulttuuritoiminnan henkilötyövuodet </a:t>
            </a:r>
            <a:br>
              <a:rPr lang="fi-FI">
                <a:latin typeface="Arial Narrow"/>
              </a:rPr>
            </a:br>
            <a:r>
              <a:rPr lang="fi-FI" sz="1400">
                <a:latin typeface="Arial Narrow"/>
              </a:rPr>
              <a:t>Lähteet: </a:t>
            </a:r>
            <a:r>
              <a:rPr lang="fi-FI" sz="1400" err="1">
                <a:latin typeface="Arial Narrow"/>
              </a:rPr>
              <a:t>TEAviisari</a:t>
            </a:r>
            <a:r>
              <a:rPr lang="fi-FI" sz="1400">
                <a:latin typeface="Arial Narrow"/>
              </a:rPr>
              <a:t>-tiedonkeruu/THL ja OKM</a:t>
            </a:r>
            <a:br>
              <a:rPr lang="fi-FI" sz="1400">
                <a:latin typeface="Arial Narrow"/>
              </a:rPr>
            </a:br>
            <a:endParaRPr lang="fi-FI" sz="1400"/>
          </a:p>
        </p:txBody>
      </p:sp>
      <p:sp>
        <p:nvSpPr>
          <p:cNvPr id="4" name="Sisällön paikkamerkki 3">
            <a:extLst>
              <a:ext uri="{FF2B5EF4-FFF2-40B4-BE49-F238E27FC236}">
                <a16:creationId xmlns:a16="http://schemas.microsoft.com/office/drawing/2014/main" id="{B96966DF-FA8A-238D-F63D-D595DFF0DD77}"/>
              </a:ext>
            </a:extLst>
          </p:cNvPr>
          <p:cNvSpPr>
            <a:spLocks noGrp="1"/>
          </p:cNvSpPr>
          <p:nvPr>
            <p:ph idx="1"/>
          </p:nvPr>
        </p:nvSpPr>
        <p:spPr>
          <a:xfrm>
            <a:off x="324525" y="1209611"/>
            <a:ext cx="5436520" cy="3795774"/>
          </a:xfrm>
        </p:spPr>
        <p:txBody>
          <a:bodyPr vert="horz" lIns="91440" tIns="45720" rIns="91440" bIns="45720" rtlCol="0" anchor="t">
            <a:normAutofit fontScale="92500" lnSpcReduction="20000"/>
          </a:bodyPr>
          <a:lstStyle/>
          <a:p>
            <a:pPr marL="267970" indent="-267970">
              <a:spcBef>
                <a:spcPts val="600"/>
              </a:spcBef>
            </a:pPr>
            <a:r>
              <a:rPr lang="fi-FI" sz="1600"/>
              <a:t>Yleistä kulttuuritoimintaa järjestetään kaikissa kunnissa, henkilöstöä oli v. 2024 yhteensä n. 765 henkilöä.*</a:t>
            </a:r>
            <a:endParaRPr lang="en-US"/>
          </a:p>
          <a:p>
            <a:pPr marL="267970" indent="-267970">
              <a:spcBef>
                <a:spcPts val="600"/>
              </a:spcBef>
            </a:pPr>
            <a:r>
              <a:rPr lang="fi-FI" sz="1600"/>
              <a:t>Koko maassa yleisen kulttuuritoiminnan henkilöstön henkilötyövuodet/10 000 asukasta v. 2024 oli 1,2 htv:tä.</a:t>
            </a:r>
            <a:endParaRPr lang="fi-FI" sz="1600">
              <a:cs typeface="Arial"/>
            </a:endParaRPr>
          </a:p>
          <a:p>
            <a:pPr marL="267970" indent="-267970">
              <a:spcBef>
                <a:spcPts val="600"/>
              </a:spcBef>
            </a:pPr>
            <a:r>
              <a:rPr lang="fi-FI" sz="1600">
                <a:cs typeface="Arial"/>
              </a:rPr>
              <a:t>Teattereiden ja orkestereiden toiminta keskittyy suurimpiin kaupunkeihin ja maakuntakeskuksiin.</a:t>
            </a:r>
          </a:p>
          <a:p>
            <a:pPr marL="267970" indent="-267970">
              <a:spcBef>
                <a:spcPts val="600"/>
              </a:spcBef>
            </a:pPr>
            <a:r>
              <a:rPr lang="fi-FI" sz="1600">
                <a:cs typeface="Arial"/>
              </a:rPr>
              <a:t>Museoita on myös pienemmissä pienemmissä kunnissa, joskin suurin osa sijaitsee kaupunkimaisissa kunnissa.</a:t>
            </a:r>
            <a:endParaRPr lang="fi-FI"/>
          </a:p>
          <a:p>
            <a:pPr marL="267970" indent="-267970">
              <a:spcBef>
                <a:spcPts val="600"/>
              </a:spcBef>
            </a:pPr>
            <a:r>
              <a:rPr lang="fi-FI" sz="1600"/>
              <a:t>Museoiden, teattereiden ja orkestereiden henkilöstöä on noin 80 kunnassa, yhteensä v. 2026.**</a:t>
            </a:r>
            <a:endParaRPr lang="fi-FI" sz="1600">
              <a:cs typeface="Arial"/>
            </a:endParaRPr>
          </a:p>
          <a:p>
            <a:pPr marL="718820" lvl="1" indent="-261620">
              <a:spcBef>
                <a:spcPts val="600"/>
              </a:spcBef>
            </a:pPr>
            <a:r>
              <a:rPr lang="fi-FI" sz="1400">
                <a:cs typeface="Arial"/>
              </a:rPr>
              <a:t>Museot                  1218</a:t>
            </a:r>
          </a:p>
          <a:p>
            <a:pPr marL="718820" lvl="1" indent="-261620">
              <a:spcBef>
                <a:spcPts val="600"/>
              </a:spcBef>
            </a:pPr>
            <a:r>
              <a:rPr lang="fi-FI" sz="1400">
                <a:cs typeface="Arial"/>
              </a:rPr>
              <a:t>Muu esittävä (teatterit ja tanssiteatterit)     2664</a:t>
            </a:r>
          </a:p>
          <a:p>
            <a:pPr marL="718820" lvl="1" indent="-261620">
              <a:spcBef>
                <a:spcPts val="600"/>
              </a:spcBef>
            </a:pPr>
            <a:r>
              <a:rPr lang="fi-FI" sz="1400">
                <a:cs typeface="Arial"/>
              </a:rPr>
              <a:t>Musiikki (orkesterit)               1093</a:t>
            </a:r>
            <a:endParaRPr lang="fi-FI">
              <a:cs typeface="Arial"/>
            </a:endParaRPr>
          </a:p>
          <a:p>
            <a:pPr marL="267970" indent="-267970">
              <a:spcBef>
                <a:spcPts val="600"/>
              </a:spcBef>
            </a:pPr>
            <a:r>
              <a:rPr lang="fi-FI" sz="1100"/>
              <a:t>* luku on suuntaa antava, koska esim. Helsingin kaupunki ei pysty ilmoittamaan kaikkia henkilötyövuosia</a:t>
            </a:r>
            <a:endParaRPr lang="fi-FI" sz="1100">
              <a:cs typeface="Arial"/>
            </a:endParaRPr>
          </a:p>
          <a:p>
            <a:pPr marL="267970" indent="-267970">
              <a:spcBef>
                <a:spcPts val="600"/>
              </a:spcBef>
            </a:pPr>
            <a:r>
              <a:rPr lang="fi-FI" sz="1100"/>
              <a:t>** osa toimijoista on yksityisiä, erityisesti muun esittävän osalta, osa toimijoista saa rahoitusta kunnalta</a:t>
            </a:r>
            <a:endParaRPr lang="fi-FI" sz="1100">
              <a:cs typeface="Arial"/>
            </a:endParaRPr>
          </a:p>
        </p:txBody>
      </p:sp>
      <p:sp>
        <p:nvSpPr>
          <p:cNvPr id="8" name="Tekstiruutu 7">
            <a:extLst>
              <a:ext uri="{FF2B5EF4-FFF2-40B4-BE49-F238E27FC236}">
                <a16:creationId xmlns:a16="http://schemas.microsoft.com/office/drawing/2014/main" id="{3D86C300-A4C7-39DA-D90A-B1C18E1B8CAC}"/>
              </a:ext>
            </a:extLst>
          </p:cNvPr>
          <p:cNvSpPr txBox="1"/>
          <p:nvPr/>
        </p:nvSpPr>
        <p:spPr>
          <a:xfrm>
            <a:off x="5832785" y="395013"/>
            <a:ext cx="2717732" cy="438582"/>
          </a:xfrm>
          <a:prstGeom prst="rect">
            <a:avLst/>
          </a:prstGeom>
          <a:noFill/>
        </p:spPr>
        <p:txBody>
          <a:bodyPr wrap="none" lIns="68580" tIns="34290" rIns="68580" bIns="34290" rtlCol="0" anchor="t">
            <a:spAutoFit/>
          </a:bodyPr>
          <a:lstStyle/>
          <a:p>
            <a:pPr defTabSz="914378"/>
            <a:r>
              <a:rPr lang="fi-FI" sz="1200" b="1" dirty="0">
                <a:solidFill>
                  <a:schemeClr val="tx2"/>
                </a:solidFill>
                <a:latin typeface="Arial"/>
              </a:rPr>
              <a:t>Kunnan yleisen kulttuuritoiminnan </a:t>
            </a:r>
          </a:p>
          <a:p>
            <a:pPr defTabSz="914378"/>
            <a:r>
              <a:rPr lang="fi-FI" sz="1200" b="1" dirty="0">
                <a:solidFill>
                  <a:schemeClr val="tx2"/>
                </a:solidFill>
                <a:latin typeface="Arial"/>
              </a:rPr>
              <a:t>henkilöstö 2024, lähde: </a:t>
            </a:r>
            <a:r>
              <a:rPr lang="fi-FI" sz="1200" b="1" dirty="0" err="1">
                <a:solidFill>
                  <a:schemeClr val="tx2"/>
                </a:solidFill>
                <a:latin typeface="Arial"/>
              </a:rPr>
              <a:t>TEAviisari</a:t>
            </a:r>
            <a:endParaRPr lang="fi-FI" sz="1200" b="1" dirty="0">
              <a:solidFill>
                <a:schemeClr val="tx2"/>
              </a:solidFill>
              <a:latin typeface="Arial"/>
            </a:endParaRPr>
          </a:p>
        </p:txBody>
      </p:sp>
      <p:pic>
        <p:nvPicPr>
          <p:cNvPr id="7" name="Kuvan paikkamerkki 6" descr="Kunnan yleisen kulttuuritoiminnan &#10;henkilöstöt vuonna 2024">
            <a:extLst>
              <a:ext uri="{FF2B5EF4-FFF2-40B4-BE49-F238E27FC236}">
                <a16:creationId xmlns:a16="http://schemas.microsoft.com/office/drawing/2014/main" id="{066C3BD8-8C65-8020-A766-BAE90603B465}"/>
              </a:ext>
            </a:extLst>
          </p:cNvPr>
          <p:cNvPicPr>
            <a:picLocks noGrp="1" noChangeAspect="1"/>
          </p:cNvPicPr>
          <p:nvPr>
            <p:ph type="pic" sz="quarter" idx="13"/>
          </p:nvPr>
        </p:nvPicPr>
        <p:blipFill>
          <a:blip r:embed="rId2"/>
          <a:srcRect t="142" b="142"/>
          <a:stretch>
            <a:fillRect/>
          </a:stretch>
        </p:blipFill>
        <p:spPr>
          <a:xfrm>
            <a:off x="6290898" y="895150"/>
            <a:ext cx="2322652" cy="3574412"/>
          </a:xfrm>
          <a:prstGeom prst="rect">
            <a:avLst/>
          </a:prstGeom>
        </p:spPr>
      </p:pic>
      <p:pic>
        <p:nvPicPr>
          <p:cNvPr id="9" name="Kuva 13" descr="Selitystekstit ylläolevaan karttakuvaan">
            <a:extLst>
              <a:ext uri="{FF2B5EF4-FFF2-40B4-BE49-F238E27FC236}">
                <a16:creationId xmlns:a16="http://schemas.microsoft.com/office/drawing/2014/main" id="{97D0991C-079C-E882-9A99-3270862D6DAE}"/>
              </a:ext>
            </a:extLst>
          </p:cNvPr>
          <p:cNvPicPr>
            <a:picLocks noChangeAspect="1"/>
          </p:cNvPicPr>
          <p:nvPr/>
        </p:nvPicPr>
        <p:blipFill>
          <a:blip r:embed="rId3"/>
          <a:stretch>
            <a:fillRect/>
          </a:stretch>
        </p:blipFill>
        <p:spPr>
          <a:xfrm>
            <a:off x="5880599" y="4525073"/>
            <a:ext cx="3143250" cy="348016"/>
          </a:xfrm>
          <a:prstGeom prst="rect">
            <a:avLst/>
          </a:prstGeom>
        </p:spPr>
      </p:pic>
      <p:sp>
        <p:nvSpPr>
          <p:cNvPr id="5" name="Dian numeron paikkamerkki 4">
            <a:extLst>
              <a:ext uri="{FF2B5EF4-FFF2-40B4-BE49-F238E27FC236}">
                <a16:creationId xmlns:a16="http://schemas.microsoft.com/office/drawing/2014/main" id="{BA27570B-9ADE-329C-8AAA-3D8A0CDEA025}"/>
              </a:ext>
            </a:extLst>
          </p:cNvPr>
          <p:cNvSpPr>
            <a:spLocks noGrp="1"/>
          </p:cNvSpPr>
          <p:nvPr>
            <p:ph type="sldNum" sz="quarter" idx="12"/>
          </p:nvPr>
        </p:nvSpPr>
        <p:spPr/>
        <p:txBody>
          <a:bodyPr/>
          <a:lstStyle/>
          <a:p>
            <a:fld id="{1EA1DD0D-7089-48C5-B116-A19F892CF1D9}" type="slidenum">
              <a:rPr lang="fi-FI" smtClean="0"/>
              <a:pPr/>
              <a:t>32</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6" name="Päivämäärän paikkamerkki 5">
            <a:extLst>
              <a:ext uri="{FF2B5EF4-FFF2-40B4-BE49-F238E27FC236}">
                <a16:creationId xmlns:a16="http://schemas.microsoft.com/office/drawing/2014/main" id="{4F94AA77-25F1-007E-1B21-8DA194D4F744}"/>
              </a:ext>
            </a:extLst>
          </p:cNvPr>
          <p:cNvSpPr>
            <a:spLocks noGrp="1"/>
          </p:cNvSpPr>
          <p:nvPr>
            <p:ph type="dt" sz="half" idx="10"/>
          </p:nvPr>
        </p:nvSpPr>
        <p:spPr/>
        <p:txBody>
          <a:bodyPr/>
          <a:lstStyle/>
          <a:p>
            <a:fld id="{23F2CBD4-DFD8-5A41-8E32-433BE3A53EED}" type="datetime1">
              <a:rPr lang="fi-FI" smtClean="0"/>
              <a:t>25.5.2026</a:t>
            </a:fld>
            <a:endParaRPr lang="fi-FI"/>
          </a:p>
        </p:txBody>
      </p:sp>
    </p:spTree>
    <p:extLst>
      <p:ext uri="{BB962C8B-B14F-4D97-AF65-F5344CB8AC3E}">
        <p14:creationId xmlns:p14="http://schemas.microsoft.com/office/powerpoint/2010/main" val="3245149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6CCD6AA-E9C4-AA9A-B7DB-6D2400F6A834}"/>
              </a:ext>
            </a:extLst>
          </p:cNvPr>
          <p:cNvSpPr>
            <a:spLocks noGrp="1"/>
          </p:cNvSpPr>
          <p:nvPr>
            <p:ph type="title"/>
          </p:nvPr>
        </p:nvSpPr>
        <p:spPr/>
        <p:txBody>
          <a:bodyPr/>
          <a:lstStyle/>
          <a:p>
            <a:r>
              <a:rPr lang="fi-FI" sz="2400">
                <a:latin typeface="Arial Narrow"/>
              </a:rPr>
              <a:t>Kulttuuritoiminnalle asetetut keskeiset strategiset tavoitteet </a:t>
            </a:r>
            <a:br>
              <a:rPr lang="fi-FI">
                <a:latin typeface="Arial Narrow"/>
              </a:rPr>
            </a:br>
            <a:r>
              <a:rPr lang="fi-FI" sz="1800">
                <a:latin typeface="Arial Narrow"/>
              </a:rPr>
              <a:t>(n=165), Lähde: KULTTI-kuntakysely</a:t>
            </a:r>
            <a:endParaRPr lang="fi-FI"/>
          </a:p>
        </p:txBody>
      </p:sp>
      <p:sp>
        <p:nvSpPr>
          <p:cNvPr id="3" name="Sisällön paikkamerkki 2">
            <a:extLst>
              <a:ext uri="{FF2B5EF4-FFF2-40B4-BE49-F238E27FC236}">
                <a16:creationId xmlns:a16="http://schemas.microsoft.com/office/drawing/2014/main" id="{83D6483A-81B4-9620-032B-AE5F139E779E}"/>
              </a:ext>
            </a:extLst>
          </p:cNvPr>
          <p:cNvSpPr>
            <a:spLocks noGrp="1"/>
          </p:cNvSpPr>
          <p:nvPr>
            <p:ph idx="1"/>
          </p:nvPr>
        </p:nvSpPr>
        <p:spPr/>
        <p:txBody>
          <a:bodyPr>
            <a:normAutofit/>
          </a:bodyPr>
          <a:lstStyle/>
          <a:p>
            <a:pPr>
              <a:spcBef>
                <a:spcPts val="600"/>
              </a:spcBef>
            </a:pPr>
            <a:r>
              <a:rPr lang="fi-FI" sz="1200"/>
              <a:t>Huolimatta pienistä resursseista kuntien kulttuuritoiminta on monipuolista</a:t>
            </a:r>
          </a:p>
          <a:p>
            <a:pPr>
              <a:spcBef>
                <a:spcPts val="600"/>
              </a:spcBef>
            </a:pPr>
            <a:r>
              <a:rPr lang="fi-FI" sz="1200"/>
              <a:t>Kuntien asettamana kulttuuritoiminnan keskeisenä strategisena tavoitteena on kulttuurin ja taiteen yhdenvertaisen saatavuuden edistäminen</a:t>
            </a:r>
          </a:p>
        </p:txBody>
      </p:sp>
      <p:pic>
        <p:nvPicPr>
          <p:cNvPr id="6" name="Kuva 5" descr="KULTTI-kuntakyselyn tulokset graafina">
            <a:extLst>
              <a:ext uri="{FF2B5EF4-FFF2-40B4-BE49-F238E27FC236}">
                <a16:creationId xmlns:a16="http://schemas.microsoft.com/office/drawing/2014/main" id="{6D0C5DB8-5860-82E4-373D-C21B1DB5CC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43" y="2143126"/>
            <a:ext cx="7033824" cy="2438498"/>
          </a:xfrm>
          <a:prstGeom prst="rect">
            <a:avLst/>
          </a:prstGeom>
        </p:spPr>
      </p:pic>
      <p:sp>
        <p:nvSpPr>
          <p:cNvPr id="4" name="Dian numeron paikkamerkki 3">
            <a:extLst>
              <a:ext uri="{FF2B5EF4-FFF2-40B4-BE49-F238E27FC236}">
                <a16:creationId xmlns:a16="http://schemas.microsoft.com/office/drawing/2014/main" id="{B66ECC1A-4385-628E-4189-0284E839C964}"/>
              </a:ext>
            </a:extLst>
          </p:cNvPr>
          <p:cNvSpPr>
            <a:spLocks noGrp="1"/>
          </p:cNvSpPr>
          <p:nvPr>
            <p:ph type="sldNum" sz="quarter" idx="12"/>
          </p:nvPr>
        </p:nvSpPr>
        <p:spPr/>
        <p:txBody>
          <a:bodyPr/>
          <a:lstStyle/>
          <a:p>
            <a:fld id="{1EA1DD0D-7089-48C5-B116-A19F892CF1D9}" type="slidenum">
              <a:rPr lang="fi-FI" smtClean="0"/>
              <a:pPr/>
              <a:t>33</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4">
            <a:extLst>
              <a:ext uri="{FF2B5EF4-FFF2-40B4-BE49-F238E27FC236}">
                <a16:creationId xmlns:a16="http://schemas.microsoft.com/office/drawing/2014/main" id="{6C7F847F-555B-D6C6-E910-3179ED051FC8}"/>
              </a:ext>
            </a:extLst>
          </p:cNvPr>
          <p:cNvSpPr>
            <a:spLocks noGrp="1"/>
          </p:cNvSpPr>
          <p:nvPr>
            <p:ph type="dt" sz="half" idx="10"/>
          </p:nvPr>
        </p:nvSpPr>
        <p:spPr/>
        <p:txBody>
          <a:bodyPr/>
          <a:lstStyle/>
          <a:p>
            <a:fld id="{23F2CBD4-DFD8-5A41-8E32-433BE3A53EED}" type="datetime1">
              <a:rPr lang="fi-FI" smtClean="0"/>
              <a:t>25.5.2026</a:t>
            </a:fld>
            <a:endParaRPr lang="fi-FI"/>
          </a:p>
        </p:txBody>
      </p:sp>
    </p:spTree>
    <p:extLst>
      <p:ext uri="{BB962C8B-B14F-4D97-AF65-F5344CB8AC3E}">
        <p14:creationId xmlns:p14="http://schemas.microsoft.com/office/powerpoint/2010/main" val="3645774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400C1-8C82-8DE2-A848-2A402CA668C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E4626A1-8FF2-5111-E6F3-8DC823ABA9E2}"/>
              </a:ext>
            </a:extLst>
          </p:cNvPr>
          <p:cNvSpPr>
            <a:spLocks noGrp="1"/>
          </p:cNvSpPr>
          <p:nvPr>
            <p:ph type="title"/>
          </p:nvPr>
        </p:nvSpPr>
        <p:spPr/>
        <p:txBody>
          <a:bodyPr/>
          <a:lstStyle/>
          <a:p>
            <a:r>
              <a:rPr lang="fi-FI" sz="2400">
                <a:latin typeface="Arial Narrow"/>
              </a:rPr>
              <a:t>Kuntien kulttuuritoiminnan järjestäminen on osin eriytynyt</a:t>
            </a:r>
            <a:br>
              <a:rPr lang="fi-FI" sz="2400">
                <a:latin typeface="Arial Narrow"/>
              </a:rPr>
            </a:br>
            <a:r>
              <a:rPr lang="fi-FI" sz="1200">
                <a:latin typeface="Arial Narrow"/>
              </a:rPr>
              <a:t>Lähde: </a:t>
            </a:r>
            <a:r>
              <a:rPr lang="fi-FI" sz="1200" err="1">
                <a:latin typeface="Arial Narrow"/>
              </a:rPr>
              <a:t>TEAviisari</a:t>
            </a:r>
            <a:r>
              <a:rPr lang="fi-FI" sz="1200">
                <a:latin typeface="Arial Narrow"/>
              </a:rPr>
              <a:t>-tiedonkeruu 2025</a:t>
            </a:r>
            <a:br>
              <a:rPr lang="fi-FI" sz="1200">
                <a:latin typeface="Arial Narrow"/>
              </a:rPr>
            </a:br>
            <a:endParaRPr lang="fi-FI" sz="1200"/>
          </a:p>
        </p:txBody>
      </p:sp>
      <p:sp>
        <p:nvSpPr>
          <p:cNvPr id="3" name="Sisällön paikkamerkki 2">
            <a:extLst>
              <a:ext uri="{FF2B5EF4-FFF2-40B4-BE49-F238E27FC236}">
                <a16:creationId xmlns:a16="http://schemas.microsoft.com/office/drawing/2014/main" id="{DE99C87E-D492-4DFE-2547-3D4A31E0EE32}"/>
              </a:ext>
            </a:extLst>
          </p:cNvPr>
          <p:cNvSpPr>
            <a:spLocks noGrp="1"/>
          </p:cNvSpPr>
          <p:nvPr>
            <p:ph idx="1"/>
          </p:nvPr>
        </p:nvSpPr>
        <p:spPr>
          <a:xfrm>
            <a:off x="432785" y="1031081"/>
            <a:ext cx="7739615" cy="3594388"/>
          </a:xfrm>
        </p:spPr>
        <p:txBody>
          <a:bodyPr>
            <a:normAutofit/>
          </a:bodyPr>
          <a:lstStyle/>
          <a:p>
            <a:pPr>
              <a:spcBef>
                <a:spcPts val="0"/>
              </a:spcBef>
            </a:pPr>
            <a:r>
              <a:rPr lang="fi-FI" sz="1000" dirty="0"/>
              <a:t>Haasteita on pienillä kunnilla, mutta kunnan koko ei aina vaikuta kulttuuripalveluiden järjestämiseen</a:t>
            </a:r>
          </a:p>
          <a:p>
            <a:pPr>
              <a:spcBef>
                <a:spcPts val="0"/>
              </a:spcBef>
            </a:pPr>
            <a:r>
              <a:rPr lang="fi-FI" sz="1000" dirty="0"/>
              <a:t>Haasteita on mm. osallistumisen mahdollistamisessa, (esimerkiksi Kaiku-kortti –toiminta, pullonkaulana on osin toimintaa koordinoivan Kulttuuria kaikille –palvelun resurssit)</a:t>
            </a:r>
          </a:p>
          <a:p>
            <a:pPr>
              <a:spcBef>
                <a:spcPts val="0"/>
              </a:spcBef>
            </a:pPr>
            <a:r>
              <a:rPr lang="fi-FI" sz="1000" dirty="0"/>
              <a:t>Prosenttitaidetta noudattaa vain noin 30 % kunnista, haasteita on erityisesti pienissä, maaseutumaisissa kunnissa (Prosenttiperiaatteen tarkoituksena on, että vähintään yksi prosentti rakennuskustannuksista käytetään taiteeseen), prosenttitaiteen tavoite toteutui väestöön suhteutettuna hyvin v. 2025</a:t>
            </a:r>
          </a:p>
        </p:txBody>
      </p:sp>
      <p:sp>
        <p:nvSpPr>
          <p:cNvPr id="10" name="Tekstiruutu 9">
            <a:extLst>
              <a:ext uri="{FF2B5EF4-FFF2-40B4-BE49-F238E27FC236}">
                <a16:creationId xmlns:a16="http://schemas.microsoft.com/office/drawing/2014/main" id="{77560FAE-2D04-16E2-8DA8-08F61107BE9F}"/>
              </a:ext>
            </a:extLst>
          </p:cNvPr>
          <p:cNvSpPr txBox="1"/>
          <p:nvPr/>
        </p:nvSpPr>
        <p:spPr>
          <a:xfrm>
            <a:off x="432785" y="2026047"/>
            <a:ext cx="1689362" cy="461665"/>
          </a:xfrm>
          <a:prstGeom prst="rect">
            <a:avLst/>
          </a:prstGeom>
          <a:noFill/>
        </p:spPr>
        <p:txBody>
          <a:bodyPr wrap="square">
            <a:spAutoFit/>
          </a:bodyPr>
          <a:lstStyle/>
          <a:p>
            <a:pPr defTabSz="914378"/>
            <a:r>
              <a:rPr lang="fi-FI" sz="800" b="1" dirty="0">
                <a:solidFill>
                  <a:prstClr val="black"/>
                </a:solidFill>
                <a:latin typeface="Arial"/>
              </a:rPr>
              <a:t>Kulttuuritoimintaa opiskelun tai työelämän</a:t>
            </a:r>
          </a:p>
          <a:p>
            <a:pPr defTabSz="914378"/>
            <a:r>
              <a:rPr lang="fi-FI" sz="800" b="1" dirty="0">
                <a:solidFill>
                  <a:prstClr val="black"/>
                </a:solidFill>
                <a:latin typeface="Arial"/>
              </a:rPr>
              <a:t>ulkopuolella oleville nuorille</a:t>
            </a:r>
          </a:p>
        </p:txBody>
      </p:sp>
      <p:pic>
        <p:nvPicPr>
          <p:cNvPr id="8" name="Kuva 7" descr="Kulttuuritoimintaa opiskelun tai työelämän&#10;ulkopuolella oleville nuorille järjestävät kunnat Suomen kartalla">
            <a:extLst>
              <a:ext uri="{FF2B5EF4-FFF2-40B4-BE49-F238E27FC236}">
                <a16:creationId xmlns:a16="http://schemas.microsoft.com/office/drawing/2014/main" id="{1FBC3FDE-8317-C170-EC12-19ACBC426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106" y="2421425"/>
            <a:ext cx="1489994" cy="2273746"/>
          </a:xfrm>
          <a:prstGeom prst="rect">
            <a:avLst/>
          </a:prstGeom>
        </p:spPr>
      </p:pic>
      <p:sp>
        <p:nvSpPr>
          <p:cNvPr id="25" name="Tekstiruutu 24">
            <a:extLst>
              <a:ext uri="{FF2B5EF4-FFF2-40B4-BE49-F238E27FC236}">
                <a16:creationId xmlns:a16="http://schemas.microsoft.com/office/drawing/2014/main" id="{EA051D57-A5FB-DF46-E133-4217A9CC022C}"/>
              </a:ext>
            </a:extLst>
          </p:cNvPr>
          <p:cNvSpPr txBox="1"/>
          <p:nvPr/>
        </p:nvSpPr>
        <p:spPr>
          <a:xfrm>
            <a:off x="1923406" y="2016878"/>
            <a:ext cx="1689362" cy="584775"/>
          </a:xfrm>
          <a:prstGeom prst="rect">
            <a:avLst/>
          </a:prstGeom>
          <a:noFill/>
        </p:spPr>
        <p:txBody>
          <a:bodyPr wrap="square">
            <a:spAutoFit/>
          </a:bodyPr>
          <a:lstStyle/>
          <a:p>
            <a:pPr defTabSz="914378"/>
            <a:r>
              <a:rPr lang="fi-FI" sz="800" b="1" dirty="0">
                <a:solidFill>
                  <a:prstClr val="black"/>
                </a:solidFill>
                <a:latin typeface="Arial"/>
              </a:rPr>
              <a:t>Kulttuuritoimintaa paljon sosiaali- ja terveyspalveluita tarvitseville kotona asuville ikäihmisille</a:t>
            </a:r>
          </a:p>
        </p:txBody>
      </p:sp>
      <p:pic>
        <p:nvPicPr>
          <p:cNvPr id="24" name="Kuva 23" descr="Kulttuuritoimintaa paljon sosiaali- ja terveyspalveluita tarvitseville kotona asuville ikäihmisille järjestävät kunnat Suomen kartalla">
            <a:extLst>
              <a:ext uri="{FF2B5EF4-FFF2-40B4-BE49-F238E27FC236}">
                <a16:creationId xmlns:a16="http://schemas.microsoft.com/office/drawing/2014/main" id="{B70553B3-1964-27B5-80D6-EC5617041E29}"/>
              </a:ext>
            </a:extLst>
          </p:cNvPr>
          <p:cNvPicPr>
            <a:picLocks noChangeAspect="1"/>
          </p:cNvPicPr>
          <p:nvPr/>
        </p:nvPicPr>
        <p:blipFill>
          <a:blip r:embed="rId3"/>
          <a:stretch>
            <a:fillRect/>
          </a:stretch>
        </p:blipFill>
        <p:spPr>
          <a:xfrm>
            <a:off x="1992498" y="2438399"/>
            <a:ext cx="1324944" cy="2256772"/>
          </a:xfrm>
          <a:prstGeom prst="rect">
            <a:avLst/>
          </a:prstGeom>
        </p:spPr>
      </p:pic>
      <p:sp>
        <p:nvSpPr>
          <p:cNvPr id="13" name="Tekstiruutu 12">
            <a:extLst>
              <a:ext uri="{FF2B5EF4-FFF2-40B4-BE49-F238E27FC236}">
                <a16:creationId xmlns:a16="http://schemas.microsoft.com/office/drawing/2014/main" id="{10A6F795-C17F-07B3-065D-5D29437357E4}"/>
              </a:ext>
            </a:extLst>
          </p:cNvPr>
          <p:cNvSpPr txBox="1"/>
          <p:nvPr/>
        </p:nvSpPr>
        <p:spPr>
          <a:xfrm>
            <a:off x="3525146" y="2026046"/>
            <a:ext cx="1689362" cy="461665"/>
          </a:xfrm>
          <a:prstGeom prst="rect">
            <a:avLst/>
          </a:prstGeom>
          <a:noFill/>
        </p:spPr>
        <p:txBody>
          <a:bodyPr wrap="square">
            <a:spAutoFit/>
          </a:bodyPr>
          <a:lstStyle/>
          <a:p>
            <a:pPr defTabSz="914378"/>
            <a:r>
              <a:rPr lang="fi-FI" sz="800" b="1" dirty="0">
                <a:solidFill>
                  <a:prstClr val="black"/>
                </a:solidFill>
                <a:latin typeface="Arial"/>
              </a:rPr>
              <a:t>Taloudellinen tukeminen osallistumisen mahdollista-</a:t>
            </a:r>
            <a:r>
              <a:rPr lang="fi-FI" sz="800" b="1" dirty="0" err="1">
                <a:solidFill>
                  <a:prstClr val="black"/>
                </a:solidFill>
                <a:latin typeface="Arial"/>
              </a:rPr>
              <a:t>miseksi</a:t>
            </a:r>
            <a:r>
              <a:rPr lang="fi-FI" sz="800" b="1" dirty="0">
                <a:solidFill>
                  <a:prstClr val="black"/>
                </a:solidFill>
                <a:latin typeface="Arial"/>
              </a:rPr>
              <a:t>, Kaiku-kortti yms. </a:t>
            </a:r>
          </a:p>
        </p:txBody>
      </p:sp>
      <p:pic>
        <p:nvPicPr>
          <p:cNvPr id="15" name="Kuva 14" descr="Taloudellinen tukeminen osallistumisen mahdollista-miseksi, Kaiku-kortti yms. &#10;">
            <a:extLst>
              <a:ext uri="{FF2B5EF4-FFF2-40B4-BE49-F238E27FC236}">
                <a16:creationId xmlns:a16="http://schemas.microsoft.com/office/drawing/2014/main" id="{B248076B-CC87-ED62-7FA0-826C1CD8B71B}"/>
              </a:ext>
            </a:extLst>
          </p:cNvPr>
          <p:cNvPicPr>
            <a:picLocks noChangeAspect="1"/>
          </p:cNvPicPr>
          <p:nvPr/>
        </p:nvPicPr>
        <p:blipFill>
          <a:blip r:embed="rId4"/>
          <a:stretch>
            <a:fillRect/>
          </a:stretch>
        </p:blipFill>
        <p:spPr>
          <a:xfrm>
            <a:off x="3455840" y="2456272"/>
            <a:ext cx="1392846" cy="2273832"/>
          </a:xfrm>
          <a:prstGeom prst="rect">
            <a:avLst/>
          </a:prstGeom>
        </p:spPr>
      </p:pic>
      <p:sp>
        <p:nvSpPr>
          <p:cNvPr id="18" name="Tekstiruutu 17">
            <a:extLst>
              <a:ext uri="{FF2B5EF4-FFF2-40B4-BE49-F238E27FC236}">
                <a16:creationId xmlns:a16="http://schemas.microsoft.com/office/drawing/2014/main" id="{97532594-B01E-53DB-64FD-975F77ADC41A}"/>
              </a:ext>
            </a:extLst>
          </p:cNvPr>
          <p:cNvSpPr txBox="1"/>
          <p:nvPr/>
        </p:nvSpPr>
        <p:spPr>
          <a:xfrm>
            <a:off x="5103389" y="2026345"/>
            <a:ext cx="1689362" cy="338554"/>
          </a:xfrm>
          <a:prstGeom prst="rect">
            <a:avLst/>
          </a:prstGeom>
          <a:noFill/>
        </p:spPr>
        <p:txBody>
          <a:bodyPr wrap="square">
            <a:spAutoFit/>
          </a:bodyPr>
          <a:lstStyle/>
          <a:p>
            <a:pPr defTabSz="914378"/>
            <a:r>
              <a:rPr lang="fi-FI" sz="800" b="1" dirty="0">
                <a:solidFill>
                  <a:prstClr val="black"/>
                </a:solidFill>
                <a:latin typeface="Arial"/>
              </a:rPr>
              <a:t>Taiteen perusopetusta maksutta tai alennuksella </a:t>
            </a:r>
          </a:p>
        </p:txBody>
      </p:sp>
      <p:pic>
        <p:nvPicPr>
          <p:cNvPr id="17" name="Kuva 16" descr="Taiteen perusopetusta maksutta tai alennuksella järjestävät kunnat Suomen kartalla">
            <a:extLst>
              <a:ext uri="{FF2B5EF4-FFF2-40B4-BE49-F238E27FC236}">
                <a16:creationId xmlns:a16="http://schemas.microsoft.com/office/drawing/2014/main" id="{6B7F8579-B8E9-F7FB-94C9-878611C49D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2190" y="2223077"/>
            <a:ext cx="1408236" cy="2513240"/>
          </a:xfrm>
          <a:prstGeom prst="rect">
            <a:avLst/>
          </a:prstGeom>
        </p:spPr>
      </p:pic>
      <p:sp>
        <p:nvSpPr>
          <p:cNvPr id="22" name="Tekstiruutu 21">
            <a:extLst>
              <a:ext uri="{FF2B5EF4-FFF2-40B4-BE49-F238E27FC236}">
                <a16:creationId xmlns:a16="http://schemas.microsoft.com/office/drawing/2014/main" id="{F0D46339-8607-BAD3-38E4-8AE8C727C0BC}"/>
              </a:ext>
            </a:extLst>
          </p:cNvPr>
          <p:cNvSpPr txBox="1"/>
          <p:nvPr/>
        </p:nvSpPr>
        <p:spPr>
          <a:xfrm>
            <a:off x="6731552" y="1999965"/>
            <a:ext cx="1689362" cy="338554"/>
          </a:xfrm>
          <a:prstGeom prst="rect">
            <a:avLst/>
          </a:prstGeom>
          <a:noFill/>
        </p:spPr>
        <p:txBody>
          <a:bodyPr wrap="square">
            <a:spAutoFit/>
          </a:bodyPr>
          <a:lstStyle/>
          <a:p>
            <a:pPr defTabSz="914378"/>
            <a:r>
              <a:rPr lang="fi-FI" sz="800" b="1" dirty="0">
                <a:solidFill>
                  <a:prstClr val="black"/>
                </a:solidFill>
                <a:latin typeface="Arial"/>
              </a:rPr>
              <a:t>Prosenttiperiaatteen edistäminen </a:t>
            </a:r>
          </a:p>
        </p:txBody>
      </p:sp>
      <p:pic>
        <p:nvPicPr>
          <p:cNvPr id="20" name="Kuva 19" descr="Prosenttiperiaatteen edistäminen eri kunnissa Suomen kartalla">
            <a:extLst>
              <a:ext uri="{FF2B5EF4-FFF2-40B4-BE49-F238E27FC236}">
                <a16:creationId xmlns:a16="http://schemas.microsoft.com/office/drawing/2014/main" id="{6554CDDC-F19E-528C-1598-1AE84C73271C}"/>
              </a:ext>
            </a:extLst>
          </p:cNvPr>
          <p:cNvPicPr>
            <a:picLocks noChangeAspect="1"/>
          </p:cNvPicPr>
          <p:nvPr/>
        </p:nvPicPr>
        <p:blipFill>
          <a:blip r:embed="rId6"/>
          <a:stretch>
            <a:fillRect/>
          </a:stretch>
        </p:blipFill>
        <p:spPr>
          <a:xfrm>
            <a:off x="6574141" y="2338519"/>
            <a:ext cx="1462786" cy="2389050"/>
          </a:xfrm>
          <a:prstGeom prst="rect">
            <a:avLst/>
          </a:prstGeom>
        </p:spPr>
      </p:pic>
      <p:pic>
        <p:nvPicPr>
          <p:cNvPr id="26" name="Kuva 13" descr="Selvitykset eri värikoodeille ylläolevissa karttakuvissa">
            <a:extLst>
              <a:ext uri="{FF2B5EF4-FFF2-40B4-BE49-F238E27FC236}">
                <a16:creationId xmlns:a16="http://schemas.microsoft.com/office/drawing/2014/main" id="{6BE3897F-A866-23A0-3D50-C14DC7EBA7F3}"/>
              </a:ext>
            </a:extLst>
          </p:cNvPr>
          <p:cNvPicPr>
            <a:picLocks noChangeAspect="1"/>
          </p:cNvPicPr>
          <p:nvPr/>
        </p:nvPicPr>
        <p:blipFill>
          <a:blip r:embed="rId7"/>
          <a:stretch>
            <a:fillRect/>
          </a:stretch>
        </p:blipFill>
        <p:spPr>
          <a:xfrm>
            <a:off x="2756689" y="4727569"/>
            <a:ext cx="3143250" cy="348016"/>
          </a:xfrm>
          <a:prstGeom prst="rect">
            <a:avLst/>
          </a:prstGeom>
        </p:spPr>
      </p:pic>
      <p:sp>
        <p:nvSpPr>
          <p:cNvPr id="4" name="Dian numeron paikkamerkki 3">
            <a:extLst>
              <a:ext uri="{FF2B5EF4-FFF2-40B4-BE49-F238E27FC236}">
                <a16:creationId xmlns:a16="http://schemas.microsoft.com/office/drawing/2014/main" id="{AC4A6496-1031-EF68-A4B0-8D2F88B6B95F}"/>
              </a:ext>
            </a:extLst>
          </p:cNvPr>
          <p:cNvSpPr>
            <a:spLocks noGrp="1"/>
          </p:cNvSpPr>
          <p:nvPr>
            <p:ph type="sldNum" sz="quarter" idx="12"/>
          </p:nvPr>
        </p:nvSpPr>
        <p:spPr/>
        <p:txBody>
          <a:bodyPr/>
          <a:lstStyle/>
          <a:p>
            <a:fld id="{1EA1DD0D-7089-48C5-B116-A19F892CF1D9}" type="slidenum">
              <a:rPr lang="fi-FI" smtClean="0"/>
              <a:pPr/>
              <a:t>34</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Päivämäärän paikkamerkki 4">
            <a:extLst>
              <a:ext uri="{FF2B5EF4-FFF2-40B4-BE49-F238E27FC236}">
                <a16:creationId xmlns:a16="http://schemas.microsoft.com/office/drawing/2014/main" id="{7EDAF7E9-2076-7DE4-1A3E-4E4492CC5D24}"/>
              </a:ext>
            </a:extLst>
          </p:cNvPr>
          <p:cNvSpPr>
            <a:spLocks noGrp="1"/>
          </p:cNvSpPr>
          <p:nvPr>
            <p:ph type="dt" sz="half" idx="10"/>
          </p:nvPr>
        </p:nvSpPr>
        <p:spPr/>
        <p:txBody>
          <a:bodyPr/>
          <a:lstStyle/>
          <a:p>
            <a:fld id="{23F2CBD4-DFD8-5A41-8E32-433BE3A53EED}" type="datetime1">
              <a:rPr lang="fi-FI" smtClean="0"/>
              <a:t>25.5.2026</a:t>
            </a:fld>
            <a:endParaRPr lang="fi-FI"/>
          </a:p>
        </p:txBody>
      </p:sp>
    </p:spTree>
    <p:extLst>
      <p:ext uri="{BB962C8B-B14F-4D97-AF65-F5344CB8AC3E}">
        <p14:creationId xmlns:p14="http://schemas.microsoft.com/office/powerpoint/2010/main" val="2137158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6A2F8-D76C-BDEA-F107-6B0A45BEA58C}"/>
              </a:ext>
            </a:extLst>
          </p:cNvPr>
          <p:cNvSpPr>
            <a:spLocks noGrp="1"/>
          </p:cNvSpPr>
          <p:nvPr>
            <p:ph type="title"/>
          </p:nvPr>
        </p:nvSpPr>
        <p:spPr/>
        <p:txBody>
          <a:bodyPr/>
          <a:lstStyle/>
          <a:p>
            <a:r>
              <a:rPr lang="fi-FI" noProof="0">
                <a:latin typeface="Arial Narrow"/>
              </a:rPr>
              <a:t>Liikuntapalvelut</a:t>
            </a:r>
            <a:endParaRPr lang="fi-FI" noProof="0"/>
          </a:p>
        </p:txBody>
      </p:sp>
      <p:sp>
        <p:nvSpPr>
          <p:cNvPr id="3" name="Content Placeholder 2">
            <a:extLst>
              <a:ext uri="{FF2B5EF4-FFF2-40B4-BE49-F238E27FC236}">
                <a16:creationId xmlns:a16="http://schemas.microsoft.com/office/drawing/2014/main" id="{FB34CE03-ECB4-D6B7-FB65-1CD1D5B74E05}"/>
              </a:ext>
            </a:extLst>
          </p:cNvPr>
          <p:cNvSpPr>
            <a:spLocks noGrp="1"/>
          </p:cNvSpPr>
          <p:nvPr>
            <p:ph idx="1"/>
          </p:nvPr>
        </p:nvSpPr>
        <p:spPr/>
        <p:txBody>
          <a:bodyPr vert="horz" lIns="91440" tIns="45720" rIns="91440" bIns="45720" rtlCol="0" anchor="t">
            <a:normAutofit lnSpcReduction="10000"/>
          </a:bodyPr>
          <a:lstStyle/>
          <a:p>
            <a:pPr marL="267970" indent="-267970"/>
            <a:r>
              <a:rPr lang="fi-FI" noProof="0">
                <a:ea typeface="+mn-lt"/>
                <a:cs typeface="+mn-lt"/>
              </a:rPr>
              <a:t>Liikuntalain mukaan </a:t>
            </a:r>
            <a:r>
              <a:rPr lang="fi-FI" b="1" noProof="0">
                <a:ea typeface="+mn-lt"/>
                <a:cs typeface="+mn-lt"/>
              </a:rPr>
              <a:t>kunnan tehtävänä on yleisten edellytysten luominen liikunnalle paikallistasolla</a:t>
            </a:r>
            <a:r>
              <a:rPr lang="fi-FI" noProof="0">
                <a:ea typeface="+mn-lt"/>
                <a:cs typeface="+mn-lt"/>
              </a:rPr>
              <a:t>. Liikuntapalvelut kunnissa ovat osa peruspalveluja.</a:t>
            </a:r>
          </a:p>
          <a:p>
            <a:pPr marL="267970" indent="-267970"/>
            <a:r>
              <a:rPr lang="fi-FI" noProof="0">
                <a:ea typeface="+mn-lt"/>
                <a:cs typeface="+mn-lt"/>
              </a:rPr>
              <a:t>Kunta vastaa kaikille kuntalaisille tarkoitetuista liikuntamahdollisuuksista ja olosuhteista rakentamalla ja ylläpitämällä liikuntapaikkoja ja -alueita, järjestämällä liikuntapalveluja sekä tukemalla kansalaistoimintaa mukaan lukien seuratoiminta.</a:t>
            </a:r>
          </a:p>
          <a:p>
            <a:pPr marL="267970" indent="-267970"/>
            <a:r>
              <a:rPr lang="fi-FI" noProof="0">
                <a:ea typeface="+mn-lt"/>
                <a:cs typeface="+mn-lt"/>
              </a:rPr>
              <a:t>Tehtävien toteuttamiseksi kunnan tulee tehdä yhteistyötä eri toimialojen kanssa sekä kehittää paikallista, kuntien välistä ja alueellista yhteistyötä. </a:t>
            </a:r>
            <a:endParaRPr lang="fi-FI" noProof="0">
              <a:cs typeface="Arial"/>
            </a:endParaRPr>
          </a:p>
          <a:p>
            <a:pPr marL="267970" indent="-267970"/>
            <a:endParaRPr lang="en-US">
              <a:cs typeface="Arial"/>
            </a:endParaRPr>
          </a:p>
        </p:txBody>
      </p:sp>
      <p:sp>
        <p:nvSpPr>
          <p:cNvPr id="4" name="Slide Number Placeholder 3">
            <a:extLst>
              <a:ext uri="{FF2B5EF4-FFF2-40B4-BE49-F238E27FC236}">
                <a16:creationId xmlns:a16="http://schemas.microsoft.com/office/drawing/2014/main" id="{778F7673-401F-D123-02BE-34F641D34BA6}"/>
              </a:ext>
            </a:extLst>
          </p:cNvPr>
          <p:cNvSpPr>
            <a:spLocks noGrp="1"/>
          </p:cNvSpPr>
          <p:nvPr>
            <p:ph type="sldNum" sz="quarter" idx="12"/>
          </p:nvPr>
        </p:nvSpPr>
        <p:spPr/>
        <p:txBody>
          <a:bodyPr/>
          <a:lstStyle/>
          <a:p>
            <a:fld id="{1EA1DD0D-7089-48C5-B116-A19F892CF1D9}" type="slidenum">
              <a:rPr lang="fi-FI" smtClean="0"/>
              <a:pPr/>
              <a:t>35</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Date Placeholder 4">
            <a:extLst>
              <a:ext uri="{FF2B5EF4-FFF2-40B4-BE49-F238E27FC236}">
                <a16:creationId xmlns:a16="http://schemas.microsoft.com/office/drawing/2014/main" id="{BA1E0099-2B70-D696-19B7-C6386C6DAB9B}"/>
              </a:ext>
            </a:extLst>
          </p:cNvPr>
          <p:cNvSpPr>
            <a:spLocks noGrp="1"/>
          </p:cNvSpPr>
          <p:nvPr>
            <p:ph type="dt" sz="half" idx="2"/>
          </p:nvPr>
        </p:nvSpPr>
        <p:spPr/>
        <p:txBody>
          <a:bodyPr/>
          <a:lstStyle/>
          <a:p>
            <a:fld id="{DE55D46C-FFDD-D244-BC09-59C228F6F1B8}" type="datetime1">
              <a:rPr lang="fi-FI" smtClean="0"/>
              <a:t>25.5.2026</a:t>
            </a:fld>
            <a:endParaRPr lang="fi-FI"/>
          </a:p>
        </p:txBody>
      </p:sp>
    </p:spTree>
    <p:extLst>
      <p:ext uri="{BB962C8B-B14F-4D97-AF65-F5344CB8AC3E}">
        <p14:creationId xmlns:p14="http://schemas.microsoft.com/office/powerpoint/2010/main" val="3615493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98493-3481-702C-A009-510E9BDCE6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30EDAE-99C1-A039-A7B8-D515AA50DBCD}"/>
              </a:ext>
            </a:extLst>
          </p:cNvPr>
          <p:cNvSpPr>
            <a:spLocks noGrp="1"/>
          </p:cNvSpPr>
          <p:nvPr>
            <p:ph type="title"/>
          </p:nvPr>
        </p:nvSpPr>
        <p:spPr/>
        <p:txBody>
          <a:bodyPr/>
          <a:lstStyle/>
          <a:p>
            <a:r>
              <a:rPr lang="fi-FI" noProof="0">
                <a:latin typeface="Arial Narrow"/>
              </a:rPr>
              <a:t>Nuorisopalvelut</a:t>
            </a:r>
            <a:endParaRPr lang="fi-FI" noProof="0"/>
          </a:p>
        </p:txBody>
      </p:sp>
      <p:sp>
        <p:nvSpPr>
          <p:cNvPr id="3" name="Content Placeholder 2">
            <a:extLst>
              <a:ext uri="{FF2B5EF4-FFF2-40B4-BE49-F238E27FC236}">
                <a16:creationId xmlns:a16="http://schemas.microsoft.com/office/drawing/2014/main" id="{6CB677C7-59F2-252A-F246-CB120067CC9B}"/>
              </a:ext>
            </a:extLst>
          </p:cNvPr>
          <p:cNvSpPr>
            <a:spLocks noGrp="1"/>
          </p:cNvSpPr>
          <p:nvPr>
            <p:ph idx="1"/>
          </p:nvPr>
        </p:nvSpPr>
        <p:spPr/>
        <p:txBody>
          <a:bodyPr vert="horz" lIns="91440" tIns="45720" rIns="91440" bIns="45720" rtlCol="0" anchor="t">
            <a:normAutofit fontScale="92500" lnSpcReduction="10000"/>
          </a:bodyPr>
          <a:lstStyle/>
          <a:p>
            <a:pPr marL="267970" indent="-267970"/>
            <a:r>
              <a:rPr lang="fi-FI" b="1" noProof="0">
                <a:cs typeface="Arial"/>
              </a:rPr>
              <a:t>Nuorisotyö ja -politiikka kuuluvat nuorisolain mukaan kuntien tehtäviin </a:t>
            </a:r>
            <a:r>
              <a:rPr lang="fi-FI" noProof="0">
                <a:cs typeface="Arial"/>
              </a:rPr>
              <a:t>ja ne ovat osa peruspalveluja. Kuntien tehtävänä on edistää nuorisotyötä ja -toimintaa luomalla paikallisiin olosuhteisiin sopivat puitteet nuorten palveluille ja tiloille sekä tukemalla nuorten kansalaistoimintaa.</a:t>
            </a:r>
          </a:p>
          <a:p>
            <a:pPr marL="267970" indent="-267970"/>
            <a:r>
              <a:rPr lang="fi-FI" noProof="0">
                <a:cs typeface="Arial"/>
              </a:rPr>
              <a:t>Nuorisotyön järjestämisessä kunnan tulee toimia yhteistyössä eri toimijoiden kanssa. Tarpeen mukaan kunnan on tehtävä yhteistyötä nuorille palveluja tuottavien viranomaisten, nuorten ja heidän perheidensä sekä nuorisoalan järjestöjen, seurakuntien ja muiden nuorisotyötä tekevien tahojen kanssa. Nuorisotyö ja -politiikka liittyvät osallisuuden, yhteisöllisyyden ja demokratian vahvistamiseen.</a:t>
            </a:r>
            <a:endParaRPr lang="fi-FI" sz="1100" noProof="0">
              <a:cs typeface="Arial"/>
            </a:endParaRPr>
          </a:p>
          <a:p>
            <a:pPr marL="267970" indent="-267970"/>
            <a:endParaRPr lang="en-US">
              <a:cs typeface="Arial"/>
            </a:endParaRPr>
          </a:p>
          <a:p>
            <a:pPr marL="267970" indent="-267970"/>
            <a:endParaRPr lang="en-US">
              <a:cs typeface="Arial"/>
            </a:endParaRPr>
          </a:p>
          <a:p>
            <a:pPr marL="267970" indent="-267970"/>
            <a:endParaRPr lang="en-US">
              <a:cs typeface="Arial"/>
            </a:endParaRPr>
          </a:p>
        </p:txBody>
      </p:sp>
      <p:sp>
        <p:nvSpPr>
          <p:cNvPr id="4" name="Slide Number Placeholder 3">
            <a:extLst>
              <a:ext uri="{FF2B5EF4-FFF2-40B4-BE49-F238E27FC236}">
                <a16:creationId xmlns:a16="http://schemas.microsoft.com/office/drawing/2014/main" id="{C255071E-1102-73E6-F878-B699B14C6E84}"/>
              </a:ext>
            </a:extLst>
          </p:cNvPr>
          <p:cNvSpPr>
            <a:spLocks noGrp="1"/>
          </p:cNvSpPr>
          <p:nvPr>
            <p:ph type="sldNum" sz="quarter" idx="12"/>
          </p:nvPr>
        </p:nvSpPr>
        <p:spPr/>
        <p:txBody>
          <a:bodyPr/>
          <a:lstStyle/>
          <a:p>
            <a:fld id="{1EA1DD0D-7089-48C5-B116-A19F892CF1D9}" type="slidenum">
              <a:rPr lang="fi-FI" smtClean="0"/>
              <a:pPr/>
              <a:t>36</a:t>
            </a:fld>
            <a:r>
              <a:rPr lang="fi-FI"/>
              <a:t>  </a:t>
            </a:r>
            <a:r>
              <a:rPr lang="fi-FI" b="0">
                <a:solidFill>
                  <a:schemeClr val="bg1">
                    <a:lumMod val="65000"/>
                  </a:schemeClr>
                </a:solidFill>
              </a:rPr>
              <a:t>|</a:t>
            </a:r>
            <a:endParaRPr lang="fi-FI" sz="600" b="0">
              <a:solidFill>
                <a:schemeClr val="bg1">
                  <a:lumMod val="65000"/>
                </a:schemeClr>
              </a:solidFill>
            </a:endParaRPr>
          </a:p>
        </p:txBody>
      </p:sp>
      <p:sp>
        <p:nvSpPr>
          <p:cNvPr id="5" name="Date Placeholder 4">
            <a:extLst>
              <a:ext uri="{FF2B5EF4-FFF2-40B4-BE49-F238E27FC236}">
                <a16:creationId xmlns:a16="http://schemas.microsoft.com/office/drawing/2014/main" id="{6AF262ED-D7AD-0638-655B-B9148DD56B23}"/>
              </a:ext>
            </a:extLst>
          </p:cNvPr>
          <p:cNvSpPr>
            <a:spLocks noGrp="1"/>
          </p:cNvSpPr>
          <p:nvPr>
            <p:ph type="dt" sz="half" idx="2"/>
          </p:nvPr>
        </p:nvSpPr>
        <p:spPr/>
        <p:txBody>
          <a:bodyPr/>
          <a:lstStyle/>
          <a:p>
            <a:fld id="{DE55D46C-FFDD-D244-BC09-59C228F6F1B8}" type="datetime1">
              <a:rPr lang="fi-FI" smtClean="0"/>
              <a:t>25.5.2026</a:t>
            </a:fld>
            <a:endParaRPr lang="fi-FI"/>
          </a:p>
        </p:txBody>
      </p:sp>
    </p:spTree>
    <p:extLst>
      <p:ext uri="{BB962C8B-B14F-4D97-AF65-F5344CB8AC3E}">
        <p14:creationId xmlns:p14="http://schemas.microsoft.com/office/powerpoint/2010/main" val="711361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descr="Palveluiden saatavuus koko maassa v.2024">
            <a:extLst>
              <a:ext uri="{FF2B5EF4-FFF2-40B4-BE49-F238E27FC236}">
                <a16:creationId xmlns:a16="http://schemas.microsoft.com/office/drawing/2014/main" id="{84F38B86-BA0E-F917-0580-8E634CA1C7D8}"/>
              </a:ext>
            </a:extLst>
          </p:cNvPr>
          <p:cNvPicPr>
            <a:picLocks noChangeAspect="1"/>
          </p:cNvPicPr>
          <p:nvPr/>
        </p:nvPicPr>
        <p:blipFill>
          <a:blip r:embed="rId2"/>
          <a:stretch>
            <a:fillRect/>
          </a:stretch>
        </p:blipFill>
        <p:spPr>
          <a:xfrm>
            <a:off x="4802311" y="142536"/>
            <a:ext cx="3908177" cy="4858428"/>
          </a:xfrm>
          <a:prstGeom prst="rect">
            <a:avLst/>
          </a:prstGeom>
        </p:spPr>
      </p:pic>
      <p:sp>
        <p:nvSpPr>
          <p:cNvPr id="2" name="Title 1">
            <a:extLst>
              <a:ext uri="{FF2B5EF4-FFF2-40B4-BE49-F238E27FC236}">
                <a16:creationId xmlns:a16="http://schemas.microsoft.com/office/drawing/2014/main" id="{44ED1C57-F8F1-302A-57B7-F4FACB297691}"/>
              </a:ext>
            </a:extLst>
          </p:cNvPr>
          <p:cNvSpPr>
            <a:spLocks noGrp="1"/>
          </p:cNvSpPr>
          <p:nvPr>
            <p:ph type="title"/>
          </p:nvPr>
        </p:nvSpPr>
        <p:spPr>
          <a:xfrm>
            <a:off x="432785" y="235340"/>
            <a:ext cx="8224354" cy="974270"/>
          </a:xfrm>
        </p:spPr>
        <p:txBody>
          <a:bodyPr/>
          <a:lstStyle/>
          <a:p>
            <a:r>
              <a:rPr lang="fi-FI" noProof="0" dirty="0">
                <a:latin typeface="Arial Narrow"/>
              </a:rPr>
              <a:t>Nuorisotyö alueilla</a:t>
            </a:r>
            <a:endParaRPr lang="fi-FI" noProof="0" dirty="0"/>
          </a:p>
        </p:txBody>
      </p:sp>
      <p:pic>
        <p:nvPicPr>
          <p:cNvPr id="4" name="Kuva 3" descr="Nuorisotyön htv:t nimikkeittäin vuodelta 2024, nuoriso-ohjaajan ollen yleisin noin puolella osuudesta">
            <a:extLst>
              <a:ext uri="{FF2B5EF4-FFF2-40B4-BE49-F238E27FC236}">
                <a16:creationId xmlns:a16="http://schemas.microsoft.com/office/drawing/2014/main" id="{034E5409-A380-A88E-197C-802CC530A35B}"/>
              </a:ext>
            </a:extLst>
          </p:cNvPr>
          <p:cNvPicPr>
            <a:picLocks noChangeAspect="1"/>
          </p:cNvPicPr>
          <p:nvPr/>
        </p:nvPicPr>
        <p:blipFill>
          <a:blip r:embed="rId3"/>
          <a:stretch>
            <a:fillRect/>
          </a:stretch>
        </p:blipFill>
        <p:spPr>
          <a:xfrm>
            <a:off x="432784" y="1209610"/>
            <a:ext cx="3402615" cy="3862969"/>
          </a:xfrm>
          <a:prstGeom prst="rect">
            <a:avLst/>
          </a:prstGeom>
        </p:spPr>
      </p:pic>
    </p:spTree>
    <p:extLst>
      <p:ext uri="{BB962C8B-B14F-4D97-AF65-F5344CB8AC3E}">
        <p14:creationId xmlns:p14="http://schemas.microsoft.com/office/powerpoint/2010/main" val="2538332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706FA966-1D72-5F44-BDB0-01D58DAA343C}"/>
              </a:ext>
            </a:extLst>
          </p:cNvPr>
          <p:cNvSpPr>
            <a:spLocks noGrp="1"/>
          </p:cNvSpPr>
          <p:nvPr>
            <p:ph type="ctrTitle"/>
          </p:nvPr>
        </p:nvSpPr>
        <p:spPr/>
        <p:txBody>
          <a:bodyPr/>
          <a:lstStyle/>
          <a:p>
            <a:r>
              <a:rPr lang="fi-FI" dirty="0"/>
              <a:t>Kiitos</a:t>
            </a:r>
          </a:p>
        </p:txBody>
      </p:sp>
      <p:sp>
        <p:nvSpPr>
          <p:cNvPr id="5" name="Alaotsikko 4">
            <a:extLst>
              <a:ext uri="{FF2B5EF4-FFF2-40B4-BE49-F238E27FC236}">
                <a16:creationId xmlns:a16="http://schemas.microsoft.com/office/drawing/2014/main" id="{243E8BC1-251A-354F-855F-A7CFB7789EAF}"/>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648180105"/>
      </p:ext>
    </p:extLst>
  </p:cSld>
  <p:clrMapOvr>
    <a:masterClrMapping/>
  </p:clrMapOvr>
</p:sld>
</file>

<file path=ppt/theme/theme1.xml><?xml version="1.0" encoding="utf-8"?>
<a:theme xmlns:a="http://schemas.openxmlformats.org/drawingml/2006/main" name="OKM-VIH-FI-05/2021">
  <a:themeElements>
    <a:clrScheme name="Mukautetut 4">
      <a:dk1>
        <a:srgbClr val="000000"/>
      </a:dk1>
      <a:lt1>
        <a:srgbClr val="FFFFFF"/>
      </a:lt1>
      <a:dk2>
        <a:srgbClr val="598D83"/>
      </a:dk2>
      <a:lt2>
        <a:srgbClr val="FFFFFF"/>
      </a:lt2>
      <a:accent1>
        <a:srgbClr val="002F6C"/>
      </a:accent1>
      <a:accent2>
        <a:srgbClr val="8EBEFF"/>
      </a:accent2>
      <a:accent3>
        <a:srgbClr val="3659BD"/>
      </a:accent3>
      <a:accent4>
        <a:srgbClr val="79C699"/>
      </a:accent4>
      <a:accent5>
        <a:srgbClr val="007070"/>
      </a:accent5>
      <a:accent6>
        <a:srgbClr val="66C9C3"/>
      </a:accent6>
      <a:hlink>
        <a:srgbClr val="598D83"/>
      </a:hlink>
      <a:folHlink>
        <a:srgbClr val="889399"/>
      </a:folHlink>
    </a:clrScheme>
    <a:fontScheme name="V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ys1" id="{6D5C1B1B-48E2-4DFB-800D-368C21A1F687}" vid="{B31967A8-92B3-4A95-B0F6-158CD363C522}"/>
    </a:ext>
  </a:extLst>
</a:theme>
</file>

<file path=ppt/theme/theme2.xml><?xml version="1.0" encoding="utf-8"?>
<a:theme xmlns:a="http://schemas.openxmlformats.org/drawingml/2006/main" name="OKM-SIN-FI-05/2021">
  <a:themeElements>
    <a:clrScheme name="Mukautetut 6">
      <a:dk1>
        <a:srgbClr val="000000"/>
      </a:dk1>
      <a:lt1>
        <a:srgbClr val="FFFFFF"/>
      </a:lt1>
      <a:dk2>
        <a:srgbClr val="165C7D"/>
      </a:dk2>
      <a:lt2>
        <a:srgbClr val="FFFFFF"/>
      </a:lt2>
      <a:accent1>
        <a:srgbClr val="002F6C"/>
      </a:accent1>
      <a:accent2>
        <a:srgbClr val="8EBEFF"/>
      </a:accent2>
      <a:accent3>
        <a:srgbClr val="3659BD"/>
      </a:accent3>
      <a:accent4>
        <a:srgbClr val="79C699"/>
      </a:accent4>
      <a:accent5>
        <a:srgbClr val="007070"/>
      </a:accent5>
      <a:accent6>
        <a:srgbClr val="66C9C3"/>
      </a:accent6>
      <a:hlink>
        <a:srgbClr val="165C7D"/>
      </a:hlink>
      <a:folHlink>
        <a:srgbClr val="889399"/>
      </a:folHlink>
    </a:clrScheme>
    <a:fontScheme name="V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ys1" id="{6D5C1B1B-48E2-4DFB-800D-368C21A1F687}" vid="{7F3BC6C3-C284-44F8-9B52-63CD8D925CB0}"/>
    </a:ext>
  </a:extLst>
</a:theme>
</file>

<file path=ppt/theme/theme3.xml><?xml version="1.0" encoding="utf-8"?>
<a:theme xmlns:a="http://schemas.openxmlformats.org/drawingml/2006/main" name="1_OKM-VIH-FI-05/2021">
  <a:themeElements>
    <a:clrScheme name="Mukautetut 4">
      <a:dk1>
        <a:srgbClr val="000000"/>
      </a:dk1>
      <a:lt1>
        <a:srgbClr val="FFFFFF"/>
      </a:lt1>
      <a:dk2>
        <a:srgbClr val="598D83"/>
      </a:dk2>
      <a:lt2>
        <a:srgbClr val="FFFFFF"/>
      </a:lt2>
      <a:accent1>
        <a:srgbClr val="002F6C"/>
      </a:accent1>
      <a:accent2>
        <a:srgbClr val="8EBEFF"/>
      </a:accent2>
      <a:accent3>
        <a:srgbClr val="3659BD"/>
      </a:accent3>
      <a:accent4>
        <a:srgbClr val="79C699"/>
      </a:accent4>
      <a:accent5>
        <a:srgbClr val="007070"/>
      </a:accent5>
      <a:accent6>
        <a:srgbClr val="66C9C3"/>
      </a:accent6>
      <a:hlink>
        <a:srgbClr val="598D83"/>
      </a:hlink>
      <a:folHlink>
        <a:srgbClr val="889399"/>
      </a:folHlink>
    </a:clrScheme>
    <a:fontScheme name="V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ys1" id="{6D5C1B1B-48E2-4DFB-800D-368C21A1F687}" vid="{B31967A8-92B3-4A95-B0F6-158CD363C522}"/>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B901F4199823E4B8948EBC3D1C54CEF" ma:contentTypeVersion="3" ma:contentTypeDescription="Create a new document." ma:contentTypeScope="" ma:versionID="7faec05d2785ae89868f11904513c08e">
  <xsd:schema xmlns:xsd="http://www.w3.org/2001/XMLSchema" xmlns:xs="http://www.w3.org/2001/XMLSchema" xmlns:p="http://schemas.microsoft.com/office/2006/metadata/properties" xmlns:ns2="6a7031ae-a46a-4474-9698-b98071763cd8" targetNamespace="http://schemas.microsoft.com/office/2006/metadata/properties" ma:root="true" ma:fieldsID="4b064c1e51eaf6c6229af2782d8ace1f" ns2:_="">
    <xsd:import namespace="6a7031ae-a46a-4474-9698-b98071763cd8"/>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7031ae-a46a-4474-9698-b98071763c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3767EB-77F8-4270-8291-F32AB42846B6}">
  <ds:schemaRefs>
    <ds:schemaRef ds:uri="http://schemas.openxmlformats.org/package/2006/metadata/core-properties"/>
    <ds:schemaRef ds:uri="http://purl.org/dc/dcmitype/"/>
    <ds:schemaRef ds:uri="http://schemas.microsoft.com/office/infopath/2007/PartnerControls"/>
    <ds:schemaRef ds:uri="6a7031ae-a46a-4474-9698-b98071763cd8"/>
    <ds:schemaRef ds:uri="http://purl.org/dc/elements/1.1/"/>
    <ds:schemaRef ds:uri="http://schemas.microsoft.com/office/2006/metadata/properties"/>
    <ds:schemaRef ds:uri="http://schemas.microsoft.com/office/2006/documentManagement/types"/>
    <ds:schemaRef ds:uri="http://www.w3.org/XML/1998/namespace"/>
    <ds:schemaRef ds:uri="http://purl.org/dc/terms/"/>
  </ds:schemaRefs>
</ds:datastoreItem>
</file>

<file path=customXml/itemProps2.xml><?xml version="1.0" encoding="utf-8"?>
<ds:datastoreItem xmlns:ds="http://schemas.openxmlformats.org/officeDocument/2006/customXml" ds:itemID="{D79A2585-B10C-4573-9542-AC8B11C66A04}">
  <ds:schemaRefs>
    <ds:schemaRef ds:uri="6a7031ae-a46a-4474-9698-b98071763cd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D1BF095-41CF-48B0-A5B3-62E46B8B8F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OKM esityspohja fi 210605</Template>
  <TotalTime>469</TotalTime>
  <Words>2618</Words>
  <Application>Microsoft Office PowerPoint</Application>
  <PresentationFormat>Näytössä katseltava esitys (16:9)</PresentationFormat>
  <Paragraphs>410</Paragraphs>
  <Slides>38</Slides>
  <Notes>1</Notes>
  <HiddenSlides>0</HiddenSlides>
  <MMClips>0</MMClips>
  <ScaleCrop>false</ScaleCrop>
  <HeadingPairs>
    <vt:vector size="6" baseType="variant">
      <vt:variant>
        <vt:lpstr>Käytetyt fontit</vt:lpstr>
      </vt:variant>
      <vt:variant>
        <vt:i4>5</vt:i4>
      </vt:variant>
      <vt:variant>
        <vt:lpstr>Teema</vt:lpstr>
      </vt:variant>
      <vt:variant>
        <vt:i4>4</vt:i4>
      </vt:variant>
      <vt:variant>
        <vt:lpstr>Dian otsikot</vt:lpstr>
      </vt:variant>
      <vt:variant>
        <vt:i4>38</vt:i4>
      </vt:variant>
    </vt:vector>
  </HeadingPairs>
  <TitlesOfParts>
    <vt:vector size="47" baseType="lpstr">
      <vt:lpstr>Aptos</vt:lpstr>
      <vt:lpstr>Arial</vt:lpstr>
      <vt:lpstr>Arial Narrow</vt:lpstr>
      <vt:lpstr>Calibri</vt:lpstr>
      <vt:lpstr>Calibri Light</vt:lpstr>
      <vt:lpstr>OKM-VIH-FI-05/2021</vt:lpstr>
      <vt:lpstr>OKM-SIN-FI-05/2021</vt:lpstr>
      <vt:lpstr>1_OKM-VIH-FI-05/2021</vt:lpstr>
      <vt:lpstr>Office-teema</vt:lpstr>
      <vt:lpstr>Opetus- ja kulttuuritoimen palvelut</vt:lpstr>
      <vt:lpstr>1. Varhaiskasvatus- ja perusopetus</vt:lpstr>
      <vt:lpstr>Varhaiskasvatus ja esi- ja perusopetus – lakisääteinen tehtävä</vt:lpstr>
      <vt:lpstr>Varhaiskasvatusikäisten kehitys</vt:lpstr>
      <vt:lpstr>Vieraskieliset varhaiskasvatusikäisissä</vt:lpstr>
      <vt:lpstr>Perusopetusikäisten määrä romahtaa</vt:lpstr>
      <vt:lpstr>Peruskoulujen määrä on puolittunut</vt:lpstr>
      <vt:lpstr>Perusopetuksen kustannukset</vt:lpstr>
      <vt:lpstr>Vieraskieliset perusopetuksessa</vt:lpstr>
      <vt:lpstr>Perusopetus</vt:lpstr>
      <vt:lpstr>Vapaa sivistystyö – perustuu ylläpitämislupaan</vt:lpstr>
      <vt:lpstr>2. Toisen asteen koulutus</vt:lpstr>
      <vt:lpstr>Toisen asteen koulutus - perustuu järjestämislupaan</vt:lpstr>
      <vt:lpstr>Kevään 2026 yhteishaku</vt:lpstr>
      <vt:lpstr>Väestökehityksen vaikutus</vt:lpstr>
      <vt:lpstr>Ammatillisen koulutuksen ikäluokkasidonnaisuus</vt:lpstr>
      <vt:lpstr>Toisen asteen koulutuksen turvaaminen</vt:lpstr>
      <vt:lpstr>Järjestäjä- ja oppilaitosverkko</vt:lpstr>
      <vt:lpstr>Polarisaatio järjestäjä- ja oppilaitoskentässä</vt:lpstr>
      <vt:lpstr>Korkea-asteen koulutus</vt:lpstr>
      <vt:lpstr>21  |</vt:lpstr>
      <vt:lpstr>Lukion suorittaneista 51 % jatkaa opintoja korkeakoulussa yhden vuoden ja 86 % viiden vuoden kuluessa</vt:lpstr>
      <vt:lpstr>53 % ammatillisen toisen asteen tutkinnon suorittaneista (alle 20‑vuotiaat) hakee yliopistoon viiden vuoden kuluessa, mutta vain 35 % jatkaa opintoja korkeakoulussa.</vt:lpstr>
      <vt:lpstr>Tällä hetkellä ensikertaisten aloittajien määrä (tarjonta) vastaa 65-70 prosenttia nuorisoikäluokista ja 80-90 prosenttia ensimmäistä kertaa korkeakoulutukseen hakijoista</vt:lpstr>
      <vt:lpstr>3. Kulttuuri-, liikunta- ja nuorisopalvelut</vt:lpstr>
      <vt:lpstr>Kulttuuri- ja kirjastopalvelut</vt:lpstr>
      <vt:lpstr>Museot ja esittävät taiteet</vt:lpstr>
      <vt:lpstr>Taiteen perusopetus</vt:lpstr>
      <vt:lpstr> Kirjastotilastot  vuosi 2025</vt:lpstr>
      <vt:lpstr>Kirjastojen ja kirjastohenkilöstön määrä  - Yleisten kirjastojen tilastojen mukaan kirjastojen määrä on vähenemässä. - Vuonna 2014 kirjastojen toimipaikkoja oli Suomessa 756, vuonna 2025 enää 694.  - Kirjastokyselyn 2025 perusteella asukkaat pitävät erittäin tärkeänä asiana kirjaston sijaintia.  - Yleisten kirjastojen tilastojen mukaan henkilöstömäärä on ollut laskusuunnassa henkilötyövuosien osalta.  - Henkilöstötyövuosien määrä vuonna 2014 oli 4 046,31 ja viime vuonna 3 810,54. (Lähde: tilastot.kirjastot.fi)</vt:lpstr>
      <vt:lpstr>Kirjastoautojen määrä</vt:lpstr>
      <vt:lpstr>Kulttuuritoiminnan henkilötyövuodet  Lähteet: TEAviisari-tiedonkeruu/THL ja OKM </vt:lpstr>
      <vt:lpstr>Kulttuuritoiminnalle asetetut keskeiset strategiset tavoitteet  (n=165), Lähde: KULTTI-kuntakysely</vt:lpstr>
      <vt:lpstr>Kuntien kulttuuritoiminnan järjestäminen on osin eriytynyt Lähde: TEAviisari-tiedonkeruu 2025 </vt:lpstr>
      <vt:lpstr>Liikuntapalvelut</vt:lpstr>
      <vt:lpstr>Nuorisopalvelut</vt:lpstr>
      <vt:lpstr>Nuorisotyö alueilla</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Parlamentaarinen kuntien tulevaisuustyö</dc:title>
  <dc:creator>Sirvio Piritta (OKM)</dc:creator>
  <cp:lastModifiedBy>Savolainen Suvi (VM)</cp:lastModifiedBy>
  <cp:revision>13</cp:revision>
  <cp:lastPrinted>2020-01-16T10:58:01Z</cp:lastPrinted>
  <dcterms:created xsi:type="dcterms:W3CDTF">2026-04-13T12:07:50Z</dcterms:created>
  <dcterms:modified xsi:type="dcterms:W3CDTF">2026-05-25T06:16:00Z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0x010100BB901F4199823E4B8948EBC3D1C54CEF</vt:lpwstr>
  </property>
  <property fmtid="{D5CDD505-2E9C-101B-9397-08002B2CF9AE}" pid="3" name="KampusOrganization">
    <vt:lpwstr>1;#Kaikki ministeriöt|453f324a-78ac-4696-9c3d-5dd5d1608438</vt:lpwstr>
  </property>
  <property fmtid="{D5CDD505-2E9C-101B-9397-08002B2CF9AE}" pid="4" name="KampusKeywords">
    <vt:lpwstr>1667;#esityspohjat|865debd5-3b03-4887-aeb6-983ee3d25f6a;#575;#PowerPoint|c474c9ee-86da-5111-9bbd-ffc5eb6e322e;#3013;#diaesitys|ab6ea33c-a75a-4840-ad48-c39269e043ae;#1592;#kalvopohjat|567a8a0a-b35a-4b9c-be9f-8f500a9282c2;#1593;#ppt-esitys|44c45ef7-1192-46c</vt:lpwstr>
  </property>
</Properties>
</file>