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9" r:id="rId5"/>
  </p:sldMasterIdLst>
  <p:notesMasterIdLst>
    <p:notesMasterId r:id="rId36"/>
  </p:notesMasterIdLst>
  <p:sldIdLst>
    <p:sldId id="353" r:id="rId6"/>
    <p:sldId id="373" r:id="rId7"/>
    <p:sldId id="271" r:id="rId8"/>
    <p:sldId id="364" r:id="rId9"/>
    <p:sldId id="360" r:id="rId10"/>
    <p:sldId id="264" r:id="rId11"/>
    <p:sldId id="291" r:id="rId12"/>
    <p:sldId id="372" r:id="rId13"/>
    <p:sldId id="371" r:id="rId14"/>
    <p:sldId id="512" r:id="rId15"/>
    <p:sldId id="369" r:id="rId16"/>
    <p:sldId id="374" r:id="rId17"/>
    <p:sldId id="375" r:id="rId18"/>
    <p:sldId id="507" r:id="rId19"/>
    <p:sldId id="2147474292" r:id="rId20"/>
    <p:sldId id="2147474305" r:id="rId21"/>
    <p:sldId id="508" r:id="rId22"/>
    <p:sldId id="2147473781" r:id="rId23"/>
    <p:sldId id="2147473827" r:id="rId24"/>
    <p:sldId id="2147473808" r:id="rId25"/>
    <p:sldId id="343" r:id="rId26"/>
    <p:sldId id="511" r:id="rId27"/>
    <p:sldId id="2147474306" r:id="rId28"/>
    <p:sldId id="2147474307" r:id="rId29"/>
    <p:sldId id="2147474302" r:id="rId30"/>
    <p:sldId id="2147474303" r:id="rId31"/>
    <p:sldId id="2147474308" r:id="rId32"/>
    <p:sldId id="513" r:id="rId33"/>
    <p:sldId id="510" r:id="rId34"/>
    <p:sldId id="333" r:id="rId35"/>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4D5950-3373-3931-816A-2C8C4F500B06}" name="Sallinen Sini" initials="SS" userId="S::Sini.Sallinen@kuntaliitto.fi::6e991b59-1d9a-49b1-918b-88bf68021d35" providerId="AD"/>
  <p188:author id="{25CDF3AB-AD87-E245-C727-017B0DEDD719}" name="Majava Jarkko" initials="" userId="S::Jarkko.Majava@kuntaliitto.fi::810fd140-73d8-4912-abf7-8759dedde5af" providerId="AD"/>
  <p188:author id="{6925A2EA-8E95-DAB6-770F-F49FECD82FFE}" name="Nieminen Ville" initials="VN" userId="S::Ville.Nieminen@kuntaliitto.fi::279868ec-3e78-43bc-9a2e-7b53c919e4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5" autoAdjust="0"/>
    <p:restoredTop sz="86441" autoAdjust="0"/>
  </p:normalViewPr>
  <p:slideViewPr>
    <p:cSldViewPr snapToGrid="0" snapToObjects="1" showGuides="1">
      <p:cViewPr varScale="1">
        <p:scale>
          <a:sx n="95" d="100"/>
          <a:sy n="95" d="100"/>
        </p:scale>
        <p:origin x="1338" y="96"/>
      </p:cViewPr>
      <p:guideLst>
        <p:guide orient="horz" pos="2160"/>
        <p:guide pos="3840"/>
      </p:guideLst>
    </p:cSldViewPr>
  </p:slideViewPr>
  <p:outlineViewPr>
    <p:cViewPr>
      <p:scale>
        <a:sx n="33" d="100"/>
        <a:sy n="33" d="100"/>
      </p:scale>
      <p:origin x="0" y="-3226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199673-75FA-436F-A133-DC867E3F6EC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3B018F5B-58BE-442A-B317-D878B9E75F6C}">
      <dgm:prSet phldrT="[Teksti]" custT="1"/>
      <dgm:spPr/>
      <dgm:t>
        <a:bodyPr/>
        <a:lstStyle/>
        <a:p>
          <a:r>
            <a:rPr lang="fi-FI" sz="2000" dirty="0"/>
            <a:t>Kehittävät liitokset</a:t>
          </a:r>
        </a:p>
      </dgm:t>
    </dgm:pt>
    <dgm:pt modelId="{7F64864F-FAEE-4835-AA67-412DB8A64936}" type="parTrans" cxnId="{68130C9B-039D-4C6C-B4EC-CCC12EE30A49}">
      <dgm:prSet/>
      <dgm:spPr/>
      <dgm:t>
        <a:bodyPr/>
        <a:lstStyle/>
        <a:p>
          <a:endParaRPr lang="fi-FI"/>
        </a:p>
      </dgm:t>
    </dgm:pt>
    <dgm:pt modelId="{458067EA-8694-43E0-A2CB-02E9BC8A581E}" type="sibTrans" cxnId="{68130C9B-039D-4C6C-B4EC-CCC12EE30A49}">
      <dgm:prSet/>
      <dgm:spPr/>
      <dgm:t>
        <a:bodyPr/>
        <a:lstStyle/>
        <a:p>
          <a:endParaRPr lang="fi-FI"/>
        </a:p>
      </dgm:t>
    </dgm:pt>
    <dgm:pt modelId="{17090C88-9772-46DF-996F-E85E24E78D6A}">
      <dgm:prSet phldrT="[Teksti]" custT="1"/>
      <dgm:spPr/>
      <dgm:t>
        <a:bodyPr/>
        <a:lstStyle/>
        <a:p>
          <a:r>
            <a:rPr lang="fi-FI" sz="1200" dirty="0"/>
            <a:t>Vahva tulevaisuusorientaatio</a:t>
          </a:r>
        </a:p>
      </dgm:t>
    </dgm:pt>
    <dgm:pt modelId="{B58078C2-7B45-49AA-8064-7A66E72E25DD}" type="parTrans" cxnId="{41D61B95-91FC-4AE2-B86F-32DAA7B117B2}">
      <dgm:prSet/>
      <dgm:spPr/>
      <dgm:t>
        <a:bodyPr/>
        <a:lstStyle/>
        <a:p>
          <a:endParaRPr lang="fi-FI"/>
        </a:p>
      </dgm:t>
    </dgm:pt>
    <dgm:pt modelId="{C9E4C2AF-1B74-4AA0-812A-B1533BD91267}" type="sibTrans" cxnId="{41D61B95-91FC-4AE2-B86F-32DAA7B117B2}">
      <dgm:prSet/>
      <dgm:spPr/>
      <dgm:t>
        <a:bodyPr/>
        <a:lstStyle/>
        <a:p>
          <a:endParaRPr lang="fi-FI"/>
        </a:p>
      </dgm:t>
    </dgm:pt>
    <dgm:pt modelId="{391C56B4-696B-44A1-A264-41B0F2F025C3}">
      <dgm:prSet phldrT="[Teksti]" custT="1"/>
      <dgm:spPr/>
      <dgm:t>
        <a:bodyPr/>
        <a:lstStyle/>
        <a:p>
          <a:r>
            <a:rPr lang="fi-FI" sz="2000" dirty="0"/>
            <a:t>Tehostavat liitokset</a:t>
          </a:r>
        </a:p>
      </dgm:t>
    </dgm:pt>
    <dgm:pt modelId="{1C0FC5A1-865C-433E-AB12-F540C4112532}" type="parTrans" cxnId="{7C0819BA-78C9-45ED-81F3-8F1575AB7DF4}">
      <dgm:prSet/>
      <dgm:spPr/>
      <dgm:t>
        <a:bodyPr/>
        <a:lstStyle/>
        <a:p>
          <a:endParaRPr lang="fi-FI"/>
        </a:p>
      </dgm:t>
    </dgm:pt>
    <dgm:pt modelId="{620F96CC-EAB9-4F2F-865B-C6C3AEAB6C51}" type="sibTrans" cxnId="{7C0819BA-78C9-45ED-81F3-8F1575AB7DF4}">
      <dgm:prSet/>
      <dgm:spPr/>
      <dgm:t>
        <a:bodyPr/>
        <a:lstStyle/>
        <a:p>
          <a:endParaRPr lang="fi-FI"/>
        </a:p>
      </dgm:t>
    </dgm:pt>
    <dgm:pt modelId="{E85ED4B2-1E83-45A7-9B78-94E213082CE9}">
      <dgm:prSet phldrT="[Teksti]" custT="1"/>
      <dgm:spPr/>
      <dgm:t>
        <a:bodyPr/>
        <a:lstStyle/>
        <a:p>
          <a:r>
            <a:rPr lang="fi-FI" sz="1200" dirty="0"/>
            <a:t> Uuden kunnan palvelut korostuvat</a:t>
          </a:r>
        </a:p>
      </dgm:t>
    </dgm:pt>
    <dgm:pt modelId="{71BECC22-F677-4A22-BA81-5368CE3DB390}" type="parTrans" cxnId="{AA8F33BE-6198-4848-8BBE-E657B63C6488}">
      <dgm:prSet/>
      <dgm:spPr/>
      <dgm:t>
        <a:bodyPr/>
        <a:lstStyle/>
        <a:p>
          <a:endParaRPr lang="fi-FI"/>
        </a:p>
      </dgm:t>
    </dgm:pt>
    <dgm:pt modelId="{63A76501-89FB-433D-A719-2FAF416AC368}" type="sibTrans" cxnId="{AA8F33BE-6198-4848-8BBE-E657B63C6488}">
      <dgm:prSet/>
      <dgm:spPr/>
      <dgm:t>
        <a:bodyPr/>
        <a:lstStyle/>
        <a:p>
          <a:endParaRPr lang="fi-FI"/>
        </a:p>
      </dgm:t>
    </dgm:pt>
    <dgm:pt modelId="{70B01749-0114-4D12-8271-82E32582F25A}">
      <dgm:prSet phldrT="[Teksti]" custT="1"/>
      <dgm:spPr/>
      <dgm:t>
        <a:bodyPr/>
        <a:lstStyle/>
        <a:p>
          <a:r>
            <a:rPr lang="fi-FI" sz="1200" dirty="0"/>
            <a:t> Palvelujen kehittäminen, palvelurakenteen muutokset, digitalisaation ladatut odotukset</a:t>
          </a:r>
        </a:p>
      </dgm:t>
    </dgm:pt>
    <dgm:pt modelId="{7FA98657-D383-4027-AC83-CFF8893AB5A7}" type="parTrans" cxnId="{3992EECF-3283-43AD-8156-4223EE2BB3CE}">
      <dgm:prSet/>
      <dgm:spPr/>
      <dgm:t>
        <a:bodyPr/>
        <a:lstStyle/>
        <a:p>
          <a:endParaRPr lang="fi-FI"/>
        </a:p>
      </dgm:t>
    </dgm:pt>
    <dgm:pt modelId="{8BF97483-594E-4F99-826D-BE8D91F0750B}" type="sibTrans" cxnId="{3992EECF-3283-43AD-8156-4223EE2BB3CE}">
      <dgm:prSet/>
      <dgm:spPr/>
      <dgm:t>
        <a:bodyPr/>
        <a:lstStyle/>
        <a:p>
          <a:endParaRPr lang="fi-FI"/>
        </a:p>
      </dgm:t>
    </dgm:pt>
    <dgm:pt modelId="{DD713A7D-1BDF-4C3F-9AF0-301213CC0D02}">
      <dgm:prSet phldrT="[Teksti]" custT="1"/>
      <dgm:spPr/>
      <dgm:t>
        <a:bodyPr/>
        <a:lstStyle/>
        <a:p>
          <a:r>
            <a:rPr lang="fi-FI" sz="2000" dirty="0"/>
            <a:t>Sopeuttavat liitokset</a:t>
          </a:r>
        </a:p>
      </dgm:t>
    </dgm:pt>
    <dgm:pt modelId="{90CD1AF9-9522-402F-AA1E-B7DC7E3A35E1}" type="parTrans" cxnId="{23B2C748-BB52-4C53-B5CD-197BE2929273}">
      <dgm:prSet/>
      <dgm:spPr/>
      <dgm:t>
        <a:bodyPr/>
        <a:lstStyle/>
        <a:p>
          <a:endParaRPr lang="fi-FI"/>
        </a:p>
      </dgm:t>
    </dgm:pt>
    <dgm:pt modelId="{776DC4D8-1B30-4AEF-96EE-520C4B8ED9D2}" type="sibTrans" cxnId="{23B2C748-BB52-4C53-B5CD-197BE2929273}">
      <dgm:prSet/>
      <dgm:spPr/>
      <dgm:t>
        <a:bodyPr/>
        <a:lstStyle/>
        <a:p>
          <a:endParaRPr lang="fi-FI"/>
        </a:p>
      </dgm:t>
    </dgm:pt>
    <dgm:pt modelId="{9989EB48-DCE0-4158-BD7E-BDBC23C414F9}">
      <dgm:prSet phldrT="[Teksti]" custT="1"/>
      <dgm:spPr/>
      <dgm:t>
        <a:bodyPr/>
        <a:lstStyle/>
        <a:p>
          <a:r>
            <a:rPr lang="fi-FI" sz="1200" dirty="0"/>
            <a:t> Uuden kunnan taloudellinen sopeuttaminen korostuu</a:t>
          </a:r>
        </a:p>
      </dgm:t>
    </dgm:pt>
    <dgm:pt modelId="{1DA59784-F777-4847-9EAC-678C29F6084B}" type="parTrans" cxnId="{A437C825-5CDE-4B87-BA41-E4AAAD2ADC10}">
      <dgm:prSet/>
      <dgm:spPr/>
      <dgm:t>
        <a:bodyPr/>
        <a:lstStyle/>
        <a:p>
          <a:endParaRPr lang="fi-FI"/>
        </a:p>
      </dgm:t>
    </dgm:pt>
    <dgm:pt modelId="{123B1801-7810-400E-86AD-E2B13480D12E}" type="sibTrans" cxnId="{A437C825-5CDE-4B87-BA41-E4AAAD2ADC10}">
      <dgm:prSet/>
      <dgm:spPr/>
      <dgm:t>
        <a:bodyPr/>
        <a:lstStyle/>
        <a:p>
          <a:endParaRPr lang="fi-FI"/>
        </a:p>
      </dgm:t>
    </dgm:pt>
    <dgm:pt modelId="{9314E0B7-DAD1-419A-8C32-1B0EBF05B9E2}">
      <dgm:prSet phldrT="[Teksti]" custT="1"/>
      <dgm:spPr/>
      <dgm:t>
        <a:bodyPr/>
        <a:lstStyle/>
        <a:p>
          <a:r>
            <a:rPr lang="fi-FI" sz="1200" dirty="0"/>
            <a:t> Palvelujen supistamiselle</a:t>
          </a:r>
        </a:p>
      </dgm:t>
    </dgm:pt>
    <dgm:pt modelId="{5F003E93-51F2-4381-AE90-324EB79FF511}" type="parTrans" cxnId="{A1275083-C0D0-40EF-B3E9-DC690D81771B}">
      <dgm:prSet/>
      <dgm:spPr/>
      <dgm:t>
        <a:bodyPr/>
        <a:lstStyle/>
        <a:p>
          <a:endParaRPr lang="fi-FI"/>
        </a:p>
      </dgm:t>
    </dgm:pt>
    <dgm:pt modelId="{5E8370B6-0692-4E31-B968-8712553010C6}" type="sibTrans" cxnId="{A1275083-C0D0-40EF-B3E9-DC690D81771B}">
      <dgm:prSet/>
      <dgm:spPr/>
      <dgm:t>
        <a:bodyPr/>
        <a:lstStyle/>
        <a:p>
          <a:endParaRPr lang="fi-FI"/>
        </a:p>
      </dgm:t>
    </dgm:pt>
    <dgm:pt modelId="{0D6DE7C9-F00F-47E0-8DB5-FFFF0FE95686}">
      <dgm:prSet phldrT="[Teksti]" custT="1"/>
      <dgm:spPr/>
      <dgm:t>
        <a:bodyPr/>
        <a:lstStyle/>
        <a:p>
          <a:r>
            <a:rPr lang="fi-FI" sz="2000" dirty="0"/>
            <a:t>Pelastavat liitokset</a:t>
          </a:r>
        </a:p>
      </dgm:t>
    </dgm:pt>
    <dgm:pt modelId="{D6865FD4-07BA-4D22-B7BB-0AACEEF365F9}" type="parTrans" cxnId="{918765D8-6961-4C1A-947D-C06E411CD5E5}">
      <dgm:prSet/>
      <dgm:spPr/>
      <dgm:t>
        <a:bodyPr/>
        <a:lstStyle/>
        <a:p>
          <a:endParaRPr lang="fi-FI"/>
        </a:p>
      </dgm:t>
    </dgm:pt>
    <dgm:pt modelId="{4BDE5504-0A49-496E-A874-DF38F2C524F0}" type="sibTrans" cxnId="{918765D8-6961-4C1A-947D-C06E411CD5E5}">
      <dgm:prSet/>
      <dgm:spPr/>
      <dgm:t>
        <a:bodyPr/>
        <a:lstStyle/>
        <a:p>
          <a:endParaRPr lang="fi-FI"/>
        </a:p>
      </dgm:t>
    </dgm:pt>
    <dgm:pt modelId="{93B28959-64F7-47A1-8C91-2CED6A65189B}">
      <dgm:prSet phldrT="[Teksti]" custT="1"/>
      <dgm:spPr/>
      <dgm:t>
        <a:bodyPr/>
        <a:lstStyle/>
        <a:p>
          <a:r>
            <a:rPr lang="fi-FI" sz="2000" dirty="0"/>
            <a:t>Pakotetut kriisikuntaliitokset</a:t>
          </a:r>
        </a:p>
      </dgm:t>
    </dgm:pt>
    <dgm:pt modelId="{279FA663-236D-43F6-AAAB-3914947EBCFC}" type="parTrans" cxnId="{C415F35D-B3FF-4561-9BE0-01B9D1832355}">
      <dgm:prSet/>
      <dgm:spPr/>
      <dgm:t>
        <a:bodyPr/>
        <a:lstStyle/>
        <a:p>
          <a:endParaRPr lang="fi-FI"/>
        </a:p>
      </dgm:t>
    </dgm:pt>
    <dgm:pt modelId="{D17623F0-4F40-4396-9B34-F237ADD05EDD}" type="sibTrans" cxnId="{C415F35D-B3FF-4561-9BE0-01B9D1832355}">
      <dgm:prSet/>
      <dgm:spPr/>
      <dgm:t>
        <a:bodyPr/>
        <a:lstStyle/>
        <a:p>
          <a:endParaRPr lang="fi-FI"/>
        </a:p>
      </dgm:t>
    </dgm:pt>
    <dgm:pt modelId="{F3FD1429-0C33-46FA-8432-C7AA0B05F4DA}">
      <dgm:prSet phldrT="[Teksti]" custT="1"/>
      <dgm:spPr/>
      <dgm:t>
        <a:bodyPr/>
        <a:lstStyle/>
        <a:p>
          <a:pPr>
            <a:buFont typeface="Arial" panose="020B0604020202020204" pitchFamily="34" charset="0"/>
            <a:buChar char="•"/>
          </a:pPr>
          <a:r>
            <a:rPr lang="fi-FI" sz="1200" dirty="0"/>
            <a:t> Vanhan kunnan selviytyminen korostuu</a:t>
          </a:r>
        </a:p>
      </dgm:t>
    </dgm:pt>
    <dgm:pt modelId="{F4FF1648-060A-490B-9BFF-2F94078A4AE2}" type="parTrans" cxnId="{DE25A351-DEDB-414B-8E43-AA1831802710}">
      <dgm:prSet/>
      <dgm:spPr/>
      <dgm:t>
        <a:bodyPr/>
        <a:lstStyle/>
        <a:p>
          <a:endParaRPr lang="fi-FI"/>
        </a:p>
      </dgm:t>
    </dgm:pt>
    <dgm:pt modelId="{1C398D16-37A6-4A37-A75A-FDCFEA6B5799}" type="sibTrans" cxnId="{DE25A351-DEDB-414B-8E43-AA1831802710}">
      <dgm:prSet/>
      <dgm:spPr/>
      <dgm:t>
        <a:bodyPr/>
        <a:lstStyle/>
        <a:p>
          <a:endParaRPr lang="fi-FI"/>
        </a:p>
      </dgm:t>
    </dgm:pt>
    <dgm:pt modelId="{986A784E-5651-4ECF-AAF6-62E318C21AB6}">
      <dgm:prSet phldrT="[Teksti]" custT="1"/>
      <dgm:spPr/>
      <dgm:t>
        <a:bodyPr/>
        <a:lstStyle/>
        <a:p>
          <a:r>
            <a:rPr lang="fi-FI" sz="1100" dirty="0"/>
            <a:t> Kriisikuntatilanne</a:t>
          </a:r>
        </a:p>
      </dgm:t>
    </dgm:pt>
    <dgm:pt modelId="{5317F247-CB54-45A9-94F5-6FCDDD9B2491}" type="parTrans" cxnId="{F34C2ABF-8457-452E-896C-9B8620502F95}">
      <dgm:prSet/>
      <dgm:spPr/>
      <dgm:t>
        <a:bodyPr/>
        <a:lstStyle/>
        <a:p>
          <a:endParaRPr lang="fi-FI"/>
        </a:p>
      </dgm:t>
    </dgm:pt>
    <dgm:pt modelId="{A674D9F5-2F08-4755-9591-757CE91B0DC9}" type="sibTrans" cxnId="{F34C2ABF-8457-452E-896C-9B8620502F95}">
      <dgm:prSet/>
      <dgm:spPr/>
      <dgm:t>
        <a:bodyPr/>
        <a:lstStyle/>
        <a:p>
          <a:endParaRPr lang="fi-FI"/>
        </a:p>
      </dgm:t>
    </dgm:pt>
    <dgm:pt modelId="{3728FA4B-DD22-4448-9055-0ED7EFF042C4}">
      <dgm:prSet phldrT="[Teksti]" custT="1"/>
      <dgm:spPr/>
      <dgm:t>
        <a:bodyPr/>
        <a:lstStyle/>
        <a:p>
          <a:r>
            <a:rPr lang="fi-FI" sz="1200" dirty="0"/>
            <a:t>Yhteistyö ja osallisuus eteenpäin vievänä mahdollisuutena</a:t>
          </a:r>
        </a:p>
      </dgm:t>
    </dgm:pt>
    <dgm:pt modelId="{AD36629E-D21C-42BC-B1FB-F74FC8F3990C}" type="parTrans" cxnId="{10945C46-6559-4559-B8A0-D6E78C651521}">
      <dgm:prSet/>
      <dgm:spPr/>
      <dgm:t>
        <a:bodyPr/>
        <a:lstStyle/>
        <a:p>
          <a:endParaRPr lang="fi-FI"/>
        </a:p>
      </dgm:t>
    </dgm:pt>
    <dgm:pt modelId="{4F334C94-672C-494C-9CEA-8EA7D63DF42E}" type="sibTrans" cxnId="{10945C46-6559-4559-B8A0-D6E78C651521}">
      <dgm:prSet/>
      <dgm:spPr/>
      <dgm:t>
        <a:bodyPr/>
        <a:lstStyle/>
        <a:p>
          <a:endParaRPr lang="fi-FI"/>
        </a:p>
      </dgm:t>
    </dgm:pt>
    <dgm:pt modelId="{D299C1CF-8A33-419C-96AC-9DB80B28F490}">
      <dgm:prSet phldrT="[Teksti]" custT="1"/>
      <dgm:spPr/>
      <dgm:t>
        <a:bodyPr/>
        <a:lstStyle/>
        <a:p>
          <a:r>
            <a:rPr lang="fi-FI" sz="1200" dirty="0"/>
            <a:t> Yhteistyö ja osallisuus mahdollisuutena</a:t>
          </a:r>
        </a:p>
      </dgm:t>
    </dgm:pt>
    <dgm:pt modelId="{93097BBC-E5E3-4E28-95C0-D344D8DFE8ED}" type="parTrans" cxnId="{22C040C0-2574-4008-B7C9-5A893AD1E71B}">
      <dgm:prSet/>
      <dgm:spPr/>
      <dgm:t>
        <a:bodyPr/>
        <a:lstStyle/>
        <a:p>
          <a:endParaRPr lang="fi-FI"/>
        </a:p>
      </dgm:t>
    </dgm:pt>
    <dgm:pt modelId="{8EDFE8D2-4608-4AEB-9F23-33C484728C26}" type="sibTrans" cxnId="{22C040C0-2574-4008-B7C9-5A893AD1E71B}">
      <dgm:prSet/>
      <dgm:spPr/>
      <dgm:t>
        <a:bodyPr/>
        <a:lstStyle/>
        <a:p>
          <a:endParaRPr lang="fi-FI"/>
        </a:p>
      </dgm:t>
    </dgm:pt>
    <dgm:pt modelId="{453A2FC3-37C7-451B-AD8A-45EDAC379D1B}">
      <dgm:prSet phldrT="[Teksti]" custT="1"/>
      <dgm:spPr/>
      <dgm:t>
        <a:bodyPr/>
        <a:lstStyle/>
        <a:p>
          <a:r>
            <a:rPr lang="fi-FI" sz="1200" dirty="0"/>
            <a:t>Uuden kunnan tulevaisuus ja luominen korostuu, vanhasta irti päästäminen, realistisuus</a:t>
          </a:r>
        </a:p>
      </dgm:t>
    </dgm:pt>
    <dgm:pt modelId="{65DAD70C-0CAE-4350-AE53-97B34E24C3DE}" type="parTrans" cxnId="{14E48FBF-778A-43B3-AE41-E8AD6B633FE9}">
      <dgm:prSet/>
      <dgm:spPr/>
      <dgm:t>
        <a:bodyPr/>
        <a:lstStyle/>
        <a:p>
          <a:endParaRPr lang="fi-FI"/>
        </a:p>
      </dgm:t>
    </dgm:pt>
    <dgm:pt modelId="{569B38DA-9490-4FB6-9A1A-B94007925F68}" type="sibTrans" cxnId="{14E48FBF-778A-43B3-AE41-E8AD6B633FE9}">
      <dgm:prSet/>
      <dgm:spPr/>
      <dgm:t>
        <a:bodyPr/>
        <a:lstStyle/>
        <a:p>
          <a:endParaRPr lang="fi-FI"/>
        </a:p>
      </dgm:t>
    </dgm:pt>
    <dgm:pt modelId="{39877EB4-B6D6-4B78-825F-274E9C37E811}">
      <dgm:prSet phldrT="[Teksti]" custT="1"/>
      <dgm:spPr/>
      <dgm:t>
        <a:bodyPr/>
        <a:lstStyle/>
        <a:p>
          <a:r>
            <a:rPr lang="fi-FI" sz="1200" dirty="0"/>
            <a:t> Riski yhteistyöstä vetäytymiselle</a:t>
          </a:r>
        </a:p>
      </dgm:t>
    </dgm:pt>
    <dgm:pt modelId="{B29CCEB8-73E1-4F42-AA3F-8F0D74DD672E}" type="parTrans" cxnId="{9D86F046-98F3-4F5E-80EC-A06D96666270}">
      <dgm:prSet/>
      <dgm:spPr/>
      <dgm:t>
        <a:bodyPr/>
        <a:lstStyle/>
        <a:p>
          <a:endParaRPr lang="fi-FI"/>
        </a:p>
      </dgm:t>
    </dgm:pt>
    <dgm:pt modelId="{C8099229-E01B-46B0-8966-E70CEE58951A}" type="sibTrans" cxnId="{9D86F046-98F3-4F5E-80EC-A06D96666270}">
      <dgm:prSet/>
      <dgm:spPr/>
      <dgm:t>
        <a:bodyPr/>
        <a:lstStyle/>
        <a:p>
          <a:endParaRPr lang="fi-FI"/>
        </a:p>
      </dgm:t>
    </dgm:pt>
    <dgm:pt modelId="{98A0D1F6-F17F-42D5-8118-1539E35601EC}">
      <dgm:prSet phldrT="[Teksti]" custT="1"/>
      <dgm:spPr/>
      <dgm:t>
        <a:bodyPr/>
        <a:lstStyle/>
        <a:p>
          <a:pPr>
            <a:buFont typeface="Arial" panose="020B0604020202020204" pitchFamily="34" charset="0"/>
            <a:buChar char="•"/>
          </a:pPr>
          <a:r>
            <a:rPr lang="fi-FI" sz="1200" dirty="0"/>
            <a:t> Neuvotteluasetelma yhteistyössä heikko</a:t>
          </a:r>
        </a:p>
      </dgm:t>
    </dgm:pt>
    <dgm:pt modelId="{1DB651CB-0799-4C7E-8F75-0DE4B916BCAF}" type="parTrans" cxnId="{7B1052D8-73E4-43F9-84E3-8C854E4766FC}">
      <dgm:prSet/>
      <dgm:spPr/>
      <dgm:t>
        <a:bodyPr/>
        <a:lstStyle/>
        <a:p>
          <a:endParaRPr lang="fi-FI"/>
        </a:p>
      </dgm:t>
    </dgm:pt>
    <dgm:pt modelId="{ECC0CCB9-2FDF-41EB-8D69-AA9E5C786880}" type="sibTrans" cxnId="{7B1052D8-73E4-43F9-84E3-8C854E4766FC}">
      <dgm:prSet/>
      <dgm:spPr/>
      <dgm:t>
        <a:bodyPr/>
        <a:lstStyle/>
        <a:p>
          <a:endParaRPr lang="fi-FI"/>
        </a:p>
      </dgm:t>
    </dgm:pt>
    <dgm:pt modelId="{8ECCE06B-63BD-41BB-AA1F-6CD76BA75AC6}">
      <dgm:prSet phldrT="[Teksti]" custT="1"/>
      <dgm:spPr/>
      <dgm:t>
        <a:bodyPr/>
        <a:lstStyle/>
        <a:p>
          <a:r>
            <a:rPr lang="fi-FI" sz="1100" dirty="0"/>
            <a:t> Välttämättömät ratkaisut vanhan kunnan asukkaiden palvelujen turvaamiseksi, vaikka ulkopuolisten toimesta</a:t>
          </a:r>
        </a:p>
      </dgm:t>
    </dgm:pt>
    <dgm:pt modelId="{603C3690-D465-481C-A3F7-ABB313B2F122}" type="parTrans" cxnId="{7FF126D0-AA04-4CF8-A390-15BE2D7C697C}">
      <dgm:prSet/>
      <dgm:spPr/>
      <dgm:t>
        <a:bodyPr/>
        <a:lstStyle/>
        <a:p>
          <a:endParaRPr lang="fi-FI"/>
        </a:p>
      </dgm:t>
    </dgm:pt>
    <dgm:pt modelId="{45270AE1-1B11-4C5F-A10D-D9BA6EC9668A}" type="sibTrans" cxnId="{7FF126D0-AA04-4CF8-A390-15BE2D7C697C}">
      <dgm:prSet/>
      <dgm:spPr/>
      <dgm:t>
        <a:bodyPr/>
        <a:lstStyle/>
        <a:p>
          <a:endParaRPr lang="fi-FI"/>
        </a:p>
      </dgm:t>
    </dgm:pt>
    <dgm:pt modelId="{E57A4691-CF77-485E-B841-8086649E3B83}">
      <dgm:prSet phldrT="[Teksti]" custT="1"/>
      <dgm:spPr/>
      <dgm:t>
        <a:bodyPr/>
        <a:lstStyle/>
        <a:p>
          <a:r>
            <a:rPr lang="fi-FI" sz="1100" dirty="0"/>
            <a:t> Yhteistyökumppaneita ei välttämättä vapaaehtoisesti enää löydy </a:t>
          </a:r>
        </a:p>
      </dgm:t>
    </dgm:pt>
    <dgm:pt modelId="{73BDC8BA-80FE-4005-ADA2-0600722EA0EB}" type="parTrans" cxnId="{C80A60B3-ADD6-4B83-9D6E-A8F751BEBBB3}">
      <dgm:prSet/>
      <dgm:spPr/>
      <dgm:t>
        <a:bodyPr/>
        <a:lstStyle/>
        <a:p>
          <a:endParaRPr lang="fi-FI"/>
        </a:p>
      </dgm:t>
    </dgm:pt>
    <dgm:pt modelId="{F9044DEA-EB8E-41E2-8DB8-1D409CF7B10B}" type="sibTrans" cxnId="{C80A60B3-ADD6-4B83-9D6E-A8F751BEBBB3}">
      <dgm:prSet/>
      <dgm:spPr/>
      <dgm:t>
        <a:bodyPr/>
        <a:lstStyle/>
        <a:p>
          <a:endParaRPr lang="fi-FI"/>
        </a:p>
      </dgm:t>
    </dgm:pt>
    <dgm:pt modelId="{00EC505B-470C-4704-B61D-0FBEFCA26EDC}">
      <dgm:prSet phldrT="[Teksti]" custT="1"/>
      <dgm:spPr/>
      <dgm:t>
        <a:bodyPr/>
        <a:lstStyle/>
        <a:p>
          <a:pPr>
            <a:buFont typeface="Arial" panose="020B0604020202020204" pitchFamily="34" charset="0"/>
            <a:buChar char="•"/>
          </a:pPr>
          <a:r>
            <a:rPr lang="fi-FI" sz="1200" dirty="0"/>
            <a:t> Minimipalvelut, ilman kehittämisvaraa</a:t>
          </a:r>
        </a:p>
      </dgm:t>
    </dgm:pt>
    <dgm:pt modelId="{FBAAE068-AD12-4456-B14D-903AF71A349D}" type="parTrans" cxnId="{36639B97-3F0A-4B32-AEB5-076D2E1AB7A2}">
      <dgm:prSet/>
      <dgm:spPr/>
      <dgm:t>
        <a:bodyPr/>
        <a:lstStyle/>
        <a:p>
          <a:endParaRPr lang="fi-FI"/>
        </a:p>
      </dgm:t>
    </dgm:pt>
    <dgm:pt modelId="{BB7D0CB2-2FBE-4F50-81DC-767EC9AD0FC3}" type="sibTrans" cxnId="{36639B97-3F0A-4B32-AEB5-076D2E1AB7A2}">
      <dgm:prSet/>
      <dgm:spPr/>
      <dgm:t>
        <a:bodyPr/>
        <a:lstStyle/>
        <a:p>
          <a:endParaRPr lang="fi-FI"/>
        </a:p>
      </dgm:t>
    </dgm:pt>
    <dgm:pt modelId="{771A2E73-1BE4-4872-8E04-135D715BD572}" type="pres">
      <dgm:prSet presAssocID="{16199673-75FA-436F-A133-DC867E3F6EC5}" presName="Name0" presStyleCnt="0">
        <dgm:presLayoutVars>
          <dgm:dir/>
          <dgm:animLvl val="lvl"/>
          <dgm:resizeHandles val="exact"/>
        </dgm:presLayoutVars>
      </dgm:prSet>
      <dgm:spPr/>
    </dgm:pt>
    <dgm:pt modelId="{5CCF494D-EE80-472E-8CEA-1B9A8AF3026F}" type="pres">
      <dgm:prSet presAssocID="{3B018F5B-58BE-442A-B317-D878B9E75F6C}" presName="linNode" presStyleCnt="0"/>
      <dgm:spPr/>
    </dgm:pt>
    <dgm:pt modelId="{7690B3AD-BBAC-4425-A0F1-506B74438868}" type="pres">
      <dgm:prSet presAssocID="{3B018F5B-58BE-442A-B317-D878B9E75F6C}" presName="parentText" presStyleLbl="node1" presStyleIdx="0" presStyleCnt="5" custScaleX="67797">
        <dgm:presLayoutVars>
          <dgm:chMax val="1"/>
          <dgm:bulletEnabled val="1"/>
        </dgm:presLayoutVars>
      </dgm:prSet>
      <dgm:spPr/>
    </dgm:pt>
    <dgm:pt modelId="{94A08999-65A0-404E-886A-017CA8D4894D}" type="pres">
      <dgm:prSet presAssocID="{3B018F5B-58BE-442A-B317-D878B9E75F6C}" presName="descendantText" presStyleLbl="alignAccFollowNode1" presStyleIdx="0" presStyleCnt="5">
        <dgm:presLayoutVars>
          <dgm:bulletEnabled val="1"/>
        </dgm:presLayoutVars>
      </dgm:prSet>
      <dgm:spPr/>
    </dgm:pt>
    <dgm:pt modelId="{73F3079C-F0E4-4A06-A7B0-1D24D7F7FAA0}" type="pres">
      <dgm:prSet presAssocID="{458067EA-8694-43E0-A2CB-02E9BC8A581E}" presName="sp" presStyleCnt="0"/>
      <dgm:spPr/>
    </dgm:pt>
    <dgm:pt modelId="{3031842E-A17D-4071-A588-40F978A578F6}" type="pres">
      <dgm:prSet presAssocID="{391C56B4-696B-44A1-A264-41B0F2F025C3}" presName="linNode" presStyleCnt="0"/>
      <dgm:spPr/>
    </dgm:pt>
    <dgm:pt modelId="{F9753132-7645-4800-8ACD-B8CE94565A1F}" type="pres">
      <dgm:prSet presAssocID="{391C56B4-696B-44A1-A264-41B0F2F025C3}" presName="parentText" presStyleLbl="node1" presStyleIdx="1" presStyleCnt="5" custScaleX="67797">
        <dgm:presLayoutVars>
          <dgm:chMax val="1"/>
          <dgm:bulletEnabled val="1"/>
        </dgm:presLayoutVars>
      </dgm:prSet>
      <dgm:spPr/>
    </dgm:pt>
    <dgm:pt modelId="{C5F41292-52EB-4EF9-BE59-5F267B7BF22B}" type="pres">
      <dgm:prSet presAssocID="{391C56B4-696B-44A1-A264-41B0F2F025C3}" presName="descendantText" presStyleLbl="alignAccFollowNode1" presStyleIdx="1" presStyleCnt="5" custLinFactNeighborX="-865" custLinFactNeighborY="-2901">
        <dgm:presLayoutVars>
          <dgm:bulletEnabled val="1"/>
        </dgm:presLayoutVars>
      </dgm:prSet>
      <dgm:spPr/>
    </dgm:pt>
    <dgm:pt modelId="{8211E905-3B90-4E67-9B47-A31CB4D1B3AF}" type="pres">
      <dgm:prSet presAssocID="{620F96CC-EAB9-4F2F-865B-C6C3AEAB6C51}" presName="sp" presStyleCnt="0"/>
      <dgm:spPr/>
    </dgm:pt>
    <dgm:pt modelId="{34579765-C602-4C03-88CA-576AD357BEDF}" type="pres">
      <dgm:prSet presAssocID="{DD713A7D-1BDF-4C3F-9AF0-301213CC0D02}" presName="linNode" presStyleCnt="0"/>
      <dgm:spPr/>
    </dgm:pt>
    <dgm:pt modelId="{658689D1-DEAB-4A21-8DFF-195D8D42297B}" type="pres">
      <dgm:prSet presAssocID="{DD713A7D-1BDF-4C3F-9AF0-301213CC0D02}" presName="parentText" presStyleLbl="node1" presStyleIdx="2" presStyleCnt="5" custScaleX="67797">
        <dgm:presLayoutVars>
          <dgm:chMax val="1"/>
          <dgm:bulletEnabled val="1"/>
        </dgm:presLayoutVars>
      </dgm:prSet>
      <dgm:spPr/>
    </dgm:pt>
    <dgm:pt modelId="{C60C356E-CDD9-4295-8243-D3BC419F29B9}" type="pres">
      <dgm:prSet presAssocID="{DD713A7D-1BDF-4C3F-9AF0-301213CC0D02}" presName="descendantText" presStyleLbl="alignAccFollowNode1" presStyleIdx="2" presStyleCnt="5" custLinFactNeighborX="-865" custLinFactNeighborY="-2901">
        <dgm:presLayoutVars>
          <dgm:bulletEnabled val="1"/>
        </dgm:presLayoutVars>
      </dgm:prSet>
      <dgm:spPr/>
    </dgm:pt>
    <dgm:pt modelId="{A043D9DB-30E6-448A-9268-3519BAE7D39A}" type="pres">
      <dgm:prSet presAssocID="{776DC4D8-1B30-4AEF-96EE-520C4B8ED9D2}" presName="sp" presStyleCnt="0"/>
      <dgm:spPr/>
    </dgm:pt>
    <dgm:pt modelId="{0142F02A-CFF8-444C-BC3D-0B2D9FB9FCDD}" type="pres">
      <dgm:prSet presAssocID="{0D6DE7C9-F00F-47E0-8DB5-FFFF0FE95686}" presName="linNode" presStyleCnt="0"/>
      <dgm:spPr/>
    </dgm:pt>
    <dgm:pt modelId="{8040350C-05CA-4C27-AA56-DCF3A2C0ABA4}" type="pres">
      <dgm:prSet presAssocID="{0D6DE7C9-F00F-47E0-8DB5-FFFF0FE95686}" presName="parentText" presStyleLbl="node1" presStyleIdx="3" presStyleCnt="5" custScaleX="67797">
        <dgm:presLayoutVars>
          <dgm:chMax val="1"/>
          <dgm:bulletEnabled val="1"/>
        </dgm:presLayoutVars>
      </dgm:prSet>
      <dgm:spPr/>
    </dgm:pt>
    <dgm:pt modelId="{F3AE1F97-E4E2-40CF-9009-08DFECD4A40D}" type="pres">
      <dgm:prSet presAssocID="{0D6DE7C9-F00F-47E0-8DB5-FFFF0FE95686}" presName="descendantText" presStyleLbl="alignAccFollowNode1" presStyleIdx="3" presStyleCnt="5" custLinFactNeighborX="-1730" custLinFactNeighborY="-5802">
        <dgm:presLayoutVars>
          <dgm:bulletEnabled val="1"/>
        </dgm:presLayoutVars>
      </dgm:prSet>
      <dgm:spPr/>
    </dgm:pt>
    <dgm:pt modelId="{9F782D25-5B66-48B7-A7B9-23554126EF4C}" type="pres">
      <dgm:prSet presAssocID="{4BDE5504-0A49-496E-A874-DF38F2C524F0}" presName="sp" presStyleCnt="0"/>
      <dgm:spPr/>
    </dgm:pt>
    <dgm:pt modelId="{1BD0E3F6-0D47-4F52-898A-CDED718A6F4A}" type="pres">
      <dgm:prSet presAssocID="{93B28959-64F7-47A1-8C91-2CED6A65189B}" presName="linNode" presStyleCnt="0"/>
      <dgm:spPr/>
    </dgm:pt>
    <dgm:pt modelId="{876F090C-7B05-4102-9761-4EFE11D160F4}" type="pres">
      <dgm:prSet presAssocID="{93B28959-64F7-47A1-8C91-2CED6A65189B}" presName="parentText" presStyleLbl="node1" presStyleIdx="4" presStyleCnt="5" custScaleX="67797">
        <dgm:presLayoutVars>
          <dgm:chMax val="1"/>
          <dgm:bulletEnabled val="1"/>
        </dgm:presLayoutVars>
      </dgm:prSet>
      <dgm:spPr/>
    </dgm:pt>
    <dgm:pt modelId="{00EDA290-9749-4725-802D-EF3775579CF6}" type="pres">
      <dgm:prSet presAssocID="{93B28959-64F7-47A1-8C91-2CED6A65189B}" presName="descendantText" presStyleLbl="alignAccFollowNode1" presStyleIdx="4" presStyleCnt="5" custLinFactNeighborX="-1730" custLinFactNeighborY="-5802">
        <dgm:presLayoutVars>
          <dgm:bulletEnabled val="1"/>
        </dgm:presLayoutVars>
      </dgm:prSet>
      <dgm:spPr/>
    </dgm:pt>
  </dgm:ptLst>
  <dgm:cxnLst>
    <dgm:cxn modelId="{842FC30A-9345-4588-9FEB-6DC505D1F81A}" type="presOf" srcId="{98A0D1F6-F17F-42D5-8118-1539E35601EC}" destId="{F3AE1F97-E4E2-40CF-9009-08DFECD4A40D}" srcOrd="0" destOrd="1" presId="urn:microsoft.com/office/officeart/2005/8/layout/vList5"/>
    <dgm:cxn modelId="{A437C825-5CDE-4B87-BA41-E4AAAD2ADC10}" srcId="{DD713A7D-1BDF-4C3F-9AF0-301213CC0D02}" destId="{9989EB48-DCE0-4158-BD7E-BDBC23C414F9}" srcOrd="0" destOrd="0" parTransId="{1DA59784-F777-4847-9EAC-678C29F6084B}" sibTransId="{123B1801-7810-400E-86AD-E2B13480D12E}"/>
    <dgm:cxn modelId="{C415F35D-B3FF-4561-9BE0-01B9D1832355}" srcId="{16199673-75FA-436F-A133-DC867E3F6EC5}" destId="{93B28959-64F7-47A1-8C91-2CED6A65189B}" srcOrd="4" destOrd="0" parTransId="{279FA663-236D-43F6-AAAB-3914947EBCFC}" sibTransId="{D17623F0-4F40-4396-9B34-F237ADD05EDD}"/>
    <dgm:cxn modelId="{81C46B63-1955-45E6-9CB1-C2661B2D85EE}" type="presOf" srcId="{3B018F5B-58BE-442A-B317-D878B9E75F6C}" destId="{7690B3AD-BBAC-4425-A0F1-506B74438868}" srcOrd="0" destOrd="0" presId="urn:microsoft.com/office/officeart/2005/8/layout/vList5"/>
    <dgm:cxn modelId="{AD8A3744-40A8-4812-B590-23F18EC1484F}" type="presOf" srcId="{00EC505B-470C-4704-B61D-0FBEFCA26EDC}" destId="{F3AE1F97-E4E2-40CF-9009-08DFECD4A40D}" srcOrd="0" destOrd="2" presId="urn:microsoft.com/office/officeart/2005/8/layout/vList5"/>
    <dgm:cxn modelId="{10945C46-6559-4559-B8A0-D6E78C651521}" srcId="{3B018F5B-58BE-442A-B317-D878B9E75F6C}" destId="{3728FA4B-DD22-4448-9055-0ED7EFF042C4}" srcOrd="1" destOrd="0" parTransId="{AD36629E-D21C-42BC-B1FB-F74FC8F3990C}" sibTransId="{4F334C94-672C-494C-9CEA-8EA7D63DF42E}"/>
    <dgm:cxn modelId="{9D86F046-98F3-4F5E-80EC-A06D96666270}" srcId="{DD713A7D-1BDF-4C3F-9AF0-301213CC0D02}" destId="{39877EB4-B6D6-4B78-825F-274E9C37E811}" srcOrd="2" destOrd="0" parTransId="{B29CCEB8-73E1-4F42-AA3F-8F0D74DD672E}" sibTransId="{C8099229-E01B-46B0-8966-E70CEE58951A}"/>
    <dgm:cxn modelId="{23B2C748-BB52-4C53-B5CD-197BE2929273}" srcId="{16199673-75FA-436F-A133-DC867E3F6EC5}" destId="{DD713A7D-1BDF-4C3F-9AF0-301213CC0D02}" srcOrd="2" destOrd="0" parTransId="{90CD1AF9-9522-402F-AA1E-B7DC7E3A35E1}" sibTransId="{776DC4D8-1B30-4AEF-96EE-520C4B8ED9D2}"/>
    <dgm:cxn modelId="{84E80349-AF30-4854-99E1-2E78E849C23D}" type="presOf" srcId="{70B01749-0114-4D12-8271-82E32582F25A}" destId="{C5F41292-52EB-4EF9-BE59-5F267B7BF22B}" srcOrd="0" destOrd="1" presId="urn:microsoft.com/office/officeart/2005/8/layout/vList5"/>
    <dgm:cxn modelId="{F873EA50-3B95-4383-9ED4-C484A1EC7E2C}" type="presOf" srcId="{E85ED4B2-1E83-45A7-9B78-94E213082CE9}" destId="{C5F41292-52EB-4EF9-BE59-5F267B7BF22B}" srcOrd="0" destOrd="0" presId="urn:microsoft.com/office/officeart/2005/8/layout/vList5"/>
    <dgm:cxn modelId="{DE25A351-DEDB-414B-8E43-AA1831802710}" srcId="{0D6DE7C9-F00F-47E0-8DB5-FFFF0FE95686}" destId="{F3FD1429-0C33-46FA-8432-C7AA0B05F4DA}" srcOrd="0" destOrd="0" parTransId="{F4FF1648-060A-490B-9BFF-2F94078A4AE2}" sibTransId="{1C398D16-37A6-4A37-A75A-FDCFEA6B5799}"/>
    <dgm:cxn modelId="{A1275083-C0D0-40EF-B3E9-DC690D81771B}" srcId="{DD713A7D-1BDF-4C3F-9AF0-301213CC0D02}" destId="{9314E0B7-DAD1-419A-8C32-1B0EBF05B9E2}" srcOrd="1" destOrd="0" parTransId="{5F003E93-51F2-4381-AE90-324EB79FF511}" sibTransId="{5E8370B6-0692-4E31-B968-8712553010C6}"/>
    <dgm:cxn modelId="{1B5BA685-6C1F-462A-B737-28293FF5D510}" type="presOf" srcId="{E57A4691-CF77-485E-B841-8086649E3B83}" destId="{00EDA290-9749-4725-802D-EF3775579CF6}" srcOrd="0" destOrd="2" presId="urn:microsoft.com/office/officeart/2005/8/layout/vList5"/>
    <dgm:cxn modelId="{2CDDBE91-233F-4B3D-8620-994460962687}" type="presOf" srcId="{39877EB4-B6D6-4B78-825F-274E9C37E811}" destId="{C60C356E-CDD9-4295-8243-D3BC419F29B9}" srcOrd="0" destOrd="2" presId="urn:microsoft.com/office/officeart/2005/8/layout/vList5"/>
    <dgm:cxn modelId="{40B18994-A36F-4DDD-88BC-15B5BC429C22}" type="presOf" srcId="{F3FD1429-0C33-46FA-8432-C7AA0B05F4DA}" destId="{F3AE1F97-E4E2-40CF-9009-08DFECD4A40D}" srcOrd="0" destOrd="0" presId="urn:microsoft.com/office/officeart/2005/8/layout/vList5"/>
    <dgm:cxn modelId="{41D61B95-91FC-4AE2-B86F-32DAA7B117B2}" srcId="{3B018F5B-58BE-442A-B317-D878B9E75F6C}" destId="{17090C88-9772-46DF-996F-E85E24E78D6A}" srcOrd="0" destOrd="0" parTransId="{B58078C2-7B45-49AA-8064-7A66E72E25DD}" sibTransId="{C9E4C2AF-1B74-4AA0-812A-B1533BD91267}"/>
    <dgm:cxn modelId="{36639B97-3F0A-4B32-AEB5-076D2E1AB7A2}" srcId="{0D6DE7C9-F00F-47E0-8DB5-FFFF0FE95686}" destId="{00EC505B-470C-4704-B61D-0FBEFCA26EDC}" srcOrd="2" destOrd="0" parTransId="{FBAAE068-AD12-4456-B14D-903AF71A349D}" sibTransId="{BB7D0CB2-2FBE-4F50-81DC-767EC9AD0FC3}"/>
    <dgm:cxn modelId="{68130C9B-039D-4C6C-B4EC-CCC12EE30A49}" srcId="{16199673-75FA-436F-A133-DC867E3F6EC5}" destId="{3B018F5B-58BE-442A-B317-D878B9E75F6C}" srcOrd="0" destOrd="0" parTransId="{7F64864F-FAEE-4835-AA67-412DB8A64936}" sibTransId="{458067EA-8694-43E0-A2CB-02E9BC8A581E}"/>
    <dgm:cxn modelId="{A976F69B-1976-4C97-804E-B7A31513CD2B}" type="presOf" srcId="{16199673-75FA-436F-A133-DC867E3F6EC5}" destId="{771A2E73-1BE4-4872-8E04-135D715BD572}" srcOrd="0" destOrd="0" presId="urn:microsoft.com/office/officeart/2005/8/layout/vList5"/>
    <dgm:cxn modelId="{DCE6AC9D-F7D0-4ACB-82C3-3738135D490E}" type="presOf" srcId="{9314E0B7-DAD1-419A-8C32-1B0EBF05B9E2}" destId="{C60C356E-CDD9-4295-8243-D3BC419F29B9}" srcOrd="0" destOrd="1" presId="urn:microsoft.com/office/officeart/2005/8/layout/vList5"/>
    <dgm:cxn modelId="{88FECEA0-1807-4AE8-AADD-FF5493C5F352}" type="presOf" srcId="{D299C1CF-8A33-419C-96AC-9DB80B28F490}" destId="{C5F41292-52EB-4EF9-BE59-5F267B7BF22B}" srcOrd="0" destOrd="2" presId="urn:microsoft.com/office/officeart/2005/8/layout/vList5"/>
    <dgm:cxn modelId="{B570AAA3-30AF-43EB-AA2C-DD804316E485}" type="presOf" srcId="{17090C88-9772-46DF-996F-E85E24E78D6A}" destId="{94A08999-65A0-404E-886A-017CA8D4894D}" srcOrd="0" destOrd="0" presId="urn:microsoft.com/office/officeart/2005/8/layout/vList5"/>
    <dgm:cxn modelId="{3186D0AA-691F-445D-BE9E-1D9E0514F839}" type="presOf" srcId="{391C56B4-696B-44A1-A264-41B0F2F025C3}" destId="{F9753132-7645-4800-8ACD-B8CE94565A1F}" srcOrd="0" destOrd="0" presId="urn:microsoft.com/office/officeart/2005/8/layout/vList5"/>
    <dgm:cxn modelId="{C80A60B3-ADD6-4B83-9D6E-A8F751BEBBB3}" srcId="{93B28959-64F7-47A1-8C91-2CED6A65189B}" destId="{E57A4691-CF77-485E-B841-8086649E3B83}" srcOrd="2" destOrd="0" parTransId="{73BDC8BA-80FE-4005-ADA2-0600722EA0EB}" sibTransId="{F9044DEA-EB8E-41E2-8DB8-1D409CF7B10B}"/>
    <dgm:cxn modelId="{B27D2CB5-289C-4055-A489-107BAD4DCC7D}" type="presOf" srcId="{93B28959-64F7-47A1-8C91-2CED6A65189B}" destId="{876F090C-7B05-4102-9761-4EFE11D160F4}" srcOrd="0" destOrd="0" presId="urn:microsoft.com/office/officeart/2005/8/layout/vList5"/>
    <dgm:cxn modelId="{2423FAB7-F25B-4A4E-BBB9-CF9D2A8D95FA}" type="presOf" srcId="{3728FA4B-DD22-4448-9055-0ED7EFF042C4}" destId="{94A08999-65A0-404E-886A-017CA8D4894D}" srcOrd="0" destOrd="1" presId="urn:microsoft.com/office/officeart/2005/8/layout/vList5"/>
    <dgm:cxn modelId="{21651DB9-59A1-41D4-8782-B23AB156CD93}" type="presOf" srcId="{0D6DE7C9-F00F-47E0-8DB5-FFFF0FE95686}" destId="{8040350C-05CA-4C27-AA56-DCF3A2C0ABA4}" srcOrd="0" destOrd="0" presId="urn:microsoft.com/office/officeart/2005/8/layout/vList5"/>
    <dgm:cxn modelId="{7C0819BA-78C9-45ED-81F3-8F1575AB7DF4}" srcId="{16199673-75FA-436F-A133-DC867E3F6EC5}" destId="{391C56B4-696B-44A1-A264-41B0F2F025C3}" srcOrd="1" destOrd="0" parTransId="{1C0FC5A1-865C-433E-AB12-F540C4112532}" sibTransId="{620F96CC-EAB9-4F2F-865B-C6C3AEAB6C51}"/>
    <dgm:cxn modelId="{CE8466BB-BC69-47CE-AAA6-BE17AF03C82E}" type="presOf" srcId="{8ECCE06B-63BD-41BB-AA1F-6CD76BA75AC6}" destId="{00EDA290-9749-4725-802D-EF3775579CF6}" srcOrd="0" destOrd="1" presId="urn:microsoft.com/office/officeart/2005/8/layout/vList5"/>
    <dgm:cxn modelId="{AA8F33BE-6198-4848-8BBE-E657B63C6488}" srcId="{391C56B4-696B-44A1-A264-41B0F2F025C3}" destId="{E85ED4B2-1E83-45A7-9B78-94E213082CE9}" srcOrd="0" destOrd="0" parTransId="{71BECC22-F677-4A22-BA81-5368CE3DB390}" sibTransId="{63A76501-89FB-433D-A719-2FAF416AC368}"/>
    <dgm:cxn modelId="{6AE815BF-0081-44B7-A520-8BAC5EF94B70}" type="presOf" srcId="{9989EB48-DCE0-4158-BD7E-BDBC23C414F9}" destId="{C60C356E-CDD9-4295-8243-D3BC419F29B9}" srcOrd="0" destOrd="0" presId="urn:microsoft.com/office/officeart/2005/8/layout/vList5"/>
    <dgm:cxn modelId="{F34C2ABF-8457-452E-896C-9B8620502F95}" srcId="{93B28959-64F7-47A1-8C91-2CED6A65189B}" destId="{986A784E-5651-4ECF-AAF6-62E318C21AB6}" srcOrd="0" destOrd="0" parTransId="{5317F247-CB54-45A9-94F5-6FCDDD9B2491}" sibTransId="{A674D9F5-2F08-4755-9591-757CE91B0DC9}"/>
    <dgm:cxn modelId="{14E48FBF-778A-43B3-AE41-E8AD6B633FE9}" srcId="{3B018F5B-58BE-442A-B317-D878B9E75F6C}" destId="{453A2FC3-37C7-451B-AD8A-45EDAC379D1B}" srcOrd="2" destOrd="0" parTransId="{65DAD70C-0CAE-4350-AE53-97B34E24C3DE}" sibTransId="{569B38DA-9490-4FB6-9A1A-B94007925F68}"/>
    <dgm:cxn modelId="{22C040C0-2574-4008-B7C9-5A893AD1E71B}" srcId="{391C56B4-696B-44A1-A264-41B0F2F025C3}" destId="{D299C1CF-8A33-419C-96AC-9DB80B28F490}" srcOrd="2" destOrd="0" parTransId="{93097BBC-E5E3-4E28-95C0-D344D8DFE8ED}" sibTransId="{8EDFE8D2-4608-4AEB-9F23-33C484728C26}"/>
    <dgm:cxn modelId="{95E02AC7-F245-4612-BB1B-89F53EA400AD}" type="presOf" srcId="{453A2FC3-37C7-451B-AD8A-45EDAC379D1B}" destId="{94A08999-65A0-404E-886A-017CA8D4894D}" srcOrd="0" destOrd="2" presId="urn:microsoft.com/office/officeart/2005/8/layout/vList5"/>
    <dgm:cxn modelId="{3992EECF-3283-43AD-8156-4223EE2BB3CE}" srcId="{391C56B4-696B-44A1-A264-41B0F2F025C3}" destId="{70B01749-0114-4D12-8271-82E32582F25A}" srcOrd="1" destOrd="0" parTransId="{7FA98657-D383-4027-AC83-CFF8893AB5A7}" sibTransId="{8BF97483-594E-4F99-826D-BE8D91F0750B}"/>
    <dgm:cxn modelId="{7FF126D0-AA04-4CF8-A390-15BE2D7C697C}" srcId="{93B28959-64F7-47A1-8C91-2CED6A65189B}" destId="{8ECCE06B-63BD-41BB-AA1F-6CD76BA75AC6}" srcOrd="1" destOrd="0" parTransId="{603C3690-D465-481C-A3F7-ABB313B2F122}" sibTransId="{45270AE1-1B11-4C5F-A10D-D9BA6EC9668A}"/>
    <dgm:cxn modelId="{A6BA7FD0-4CC1-4D03-B2CB-E61FFAB7EC76}" type="presOf" srcId="{986A784E-5651-4ECF-AAF6-62E318C21AB6}" destId="{00EDA290-9749-4725-802D-EF3775579CF6}" srcOrd="0" destOrd="0" presId="urn:microsoft.com/office/officeart/2005/8/layout/vList5"/>
    <dgm:cxn modelId="{A3A46ED2-929B-47FF-85A1-48049CA50B69}" type="presOf" srcId="{DD713A7D-1BDF-4C3F-9AF0-301213CC0D02}" destId="{658689D1-DEAB-4A21-8DFF-195D8D42297B}" srcOrd="0" destOrd="0" presId="urn:microsoft.com/office/officeart/2005/8/layout/vList5"/>
    <dgm:cxn modelId="{918765D8-6961-4C1A-947D-C06E411CD5E5}" srcId="{16199673-75FA-436F-A133-DC867E3F6EC5}" destId="{0D6DE7C9-F00F-47E0-8DB5-FFFF0FE95686}" srcOrd="3" destOrd="0" parTransId="{D6865FD4-07BA-4D22-B7BB-0AACEEF365F9}" sibTransId="{4BDE5504-0A49-496E-A874-DF38F2C524F0}"/>
    <dgm:cxn modelId="{7B1052D8-73E4-43F9-84E3-8C854E4766FC}" srcId="{0D6DE7C9-F00F-47E0-8DB5-FFFF0FE95686}" destId="{98A0D1F6-F17F-42D5-8118-1539E35601EC}" srcOrd="1" destOrd="0" parTransId="{1DB651CB-0799-4C7E-8F75-0DE4B916BCAF}" sibTransId="{ECC0CCB9-2FDF-41EB-8D69-AA9E5C786880}"/>
    <dgm:cxn modelId="{CA69FD03-8091-456E-A6AD-0D7B0916E799}" type="presParOf" srcId="{771A2E73-1BE4-4872-8E04-135D715BD572}" destId="{5CCF494D-EE80-472E-8CEA-1B9A8AF3026F}" srcOrd="0" destOrd="0" presId="urn:microsoft.com/office/officeart/2005/8/layout/vList5"/>
    <dgm:cxn modelId="{56E5B047-F78C-4FFC-A504-042C4ACAB7DF}" type="presParOf" srcId="{5CCF494D-EE80-472E-8CEA-1B9A8AF3026F}" destId="{7690B3AD-BBAC-4425-A0F1-506B74438868}" srcOrd="0" destOrd="0" presId="urn:microsoft.com/office/officeart/2005/8/layout/vList5"/>
    <dgm:cxn modelId="{A77A4AA8-8557-42BE-AED0-124924183853}" type="presParOf" srcId="{5CCF494D-EE80-472E-8CEA-1B9A8AF3026F}" destId="{94A08999-65A0-404E-886A-017CA8D4894D}" srcOrd="1" destOrd="0" presId="urn:microsoft.com/office/officeart/2005/8/layout/vList5"/>
    <dgm:cxn modelId="{5083B5E0-ACE2-4537-BEB9-809F4A013977}" type="presParOf" srcId="{771A2E73-1BE4-4872-8E04-135D715BD572}" destId="{73F3079C-F0E4-4A06-A7B0-1D24D7F7FAA0}" srcOrd="1" destOrd="0" presId="urn:microsoft.com/office/officeart/2005/8/layout/vList5"/>
    <dgm:cxn modelId="{A929B2B9-907C-4136-BE30-4AF7DB7F5BDE}" type="presParOf" srcId="{771A2E73-1BE4-4872-8E04-135D715BD572}" destId="{3031842E-A17D-4071-A588-40F978A578F6}" srcOrd="2" destOrd="0" presId="urn:microsoft.com/office/officeart/2005/8/layout/vList5"/>
    <dgm:cxn modelId="{ABC2B00D-FB11-4DD1-83AC-EBD61EB14DE3}" type="presParOf" srcId="{3031842E-A17D-4071-A588-40F978A578F6}" destId="{F9753132-7645-4800-8ACD-B8CE94565A1F}" srcOrd="0" destOrd="0" presId="urn:microsoft.com/office/officeart/2005/8/layout/vList5"/>
    <dgm:cxn modelId="{9D18C5E3-7F69-4E5A-BF0A-357B19635A59}" type="presParOf" srcId="{3031842E-A17D-4071-A588-40F978A578F6}" destId="{C5F41292-52EB-4EF9-BE59-5F267B7BF22B}" srcOrd="1" destOrd="0" presId="urn:microsoft.com/office/officeart/2005/8/layout/vList5"/>
    <dgm:cxn modelId="{4569D6B2-840A-4DDF-B10F-AF1F4B260F49}" type="presParOf" srcId="{771A2E73-1BE4-4872-8E04-135D715BD572}" destId="{8211E905-3B90-4E67-9B47-A31CB4D1B3AF}" srcOrd="3" destOrd="0" presId="urn:microsoft.com/office/officeart/2005/8/layout/vList5"/>
    <dgm:cxn modelId="{BF2154A6-AB2A-4EDD-B0FE-EDE849D0D883}" type="presParOf" srcId="{771A2E73-1BE4-4872-8E04-135D715BD572}" destId="{34579765-C602-4C03-88CA-576AD357BEDF}" srcOrd="4" destOrd="0" presId="urn:microsoft.com/office/officeart/2005/8/layout/vList5"/>
    <dgm:cxn modelId="{B0C09366-A49B-472B-95E2-300EE38819F4}" type="presParOf" srcId="{34579765-C602-4C03-88CA-576AD357BEDF}" destId="{658689D1-DEAB-4A21-8DFF-195D8D42297B}" srcOrd="0" destOrd="0" presId="urn:microsoft.com/office/officeart/2005/8/layout/vList5"/>
    <dgm:cxn modelId="{047C7BBF-7DE9-415A-88E3-BB329BE006C0}" type="presParOf" srcId="{34579765-C602-4C03-88CA-576AD357BEDF}" destId="{C60C356E-CDD9-4295-8243-D3BC419F29B9}" srcOrd="1" destOrd="0" presId="urn:microsoft.com/office/officeart/2005/8/layout/vList5"/>
    <dgm:cxn modelId="{D21C7638-5985-4569-BA82-73A48F730376}" type="presParOf" srcId="{771A2E73-1BE4-4872-8E04-135D715BD572}" destId="{A043D9DB-30E6-448A-9268-3519BAE7D39A}" srcOrd="5" destOrd="0" presId="urn:microsoft.com/office/officeart/2005/8/layout/vList5"/>
    <dgm:cxn modelId="{4FECC568-252A-42AA-BD9C-916BD831861C}" type="presParOf" srcId="{771A2E73-1BE4-4872-8E04-135D715BD572}" destId="{0142F02A-CFF8-444C-BC3D-0B2D9FB9FCDD}" srcOrd="6" destOrd="0" presId="urn:microsoft.com/office/officeart/2005/8/layout/vList5"/>
    <dgm:cxn modelId="{F8DA0278-11E8-4C63-B369-F12824A497A8}" type="presParOf" srcId="{0142F02A-CFF8-444C-BC3D-0B2D9FB9FCDD}" destId="{8040350C-05CA-4C27-AA56-DCF3A2C0ABA4}" srcOrd="0" destOrd="0" presId="urn:microsoft.com/office/officeart/2005/8/layout/vList5"/>
    <dgm:cxn modelId="{1F71C524-FA94-4D44-976B-079076291C1C}" type="presParOf" srcId="{0142F02A-CFF8-444C-BC3D-0B2D9FB9FCDD}" destId="{F3AE1F97-E4E2-40CF-9009-08DFECD4A40D}" srcOrd="1" destOrd="0" presId="urn:microsoft.com/office/officeart/2005/8/layout/vList5"/>
    <dgm:cxn modelId="{813DA450-E339-42A6-854D-8AEF7AD12987}" type="presParOf" srcId="{771A2E73-1BE4-4872-8E04-135D715BD572}" destId="{9F782D25-5B66-48B7-A7B9-23554126EF4C}" srcOrd="7" destOrd="0" presId="urn:microsoft.com/office/officeart/2005/8/layout/vList5"/>
    <dgm:cxn modelId="{097607FC-B56E-4558-95E0-C519E1E4C800}" type="presParOf" srcId="{771A2E73-1BE4-4872-8E04-135D715BD572}" destId="{1BD0E3F6-0D47-4F52-898A-CDED718A6F4A}" srcOrd="8" destOrd="0" presId="urn:microsoft.com/office/officeart/2005/8/layout/vList5"/>
    <dgm:cxn modelId="{6A091D7E-EBF4-42C2-BCCC-4C3936000E24}" type="presParOf" srcId="{1BD0E3F6-0D47-4F52-898A-CDED718A6F4A}" destId="{876F090C-7B05-4102-9761-4EFE11D160F4}" srcOrd="0" destOrd="0" presId="urn:microsoft.com/office/officeart/2005/8/layout/vList5"/>
    <dgm:cxn modelId="{B5A77097-7F18-4E38-AA56-B49358779979}" type="presParOf" srcId="{1BD0E3F6-0D47-4F52-898A-CDED718A6F4A}" destId="{00EDA290-9749-4725-802D-EF3775579CF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2F9555-843A-41C0-A5B5-8435B7140E8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AB744911-7670-4D91-997F-11313C95209F}">
      <dgm:prSet phldrT="[Teksti]"/>
      <dgm:spPr/>
      <dgm:t>
        <a:bodyPr/>
        <a:lstStyle/>
        <a:p>
          <a:r>
            <a:rPr lang="fi-FI" dirty="0"/>
            <a:t>Ajankohta</a:t>
          </a:r>
        </a:p>
      </dgm:t>
    </dgm:pt>
    <dgm:pt modelId="{F740F4EF-8149-44B8-8D90-B8F9367FE7A0}" type="parTrans" cxnId="{60AFA891-71EA-42CE-8600-E909C0DFB831}">
      <dgm:prSet/>
      <dgm:spPr/>
      <dgm:t>
        <a:bodyPr/>
        <a:lstStyle/>
        <a:p>
          <a:endParaRPr lang="fi-FI"/>
        </a:p>
      </dgm:t>
    </dgm:pt>
    <dgm:pt modelId="{9754E0CC-5041-4295-8C30-EE50575B183F}" type="sibTrans" cxnId="{60AFA891-71EA-42CE-8600-E909C0DFB831}">
      <dgm:prSet/>
      <dgm:spPr/>
      <dgm:t>
        <a:bodyPr/>
        <a:lstStyle/>
        <a:p>
          <a:endParaRPr lang="fi-FI"/>
        </a:p>
      </dgm:t>
    </dgm:pt>
    <dgm:pt modelId="{AB23FB8E-6B61-4D38-8E01-6F59D5371551}">
      <dgm:prSet phldrT="[Teksti]" custT="1"/>
      <dgm:spPr/>
      <dgm:t>
        <a:bodyPr/>
        <a:lstStyle/>
        <a:p>
          <a:r>
            <a:rPr lang="fi-FI" sz="1000" dirty="0"/>
            <a:t>Kuntien toimintaympäristöt ja kuntaliitokset ovat muuttuneet 2000-luvun aikana ja sen vuoksi kuntaliitoksen ajankohdalla on merkitystä.</a:t>
          </a:r>
        </a:p>
      </dgm:t>
    </dgm:pt>
    <dgm:pt modelId="{43023594-9DFB-4BE7-A187-12D0B1005592}" type="parTrans" cxnId="{4DD15D8B-D712-4A4D-A8E1-3B69C784636B}">
      <dgm:prSet/>
      <dgm:spPr/>
      <dgm:t>
        <a:bodyPr/>
        <a:lstStyle/>
        <a:p>
          <a:endParaRPr lang="fi-FI"/>
        </a:p>
      </dgm:t>
    </dgm:pt>
    <dgm:pt modelId="{F9778B15-85C5-4ADF-B33D-6443302F30A3}" type="sibTrans" cxnId="{4DD15D8B-D712-4A4D-A8E1-3B69C784636B}">
      <dgm:prSet/>
      <dgm:spPr/>
      <dgm:t>
        <a:bodyPr/>
        <a:lstStyle/>
        <a:p>
          <a:endParaRPr lang="fi-FI"/>
        </a:p>
      </dgm:t>
    </dgm:pt>
    <dgm:pt modelId="{FB3F2654-D3D6-42FE-8F51-314E45703247}">
      <dgm:prSet phldrT="[Teksti]"/>
      <dgm:spPr/>
      <dgm:t>
        <a:bodyPr/>
        <a:lstStyle/>
        <a:p>
          <a:r>
            <a:rPr lang="fi-FI" dirty="0"/>
            <a:t>Muutoksen suuruus</a:t>
          </a:r>
        </a:p>
      </dgm:t>
    </dgm:pt>
    <dgm:pt modelId="{5A729DA2-2332-4102-AC89-8392B238795F}" type="parTrans" cxnId="{4377EF88-1178-45B9-9F07-CF5B72C15C1C}">
      <dgm:prSet/>
      <dgm:spPr/>
      <dgm:t>
        <a:bodyPr/>
        <a:lstStyle/>
        <a:p>
          <a:endParaRPr lang="fi-FI"/>
        </a:p>
      </dgm:t>
    </dgm:pt>
    <dgm:pt modelId="{15BD4441-914D-4BD3-8BB8-23FD721C6511}" type="sibTrans" cxnId="{4377EF88-1178-45B9-9F07-CF5B72C15C1C}">
      <dgm:prSet/>
      <dgm:spPr/>
      <dgm:t>
        <a:bodyPr/>
        <a:lstStyle/>
        <a:p>
          <a:endParaRPr lang="fi-FI"/>
        </a:p>
      </dgm:t>
    </dgm:pt>
    <dgm:pt modelId="{3EC80E17-9835-4B5A-ACB7-DDC30EE63B45}">
      <dgm:prSet phldrT="[Teksti]" custT="1"/>
      <dgm:spPr/>
      <dgm:t>
        <a:bodyPr/>
        <a:lstStyle/>
        <a:p>
          <a:r>
            <a:rPr lang="fi-FI" sz="1000" dirty="0"/>
            <a:t>Kahden pienen kunnan liitos synnyttää yleensä vain pienen muutoksen. </a:t>
          </a:r>
        </a:p>
      </dgm:t>
    </dgm:pt>
    <dgm:pt modelId="{88A5DF84-DC26-4F41-A3A6-DD638C7F5F00}" type="parTrans" cxnId="{FC61BA2B-BBB3-4CDF-B31D-9E4E8E5B3943}">
      <dgm:prSet/>
      <dgm:spPr/>
      <dgm:t>
        <a:bodyPr/>
        <a:lstStyle/>
        <a:p>
          <a:endParaRPr lang="fi-FI"/>
        </a:p>
      </dgm:t>
    </dgm:pt>
    <dgm:pt modelId="{0F7BCE74-3A97-45A0-BBFD-6BE30B348818}" type="sibTrans" cxnId="{FC61BA2B-BBB3-4CDF-B31D-9E4E8E5B3943}">
      <dgm:prSet/>
      <dgm:spPr/>
      <dgm:t>
        <a:bodyPr/>
        <a:lstStyle/>
        <a:p>
          <a:endParaRPr lang="fi-FI"/>
        </a:p>
      </dgm:t>
    </dgm:pt>
    <dgm:pt modelId="{CA477D8B-F7B4-4137-83EA-017F8321B3BE}">
      <dgm:prSet phldrT="[Teksti]"/>
      <dgm:spPr/>
      <dgm:t>
        <a:bodyPr/>
        <a:lstStyle/>
        <a:p>
          <a:r>
            <a:rPr lang="fi-FI" dirty="0"/>
            <a:t>Kehittämispotentiaali</a:t>
          </a:r>
        </a:p>
      </dgm:t>
    </dgm:pt>
    <dgm:pt modelId="{D940565E-B61C-4741-8F89-C36674B95B38}" type="parTrans" cxnId="{FDE6994F-65AE-47B6-A671-584B1E8F9BAB}">
      <dgm:prSet/>
      <dgm:spPr/>
      <dgm:t>
        <a:bodyPr/>
        <a:lstStyle/>
        <a:p>
          <a:endParaRPr lang="fi-FI"/>
        </a:p>
      </dgm:t>
    </dgm:pt>
    <dgm:pt modelId="{13CDC111-0AED-4778-81AA-27A211554DE7}" type="sibTrans" cxnId="{FDE6994F-65AE-47B6-A671-584B1E8F9BAB}">
      <dgm:prSet/>
      <dgm:spPr/>
      <dgm:t>
        <a:bodyPr/>
        <a:lstStyle/>
        <a:p>
          <a:endParaRPr lang="fi-FI"/>
        </a:p>
      </dgm:t>
    </dgm:pt>
    <dgm:pt modelId="{3FD1B68C-62DB-476D-93A4-08D83F6FC636}">
      <dgm:prSet phldrT="[Teksti]" custT="1"/>
      <dgm:spPr/>
      <dgm:t>
        <a:bodyPr/>
        <a:lstStyle/>
        <a:p>
          <a:r>
            <a:rPr lang="fi-FI" sz="1000" dirty="0"/>
            <a:t>Tapauskohtaisesti voi olla suuria eroja siinä potentiaalin määrässä, joka on mahdollista vapauttaa kuntaliitoksella.</a:t>
          </a:r>
        </a:p>
      </dgm:t>
    </dgm:pt>
    <dgm:pt modelId="{DAD8C831-A776-45F0-AA94-DD2F75D00643}" type="parTrans" cxnId="{C808DB13-468D-4F1A-8038-BB3F0CE9683B}">
      <dgm:prSet/>
      <dgm:spPr/>
      <dgm:t>
        <a:bodyPr/>
        <a:lstStyle/>
        <a:p>
          <a:endParaRPr lang="fi-FI"/>
        </a:p>
      </dgm:t>
    </dgm:pt>
    <dgm:pt modelId="{3CF6D0D7-EF8E-4DE7-AA97-3C1C39824558}" type="sibTrans" cxnId="{C808DB13-468D-4F1A-8038-BB3F0CE9683B}">
      <dgm:prSet/>
      <dgm:spPr/>
      <dgm:t>
        <a:bodyPr/>
        <a:lstStyle/>
        <a:p>
          <a:endParaRPr lang="fi-FI"/>
        </a:p>
      </dgm:t>
    </dgm:pt>
    <dgm:pt modelId="{BFE13A26-8F38-4661-AEBB-AD03465715D9}">
      <dgm:prSet phldrT="[Teksti]"/>
      <dgm:spPr/>
      <dgm:t>
        <a:bodyPr/>
        <a:lstStyle/>
        <a:p>
          <a:r>
            <a:rPr lang="fi-FI" dirty="0"/>
            <a:t>Eri tekijöiden vaikutukset</a:t>
          </a:r>
        </a:p>
      </dgm:t>
    </dgm:pt>
    <dgm:pt modelId="{29141E26-A9B0-48BE-873E-3A8545BA80A0}" type="parTrans" cxnId="{0661B7AB-772B-4FDD-BC97-C1B29D88C596}">
      <dgm:prSet/>
      <dgm:spPr/>
      <dgm:t>
        <a:bodyPr/>
        <a:lstStyle/>
        <a:p>
          <a:endParaRPr lang="fi-FI"/>
        </a:p>
      </dgm:t>
    </dgm:pt>
    <dgm:pt modelId="{276D11B0-07C3-4FBC-8397-EDCE7FC6ECB2}" type="sibTrans" cxnId="{0661B7AB-772B-4FDD-BC97-C1B29D88C596}">
      <dgm:prSet/>
      <dgm:spPr/>
      <dgm:t>
        <a:bodyPr/>
        <a:lstStyle/>
        <a:p>
          <a:endParaRPr lang="fi-FI"/>
        </a:p>
      </dgm:t>
    </dgm:pt>
    <dgm:pt modelId="{07EDA753-5C4B-4E56-BAC2-3CC330E8E492}">
      <dgm:prSet phldrT="[Teksti]"/>
      <dgm:spPr/>
      <dgm:t>
        <a:bodyPr/>
        <a:lstStyle/>
        <a:p>
          <a:r>
            <a:rPr lang="fi-FI" dirty="0"/>
            <a:t>Toteutuksen tapa</a:t>
          </a:r>
        </a:p>
      </dgm:t>
    </dgm:pt>
    <dgm:pt modelId="{C3F32364-A339-4489-9D91-DB80CDBA62ED}" type="parTrans" cxnId="{FCDCE36B-3E8F-47D8-A726-B7BAF33A3215}">
      <dgm:prSet/>
      <dgm:spPr/>
      <dgm:t>
        <a:bodyPr/>
        <a:lstStyle/>
        <a:p>
          <a:endParaRPr lang="fi-FI"/>
        </a:p>
      </dgm:t>
    </dgm:pt>
    <dgm:pt modelId="{34AA3FFA-194E-4A99-9F22-E108440A6AC7}" type="sibTrans" cxnId="{FCDCE36B-3E8F-47D8-A726-B7BAF33A3215}">
      <dgm:prSet/>
      <dgm:spPr/>
      <dgm:t>
        <a:bodyPr/>
        <a:lstStyle/>
        <a:p>
          <a:endParaRPr lang="fi-FI"/>
        </a:p>
      </dgm:t>
    </dgm:pt>
    <dgm:pt modelId="{8CACFB0F-F27A-46E2-8388-09FB9498D63B}">
      <dgm:prSet phldrT="[Teksti]"/>
      <dgm:spPr/>
      <dgm:t>
        <a:bodyPr/>
        <a:lstStyle/>
        <a:p>
          <a:r>
            <a:rPr lang="fi-FI" dirty="0"/>
            <a:t>Tarkasteluajanjakso</a:t>
          </a:r>
        </a:p>
      </dgm:t>
    </dgm:pt>
    <dgm:pt modelId="{4379E888-C4C1-4D96-BA97-101129937621}" type="parTrans" cxnId="{C0000D7A-C8AA-4496-92E1-97522AC3CE07}">
      <dgm:prSet/>
      <dgm:spPr/>
      <dgm:t>
        <a:bodyPr/>
        <a:lstStyle/>
        <a:p>
          <a:endParaRPr lang="fi-FI"/>
        </a:p>
      </dgm:t>
    </dgm:pt>
    <dgm:pt modelId="{EE3B22EB-67CA-491B-9D33-F291465EBA9C}" type="sibTrans" cxnId="{C0000D7A-C8AA-4496-92E1-97522AC3CE07}">
      <dgm:prSet/>
      <dgm:spPr/>
      <dgm:t>
        <a:bodyPr/>
        <a:lstStyle/>
        <a:p>
          <a:endParaRPr lang="fi-FI"/>
        </a:p>
      </dgm:t>
    </dgm:pt>
    <dgm:pt modelId="{91CA808C-BFF9-4255-9010-F81879B0EB13}">
      <dgm:prSet phldrT="[Teksti]" custT="1"/>
      <dgm:spPr/>
      <dgm:t>
        <a:bodyPr/>
        <a:lstStyle/>
        <a:p>
          <a:r>
            <a:rPr lang="fi-FI" sz="1000" dirty="0"/>
            <a:t>Toteutuksella on keskeinen merkitys. Vanhastaan on lähdetty liiaksi siitä oletuksesta, että kuntaliitoksen edut ja haitat ovat pitkälle automaattisia.</a:t>
          </a:r>
        </a:p>
      </dgm:t>
    </dgm:pt>
    <dgm:pt modelId="{B2412F59-F19E-4C2E-B4ED-AB7040CAF80B}" type="parTrans" cxnId="{F3BEAA03-A44B-469C-BF07-A9B332D4A097}">
      <dgm:prSet/>
      <dgm:spPr/>
      <dgm:t>
        <a:bodyPr/>
        <a:lstStyle/>
        <a:p>
          <a:endParaRPr lang="fi-FI"/>
        </a:p>
      </dgm:t>
    </dgm:pt>
    <dgm:pt modelId="{05D7A3FE-B73B-42D0-93BE-75C4276344A4}" type="sibTrans" cxnId="{F3BEAA03-A44B-469C-BF07-A9B332D4A097}">
      <dgm:prSet/>
      <dgm:spPr/>
      <dgm:t>
        <a:bodyPr/>
        <a:lstStyle/>
        <a:p>
          <a:endParaRPr lang="fi-FI"/>
        </a:p>
      </dgm:t>
    </dgm:pt>
    <dgm:pt modelId="{58A87DA6-27B2-4620-95BD-77A1C8793030}">
      <dgm:prSet phldrT="[Teksti]" custT="1"/>
      <dgm:spPr/>
      <dgm:t>
        <a:bodyPr/>
        <a:lstStyle/>
        <a:p>
          <a:r>
            <a:rPr lang="fi-FI" sz="1000" dirty="0"/>
            <a:t>Vaikutusten tarkastelun ajanjakso voi vaihdella muutamasta kuukaudesta kymmeniin vuosiin. </a:t>
          </a:r>
        </a:p>
      </dgm:t>
    </dgm:pt>
    <dgm:pt modelId="{DFF6699C-5BA9-4BCE-85E9-2FDB484B9CCD}" type="parTrans" cxnId="{79A914EA-21DB-44DD-836D-4819BB5608EE}">
      <dgm:prSet/>
      <dgm:spPr/>
      <dgm:t>
        <a:bodyPr/>
        <a:lstStyle/>
        <a:p>
          <a:endParaRPr lang="fi-FI"/>
        </a:p>
      </dgm:t>
    </dgm:pt>
    <dgm:pt modelId="{488262F9-AD57-4ADC-8555-6C7D6AE9E1D6}" type="sibTrans" cxnId="{79A914EA-21DB-44DD-836D-4819BB5608EE}">
      <dgm:prSet/>
      <dgm:spPr/>
      <dgm:t>
        <a:bodyPr/>
        <a:lstStyle/>
        <a:p>
          <a:endParaRPr lang="fi-FI"/>
        </a:p>
      </dgm:t>
    </dgm:pt>
    <dgm:pt modelId="{89E5EE0B-404E-4384-96AD-6555FDC723CF}">
      <dgm:prSet phldrT="[Teksti]" custT="1"/>
      <dgm:spPr/>
      <dgm:t>
        <a:bodyPr/>
        <a:lstStyle/>
        <a:p>
          <a:r>
            <a:rPr lang="fi-FI" sz="1000" dirty="0"/>
            <a:t>Vaikutusten vertailuja vaikeuttaa se, että vertailupohja katoaa.</a:t>
          </a:r>
        </a:p>
      </dgm:t>
    </dgm:pt>
    <dgm:pt modelId="{48BD11CF-6A1E-4B1D-8D16-D38168B05793}" type="parTrans" cxnId="{2B9BE63D-9F5B-423A-AE5C-88963144F8B8}">
      <dgm:prSet/>
      <dgm:spPr/>
      <dgm:t>
        <a:bodyPr/>
        <a:lstStyle/>
        <a:p>
          <a:endParaRPr lang="fi-FI"/>
        </a:p>
      </dgm:t>
    </dgm:pt>
    <dgm:pt modelId="{0ADF153A-D57B-42D0-8FB3-C84A445EA8E6}" type="sibTrans" cxnId="{2B9BE63D-9F5B-423A-AE5C-88963144F8B8}">
      <dgm:prSet/>
      <dgm:spPr/>
      <dgm:t>
        <a:bodyPr/>
        <a:lstStyle/>
        <a:p>
          <a:endParaRPr lang="fi-FI"/>
        </a:p>
      </dgm:t>
    </dgm:pt>
    <dgm:pt modelId="{4640A938-1BD4-4CDD-B4E6-0798C49D7227}">
      <dgm:prSet phldrT="[Teksti]" custT="1"/>
      <dgm:spPr/>
      <dgm:t>
        <a:bodyPr/>
        <a:lstStyle/>
        <a:p>
          <a:r>
            <a:rPr lang="fi-FI" sz="1000" dirty="0"/>
            <a:t>Nousukausi/taantuma, elinkeinojen kehitys, työllisyys, väestökehitys jne. </a:t>
          </a:r>
        </a:p>
      </dgm:t>
    </dgm:pt>
    <dgm:pt modelId="{4756F5ED-F415-4ECC-8748-A03A52E89544}" type="parTrans" cxnId="{07342D31-1281-464E-B901-9F802A4043E9}">
      <dgm:prSet/>
      <dgm:spPr/>
      <dgm:t>
        <a:bodyPr/>
        <a:lstStyle/>
        <a:p>
          <a:endParaRPr lang="fi-FI"/>
        </a:p>
      </dgm:t>
    </dgm:pt>
    <dgm:pt modelId="{4C6657BB-4F9D-47F4-B6ED-2B643E43E8C0}" type="sibTrans" cxnId="{07342D31-1281-464E-B901-9F802A4043E9}">
      <dgm:prSet/>
      <dgm:spPr/>
      <dgm:t>
        <a:bodyPr/>
        <a:lstStyle/>
        <a:p>
          <a:endParaRPr lang="fi-FI"/>
        </a:p>
      </dgm:t>
    </dgm:pt>
    <dgm:pt modelId="{030812BE-0B2C-49EE-BC50-A78E504F6298}">
      <dgm:prSet phldrT="[Teksti]" custT="1"/>
      <dgm:spPr/>
      <dgm:t>
        <a:bodyPr/>
        <a:lstStyle/>
        <a:p>
          <a:r>
            <a:rPr lang="fi-FI" sz="1000" dirty="0"/>
            <a:t>Vastaavasti suuren kaupunkiseudun strateginen monikuntaliitos synnyttää tavallista suuremman muutoksen.</a:t>
          </a:r>
        </a:p>
      </dgm:t>
    </dgm:pt>
    <dgm:pt modelId="{82F35BCE-94F4-488B-B6E3-3948AB8D24DF}" type="parTrans" cxnId="{D6CC3076-ED5F-4293-BF78-AE3AD3306498}">
      <dgm:prSet/>
      <dgm:spPr/>
      <dgm:t>
        <a:bodyPr/>
        <a:lstStyle/>
        <a:p>
          <a:endParaRPr lang="fi-FI"/>
        </a:p>
      </dgm:t>
    </dgm:pt>
    <dgm:pt modelId="{FC3543D4-2D5D-411D-B5AC-26FBD1B673DA}" type="sibTrans" cxnId="{D6CC3076-ED5F-4293-BF78-AE3AD3306498}">
      <dgm:prSet/>
      <dgm:spPr/>
      <dgm:t>
        <a:bodyPr/>
        <a:lstStyle/>
        <a:p>
          <a:endParaRPr lang="fi-FI"/>
        </a:p>
      </dgm:t>
    </dgm:pt>
    <dgm:pt modelId="{E1A80F9E-970C-4A07-B0F3-780438316BFA}">
      <dgm:prSet phldrT="[Teksti]" custT="1"/>
      <dgm:spPr/>
      <dgm:t>
        <a:bodyPr/>
        <a:lstStyle/>
        <a:p>
          <a:r>
            <a:rPr lang="fi-FI" sz="1000" dirty="0"/>
            <a:t>On syytä tunnistaa kuntaliitoksen vaikutusten riippuvuus ajasta.</a:t>
          </a:r>
        </a:p>
      </dgm:t>
    </dgm:pt>
    <dgm:pt modelId="{C4B2F44E-8F86-44A0-A125-509D72F7B35E}" type="parTrans" cxnId="{1D3DA78D-EE0E-4F6D-9BFC-2ADE7CF32159}">
      <dgm:prSet/>
      <dgm:spPr/>
      <dgm:t>
        <a:bodyPr/>
        <a:lstStyle/>
        <a:p>
          <a:endParaRPr lang="fi-FI"/>
        </a:p>
      </dgm:t>
    </dgm:pt>
    <dgm:pt modelId="{A7598098-C20F-4496-998D-135C548250B7}" type="sibTrans" cxnId="{1D3DA78D-EE0E-4F6D-9BFC-2ADE7CF32159}">
      <dgm:prSet/>
      <dgm:spPr/>
      <dgm:t>
        <a:bodyPr/>
        <a:lstStyle/>
        <a:p>
          <a:endParaRPr lang="fi-FI"/>
        </a:p>
      </dgm:t>
    </dgm:pt>
    <dgm:pt modelId="{4D9E762F-8598-4F70-BEFB-F8C9683845E7}">
      <dgm:prSet custT="1"/>
      <dgm:spPr/>
      <dgm:t>
        <a:bodyPr/>
        <a:lstStyle/>
        <a:p>
          <a:r>
            <a:rPr lang="fi-FI" sz="1000" dirty="0"/>
            <a:t>Kuntaliitoksen jälkeen on haasteellista yritää arvioida sitä, millainen tilanne olisi, jos kunnat olisivat jatkaneet erillään.</a:t>
          </a:r>
        </a:p>
      </dgm:t>
    </dgm:pt>
    <dgm:pt modelId="{A9830802-3E3C-40D9-B220-FF7F959D53C4}" type="parTrans" cxnId="{B8341BAC-278A-4F77-AD7E-C6C50D1E9850}">
      <dgm:prSet/>
      <dgm:spPr/>
      <dgm:t>
        <a:bodyPr/>
        <a:lstStyle/>
        <a:p>
          <a:endParaRPr lang="fi-FI"/>
        </a:p>
      </dgm:t>
    </dgm:pt>
    <dgm:pt modelId="{329C4605-C7C9-4DE5-A719-70F8A5E421AB}" type="sibTrans" cxnId="{B8341BAC-278A-4F77-AD7E-C6C50D1E9850}">
      <dgm:prSet/>
      <dgm:spPr/>
      <dgm:t>
        <a:bodyPr/>
        <a:lstStyle/>
        <a:p>
          <a:endParaRPr lang="fi-FI"/>
        </a:p>
      </dgm:t>
    </dgm:pt>
    <dgm:pt modelId="{430F86E8-BEB5-4FB8-8C13-AB9A71D7F130}">
      <dgm:prSet phldrT="[Teksti]" custT="1"/>
      <dgm:spPr/>
      <dgm:t>
        <a:bodyPr/>
        <a:lstStyle/>
        <a:p>
          <a:r>
            <a:rPr lang="fi-FI" sz="1000" dirty="0"/>
            <a:t> Tuloksiin vaikuttavat ajankohta, olosuhteet, koko/muutoksen suuruus, johtamisjärjestelmän tai palveluprosessien uudistaminen ym.</a:t>
          </a:r>
        </a:p>
      </dgm:t>
    </dgm:pt>
    <dgm:pt modelId="{D39E571F-58CD-498E-91AE-FC9445EFB5EA}" type="parTrans" cxnId="{B43DAE69-4228-4D54-8EC4-7944C6F1FAC6}">
      <dgm:prSet/>
      <dgm:spPr/>
      <dgm:t>
        <a:bodyPr/>
        <a:lstStyle/>
        <a:p>
          <a:endParaRPr lang="fi-FI"/>
        </a:p>
      </dgm:t>
    </dgm:pt>
    <dgm:pt modelId="{D6AD80AE-0FD8-4ECE-B739-521965351A6B}" type="sibTrans" cxnId="{B43DAE69-4228-4D54-8EC4-7944C6F1FAC6}">
      <dgm:prSet/>
      <dgm:spPr/>
      <dgm:t>
        <a:bodyPr/>
        <a:lstStyle/>
        <a:p>
          <a:endParaRPr lang="fi-FI"/>
        </a:p>
      </dgm:t>
    </dgm:pt>
    <dgm:pt modelId="{449F72A9-0403-4159-9BEA-90BD80E01277}" type="pres">
      <dgm:prSet presAssocID="{D22F9555-843A-41C0-A5B5-8435B7140E82}" presName="Name0" presStyleCnt="0">
        <dgm:presLayoutVars>
          <dgm:dir/>
          <dgm:animLvl val="lvl"/>
          <dgm:resizeHandles val="exact"/>
        </dgm:presLayoutVars>
      </dgm:prSet>
      <dgm:spPr/>
    </dgm:pt>
    <dgm:pt modelId="{8EC64778-1ED9-4109-A4E2-D8BF108B7A43}" type="pres">
      <dgm:prSet presAssocID="{AB744911-7670-4D91-997F-11313C95209F}" presName="linNode" presStyleCnt="0"/>
      <dgm:spPr/>
    </dgm:pt>
    <dgm:pt modelId="{572A1134-EC50-4A9D-B8DF-1DD3C90F4428}" type="pres">
      <dgm:prSet presAssocID="{AB744911-7670-4D91-997F-11313C95209F}" presName="parentText" presStyleLbl="node1" presStyleIdx="0" presStyleCnt="6">
        <dgm:presLayoutVars>
          <dgm:chMax val="1"/>
          <dgm:bulletEnabled val="1"/>
        </dgm:presLayoutVars>
      </dgm:prSet>
      <dgm:spPr/>
    </dgm:pt>
    <dgm:pt modelId="{582EEF49-0705-4FB8-B8FF-84E269628515}" type="pres">
      <dgm:prSet presAssocID="{AB744911-7670-4D91-997F-11313C95209F}" presName="descendantText" presStyleLbl="alignAccFollowNode1" presStyleIdx="0" presStyleCnt="6">
        <dgm:presLayoutVars>
          <dgm:bulletEnabled val="1"/>
        </dgm:presLayoutVars>
      </dgm:prSet>
      <dgm:spPr/>
    </dgm:pt>
    <dgm:pt modelId="{162B9CCC-E112-43EA-965E-8608ED9E0112}" type="pres">
      <dgm:prSet presAssocID="{9754E0CC-5041-4295-8C30-EE50575B183F}" presName="sp" presStyleCnt="0"/>
      <dgm:spPr/>
    </dgm:pt>
    <dgm:pt modelId="{F1202F52-BE75-4801-A34C-44452DD1D1FC}" type="pres">
      <dgm:prSet presAssocID="{FB3F2654-D3D6-42FE-8F51-314E45703247}" presName="linNode" presStyleCnt="0"/>
      <dgm:spPr/>
    </dgm:pt>
    <dgm:pt modelId="{8937C764-94D3-48F9-AA86-722BFC600C95}" type="pres">
      <dgm:prSet presAssocID="{FB3F2654-D3D6-42FE-8F51-314E45703247}" presName="parentText" presStyleLbl="node1" presStyleIdx="1" presStyleCnt="6">
        <dgm:presLayoutVars>
          <dgm:chMax val="1"/>
          <dgm:bulletEnabled val="1"/>
        </dgm:presLayoutVars>
      </dgm:prSet>
      <dgm:spPr/>
    </dgm:pt>
    <dgm:pt modelId="{447BB8E7-3DCA-480E-8CAD-75C983B57AC9}" type="pres">
      <dgm:prSet presAssocID="{FB3F2654-D3D6-42FE-8F51-314E45703247}" presName="descendantText" presStyleLbl="alignAccFollowNode1" presStyleIdx="1" presStyleCnt="6">
        <dgm:presLayoutVars>
          <dgm:bulletEnabled val="1"/>
        </dgm:presLayoutVars>
      </dgm:prSet>
      <dgm:spPr/>
    </dgm:pt>
    <dgm:pt modelId="{53F3A9BD-4F02-4287-B27C-C2A5C009D189}" type="pres">
      <dgm:prSet presAssocID="{15BD4441-914D-4BD3-8BB8-23FD721C6511}" presName="sp" presStyleCnt="0"/>
      <dgm:spPr/>
    </dgm:pt>
    <dgm:pt modelId="{2DE56D45-19F3-466D-B04C-B3DBA7EE2C2A}" type="pres">
      <dgm:prSet presAssocID="{CA477D8B-F7B4-4137-83EA-017F8321B3BE}" presName="linNode" presStyleCnt="0"/>
      <dgm:spPr/>
    </dgm:pt>
    <dgm:pt modelId="{6F5F33E4-B4C5-466B-9C19-3FD5FCD5CEC3}" type="pres">
      <dgm:prSet presAssocID="{CA477D8B-F7B4-4137-83EA-017F8321B3BE}" presName="parentText" presStyleLbl="node1" presStyleIdx="2" presStyleCnt="6">
        <dgm:presLayoutVars>
          <dgm:chMax val="1"/>
          <dgm:bulletEnabled val="1"/>
        </dgm:presLayoutVars>
      </dgm:prSet>
      <dgm:spPr/>
    </dgm:pt>
    <dgm:pt modelId="{2D5A600E-4441-47C5-810A-D917F41222C9}" type="pres">
      <dgm:prSet presAssocID="{CA477D8B-F7B4-4137-83EA-017F8321B3BE}" presName="descendantText" presStyleLbl="alignAccFollowNode1" presStyleIdx="2" presStyleCnt="6">
        <dgm:presLayoutVars>
          <dgm:bulletEnabled val="1"/>
        </dgm:presLayoutVars>
      </dgm:prSet>
      <dgm:spPr/>
    </dgm:pt>
    <dgm:pt modelId="{6CD7368F-64B1-4E05-958D-A20980A3C084}" type="pres">
      <dgm:prSet presAssocID="{13CDC111-0AED-4778-81AA-27A211554DE7}" presName="sp" presStyleCnt="0"/>
      <dgm:spPr/>
    </dgm:pt>
    <dgm:pt modelId="{36D63898-78E0-4B11-BE78-BDCBE2E7728B}" type="pres">
      <dgm:prSet presAssocID="{07EDA753-5C4B-4E56-BAC2-3CC330E8E492}" presName="linNode" presStyleCnt="0"/>
      <dgm:spPr/>
    </dgm:pt>
    <dgm:pt modelId="{BD709F70-F5C2-4695-B407-BF3BB5906604}" type="pres">
      <dgm:prSet presAssocID="{07EDA753-5C4B-4E56-BAC2-3CC330E8E492}" presName="parentText" presStyleLbl="node1" presStyleIdx="3" presStyleCnt="6">
        <dgm:presLayoutVars>
          <dgm:chMax val="1"/>
          <dgm:bulletEnabled val="1"/>
        </dgm:presLayoutVars>
      </dgm:prSet>
      <dgm:spPr/>
    </dgm:pt>
    <dgm:pt modelId="{9D4E4A57-7C66-44A3-BF7B-E66D686267F2}" type="pres">
      <dgm:prSet presAssocID="{07EDA753-5C4B-4E56-BAC2-3CC330E8E492}" presName="descendantText" presStyleLbl="alignAccFollowNode1" presStyleIdx="3" presStyleCnt="6">
        <dgm:presLayoutVars>
          <dgm:bulletEnabled val="1"/>
        </dgm:presLayoutVars>
      </dgm:prSet>
      <dgm:spPr/>
    </dgm:pt>
    <dgm:pt modelId="{5F0CA347-F12A-470D-8ABA-54D25090F338}" type="pres">
      <dgm:prSet presAssocID="{34AA3FFA-194E-4A99-9F22-E108440A6AC7}" presName="sp" presStyleCnt="0"/>
      <dgm:spPr/>
    </dgm:pt>
    <dgm:pt modelId="{411A7089-CCBF-48DE-ADC0-E400FCFF7675}" type="pres">
      <dgm:prSet presAssocID="{8CACFB0F-F27A-46E2-8388-09FB9498D63B}" presName="linNode" presStyleCnt="0"/>
      <dgm:spPr/>
    </dgm:pt>
    <dgm:pt modelId="{CED21815-CEB1-41D9-8BC9-3A4709FCE103}" type="pres">
      <dgm:prSet presAssocID="{8CACFB0F-F27A-46E2-8388-09FB9498D63B}" presName="parentText" presStyleLbl="node1" presStyleIdx="4" presStyleCnt="6">
        <dgm:presLayoutVars>
          <dgm:chMax val="1"/>
          <dgm:bulletEnabled val="1"/>
        </dgm:presLayoutVars>
      </dgm:prSet>
      <dgm:spPr/>
    </dgm:pt>
    <dgm:pt modelId="{02358903-52A1-4996-8423-F4B24BAE688D}" type="pres">
      <dgm:prSet presAssocID="{8CACFB0F-F27A-46E2-8388-09FB9498D63B}" presName="descendantText" presStyleLbl="alignAccFollowNode1" presStyleIdx="4" presStyleCnt="6">
        <dgm:presLayoutVars>
          <dgm:bulletEnabled val="1"/>
        </dgm:presLayoutVars>
      </dgm:prSet>
      <dgm:spPr/>
    </dgm:pt>
    <dgm:pt modelId="{6EC84B0D-55E8-49E3-9AF3-574494A1344B}" type="pres">
      <dgm:prSet presAssocID="{EE3B22EB-67CA-491B-9D33-F291465EBA9C}" presName="sp" presStyleCnt="0"/>
      <dgm:spPr/>
    </dgm:pt>
    <dgm:pt modelId="{7485D6A7-7AA3-41C4-80B7-8EE5CD426B7C}" type="pres">
      <dgm:prSet presAssocID="{BFE13A26-8F38-4661-AEBB-AD03465715D9}" presName="linNode" presStyleCnt="0"/>
      <dgm:spPr/>
    </dgm:pt>
    <dgm:pt modelId="{12627F04-0B81-4954-B3AC-734760C79144}" type="pres">
      <dgm:prSet presAssocID="{BFE13A26-8F38-4661-AEBB-AD03465715D9}" presName="parentText" presStyleLbl="node1" presStyleIdx="5" presStyleCnt="6">
        <dgm:presLayoutVars>
          <dgm:chMax val="1"/>
          <dgm:bulletEnabled val="1"/>
        </dgm:presLayoutVars>
      </dgm:prSet>
      <dgm:spPr/>
    </dgm:pt>
    <dgm:pt modelId="{31D9C435-1D05-4FDB-AB92-5FC6FE6C8307}" type="pres">
      <dgm:prSet presAssocID="{BFE13A26-8F38-4661-AEBB-AD03465715D9}" presName="descendantText" presStyleLbl="alignAccFollowNode1" presStyleIdx="5" presStyleCnt="6">
        <dgm:presLayoutVars>
          <dgm:bulletEnabled val="1"/>
        </dgm:presLayoutVars>
      </dgm:prSet>
      <dgm:spPr/>
    </dgm:pt>
  </dgm:ptLst>
  <dgm:cxnLst>
    <dgm:cxn modelId="{F3BEAA03-A44B-469C-BF07-A9B332D4A097}" srcId="{07EDA753-5C4B-4E56-BAC2-3CC330E8E492}" destId="{91CA808C-BFF9-4255-9010-F81879B0EB13}" srcOrd="0" destOrd="0" parTransId="{B2412F59-F19E-4C2E-B4ED-AB7040CAF80B}" sibTransId="{05D7A3FE-B73B-42D0-93BE-75C4276344A4}"/>
    <dgm:cxn modelId="{C808DB13-468D-4F1A-8038-BB3F0CE9683B}" srcId="{CA477D8B-F7B4-4137-83EA-017F8321B3BE}" destId="{3FD1B68C-62DB-476D-93A4-08D83F6FC636}" srcOrd="0" destOrd="0" parTransId="{DAD8C831-A776-45F0-AA94-DD2F75D00643}" sibTransId="{3CF6D0D7-EF8E-4DE7-AA97-3C1C39824558}"/>
    <dgm:cxn modelId="{E4CCCE1B-D2D8-42EB-9392-7696601516B7}" type="presOf" srcId="{4640A938-1BD4-4CDD-B4E6-0798C49D7227}" destId="{582EEF49-0705-4FB8-B8FF-84E269628515}" srcOrd="0" destOrd="1" presId="urn:microsoft.com/office/officeart/2005/8/layout/vList5"/>
    <dgm:cxn modelId="{8B5E4622-F077-459E-9135-4B1017F70306}" type="presOf" srcId="{07EDA753-5C4B-4E56-BAC2-3CC330E8E492}" destId="{BD709F70-F5C2-4695-B407-BF3BB5906604}" srcOrd="0" destOrd="0" presId="urn:microsoft.com/office/officeart/2005/8/layout/vList5"/>
    <dgm:cxn modelId="{FC61BA2B-BBB3-4CDF-B31D-9E4E8E5B3943}" srcId="{FB3F2654-D3D6-42FE-8F51-314E45703247}" destId="{3EC80E17-9835-4B5A-ACB7-DDC30EE63B45}" srcOrd="0" destOrd="0" parTransId="{88A5DF84-DC26-4F41-A3A6-DD638C7F5F00}" sibTransId="{0F7BCE74-3A97-45A0-BBFD-6BE30B348818}"/>
    <dgm:cxn modelId="{07342D31-1281-464E-B901-9F802A4043E9}" srcId="{AB744911-7670-4D91-997F-11313C95209F}" destId="{4640A938-1BD4-4CDD-B4E6-0798C49D7227}" srcOrd="1" destOrd="0" parTransId="{4756F5ED-F415-4ECC-8748-A03A52E89544}" sibTransId="{4C6657BB-4F9D-47F4-B6ED-2B643E43E8C0}"/>
    <dgm:cxn modelId="{2B9BE63D-9F5B-423A-AE5C-88963144F8B8}" srcId="{BFE13A26-8F38-4661-AEBB-AD03465715D9}" destId="{89E5EE0B-404E-4384-96AD-6555FDC723CF}" srcOrd="0" destOrd="0" parTransId="{48BD11CF-6A1E-4B1D-8D16-D38168B05793}" sibTransId="{0ADF153A-D57B-42D0-8FB3-C84A445EA8E6}"/>
    <dgm:cxn modelId="{0CAEC246-08D8-405F-ADAD-C0B55A9DC595}" type="presOf" srcId="{D22F9555-843A-41C0-A5B5-8435B7140E82}" destId="{449F72A9-0403-4159-9BEA-90BD80E01277}" srcOrd="0" destOrd="0" presId="urn:microsoft.com/office/officeart/2005/8/layout/vList5"/>
    <dgm:cxn modelId="{8AAD1547-D704-4CD8-B2D0-F6AEFBFD7BC5}" type="presOf" srcId="{89E5EE0B-404E-4384-96AD-6555FDC723CF}" destId="{31D9C435-1D05-4FDB-AB92-5FC6FE6C8307}" srcOrd="0" destOrd="0" presId="urn:microsoft.com/office/officeart/2005/8/layout/vList5"/>
    <dgm:cxn modelId="{B43DAE69-4228-4D54-8EC4-7944C6F1FAC6}" srcId="{CA477D8B-F7B4-4137-83EA-017F8321B3BE}" destId="{430F86E8-BEB5-4FB8-8C13-AB9A71D7F130}" srcOrd="1" destOrd="0" parTransId="{D39E571F-58CD-498E-91AE-FC9445EFB5EA}" sibTransId="{D6AD80AE-0FD8-4ECE-B739-521965351A6B}"/>
    <dgm:cxn modelId="{8E8BB16A-D33B-4B0E-AB34-F1DD0651B661}" type="presOf" srcId="{58A87DA6-27B2-4620-95BD-77A1C8793030}" destId="{02358903-52A1-4996-8423-F4B24BAE688D}" srcOrd="0" destOrd="0" presId="urn:microsoft.com/office/officeart/2005/8/layout/vList5"/>
    <dgm:cxn modelId="{FCDCE36B-3E8F-47D8-A726-B7BAF33A3215}" srcId="{D22F9555-843A-41C0-A5B5-8435B7140E82}" destId="{07EDA753-5C4B-4E56-BAC2-3CC330E8E492}" srcOrd="3" destOrd="0" parTransId="{C3F32364-A339-4489-9D91-DB80CDBA62ED}" sibTransId="{34AA3FFA-194E-4A99-9F22-E108440A6AC7}"/>
    <dgm:cxn modelId="{FDE6994F-65AE-47B6-A671-584B1E8F9BAB}" srcId="{D22F9555-843A-41C0-A5B5-8435B7140E82}" destId="{CA477D8B-F7B4-4137-83EA-017F8321B3BE}" srcOrd="2" destOrd="0" parTransId="{D940565E-B61C-4741-8F89-C36674B95B38}" sibTransId="{13CDC111-0AED-4778-81AA-27A211554DE7}"/>
    <dgm:cxn modelId="{D6CC3076-ED5F-4293-BF78-AE3AD3306498}" srcId="{FB3F2654-D3D6-42FE-8F51-314E45703247}" destId="{030812BE-0B2C-49EE-BC50-A78E504F6298}" srcOrd="1" destOrd="0" parTransId="{82F35BCE-94F4-488B-B6E3-3948AB8D24DF}" sibTransId="{FC3543D4-2D5D-411D-B5AC-26FBD1B673DA}"/>
    <dgm:cxn modelId="{E9F9A457-FFD6-4B7B-975B-5B77FE69D058}" type="presOf" srcId="{8CACFB0F-F27A-46E2-8388-09FB9498D63B}" destId="{CED21815-CEB1-41D9-8BC9-3A4709FCE103}" srcOrd="0" destOrd="0" presId="urn:microsoft.com/office/officeart/2005/8/layout/vList5"/>
    <dgm:cxn modelId="{C0000D7A-C8AA-4496-92E1-97522AC3CE07}" srcId="{D22F9555-843A-41C0-A5B5-8435B7140E82}" destId="{8CACFB0F-F27A-46E2-8388-09FB9498D63B}" srcOrd="4" destOrd="0" parTransId="{4379E888-C4C1-4D96-BA97-101129937621}" sibTransId="{EE3B22EB-67CA-491B-9D33-F291465EBA9C}"/>
    <dgm:cxn modelId="{F286F980-E43C-4E1B-9025-3893603D58B9}" type="presOf" srcId="{FB3F2654-D3D6-42FE-8F51-314E45703247}" destId="{8937C764-94D3-48F9-AA86-722BFC600C95}" srcOrd="0" destOrd="0" presId="urn:microsoft.com/office/officeart/2005/8/layout/vList5"/>
    <dgm:cxn modelId="{4377EF88-1178-45B9-9F07-CF5B72C15C1C}" srcId="{D22F9555-843A-41C0-A5B5-8435B7140E82}" destId="{FB3F2654-D3D6-42FE-8F51-314E45703247}" srcOrd="1" destOrd="0" parTransId="{5A729DA2-2332-4102-AC89-8392B238795F}" sibTransId="{15BD4441-914D-4BD3-8BB8-23FD721C6511}"/>
    <dgm:cxn modelId="{4DD15D8B-D712-4A4D-A8E1-3B69C784636B}" srcId="{AB744911-7670-4D91-997F-11313C95209F}" destId="{AB23FB8E-6B61-4D38-8E01-6F59D5371551}" srcOrd="0" destOrd="0" parTransId="{43023594-9DFB-4BE7-A187-12D0B1005592}" sibTransId="{F9778B15-85C5-4ADF-B33D-6443302F30A3}"/>
    <dgm:cxn modelId="{1D3DA78D-EE0E-4F6D-9BFC-2ADE7CF32159}" srcId="{8CACFB0F-F27A-46E2-8388-09FB9498D63B}" destId="{E1A80F9E-970C-4A07-B0F3-780438316BFA}" srcOrd="1" destOrd="0" parTransId="{C4B2F44E-8F86-44A0-A125-509D72F7B35E}" sibTransId="{A7598098-C20F-4496-998D-135C548250B7}"/>
    <dgm:cxn modelId="{268AC58F-E07F-4E66-8055-FF640E0988A1}" type="presOf" srcId="{4D9E762F-8598-4F70-BEFB-F8C9683845E7}" destId="{31D9C435-1D05-4FDB-AB92-5FC6FE6C8307}" srcOrd="0" destOrd="1" presId="urn:microsoft.com/office/officeart/2005/8/layout/vList5"/>
    <dgm:cxn modelId="{60AFA891-71EA-42CE-8600-E909C0DFB831}" srcId="{D22F9555-843A-41C0-A5B5-8435B7140E82}" destId="{AB744911-7670-4D91-997F-11313C95209F}" srcOrd="0" destOrd="0" parTransId="{F740F4EF-8149-44B8-8D90-B8F9367FE7A0}" sibTransId="{9754E0CC-5041-4295-8C30-EE50575B183F}"/>
    <dgm:cxn modelId="{65D4FBA0-520C-4E80-AAC9-3F55762B50EC}" type="presOf" srcId="{430F86E8-BEB5-4FB8-8C13-AB9A71D7F130}" destId="{2D5A600E-4441-47C5-810A-D917F41222C9}" srcOrd="0" destOrd="1" presId="urn:microsoft.com/office/officeart/2005/8/layout/vList5"/>
    <dgm:cxn modelId="{0661B7AB-772B-4FDD-BC97-C1B29D88C596}" srcId="{D22F9555-843A-41C0-A5B5-8435B7140E82}" destId="{BFE13A26-8F38-4661-AEBB-AD03465715D9}" srcOrd="5" destOrd="0" parTransId="{29141E26-A9B0-48BE-873E-3A8545BA80A0}" sibTransId="{276D11B0-07C3-4FBC-8397-EDCE7FC6ECB2}"/>
    <dgm:cxn modelId="{B8341BAC-278A-4F77-AD7E-C6C50D1E9850}" srcId="{BFE13A26-8F38-4661-AEBB-AD03465715D9}" destId="{4D9E762F-8598-4F70-BEFB-F8C9683845E7}" srcOrd="1" destOrd="0" parTransId="{A9830802-3E3C-40D9-B220-FF7F959D53C4}" sibTransId="{329C4605-C7C9-4DE5-A719-70F8A5E421AB}"/>
    <dgm:cxn modelId="{44EE8DAC-81B3-4C63-BD96-BCCC449F588B}" type="presOf" srcId="{030812BE-0B2C-49EE-BC50-A78E504F6298}" destId="{447BB8E7-3DCA-480E-8CAD-75C983B57AC9}" srcOrd="0" destOrd="1" presId="urn:microsoft.com/office/officeart/2005/8/layout/vList5"/>
    <dgm:cxn modelId="{F8F17ABC-E392-40D6-8EEB-BAB11AB7DDCC}" type="presOf" srcId="{CA477D8B-F7B4-4137-83EA-017F8321B3BE}" destId="{6F5F33E4-B4C5-466B-9C19-3FD5FCD5CEC3}" srcOrd="0" destOrd="0" presId="urn:microsoft.com/office/officeart/2005/8/layout/vList5"/>
    <dgm:cxn modelId="{6570D9C0-038C-4088-BBAE-415B7B4E3BE2}" type="presOf" srcId="{E1A80F9E-970C-4A07-B0F3-780438316BFA}" destId="{02358903-52A1-4996-8423-F4B24BAE688D}" srcOrd="0" destOrd="1" presId="urn:microsoft.com/office/officeart/2005/8/layout/vList5"/>
    <dgm:cxn modelId="{3CAA7FE9-978C-423A-8654-EE4113AC0D4B}" type="presOf" srcId="{AB744911-7670-4D91-997F-11313C95209F}" destId="{572A1134-EC50-4A9D-B8DF-1DD3C90F4428}" srcOrd="0" destOrd="0" presId="urn:microsoft.com/office/officeart/2005/8/layout/vList5"/>
    <dgm:cxn modelId="{79A914EA-21DB-44DD-836D-4819BB5608EE}" srcId="{8CACFB0F-F27A-46E2-8388-09FB9498D63B}" destId="{58A87DA6-27B2-4620-95BD-77A1C8793030}" srcOrd="0" destOrd="0" parTransId="{DFF6699C-5BA9-4BCE-85E9-2FDB484B9CCD}" sibTransId="{488262F9-AD57-4ADC-8555-6C7D6AE9E1D6}"/>
    <dgm:cxn modelId="{0004AFF1-3DAC-436A-B435-F0158B9B8EA6}" type="presOf" srcId="{91CA808C-BFF9-4255-9010-F81879B0EB13}" destId="{9D4E4A57-7C66-44A3-BF7B-E66D686267F2}" srcOrd="0" destOrd="0" presId="urn:microsoft.com/office/officeart/2005/8/layout/vList5"/>
    <dgm:cxn modelId="{2A81B9F2-89BB-4EF9-B50A-FBB08D3705F2}" type="presOf" srcId="{AB23FB8E-6B61-4D38-8E01-6F59D5371551}" destId="{582EEF49-0705-4FB8-B8FF-84E269628515}" srcOrd="0" destOrd="0" presId="urn:microsoft.com/office/officeart/2005/8/layout/vList5"/>
    <dgm:cxn modelId="{306EB7F3-319A-414F-A6AE-9BF6882C1725}" type="presOf" srcId="{3FD1B68C-62DB-476D-93A4-08D83F6FC636}" destId="{2D5A600E-4441-47C5-810A-D917F41222C9}" srcOrd="0" destOrd="0" presId="urn:microsoft.com/office/officeart/2005/8/layout/vList5"/>
    <dgm:cxn modelId="{FB22BBFD-CD39-4CA7-A536-DF60E77DAB48}" type="presOf" srcId="{3EC80E17-9835-4B5A-ACB7-DDC30EE63B45}" destId="{447BB8E7-3DCA-480E-8CAD-75C983B57AC9}" srcOrd="0" destOrd="0" presId="urn:microsoft.com/office/officeart/2005/8/layout/vList5"/>
    <dgm:cxn modelId="{16228CFE-7BFD-4901-984D-AE7759C0217E}" type="presOf" srcId="{BFE13A26-8F38-4661-AEBB-AD03465715D9}" destId="{12627F04-0B81-4954-B3AC-734760C79144}" srcOrd="0" destOrd="0" presId="urn:microsoft.com/office/officeart/2005/8/layout/vList5"/>
    <dgm:cxn modelId="{B1C1F9A9-7D2B-44BA-98EA-5A5EB92D1C35}" type="presParOf" srcId="{449F72A9-0403-4159-9BEA-90BD80E01277}" destId="{8EC64778-1ED9-4109-A4E2-D8BF108B7A43}" srcOrd="0" destOrd="0" presId="urn:microsoft.com/office/officeart/2005/8/layout/vList5"/>
    <dgm:cxn modelId="{64AF4D43-85E4-428F-BE86-34C6938B91BA}" type="presParOf" srcId="{8EC64778-1ED9-4109-A4E2-D8BF108B7A43}" destId="{572A1134-EC50-4A9D-B8DF-1DD3C90F4428}" srcOrd="0" destOrd="0" presId="urn:microsoft.com/office/officeart/2005/8/layout/vList5"/>
    <dgm:cxn modelId="{420FD29F-93E8-4563-9089-1F396C6195BB}" type="presParOf" srcId="{8EC64778-1ED9-4109-A4E2-D8BF108B7A43}" destId="{582EEF49-0705-4FB8-B8FF-84E269628515}" srcOrd="1" destOrd="0" presId="urn:microsoft.com/office/officeart/2005/8/layout/vList5"/>
    <dgm:cxn modelId="{1D344696-1EE4-4B92-986D-A9F0C4B89657}" type="presParOf" srcId="{449F72A9-0403-4159-9BEA-90BD80E01277}" destId="{162B9CCC-E112-43EA-965E-8608ED9E0112}" srcOrd="1" destOrd="0" presId="urn:microsoft.com/office/officeart/2005/8/layout/vList5"/>
    <dgm:cxn modelId="{60232A75-0A93-4202-839F-83F148B72AD2}" type="presParOf" srcId="{449F72A9-0403-4159-9BEA-90BD80E01277}" destId="{F1202F52-BE75-4801-A34C-44452DD1D1FC}" srcOrd="2" destOrd="0" presId="urn:microsoft.com/office/officeart/2005/8/layout/vList5"/>
    <dgm:cxn modelId="{F84D777D-CE55-4CE0-A5DC-027C858E3B31}" type="presParOf" srcId="{F1202F52-BE75-4801-A34C-44452DD1D1FC}" destId="{8937C764-94D3-48F9-AA86-722BFC600C95}" srcOrd="0" destOrd="0" presId="urn:microsoft.com/office/officeart/2005/8/layout/vList5"/>
    <dgm:cxn modelId="{1F2855B3-82F5-45DE-9AF5-9565C86F3776}" type="presParOf" srcId="{F1202F52-BE75-4801-A34C-44452DD1D1FC}" destId="{447BB8E7-3DCA-480E-8CAD-75C983B57AC9}" srcOrd="1" destOrd="0" presId="urn:microsoft.com/office/officeart/2005/8/layout/vList5"/>
    <dgm:cxn modelId="{A24805D0-FEB8-419E-813B-14D7E073B6C5}" type="presParOf" srcId="{449F72A9-0403-4159-9BEA-90BD80E01277}" destId="{53F3A9BD-4F02-4287-B27C-C2A5C009D189}" srcOrd="3" destOrd="0" presId="urn:microsoft.com/office/officeart/2005/8/layout/vList5"/>
    <dgm:cxn modelId="{67E71D59-13A5-4B7B-B223-1105116BE3F2}" type="presParOf" srcId="{449F72A9-0403-4159-9BEA-90BD80E01277}" destId="{2DE56D45-19F3-466D-B04C-B3DBA7EE2C2A}" srcOrd="4" destOrd="0" presId="urn:microsoft.com/office/officeart/2005/8/layout/vList5"/>
    <dgm:cxn modelId="{D3FE7A14-3626-4431-8EAF-B0E1DF6989D1}" type="presParOf" srcId="{2DE56D45-19F3-466D-B04C-B3DBA7EE2C2A}" destId="{6F5F33E4-B4C5-466B-9C19-3FD5FCD5CEC3}" srcOrd="0" destOrd="0" presId="urn:microsoft.com/office/officeart/2005/8/layout/vList5"/>
    <dgm:cxn modelId="{9771DDD0-7635-4342-BD02-94596840D7A9}" type="presParOf" srcId="{2DE56D45-19F3-466D-B04C-B3DBA7EE2C2A}" destId="{2D5A600E-4441-47C5-810A-D917F41222C9}" srcOrd="1" destOrd="0" presId="urn:microsoft.com/office/officeart/2005/8/layout/vList5"/>
    <dgm:cxn modelId="{349E4819-3255-4044-BF46-C0AD75E54BE5}" type="presParOf" srcId="{449F72A9-0403-4159-9BEA-90BD80E01277}" destId="{6CD7368F-64B1-4E05-958D-A20980A3C084}" srcOrd="5" destOrd="0" presId="urn:microsoft.com/office/officeart/2005/8/layout/vList5"/>
    <dgm:cxn modelId="{D066307D-42D6-48EF-A5F1-E4C5253EBE6C}" type="presParOf" srcId="{449F72A9-0403-4159-9BEA-90BD80E01277}" destId="{36D63898-78E0-4B11-BE78-BDCBE2E7728B}" srcOrd="6" destOrd="0" presId="urn:microsoft.com/office/officeart/2005/8/layout/vList5"/>
    <dgm:cxn modelId="{3EC33F09-6DCD-4B78-A765-5706AA18F73C}" type="presParOf" srcId="{36D63898-78E0-4B11-BE78-BDCBE2E7728B}" destId="{BD709F70-F5C2-4695-B407-BF3BB5906604}" srcOrd="0" destOrd="0" presId="urn:microsoft.com/office/officeart/2005/8/layout/vList5"/>
    <dgm:cxn modelId="{DFEBA558-C7F5-44B0-BB42-70AFC5A772B7}" type="presParOf" srcId="{36D63898-78E0-4B11-BE78-BDCBE2E7728B}" destId="{9D4E4A57-7C66-44A3-BF7B-E66D686267F2}" srcOrd="1" destOrd="0" presId="urn:microsoft.com/office/officeart/2005/8/layout/vList5"/>
    <dgm:cxn modelId="{BC4EFEFE-2C69-4416-BC06-E7EF911E5AC1}" type="presParOf" srcId="{449F72A9-0403-4159-9BEA-90BD80E01277}" destId="{5F0CA347-F12A-470D-8ABA-54D25090F338}" srcOrd="7" destOrd="0" presId="urn:microsoft.com/office/officeart/2005/8/layout/vList5"/>
    <dgm:cxn modelId="{DF630649-681F-441E-A447-CF2E4A2AF307}" type="presParOf" srcId="{449F72A9-0403-4159-9BEA-90BD80E01277}" destId="{411A7089-CCBF-48DE-ADC0-E400FCFF7675}" srcOrd="8" destOrd="0" presId="urn:microsoft.com/office/officeart/2005/8/layout/vList5"/>
    <dgm:cxn modelId="{E997C892-B19C-490F-BACB-4FEDA056FB42}" type="presParOf" srcId="{411A7089-CCBF-48DE-ADC0-E400FCFF7675}" destId="{CED21815-CEB1-41D9-8BC9-3A4709FCE103}" srcOrd="0" destOrd="0" presId="urn:microsoft.com/office/officeart/2005/8/layout/vList5"/>
    <dgm:cxn modelId="{B3DF9581-0EFF-4A3E-B0C5-B14496ABD529}" type="presParOf" srcId="{411A7089-CCBF-48DE-ADC0-E400FCFF7675}" destId="{02358903-52A1-4996-8423-F4B24BAE688D}" srcOrd="1" destOrd="0" presId="urn:microsoft.com/office/officeart/2005/8/layout/vList5"/>
    <dgm:cxn modelId="{5E9347E2-A149-455C-9FB4-496166EBB158}" type="presParOf" srcId="{449F72A9-0403-4159-9BEA-90BD80E01277}" destId="{6EC84B0D-55E8-49E3-9AF3-574494A1344B}" srcOrd="9" destOrd="0" presId="urn:microsoft.com/office/officeart/2005/8/layout/vList5"/>
    <dgm:cxn modelId="{EC791CBF-5BF4-4CA7-ACCE-567345E32A3D}" type="presParOf" srcId="{449F72A9-0403-4159-9BEA-90BD80E01277}" destId="{7485D6A7-7AA3-41C4-80B7-8EE5CD426B7C}" srcOrd="10" destOrd="0" presId="urn:microsoft.com/office/officeart/2005/8/layout/vList5"/>
    <dgm:cxn modelId="{7CD852C2-ECB7-4A86-9FA2-60349AF72B91}" type="presParOf" srcId="{7485D6A7-7AA3-41C4-80B7-8EE5CD426B7C}" destId="{12627F04-0B81-4954-B3AC-734760C79144}" srcOrd="0" destOrd="0" presId="urn:microsoft.com/office/officeart/2005/8/layout/vList5"/>
    <dgm:cxn modelId="{B4B6464E-ABA2-41AA-89C0-09BCDD2080BC}" type="presParOf" srcId="{7485D6A7-7AA3-41C4-80B7-8EE5CD426B7C}" destId="{31D9C435-1D05-4FDB-AB92-5FC6FE6C830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A08999-65A0-404E-886A-017CA8D4894D}">
      <dsp:nvSpPr>
        <dsp:cNvPr id="0" name=""/>
        <dsp:cNvSpPr/>
      </dsp:nvSpPr>
      <dsp:spPr>
        <a:xfrm rot="5400000">
          <a:off x="6446968" y="-3082863"/>
          <a:ext cx="630588"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i-FI" sz="1200" kern="1200" dirty="0"/>
            <a:t>Vahva tulevaisuusorientaatio</a:t>
          </a:r>
        </a:p>
        <a:p>
          <a:pPr marL="114300" lvl="1" indent="-114300" algn="l" defTabSz="533400">
            <a:lnSpc>
              <a:spcPct val="90000"/>
            </a:lnSpc>
            <a:spcBef>
              <a:spcPct val="0"/>
            </a:spcBef>
            <a:spcAft>
              <a:spcPct val="15000"/>
            </a:spcAft>
            <a:buChar char="•"/>
          </a:pPr>
          <a:r>
            <a:rPr lang="fi-FI" sz="1200" kern="1200" dirty="0"/>
            <a:t>Yhteistyö ja osallisuus eteenpäin vievänä mahdollisuutena</a:t>
          </a:r>
        </a:p>
        <a:p>
          <a:pPr marL="114300" lvl="1" indent="-114300" algn="l" defTabSz="533400">
            <a:lnSpc>
              <a:spcPct val="90000"/>
            </a:lnSpc>
            <a:spcBef>
              <a:spcPct val="0"/>
            </a:spcBef>
            <a:spcAft>
              <a:spcPct val="15000"/>
            </a:spcAft>
            <a:buChar char="•"/>
          </a:pPr>
          <a:r>
            <a:rPr lang="fi-FI" sz="1200" kern="1200" dirty="0"/>
            <a:t>Uuden kunnan tulevaisuus ja luominen korostuu, vanhasta irti päästäminen, realistisuus</a:t>
          </a:r>
        </a:p>
      </dsp:txBody>
      <dsp:txXfrm rot="-5400000">
        <a:off x="3283479" y="111409"/>
        <a:ext cx="6926785" cy="569022"/>
      </dsp:txXfrm>
    </dsp:sp>
    <dsp:sp modelId="{7690B3AD-BBAC-4425-A0F1-506B74438868}">
      <dsp:nvSpPr>
        <dsp:cNvPr id="0" name=""/>
        <dsp:cNvSpPr/>
      </dsp:nvSpPr>
      <dsp:spPr>
        <a:xfrm>
          <a:off x="630153" y="1802"/>
          <a:ext cx="2653325" cy="7882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kern="1200" dirty="0"/>
            <a:t>Kehittävät liitokset</a:t>
          </a:r>
        </a:p>
      </dsp:txBody>
      <dsp:txXfrm>
        <a:off x="668631" y="40280"/>
        <a:ext cx="2576369" cy="711279"/>
      </dsp:txXfrm>
    </dsp:sp>
    <dsp:sp modelId="{C5F41292-52EB-4EF9-BE59-5F267B7BF22B}">
      <dsp:nvSpPr>
        <dsp:cNvPr id="0" name=""/>
        <dsp:cNvSpPr/>
      </dsp:nvSpPr>
      <dsp:spPr>
        <a:xfrm rot="5400000">
          <a:off x="6413115" y="-2273509"/>
          <a:ext cx="630588"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i-FI" sz="1200" kern="1200" dirty="0"/>
            <a:t> Uuden kunnan palvelut korostuvat</a:t>
          </a:r>
        </a:p>
        <a:p>
          <a:pPr marL="114300" lvl="1" indent="-114300" algn="l" defTabSz="533400">
            <a:lnSpc>
              <a:spcPct val="90000"/>
            </a:lnSpc>
            <a:spcBef>
              <a:spcPct val="0"/>
            </a:spcBef>
            <a:spcAft>
              <a:spcPct val="15000"/>
            </a:spcAft>
            <a:buChar char="•"/>
          </a:pPr>
          <a:r>
            <a:rPr lang="fi-FI" sz="1200" kern="1200" dirty="0"/>
            <a:t> Palvelujen kehittäminen, palvelurakenteen muutokset, digitalisaation ladatut odotukset</a:t>
          </a:r>
        </a:p>
        <a:p>
          <a:pPr marL="114300" lvl="1" indent="-114300" algn="l" defTabSz="533400">
            <a:lnSpc>
              <a:spcPct val="90000"/>
            </a:lnSpc>
            <a:spcBef>
              <a:spcPct val="0"/>
            </a:spcBef>
            <a:spcAft>
              <a:spcPct val="15000"/>
            </a:spcAft>
            <a:buChar char="•"/>
          </a:pPr>
          <a:r>
            <a:rPr lang="fi-FI" sz="1200" kern="1200" dirty="0"/>
            <a:t> Yhteistyö ja osallisuus mahdollisuutena</a:t>
          </a:r>
        </a:p>
      </dsp:txBody>
      <dsp:txXfrm rot="-5400000">
        <a:off x="3249626" y="920763"/>
        <a:ext cx="6926785" cy="569022"/>
      </dsp:txXfrm>
    </dsp:sp>
    <dsp:sp modelId="{F9753132-7645-4800-8ACD-B8CE94565A1F}">
      <dsp:nvSpPr>
        <dsp:cNvPr id="0" name=""/>
        <dsp:cNvSpPr/>
      </dsp:nvSpPr>
      <dsp:spPr>
        <a:xfrm>
          <a:off x="630153" y="829449"/>
          <a:ext cx="2653325" cy="7882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kern="1200" dirty="0"/>
            <a:t>Tehostavat liitokset</a:t>
          </a:r>
        </a:p>
      </dsp:txBody>
      <dsp:txXfrm>
        <a:off x="668631" y="867927"/>
        <a:ext cx="2576369" cy="711279"/>
      </dsp:txXfrm>
    </dsp:sp>
    <dsp:sp modelId="{C60C356E-CDD9-4295-8243-D3BC419F29B9}">
      <dsp:nvSpPr>
        <dsp:cNvPr id="0" name=""/>
        <dsp:cNvSpPr/>
      </dsp:nvSpPr>
      <dsp:spPr>
        <a:xfrm rot="5400000">
          <a:off x="6413115" y="-1445862"/>
          <a:ext cx="630588"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i-FI" sz="1200" kern="1200" dirty="0"/>
            <a:t> Uuden kunnan taloudellinen sopeuttaminen korostuu</a:t>
          </a:r>
        </a:p>
        <a:p>
          <a:pPr marL="114300" lvl="1" indent="-114300" algn="l" defTabSz="533400">
            <a:lnSpc>
              <a:spcPct val="90000"/>
            </a:lnSpc>
            <a:spcBef>
              <a:spcPct val="0"/>
            </a:spcBef>
            <a:spcAft>
              <a:spcPct val="15000"/>
            </a:spcAft>
            <a:buChar char="•"/>
          </a:pPr>
          <a:r>
            <a:rPr lang="fi-FI" sz="1200" kern="1200" dirty="0"/>
            <a:t> Palvelujen supistamiselle</a:t>
          </a:r>
        </a:p>
        <a:p>
          <a:pPr marL="114300" lvl="1" indent="-114300" algn="l" defTabSz="533400">
            <a:lnSpc>
              <a:spcPct val="90000"/>
            </a:lnSpc>
            <a:spcBef>
              <a:spcPct val="0"/>
            </a:spcBef>
            <a:spcAft>
              <a:spcPct val="15000"/>
            </a:spcAft>
            <a:buChar char="•"/>
          </a:pPr>
          <a:r>
            <a:rPr lang="fi-FI" sz="1200" kern="1200" dirty="0"/>
            <a:t> Riski yhteistyöstä vetäytymiselle</a:t>
          </a:r>
        </a:p>
      </dsp:txBody>
      <dsp:txXfrm rot="-5400000">
        <a:off x="3249626" y="1748410"/>
        <a:ext cx="6926785" cy="569022"/>
      </dsp:txXfrm>
    </dsp:sp>
    <dsp:sp modelId="{658689D1-DEAB-4A21-8DFF-195D8D42297B}">
      <dsp:nvSpPr>
        <dsp:cNvPr id="0" name=""/>
        <dsp:cNvSpPr/>
      </dsp:nvSpPr>
      <dsp:spPr>
        <a:xfrm>
          <a:off x="630153" y="1657096"/>
          <a:ext cx="2653325" cy="7882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kern="1200" dirty="0"/>
            <a:t>Sopeuttavat liitokset</a:t>
          </a:r>
        </a:p>
      </dsp:txBody>
      <dsp:txXfrm>
        <a:off x="668631" y="1695574"/>
        <a:ext cx="2576369" cy="711279"/>
      </dsp:txXfrm>
    </dsp:sp>
    <dsp:sp modelId="{F3AE1F97-E4E2-40CF-9009-08DFECD4A40D}">
      <dsp:nvSpPr>
        <dsp:cNvPr id="0" name=""/>
        <dsp:cNvSpPr/>
      </dsp:nvSpPr>
      <dsp:spPr>
        <a:xfrm rot="5400000">
          <a:off x="6379262" y="-636509"/>
          <a:ext cx="630588"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i-FI" sz="1200" kern="1200" dirty="0"/>
            <a:t> Vanhan kunnan selviytyminen korostuu</a:t>
          </a:r>
        </a:p>
        <a:p>
          <a:pPr marL="114300" lvl="1" indent="-114300" algn="l" defTabSz="533400">
            <a:lnSpc>
              <a:spcPct val="90000"/>
            </a:lnSpc>
            <a:spcBef>
              <a:spcPct val="0"/>
            </a:spcBef>
            <a:spcAft>
              <a:spcPct val="15000"/>
            </a:spcAft>
            <a:buFont typeface="Arial" panose="020B0604020202020204" pitchFamily="34" charset="0"/>
            <a:buChar char="•"/>
          </a:pPr>
          <a:r>
            <a:rPr lang="fi-FI" sz="1200" kern="1200" dirty="0"/>
            <a:t> Neuvotteluasetelma yhteistyössä heikko</a:t>
          </a:r>
        </a:p>
        <a:p>
          <a:pPr marL="114300" lvl="1" indent="-114300" algn="l" defTabSz="533400">
            <a:lnSpc>
              <a:spcPct val="90000"/>
            </a:lnSpc>
            <a:spcBef>
              <a:spcPct val="0"/>
            </a:spcBef>
            <a:spcAft>
              <a:spcPct val="15000"/>
            </a:spcAft>
            <a:buFont typeface="Arial" panose="020B0604020202020204" pitchFamily="34" charset="0"/>
            <a:buChar char="•"/>
          </a:pPr>
          <a:r>
            <a:rPr lang="fi-FI" sz="1200" kern="1200" dirty="0"/>
            <a:t> Minimipalvelut, ilman kehittämisvaraa</a:t>
          </a:r>
        </a:p>
      </dsp:txBody>
      <dsp:txXfrm rot="-5400000">
        <a:off x="3215773" y="2557763"/>
        <a:ext cx="6926785" cy="569022"/>
      </dsp:txXfrm>
    </dsp:sp>
    <dsp:sp modelId="{8040350C-05CA-4C27-AA56-DCF3A2C0ABA4}">
      <dsp:nvSpPr>
        <dsp:cNvPr id="0" name=""/>
        <dsp:cNvSpPr/>
      </dsp:nvSpPr>
      <dsp:spPr>
        <a:xfrm>
          <a:off x="630153" y="2484743"/>
          <a:ext cx="2653325" cy="7882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kern="1200" dirty="0"/>
            <a:t>Pelastavat liitokset</a:t>
          </a:r>
        </a:p>
      </dsp:txBody>
      <dsp:txXfrm>
        <a:off x="668631" y="2523221"/>
        <a:ext cx="2576369" cy="711279"/>
      </dsp:txXfrm>
    </dsp:sp>
    <dsp:sp modelId="{00EDA290-9749-4725-802D-EF3775579CF6}">
      <dsp:nvSpPr>
        <dsp:cNvPr id="0" name=""/>
        <dsp:cNvSpPr/>
      </dsp:nvSpPr>
      <dsp:spPr>
        <a:xfrm rot="5400000">
          <a:off x="6379262" y="191137"/>
          <a:ext cx="630588"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lang="fi-FI" sz="1100" kern="1200" dirty="0"/>
            <a:t> Kriisikuntatilanne</a:t>
          </a:r>
        </a:p>
        <a:p>
          <a:pPr marL="57150" lvl="1" indent="-57150" algn="l" defTabSz="488950">
            <a:lnSpc>
              <a:spcPct val="90000"/>
            </a:lnSpc>
            <a:spcBef>
              <a:spcPct val="0"/>
            </a:spcBef>
            <a:spcAft>
              <a:spcPct val="15000"/>
            </a:spcAft>
            <a:buChar char="•"/>
          </a:pPr>
          <a:r>
            <a:rPr lang="fi-FI" sz="1100" kern="1200" dirty="0"/>
            <a:t> Välttämättömät ratkaisut vanhan kunnan asukkaiden palvelujen turvaamiseksi, vaikka ulkopuolisten toimesta</a:t>
          </a:r>
        </a:p>
        <a:p>
          <a:pPr marL="57150" lvl="1" indent="-57150" algn="l" defTabSz="488950">
            <a:lnSpc>
              <a:spcPct val="90000"/>
            </a:lnSpc>
            <a:spcBef>
              <a:spcPct val="0"/>
            </a:spcBef>
            <a:spcAft>
              <a:spcPct val="15000"/>
            </a:spcAft>
            <a:buChar char="•"/>
          </a:pPr>
          <a:r>
            <a:rPr lang="fi-FI" sz="1100" kern="1200" dirty="0"/>
            <a:t> Yhteistyökumppaneita ei välttämättä vapaaehtoisesti enää löydy </a:t>
          </a:r>
        </a:p>
      </dsp:txBody>
      <dsp:txXfrm rot="-5400000">
        <a:off x="3215773" y="3385410"/>
        <a:ext cx="6926785" cy="569022"/>
      </dsp:txXfrm>
    </dsp:sp>
    <dsp:sp modelId="{876F090C-7B05-4102-9761-4EFE11D160F4}">
      <dsp:nvSpPr>
        <dsp:cNvPr id="0" name=""/>
        <dsp:cNvSpPr/>
      </dsp:nvSpPr>
      <dsp:spPr>
        <a:xfrm>
          <a:off x="630153" y="3312390"/>
          <a:ext cx="2653325" cy="7882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kern="1200" dirty="0"/>
            <a:t>Pakotetut kriisikuntaliitokset</a:t>
          </a:r>
        </a:p>
      </dsp:txBody>
      <dsp:txXfrm>
        <a:off x="668631" y="3350868"/>
        <a:ext cx="2576369" cy="7112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EEF49-0705-4FB8-B8FF-84E269628515}">
      <dsp:nvSpPr>
        <dsp:cNvPr id="0" name=""/>
        <dsp:cNvSpPr/>
      </dsp:nvSpPr>
      <dsp:spPr>
        <a:xfrm rot="5400000">
          <a:off x="7149522" y="-3174123"/>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Kuntien toimintaympäristöt ja kuntaliitokset ovat muuttuneet 2000-luvun aikana ja sen vuoksi kuntaliitoksen ajankohdalla on merkitystä.</a:t>
          </a:r>
        </a:p>
        <a:p>
          <a:pPr marL="57150" lvl="1" indent="-57150" algn="l" defTabSz="444500">
            <a:lnSpc>
              <a:spcPct val="90000"/>
            </a:lnSpc>
            <a:spcBef>
              <a:spcPct val="0"/>
            </a:spcBef>
            <a:spcAft>
              <a:spcPct val="15000"/>
            </a:spcAft>
            <a:buChar char="•"/>
          </a:pPr>
          <a:r>
            <a:rPr lang="fi-FI" sz="1000" kern="1200" dirty="0"/>
            <a:t>Nousukausi/taantuma, elinkeinojen kehitys, työllisyys, väestökehitys jne. </a:t>
          </a:r>
        </a:p>
      </dsp:txBody>
      <dsp:txXfrm rot="-5400000">
        <a:off x="3913632" y="85481"/>
        <a:ext cx="6933854" cy="438359"/>
      </dsp:txXfrm>
    </dsp:sp>
    <dsp:sp modelId="{572A1134-EC50-4A9D-B8DF-1DD3C90F4428}">
      <dsp:nvSpPr>
        <dsp:cNvPr id="0" name=""/>
        <dsp:cNvSpPr/>
      </dsp:nvSpPr>
      <dsp:spPr>
        <a:xfrm>
          <a:off x="0" y="1042"/>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Ajankohta</a:t>
          </a:r>
        </a:p>
      </dsp:txBody>
      <dsp:txXfrm>
        <a:off x="29643" y="30685"/>
        <a:ext cx="3854346" cy="547948"/>
      </dsp:txXfrm>
    </dsp:sp>
    <dsp:sp modelId="{447BB8E7-3DCA-480E-8CAD-75C983B57AC9}">
      <dsp:nvSpPr>
        <dsp:cNvPr id="0" name=""/>
        <dsp:cNvSpPr/>
      </dsp:nvSpPr>
      <dsp:spPr>
        <a:xfrm rot="5400000">
          <a:off x="7149522" y="-2536527"/>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Kahden pienen kunnan liitos synnyttää yleensä vain pienen muutoksen. </a:t>
          </a:r>
        </a:p>
        <a:p>
          <a:pPr marL="57150" lvl="1" indent="-57150" algn="l" defTabSz="444500">
            <a:lnSpc>
              <a:spcPct val="90000"/>
            </a:lnSpc>
            <a:spcBef>
              <a:spcPct val="0"/>
            </a:spcBef>
            <a:spcAft>
              <a:spcPct val="15000"/>
            </a:spcAft>
            <a:buChar char="•"/>
          </a:pPr>
          <a:r>
            <a:rPr lang="fi-FI" sz="1000" kern="1200" dirty="0"/>
            <a:t>Vastaavasti suuren kaupunkiseudun strateginen monikuntaliitos synnyttää tavallista suuremman muutoksen.</a:t>
          </a:r>
        </a:p>
      </dsp:txBody>
      <dsp:txXfrm rot="-5400000">
        <a:off x="3913632" y="723077"/>
        <a:ext cx="6933854" cy="438359"/>
      </dsp:txXfrm>
    </dsp:sp>
    <dsp:sp modelId="{8937C764-94D3-48F9-AA86-722BFC600C95}">
      <dsp:nvSpPr>
        <dsp:cNvPr id="0" name=""/>
        <dsp:cNvSpPr/>
      </dsp:nvSpPr>
      <dsp:spPr>
        <a:xfrm>
          <a:off x="0" y="638638"/>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Muutoksen suuruus</a:t>
          </a:r>
        </a:p>
      </dsp:txBody>
      <dsp:txXfrm>
        <a:off x="29643" y="668281"/>
        <a:ext cx="3854346" cy="547948"/>
      </dsp:txXfrm>
    </dsp:sp>
    <dsp:sp modelId="{2D5A600E-4441-47C5-810A-D917F41222C9}">
      <dsp:nvSpPr>
        <dsp:cNvPr id="0" name=""/>
        <dsp:cNvSpPr/>
      </dsp:nvSpPr>
      <dsp:spPr>
        <a:xfrm rot="5400000">
          <a:off x="7149522" y="-1898931"/>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Tapauskohtaisesti voi olla suuria eroja siinä potentiaalin määrässä, joka on mahdollista vapauttaa kuntaliitoksella.</a:t>
          </a:r>
        </a:p>
        <a:p>
          <a:pPr marL="57150" lvl="1" indent="-57150" algn="l" defTabSz="444500">
            <a:lnSpc>
              <a:spcPct val="90000"/>
            </a:lnSpc>
            <a:spcBef>
              <a:spcPct val="0"/>
            </a:spcBef>
            <a:spcAft>
              <a:spcPct val="15000"/>
            </a:spcAft>
            <a:buChar char="•"/>
          </a:pPr>
          <a:r>
            <a:rPr lang="fi-FI" sz="1000" kern="1200" dirty="0"/>
            <a:t> Tuloksiin vaikuttavat ajankohta, olosuhteet, koko/muutoksen suuruus, johtamisjärjestelmän tai palveluprosessien uudistaminen ym.</a:t>
          </a:r>
        </a:p>
      </dsp:txBody>
      <dsp:txXfrm rot="-5400000">
        <a:off x="3913632" y="1360673"/>
        <a:ext cx="6933854" cy="438359"/>
      </dsp:txXfrm>
    </dsp:sp>
    <dsp:sp modelId="{6F5F33E4-B4C5-466B-9C19-3FD5FCD5CEC3}">
      <dsp:nvSpPr>
        <dsp:cNvPr id="0" name=""/>
        <dsp:cNvSpPr/>
      </dsp:nvSpPr>
      <dsp:spPr>
        <a:xfrm>
          <a:off x="0" y="1276234"/>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Kehittämispotentiaali</a:t>
          </a:r>
        </a:p>
      </dsp:txBody>
      <dsp:txXfrm>
        <a:off x="29643" y="1305877"/>
        <a:ext cx="3854346" cy="547948"/>
      </dsp:txXfrm>
    </dsp:sp>
    <dsp:sp modelId="{9D4E4A57-7C66-44A3-BF7B-E66D686267F2}">
      <dsp:nvSpPr>
        <dsp:cNvPr id="0" name=""/>
        <dsp:cNvSpPr/>
      </dsp:nvSpPr>
      <dsp:spPr>
        <a:xfrm rot="5400000">
          <a:off x="7149522" y="-1261336"/>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Toteutuksella on keskeinen merkitys. Vanhastaan on lähdetty liiaksi siitä oletuksesta, että kuntaliitoksen edut ja haitat ovat pitkälle automaattisia.</a:t>
          </a:r>
        </a:p>
      </dsp:txBody>
      <dsp:txXfrm rot="-5400000">
        <a:off x="3913632" y="1998268"/>
        <a:ext cx="6933854" cy="438359"/>
      </dsp:txXfrm>
    </dsp:sp>
    <dsp:sp modelId="{BD709F70-F5C2-4695-B407-BF3BB5906604}">
      <dsp:nvSpPr>
        <dsp:cNvPr id="0" name=""/>
        <dsp:cNvSpPr/>
      </dsp:nvSpPr>
      <dsp:spPr>
        <a:xfrm>
          <a:off x="0" y="1913830"/>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Toteutuksen tapa</a:t>
          </a:r>
        </a:p>
      </dsp:txBody>
      <dsp:txXfrm>
        <a:off x="29643" y="1943473"/>
        <a:ext cx="3854346" cy="547948"/>
      </dsp:txXfrm>
    </dsp:sp>
    <dsp:sp modelId="{02358903-52A1-4996-8423-F4B24BAE688D}">
      <dsp:nvSpPr>
        <dsp:cNvPr id="0" name=""/>
        <dsp:cNvSpPr/>
      </dsp:nvSpPr>
      <dsp:spPr>
        <a:xfrm rot="5400000">
          <a:off x="7149522" y="-623740"/>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Vaikutusten tarkastelun ajanjakso voi vaihdella muutamasta kuukaudesta kymmeniin vuosiin. </a:t>
          </a:r>
        </a:p>
        <a:p>
          <a:pPr marL="57150" lvl="1" indent="-57150" algn="l" defTabSz="444500">
            <a:lnSpc>
              <a:spcPct val="90000"/>
            </a:lnSpc>
            <a:spcBef>
              <a:spcPct val="0"/>
            </a:spcBef>
            <a:spcAft>
              <a:spcPct val="15000"/>
            </a:spcAft>
            <a:buChar char="•"/>
          </a:pPr>
          <a:r>
            <a:rPr lang="fi-FI" sz="1000" kern="1200" dirty="0"/>
            <a:t>On syytä tunnistaa kuntaliitoksen vaikutusten riippuvuus ajasta.</a:t>
          </a:r>
        </a:p>
      </dsp:txBody>
      <dsp:txXfrm rot="-5400000">
        <a:off x="3913632" y="2635864"/>
        <a:ext cx="6933854" cy="438359"/>
      </dsp:txXfrm>
    </dsp:sp>
    <dsp:sp modelId="{CED21815-CEB1-41D9-8BC9-3A4709FCE103}">
      <dsp:nvSpPr>
        <dsp:cNvPr id="0" name=""/>
        <dsp:cNvSpPr/>
      </dsp:nvSpPr>
      <dsp:spPr>
        <a:xfrm>
          <a:off x="0" y="2551426"/>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Tarkasteluajanjakso</a:t>
          </a:r>
        </a:p>
      </dsp:txBody>
      <dsp:txXfrm>
        <a:off x="29643" y="2581069"/>
        <a:ext cx="3854346" cy="547948"/>
      </dsp:txXfrm>
    </dsp:sp>
    <dsp:sp modelId="{31D9C435-1D05-4FDB-AB92-5FC6FE6C8307}">
      <dsp:nvSpPr>
        <dsp:cNvPr id="0" name=""/>
        <dsp:cNvSpPr/>
      </dsp:nvSpPr>
      <dsp:spPr>
        <a:xfrm rot="5400000">
          <a:off x="7149522" y="13855"/>
          <a:ext cx="485787" cy="695756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44500">
            <a:lnSpc>
              <a:spcPct val="90000"/>
            </a:lnSpc>
            <a:spcBef>
              <a:spcPct val="0"/>
            </a:spcBef>
            <a:spcAft>
              <a:spcPct val="15000"/>
            </a:spcAft>
            <a:buChar char="•"/>
          </a:pPr>
          <a:r>
            <a:rPr lang="fi-FI" sz="1000" kern="1200" dirty="0"/>
            <a:t>Vaikutusten vertailuja vaikeuttaa se, että vertailupohja katoaa.</a:t>
          </a:r>
        </a:p>
        <a:p>
          <a:pPr marL="57150" lvl="1" indent="-57150" algn="l" defTabSz="444500">
            <a:lnSpc>
              <a:spcPct val="90000"/>
            </a:lnSpc>
            <a:spcBef>
              <a:spcPct val="0"/>
            </a:spcBef>
            <a:spcAft>
              <a:spcPct val="15000"/>
            </a:spcAft>
            <a:buChar char="•"/>
          </a:pPr>
          <a:r>
            <a:rPr lang="fi-FI" sz="1000" kern="1200" dirty="0"/>
            <a:t>Kuntaliitoksen jälkeen on haasteellista yritää arvioida sitä, millainen tilanne olisi, jos kunnat olisivat jatkaneet erillään.</a:t>
          </a:r>
        </a:p>
      </dsp:txBody>
      <dsp:txXfrm rot="-5400000">
        <a:off x="3913632" y="3273459"/>
        <a:ext cx="6933854" cy="438359"/>
      </dsp:txXfrm>
    </dsp:sp>
    <dsp:sp modelId="{12627F04-0B81-4954-B3AC-734760C79144}">
      <dsp:nvSpPr>
        <dsp:cNvPr id="0" name=""/>
        <dsp:cNvSpPr/>
      </dsp:nvSpPr>
      <dsp:spPr>
        <a:xfrm>
          <a:off x="0" y="3189022"/>
          <a:ext cx="3913632" cy="607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fi-FI" sz="2600" kern="1200" dirty="0"/>
            <a:t>Eri tekijöiden vaikutukset</a:t>
          </a:r>
        </a:p>
      </dsp:txBody>
      <dsp:txXfrm>
        <a:off x="29643" y="3218665"/>
        <a:ext cx="3854346" cy="54794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09/02/2026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9.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2.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6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69.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6.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8.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dirty="0"/>
              <a:t>Anna esitykselle kuvaava otsikko,</a:t>
            </a:r>
            <a:br>
              <a:rPr lang="fi-FI" dirty="0"/>
            </a:br>
            <a:r>
              <a:rPr lang="fi-FI" dirty="0"/>
              <a:t>pituus 2–3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a:t>
            </a:r>
            <a:r>
              <a:rPr lang="fi-FI" dirty="0" err="1"/>
              <a:t>nimu</a:t>
            </a:r>
            <a:br>
              <a:rPr lang="fi-FI" dirty="0"/>
            </a:br>
            <a:r>
              <a:rPr lang="fi-FI" dirty="0" err="1"/>
              <a:t>pp.kk.vvvv</a:t>
            </a:r>
            <a:endParaRPr lang="en-FI" dirty="0"/>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nimi</a:t>
            </a:r>
            <a:br>
              <a:rPr lang="fi-FI" dirty="0"/>
            </a:br>
            <a:r>
              <a:rPr lang="fi-FI" dirty="0" err="1"/>
              <a:t>pp.kk.vvvv</a:t>
            </a:r>
            <a:endParaRPr lang="en-FI" dirty="0"/>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dirty="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dirty="0"/>
              <a:t>Tekstisivu, yksipalstainen</a:t>
            </a:r>
            <a:br>
              <a:rPr lang="fi-FI" dirty="0"/>
            </a:br>
            <a:r>
              <a:rPr lang="fi-FI" dirty="0"/>
              <a:t>Otsikon pituus korkeintaan kaksi riviä</a:t>
            </a:r>
            <a:endParaRPr lang="en-FI" dirty="0"/>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2.9.2026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2.9.2026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09/02/2026</a:t>
            </a:fld>
            <a:endParaRPr lang="en-FI"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dirty="0"/>
              <a:t>Tekstisivu, yksipalstainen, yläotsikolla</a:t>
            </a:r>
            <a:endParaRPr lang="en-FI" dirty="0"/>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2.9.2026</a:t>
            </a:fld>
            <a:endParaRPr lang="fi-FI" noProof="0" dirty="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kaksipalstainen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2.9.2026</a:t>
            </a:fld>
            <a:endParaRPr lang="fi-FI" noProof="0" dirty="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vertailu</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dirty="0"/>
              <a:t>Tekstisivu kuvalla,</a:t>
            </a:r>
            <a:br>
              <a:rPr lang="fi-FI" noProof="0" dirty="0"/>
            </a:br>
            <a:r>
              <a:rPr lang="fi-FI" noProof="0" dirty="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dirty="0"/>
              <a:t>Väliotsikko,</a:t>
            </a:r>
            <a:br>
              <a:rPr lang="fi-FI" dirty="0"/>
            </a:br>
            <a:r>
              <a:rPr lang="fi-FI" dirty="0"/>
              <a:t>korkeintaan kaksi riviä</a:t>
            </a:r>
            <a:endParaRPr lang="en-FI" dirty="0"/>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dirty="0"/>
              <a:t>Väliotsikko, </a:t>
            </a:r>
            <a:br>
              <a:rPr lang="fi-FI" noProof="0" dirty="0"/>
            </a:br>
            <a:r>
              <a:rPr lang="fi-FI" noProof="0" dirty="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endParaRPr lang="fi-FI" dirty="0"/>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dirty="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dirty="0"/>
              <a:t>Vain otsikko</a:t>
            </a:r>
            <a:br>
              <a:rPr lang="fi-FI" dirty="0"/>
            </a:br>
            <a:r>
              <a:rPr lang="fi-FI" dirty="0"/>
              <a:t>Otsikon pituus korkeintaan kaksi riviä</a:t>
            </a:r>
            <a:endParaRPr lang="en-FI" dirty="0"/>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2.9.2026</a:t>
            </a:fld>
            <a:endParaRPr lang="fi-FI" noProof="0" dirty="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2.9.2026</a:t>
            </a:fld>
            <a:endParaRPr lang="fi-FI" noProof="0" dirty="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dirty="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dirty="0"/>
              <a:t>Neljä nostoa, </a:t>
            </a:r>
            <a:br>
              <a:rPr lang="fi-FI" noProof="0" dirty="0"/>
            </a:br>
            <a:r>
              <a:rPr lang="fi-FI" noProof="0" dirty="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2.9.2026</a:t>
            </a:fld>
            <a:endParaRPr lang="fi-FI" noProof="0" dirty="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2.9.2026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4740128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2.9.2026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5529254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5180104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1028424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667867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29840258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7173423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C5E01554-BD96-489C-AC34-A7B4D28A369C}" type="datetime1">
              <a:rPr lang="fi-FI" noProof="0" smtClean="0"/>
              <a:t>2.9.2026</a:t>
            </a:fld>
            <a:endParaRPr lang="fi-FI" noProof="0"/>
          </a:p>
        </p:txBody>
      </p:sp>
      <p:sp>
        <p:nvSpPr>
          <p:cNvPr id="5" name="Footer Placeholder 4"/>
          <p:cNvSpPr>
            <a:spLocks noGrp="1"/>
          </p:cNvSpPr>
          <p:nvPr>
            <p:ph type="ftr" sz="quarter" idx="11"/>
          </p:nvPr>
        </p:nvSpPr>
        <p:spPr/>
        <p:txBody>
          <a:bodyPr/>
          <a:lstStyle/>
          <a:p>
            <a:r>
              <a:rPr lang="fi-FI" noProof="0"/>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a:p>
        </p:txBody>
      </p:sp>
    </p:spTree>
    <p:extLst>
      <p:ext uri="{BB962C8B-B14F-4D97-AF65-F5344CB8AC3E}">
        <p14:creationId xmlns:p14="http://schemas.microsoft.com/office/powerpoint/2010/main" val="38036567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2.9.2026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41406421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9602115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AD68CABA-EB03-4EF8-AF74-2AF1845764A7}"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8778074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8DC31758-D6AF-4773-9754-B70452D6788C}"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3470537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5918B7E-B6F8-4789-A44C-228A8CD5AB6B}"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7665735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6D354A3-49B3-478C-AC83-629507BE13C2}"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296736593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97A03D-C024-448F-B337-EF507B974421}"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974959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F0D0DC-FFCE-4535-B859-D79D48AC3E58}"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42688213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F2D588A9-004E-48C7-9249-D404E5931C69}"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2158282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8710867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Tree>
    <p:extLst>
      <p:ext uri="{BB962C8B-B14F-4D97-AF65-F5344CB8AC3E}">
        <p14:creationId xmlns:p14="http://schemas.microsoft.com/office/powerpoint/2010/main" val="42090666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6158015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34171485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6189783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694459C7-B1FD-43B2-A1AF-1A902ACF93C5}"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4131628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17397095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3722571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C53BEB26-41D6-4026-B61D-A3E7E670F1AC}"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14123777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6A21A49A-E0EE-4A76-AD38-8443CE185D7D}"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8663467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C5BCE6-2D7A-4E96-B01D-446E7A06509F}"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21963699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461A66A4-CB0F-4FFB-A3F7-97A8406D58B6}"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2523198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EF816C-448D-4CAD-8E7D-3E87A3DFF3FB}"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98653199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75FD9048-5DEA-4497-B4EE-9C521DA934F6}" type="datetime1">
              <a:rPr lang="fi-FI" smtClean="0"/>
              <a:t>2.9.2026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Tree>
    <p:extLst>
      <p:ext uri="{BB962C8B-B14F-4D97-AF65-F5344CB8AC3E}">
        <p14:creationId xmlns:p14="http://schemas.microsoft.com/office/powerpoint/2010/main" val="17144870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5953226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407917769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885244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105175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9944762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28266447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Date Placeholder 2"/>
          <p:cNvSpPr>
            <a:spLocks noGrp="1"/>
          </p:cNvSpPr>
          <p:nvPr>
            <p:ph type="dt" sz="half" idx="10"/>
          </p:nvPr>
        </p:nvSpPr>
        <p:spPr/>
        <p:txBody>
          <a:bodyPr/>
          <a:lstStyle/>
          <a:p>
            <a:fld id="{6BE111E2-37B1-4109-A1BB-6B241DDDB9DB}" type="datetime1">
              <a:rPr lang="fi-FI" smtClean="0"/>
              <a:t>2.9.2026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4430611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0197555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3064482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94238286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2047841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5112785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8253790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1351340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7769640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2.9.2026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7413603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accent3"/>
                </a:solidFill>
                <a:latin typeface="+mn-lt"/>
              </a:rPr>
              <a:t>www.kuntaliitto.fi</a:t>
            </a:r>
          </a:p>
          <a:p>
            <a:pPr algn="r"/>
            <a:r>
              <a:rPr lang="fi-FI" sz="2000" b="1">
                <a:solidFill>
                  <a:schemeClr val="accent3"/>
                </a:solidFill>
                <a:latin typeface="+mn-lt"/>
              </a:rPr>
              <a:t>www.kommunforbundet.fi</a:t>
            </a:r>
          </a:p>
        </p:txBody>
      </p:sp>
    </p:spTree>
    <p:extLst>
      <p:ext uri="{BB962C8B-B14F-4D97-AF65-F5344CB8AC3E}">
        <p14:creationId xmlns:p14="http://schemas.microsoft.com/office/powerpoint/2010/main" val="42068991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33197815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33698889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132777934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36640865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24686568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16110142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120539468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0823268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4600767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682931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2.9.2026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50521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4306850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2.9.2026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4412996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22DBA17B-2728-4812-BD36-2D48D0819177}" type="datetime1">
              <a:rPr lang="fi-FI" smtClean="0"/>
              <a:t>2.9.2026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25917419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C23731AF-0F00-1BB4-86AE-162DE8148916}"/>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609600" y="2484000"/>
            <a:ext cx="10972800" cy="363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81406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9" Type="http://schemas.openxmlformats.org/officeDocument/2006/relationships/slideLayout" Target="../slideLayouts/slideLayout58.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50" Type="http://schemas.openxmlformats.org/officeDocument/2006/relationships/slideLayout" Target="../slideLayouts/slideLayout69.xml"/><Relationship Id="rId55" Type="http://schemas.openxmlformats.org/officeDocument/2006/relationships/slideLayout" Target="../slideLayouts/slideLayout74.xml"/><Relationship Id="rId63" Type="http://schemas.openxmlformats.org/officeDocument/2006/relationships/slideLayout" Target="../slideLayouts/slideLayout8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3" Type="http://schemas.openxmlformats.org/officeDocument/2006/relationships/slideLayout" Target="../slideLayouts/slideLayout72.xml"/><Relationship Id="rId58" Type="http://schemas.openxmlformats.org/officeDocument/2006/relationships/slideLayout" Target="../slideLayouts/slideLayout77.xml"/><Relationship Id="rId66" Type="http://schemas.openxmlformats.org/officeDocument/2006/relationships/image" Target="../media/image19.png"/><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57" Type="http://schemas.openxmlformats.org/officeDocument/2006/relationships/slideLayout" Target="../slideLayouts/slideLayout76.xml"/><Relationship Id="rId61" Type="http://schemas.openxmlformats.org/officeDocument/2006/relationships/slideLayout" Target="../slideLayouts/slideLayout80.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slideLayout" Target="../slideLayouts/slideLayout71.xml"/><Relationship Id="rId60" Type="http://schemas.openxmlformats.org/officeDocument/2006/relationships/slideLayout" Target="../slideLayouts/slideLayout79.xml"/><Relationship Id="rId65" Type="http://schemas.openxmlformats.org/officeDocument/2006/relationships/image" Target="../media/image18.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56" Type="http://schemas.openxmlformats.org/officeDocument/2006/relationships/slideLayout" Target="../slideLayouts/slideLayout75.xml"/><Relationship Id="rId64" Type="http://schemas.openxmlformats.org/officeDocument/2006/relationships/theme" Target="../theme/theme2.xml"/><Relationship Id="rId8" Type="http://schemas.openxmlformats.org/officeDocument/2006/relationships/slideLayout" Target="../slideLayouts/slideLayout27.xml"/><Relationship Id="rId51" Type="http://schemas.openxmlformats.org/officeDocument/2006/relationships/slideLayout" Target="../slideLayouts/slideLayout70.xml"/><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59" Type="http://schemas.openxmlformats.org/officeDocument/2006/relationships/slideLayout" Target="../slideLayouts/slideLayout78.xml"/><Relationship Id="rId67" Type="http://schemas.openxmlformats.org/officeDocument/2006/relationships/image" Target="../media/image20.svg"/><Relationship Id="rId20" Type="http://schemas.openxmlformats.org/officeDocument/2006/relationships/slideLayout" Target="../slideLayouts/slideLayout39.xml"/><Relationship Id="rId41" Type="http://schemas.openxmlformats.org/officeDocument/2006/relationships/slideLayout" Target="../slideLayouts/slideLayout60.xml"/><Relationship Id="rId54" Type="http://schemas.openxmlformats.org/officeDocument/2006/relationships/slideLayout" Target="../slideLayouts/slideLayout73.xml"/><Relationship Id="rId62"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dirty="0"/>
              <a:t>Tekstisivu, yksipalstainen</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FI" dirty="0"/>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2.9.2026</a:t>
            </a:fld>
            <a:endParaRPr lang="fi-FI" noProof="0" dirty="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dirty="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Click to edit Master text styles</a:t>
            </a:r>
          </a:p>
          <a:p>
            <a:pPr lvl="1"/>
            <a:r>
              <a:rPr lang="fi-FI" noProof="0"/>
              <a:t>Second level</a:t>
            </a:r>
          </a:p>
          <a:p>
            <a:pPr lvl="2"/>
            <a:r>
              <a:rPr lang="fi-FI" noProof="0"/>
              <a:t>Third level</a:t>
            </a:r>
          </a:p>
          <a:p>
            <a:pPr lvl="5"/>
            <a:endParaRPr lang="fi-FI" noProof="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2.9.2026</a:t>
            </a:fld>
            <a:endParaRPr lang="fi-FI" noProof="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a:solidFill>
                  <a:schemeClr val="bg1"/>
                </a:solidFill>
                <a:latin typeface="+mn-lt"/>
              </a:rPr>
              <a:t>©grow. for</a:t>
            </a:r>
            <a:r>
              <a:rPr lang="fi-FI" sz="200" baseline="0">
                <a:solidFill>
                  <a:schemeClr val="bg1"/>
                </a:solidFill>
                <a:latin typeface="+mn-lt"/>
              </a:rPr>
              <a:t>  kuntaliitto</a:t>
            </a:r>
            <a:endParaRPr lang="en-GB" sz="20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5"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r:embed="rId66" cstate="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49802385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 id="2147483763" r:id="rId44"/>
    <p:sldLayoutId id="2147483764" r:id="rId45"/>
    <p:sldLayoutId id="2147483765" r:id="rId46"/>
    <p:sldLayoutId id="2147483766" r:id="rId47"/>
    <p:sldLayoutId id="2147483767" r:id="rId48"/>
    <p:sldLayoutId id="2147483768" r:id="rId49"/>
    <p:sldLayoutId id="2147483769" r:id="rId50"/>
    <p:sldLayoutId id="2147483770" r:id="rId51"/>
    <p:sldLayoutId id="2147483771" r:id="rId52"/>
    <p:sldLayoutId id="2147483772" r:id="rId53"/>
    <p:sldLayoutId id="2147483773" r:id="rId54"/>
    <p:sldLayoutId id="2147483774" r:id="rId55"/>
    <p:sldLayoutId id="2147483775" r:id="rId56"/>
    <p:sldLayoutId id="2147483776" r:id="rId57"/>
    <p:sldLayoutId id="2147483777" r:id="rId58"/>
    <p:sldLayoutId id="2147483778" r:id="rId59"/>
    <p:sldLayoutId id="2147483779" r:id="rId60"/>
    <p:sldLayoutId id="2147483780" r:id="rId61"/>
    <p:sldLayoutId id="2147483781" r:id="rId62"/>
    <p:sldLayoutId id="2147483782" r:id="rId63"/>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hyperlink" Target="https://vatt.fi/-/political-representation-and-effects-of-municipal-mergers" TargetMode="External"/><Relationship Id="rId2" Type="http://schemas.openxmlformats.org/officeDocument/2006/relationships/hyperlink" Target="https://erepo.uef.fi/items/b6d31434-4f2f-43a8-a20b-ead767d87554" TargetMode="Externa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7.xml"/><Relationship Id="rId5" Type="http://schemas.openxmlformats.org/officeDocument/2006/relationships/image" Target="../media/image58.sv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lstStyle/>
          <a:p>
            <a:r>
              <a:rPr lang="fi-FI" dirty="0"/>
              <a:t>Kuntien yhdistymiset ratkaisuvaihtoehtona</a:t>
            </a:r>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p:txBody>
          <a:bodyPr/>
          <a:lstStyle/>
          <a:p>
            <a:r>
              <a:rPr lang="fi-FI" dirty="0"/>
              <a:t>Mervi kuittinen, Suvi Savolainen, Minna Karhunen, Jussi Virsunen</a:t>
            </a:r>
          </a:p>
          <a:p>
            <a:r>
              <a:rPr lang="fi-FI" dirty="0"/>
              <a:t>Parlamentaarisen kuntien tulevaisuustyön työryhmä</a:t>
            </a:r>
          </a:p>
          <a:p>
            <a:r>
              <a:rPr lang="fi-FI" dirty="0"/>
              <a:t>8.9.2026</a:t>
            </a:r>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32B0567-D041-8307-B4AD-02F12C0A7B22}"/>
              </a:ext>
            </a:extLst>
          </p:cNvPr>
          <p:cNvSpPr>
            <a:spLocks noGrp="1"/>
          </p:cNvSpPr>
          <p:nvPr>
            <p:ph type="title"/>
          </p:nvPr>
        </p:nvSpPr>
        <p:spPr/>
        <p:txBody>
          <a:bodyPr/>
          <a:lstStyle/>
          <a:p>
            <a:r>
              <a:rPr lang="fi-FI" dirty="0"/>
              <a:t>Lainsäädäntö </a:t>
            </a:r>
          </a:p>
        </p:txBody>
      </p:sp>
    </p:spTree>
    <p:extLst>
      <p:ext uri="{BB962C8B-B14F-4D97-AF65-F5344CB8AC3E}">
        <p14:creationId xmlns:p14="http://schemas.microsoft.com/office/powerpoint/2010/main" val="97559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480BB392-BE23-618F-B82B-BFF0EB09D9D8}"/>
              </a:ext>
              <a:ext uri="{C183D7F6-B498-43B3-948B-1728B52AA6E4}">
                <adec:decorative xmlns:adec="http://schemas.microsoft.com/office/drawing/2017/decorative" val="1"/>
              </a:ext>
            </a:extLst>
          </p:cNvPr>
          <p:cNvSpPr>
            <a:spLocks noGrp="1"/>
          </p:cNvSpPr>
          <p:nvPr>
            <p:ph type="sldNum" sz="quarter" idx="10"/>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D6A454-6FA4-4A36-B0F9-B080256A39CD}" type="slidenum">
              <a:rPr lang="fi-FI" altLang="fi-FI">
                <a:solidFill>
                  <a:schemeClr val="bg1"/>
                </a:solidFill>
                <a:latin typeface="Arial Narrow" panose="020B0606020202030204" pitchFamily="34" charset="0"/>
              </a:rPr>
              <a:pPr eaLnBrk="1" hangingPunct="1"/>
              <a:t>3</a:t>
            </a:fld>
            <a:endParaRPr lang="fi-FI" altLang="fi-FI">
              <a:solidFill>
                <a:schemeClr val="bg1"/>
              </a:solidFill>
              <a:latin typeface="Arial Narrow" panose="020B0606020202030204" pitchFamily="34" charset="0"/>
            </a:endParaRPr>
          </a:p>
        </p:txBody>
      </p:sp>
      <p:sp>
        <p:nvSpPr>
          <p:cNvPr id="12291" name="Rectangle 2">
            <a:extLst>
              <a:ext uri="{FF2B5EF4-FFF2-40B4-BE49-F238E27FC236}">
                <a16:creationId xmlns:a16="http://schemas.microsoft.com/office/drawing/2014/main" id="{3711F04C-AFFE-C74A-883B-BFF736A929B6}"/>
              </a:ext>
              <a:ext uri="{C183D7F6-B498-43B3-948B-1728B52AA6E4}">
                <adec:decorative xmlns:adec="http://schemas.microsoft.com/office/drawing/2017/decorative" val="0"/>
              </a:ext>
            </a:extLst>
          </p:cNvPr>
          <p:cNvSpPr>
            <a:spLocks noGrp="1" noChangeArrowheads="1"/>
          </p:cNvSpPr>
          <p:nvPr>
            <p:ph type="title"/>
          </p:nvPr>
        </p:nvSpPr>
        <p:spPr>
          <a:noFill/>
        </p:spPr>
        <p:txBody>
          <a:bodyPr/>
          <a:lstStyle/>
          <a:p>
            <a:pPr eaLnBrk="1" hangingPunct="1"/>
            <a:r>
              <a:rPr lang="fi-FI" altLang="fi-FI" dirty="0"/>
              <a:t>Kuntarakennelaki: 2 § Kuntajaon kehittämisen tavoitteet</a:t>
            </a:r>
          </a:p>
        </p:txBody>
      </p:sp>
      <p:sp>
        <p:nvSpPr>
          <p:cNvPr id="161795" name="Rectangle 3">
            <a:extLst>
              <a:ext uri="{FF2B5EF4-FFF2-40B4-BE49-F238E27FC236}">
                <a16:creationId xmlns:a16="http://schemas.microsoft.com/office/drawing/2014/main" id="{07CD8A0F-5832-8D95-E65A-6AD6239441EA}"/>
              </a:ext>
              <a:ext uri="{C183D7F6-B498-43B3-948B-1728B52AA6E4}">
                <adec:decorative xmlns:adec="http://schemas.microsoft.com/office/drawing/2017/decorative" val="0"/>
              </a:ext>
            </a:extLst>
          </p:cNvPr>
          <p:cNvSpPr>
            <a:spLocks noGrp="1" noChangeArrowheads="1"/>
          </p:cNvSpPr>
          <p:nvPr>
            <p:ph type="body" idx="1"/>
          </p:nvPr>
        </p:nvSpPr>
        <p:spPr/>
        <p:txBody>
          <a:bodyPr>
            <a:normAutofit lnSpcReduction="10000"/>
          </a:bodyPr>
          <a:lstStyle/>
          <a:p>
            <a:pPr eaLnBrk="1" hangingPunct="1">
              <a:defRPr/>
            </a:pPr>
            <a:r>
              <a:rPr lang="fi-FI" sz="2800" dirty="0"/>
              <a:t>Elinvoimainen, alueellisesti eheä ja yhdyskuntarakenteeltaan toimiva kuntarakenne, joka vahvistaa kunnan asukkaiden itsehallinnon edellytyksiä.</a:t>
            </a:r>
            <a:endParaRPr lang="fi-FI" sz="2200" dirty="0"/>
          </a:p>
          <a:p>
            <a:pPr eaLnBrk="1" hangingPunct="1">
              <a:defRPr/>
            </a:pPr>
            <a:r>
              <a:rPr lang="fi-FI" sz="2800" dirty="0"/>
              <a:t>Tavoitteena on myös, että kunta muodostuu </a:t>
            </a:r>
          </a:p>
          <a:p>
            <a:pPr lvl="1">
              <a:defRPr/>
            </a:pPr>
            <a:r>
              <a:rPr lang="fi-FI" sz="2500" dirty="0"/>
              <a:t>työssäkäyntialueesta tai muusta toiminnallisesta kokonaisuudesta, </a:t>
            </a:r>
          </a:p>
          <a:p>
            <a:pPr lvl="2">
              <a:defRPr/>
            </a:pPr>
            <a:r>
              <a:rPr lang="fi-FI" sz="2200" dirty="0"/>
              <a:t>jolla on taloudelliset ja henkilöstövoimavaroihin perustuvat edellytykset vastata kunnan asukkaiden palvelujen järjestämisestä ja rahoituksesta sekä riittävästä omasta palvelutuotannosta.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93072" y="44624"/>
            <a:ext cx="10571480" cy="1325563"/>
          </a:xfrm>
        </p:spPr>
        <p:txBody>
          <a:bodyPr/>
          <a:lstStyle/>
          <a:p>
            <a:r>
              <a:rPr lang="fi-FI" dirty="0"/>
              <a:t>4 § Kuntajaon muuttamisen edellytykset</a:t>
            </a:r>
          </a:p>
        </p:txBody>
      </p:sp>
      <p:sp>
        <p:nvSpPr>
          <p:cNvPr id="3" name="Sisällön paikkamerkki 2"/>
          <p:cNvSpPr>
            <a:spLocks noGrp="1"/>
          </p:cNvSpPr>
          <p:nvPr>
            <p:ph idx="1"/>
          </p:nvPr>
        </p:nvSpPr>
        <p:spPr>
          <a:xfrm>
            <a:off x="782320" y="1135271"/>
            <a:ext cx="10571480" cy="5318065"/>
          </a:xfrm>
        </p:spPr>
        <p:txBody>
          <a:bodyPr>
            <a:normAutofit/>
          </a:bodyPr>
          <a:lstStyle/>
          <a:p>
            <a:r>
              <a:rPr lang="fi-FI" sz="2000" dirty="0"/>
              <a:t>Kuntajakoa voidaan muuttaa, jos muutos parantaa:</a:t>
            </a:r>
          </a:p>
          <a:p>
            <a:pPr marL="355600" lvl="1" indent="0">
              <a:buNone/>
            </a:pPr>
            <a:r>
              <a:rPr lang="fi-FI" sz="1600" dirty="0"/>
              <a:t>1) kunnan toiminnallisia ja taloudellisia edellytyksiä vastata palvelujen järjestämisestä ja tuottamisesta tai muuten edistää kunnan toimintakykyä;</a:t>
            </a:r>
          </a:p>
          <a:p>
            <a:pPr marL="355600" lvl="1" indent="0">
              <a:buNone/>
            </a:pPr>
            <a:r>
              <a:rPr lang="fi-FI" sz="1600" dirty="0"/>
              <a:t>2) alueen asukkaiden palveluja tai elinolosuhteita;</a:t>
            </a:r>
          </a:p>
          <a:p>
            <a:pPr marL="355600" lvl="1" indent="0">
              <a:buNone/>
            </a:pPr>
            <a:r>
              <a:rPr lang="fi-FI" sz="1600" dirty="0"/>
              <a:t>3) alueen elinkeinojen toimintamahdollisuuksia; tai</a:t>
            </a:r>
          </a:p>
          <a:p>
            <a:pPr marL="355600" lvl="1" indent="0">
              <a:buNone/>
            </a:pPr>
            <a:r>
              <a:rPr lang="fi-FI" sz="1600" dirty="0"/>
              <a:t>4) alueen yhdyskuntarakenteen toimivuutta.</a:t>
            </a:r>
          </a:p>
          <a:p>
            <a:r>
              <a:rPr lang="fi-FI" sz="1900" dirty="0"/>
              <a:t>Kunnan on muodostuttava yhdestä alueesta, joka muodostaa toiminnallisen kokonaisuuden</a:t>
            </a:r>
          </a:p>
          <a:p>
            <a:r>
              <a:rPr lang="fi-FI" sz="1900" dirty="0"/>
              <a:t>Kuntajakoa muutettaessa tulee pyrkiä kielellisesti yhteensopiviin alueisiin, joissa turvataan suomen- ja ruotsinkielisen väestön oikeudet saada palveluja omalla kielellään samanlaisten perusteiden mukaan.</a:t>
            </a:r>
          </a:p>
        </p:txBody>
      </p:sp>
      <p:sp>
        <p:nvSpPr>
          <p:cNvPr id="4" name="Dian numeron paikkamerkki 3"/>
          <p:cNvSpPr>
            <a:spLocks noGrp="1"/>
          </p:cNvSpPr>
          <p:nvPr>
            <p:ph type="sldNum" sz="quarter" idx="12"/>
          </p:nvPr>
        </p:nvSpPr>
        <p:spPr/>
        <p:txBody>
          <a:bodyPr/>
          <a:lstStyle/>
          <a:p>
            <a:fld id="{4BCCB783-365B-40E8-A1C9-91A9348041A5}" type="slidenum">
              <a:rPr lang="fi-FI" smtClean="0"/>
              <a:pPr/>
              <a:t>4</a:t>
            </a:fld>
            <a:endParaRPr lang="fi-FI" dirty="0"/>
          </a:p>
        </p:txBody>
      </p:sp>
    </p:spTree>
    <p:extLst>
      <p:ext uri="{BB962C8B-B14F-4D97-AF65-F5344CB8AC3E}">
        <p14:creationId xmlns:p14="http://schemas.microsoft.com/office/powerpoint/2010/main" val="2197190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ACF65135-AD7A-816E-1F48-165A11CF4014}"/>
              </a:ext>
            </a:extLst>
          </p:cNvPr>
          <p:cNvSpPr>
            <a:spLocks noGrp="1"/>
          </p:cNvSpPr>
          <p:nvPr>
            <p:ph type="title"/>
          </p:nvPr>
        </p:nvSpPr>
        <p:spPr/>
        <p:txBody>
          <a:bodyPr/>
          <a:lstStyle/>
          <a:p>
            <a:r>
              <a:rPr lang="fi-FI" dirty="0"/>
              <a:t>Kuntien yhdistymisselvitysten pääsääntö ja poikkeukset</a:t>
            </a:r>
          </a:p>
        </p:txBody>
      </p:sp>
      <p:sp>
        <p:nvSpPr>
          <p:cNvPr id="6" name="Suorakulmio: Pyöristetyt kulmat 5">
            <a:extLst>
              <a:ext uri="{FF2B5EF4-FFF2-40B4-BE49-F238E27FC236}">
                <a16:creationId xmlns:a16="http://schemas.microsoft.com/office/drawing/2014/main" id="{69F70325-6CA7-45D0-4D90-C0C53232D7AE}"/>
              </a:ext>
            </a:extLst>
          </p:cNvPr>
          <p:cNvSpPr/>
          <p:nvPr/>
        </p:nvSpPr>
        <p:spPr>
          <a:xfrm>
            <a:off x="897467" y="1955800"/>
            <a:ext cx="9711266" cy="12276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3600" dirty="0"/>
              <a:t>Pääsääntö: kuntien oma yhdistymisselvitys</a:t>
            </a:r>
          </a:p>
        </p:txBody>
      </p:sp>
      <p:sp>
        <p:nvSpPr>
          <p:cNvPr id="7" name="Suorakulmio: Pyöristetyt kulmat 6">
            <a:extLst>
              <a:ext uri="{FF2B5EF4-FFF2-40B4-BE49-F238E27FC236}">
                <a16:creationId xmlns:a16="http://schemas.microsoft.com/office/drawing/2014/main" id="{8B01386C-C832-88E0-3D2E-F54FF4667795}"/>
              </a:ext>
            </a:extLst>
          </p:cNvPr>
          <p:cNvSpPr/>
          <p:nvPr/>
        </p:nvSpPr>
        <p:spPr>
          <a:xfrm>
            <a:off x="2743201" y="3356200"/>
            <a:ext cx="5850466" cy="88053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solidFill>
                  <a:schemeClr val="tx2"/>
                </a:solidFill>
              </a:rPr>
              <a:t>Poikkeus: erityinen kuntajakoselvitys</a:t>
            </a:r>
          </a:p>
        </p:txBody>
      </p:sp>
      <p:sp>
        <p:nvSpPr>
          <p:cNvPr id="8" name="Suorakulmio: Pyöristetyt kulmat 7">
            <a:extLst>
              <a:ext uri="{FF2B5EF4-FFF2-40B4-BE49-F238E27FC236}">
                <a16:creationId xmlns:a16="http://schemas.microsoft.com/office/drawing/2014/main" id="{6631633A-8DD4-32DC-DF2F-3924D4B89C0F}"/>
              </a:ext>
            </a:extLst>
          </p:cNvPr>
          <p:cNvSpPr/>
          <p:nvPr/>
        </p:nvSpPr>
        <p:spPr>
          <a:xfrm>
            <a:off x="3412067" y="4524600"/>
            <a:ext cx="4487333" cy="88053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a:solidFill>
                  <a:schemeClr val="tx2"/>
                </a:solidFill>
              </a:rPr>
              <a:t>Poikkeuksen poikkeus: erityisen vaikeassa taloudellisessa asemassa olevan kunnan erityinen kuntajakoselvitys</a:t>
            </a:r>
          </a:p>
        </p:txBody>
      </p:sp>
    </p:spTree>
    <p:extLst>
      <p:ext uri="{BB962C8B-B14F-4D97-AF65-F5344CB8AC3E}">
        <p14:creationId xmlns:p14="http://schemas.microsoft.com/office/powerpoint/2010/main" val="2742924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isällön paikkamerkki 2"/>
          <p:cNvSpPr>
            <a:spLocks noGrp="1"/>
          </p:cNvSpPr>
          <p:nvPr>
            <p:ph idx="1"/>
          </p:nvPr>
        </p:nvSpPr>
        <p:spPr>
          <a:xfrm>
            <a:off x="528506" y="1203158"/>
            <a:ext cx="10532377" cy="4972648"/>
          </a:xfrm>
        </p:spPr>
        <p:txBody>
          <a:bodyPr>
            <a:normAutofit fontScale="92500" lnSpcReduction="10000"/>
          </a:bodyPr>
          <a:lstStyle/>
          <a:p>
            <a:pPr marL="457200" indent="-457200">
              <a:buAutoNum type="alphaLcParenR"/>
            </a:pPr>
            <a:r>
              <a:rPr lang="fi-FI" sz="2000" dirty="0"/>
              <a:t>Kuntien itse tekemä kuntajakoselvitys</a:t>
            </a:r>
          </a:p>
          <a:p>
            <a:pPr marL="990600" lvl="1" indent="-457200"/>
            <a:r>
              <a:rPr lang="fi-FI" sz="1600" dirty="0"/>
              <a:t>pääsääntöinen selvitystapa.</a:t>
            </a:r>
          </a:p>
          <a:p>
            <a:pPr marL="990600" lvl="1" indent="-457200"/>
            <a:r>
              <a:rPr lang="fi-FI" sz="1600" dirty="0"/>
              <a:t>kunnat tekevät itse tai konsultin avustamana; ministeriö ei osallistu varsinaiseen selvitysprosessiin.</a:t>
            </a:r>
          </a:p>
          <a:p>
            <a:pPr marL="990600" lvl="1" indent="-457200"/>
            <a:r>
              <a:rPr lang="fi-FI" sz="1600" dirty="0"/>
              <a:t>valtiovarainministeriö voi myöntää avustusta selvityskustannuksiin, korkeintaan 70 % selvityksen hyväksyttävistä arvonlisäverottomista kustannuksista, kuitenkin enintään 40 000 euroa. </a:t>
            </a:r>
          </a:p>
          <a:p>
            <a:pPr marL="990600" lvl="1" indent="-457200">
              <a:buNone/>
            </a:pPr>
            <a:endParaRPr lang="fi-FI" sz="1600" dirty="0"/>
          </a:p>
          <a:p>
            <a:pPr marL="457200" indent="-457200">
              <a:buAutoNum type="alphaLcParenR"/>
            </a:pPr>
            <a:r>
              <a:rPr lang="fi-FI" sz="2000" dirty="0"/>
              <a:t>Erityinen kuntajakoselvitys</a:t>
            </a:r>
          </a:p>
          <a:p>
            <a:pPr lvl="1"/>
            <a:r>
              <a:rPr lang="fi-FI" sz="1600" dirty="0"/>
              <a:t>Valtiovarainministeriö asettaa kuntajakoselvittäjän/-selvittäjiä ja määrittelee selvitettävän alueen.</a:t>
            </a:r>
          </a:p>
          <a:p>
            <a:pPr lvl="1"/>
            <a:r>
              <a:rPr lang="fi-FI" sz="1600" dirty="0"/>
              <a:t>Käytetään vain poikkeustilanteissa: asian laajuuden tai vaikeuden johdosta taikka muusta perustellusta syystä</a:t>
            </a:r>
          </a:p>
          <a:p>
            <a:pPr lvl="1"/>
            <a:r>
              <a:rPr lang="fi-FI" sz="1600" dirty="0"/>
              <a:t>Ministeriö </a:t>
            </a:r>
            <a:r>
              <a:rPr lang="fi-FI" sz="1600" u="sng" dirty="0"/>
              <a:t>voi asettaa</a:t>
            </a:r>
            <a:r>
              <a:rPr lang="fi-FI" sz="1600" dirty="0"/>
              <a:t> kuntien esityksestä, omasta aloitteestaan, nk. </a:t>
            </a:r>
            <a:r>
              <a:rPr lang="fi-FI" sz="1600" dirty="0" err="1"/>
              <a:t>kriiskuntamenttelyssä</a:t>
            </a:r>
            <a:r>
              <a:rPr lang="fi-FI" sz="1600" dirty="0"/>
              <a:t> olevan kunnan arviointiryhmän ehdotuksesta tai jos 20 % kunnan äänioikeutetuista asukkaista sitä esittää</a:t>
            </a:r>
          </a:p>
          <a:p>
            <a:pPr lvl="1"/>
            <a:r>
              <a:rPr lang="fi-FI" sz="1600" dirty="0"/>
              <a:t>Valtio selvityksen toimittamisesta aiheutuvista kustannuksista, mm. selvittäjän palkkauskustannuksista, matkakustannuksista sekä tapauskohtaisen arvion perusteella esim. erilaisten aineistojen hankinnasta</a:t>
            </a:r>
          </a:p>
          <a:p>
            <a:pPr lvl="2"/>
            <a:r>
              <a:rPr lang="fi-FI" sz="1300" dirty="0"/>
              <a:t>Ei kokouspalkkioita, kuntien virkatyötä tai sihteerityötä</a:t>
            </a:r>
          </a:p>
          <a:p>
            <a:pPr lvl="1">
              <a:buNone/>
            </a:pPr>
            <a:endParaRPr lang="fi-FI" sz="1800" dirty="0"/>
          </a:p>
        </p:txBody>
      </p:sp>
      <p:sp>
        <p:nvSpPr>
          <p:cNvPr id="2" name="Otsikko 3">
            <a:extLst>
              <a:ext uri="{FF2B5EF4-FFF2-40B4-BE49-F238E27FC236}">
                <a16:creationId xmlns:a16="http://schemas.microsoft.com/office/drawing/2014/main" id="{AD035703-6C60-0BC8-FF0F-038395362FA6}"/>
              </a:ext>
            </a:extLst>
          </p:cNvPr>
          <p:cNvSpPr>
            <a:spLocks noGrp="1"/>
          </p:cNvSpPr>
          <p:nvPr>
            <p:ph type="title"/>
          </p:nvPr>
        </p:nvSpPr>
        <p:spPr>
          <a:xfrm>
            <a:off x="814161" y="180000"/>
            <a:ext cx="10888566" cy="1080000"/>
          </a:xfrm>
        </p:spPr>
        <p:txBody>
          <a:bodyPr/>
          <a:lstStyle/>
          <a:p>
            <a:r>
              <a:rPr lang="fi-FI" dirty="0"/>
              <a:t>Selvitystavat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a:extLst>
              <a:ext uri="{FF2B5EF4-FFF2-40B4-BE49-F238E27FC236}">
                <a16:creationId xmlns:a16="http://schemas.microsoft.com/office/drawing/2014/main" id="{373F1B07-D138-660E-577F-D938D9EB27CB}"/>
              </a:ext>
            </a:extLst>
          </p:cNvPr>
          <p:cNvSpPr>
            <a:spLocks noGrp="1" noChangeArrowheads="1"/>
          </p:cNvSpPr>
          <p:nvPr>
            <p:ph type="title"/>
          </p:nvPr>
        </p:nvSpPr>
        <p:spPr>
          <a:xfrm>
            <a:off x="719271" y="180000"/>
            <a:ext cx="10888566" cy="1080000"/>
          </a:xfrm>
          <a:noFill/>
        </p:spPr>
        <p:txBody>
          <a:bodyPr>
            <a:normAutofit fontScale="90000"/>
          </a:bodyPr>
          <a:lstStyle/>
          <a:p>
            <a:pPr eaLnBrk="1" hangingPunct="1"/>
            <a:r>
              <a:rPr lang="fi-FI" altLang="fi-FI" sz="3600" dirty="0"/>
              <a:t>18 § Päätöksenteon edellytykset kuntien yhdistyessä</a:t>
            </a:r>
          </a:p>
        </p:txBody>
      </p:sp>
      <p:sp>
        <p:nvSpPr>
          <p:cNvPr id="33797" name="Oval 13" descr="Valtioneuvosto">
            <a:extLst>
              <a:ext uri="{FF2B5EF4-FFF2-40B4-BE49-F238E27FC236}">
                <a16:creationId xmlns:a16="http://schemas.microsoft.com/office/drawing/2014/main" id="{F07D513E-A323-7DEF-4E76-A8949BD02B6F}"/>
              </a:ext>
            </a:extLst>
          </p:cNvPr>
          <p:cNvSpPr>
            <a:spLocks noChangeArrowheads="1"/>
          </p:cNvSpPr>
          <p:nvPr/>
        </p:nvSpPr>
        <p:spPr bwMode="auto">
          <a:xfrm>
            <a:off x="4718051" y="1452563"/>
            <a:ext cx="2625725" cy="117475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i-FI" altLang="fi-FI" sz="2400" dirty="0"/>
              <a:t>Valtioneuvosto</a:t>
            </a:r>
          </a:p>
        </p:txBody>
      </p:sp>
      <p:sp>
        <p:nvSpPr>
          <p:cNvPr id="33798" name="Rectangle 14" descr="- voi päättää kuntien yhdistymisestä yhdistyvien kuntien&#10;valtuustojen yhteisestä esityksestä&#10;">
            <a:extLst>
              <a:ext uri="{FF2B5EF4-FFF2-40B4-BE49-F238E27FC236}">
                <a16:creationId xmlns:a16="http://schemas.microsoft.com/office/drawing/2014/main" id="{67561571-16EA-88DE-36BF-681B4678E72F}"/>
              </a:ext>
            </a:extLst>
          </p:cNvPr>
          <p:cNvSpPr>
            <a:spLocks noChangeArrowheads="1"/>
          </p:cNvSpPr>
          <p:nvPr/>
        </p:nvSpPr>
        <p:spPr bwMode="auto">
          <a:xfrm>
            <a:off x="442914" y="2819876"/>
            <a:ext cx="5096751" cy="1324298"/>
          </a:xfrm>
          <a:prstGeom prst="rect">
            <a:avLst/>
          </a:prstGeom>
          <a:solidFill>
            <a:schemeClr val="accent2">
              <a:lumMod val="75000"/>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i-FI" altLang="fi-FI" sz="1600" dirty="0"/>
              <a:t>- voi päättää kuntien yhdistymisestä yhdistyvien kuntien</a:t>
            </a:r>
          </a:p>
          <a:p>
            <a:pPr eaLnBrk="1" hangingPunct="1"/>
            <a:r>
              <a:rPr lang="fi-FI" altLang="fi-FI" sz="1600" dirty="0"/>
              <a:t>valtuustojen yhteisestä esityksestä</a:t>
            </a:r>
            <a:endParaRPr lang="fi-FI" altLang="fi-FI" sz="2000" dirty="0"/>
          </a:p>
        </p:txBody>
      </p:sp>
      <p:sp>
        <p:nvSpPr>
          <p:cNvPr id="33799" name="Rectangle 15" descr=" voi hylätä kuntien esityksen kuntien yhdistymisestä &#10;vain, jos kuntajaon muuttaminen olisi ilmeisesti vastoin&#10;2 § tavoitteita tai 4 § edellytyksiä&#10;">
            <a:extLst>
              <a:ext uri="{FF2B5EF4-FFF2-40B4-BE49-F238E27FC236}">
                <a16:creationId xmlns:a16="http://schemas.microsoft.com/office/drawing/2014/main" id="{ACDAD215-C8A0-84AD-D9B0-A41326140392}"/>
              </a:ext>
            </a:extLst>
          </p:cNvPr>
          <p:cNvSpPr>
            <a:spLocks noChangeArrowheads="1"/>
          </p:cNvSpPr>
          <p:nvPr/>
        </p:nvSpPr>
        <p:spPr bwMode="auto">
          <a:xfrm>
            <a:off x="442914" y="4457629"/>
            <a:ext cx="5096751" cy="1016000"/>
          </a:xfrm>
          <a:prstGeom prst="rect">
            <a:avLst/>
          </a:prstGeom>
          <a:solidFill>
            <a:schemeClr val="accent2">
              <a:lumMod val="60000"/>
              <a:lumOff val="40000"/>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fi-FI" altLang="fi-FI" sz="1600" dirty="0"/>
              <a:t> voi hylätä kuntien esityksen kuntien yhdistymisestä </a:t>
            </a:r>
          </a:p>
          <a:p>
            <a:pPr eaLnBrk="1" hangingPunct="1"/>
            <a:r>
              <a:rPr lang="fi-FI" altLang="fi-FI" sz="1600" dirty="0"/>
              <a:t>vain, jos kuntajaon muuttaminen olisi ilmeisesti vastoin</a:t>
            </a:r>
          </a:p>
          <a:p>
            <a:pPr eaLnBrk="1" hangingPunct="1"/>
            <a:r>
              <a:rPr lang="fi-FI" altLang="fi-FI" sz="1600" dirty="0"/>
              <a:t>2 § tavoitteita tai 4 § edellytyksiä</a:t>
            </a:r>
          </a:p>
        </p:txBody>
      </p:sp>
      <p:sp>
        <p:nvSpPr>
          <p:cNvPr id="33800" name="Rectangle 16" descr="voi päättää kuntien&#10;yhdistymisestä &#10;valtuuston vastustuksesta&#10;huolimatta, jos &#10;kuntajakoselvittäjän (16 §)&#10;ehdotus kuntien &#10;yhdistymisestä on saanut&#10;enemmistön kannatuksen&#10;kunnassa toimitetussa&#10;kansanäänestyksessä&#10;">
            <a:extLst>
              <a:ext uri="{FF2B5EF4-FFF2-40B4-BE49-F238E27FC236}">
                <a16:creationId xmlns:a16="http://schemas.microsoft.com/office/drawing/2014/main" id="{8D5C8F1E-5591-C267-FEBF-A746B0FA0873}"/>
              </a:ext>
            </a:extLst>
          </p:cNvPr>
          <p:cNvSpPr>
            <a:spLocks noChangeArrowheads="1"/>
          </p:cNvSpPr>
          <p:nvPr/>
        </p:nvSpPr>
        <p:spPr bwMode="auto">
          <a:xfrm>
            <a:off x="5863957" y="2819876"/>
            <a:ext cx="2794000" cy="3338513"/>
          </a:xfrm>
          <a:prstGeom prst="rect">
            <a:avLst/>
          </a:prstGeom>
          <a:solidFill>
            <a:schemeClr val="accent2">
              <a:lumMod val="60000"/>
              <a:lumOff val="40000"/>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fi-FI" altLang="fi-FI" sz="1600" dirty="0"/>
              <a:t>voi päättää kuntien</a:t>
            </a:r>
          </a:p>
          <a:p>
            <a:pPr eaLnBrk="1" hangingPunct="1"/>
            <a:r>
              <a:rPr lang="fi-FI" altLang="fi-FI" sz="1600" dirty="0"/>
              <a:t>yhdistymisestä </a:t>
            </a:r>
          </a:p>
          <a:p>
            <a:pPr eaLnBrk="1" hangingPunct="1"/>
            <a:r>
              <a:rPr lang="fi-FI" altLang="fi-FI" sz="1600" dirty="0"/>
              <a:t>valtuuston vastustuksesta</a:t>
            </a:r>
          </a:p>
          <a:p>
            <a:pPr eaLnBrk="1" hangingPunct="1"/>
            <a:r>
              <a:rPr lang="fi-FI" altLang="fi-FI" sz="1600" dirty="0"/>
              <a:t>huolimatta, jos </a:t>
            </a:r>
          </a:p>
          <a:p>
            <a:pPr eaLnBrk="1" hangingPunct="1"/>
            <a:r>
              <a:rPr lang="fi-FI" altLang="fi-FI" sz="1600" dirty="0"/>
              <a:t>kuntajakoselvittäjän (16 §)</a:t>
            </a:r>
          </a:p>
          <a:p>
            <a:pPr eaLnBrk="1" hangingPunct="1"/>
            <a:r>
              <a:rPr lang="fi-FI" altLang="fi-FI" sz="1600" dirty="0"/>
              <a:t>ehdotus kuntien </a:t>
            </a:r>
          </a:p>
          <a:p>
            <a:pPr eaLnBrk="1" hangingPunct="1"/>
            <a:r>
              <a:rPr lang="fi-FI" altLang="fi-FI" sz="1600" dirty="0"/>
              <a:t>yhdistymisestä on saanut</a:t>
            </a:r>
          </a:p>
          <a:p>
            <a:pPr eaLnBrk="1" hangingPunct="1"/>
            <a:r>
              <a:rPr lang="fi-FI" altLang="fi-FI" sz="1600" dirty="0"/>
              <a:t>enemmistön kannatuksen</a:t>
            </a:r>
          </a:p>
          <a:p>
            <a:pPr eaLnBrk="1" hangingPunct="1"/>
            <a:r>
              <a:rPr lang="fi-FI" altLang="fi-FI" sz="1600" dirty="0"/>
              <a:t>kunnassa toimitetussa</a:t>
            </a:r>
          </a:p>
          <a:p>
            <a:pPr eaLnBrk="1" hangingPunct="1"/>
            <a:r>
              <a:rPr lang="fi-FI" altLang="fi-FI" sz="1600" u="sng" dirty="0"/>
              <a:t>kansanäänestyksessä</a:t>
            </a:r>
          </a:p>
        </p:txBody>
      </p:sp>
      <p:sp>
        <p:nvSpPr>
          <p:cNvPr id="5" name="Rectangle 16" descr="voi päättää 16 a §:ssä &#10;tarkoitetusta esityksestä &#10;muutoksen kohteena &#10;olevan kunnan tai kuntien &#10;valtuustojen vastustuksesta &#10;huolimatta, jos muutos on &#10;välttämätön erityisen &#10;vaikeassa taloudellisessa &#10;asemassa olevan kunnan &#10;asukkaiden lakisääteisten &#10;palvelujen turvaamiseksi&#10;">
            <a:extLst>
              <a:ext uri="{FF2B5EF4-FFF2-40B4-BE49-F238E27FC236}">
                <a16:creationId xmlns:a16="http://schemas.microsoft.com/office/drawing/2014/main" id="{3E129DCC-C5DC-23B2-6FC6-66032504A58E}"/>
              </a:ext>
            </a:extLst>
          </p:cNvPr>
          <p:cNvSpPr>
            <a:spLocks noChangeArrowheads="1"/>
          </p:cNvSpPr>
          <p:nvPr/>
        </p:nvSpPr>
        <p:spPr bwMode="auto">
          <a:xfrm>
            <a:off x="9059712" y="2825531"/>
            <a:ext cx="2689373" cy="3338513"/>
          </a:xfrm>
          <a:prstGeom prst="rect">
            <a:avLst/>
          </a:prstGeom>
          <a:solidFill>
            <a:schemeClr val="accent2">
              <a:lumMod val="60000"/>
              <a:lumOff val="40000"/>
            </a:scheme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fi-FI" altLang="fi-FI" sz="1600" dirty="0"/>
              <a:t>voi päättää 16 a §:ssä </a:t>
            </a:r>
          </a:p>
          <a:p>
            <a:pPr eaLnBrk="1" hangingPunct="1"/>
            <a:r>
              <a:rPr lang="fi-FI" altLang="fi-FI" sz="1600" dirty="0"/>
              <a:t>tarkoitetusta esityksestä </a:t>
            </a:r>
          </a:p>
          <a:p>
            <a:pPr eaLnBrk="1" hangingPunct="1"/>
            <a:r>
              <a:rPr lang="fi-FI" altLang="fi-FI" sz="1600" dirty="0"/>
              <a:t>muutoksen kohteena </a:t>
            </a:r>
          </a:p>
          <a:p>
            <a:pPr eaLnBrk="1" hangingPunct="1"/>
            <a:r>
              <a:rPr lang="fi-FI" altLang="fi-FI" sz="1600" dirty="0"/>
              <a:t>olevan kunnan tai kuntien </a:t>
            </a:r>
          </a:p>
          <a:p>
            <a:pPr eaLnBrk="1" hangingPunct="1"/>
            <a:r>
              <a:rPr lang="fi-FI" altLang="fi-FI" sz="1600" dirty="0"/>
              <a:t>valtuustojen vastustuksesta </a:t>
            </a:r>
          </a:p>
          <a:p>
            <a:pPr eaLnBrk="1" hangingPunct="1"/>
            <a:r>
              <a:rPr lang="fi-FI" altLang="fi-FI" sz="1600" dirty="0"/>
              <a:t>huolimatta, jos muutos </a:t>
            </a:r>
            <a:r>
              <a:rPr lang="fi-FI" altLang="fi-FI" sz="1600" u="sng" dirty="0"/>
              <a:t>on </a:t>
            </a:r>
          </a:p>
          <a:p>
            <a:pPr eaLnBrk="1" hangingPunct="1"/>
            <a:r>
              <a:rPr lang="fi-FI" altLang="fi-FI" sz="1600" u="sng" dirty="0"/>
              <a:t>välttämätön erityisen </a:t>
            </a:r>
          </a:p>
          <a:p>
            <a:pPr eaLnBrk="1" hangingPunct="1"/>
            <a:r>
              <a:rPr lang="fi-FI" altLang="fi-FI" sz="1600" u="sng" dirty="0"/>
              <a:t>vaikeassa taloudellisessa </a:t>
            </a:r>
          </a:p>
          <a:p>
            <a:pPr eaLnBrk="1" hangingPunct="1"/>
            <a:r>
              <a:rPr lang="fi-FI" altLang="fi-FI" sz="1600" u="sng" dirty="0"/>
              <a:t>asemassa olevan kunnan </a:t>
            </a:r>
          </a:p>
          <a:p>
            <a:pPr eaLnBrk="1" hangingPunct="1"/>
            <a:r>
              <a:rPr lang="fi-FI" altLang="fi-FI" sz="1600" u="sng" dirty="0"/>
              <a:t>asukkaiden lakisääteisten </a:t>
            </a:r>
          </a:p>
          <a:p>
            <a:pPr eaLnBrk="1" hangingPunct="1"/>
            <a:r>
              <a:rPr lang="fi-FI" altLang="fi-FI" sz="1600" u="sng" dirty="0"/>
              <a:t>palvelujen turvaamiseksi</a:t>
            </a:r>
          </a:p>
        </p:txBody>
      </p:sp>
      <p:cxnSp>
        <p:nvCxnSpPr>
          <p:cNvPr id="22" name="Suora yhdysviiva 21">
            <a:extLst>
              <a:ext uri="{FF2B5EF4-FFF2-40B4-BE49-F238E27FC236}">
                <a16:creationId xmlns:a16="http://schemas.microsoft.com/office/drawing/2014/main" id="{54594DB6-2B0F-207C-5712-23268DCBF45A}"/>
              </a:ext>
              <a:ext uri="{C183D7F6-B498-43B3-948B-1728B52AA6E4}">
                <adec:decorative xmlns:adec="http://schemas.microsoft.com/office/drawing/2017/decorative" val="1"/>
              </a:ext>
            </a:extLst>
          </p:cNvPr>
          <p:cNvCxnSpPr>
            <a:stCxn id="33797" idx="3"/>
            <a:endCxn id="33799" idx="0"/>
          </p:cNvCxnSpPr>
          <p:nvPr/>
        </p:nvCxnSpPr>
        <p:spPr>
          <a:xfrm flipH="1">
            <a:off x="2991290" y="2455275"/>
            <a:ext cx="2111290" cy="2002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uora yhdysviiva 14">
            <a:extLst>
              <a:ext uri="{FF2B5EF4-FFF2-40B4-BE49-F238E27FC236}">
                <a16:creationId xmlns:a16="http://schemas.microsoft.com/office/drawing/2014/main" id="{9217EE7B-453A-FFEC-488A-1B0344783E95}"/>
              </a:ext>
              <a:ext uri="{C183D7F6-B498-43B3-948B-1728B52AA6E4}">
                <adec:decorative xmlns:adec="http://schemas.microsoft.com/office/drawing/2017/decorative" val="1"/>
              </a:ext>
            </a:extLst>
          </p:cNvPr>
          <p:cNvCxnSpPr>
            <a:cxnSpLocks/>
            <a:stCxn id="33797" idx="2"/>
            <a:endCxn id="33798" idx="0"/>
          </p:cNvCxnSpPr>
          <p:nvPr/>
        </p:nvCxnSpPr>
        <p:spPr>
          <a:xfrm flipH="1">
            <a:off x="2991290" y="2039938"/>
            <a:ext cx="1726761" cy="779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uora yhdysviiva 16">
            <a:extLst>
              <a:ext uri="{FF2B5EF4-FFF2-40B4-BE49-F238E27FC236}">
                <a16:creationId xmlns:a16="http://schemas.microsoft.com/office/drawing/2014/main" id="{1FC8557A-E913-BF1C-CBDD-D3C4CFB83C91}"/>
              </a:ext>
              <a:ext uri="{C183D7F6-B498-43B3-948B-1728B52AA6E4}">
                <adec:decorative xmlns:adec="http://schemas.microsoft.com/office/drawing/2017/decorative" val="1"/>
              </a:ext>
            </a:extLst>
          </p:cNvPr>
          <p:cNvCxnSpPr>
            <a:stCxn id="33797" idx="5"/>
            <a:endCxn id="33800" idx="0"/>
          </p:cNvCxnSpPr>
          <p:nvPr/>
        </p:nvCxnSpPr>
        <p:spPr>
          <a:xfrm>
            <a:off x="6959247" y="2455275"/>
            <a:ext cx="301710" cy="364601"/>
          </a:xfrm>
          <a:prstGeom prst="line">
            <a:avLst/>
          </a:prstGeom>
        </p:spPr>
        <p:style>
          <a:lnRef idx="1">
            <a:schemeClr val="accent1"/>
          </a:lnRef>
          <a:fillRef idx="0">
            <a:schemeClr val="accent1"/>
          </a:fillRef>
          <a:effectRef idx="0">
            <a:schemeClr val="accent1"/>
          </a:effectRef>
          <a:fontRef idx="minor">
            <a:schemeClr val="tx1"/>
          </a:fontRef>
        </p:style>
      </p:cxnSp>
      <p:sp>
        <p:nvSpPr>
          <p:cNvPr id="11" name="Dian numeron paikkamerkki 3">
            <a:extLst>
              <a:ext uri="{FF2B5EF4-FFF2-40B4-BE49-F238E27FC236}">
                <a16:creationId xmlns:a16="http://schemas.microsoft.com/office/drawing/2014/main" id="{24DDCE67-9822-F0BF-6A50-DB37B50ECE2E}"/>
              </a:ext>
              <a:ext uri="{C183D7F6-B498-43B3-948B-1728B52AA6E4}">
                <adec:decorative xmlns:adec="http://schemas.microsoft.com/office/drawing/2017/decorative" val="1"/>
              </a:ext>
            </a:extLst>
          </p:cNvPr>
          <p:cNvSpPr>
            <a:spLocks noGrp="1"/>
          </p:cNvSpPr>
          <p:nvPr>
            <p:ph type="sldNum" sz="quarter" idx="10"/>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8D7897-17AE-4E3B-AD44-92577363A6E7}" type="slidenum">
              <a:rPr lang="fi-FI" altLang="fi-FI">
                <a:solidFill>
                  <a:schemeClr val="bg1"/>
                </a:solidFill>
                <a:latin typeface="Arial Narrow" panose="020B0606020202030204" pitchFamily="34" charset="0"/>
              </a:rPr>
              <a:pPr eaLnBrk="1" hangingPunct="1"/>
              <a:t>7</a:t>
            </a:fld>
            <a:endParaRPr lang="fi-FI" altLang="fi-FI">
              <a:solidFill>
                <a:schemeClr val="bg1"/>
              </a:solidFill>
              <a:latin typeface="Arial Narrow" panose="020B0606020202030204" pitchFamily="34" charset="0"/>
            </a:endParaRPr>
          </a:p>
        </p:txBody>
      </p:sp>
      <p:cxnSp>
        <p:nvCxnSpPr>
          <p:cNvPr id="19" name="Suora yhdysviiva 18">
            <a:extLst>
              <a:ext uri="{FF2B5EF4-FFF2-40B4-BE49-F238E27FC236}">
                <a16:creationId xmlns:a16="http://schemas.microsoft.com/office/drawing/2014/main" id="{9EEE2969-B32B-CB6A-6B74-18B673277C51}"/>
              </a:ext>
              <a:ext uri="{C183D7F6-B498-43B3-948B-1728B52AA6E4}">
                <adec:decorative xmlns:adec="http://schemas.microsoft.com/office/drawing/2017/decorative" val="1"/>
              </a:ext>
            </a:extLst>
          </p:cNvPr>
          <p:cNvCxnSpPr>
            <a:stCxn id="33797" idx="6"/>
            <a:endCxn id="5" idx="0"/>
          </p:cNvCxnSpPr>
          <p:nvPr/>
        </p:nvCxnSpPr>
        <p:spPr>
          <a:xfrm>
            <a:off x="7343776" y="2039938"/>
            <a:ext cx="3060623" cy="78559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829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BC9ED-8641-680F-E3D7-FB6844B8373C}"/>
              </a:ext>
            </a:extLst>
          </p:cNvPr>
          <p:cNvSpPr>
            <a:spLocks noGrp="1"/>
          </p:cNvSpPr>
          <p:nvPr>
            <p:ph type="title"/>
          </p:nvPr>
        </p:nvSpPr>
        <p:spPr/>
        <p:txBody>
          <a:bodyPr>
            <a:noAutofit/>
          </a:bodyPr>
          <a:lstStyle/>
          <a:p>
            <a:r>
              <a:rPr lang="fi-FI" sz="2400" dirty="0"/>
              <a:t>Kynnys päättää yhdistymisestä vastoin kuntien tahtoa, nykyisen kuntarakennelain mukaan, erityisen vaikeassa taloudellisessa asemassa oleva kunta</a:t>
            </a:r>
          </a:p>
        </p:txBody>
      </p:sp>
      <p:sp>
        <p:nvSpPr>
          <p:cNvPr id="3" name="Sisällön paikkamerkki 2">
            <a:extLst>
              <a:ext uri="{FF2B5EF4-FFF2-40B4-BE49-F238E27FC236}">
                <a16:creationId xmlns:a16="http://schemas.microsoft.com/office/drawing/2014/main" id="{661D2390-0E10-7AB1-B997-50B02FF16B02}"/>
              </a:ext>
            </a:extLst>
          </p:cNvPr>
          <p:cNvSpPr>
            <a:spLocks noGrp="1"/>
          </p:cNvSpPr>
          <p:nvPr>
            <p:ph idx="1"/>
          </p:nvPr>
        </p:nvSpPr>
        <p:spPr>
          <a:xfrm>
            <a:off x="814162" y="1944000"/>
            <a:ext cx="10871108" cy="4194000"/>
          </a:xfrm>
        </p:spPr>
        <p:txBody>
          <a:bodyPr>
            <a:normAutofit fontScale="55000" lnSpcReduction="20000"/>
          </a:bodyPr>
          <a:lstStyle/>
          <a:p>
            <a:r>
              <a:rPr lang="fi-FI" dirty="0"/>
              <a:t>Kuntajakoa voidaan muuttaa muutoksen kohteena olevan kunnan tai kuntien valtuustojen vastustuksesta huolimatta, jos </a:t>
            </a:r>
          </a:p>
          <a:p>
            <a:pPr lvl="1"/>
            <a:r>
              <a:rPr lang="fi-FI" dirty="0"/>
              <a:t>muutos on </a:t>
            </a:r>
            <a:r>
              <a:rPr lang="fi-FI" u="sng" dirty="0"/>
              <a:t>välttämätön</a:t>
            </a:r>
            <a:r>
              <a:rPr lang="fi-FI" dirty="0"/>
              <a:t> erityisen vaikeassa taloudellisessa asemassa olevan kunnan </a:t>
            </a:r>
            <a:r>
              <a:rPr lang="fi-FI" u="sng" dirty="0"/>
              <a:t>asukkaiden lakisääteisten palvelujen turvaamiseksi</a:t>
            </a:r>
            <a:r>
              <a:rPr lang="fi-FI" dirty="0"/>
              <a:t> ja </a:t>
            </a:r>
          </a:p>
          <a:p>
            <a:pPr lvl="1"/>
            <a:r>
              <a:rPr lang="fi-FI" dirty="0"/>
              <a:t>laissa säädetyt kuntajaon muuttamisen edellytykset täyttyvät. </a:t>
            </a:r>
          </a:p>
          <a:p>
            <a:r>
              <a:rPr lang="fi-FI" dirty="0"/>
              <a:t>Kriisikuntia koskevien pakkoliitosten taustalla olevat intressit ovat perustuslakivaliokunnan mielestä tässä tapauksessa olleet niin painavia, että ne oikeuttavat näinkin merkittävän kajoamisen kunnalliseen itsehallintoon. </a:t>
            </a:r>
          </a:p>
          <a:p>
            <a:pPr lvl="1"/>
            <a:r>
              <a:rPr lang="fi-FI" dirty="0"/>
              <a:t>Pakkoliitosmahdollisuuden kynnystä korottaa ja selventää edellytys muutoksen välttämättömyyttä erityisen vaikeassa taloudellisessa asemassa olevan kunnan asukkaiden lakisääteisten palvelujen turvaamiseksi. Välttämättömyyskriteeri rajaa myös sitä, miten monta kuntaa yhdistäminen voi koskea. </a:t>
            </a:r>
          </a:p>
          <a:p>
            <a:pPr lvl="1"/>
            <a:r>
              <a:rPr lang="fi-FI" dirty="0" err="1"/>
              <a:t>PeV</a:t>
            </a:r>
            <a:r>
              <a:rPr lang="fi-FI" dirty="0"/>
              <a:t> on korostanut kuitenkin tässä yhteydessä niiden yhdistämisen kohteena olevien muiden kuntien asemaa, jotka ovat vastustaneet liitosta. Tältä osin on tärkeää, että esityksen perustelujen mukaisesti pelkästään arviointimenettelyyn johtaneiden taloudellisten kriteerien täyttymisen ei pidä johtaa kunnan tahdon vastaisesti kuntajaon muutokseen, vaan muutoksen tulee olla kokonaisuutena perusteltu. </a:t>
            </a:r>
          </a:p>
          <a:p>
            <a:pPr lvl="1"/>
            <a:r>
              <a:rPr lang="fi-FI" dirty="0"/>
              <a:t>Vaikka lausunto koskee nimenomaan niin sanotun kriisikunnan liittämistä toiseen kuntaan ja toisen kunnan velvollisuutta vastaanottaa tämä kunta, perustuslakivaliokunta näyttäisi asettavan tiukat edellytykset kokonaisten kuntien pakkoliitoksille yleisemminkin.</a:t>
            </a:r>
          </a:p>
          <a:p>
            <a:pPr lvl="1"/>
            <a:r>
              <a:rPr lang="fi-FI" dirty="0"/>
              <a:t>Valtio ei voi siten täysin vapaasti päättää kuntajaosta kuntien kantojen vastaisesti, vaan päätöstä rajaavat useat valtiosääntöoikeudelliset argumentit (perusoikeuskytkennät ja kunnallinen itsehallinto).  </a:t>
            </a:r>
          </a:p>
          <a:p>
            <a:r>
              <a:rPr lang="fi-FI" dirty="0"/>
              <a:t>Käytetty kolme kertaa: Lavia-Pori 2014 (yhdistyminen voimaan 2015), Tarvasjoki-Lieto 2014 (yhdistyminen voimaan 2015) ja Rääkkylä-Kitee 2016 (KHO kumosi valtioneuvoston päätöksen, yhdistyminen ei tullut voimaan)</a:t>
            </a:r>
          </a:p>
        </p:txBody>
      </p:sp>
      <p:sp>
        <p:nvSpPr>
          <p:cNvPr id="4" name="Dian numeron paikkamerkki 3">
            <a:extLst>
              <a:ext uri="{FF2B5EF4-FFF2-40B4-BE49-F238E27FC236}">
                <a16:creationId xmlns:a16="http://schemas.microsoft.com/office/drawing/2014/main" id="{B0C5A742-498F-6406-1D00-DCC7BDF5DB7C}"/>
              </a:ext>
            </a:extLst>
          </p:cNvPr>
          <p:cNvSpPr>
            <a:spLocks noGrp="1"/>
          </p:cNvSpPr>
          <p:nvPr>
            <p:ph type="sldNum" sz="quarter" idx="12"/>
          </p:nvPr>
        </p:nvSpPr>
        <p:spPr/>
        <p:txBody>
          <a:bodyPr/>
          <a:lstStyle/>
          <a:p>
            <a:fld id="{7CD1C137-87C0-4E4B-8573-EDFCC21A7E6F}" type="slidenum">
              <a:rPr lang="fi-FI" noProof="0" smtClean="0"/>
              <a:pPr/>
              <a:t>8</a:t>
            </a:fld>
            <a:endParaRPr lang="fi-FI" noProof="0" dirty="0"/>
          </a:p>
        </p:txBody>
      </p:sp>
    </p:spTree>
    <p:extLst>
      <p:ext uri="{BB962C8B-B14F-4D97-AF65-F5344CB8AC3E}">
        <p14:creationId xmlns:p14="http://schemas.microsoft.com/office/powerpoint/2010/main" val="141491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3C8D04EA-4400-DA74-242F-5A1286DCE0A7}"/>
              </a:ext>
            </a:extLst>
          </p:cNvPr>
          <p:cNvSpPr>
            <a:spLocks noGrp="1"/>
          </p:cNvSpPr>
          <p:nvPr>
            <p:ph type="title"/>
          </p:nvPr>
        </p:nvSpPr>
        <p:spPr/>
        <p:txBody>
          <a:bodyPr/>
          <a:lstStyle/>
          <a:p>
            <a:r>
              <a:rPr lang="fi-FI" dirty="0"/>
              <a:t>Kuntien yhdistymisistä säätäminen valtiosääntöoikeudellisesta näkökulmasta </a:t>
            </a:r>
          </a:p>
        </p:txBody>
      </p:sp>
      <p:sp>
        <p:nvSpPr>
          <p:cNvPr id="5" name="Sisällön paikkamerkki 4">
            <a:extLst>
              <a:ext uri="{FF2B5EF4-FFF2-40B4-BE49-F238E27FC236}">
                <a16:creationId xmlns:a16="http://schemas.microsoft.com/office/drawing/2014/main" id="{FAE631B3-AD8B-B120-07C3-C555B0012558}"/>
              </a:ext>
            </a:extLst>
          </p:cNvPr>
          <p:cNvSpPr>
            <a:spLocks noGrp="1"/>
          </p:cNvSpPr>
          <p:nvPr>
            <p:ph idx="1"/>
          </p:nvPr>
        </p:nvSpPr>
        <p:spPr>
          <a:xfrm>
            <a:off x="814162" y="1944000"/>
            <a:ext cx="10871108" cy="4194000"/>
          </a:xfrm>
        </p:spPr>
        <p:txBody>
          <a:bodyPr>
            <a:normAutofit fontScale="70000" lnSpcReduction="20000"/>
          </a:bodyPr>
          <a:lstStyle/>
          <a:p>
            <a:r>
              <a:rPr lang="fi-FI" dirty="0"/>
              <a:t>Perustuslaki 122 §: Hallinnolliset jaotukset: Kuntajaon perusteista säädetään lailla.</a:t>
            </a:r>
          </a:p>
          <a:p>
            <a:pPr lvl="1"/>
            <a:r>
              <a:rPr lang="fi-FI" dirty="0"/>
              <a:t>Perustuslain esitöissä vaatimuksen todetaan merkitsevän sitä, että kuntajaon muuttamisen edellytyksistä ja kuntajaon muuttamista koskevasta päätöksentekomenettelystä on säädettävä lailla. </a:t>
            </a:r>
          </a:p>
          <a:p>
            <a:pPr lvl="1"/>
            <a:r>
              <a:rPr lang="fi-FI" dirty="0"/>
              <a:t>Kuntajaon muuttamisesta säädetään lailla tai siitä päättää, sen mukaan kuin kuntarakennelaissa säädetään, valtioneuvosto tai valtiovarainministeriö.</a:t>
            </a:r>
          </a:p>
          <a:p>
            <a:r>
              <a:rPr lang="fi-FI" dirty="0"/>
              <a:t>Kunnallisen itsehallinnon ja perusoikeuksien (PL 2 luku) välinen intressipunninta: Kuntarakenteen muutoksia ja kunnallisen itsehallinnon uudistamista voivat puoltaa sosiaalisten ja sivistyksellisten perusoikeuksien sekä yhdenvertaisuuden toteuttamiseen liittyvät perusteet sekä kulloinkin yhteiskunnassa vallitsevat olosuhteet.  </a:t>
            </a:r>
          </a:p>
          <a:p>
            <a:pPr lvl="1"/>
            <a:r>
              <a:rPr lang="fi-FI" altLang="fi-FI" dirty="0"/>
              <a:t>Huomioon otettava muut merkitykselliset perustuslain säännökset, kuten hallinnollista jaotusta, kielellisiä oikeuksia, sosiaalisia ja sivistyksellisiä perusoikeuksia ja kunnallista itsehallintoa koskevat säännökset.</a:t>
            </a:r>
          </a:p>
          <a:p>
            <a:r>
              <a:rPr lang="fi-FI" altLang="fi-FI" dirty="0"/>
              <a:t>Kuntajakoa voidaan muuttaa tavallisella lailla, mutta kuntarakenteen on kokonaisuutena mahdollistettava itsehallinnon keskeisten elementtien (kansanvaltaisen päätöksenteon, taloudellisen autonomian ja tehtävien hoitamiskyvyn) tosiasiallinen toteutuminen; kuntarakenne ei ole itseisarvo vaan väline, jonka tulee tukea kunnan vähimmäisedellytysten täyttymistä</a:t>
            </a:r>
          </a:p>
        </p:txBody>
      </p:sp>
    </p:spTree>
    <p:extLst>
      <p:ext uri="{BB962C8B-B14F-4D97-AF65-F5344CB8AC3E}">
        <p14:creationId xmlns:p14="http://schemas.microsoft.com/office/powerpoint/2010/main" val="3057774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7361AA-BAB9-C1D9-20F2-AB9863C4E047}"/>
              </a:ext>
            </a:extLst>
          </p:cNvPr>
          <p:cNvSpPr>
            <a:spLocks noGrp="1"/>
          </p:cNvSpPr>
          <p:nvPr>
            <p:ph type="title"/>
          </p:nvPr>
        </p:nvSpPr>
        <p:spPr/>
        <p:txBody>
          <a:bodyPr/>
          <a:lstStyle/>
          <a:p>
            <a:r>
              <a:rPr lang="fi-FI" dirty="0"/>
              <a:t>Vastoin kunnan tahtoa tehtävien yhdistymisen reunaehdot</a:t>
            </a:r>
          </a:p>
        </p:txBody>
      </p:sp>
      <p:sp>
        <p:nvSpPr>
          <p:cNvPr id="3" name="Sisällön paikkamerkki 2">
            <a:extLst>
              <a:ext uri="{FF2B5EF4-FFF2-40B4-BE49-F238E27FC236}">
                <a16:creationId xmlns:a16="http://schemas.microsoft.com/office/drawing/2014/main" id="{39B946E5-71CE-D879-54EB-8F3FD805B34E}"/>
              </a:ext>
            </a:extLst>
          </p:cNvPr>
          <p:cNvSpPr>
            <a:spLocks noGrp="1"/>
          </p:cNvSpPr>
          <p:nvPr>
            <p:ph idx="1"/>
          </p:nvPr>
        </p:nvSpPr>
        <p:spPr/>
        <p:txBody>
          <a:bodyPr>
            <a:normAutofit fontScale="62500" lnSpcReduction="20000"/>
          </a:bodyPr>
          <a:lstStyle/>
          <a:p>
            <a:r>
              <a:rPr lang="fi-FI" altLang="fi-FI" dirty="0"/>
              <a:t>Perustuslaki ja 121 §:n mukainen itsehallinto eivät itsessään suojaa kuntia kuntajaon muutoksilta.</a:t>
            </a:r>
          </a:p>
          <a:p>
            <a:pPr lvl="1"/>
            <a:r>
              <a:rPr lang="fi-FI" sz="2400" dirty="0"/>
              <a:t>Perustuslain 121 §:n 1 säännöksen väljästä muotoilusta ei voida johtaa kovin tiukkoja reunaehtoja kuntakoolle tai kuntarakenteelle yleisemmin. </a:t>
            </a:r>
          </a:p>
          <a:p>
            <a:pPr lvl="2"/>
            <a:r>
              <a:rPr lang="fi-FI" sz="2100" dirty="0"/>
              <a:t>Perustuslain säännöksen taustalla on kuitenkin käsitys siitä, että kunta on paikallishallinnon perusyksikkö, jonka toiminta ja hallinto perustuu paikalliseksi miellettyyn yhteisöön ja paikallistason demokratiaan. </a:t>
            </a:r>
          </a:p>
          <a:p>
            <a:pPr lvl="1"/>
            <a:r>
              <a:rPr lang="fi-FI" sz="2400" dirty="0"/>
              <a:t>Perustuslain 121.4 §:n perusteella itsehallinnosta kuntia suuremmilla hallintoalueilla säädetään lailla. </a:t>
            </a:r>
          </a:p>
          <a:p>
            <a:pPr lvl="1"/>
            <a:r>
              <a:rPr lang="fi-FI" sz="2400" dirty="0"/>
              <a:t>Kokonaisuudesta seuraa väistämättä, että kuntien on tarkoitettu olevan yleisesti ottaen hyvinvointialueita pienempiä hallintoyksikköjä. Tämä asettaa tietynlaiset rajat sille, millaiseksi kuntarakenne voidaan Suomessa tavallisen lain säännöksin muodostaa. </a:t>
            </a:r>
          </a:p>
          <a:p>
            <a:r>
              <a:rPr lang="fi-FI" dirty="0"/>
              <a:t>Nk. pakkoliitosten tekeminen kuntauudistuksissa on rajattua PeL kannalta:</a:t>
            </a:r>
          </a:p>
          <a:p>
            <a:r>
              <a:rPr lang="fi-FI" dirty="0"/>
              <a:t>Aiempia kuntauudistuksia koskevien esitysten arvioinnissaan perustuslakivaliokunta on kiinnittänyt huomioita siihen, että kuntaliitokset ovat perustuneet kuntien omiin päätöksiin. </a:t>
            </a:r>
          </a:p>
          <a:p>
            <a:pPr lvl="1"/>
            <a:r>
              <a:rPr lang="fi-FI" dirty="0"/>
              <a:t>Poikkeuksena tästä ovat olleet erittäin vaikeassa taloudellisessa asemassa olevat kunnat ja niiden kanssa yhdistettävät kunnat.  </a:t>
            </a:r>
          </a:p>
          <a:p>
            <a:pPr lvl="1"/>
            <a:endParaRPr lang="fi-FI" dirty="0"/>
          </a:p>
          <a:p>
            <a:pPr marL="457200" lvl="1" indent="0">
              <a:buNone/>
            </a:pPr>
            <a:endParaRPr lang="fi-FI" dirty="0"/>
          </a:p>
          <a:p>
            <a:endParaRPr lang="fi-FI" dirty="0"/>
          </a:p>
        </p:txBody>
      </p:sp>
      <p:sp>
        <p:nvSpPr>
          <p:cNvPr id="4" name="Dian numeron paikkamerkki 3">
            <a:extLst>
              <a:ext uri="{FF2B5EF4-FFF2-40B4-BE49-F238E27FC236}">
                <a16:creationId xmlns:a16="http://schemas.microsoft.com/office/drawing/2014/main" id="{6365046B-A5A7-B9E3-542E-5BCE970A1733}"/>
              </a:ext>
            </a:extLst>
          </p:cNvPr>
          <p:cNvSpPr>
            <a:spLocks noGrp="1"/>
          </p:cNvSpPr>
          <p:nvPr>
            <p:ph type="sldNum" sz="quarter" idx="12"/>
          </p:nvPr>
        </p:nvSpPr>
        <p:spPr/>
        <p:txBody>
          <a:bodyPr/>
          <a:lstStyle/>
          <a:p>
            <a:fld id="{7CD1C137-87C0-4E4B-8573-EDFCC21A7E6F}" type="slidenum">
              <a:rPr lang="fi-FI" noProof="0" smtClean="0"/>
              <a:pPr/>
              <a:t>10</a:t>
            </a:fld>
            <a:endParaRPr lang="fi-FI" noProof="0" dirty="0"/>
          </a:p>
        </p:txBody>
      </p:sp>
    </p:spTree>
    <p:extLst>
      <p:ext uri="{BB962C8B-B14F-4D97-AF65-F5344CB8AC3E}">
        <p14:creationId xmlns:p14="http://schemas.microsoft.com/office/powerpoint/2010/main" val="4139648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14161" y="233750"/>
            <a:ext cx="10888566" cy="1198810"/>
          </a:xfrm>
        </p:spPr>
        <p:txBody>
          <a:bodyPr/>
          <a:lstStyle/>
          <a:p>
            <a:r>
              <a:rPr lang="fi-FI" dirty="0">
                <a:solidFill>
                  <a:schemeClr val="tx2"/>
                </a:solidFill>
              </a:rPr>
              <a:t>Kuntien arviointimenettelyn tarkoitus palvelujen turvaaminen</a:t>
            </a:r>
            <a:endParaRPr lang="fi-FI" strike="sngStrike" dirty="0">
              <a:solidFill>
                <a:schemeClr val="tx2"/>
              </a:solidFill>
            </a:endParaRPr>
          </a:p>
        </p:txBody>
      </p:sp>
      <p:sp>
        <p:nvSpPr>
          <p:cNvPr id="3" name="Sisällön paikkamerkki 2"/>
          <p:cNvSpPr>
            <a:spLocks noGrp="1"/>
          </p:cNvSpPr>
          <p:nvPr>
            <p:ph idx="1"/>
          </p:nvPr>
        </p:nvSpPr>
        <p:spPr>
          <a:xfrm>
            <a:off x="814162" y="1727200"/>
            <a:ext cx="10871108" cy="4410800"/>
          </a:xfrm>
        </p:spPr>
        <p:txBody>
          <a:bodyPr>
            <a:normAutofit fontScale="55000" lnSpcReduction="20000"/>
          </a:bodyPr>
          <a:lstStyle/>
          <a:p>
            <a:r>
              <a:rPr lang="fi-FI" dirty="0"/>
              <a:t>Kunnan ja valtion tulee yhdessä selvittää kunnan mahdollisuudet turvata asukkailleen lainsäädännön edellyttämät palvelut sekä ryhtyä toimenpiteisiin palvelujen edellytysten turvaamiseksi, jos arviointimenettelyn edellytys täyttyy.</a:t>
            </a:r>
          </a:p>
          <a:p>
            <a:r>
              <a:rPr lang="fi-FI" dirty="0"/>
              <a:t>Valtiovarainministeriön harkinnassa on päättää menettelyn käynnistämisestä.</a:t>
            </a:r>
          </a:p>
          <a:p>
            <a:r>
              <a:rPr lang="fi-FI" dirty="0"/>
              <a:t>Kunta voi päätyä arviointimenettelyyn seuraavilla eri tavoilla (arviointimenettelyn kriteerit 3 kpl):</a:t>
            </a:r>
          </a:p>
          <a:p>
            <a:pPr lvl="1"/>
            <a:r>
              <a:rPr lang="fi-FI" dirty="0"/>
              <a:t>emokunta ei ole kattanut taseeseen kertynyttä alijäämää kuntalain 110 §:n 3 momentissa säädetyssä määräajassa tai</a:t>
            </a:r>
          </a:p>
          <a:p>
            <a:pPr lvl="1"/>
            <a:r>
              <a:rPr lang="fi-FI" dirty="0"/>
              <a:t>asukasta kohden laskettu kertynyt alijäämä on kunnan viimeisessä konsernitilinpäätöksessä vähintään 1 000 euroa ja sitä edeltäneenä vuonna vähintään 500 euroa tai</a:t>
            </a:r>
          </a:p>
          <a:p>
            <a:pPr lvl="1"/>
            <a:r>
              <a:rPr lang="fi-FI" dirty="0"/>
              <a:t>rahoituksen riittävyyttä tai vakavaraisuutta kuvaavat talouden neljä (4) tunnuslukua täyttävät kahtena vuonna peräkkäin säädetyt raja-arvot.</a:t>
            </a:r>
          </a:p>
          <a:p>
            <a:pPr lvl="1"/>
            <a:endParaRPr lang="fi-FI" dirty="0"/>
          </a:p>
          <a:p>
            <a:pPr marL="312738" lvl="1" indent="-312738"/>
            <a:r>
              <a:rPr lang="fi-FI" sz="2400" dirty="0"/>
              <a:t>Arviointiryhmä tekee ehdotuksen kunnan asukkaiden palvelujen turvaamiseksi tarvittavista toimenpiteistä</a:t>
            </a:r>
            <a:br>
              <a:rPr lang="fi-FI" sz="2400" dirty="0"/>
            </a:br>
            <a:endParaRPr lang="fi-FI" sz="2400" dirty="0"/>
          </a:p>
          <a:p>
            <a:pPr marL="312738" lvl="1" indent="-312738"/>
            <a:r>
              <a:rPr lang="fi-FI" sz="2400" dirty="0"/>
              <a:t>Valtiovarainministeriö tekee ryhmän toimenpide-ehdotusten ja niitä koskevien valtuuston päätösten perusteella ratkaisun kuntarakennelaissa tarkoitetun erityisen selvityksen tarpeellisuudesta kuntajaon muuttamiseksi. </a:t>
            </a:r>
          </a:p>
          <a:p>
            <a:pPr marL="312738" lvl="1" indent="-312738"/>
            <a:r>
              <a:rPr lang="fi-FI" sz="2400" dirty="0"/>
              <a:t>Ratkaisu erityisen selvityksen tarpeellisuudesta voidaan tehdä myös uutta arviointimenettelyä käynnistämättä, jos toimenpiteet eivät ole toteutuneet  arviointimenettelyn edellytykset täyttyvät.</a:t>
            </a:r>
          </a:p>
          <a:p>
            <a:pPr marL="0" lvl="1" indent="0">
              <a:buNone/>
            </a:pPr>
            <a:r>
              <a:rPr lang="fi-FI" sz="2400" dirty="0"/>
              <a:t>. </a:t>
            </a:r>
            <a:endParaRPr lang="fi-FI" dirty="0"/>
          </a:p>
        </p:txBody>
      </p:sp>
      <p:sp>
        <p:nvSpPr>
          <p:cNvPr id="4" name="Dian numeron paikkamerkki 3"/>
          <p:cNvSpPr>
            <a:spLocks noGrp="1"/>
          </p:cNvSpPr>
          <p:nvPr>
            <p:ph type="sldNum" sz="quarter" idx="12"/>
          </p:nvPr>
        </p:nvSpPr>
        <p:spPr/>
        <p:txBody>
          <a:bodyPr/>
          <a:lstStyle/>
          <a:p>
            <a:fld id="{4BCCB783-365B-40E8-A1C9-91A9348041A5}" type="slidenum">
              <a:rPr lang="fi-FI" smtClean="0"/>
              <a:pPr/>
              <a:t>11</a:t>
            </a:fld>
            <a:endParaRPr lang="fi-FI" dirty="0"/>
          </a:p>
        </p:txBody>
      </p:sp>
    </p:spTree>
    <p:extLst>
      <p:ext uri="{BB962C8B-B14F-4D97-AF65-F5344CB8AC3E}">
        <p14:creationId xmlns:p14="http://schemas.microsoft.com/office/powerpoint/2010/main" val="472287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6DD868F0-9870-E980-7A22-169AE4761EA2}"/>
              </a:ext>
            </a:extLst>
          </p:cNvPr>
          <p:cNvSpPr>
            <a:spLocks noGrp="1"/>
          </p:cNvSpPr>
          <p:nvPr>
            <p:ph type="title"/>
          </p:nvPr>
        </p:nvSpPr>
        <p:spPr/>
        <p:txBody>
          <a:bodyPr/>
          <a:lstStyle/>
          <a:p>
            <a:r>
              <a:rPr lang="fi-FI" dirty="0"/>
              <a:t>Näkökulmia</a:t>
            </a:r>
          </a:p>
        </p:txBody>
      </p:sp>
      <p:sp>
        <p:nvSpPr>
          <p:cNvPr id="4" name="Dian numeron paikkamerkki 3">
            <a:extLst>
              <a:ext uri="{FF2B5EF4-FFF2-40B4-BE49-F238E27FC236}">
                <a16:creationId xmlns:a16="http://schemas.microsoft.com/office/drawing/2014/main" id="{9FA9C337-4ED4-E89B-3ECF-1CCD51EA055B}"/>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pPr/>
              <a:t>12</a:t>
            </a:fld>
            <a:endParaRPr lang="fi-FI" noProof="0" dirty="0"/>
          </a:p>
        </p:txBody>
      </p:sp>
    </p:spTree>
    <p:extLst>
      <p:ext uri="{BB962C8B-B14F-4D97-AF65-F5344CB8AC3E}">
        <p14:creationId xmlns:p14="http://schemas.microsoft.com/office/powerpoint/2010/main" val="2601377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911C6454-5AEC-F6A5-B04B-3B1EDA91DFD3}"/>
              </a:ext>
            </a:extLst>
          </p:cNvPr>
          <p:cNvSpPr>
            <a:spLocks noGrp="1"/>
          </p:cNvSpPr>
          <p:nvPr>
            <p:ph type="title"/>
          </p:nvPr>
        </p:nvSpPr>
        <p:spPr/>
        <p:txBody>
          <a:bodyPr/>
          <a:lstStyle/>
          <a:p>
            <a:r>
              <a:rPr lang="fi-FI" dirty="0"/>
              <a:t>Strategiset yhdistymiset kehittämiskapasiteetin vahvistajina</a:t>
            </a:r>
          </a:p>
        </p:txBody>
      </p:sp>
      <p:sp>
        <p:nvSpPr>
          <p:cNvPr id="4" name="Sisällön paikkamerkki 3">
            <a:extLst>
              <a:ext uri="{FF2B5EF4-FFF2-40B4-BE49-F238E27FC236}">
                <a16:creationId xmlns:a16="http://schemas.microsoft.com/office/drawing/2014/main" id="{C2E50BA2-653A-BA2C-6A32-290465D55EFA}"/>
              </a:ext>
            </a:extLst>
          </p:cNvPr>
          <p:cNvSpPr>
            <a:spLocks noGrp="1"/>
          </p:cNvSpPr>
          <p:nvPr>
            <p:ph idx="1"/>
          </p:nvPr>
        </p:nvSpPr>
        <p:spPr/>
        <p:txBody>
          <a:bodyPr/>
          <a:lstStyle/>
          <a:p>
            <a:r>
              <a:rPr lang="fi-FI" dirty="0"/>
              <a:t>Kunnan tehtävä ei voi olla vain selviytyä, vaan kunnista on löydyttävä kykyä ja resursseja pitkäjänteisempään kehittämiseen ja vahvuutta kestävän kehityksen johtamiseen.</a:t>
            </a:r>
          </a:p>
          <a:p>
            <a:pPr lvl="1"/>
            <a:r>
              <a:rPr lang="fi-FI" dirty="0"/>
              <a:t>Taloudellinen – ympäristöllinen – sosiaalinen kestävyys kunnan toiminnan ytimessä</a:t>
            </a:r>
          </a:p>
          <a:p>
            <a:r>
              <a:rPr lang="fi-FI" dirty="0"/>
              <a:t>Osaavan henkilöstön riittävyys ja saatavuus, kollegoiden tuki</a:t>
            </a:r>
          </a:p>
          <a:p>
            <a:endParaRPr lang="fi-FI" dirty="0"/>
          </a:p>
        </p:txBody>
      </p:sp>
    </p:spTree>
    <p:extLst>
      <p:ext uri="{BB962C8B-B14F-4D97-AF65-F5344CB8AC3E}">
        <p14:creationId xmlns:p14="http://schemas.microsoft.com/office/powerpoint/2010/main" val="993805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04B2EB-EB4E-8D6E-D7F5-5F4AD0D208A4}"/>
              </a:ext>
            </a:extLst>
          </p:cNvPr>
          <p:cNvSpPr>
            <a:spLocks noGrp="1"/>
          </p:cNvSpPr>
          <p:nvPr>
            <p:ph type="title"/>
          </p:nvPr>
        </p:nvSpPr>
        <p:spPr>
          <a:xfrm>
            <a:off x="814388" y="349064"/>
            <a:ext cx="10888566" cy="1080000"/>
          </a:xfrm>
        </p:spPr>
        <p:txBody>
          <a:bodyPr>
            <a:normAutofit fontScale="90000"/>
          </a:bodyPr>
          <a:lstStyle/>
          <a:p>
            <a:r>
              <a:rPr lang="fi-FI" dirty="0"/>
              <a:t>Yhdistymisten ja niiden mahdollisuuksien arviointia liitostyypeittäin – millaisia yhdistymisiä ja missä vaiheessa haluamme?</a:t>
            </a:r>
          </a:p>
        </p:txBody>
      </p:sp>
      <p:graphicFrame>
        <p:nvGraphicFramePr>
          <p:cNvPr id="5" name="Sisällön paikkamerkki 4" descr="Kaavio esittää viisi kuntaliitostyyppiä jatkumona kehittävistä liitoksista pakotettuihin kriisikuntaliitoksiin. Kunkin liitostyypin yhteydessä kuvataan sen keskeiset tavoitteet, lähtökohdat ja vaikutukset.&#10;&#10;Kehittävät liitokset&#10;&#10;Vahva tulevaisuusorientaatio.&#10;Yhteistyö ja osallisuus nähdään eteenpäin vievinä mahdollisuuksina.&#10;Uuden kunnan rakentaminen ja tulevaisuus korostuvat, samalla vanhoista rakenteista pyritään irrottautumaan realistisesti.&#10;&#10;Tehostavat liitokset&#10;&#10;Uuden kunnan palvelut korostuvat.&#10;Tavoitteena ovat palvelujen kehittäminen, palvelurakenteen muutokset sekä digitalisaatioon liittyvien odotusten toteuttaminen.&#10;Yhteistyö ja osallisuus nähdään mahdollisuutena.&#10;&#10;Sopeuttavat liitokset&#10;&#10;Uuden kunnan taloudellinen sopeuttaminen korostuu.&#10;Palveluja supistetaan.&#10;Riskinä on yhteistyöstä vetäytyminen.&#10;&#10;Pelastavat liitokset&#10;&#10;Keskiössä on vanhan kunnan selviytymisen turvaaminen.&#10;Kunnan neuvotteluasema yhteistyössä on heikko.&#10;Tavoitteena on minimoida palvelutaso ilman merkittävää kehittämisvaraa.&#10;&#10;Pakotetut kriisikuntaliitokset&#10;&#10;Taustalla on kriisikuntatilanne.&#10;Liitos tehdään välttämättömien ratkaisujen toteuttamiseksi, jotta asukkaiden palvelut voidaan turvata myös ulkopuolisen toiminnan seurauksena.&#10;Yhteistyökumppaneita ei välttämättä enää löydy vapaaehtoisesti.">
            <a:extLst>
              <a:ext uri="{FF2B5EF4-FFF2-40B4-BE49-F238E27FC236}">
                <a16:creationId xmlns:a16="http://schemas.microsoft.com/office/drawing/2014/main" id="{80D77967-8C5D-F316-340A-36757FEC7FBB}"/>
              </a:ext>
            </a:extLst>
          </p:cNvPr>
          <p:cNvGraphicFramePr>
            <a:graphicFrameLocks noGrp="1"/>
          </p:cNvGraphicFramePr>
          <p:nvPr>
            <p:ph idx="1"/>
            <p:extLst>
              <p:ext uri="{D42A27DB-BD31-4B8C-83A1-F6EECF244321}">
                <p14:modId xmlns:p14="http://schemas.microsoft.com/office/powerpoint/2010/main" val="2776249552"/>
              </p:ext>
            </p:extLst>
          </p:nvPr>
        </p:nvGraphicFramePr>
        <p:xfrm>
          <a:off x="814388" y="1944687"/>
          <a:ext cx="10871200" cy="4102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an numeron paikkamerkki 3">
            <a:extLst>
              <a:ext uri="{FF2B5EF4-FFF2-40B4-BE49-F238E27FC236}">
                <a16:creationId xmlns:a16="http://schemas.microsoft.com/office/drawing/2014/main" id="{8F219FD8-F5DF-FD2D-BA1C-3FC96BB7482C}"/>
              </a:ext>
            </a:extLst>
          </p:cNvPr>
          <p:cNvSpPr>
            <a:spLocks noGrp="1"/>
          </p:cNvSpPr>
          <p:nvPr>
            <p:ph type="sldNum" sz="quarter" idx="12"/>
          </p:nvPr>
        </p:nvSpPr>
        <p:spPr/>
        <p:txBody>
          <a:bodyPr/>
          <a:lstStyle/>
          <a:p>
            <a:fld id="{7CD1C137-87C0-4E4B-8573-EDFCC21A7E6F}" type="slidenum">
              <a:rPr lang="fi-FI" noProof="0" smtClean="0"/>
              <a:pPr/>
              <a:t>14</a:t>
            </a:fld>
            <a:endParaRPr lang="fi-FI" noProof="0" dirty="0"/>
          </a:p>
        </p:txBody>
      </p:sp>
      <p:sp>
        <p:nvSpPr>
          <p:cNvPr id="3" name="Tekstiruutu 2">
            <a:extLst>
              <a:ext uri="{FF2B5EF4-FFF2-40B4-BE49-F238E27FC236}">
                <a16:creationId xmlns:a16="http://schemas.microsoft.com/office/drawing/2014/main" id="{9C713F7F-7849-E5BF-5975-156ACD958569}"/>
              </a:ext>
            </a:extLst>
          </p:cNvPr>
          <p:cNvSpPr txBox="1"/>
          <p:nvPr/>
        </p:nvSpPr>
        <p:spPr>
          <a:xfrm>
            <a:off x="6970144" y="6259125"/>
            <a:ext cx="4278702" cy="461665"/>
          </a:xfrm>
          <a:prstGeom prst="rect">
            <a:avLst/>
          </a:prstGeom>
          <a:noFill/>
        </p:spPr>
        <p:txBody>
          <a:bodyPr wrap="square" rtlCol="0">
            <a:spAutoFit/>
          </a:bodyPr>
          <a:lstStyle/>
          <a:p>
            <a:r>
              <a:rPr lang="fi-FI" sz="1000" dirty="0"/>
              <a:t>Lähde: Koski, Kyösti ja Halonen: </a:t>
            </a:r>
          </a:p>
          <a:p>
            <a:r>
              <a:rPr lang="fi-FI" sz="1000" dirty="0"/>
              <a:t>Opittavaa kuntaliitosprosesseista. Kuntaliiton verkkojulkaisut, 2013.</a:t>
            </a:r>
            <a:r>
              <a:rPr lang="fi-FI" sz="1400" dirty="0"/>
              <a:t> </a:t>
            </a:r>
          </a:p>
        </p:txBody>
      </p:sp>
    </p:spTree>
    <p:extLst>
      <p:ext uri="{BB962C8B-B14F-4D97-AF65-F5344CB8AC3E}">
        <p14:creationId xmlns:p14="http://schemas.microsoft.com/office/powerpoint/2010/main" val="2554895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6BA595-8401-B9C8-0A04-B0BA739D0AA6}"/>
              </a:ext>
            </a:extLst>
          </p:cNvPr>
          <p:cNvSpPr>
            <a:spLocks noGrp="1"/>
          </p:cNvSpPr>
          <p:nvPr>
            <p:ph type="title"/>
          </p:nvPr>
        </p:nvSpPr>
        <p:spPr>
          <a:xfrm>
            <a:off x="766763" y="426807"/>
            <a:ext cx="10658475" cy="1008113"/>
          </a:xfrm>
        </p:spPr>
        <p:txBody>
          <a:bodyPr/>
          <a:lstStyle/>
          <a:p>
            <a:r>
              <a:rPr lang="fi-FI" sz="3600" dirty="0"/>
              <a:t>Mitä huomioitava kuntaliitoksia tehdessä</a:t>
            </a:r>
          </a:p>
        </p:txBody>
      </p:sp>
      <p:sp>
        <p:nvSpPr>
          <p:cNvPr id="3" name="Sisällön paikkamerkki 2">
            <a:extLst>
              <a:ext uri="{FF2B5EF4-FFF2-40B4-BE49-F238E27FC236}">
                <a16:creationId xmlns:a16="http://schemas.microsoft.com/office/drawing/2014/main" id="{17828FEE-4E3C-AC1C-3D6E-61700E9B8A6F}"/>
              </a:ext>
            </a:extLst>
          </p:cNvPr>
          <p:cNvSpPr>
            <a:spLocks noGrp="1"/>
          </p:cNvSpPr>
          <p:nvPr>
            <p:ph idx="1"/>
          </p:nvPr>
        </p:nvSpPr>
        <p:spPr>
          <a:xfrm>
            <a:off x="609600" y="1044079"/>
            <a:ext cx="10972800" cy="4815437"/>
          </a:xfrm>
        </p:spPr>
        <p:txBody>
          <a:bodyPr/>
          <a:lstStyle/>
          <a:p>
            <a:pPr marL="271145" indent="-271145"/>
            <a:r>
              <a:rPr lang="fi-FI" sz="1400" b="1" dirty="0"/>
              <a:t>Kuntaliitostunnustelujen ajankohta ja aloitteellisuus</a:t>
            </a:r>
            <a:endParaRPr lang="fi-FI" b="1" dirty="0"/>
          </a:p>
          <a:p>
            <a:pPr lvl="1"/>
            <a:r>
              <a:rPr lang="fi-FI" sz="1400" dirty="0"/>
              <a:t>Kaupungit eivät ole viimevuosina olleet aloitteellisia kuntaliitoksissa. Kuntaliitoskeskustelun pelätään haittaavan kuntien välistä yhteistyötä ja kaupungin omaa kehittämistyötä.</a:t>
            </a:r>
          </a:p>
          <a:p>
            <a:pPr lvl="1"/>
            <a:r>
              <a:rPr lang="fi-FI" sz="1400" dirty="0"/>
              <a:t>Kuntaliitoskeskustelujen käynnistämisen ajoitus ja mahdollinen kuntaliitos voi ratkaista paljon uuden kunnan kehittämisen edellytyksiä. Esimerkiksi talouden näkökulmasta ”liian myöhään” tehty liitos ei anna hyviä edellytyksiä liitokselle eikä uuden kunnan käynnistymiselle.</a:t>
            </a:r>
          </a:p>
          <a:p>
            <a:pPr lvl="1"/>
            <a:r>
              <a:rPr lang="fi-FI" sz="1400" dirty="0"/>
              <a:t>Kuntaliitos ei historian valossa näyttäisi olevan kovinkaan nopea keino esim. vauhdittaa palveluverkkopäätöksiä, joten päätöksiä palveluverkoista pitäisi tehdä jo ennen kuntaliitosta</a:t>
            </a:r>
          </a:p>
          <a:p>
            <a:pPr marL="271145" indent="-271145"/>
            <a:r>
              <a:rPr lang="fi-FI" sz="1400" b="1" dirty="0"/>
              <a:t>Kunnan talouden heikko tilanne selkeästi suurin syy tehdä kuntaliitos</a:t>
            </a:r>
          </a:p>
          <a:p>
            <a:pPr lvl="1"/>
            <a:r>
              <a:rPr lang="fi-FI" sz="1400" dirty="0"/>
              <a:t>Kuntaliitoksia on tehty erityisesti taloudellisesta pakosta (kunnan talous on niin huonossa tilanteessa, ettei edellytyksiä jatkaa itsenäisenä kuntana enää ole)</a:t>
            </a:r>
          </a:p>
          <a:p>
            <a:pPr lvl="1"/>
            <a:r>
              <a:rPr lang="fi-FI" sz="1400" dirty="0"/>
              <a:t>Toisaalta kunnan todella heikko taloudellinen tilanne vähentää muiden kuntien halukkuutta tehdä kuntaliitosta</a:t>
            </a:r>
          </a:p>
          <a:p>
            <a:pPr marL="271145" indent="-271145"/>
            <a:r>
              <a:rPr lang="fi-FI" sz="1400" b="1" dirty="0"/>
              <a:t>Muut tekijät kuin talous ovat vähäisemmässä roolissa kuntaliitospäätöksissä</a:t>
            </a:r>
            <a:r>
              <a:rPr lang="fi-FI" sz="1400" dirty="0"/>
              <a:t>, mutta merkitystä on esim. seuraavilla:</a:t>
            </a:r>
          </a:p>
          <a:p>
            <a:pPr lvl="1"/>
            <a:r>
              <a:rPr lang="fi-FI" sz="1400" dirty="0"/>
              <a:t>Alueen yhteinen kulttuuriperimä ja vaikeasti sanoitettavissa oleva tunne siitä, että ”kuulutaan yhteen” ja sen myötä syntyvä keskinäinen luottamus  </a:t>
            </a:r>
          </a:p>
          <a:p>
            <a:pPr lvl="1"/>
            <a:r>
              <a:rPr lang="fi-FI" sz="1400" dirty="0"/>
              <a:t>Näkymä palvelujen turvaamisesta (joka usein konkretisoituu yhdistymissopimuksessa) </a:t>
            </a:r>
          </a:p>
          <a:p>
            <a:pPr lvl="1"/>
            <a:r>
              <a:rPr lang="fi-FI" sz="1400" dirty="0"/>
              <a:t>Positiiviset kehittämisnäkyvät ja erityisesti pienempien kuntien näkökulmasta mahdolliset yhdistymissopimukseen saadut investointilupaukset  </a:t>
            </a:r>
          </a:p>
          <a:p>
            <a:pPr lvl="1"/>
            <a:r>
              <a:rPr lang="fi-FI" sz="1400" dirty="0"/>
              <a:t>Luottamuksen merkitys: kuntaliitoksen valmisteluvaiheessa rakennettu keskinäinen luottamus on kriittisin tekijä prosessin sujuvuudelle ja uuden kunnan alulle</a:t>
            </a:r>
          </a:p>
        </p:txBody>
      </p:sp>
      <p:sp>
        <p:nvSpPr>
          <p:cNvPr id="4" name="Dian numeron paikkamerkki 3">
            <a:extLst>
              <a:ext uri="{FF2B5EF4-FFF2-40B4-BE49-F238E27FC236}">
                <a16:creationId xmlns:a16="http://schemas.microsoft.com/office/drawing/2014/main" id="{319C0DA3-C2EE-6669-A251-F6657234C21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160B98-140E-4345-B1A3-2A7247C42973}"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310928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5E65CD-7DCE-E05E-8CE0-944B1F8BFB5E}"/>
              </a:ext>
            </a:extLst>
          </p:cNvPr>
          <p:cNvSpPr>
            <a:spLocks noGrp="1"/>
          </p:cNvSpPr>
          <p:nvPr>
            <p:ph type="title"/>
          </p:nvPr>
        </p:nvSpPr>
        <p:spPr/>
        <p:txBody>
          <a:bodyPr/>
          <a:lstStyle/>
          <a:p>
            <a:r>
              <a:rPr lang="fi-FI" dirty="0"/>
              <a:t>Kuntaliitosten vaikutukset ja niiden arviointi</a:t>
            </a:r>
          </a:p>
        </p:txBody>
      </p:sp>
    </p:spTree>
    <p:extLst>
      <p:ext uri="{BB962C8B-B14F-4D97-AF65-F5344CB8AC3E}">
        <p14:creationId xmlns:p14="http://schemas.microsoft.com/office/powerpoint/2010/main" val="2019348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890544-64A0-67B0-554B-40B7B210DFE6}"/>
              </a:ext>
            </a:extLst>
          </p:cNvPr>
          <p:cNvSpPr>
            <a:spLocks noGrp="1"/>
          </p:cNvSpPr>
          <p:nvPr>
            <p:ph type="title"/>
          </p:nvPr>
        </p:nvSpPr>
        <p:spPr/>
        <p:txBody>
          <a:bodyPr>
            <a:normAutofit/>
          </a:bodyPr>
          <a:lstStyle/>
          <a:p>
            <a:r>
              <a:rPr lang="fi-FI" dirty="0"/>
              <a:t>Kuntaliitosten vaikutusten arvioimisen haasteita</a:t>
            </a:r>
            <a:endParaRPr lang="fi-FI" dirty="0">
              <a:solidFill>
                <a:srgbClr val="FF0000"/>
              </a:solidFill>
            </a:endParaRPr>
          </a:p>
        </p:txBody>
      </p:sp>
      <p:graphicFrame>
        <p:nvGraphicFramePr>
          <p:cNvPr id="5" name="Sisällön paikkamerkki 4" descr="Kaavio esittää kuusi tekijää, jotka vaikuttavat kuntaliitoksen vaikutusten arviointiin. Jokaisen tekijän yhteydessä kuvataan, miten se voi muuttaa kuntaliitoksen tuloksia ja vaikutuksia.&#10;&#10;Ajankohta&#10;&#10;Kuntien toimintaympäristöt ja kuntaliitokset ovat muuttuneet 2000-luvun aikana, minkä vuoksi kuntaliitoksen ajankohdalla on merkitystä.&#10;Vaikutuksiin vaikuttavat esimerkiksi suhdannetilanne (nousukausi tai taantuma), elinkeinojen kehitys, työllisyys ja väestökehitys.&#10;&#10;Muutoksen suuruus&#10;&#10;Kahden pienen kunnan liitos aiheuttaa yleensä melko vähäisen muutoksen.&#10;Suuren kaupunkiseudun strateginen monikuntaliitos voi puolestaan synnyttää huomattavasti suuremman muutoksen.&#10;&#10;Kehittämispotentiaali&#10;&#10;Kuntaliitoksen kautta saavutettavassa kehittämispotentiaalissa voi olla suuria tapauskohtaisia eroja.&#10;Tuloksiin vaikuttavat muun muassa liitoksen ajankohta, paikalliset olosuhteet, kuntien koko, muutoksen laajuus sekä johtamisjärjestelmän ja palveluprosessien uudistaminen.&#10;&#10;Toteutuksen tapa&#10;&#10;Kuntaliitoksen toteutustavalla on keskeinen merkitys lopputulokseen.&#10;Kuntaliitoksen hyötyjen ja haittojen ei voida olettaa toteutuvan automaattisesti, vaan ne riippuvat toteutuksesta.&#10;&#10;Tarkastelujanjakso&#10;&#10;Vaikutuksia voidaan tarkastella muutamien kuukausien tai jopa useiden vuosikymmenten aikajänteellä.&#10;Kuntaliitoksen vaikutukset voivat muuttua ajan kuluessa, joten niiden riippuvuus ajasta tulee tunnistaa.&#10;&#10;Eri tekijöiden vaikutukset&#10;&#10;Vaikutusten vertailua vaikeuttaa se, että alkuperäinen vertailupohja katoaa kuntaliitoksen jälkeen.&#10;Jälkikäteen on haastavaa arvioida, millainen kehitys olisi ollut ilman kuntaliitosta, jos kunnat olisivat jatkaneet erillisinä.">
            <a:extLst>
              <a:ext uri="{FF2B5EF4-FFF2-40B4-BE49-F238E27FC236}">
                <a16:creationId xmlns:a16="http://schemas.microsoft.com/office/drawing/2014/main" id="{6783C045-9FB9-3C96-1FD1-B50D8F10B517}"/>
              </a:ext>
            </a:extLst>
          </p:cNvPr>
          <p:cNvGraphicFramePr>
            <a:graphicFrameLocks noGrp="1"/>
          </p:cNvGraphicFramePr>
          <p:nvPr>
            <p:ph idx="1"/>
            <p:extLst>
              <p:ext uri="{D42A27DB-BD31-4B8C-83A1-F6EECF244321}">
                <p14:modId xmlns:p14="http://schemas.microsoft.com/office/powerpoint/2010/main" val="123681255"/>
              </p:ext>
            </p:extLst>
          </p:nvPr>
        </p:nvGraphicFramePr>
        <p:xfrm>
          <a:off x="814388" y="1944688"/>
          <a:ext cx="10871200" cy="379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an numeron paikkamerkki 3">
            <a:extLst>
              <a:ext uri="{FF2B5EF4-FFF2-40B4-BE49-F238E27FC236}">
                <a16:creationId xmlns:a16="http://schemas.microsoft.com/office/drawing/2014/main" id="{00A17ED3-5F20-0455-2DCE-C3A5C0D28AA7}"/>
              </a:ext>
            </a:extLst>
          </p:cNvPr>
          <p:cNvSpPr>
            <a:spLocks noGrp="1"/>
          </p:cNvSpPr>
          <p:nvPr>
            <p:ph type="sldNum" sz="quarter" idx="12"/>
          </p:nvPr>
        </p:nvSpPr>
        <p:spPr/>
        <p:txBody>
          <a:bodyPr/>
          <a:lstStyle/>
          <a:p>
            <a:fld id="{7CD1C137-87C0-4E4B-8573-EDFCC21A7E6F}" type="slidenum">
              <a:rPr lang="fi-FI" noProof="0" smtClean="0"/>
              <a:pPr/>
              <a:t>17</a:t>
            </a:fld>
            <a:endParaRPr lang="fi-FI" noProof="0" dirty="0"/>
          </a:p>
        </p:txBody>
      </p:sp>
      <p:sp>
        <p:nvSpPr>
          <p:cNvPr id="6" name="Tekstiruutu 5">
            <a:extLst>
              <a:ext uri="{FF2B5EF4-FFF2-40B4-BE49-F238E27FC236}">
                <a16:creationId xmlns:a16="http://schemas.microsoft.com/office/drawing/2014/main" id="{CD8290B3-D11E-9098-30C0-5C5818F827CD}"/>
              </a:ext>
            </a:extLst>
          </p:cNvPr>
          <p:cNvSpPr txBox="1"/>
          <p:nvPr/>
        </p:nvSpPr>
        <p:spPr>
          <a:xfrm>
            <a:off x="6970144" y="6259125"/>
            <a:ext cx="4278702" cy="461665"/>
          </a:xfrm>
          <a:prstGeom prst="rect">
            <a:avLst/>
          </a:prstGeom>
          <a:noFill/>
        </p:spPr>
        <p:txBody>
          <a:bodyPr wrap="square" rtlCol="0">
            <a:spAutoFit/>
          </a:bodyPr>
          <a:lstStyle/>
          <a:p>
            <a:r>
              <a:rPr lang="fi-FI" sz="1000" dirty="0" err="1"/>
              <a:t>Mukaellen</a:t>
            </a:r>
            <a:r>
              <a:rPr lang="fi-FI" sz="1000" dirty="0"/>
              <a:t>: Koski, Kyösti ja Halonen: </a:t>
            </a:r>
          </a:p>
          <a:p>
            <a:r>
              <a:rPr lang="fi-FI" sz="1000" dirty="0"/>
              <a:t>Opittavaa kuntaliitosprosesseista. Kuntaliiton verkkojulkaisut, 2013.</a:t>
            </a:r>
            <a:r>
              <a:rPr lang="fi-FI" sz="1400" dirty="0"/>
              <a:t> </a:t>
            </a:r>
          </a:p>
        </p:txBody>
      </p:sp>
    </p:spTree>
    <p:extLst>
      <p:ext uri="{BB962C8B-B14F-4D97-AF65-F5344CB8AC3E}">
        <p14:creationId xmlns:p14="http://schemas.microsoft.com/office/powerpoint/2010/main" val="3267032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8B9DD2-F4CE-15BE-F0F8-DE0845E59DB0}"/>
              </a:ext>
            </a:extLst>
          </p:cNvPr>
          <p:cNvSpPr>
            <a:spLocks noGrp="1"/>
          </p:cNvSpPr>
          <p:nvPr>
            <p:ph type="title"/>
          </p:nvPr>
        </p:nvSpPr>
        <p:spPr>
          <a:xfrm>
            <a:off x="766763" y="513980"/>
            <a:ext cx="10658475" cy="1008113"/>
          </a:xfrm>
        </p:spPr>
        <p:txBody>
          <a:bodyPr/>
          <a:lstStyle/>
          <a:p>
            <a:r>
              <a:rPr lang="fi-FI" sz="2800" dirty="0"/>
              <a:t>Kuntaliitoksen vaikutuksia: </a:t>
            </a:r>
            <a:br>
              <a:rPr lang="fi-FI" sz="2800" dirty="0"/>
            </a:br>
            <a:r>
              <a:rPr lang="fi-FI" sz="2800" dirty="0"/>
              <a:t>kuntaliitoskunnissa kehitys on ollut samansuuntaista kuin muissakin kunnissa</a:t>
            </a:r>
          </a:p>
        </p:txBody>
      </p:sp>
      <p:sp>
        <p:nvSpPr>
          <p:cNvPr id="3" name="Sisällön paikkamerkki 2">
            <a:extLst>
              <a:ext uri="{FF2B5EF4-FFF2-40B4-BE49-F238E27FC236}">
                <a16:creationId xmlns:a16="http://schemas.microsoft.com/office/drawing/2014/main" id="{A1265B93-8C96-B452-B597-81CAC64592C7}"/>
              </a:ext>
            </a:extLst>
          </p:cNvPr>
          <p:cNvSpPr>
            <a:spLocks noGrp="1"/>
          </p:cNvSpPr>
          <p:nvPr>
            <p:ph idx="1"/>
          </p:nvPr>
        </p:nvSpPr>
        <p:spPr/>
        <p:txBody>
          <a:bodyPr/>
          <a:lstStyle/>
          <a:p>
            <a:pPr marL="271145" indent="-271145"/>
            <a:r>
              <a:rPr lang="fi-FI" sz="1800"/>
              <a:t>2000 ja 2010-luvuilla tehdyissä kuntaliitoksissa yleisesti tavoitteena on ollut </a:t>
            </a:r>
            <a:r>
              <a:rPr lang="fi-FI" sz="1800" b="1"/>
              <a:t>palveluiden turvaaminen ja kehittäminen</a:t>
            </a:r>
            <a:r>
              <a:rPr lang="fi-FI" sz="1800"/>
              <a:t> ja pitkällä tähtäimellä on pyritty </a:t>
            </a:r>
            <a:r>
              <a:rPr lang="fi-FI" sz="1800" b="1"/>
              <a:t>kustannusten nousun hillintään</a:t>
            </a:r>
            <a:r>
              <a:rPr lang="fi-FI" sz="1800"/>
              <a:t>. Taloudelliset säästöt eivät ole olleet keskeisinä ajurina tai uuden kunnan kehittämisen fokuksessa. </a:t>
            </a:r>
            <a:endParaRPr lang="fi-FI"/>
          </a:p>
          <a:p>
            <a:pPr marL="715645" lvl="1" indent="-271145"/>
            <a:r>
              <a:rPr lang="fi-FI" sz="1600"/>
              <a:t>Esim. kuntaliitoskuntien perusopetuksen kustannuskehityksessä ei ole suuria eroja verrokkikuntiin nähden,</a:t>
            </a:r>
            <a:r>
              <a:rPr lang="fi-FI" sz="1600" b="1"/>
              <a:t> </a:t>
            </a:r>
            <a:r>
              <a:rPr lang="fi-FI" sz="1600"/>
              <a:t>koska </a:t>
            </a:r>
            <a:r>
              <a:rPr lang="fi-FI" sz="1600" b="1"/>
              <a:t>liitoskunnissa ei ole tehty säästötavoitteiden näkökulmasta uutta kuntaa aktiivisesti kehittäviä toimenpiteitä</a:t>
            </a:r>
            <a:r>
              <a:rPr lang="fi-FI" sz="1600"/>
              <a:t> ja esim. lakkautettu kouluja tai keskitetty opetusta </a:t>
            </a:r>
            <a:r>
              <a:rPr lang="fi-FI" sz="1600" u="sng"/>
              <a:t>enemmän</a:t>
            </a:r>
            <a:r>
              <a:rPr lang="fi-FI" sz="1600"/>
              <a:t> kuin verrokkikunnissa. (</a:t>
            </a:r>
            <a:r>
              <a:rPr lang="fi-FI" sz="1600">
                <a:hlinkClick r:id="rId2"/>
              </a:rPr>
              <a:t>Vartiainen 2021</a:t>
            </a:r>
            <a:r>
              <a:rPr lang="fi-FI" sz="1600"/>
              <a:t>).</a:t>
            </a:r>
          </a:p>
          <a:p>
            <a:pPr marL="715645" lvl="1" indent="-271145"/>
            <a:r>
              <a:rPr lang="fi-FI" sz="1600"/>
              <a:t>Esim. ”Vuonna 2009 voimaan tulleilla kuntaliitoksilla ei ollut vaikutusta kuntien kokonaismenoihin. (</a:t>
            </a:r>
            <a:r>
              <a:rPr lang="fi-FI" sz="1600">
                <a:hlinkClick r:id="rId3"/>
              </a:rPr>
              <a:t>VATT2017</a:t>
            </a:r>
            <a:r>
              <a:rPr lang="fi-FI" sz="1600"/>
              <a:t>)</a:t>
            </a:r>
          </a:p>
          <a:p>
            <a:pPr marL="271145" indent="-271145"/>
            <a:r>
              <a:rPr lang="fi-FI" sz="1800"/>
              <a:t>Vertailtaessa kuntaliitoskuntia ja kaikki muita kuntia keskenään, voidaan todeta, ettei kuntaliitoskunnissa ole ollut positiivisia elinkeinovaikutuksia. Voidaan todeta, että </a:t>
            </a:r>
            <a:r>
              <a:rPr lang="fi-FI" sz="1800" b="1"/>
              <a:t>kuntaliitokset eivät ole lisänneet liitoskuntien houkuttelevuutta asukkaiden, yritysten ja yksityisen sektorin työpaikkojen sijoittumispäätösten osalta</a:t>
            </a:r>
            <a:r>
              <a:rPr lang="fi-FI" sz="1800"/>
              <a:t> vertailtaessa niitä kuntiin, joissa ei ole tehty kuntaliitosta. (</a:t>
            </a:r>
            <a:r>
              <a:rPr lang="fi-FI" sz="1800">
                <a:hlinkClick r:id="rId2"/>
              </a:rPr>
              <a:t>Vartiainen 2021</a:t>
            </a:r>
            <a:r>
              <a:rPr lang="fi-FI" sz="1800"/>
              <a:t>). </a:t>
            </a:r>
          </a:p>
        </p:txBody>
      </p:sp>
      <p:sp>
        <p:nvSpPr>
          <p:cNvPr id="4" name="Dian numeron paikkamerkki 3">
            <a:extLst>
              <a:ext uri="{FF2B5EF4-FFF2-40B4-BE49-F238E27FC236}">
                <a16:creationId xmlns:a16="http://schemas.microsoft.com/office/drawing/2014/main" id="{52829F47-0EBC-16DA-89BA-9228F746C43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20642874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E3586240-A508-40BA-D094-48E163812FE7}"/>
              </a:ext>
            </a:extLst>
          </p:cNvPr>
          <p:cNvSpPr txBox="1">
            <a:spLocks noGrp="1"/>
          </p:cNvSpPr>
          <p:nvPr>
            <p:ph type="title" idx="4294967295"/>
          </p:nvPr>
        </p:nvSpPr>
        <p:spPr>
          <a:xfrm>
            <a:off x="766763" y="513980"/>
            <a:ext cx="10658475" cy="10081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2800" b="0" i="0" u="none" strike="noStrike" kern="1200" cap="none" spc="0" normalizeH="0" baseline="0" noProof="0" dirty="0">
                <a:ln>
                  <a:noFill/>
                </a:ln>
                <a:solidFill>
                  <a:srgbClr val="923468"/>
                </a:solidFill>
                <a:effectLst/>
                <a:uLnTx/>
                <a:uFillTx/>
                <a:latin typeface="Work Sans ExtraBold" panose="00000900000000000000" pitchFamily="2" charset="0"/>
                <a:ea typeface="+mj-ea"/>
                <a:cs typeface="+mj-cs"/>
              </a:rPr>
              <a:t>Kuntaliitoksen vaikutuksia: </a:t>
            </a:r>
            <a:br>
              <a:rPr kumimoji="0" lang="fi-FI" sz="2800" b="0" i="0" u="none" strike="noStrike" kern="1200" cap="none" spc="0" normalizeH="0" baseline="0" noProof="0" dirty="0">
                <a:ln>
                  <a:noFill/>
                </a:ln>
                <a:solidFill>
                  <a:srgbClr val="923468"/>
                </a:solidFill>
                <a:effectLst/>
                <a:uLnTx/>
                <a:uFillTx/>
                <a:latin typeface="Work Sans ExtraBold" panose="00000900000000000000" pitchFamily="2" charset="0"/>
                <a:ea typeface="+mj-ea"/>
                <a:cs typeface="+mj-cs"/>
              </a:rPr>
            </a:br>
            <a:r>
              <a:rPr kumimoji="0" lang="fi-FI" sz="2800" b="0" i="0" u="none" strike="noStrike" kern="1200" cap="none" spc="0" normalizeH="0" baseline="0" noProof="0" dirty="0">
                <a:ln>
                  <a:noFill/>
                </a:ln>
                <a:solidFill>
                  <a:srgbClr val="923468"/>
                </a:solidFill>
                <a:effectLst/>
                <a:uLnTx/>
                <a:uFillTx/>
                <a:latin typeface="Work Sans ExtraBold" panose="00000900000000000000" pitchFamily="2" charset="0"/>
                <a:ea typeface="+mj-ea"/>
                <a:cs typeface="+mj-cs"/>
              </a:rPr>
              <a:t>kuntien vanhat rajat näkyvät uudessa kunnassa pitkään</a:t>
            </a:r>
          </a:p>
        </p:txBody>
      </p:sp>
      <p:sp>
        <p:nvSpPr>
          <p:cNvPr id="3" name="Sisällön paikkamerkki 2">
            <a:extLst>
              <a:ext uri="{FF2B5EF4-FFF2-40B4-BE49-F238E27FC236}">
                <a16:creationId xmlns:a16="http://schemas.microsoft.com/office/drawing/2014/main" id="{38DFEFCA-0249-05AB-AA2A-9D5C954B47A8}"/>
              </a:ext>
            </a:extLst>
          </p:cNvPr>
          <p:cNvSpPr>
            <a:spLocks noGrp="1"/>
          </p:cNvSpPr>
          <p:nvPr>
            <p:ph idx="1"/>
          </p:nvPr>
        </p:nvSpPr>
        <p:spPr>
          <a:xfrm>
            <a:off x="626232" y="1655380"/>
            <a:ext cx="10556775" cy="4484890"/>
          </a:xfrm>
        </p:spPr>
        <p:txBody>
          <a:bodyPr/>
          <a:lstStyle/>
          <a:p>
            <a:r>
              <a:rPr lang="fi-FI" sz="1600" b="1"/>
              <a:t>Identiteetin pysyvyys:</a:t>
            </a:r>
            <a:r>
              <a:rPr lang="fi-FI" sz="1600"/>
              <a:t> Paikallinen identiteetti säilyy vahvana vuosikymmeniä hallinnollisten rajojen poistumisen jälkeen. Tämä näkyy positiivisesti esim. kaupunginosien ja kylien asukkaiden aktiivisuutena. Negatiivisena esim. päällekkäisten palvelurakenteiden ylläpitämisenä. </a:t>
            </a:r>
          </a:p>
          <a:p>
            <a:r>
              <a:rPr lang="fi-FI" sz="1600" b="1"/>
              <a:t>”Kyläpolitiikka” päätöksenteossa:</a:t>
            </a:r>
            <a:r>
              <a:rPr lang="fi-FI" sz="1600"/>
              <a:t> Alueellinen protektionismi ja edunvalvonta entisten kuntarajojen mukaisesti voi näkyä pitkään</a:t>
            </a:r>
          </a:p>
          <a:p>
            <a:r>
              <a:rPr lang="fi-FI" sz="1600" b="1"/>
              <a:t>Hallinnon integraatioviive:</a:t>
            </a:r>
            <a:r>
              <a:rPr lang="fi-FI" sz="1600"/>
              <a:t> Organisaation ja henkilöstön todellinen yhtenäistyminen vie usein 10–15 vuotta ja helpottuu vasta ”vanhan kaartin” jäädessä eläkkeelle</a:t>
            </a:r>
          </a:p>
          <a:p>
            <a:pPr marL="271145" indent="-271145"/>
            <a:r>
              <a:rPr lang="fi-FI" sz="1600" b="1"/>
              <a:t>Mielikuvat vs. Faktat:</a:t>
            </a:r>
            <a:r>
              <a:rPr lang="fi-FI" sz="1600"/>
              <a:t> Monet negatiiviset muutokset, kuten pankkien ja kauppojen poistuminen tai sote-palvelujen keskittäminen, laitetaan usein alueilla kuntaliitoksen syyksi, vaikka taustalla ovat markkinoiden kehitys tai valtakunnalliset uudistukset. Tästä johtaa ajatus siitä, että kuntaliitosalueilta on hävinnyt kaikki palvelut. Tosiasiassa kunnan palvelut ovat voineet säilyä ennallaan tai niitä on voitu järkevöittää.</a:t>
            </a:r>
          </a:p>
        </p:txBody>
      </p:sp>
      <p:sp>
        <p:nvSpPr>
          <p:cNvPr id="4" name="Dian numeron paikkamerkki 3">
            <a:extLst>
              <a:ext uri="{FF2B5EF4-FFF2-40B4-BE49-F238E27FC236}">
                <a16:creationId xmlns:a16="http://schemas.microsoft.com/office/drawing/2014/main" id="{A3A92D1C-7E84-832B-A333-6BCBA8DFF99E}"/>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1515074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A6218BF9-FEF8-4B1D-6891-307A0B34C7EC}"/>
              </a:ext>
            </a:extLst>
          </p:cNvPr>
          <p:cNvSpPr>
            <a:spLocks noGrp="1"/>
          </p:cNvSpPr>
          <p:nvPr>
            <p:ph type="title"/>
          </p:nvPr>
        </p:nvSpPr>
        <p:spPr>
          <a:xfrm>
            <a:off x="766763" y="258483"/>
            <a:ext cx="10658475" cy="1008113"/>
          </a:xfrm>
        </p:spPr>
        <p:txBody>
          <a:bodyPr/>
          <a:lstStyle/>
          <a:p>
            <a:r>
              <a:rPr lang="fi-FI" sz="2800" dirty="0"/>
              <a:t>Kuntaliitosten mahdolliset hyödyt ja haitat (eri selvitysten ja haastattelujen perusteella)</a:t>
            </a:r>
          </a:p>
        </p:txBody>
      </p:sp>
      <p:sp>
        <p:nvSpPr>
          <p:cNvPr id="6" name="Tekstin paikkamerkki 5">
            <a:extLst>
              <a:ext uri="{FF2B5EF4-FFF2-40B4-BE49-F238E27FC236}">
                <a16:creationId xmlns:a16="http://schemas.microsoft.com/office/drawing/2014/main" id="{28F713C7-45F4-C49C-5A70-E92CEF436EFB}"/>
              </a:ext>
            </a:extLst>
          </p:cNvPr>
          <p:cNvSpPr>
            <a:spLocks noGrp="1"/>
          </p:cNvSpPr>
          <p:nvPr>
            <p:ph type="body" idx="1"/>
          </p:nvPr>
        </p:nvSpPr>
        <p:spPr>
          <a:xfrm>
            <a:off x="766763" y="1194588"/>
            <a:ext cx="5113337" cy="719763"/>
          </a:xfrm>
        </p:spPr>
        <p:txBody>
          <a:bodyPr/>
          <a:lstStyle/>
          <a:p>
            <a:r>
              <a:rPr lang="fi-FI" sz="2000"/>
              <a:t>Hyötyjä / mahdollisuuksia</a:t>
            </a:r>
          </a:p>
        </p:txBody>
      </p:sp>
      <p:sp>
        <p:nvSpPr>
          <p:cNvPr id="7" name="Sisällön paikkamerkki 6">
            <a:extLst>
              <a:ext uri="{FF2B5EF4-FFF2-40B4-BE49-F238E27FC236}">
                <a16:creationId xmlns:a16="http://schemas.microsoft.com/office/drawing/2014/main" id="{320EF7C4-ED03-BAF6-8EC5-0982ECE5E368}"/>
              </a:ext>
            </a:extLst>
          </p:cNvPr>
          <p:cNvSpPr>
            <a:spLocks noGrp="1"/>
          </p:cNvSpPr>
          <p:nvPr>
            <p:ph sz="half" idx="2"/>
          </p:nvPr>
        </p:nvSpPr>
        <p:spPr>
          <a:xfrm>
            <a:off x="774011" y="1606924"/>
            <a:ext cx="5106089" cy="4198564"/>
          </a:xfrm>
        </p:spPr>
        <p:txBody>
          <a:bodyPr/>
          <a:lstStyle/>
          <a:p>
            <a:r>
              <a:rPr lang="fi-FI" sz="1600"/>
              <a:t>Alueen tehokkaampi edunvalvonta </a:t>
            </a:r>
          </a:p>
          <a:p>
            <a:r>
              <a:rPr lang="fi-FI" sz="1600"/>
              <a:t>Kunnan suoran vaikutusvallan lisääntyminen purkamalla esim. ylikunnallisia organisaatioita </a:t>
            </a:r>
          </a:p>
          <a:p>
            <a:r>
              <a:rPr lang="fi-FI" sz="1600"/>
              <a:t>Palvelujen turvaaminen ja laadun kehittäminen uuden kunnan alueella</a:t>
            </a:r>
          </a:p>
          <a:p>
            <a:r>
              <a:rPr lang="fi-FI" sz="1600"/>
              <a:t>Laajemmat henkilöstöresurssit, erikoistuminen ja kollegiaalinen tuki</a:t>
            </a:r>
          </a:p>
          <a:p>
            <a:r>
              <a:rPr lang="fi-FI" sz="1600"/>
              <a:t>Laajemmat investointi- ja kehittämismahdollisuudet </a:t>
            </a:r>
          </a:p>
          <a:p>
            <a:r>
              <a:rPr lang="fi-FI" sz="1600"/>
              <a:t>Strateginen maapolitiikka ja yhdyskuntarakenteen eheyttäminen</a:t>
            </a:r>
          </a:p>
          <a:p>
            <a:r>
              <a:rPr lang="fi-FI" sz="1600"/>
              <a:t>Taloudellisen hyötyjen tavoittelu mahdollistuu keskittämällä </a:t>
            </a:r>
          </a:p>
          <a:p>
            <a:r>
              <a:rPr lang="fi-FI" sz="1600"/>
              <a:t>Isomman kunnan edunvalvonnan  ja vaikutusvallan lisääntyminen </a:t>
            </a:r>
          </a:p>
          <a:p>
            <a:pPr marL="0" indent="0">
              <a:buNone/>
            </a:pPr>
            <a:endParaRPr lang="fi-FI" sz="1600"/>
          </a:p>
        </p:txBody>
      </p:sp>
      <p:sp>
        <p:nvSpPr>
          <p:cNvPr id="8" name="Tekstin paikkamerkki 7">
            <a:extLst>
              <a:ext uri="{FF2B5EF4-FFF2-40B4-BE49-F238E27FC236}">
                <a16:creationId xmlns:a16="http://schemas.microsoft.com/office/drawing/2014/main" id="{1DF0B29D-828C-50CC-ECCF-DD69AD7084A2}"/>
              </a:ext>
            </a:extLst>
          </p:cNvPr>
          <p:cNvSpPr>
            <a:spLocks noGrp="1"/>
          </p:cNvSpPr>
          <p:nvPr>
            <p:ph type="body" sz="quarter" idx="3"/>
          </p:nvPr>
        </p:nvSpPr>
        <p:spPr>
          <a:xfrm>
            <a:off x="6311900" y="1194588"/>
            <a:ext cx="5113338" cy="719763"/>
          </a:xfrm>
        </p:spPr>
        <p:txBody>
          <a:bodyPr/>
          <a:lstStyle/>
          <a:p>
            <a:r>
              <a:rPr lang="fi-FI" sz="2000"/>
              <a:t>Haittoja / uhkia</a:t>
            </a:r>
          </a:p>
        </p:txBody>
      </p:sp>
      <p:sp>
        <p:nvSpPr>
          <p:cNvPr id="9" name="Sisällön paikkamerkki 8">
            <a:extLst>
              <a:ext uri="{FF2B5EF4-FFF2-40B4-BE49-F238E27FC236}">
                <a16:creationId xmlns:a16="http://schemas.microsoft.com/office/drawing/2014/main" id="{94339E9C-0A54-B040-E390-34A04B76203F}"/>
              </a:ext>
            </a:extLst>
          </p:cNvPr>
          <p:cNvSpPr>
            <a:spLocks noGrp="1"/>
          </p:cNvSpPr>
          <p:nvPr>
            <p:ph sz="quarter" idx="4"/>
          </p:nvPr>
        </p:nvSpPr>
        <p:spPr>
          <a:xfrm>
            <a:off x="6311900" y="1510517"/>
            <a:ext cx="5113338" cy="4695842"/>
          </a:xfrm>
        </p:spPr>
        <p:txBody>
          <a:bodyPr/>
          <a:lstStyle/>
          <a:p>
            <a:r>
              <a:rPr lang="fi-FI" sz="1600"/>
              <a:t>Päätösvallan etääntyminen varsinkin pienemmistä kunnista  </a:t>
            </a:r>
          </a:p>
          <a:p>
            <a:r>
              <a:rPr lang="fi-FI" sz="1600"/>
              <a:t>Palvelujen etääntyminen (osasta uutta kuntaa)</a:t>
            </a:r>
          </a:p>
          <a:p>
            <a:r>
              <a:rPr lang="fi-FI" sz="1600"/>
              <a:t>Korkeat muutoskustannukset sekä hallinnolliset ja taloudelliset rasitteet uudelle kunnalle</a:t>
            </a:r>
          </a:p>
          <a:p>
            <a:r>
              <a:rPr lang="fi-FI" sz="1600"/>
              <a:t>Organisaation </a:t>
            </a:r>
            <a:r>
              <a:rPr lang="fi-FI" sz="1600" err="1"/>
              <a:t>siiloutuminen</a:t>
            </a:r>
            <a:r>
              <a:rPr lang="fi-FI" sz="1600"/>
              <a:t> ja tehtävänkuvien kaventuminen</a:t>
            </a:r>
          </a:p>
          <a:p>
            <a:r>
              <a:rPr lang="fi-FI" sz="1600"/>
              <a:t>Kehittämisen suuntautuminen osaan uutta kuntaa (esim. keskus- tai matkailualueelle)</a:t>
            </a:r>
          </a:p>
          <a:p>
            <a:r>
              <a:rPr lang="fi-FI" sz="1600"/>
              <a:t>Yhdyskuntarakenteen keskittyminen: infran ja kiinteistöjen arvon lasku reuna-alueilla </a:t>
            </a:r>
          </a:p>
          <a:p>
            <a:r>
              <a:rPr lang="fi-FI" sz="1600"/>
              <a:t>Keskittäminen talouden hyötyjä tavoitellessa keskittää palveluja ja kehittämistä </a:t>
            </a:r>
          </a:p>
          <a:p>
            <a:r>
              <a:rPr lang="fi-FI" sz="1600"/>
              <a:t>Päätöksenteon kankeus ja kyläpolitikointi, jolloin päätöksiä ei tehdä koko uuden kunnan näkökulmasta</a:t>
            </a:r>
          </a:p>
        </p:txBody>
      </p:sp>
      <p:sp>
        <p:nvSpPr>
          <p:cNvPr id="4" name="Dian numeron paikkamerkki 3">
            <a:extLst>
              <a:ext uri="{FF2B5EF4-FFF2-40B4-BE49-F238E27FC236}">
                <a16:creationId xmlns:a16="http://schemas.microsoft.com/office/drawing/2014/main" id="{FF4D0ED5-D7E3-BC56-15E9-57C7505238B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32734607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2">
            <a:extLst>
              <a:ext uri="{FF2B5EF4-FFF2-40B4-BE49-F238E27FC236}">
                <a16:creationId xmlns:a16="http://schemas.microsoft.com/office/drawing/2014/main" id="{45869004-BB58-9FC0-63F7-3BAEE5C1E06E}"/>
              </a:ext>
            </a:extLst>
          </p:cNvPr>
          <p:cNvSpPr>
            <a:spLocks noGrp="1"/>
          </p:cNvSpPr>
          <p:nvPr>
            <p:ph type="title"/>
          </p:nvPr>
        </p:nvSpPr>
        <p:spPr/>
        <p:txBody>
          <a:bodyPr/>
          <a:lstStyle/>
          <a:p>
            <a:r>
              <a:rPr lang="fi-FI" dirty="0"/>
              <a:t>Kuntien yhdistymiset ratkaisuvaihtoehtona</a:t>
            </a:r>
          </a:p>
        </p:txBody>
      </p:sp>
      <p:sp>
        <p:nvSpPr>
          <p:cNvPr id="3" name="Tekstin paikkamerkki 2">
            <a:extLst>
              <a:ext uri="{FF2B5EF4-FFF2-40B4-BE49-F238E27FC236}">
                <a16:creationId xmlns:a16="http://schemas.microsoft.com/office/drawing/2014/main" id="{84C36FFE-0824-7675-7060-1D20D4C2A803}"/>
              </a:ext>
            </a:extLst>
          </p:cNvPr>
          <p:cNvSpPr>
            <a:spLocks noGrp="1"/>
          </p:cNvSpPr>
          <p:nvPr>
            <p:ph type="body" sz="half" idx="22"/>
          </p:nvPr>
        </p:nvSpPr>
        <p:spPr/>
        <p:txBody>
          <a:bodyPr/>
          <a:lstStyle/>
          <a:p>
            <a:r>
              <a:rPr lang="fi-FI" dirty="0">
                <a:solidFill>
                  <a:schemeClr val="bg1"/>
                </a:solidFill>
              </a:rPr>
              <a:t>Vahvuudet </a:t>
            </a:r>
          </a:p>
        </p:txBody>
      </p:sp>
      <p:sp>
        <p:nvSpPr>
          <p:cNvPr id="4" name="Tekstin paikkamerkki 3">
            <a:extLst>
              <a:ext uri="{FF2B5EF4-FFF2-40B4-BE49-F238E27FC236}">
                <a16:creationId xmlns:a16="http://schemas.microsoft.com/office/drawing/2014/main" id="{B6C1451E-51D5-5B3C-FFC0-BD23CB5C7991}"/>
              </a:ext>
            </a:extLst>
          </p:cNvPr>
          <p:cNvSpPr>
            <a:spLocks noGrp="1"/>
          </p:cNvSpPr>
          <p:nvPr>
            <p:ph type="body" sz="half" idx="2"/>
          </p:nvPr>
        </p:nvSpPr>
        <p:spPr/>
        <p:txBody>
          <a:bodyPr>
            <a:normAutofit fontScale="70000" lnSpcReduction="20000"/>
          </a:bodyPr>
          <a:lstStyle/>
          <a:p>
            <a:r>
              <a:rPr lang="fi-FI" dirty="0"/>
              <a:t>Palvelujen turvaaminen, leveämmät hartiat</a:t>
            </a:r>
          </a:p>
          <a:p>
            <a:r>
              <a:rPr lang="fi-FI" dirty="0"/>
              <a:t>Päätöksenteon palauttaminen kuntaan välillisen demokratian yhteistyöorganisaatioista</a:t>
            </a:r>
          </a:p>
          <a:p>
            <a:r>
              <a:rPr lang="fi-FI" dirty="0"/>
              <a:t>Osaamisen vahvistaminen isommissa organisaatioissa </a:t>
            </a:r>
          </a:p>
          <a:p>
            <a:r>
              <a:rPr lang="fi-FI" dirty="0"/>
              <a:t>Kunnan taloudellinen iskunkestävyys paranee</a:t>
            </a:r>
          </a:p>
          <a:p>
            <a:endParaRPr lang="fi-FI" dirty="0"/>
          </a:p>
        </p:txBody>
      </p:sp>
      <p:sp>
        <p:nvSpPr>
          <p:cNvPr id="5" name="Tekstin paikkamerkki 4">
            <a:extLst>
              <a:ext uri="{FF2B5EF4-FFF2-40B4-BE49-F238E27FC236}">
                <a16:creationId xmlns:a16="http://schemas.microsoft.com/office/drawing/2014/main" id="{39FA6BB1-E5D6-C530-6F9E-68FB52FE3B65}"/>
              </a:ext>
            </a:extLst>
          </p:cNvPr>
          <p:cNvSpPr>
            <a:spLocks noGrp="1"/>
          </p:cNvSpPr>
          <p:nvPr>
            <p:ph type="body" sz="half" idx="24"/>
          </p:nvPr>
        </p:nvSpPr>
        <p:spPr/>
        <p:txBody>
          <a:bodyPr/>
          <a:lstStyle/>
          <a:p>
            <a:r>
              <a:rPr lang="fi-FI" dirty="0"/>
              <a:t>Heikkoudet</a:t>
            </a:r>
          </a:p>
          <a:p>
            <a:endParaRPr lang="fi-FI" dirty="0"/>
          </a:p>
        </p:txBody>
      </p:sp>
      <p:sp>
        <p:nvSpPr>
          <p:cNvPr id="6" name="Tekstin paikkamerkki 5">
            <a:extLst>
              <a:ext uri="{FF2B5EF4-FFF2-40B4-BE49-F238E27FC236}">
                <a16:creationId xmlns:a16="http://schemas.microsoft.com/office/drawing/2014/main" id="{C9BFC3C7-FCF8-C7D4-BE14-3084C734C350}"/>
              </a:ext>
            </a:extLst>
          </p:cNvPr>
          <p:cNvSpPr>
            <a:spLocks noGrp="1"/>
          </p:cNvSpPr>
          <p:nvPr>
            <p:ph type="body" sz="half" idx="23"/>
          </p:nvPr>
        </p:nvSpPr>
        <p:spPr/>
        <p:txBody>
          <a:bodyPr>
            <a:normAutofit fontScale="77500" lnSpcReduction="20000"/>
          </a:bodyPr>
          <a:lstStyle/>
          <a:p>
            <a:r>
              <a:rPr lang="fi-FI" dirty="0"/>
              <a:t>Huoli paikallisidentiteetin heikkenemisestä ja lähidemokratian vähenemisestä</a:t>
            </a:r>
          </a:p>
          <a:p>
            <a:r>
              <a:rPr lang="fi-FI" dirty="0"/>
              <a:t>Lähipalvelujen kehitys</a:t>
            </a:r>
          </a:p>
          <a:p>
            <a:r>
              <a:rPr lang="fi-FI" dirty="0"/>
              <a:t>Pienten organisaatioiden ketteryyden menettäminen, isomman organisaation hallinto</a:t>
            </a:r>
          </a:p>
          <a:p>
            <a:endParaRPr lang="fi-FI" dirty="0"/>
          </a:p>
        </p:txBody>
      </p:sp>
      <p:sp>
        <p:nvSpPr>
          <p:cNvPr id="7" name="Dian numeron paikkamerkki 6">
            <a:extLst>
              <a:ext uri="{FF2B5EF4-FFF2-40B4-BE49-F238E27FC236}">
                <a16:creationId xmlns:a16="http://schemas.microsoft.com/office/drawing/2014/main" id="{C7404497-F20B-6334-78E2-63E4A6CD6381}"/>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smtClean="0"/>
              <a:t>21</a:t>
            </a:fld>
            <a:endParaRPr lang="fi-FI"/>
          </a:p>
        </p:txBody>
      </p:sp>
      <p:sp>
        <p:nvSpPr>
          <p:cNvPr id="8" name="Tekstin paikkamerkki 7">
            <a:extLst>
              <a:ext uri="{FF2B5EF4-FFF2-40B4-BE49-F238E27FC236}">
                <a16:creationId xmlns:a16="http://schemas.microsoft.com/office/drawing/2014/main" id="{FD5AC367-DF73-E6C6-1749-142918E9FD53}"/>
              </a:ext>
            </a:extLst>
          </p:cNvPr>
          <p:cNvSpPr>
            <a:spLocks noGrp="1"/>
          </p:cNvSpPr>
          <p:nvPr>
            <p:ph type="body" sz="half" idx="21"/>
          </p:nvPr>
        </p:nvSpPr>
        <p:spPr/>
        <p:txBody>
          <a:bodyPr/>
          <a:lstStyle/>
          <a:p>
            <a:r>
              <a:rPr lang="fi-FI" dirty="0"/>
              <a:t>Mahdollisuudet</a:t>
            </a:r>
          </a:p>
          <a:p>
            <a:endParaRPr lang="fi-FI" dirty="0"/>
          </a:p>
        </p:txBody>
      </p:sp>
      <p:sp>
        <p:nvSpPr>
          <p:cNvPr id="9" name="Tekstin paikkamerkki 8">
            <a:extLst>
              <a:ext uri="{FF2B5EF4-FFF2-40B4-BE49-F238E27FC236}">
                <a16:creationId xmlns:a16="http://schemas.microsoft.com/office/drawing/2014/main" id="{FD1F129E-E9B2-19C6-4811-481C5577DDC8}"/>
              </a:ext>
            </a:extLst>
          </p:cNvPr>
          <p:cNvSpPr>
            <a:spLocks noGrp="1"/>
          </p:cNvSpPr>
          <p:nvPr>
            <p:ph type="body" sz="half" idx="20"/>
          </p:nvPr>
        </p:nvSpPr>
        <p:spPr/>
        <p:txBody>
          <a:bodyPr>
            <a:normAutofit fontScale="77500" lnSpcReduction="20000"/>
          </a:bodyPr>
          <a:lstStyle/>
          <a:p>
            <a:r>
              <a:rPr lang="fi-FI" dirty="0"/>
              <a:t>Mahdollistaa uudelle kunnalle säästöpotentiaalia tehtävien ja palveluiden kehittämisessä, esim. palveluverkon tarkastelu ja hallinto</a:t>
            </a:r>
          </a:p>
          <a:p>
            <a:r>
              <a:rPr lang="fi-FI" dirty="0"/>
              <a:t>Mahdollistaa rahoitusjärjestelmän tasapainoisemman kehittämisen</a:t>
            </a:r>
          </a:p>
        </p:txBody>
      </p:sp>
      <p:sp>
        <p:nvSpPr>
          <p:cNvPr id="10" name="Tekstin paikkamerkki 9">
            <a:extLst>
              <a:ext uri="{FF2B5EF4-FFF2-40B4-BE49-F238E27FC236}">
                <a16:creationId xmlns:a16="http://schemas.microsoft.com/office/drawing/2014/main" id="{15232BBA-5EAB-219C-2C71-DA34BB065A84}"/>
              </a:ext>
            </a:extLst>
          </p:cNvPr>
          <p:cNvSpPr>
            <a:spLocks noGrp="1"/>
          </p:cNvSpPr>
          <p:nvPr>
            <p:ph type="body" sz="half" idx="26"/>
          </p:nvPr>
        </p:nvSpPr>
        <p:spPr/>
        <p:txBody>
          <a:bodyPr/>
          <a:lstStyle/>
          <a:p>
            <a:r>
              <a:rPr lang="fi-FI" dirty="0"/>
              <a:t>Uhat</a:t>
            </a:r>
          </a:p>
          <a:p>
            <a:endParaRPr lang="fi-FI" dirty="0"/>
          </a:p>
        </p:txBody>
      </p:sp>
      <p:sp>
        <p:nvSpPr>
          <p:cNvPr id="11" name="Tekstin paikkamerkki 10">
            <a:extLst>
              <a:ext uri="{FF2B5EF4-FFF2-40B4-BE49-F238E27FC236}">
                <a16:creationId xmlns:a16="http://schemas.microsoft.com/office/drawing/2014/main" id="{79AE5CCA-7B15-8CDC-F4E3-AD8A716074DD}"/>
              </a:ext>
            </a:extLst>
          </p:cNvPr>
          <p:cNvSpPr>
            <a:spLocks noGrp="1"/>
          </p:cNvSpPr>
          <p:nvPr>
            <p:ph type="body" sz="half" idx="25"/>
          </p:nvPr>
        </p:nvSpPr>
        <p:spPr/>
        <p:txBody>
          <a:bodyPr>
            <a:normAutofit fontScale="77500" lnSpcReduction="20000"/>
          </a:bodyPr>
          <a:lstStyle/>
          <a:p>
            <a:r>
              <a:rPr lang="fi-FI" dirty="0"/>
              <a:t>Uuden kunnan eri osien vaikutusmahdollisuuksien heikkeneminen</a:t>
            </a:r>
          </a:p>
          <a:p>
            <a:r>
              <a:rPr lang="fi-FI" dirty="0"/>
              <a:t>Kuntien välisen luottamuksen heikkeneminen, mikäli yhdistymisiä tehdään vasta kriisitilanteessa</a:t>
            </a:r>
          </a:p>
          <a:p>
            <a:endParaRPr lang="fi-FI" dirty="0"/>
          </a:p>
        </p:txBody>
      </p:sp>
    </p:spTree>
    <p:extLst>
      <p:ext uri="{BB962C8B-B14F-4D97-AF65-F5344CB8AC3E}">
        <p14:creationId xmlns:p14="http://schemas.microsoft.com/office/powerpoint/2010/main" val="3877480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00BB3699-BEF4-5A79-AC80-0A185AF3B6E7}"/>
              </a:ext>
            </a:extLst>
          </p:cNvPr>
          <p:cNvSpPr>
            <a:spLocks noGrp="1"/>
          </p:cNvSpPr>
          <p:nvPr>
            <p:ph type="title"/>
          </p:nvPr>
        </p:nvSpPr>
        <p:spPr/>
        <p:txBody>
          <a:bodyPr/>
          <a:lstStyle/>
          <a:p>
            <a:r>
              <a:rPr lang="fi-FI" dirty="0"/>
              <a:t>Keskusteltavaksi </a:t>
            </a:r>
          </a:p>
        </p:txBody>
      </p:sp>
      <p:sp>
        <p:nvSpPr>
          <p:cNvPr id="7" name="Dian numeron paikkamerkki 6">
            <a:extLst>
              <a:ext uri="{FF2B5EF4-FFF2-40B4-BE49-F238E27FC236}">
                <a16:creationId xmlns:a16="http://schemas.microsoft.com/office/drawing/2014/main" id="{471B2207-A902-B662-D723-7C40F095E25D}"/>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t>22</a:t>
            </a:fld>
            <a:endParaRPr lang="fi-FI" noProof="0" dirty="0"/>
          </a:p>
        </p:txBody>
      </p:sp>
    </p:spTree>
    <p:extLst>
      <p:ext uri="{BB962C8B-B14F-4D97-AF65-F5344CB8AC3E}">
        <p14:creationId xmlns:p14="http://schemas.microsoft.com/office/powerpoint/2010/main" val="398334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90F45A-12FA-CE9D-B198-FC8E410C3C7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B366118-EB92-0524-4277-2C87DE9A1D8D}"/>
              </a:ext>
            </a:extLst>
          </p:cNvPr>
          <p:cNvSpPr>
            <a:spLocks noGrp="1"/>
          </p:cNvSpPr>
          <p:nvPr>
            <p:ph type="title"/>
          </p:nvPr>
        </p:nvSpPr>
        <p:spPr/>
        <p:txBody>
          <a:bodyPr/>
          <a:lstStyle/>
          <a:p>
            <a:r>
              <a:rPr lang="fi-FI" sz="3600" dirty="0"/>
              <a:t>Mihin kuntarakennekeskustelussa pitäisi fokusoitua?</a:t>
            </a:r>
          </a:p>
        </p:txBody>
      </p:sp>
      <p:sp>
        <p:nvSpPr>
          <p:cNvPr id="3" name="Sisällön paikkamerkki 2">
            <a:extLst>
              <a:ext uri="{FF2B5EF4-FFF2-40B4-BE49-F238E27FC236}">
                <a16:creationId xmlns:a16="http://schemas.microsoft.com/office/drawing/2014/main" id="{AAB8498E-5295-4305-2036-5817FCE985F6}"/>
              </a:ext>
            </a:extLst>
          </p:cNvPr>
          <p:cNvSpPr>
            <a:spLocks noGrp="1"/>
          </p:cNvSpPr>
          <p:nvPr>
            <p:ph sz="half" idx="2"/>
          </p:nvPr>
        </p:nvSpPr>
        <p:spPr>
          <a:xfrm>
            <a:off x="550615" y="2312912"/>
            <a:ext cx="5113338" cy="3816351"/>
          </a:xfrm>
        </p:spPr>
        <p:txBody>
          <a:bodyPr/>
          <a:lstStyle/>
          <a:p>
            <a:pPr marL="0" indent="0">
              <a:buNone/>
            </a:pPr>
            <a:r>
              <a:rPr lang="fi-FI" sz="1800" b="1">
                <a:solidFill>
                  <a:schemeClr val="accent3"/>
                </a:solidFill>
              </a:rPr>
              <a:t>Miten muutos saadaan aikaan?</a:t>
            </a:r>
          </a:p>
          <a:p>
            <a:pPr fontAlgn="base"/>
            <a:r>
              <a:rPr lang="fi-FI" b="1"/>
              <a:t>Kuntaliitosten hyödyt ja haitat</a:t>
            </a:r>
            <a:r>
              <a:rPr lang="fi-FI"/>
              <a:t>​</a:t>
            </a:r>
            <a:endParaRPr lang="fi-FI" b="1"/>
          </a:p>
          <a:p>
            <a:pPr fontAlgn="base"/>
            <a:r>
              <a:rPr lang="fi-FI" b="1"/>
              <a:t>Kuntaliitosten toteuttaminen </a:t>
            </a:r>
            <a:r>
              <a:rPr lang="en-US"/>
              <a:t>​</a:t>
            </a:r>
            <a:endParaRPr lang="en-US" sz="2400"/>
          </a:p>
          <a:p>
            <a:pPr fontAlgn="base"/>
            <a:r>
              <a:rPr lang="fi-FI" b="1"/>
              <a:t>Yksittäisen kuntaliitoksen </a:t>
            </a:r>
            <a:r>
              <a:rPr lang="fi-FI"/>
              <a:t>toteuttaminen ja prosessi</a:t>
            </a:r>
            <a:r>
              <a:rPr lang="en-US"/>
              <a:t>​</a:t>
            </a:r>
            <a:endParaRPr lang="en-US" sz="2800"/>
          </a:p>
          <a:p>
            <a:pPr fontAlgn="base"/>
            <a:r>
              <a:rPr lang="fi-FI" b="1"/>
              <a:t>Kuntaliitosten ja valtakunnallisen kuntarakennemuutoksen aikaansaaminen ja toteuttaminen </a:t>
            </a:r>
            <a:r>
              <a:rPr lang="fi-FI"/>
              <a:t>​</a:t>
            </a:r>
            <a:endParaRPr lang="fi-FI" sz="2800"/>
          </a:p>
          <a:p>
            <a:pPr marL="0" indent="0" fontAlgn="base">
              <a:buNone/>
            </a:pPr>
            <a:endParaRPr lang="fi-FI" sz="2400"/>
          </a:p>
          <a:p>
            <a:endParaRPr lang="fi-FI"/>
          </a:p>
        </p:txBody>
      </p:sp>
      <p:sp>
        <p:nvSpPr>
          <p:cNvPr id="9" name="Nuoli: Oikea 8" descr="Keskustelun fokuksern tulisi siirtyä siitä miten muutos saadaan aikaan siihen, millainen kuntarakenne palvelisi tarkoitustaan.">
            <a:extLst>
              <a:ext uri="{FF2B5EF4-FFF2-40B4-BE49-F238E27FC236}">
                <a16:creationId xmlns:a16="http://schemas.microsoft.com/office/drawing/2014/main" id="{AE5C42CA-5D5C-6273-7A89-E7CAF459E72F}"/>
              </a:ext>
            </a:extLst>
          </p:cNvPr>
          <p:cNvSpPr/>
          <p:nvPr/>
        </p:nvSpPr>
        <p:spPr>
          <a:xfrm>
            <a:off x="5087888" y="3501007"/>
            <a:ext cx="1440161" cy="72008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Work Sans"/>
              <a:ea typeface="+mn-ea"/>
              <a:cs typeface="+mn-cs"/>
            </a:endParaRPr>
          </a:p>
        </p:txBody>
      </p:sp>
      <p:sp>
        <p:nvSpPr>
          <p:cNvPr id="6" name="Sisällön paikkamerkki 5">
            <a:extLst>
              <a:ext uri="{FF2B5EF4-FFF2-40B4-BE49-F238E27FC236}">
                <a16:creationId xmlns:a16="http://schemas.microsoft.com/office/drawing/2014/main" id="{390BD494-FAA3-D7D8-7B0A-7B2F3A65D590}"/>
              </a:ext>
            </a:extLst>
          </p:cNvPr>
          <p:cNvSpPr>
            <a:spLocks noGrp="1"/>
          </p:cNvSpPr>
          <p:nvPr>
            <p:ph sz="half" idx="1"/>
          </p:nvPr>
        </p:nvSpPr>
        <p:spPr>
          <a:xfrm>
            <a:off x="6329917" y="2204939"/>
            <a:ext cx="5113337" cy="3816350"/>
          </a:xfrm>
          <a:solidFill>
            <a:schemeClr val="accent5">
              <a:lumMod val="20000"/>
              <a:lumOff val="80000"/>
            </a:schemeClr>
          </a:solidFill>
        </p:spPr>
        <p:txBody>
          <a:bodyPr/>
          <a:lstStyle/>
          <a:p>
            <a:pPr marL="0" indent="0">
              <a:buNone/>
            </a:pPr>
            <a:r>
              <a:rPr lang="fi-FI" sz="1800" b="1">
                <a:solidFill>
                  <a:schemeClr val="accent3"/>
                </a:solidFill>
              </a:rPr>
              <a:t>Millainen kuntarakenne palvelisi tarkoitustaan?</a:t>
            </a:r>
          </a:p>
          <a:p>
            <a:pPr marL="0" indent="0">
              <a:buNone/>
            </a:pPr>
            <a:r>
              <a:rPr lang="fi-FI" sz="1800" b="1"/>
              <a:t>Kuntien kyvykkyys vastata kuntien vastuulla olevien tehtävien hoitamisesta </a:t>
            </a:r>
          </a:p>
          <a:p>
            <a:pPr marL="901700" lvl="1" indent="-457200">
              <a:buFont typeface="+mj-lt"/>
              <a:buAutoNum type="arabicPeriod"/>
            </a:pPr>
            <a:r>
              <a:rPr lang="fi-FI" sz="1600" b="1"/>
              <a:t>Kuntien järjestämisvastuulla olevien palveluiden näkökulmasta</a:t>
            </a:r>
            <a:r>
              <a:rPr lang="fi-FI" sz="1600"/>
              <a:t> tarkoituksenmukainen kuntarakenne</a:t>
            </a:r>
          </a:p>
          <a:p>
            <a:pPr marL="901700" lvl="1" indent="-457200">
              <a:buFont typeface="+mj-lt"/>
              <a:buAutoNum type="arabicPeriod"/>
            </a:pPr>
            <a:r>
              <a:rPr lang="fi-FI" sz="1600" b="1"/>
              <a:t>Alueen elinvoiman kehittämisen näkökulmasta</a:t>
            </a:r>
            <a:r>
              <a:rPr lang="fi-FI" sz="1600"/>
              <a:t> tarkoituksenmukainen kuntarakenne</a:t>
            </a:r>
          </a:p>
          <a:p>
            <a:pPr marL="901700" lvl="1" indent="-457200">
              <a:buFont typeface="+mj-lt"/>
              <a:buAutoNum type="arabicPeriod"/>
            </a:pPr>
            <a:r>
              <a:rPr lang="fi-FI" sz="1600" b="1"/>
              <a:t>Alueen yhdyskuntarakenteen kehittämisen näkökulmasta</a:t>
            </a:r>
            <a:r>
              <a:rPr lang="fi-FI" sz="1600"/>
              <a:t> tarkoituksenmukainen kuntarakenne</a:t>
            </a:r>
          </a:p>
          <a:p>
            <a:pPr marL="901700" lvl="1" indent="-457200">
              <a:buFont typeface="+mj-lt"/>
              <a:buAutoNum type="arabicPeriod"/>
            </a:pPr>
            <a:endParaRPr lang="fi-FI" sz="1600"/>
          </a:p>
          <a:p>
            <a:pPr marL="444500" lvl="1" indent="0">
              <a:buNone/>
            </a:pPr>
            <a:endParaRPr lang="fi-FI" sz="1600"/>
          </a:p>
          <a:p>
            <a:pPr marL="901700" lvl="1" indent="-457200">
              <a:buFont typeface="+mj-lt"/>
              <a:buAutoNum type="arabicPeriod"/>
            </a:pPr>
            <a:endParaRPr lang="fi-FI" sz="1600"/>
          </a:p>
          <a:p>
            <a:pPr marL="901700" lvl="1" indent="-457200">
              <a:buFont typeface="+mj-lt"/>
              <a:buAutoNum type="arabicPeriod"/>
            </a:pPr>
            <a:endParaRPr lang="fi-FI" sz="1600"/>
          </a:p>
          <a:p>
            <a:pPr marL="444500" lvl="1" indent="0">
              <a:buNone/>
            </a:pPr>
            <a:endParaRPr lang="fi-FI" sz="1600"/>
          </a:p>
          <a:p>
            <a:pPr marL="0" indent="0">
              <a:buNone/>
            </a:pPr>
            <a:endParaRPr lang="fi-FI" sz="1800"/>
          </a:p>
        </p:txBody>
      </p:sp>
      <p:sp>
        <p:nvSpPr>
          <p:cNvPr id="5" name="Dian numeron paikkamerkki 4">
            <a:extLst>
              <a:ext uri="{FF2B5EF4-FFF2-40B4-BE49-F238E27FC236}">
                <a16:creationId xmlns:a16="http://schemas.microsoft.com/office/drawing/2014/main" id="{9E040DC5-B036-CE8C-CC21-810DB9377405}"/>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pic>
        <p:nvPicPr>
          <p:cNvPr id="8" name="Kuva 7">
            <a:extLst>
              <a:ext uri="{FF2B5EF4-FFF2-40B4-BE49-F238E27FC236}">
                <a16:creationId xmlns:a16="http://schemas.microsoft.com/office/drawing/2014/main" id="{E5DFB0CB-D945-F9E0-2599-BA00CFC9B00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513809" y="4221087"/>
            <a:ext cx="2966252" cy="2866396"/>
          </a:xfrm>
          <a:prstGeom prst="rect">
            <a:avLst/>
          </a:prstGeom>
        </p:spPr>
      </p:pic>
    </p:spTree>
    <p:extLst>
      <p:ext uri="{BB962C8B-B14F-4D97-AF65-F5344CB8AC3E}">
        <p14:creationId xmlns:p14="http://schemas.microsoft.com/office/powerpoint/2010/main" val="17706811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A6916-27A1-E932-FEF1-B818EE54F01E}"/>
            </a:ext>
          </a:extLst>
        </p:cNvPr>
        <p:cNvGrpSpPr/>
        <p:nvPr/>
      </p:nvGrpSpPr>
      <p:grpSpPr>
        <a:xfrm>
          <a:off x="0" y="0"/>
          <a:ext cx="0" cy="0"/>
          <a:chOff x="0" y="0"/>
          <a:chExt cx="0" cy="0"/>
        </a:xfrm>
      </p:grpSpPr>
      <p:pic>
        <p:nvPicPr>
          <p:cNvPr id="15" name="Kuva 14">
            <a:extLst>
              <a:ext uri="{FF2B5EF4-FFF2-40B4-BE49-F238E27FC236}">
                <a16:creationId xmlns:a16="http://schemas.microsoft.com/office/drawing/2014/main" id="{E20D7230-0A94-2834-2D39-A860A07A00F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328" y="44624"/>
            <a:ext cx="3456383" cy="619703"/>
          </a:xfrm>
          <a:prstGeom prst="rect">
            <a:avLst/>
          </a:prstGeom>
        </p:spPr>
      </p:pic>
      <p:sp>
        <p:nvSpPr>
          <p:cNvPr id="14" name="Suorakulmio 13">
            <a:extLst>
              <a:ext uri="{FF2B5EF4-FFF2-40B4-BE49-F238E27FC236}">
                <a16:creationId xmlns:a16="http://schemas.microsoft.com/office/drawing/2014/main" id="{A94C2619-08DE-156E-9505-90C69B5F4DDF}"/>
              </a:ext>
              <a:ext uri="{C183D7F6-B498-43B3-948B-1728B52AA6E4}">
                <adec:decorative xmlns:adec="http://schemas.microsoft.com/office/drawing/2017/decorative" val="1"/>
              </a:ext>
            </a:extLst>
          </p:cNvPr>
          <p:cNvSpPr/>
          <p:nvPr/>
        </p:nvSpPr>
        <p:spPr>
          <a:xfrm>
            <a:off x="695400" y="2159585"/>
            <a:ext cx="5400600" cy="3600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Work Sans"/>
              <a:ea typeface="+mn-ea"/>
              <a:cs typeface="+mn-cs"/>
            </a:endParaRPr>
          </a:p>
        </p:txBody>
      </p:sp>
      <p:sp>
        <p:nvSpPr>
          <p:cNvPr id="17" name="Tekstiruutu 16">
            <a:extLst>
              <a:ext uri="{FF2B5EF4-FFF2-40B4-BE49-F238E27FC236}">
                <a16:creationId xmlns:a16="http://schemas.microsoft.com/office/drawing/2014/main" id="{C1505F63-629D-7630-EC7A-CDB5C42A3380}"/>
              </a:ext>
            </a:extLst>
          </p:cNvPr>
          <p:cNvSpPr txBox="1"/>
          <p:nvPr/>
        </p:nvSpPr>
        <p:spPr>
          <a:xfrm>
            <a:off x="455711" y="146208"/>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prstClr val="white"/>
                </a:solidFill>
                <a:effectLst/>
                <a:uLnTx/>
                <a:uFillTx/>
                <a:latin typeface="Work Sans"/>
                <a:ea typeface="+mn-ea"/>
                <a:cs typeface="+mn-cs"/>
              </a:rPr>
              <a:t>Kuntarakennelaki 2§ </a:t>
            </a:r>
            <a:endParaRPr kumimoji="0" lang="fi-FI" sz="1800" b="0" i="0" u="none" strike="noStrike" kern="1200" cap="none" spc="0" normalizeH="0" baseline="0" noProof="0">
              <a:ln>
                <a:noFill/>
              </a:ln>
              <a:solidFill>
                <a:prstClr val="white"/>
              </a:solidFill>
              <a:effectLst/>
              <a:uLnTx/>
              <a:uFillTx/>
              <a:latin typeface="Work Sans"/>
              <a:ea typeface="+mn-ea"/>
              <a:cs typeface="+mn-cs"/>
            </a:endParaRPr>
          </a:p>
        </p:txBody>
      </p:sp>
      <p:sp>
        <p:nvSpPr>
          <p:cNvPr id="2" name="Otsikko 1">
            <a:extLst>
              <a:ext uri="{FF2B5EF4-FFF2-40B4-BE49-F238E27FC236}">
                <a16:creationId xmlns:a16="http://schemas.microsoft.com/office/drawing/2014/main" id="{065D100F-7021-683F-4E74-597390D34673}"/>
              </a:ext>
            </a:extLst>
          </p:cNvPr>
          <p:cNvSpPr>
            <a:spLocks noGrp="1"/>
          </p:cNvSpPr>
          <p:nvPr>
            <p:ph type="title"/>
          </p:nvPr>
        </p:nvSpPr>
        <p:spPr>
          <a:xfrm>
            <a:off x="729588" y="706639"/>
            <a:ext cx="10658475" cy="453843"/>
          </a:xfrm>
        </p:spPr>
        <p:txBody>
          <a:bodyPr/>
          <a:lstStyle/>
          <a:p>
            <a:r>
              <a:rPr lang="fi-FI" sz="3200" b="1" dirty="0"/>
              <a:t>Kuntajaon kehittämisen tavoitteet [ja todellisuus]</a:t>
            </a:r>
            <a:endParaRPr lang="fi-FI" sz="3600" dirty="0"/>
          </a:p>
        </p:txBody>
      </p:sp>
      <p:sp>
        <p:nvSpPr>
          <p:cNvPr id="9" name="Tekstin paikkamerkki 8">
            <a:extLst>
              <a:ext uri="{FF2B5EF4-FFF2-40B4-BE49-F238E27FC236}">
                <a16:creationId xmlns:a16="http://schemas.microsoft.com/office/drawing/2014/main" id="{F01AB9F5-5B63-D89B-A9C6-E2161E8274B0}"/>
              </a:ext>
            </a:extLst>
          </p:cNvPr>
          <p:cNvSpPr>
            <a:spLocks noGrp="1"/>
          </p:cNvSpPr>
          <p:nvPr>
            <p:ph type="body" idx="1"/>
          </p:nvPr>
        </p:nvSpPr>
        <p:spPr>
          <a:xfrm>
            <a:off x="766763" y="1772816"/>
            <a:ext cx="5113337" cy="719763"/>
          </a:xfrm>
        </p:spPr>
        <p:txBody>
          <a:bodyPr/>
          <a:lstStyle/>
          <a:p>
            <a:r>
              <a:rPr lang="fi-FI" b="1" dirty="0"/>
              <a:t>Tavoitteet</a:t>
            </a:r>
          </a:p>
          <a:p>
            <a:endParaRPr lang="fi-FI" b="1" dirty="0"/>
          </a:p>
          <a:p>
            <a:endParaRPr lang="fi-FI" dirty="0"/>
          </a:p>
        </p:txBody>
      </p:sp>
      <p:sp>
        <p:nvSpPr>
          <p:cNvPr id="3" name="Sisällön paikkamerkki 2">
            <a:extLst>
              <a:ext uri="{FF2B5EF4-FFF2-40B4-BE49-F238E27FC236}">
                <a16:creationId xmlns:a16="http://schemas.microsoft.com/office/drawing/2014/main" id="{5A30847D-6308-F68E-EA9A-33F77B8CDD8B}"/>
              </a:ext>
            </a:extLst>
          </p:cNvPr>
          <p:cNvSpPr>
            <a:spLocks noGrp="1"/>
          </p:cNvSpPr>
          <p:nvPr>
            <p:ph sz="half" idx="2"/>
          </p:nvPr>
        </p:nvSpPr>
        <p:spPr>
          <a:xfrm>
            <a:off x="823917" y="2675113"/>
            <a:ext cx="5106089" cy="2952568"/>
          </a:xfrm>
          <a:noFill/>
          <a:ln>
            <a:noFill/>
          </a:ln>
        </p:spPr>
        <p:txBody>
          <a:bodyPr anchor="ctr" anchorCtr="1"/>
          <a:lstStyle/>
          <a:p>
            <a:endParaRPr lang="fi-FI" sz="1600" dirty="0"/>
          </a:p>
          <a:p>
            <a:r>
              <a:rPr lang="fi-FI" sz="1600" dirty="0"/>
              <a:t>Kuntajaon kehittämisen tavoitteena on </a:t>
            </a:r>
            <a:r>
              <a:rPr lang="fi-FI" sz="1600" b="1" dirty="0"/>
              <a:t>elinvoimainen, alueellisesti eheä ja yhdyskuntarakenteeltaan toimiva</a:t>
            </a:r>
            <a:r>
              <a:rPr lang="fi-FI" sz="1600" dirty="0"/>
              <a:t> kuntarakenne, joka vahvistaa kunnan asukkaiden itsehallinnon edellytyksiä. </a:t>
            </a:r>
          </a:p>
          <a:p>
            <a:r>
              <a:rPr lang="fi-FI" sz="1600" dirty="0"/>
              <a:t>Tavoitteena on myös, että kunta muodostuu </a:t>
            </a:r>
            <a:r>
              <a:rPr lang="fi-FI" sz="1600" b="1" dirty="0"/>
              <a:t>työssäkäyntialueesta tai muusta toiminnallisesta kokonaisuudesta</a:t>
            </a:r>
            <a:r>
              <a:rPr lang="fi-FI" sz="1600" dirty="0"/>
              <a:t>, jolla on taloudelliset ja henkilöstövoimavaroihin perustuvat </a:t>
            </a:r>
            <a:r>
              <a:rPr lang="fi-FI" sz="1600" b="1" dirty="0"/>
              <a:t>edellytykset vastata </a:t>
            </a:r>
            <a:r>
              <a:rPr lang="fi-FI" sz="1600" dirty="0"/>
              <a:t>kunnan asukkaiden palvelujen järjestämisestä ja rahoituksesta sekä riittävästä omasta palvelutuotannosta.</a:t>
            </a:r>
          </a:p>
          <a:p>
            <a:pPr marL="0" indent="0" fontAlgn="auto">
              <a:buNone/>
            </a:pPr>
            <a:endParaRPr lang="fi-FI" sz="1600" dirty="0"/>
          </a:p>
          <a:p>
            <a:endParaRPr lang="fi-FI" sz="1800" dirty="0"/>
          </a:p>
        </p:txBody>
      </p:sp>
      <p:sp>
        <p:nvSpPr>
          <p:cNvPr id="10" name="Tekstin paikkamerkki 9">
            <a:extLst>
              <a:ext uri="{FF2B5EF4-FFF2-40B4-BE49-F238E27FC236}">
                <a16:creationId xmlns:a16="http://schemas.microsoft.com/office/drawing/2014/main" id="{BB2FF6B0-9A78-BB98-CC85-A65D192685C8}"/>
              </a:ext>
            </a:extLst>
          </p:cNvPr>
          <p:cNvSpPr>
            <a:spLocks noGrp="1"/>
          </p:cNvSpPr>
          <p:nvPr>
            <p:ph type="body" sz="quarter" idx="3"/>
          </p:nvPr>
        </p:nvSpPr>
        <p:spPr>
          <a:xfrm>
            <a:off x="6311900" y="1772816"/>
            <a:ext cx="5113338" cy="719763"/>
          </a:xfrm>
        </p:spPr>
        <p:txBody>
          <a:bodyPr/>
          <a:lstStyle/>
          <a:p>
            <a:r>
              <a:rPr lang="fi-FI" b="1" dirty="0"/>
              <a:t>Todellisuus</a:t>
            </a:r>
            <a:br>
              <a:rPr lang="fi-FI" b="1" dirty="0"/>
            </a:br>
            <a:endParaRPr lang="fi-FI" dirty="0"/>
          </a:p>
        </p:txBody>
      </p:sp>
      <p:sp>
        <p:nvSpPr>
          <p:cNvPr id="11" name="Sisällön paikkamerkki 10">
            <a:extLst>
              <a:ext uri="{FF2B5EF4-FFF2-40B4-BE49-F238E27FC236}">
                <a16:creationId xmlns:a16="http://schemas.microsoft.com/office/drawing/2014/main" id="{12E00B51-FB32-979D-B52A-2EF4A9926CA5}"/>
              </a:ext>
            </a:extLst>
          </p:cNvPr>
          <p:cNvSpPr>
            <a:spLocks noGrp="1"/>
          </p:cNvSpPr>
          <p:nvPr>
            <p:ph sz="quarter" idx="4"/>
          </p:nvPr>
        </p:nvSpPr>
        <p:spPr>
          <a:xfrm>
            <a:off x="6295627" y="2273957"/>
            <a:ext cx="5113338" cy="2952569"/>
          </a:xfrm>
        </p:spPr>
        <p:txBody>
          <a:bodyPr/>
          <a:lstStyle/>
          <a:p>
            <a:r>
              <a:rPr lang="fi-FI" sz="1600" dirty="0"/>
              <a:t>Kuntarakennelain tavoite kuntajaon kehittämiseksi </a:t>
            </a:r>
            <a:r>
              <a:rPr lang="fi-FI" sz="1600" b="1" dirty="0"/>
              <a:t>ei ole merkittävällä tavalla ohjannut </a:t>
            </a:r>
            <a:r>
              <a:rPr lang="fi-FI" sz="1600" dirty="0"/>
              <a:t>kuntajaon kehittämistä eikä tehtyjä kuntaliitoksia.</a:t>
            </a:r>
          </a:p>
          <a:p>
            <a:r>
              <a:rPr lang="fi-FI" sz="1600" dirty="0"/>
              <a:t>Kuntajaon kehittämisen tavoitteita on tulkittu monella tavalla ja esim. otettu jokin tavoitteista tehdyn kuntaliitoksen perusteeksi  </a:t>
            </a:r>
          </a:p>
          <a:p>
            <a:r>
              <a:rPr lang="fi-FI" sz="1600" b="1" dirty="0"/>
              <a:t>Kaupunkiseuduilla kuntaliitokset eivät ole tuottaneet eheää kuntarakennetta</a:t>
            </a:r>
            <a:r>
              <a:rPr lang="fi-FI" sz="1600" dirty="0"/>
              <a:t> (pl. Salon ja Kouvolan kuntaliitokset). Esim. Oulun ja Joensuun kuntarakenne on hajanainen: kaupunkeihin kuuluu laajoja maaseutualueita ja kyliä, mutta ei välttämättä kaupunkirakenteessa kiinni olevia asuinalueita ja keskuksia.</a:t>
            </a:r>
          </a:p>
          <a:p>
            <a:endParaRPr lang="fi-FI" dirty="0"/>
          </a:p>
        </p:txBody>
      </p:sp>
      <p:sp>
        <p:nvSpPr>
          <p:cNvPr id="4" name="Dian numeron paikkamerkki 3">
            <a:extLst>
              <a:ext uri="{FF2B5EF4-FFF2-40B4-BE49-F238E27FC236}">
                <a16:creationId xmlns:a16="http://schemas.microsoft.com/office/drawing/2014/main" id="{83FD674C-A926-5FC0-9F4E-3F8B3A3A7C3C}"/>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
        <p:nvSpPr>
          <p:cNvPr id="6" name="Sisällön paikkamerkki 2">
            <a:extLst>
              <a:ext uri="{FF2B5EF4-FFF2-40B4-BE49-F238E27FC236}">
                <a16:creationId xmlns:a16="http://schemas.microsoft.com/office/drawing/2014/main" id="{E5C58EFE-7DB5-9323-5806-FF5CEE8064F7}"/>
              </a:ext>
              <a:ext uri="{C183D7F6-B498-43B3-948B-1728B52AA6E4}">
                <adec:decorative xmlns:adec="http://schemas.microsoft.com/office/drawing/2017/decorative" val="1"/>
              </a:ext>
            </a:extLst>
          </p:cNvPr>
          <p:cNvSpPr txBox="1">
            <a:spLocks/>
          </p:cNvSpPr>
          <p:nvPr/>
        </p:nvSpPr>
        <p:spPr>
          <a:xfrm>
            <a:off x="955513" y="4102407"/>
            <a:ext cx="9676991" cy="1396155"/>
          </a:xfrm>
          <a:prstGeom prst="rect">
            <a:avLst/>
          </a:prstGeom>
        </p:spPr>
        <p:txBody>
          <a:bodyPr vert="horz" lIns="0" tIns="0" rIns="0" bIns="0" rtlCol="0" anchor="t"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271463" marR="0" lvl="0" indent="-271463"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endParaRPr kumimoji="0" lang="fi-FI" sz="1600" b="0" i="0" u="none" strike="noStrike" kern="1200" cap="none" spc="0" normalizeH="0" baseline="0" noProof="0">
              <a:ln>
                <a:noFill/>
              </a:ln>
              <a:solidFill>
                <a:srgbClr val="000000"/>
              </a:solidFill>
              <a:effectLst/>
              <a:uLnTx/>
              <a:uFillTx/>
              <a:latin typeface="Work Sans"/>
              <a:ea typeface="+mn-ea"/>
              <a:cs typeface="+mn-cs"/>
            </a:endParaRPr>
          </a:p>
        </p:txBody>
      </p:sp>
      <p:pic>
        <p:nvPicPr>
          <p:cNvPr id="7" name="Kuva 6">
            <a:extLst>
              <a:ext uri="{FF2B5EF4-FFF2-40B4-BE49-F238E27FC236}">
                <a16:creationId xmlns:a16="http://schemas.microsoft.com/office/drawing/2014/main" id="{CBD7ADE2-EB59-BB5D-B6DE-B3A3365B739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844" y="1903108"/>
            <a:ext cx="1507956" cy="1507956"/>
          </a:xfrm>
          <a:prstGeom prst="rect">
            <a:avLst/>
          </a:prstGeom>
        </p:spPr>
      </p:pic>
    </p:spTree>
    <p:extLst>
      <p:ext uri="{BB962C8B-B14F-4D97-AF65-F5344CB8AC3E}">
        <p14:creationId xmlns:p14="http://schemas.microsoft.com/office/powerpoint/2010/main" val="24618640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Palapeli-ja-kaksihahmoa">
            <a:extLst>
              <a:ext uri="{FF2B5EF4-FFF2-40B4-BE49-F238E27FC236}">
                <a16:creationId xmlns:a16="http://schemas.microsoft.com/office/drawing/2014/main" id="{3FD001F5-9E8C-4F29-9A90-7C7C87702E64}"/>
              </a:ext>
            </a:extLst>
          </p:cNvPr>
          <p:cNvPicPr>
            <a:picLocks noChangeAspect="1"/>
          </p:cNvPicPr>
          <p:nvPr/>
        </p:nvPicPr>
        <p:blipFill>
          <a:blip r:embed="rId2"/>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0DDE9671-771C-73DF-31BA-95585A534878}"/>
              </a:ext>
            </a:extLst>
          </p:cNvPr>
          <p:cNvSpPr>
            <a:spLocks noGrp="1"/>
          </p:cNvSpPr>
          <p:nvPr>
            <p:ph type="title"/>
          </p:nvPr>
        </p:nvSpPr>
        <p:spPr>
          <a:xfrm>
            <a:off x="774777" y="548902"/>
            <a:ext cx="10658475" cy="1008113"/>
          </a:xfrm>
        </p:spPr>
        <p:txBody>
          <a:bodyPr/>
          <a:lstStyle/>
          <a:p>
            <a:r>
              <a:rPr lang="fi-FI" dirty="0"/>
              <a:t>Hyödyt eivät synny automaattisesti</a:t>
            </a:r>
            <a:br>
              <a:rPr lang="fi-FI" dirty="0"/>
            </a:br>
            <a:br>
              <a:rPr lang="fi-FI" dirty="0"/>
            </a:br>
            <a:endParaRPr lang="fi-FI" dirty="0"/>
          </a:p>
        </p:txBody>
      </p:sp>
      <p:sp>
        <p:nvSpPr>
          <p:cNvPr id="3" name="Sisällön paikkamerkki 2">
            <a:extLst>
              <a:ext uri="{FF2B5EF4-FFF2-40B4-BE49-F238E27FC236}">
                <a16:creationId xmlns:a16="http://schemas.microsoft.com/office/drawing/2014/main" id="{DF6A085A-4185-A3CC-937E-D1DFB559FEDD}"/>
              </a:ext>
            </a:extLst>
          </p:cNvPr>
          <p:cNvSpPr>
            <a:spLocks noGrp="1"/>
          </p:cNvSpPr>
          <p:nvPr>
            <p:ph idx="1"/>
          </p:nvPr>
        </p:nvSpPr>
        <p:spPr>
          <a:xfrm>
            <a:off x="766763" y="1772816"/>
            <a:ext cx="7622635" cy="3816648"/>
          </a:xfrm>
        </p:spPr>
        <p:txBody>
          <a:bodyPr/>
          <a:lstStyle/>
          <a:p>
            <a:pPr fontAlgn="base"/>
            <a:r>
              <a:rPr lang="fi-FI" b="1" dirty="0"/>
              <a:t>Kaupungit</a:t>
            </a:r>
            <a:r>
              <a:rPr lang="fi-FI" dirty="0"/>
              <a:t> eivät ole viimevuosina olleet aloitteellisia kuntaliitoksissa. Kuntaliitoskeskustelun </a:t>
            </a:r>
            <a:r>
              <a:rPr lang="fi-FI" b="1" dirty="0"/>
              <a:t>pelätään haittaavan kaupungin omaa kehittämistyötä </a:t>
            </a:r>
            <a:r>
              <a:rPr lang="fi-FI" dirty="0"/>
              <a:t>ja</a:t>
            </a:r>
            <a:r>
              <a:rPr lang="fi-FI" b="1" dirty="0"/>
              <a:t> </a:t>
            </a:r>
            <a:r>
              <a:rPr lang="fi-FI" dirty="0"/>
              <a:t>kuntien välistä yhteistyötä. </a:t>
            </a:r>
          </a:p>
          <a:p>
            <a:pPr fontAlgn="base"/>
            <a:r>
              <a:rPr lang="en-US" dirty="0"/>
              <a:t>​</a:t>
            </a:r>
            <a:r>
              <a:rPr lang="fi-FI" dirty="0"/>
              <a:t>Esimerkiksi talouden näkökulmasta ”liian myöhään” tehty liitos ei anna hyviä edellytyksiä liitokselle eikä uuden kunnan käynnistymiselle ja kehittämiselle.</a:t>
            </a:r>
            <a:r>
              <a:rPr lang="en-US" dirty="0"/>
              <a:t>​ </a:t>
            </a:r>
          </a:p>
          <a:p>
            <a:pPr fontAlgn="base"/>
            <a:r>
              <a:rPr lang="fi-FI" dirty="0"/>
              <a:t>Kuntaliitos ei historian valossa näyttäisi olevan kovinkaan nopea keino esim. vauhdittaa palveluverkkopäätöksiä, joten </a:t>
            </a:r>
            <a:r>
              <a:rPr lang="fi-FI" b="1" dirty="0"/>
              <a:t>päätöksiä palveluverkoista pitäisi tehdä jo ennen kuntaliitosta </a:t>
            </a:r>
            <a:r>
              <a:rPr lang="fi-FI" dirty="0"/>
              <a:t>tai niihin tulee erikseen ohjata.</a:t>
            </a:r>
          </a:p>
          <a:p>
            <a:pPr fontAlgn="base"/>
            <a:r>
              <a:rPr lang="fi-FI" b="1" dirty="0"/>
              <a:t>Hyötyjä ei synny, jos päättäjät (kansallisesti tai paikallisesti) eivät kykene tekemään ratkaisuja palveluverkosta. </a:t>
            </a:r>
            <a:endParaRPr lang="en-US" b="1" dirty="0"/>
          </a:p>
          <a:p>
            <a:endParaRPr lang="fi-FI" dirty="0"/>
          </a:p>
        </p:txBody>
      </p:sp>
      <p:sp>
        <p:nvSpPr>
          <p:cNvPr id="4" name="Dian numeron paikkamerkki 3">
            <a:extLst>
              <a:ext uri="{FF2B5EF4-FFF2-40B4-BE49-F238E27FC236}">
                <a16:creationId xmlns:a16="http://schemas.microsoft.com/office/drawing/2014/main" id="{38D042CA-3F50-2073-F9EE-2CE8BFA209B8}"/>
              </a:ext>
            </a:extLst>
          </p:cNvPr>
          <p:cNvSpPr>
            <a:spLocks noGrp="1"/>
          </p:cNvSpPr>
          <p:nvPr>
            <p:ph type="sldNum" sz="quarter" idx="12"/>
          </p:nvPr>
        </p:nvSpPr>
        <p:spPr/>
        <p:txBody>
          <a:bodyPr/>
          <a:lstStyle/>
          <a:p>
            <a:fld id="{0861148C-697E-4B67-BDAA-872F34DF1106}" type="slidenum">
              <a:rPr lang="fi-FI" smtClean="0"/>
              <a:t>25</a:t>
            </a:fld>
            <a:endParaRPr lang="fi-FI"/>
          </a:p>
        </p:txBody>
      </p:sp>
    </p:spTree>
    <p:extLst>
      <p:ext uri="{BB962C8B-B14F-4D97-AF65-F5344CB8AC3E}">
        <p14:creationId xmlns:p14="http://schemas.microsoft.com/office/powerpoint/2010/main" val="2799560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a:extLst>
              <a:ext uri="{FF2B5EF4-FFF2-40B4-BE49-F238E27FC236}">
                <a16:creationId xmlns:a16="http://schemas.microsoft.com/office/drawing/2014/main" id="{6807D0FC-C227-03AA-4ACC-609AA02F8D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rcRect t="25081" r="45747" b="11409"/>
          <a:stretch>
            <a:fillRect/>
          </a:stretch>
        </p:blipFill>
        <p:spPr>
          <a:xfrm>
            <a:off x="3404493" y="0"/>
            <a:ext cx="8787507" cy="6858000"/>
          </a:xfrm>
          <a:prstGeom prst="rect">
            <a:avLst/>
          </a:prstGeom>
        </p:spPr>
      </p:pic>
      <p:pic>
        <p:nvPicPr>
          <p:cNvPr id="8" name="Sisällön paikkamerkki 5">
            <a:extLst>
              <a:ext uri="{FF2B5EF4-FFF2-40B4-BE49-F238E27FC236}">
                <a16:creationId xmlns:a16="http://schemas.microsoft.com/office/drawing/2014/main" id="{E5BCEB68-854E-640F-8594-024AF85530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25081" r="74679" b="11409"/>
          <a:stretch>
            <a:fillRect/>
          </a:stretch>
        </p:blipFill>
        <p:spPr>
          <a:xfrm>
            <a:off x="0" y="0"/>
            <a:ext cx="4101207" cy="6858000"/>
          </a:xfrm>
          <a:prstGeom prst="rect">
            <a:avLst/>
          </a:prstGeom>
        </p:spPr>
      </p:pic>
      <p:sp>
        <p:nvSpPr>
          <p:cNvPr id="9" name="Otsikko 4">
            <a:extLst>
              <a:ext uri="{FF2B5EF4-FFF2-40B4-BE49-F238E27FC236}">
                <a16:creationId xmlns:a16="http://schemas.microsoft.com/office/drawing/2014/main" id="{0B606B2C-2FF5-8D4B-D175-D0BC0FF1C0A6}"/>
              </a:ext>
              <a:ext uri="{C183D7F6-B498-43B3-948B-1728B52AA6E4}">
                <adec:decorative xmlns:adec="http://schemas.microsoft.com/office/drawing/2017/decorative" val="0"/>
              </a:ext>
            </a:extLst>
          </p:cNvPr>
          <p:cNvSpPr txBox="1">
            <a:spLocks noGrp="1"/>
          </p:cNvSpPr>
          <p:nvPr>
            <p:ph type="title" idx="4294967295"/>
          </p:nvPr>
        </p:nvSpPr>
        <p:spPr>
          <a:xfrm>
            <a:off x="719466" y="332655"/>
            <a:ext cx="10658475" cy="10081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a:lstStyle>
          <a:p>
            <a:pPr>
              <a:defRPr/>
            </a:pPr>
            <a:r>
              <a:rPr lang="fi-FI">
                <a:solidFill>
                  <a:srgbClr val="923468"/>
                </a:solidFill>
                <a:latin typeface="Work Sans ExtraBold"/>
              </a:rPr>
              <a:t>Kuntarakenneuudistus ei ratko kaikkia ongelmia, mutta siinä on kestävyyttä</a:t>
            </a:r>
          </a:p>
          <a:p>
            <a:pPr>
              <a:defRPr/>
            </a:pPr>
            <a:endParaRPr lang="fi-FI"/>
          </a:p>
        </p:txBody>
      </p:sp>
      <p:pic>
        <p:nvPicPr>
          <p:cNvPr id="11" name="Kuva 10">
            <a:extLst>
              <a:ext uri="{FF2B5EF4-FFF2-40B4-BE49-F238E27FC236}">
                <a16:creationId xmlns:a16="http://schemas.microsoft.com/office/drawing/2014/main" id="{2A9BE33E-2DE8-80D5-05FD-EBE038542DEA}"/>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14682304">
            <a:off x="7452538" y="4478075"/>
            <a:ext cx="5014854" cy="6177487"/>
          </a:xfrm>
          <a:prstGeom prst="rect">
            <a:avLst/>
          </a:prstGeom>
        </p:spPr>
      </p:pic>
      <p:sp>
        <p:nvSpPr>
          <p:cNvPr id="10" name="Sisällön paikkamerkki 2">
            <a:extLst>
              <a:ext uri="{FF2B5EF4-FFF2-40B4-BE49-F238E27FC236}">
                <a16:creationId xmlns:a16="http://schemas.microsoft.com/office/drawing/2014/main" id="{8F087602-BED2-1CA0-AA3C-0CCA3580EBA4}"/>
              </a:ext>
              <a:ext uri="{C183D7F6-B498-43B3-948B-1728B52AA6E4}">
                <adec:decorative xmlns:adec="http://schemas.microsoft.com/office/drawing/2017/decorative" val="0"/>
              </a:ext>
            </a:extLst>
          </p:cNvPr>
          <p:cNvSpPr txBox="1">
            <a:spLocks/>
          </p:cNvSpPr>
          <p:nvPr/>
        </p:nvSpPr>
        <p:spPr>
          <a:xfrm>
            <a:off x="354654" y="1700808"/>
            <a:ext cx="9413754" cy="4531709"/>
          </a:xfrm>
          <a:prstGeom prst="rect">
            <a:avLst/>
          </a:prstGeom>
        </p:spPr>
        <p:txBody>
          <a:bodyPr lIns="91440" tIns="45720" rIns="91440" bIns="45720" anchor="t"/>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271145" indent="-271145"/>
            <a:r>
              <a:rPr lang="fi-FI" sz="1400" b="1"/>
              <a:t>Kuntarakenneuudistus voidaan toteuttaa hyvin tai huonosti: </a:t>
            </a:r>
          </a:p>
          <a:p>
            <a:pPr marL="715645" lvl="1" indent="-271145"/>
            <a:r>
              <a:rPr lang="fi-FI" sz="1400"/>
              <a:t>Hyödyt eivät toteudu automaattisesti, vaan vanhat rakenteet voivat jäädä elämään uusien rajojen sisälle. </a:t>
            </a:r>
          </a:p>
          <a:p>
            <a:pPr marL="715645" lvl="1" indent="-271145"/>
            <a:r>
              <a:rPr lang="fi-FI" sz="1400"/>
              <a:t>Rakenneuudistus voi kuitenkin </a:t>
            </a:r>
            <a:r>
              <a:rPr lang="fi-FI" sz="1400" b="1"/>
              <a:t>olla edellytys hyötyjen mahdollisuudelle syntyä</a:t>
            </a:r>
            <a:r>
              <a:rPr lang="fi-FI" sz="1400"/>
              <a:t>. </a:t>
            </a:r>
          </a:p>
          <a:p>
            <a:pPr marL="715645" lvl="1" indent="-271145"/>
            <a:r>
              <a:rPr lang="fi-FI" sz="1400"/>
              <a:t>Kuntalähtöinen evoluutio ei todennäköisesti tuota kuntarakennelain tavoittelemaa ”elinvoimaista, alueellisesti eheää ja yhdyskuntarakenteeltaan toimivaa kuntarakennetta”  </a:t>
            </a:r>
          </a:p>
          <a:p>
            <a:pPr marL="271145" indent="-271145"/>
            <a:r>
              <a:rPr lang="fi-FI" sz="1400" b="1"/>
              <a:t>Pelkästään kuntarakenteen muuttaminen ei ratkaise väestömurroksen aiheuttamia palveluiden saavutettavuuden haasteita, mutta mahdollistaa joitain keskeisiä hyötyjä:</a:t>
            </a:r>
            <a:endParaRPr lang="fi-FI" b="1"/>
          </a:p>
          <a:p>
            <a:pPr lvl="1"/>
            <a:r>
              <a:rPr lang="fi-FI" sz="1400"/>
              <a:t>Kunta vastaa pääosin itse järjestämisvastuulla olevista palveluista ja palvelurakenteiden kokonaisvaltaisesta kehittämisestä. </a:t>
            </a:r>
          </a:p>
          <a:p>
            <a:pPr lvl="1"/>
            <a:r>
              <a:rPr lang="fi-FI" sz="1400"/>
              <a:t>Kunta vastaa itse toiminnallisen alueen kehittämisestä kokonaisuutena (yhdyskuntarakenne, investoinnit ja elinkeinoelämän kehittäminen). </a:t>
            </a:r>
          </a:p>
          <a:p>
            <a:pPr marL="271145" lvl="0" indent="-271145">
              <a:buClr>
                <a:srgbClr val="923468"/>
              </a:buClr>
              <a:defRPr/>
            </a:pPr>
            <a:r>
              <a:rPr lang="fi-FI" sz="1400" b="1">
                <a:solidFill>
                  <a:srgbClr val="000000"/>
                </a:solidFill>
              </a:rPr>
              <a:t>Kuntaliitos on kuntien väliseen yhteistyöhön verrattuna kokonaisvaltaisempi ja pysyvämpi ratkaisu.</a:t>
            </a:r>
          </a:p>
          <a:p>
            <a:pPr marL="715645" lvl="1" indent="-271145">
              <a:buClr>
                <a:srgbClr val="923468"/>
              </a:buClr>
              <a:defRPr/>
            </a:pPr>
            <a:r>
              <a:rPr lang="fi-FI" sz="1400">
                <a:solidFill>
                  <a:srgbClr val="000000"/>
                </a:solidFill>
              </a:rPr>
              <a:t>Kuntayhteistyössä järjestämisvastuu hajautuu, kuntaliitoksessa päätösvalta kootaan yhteen.</a:t>
            </a:r>
          </a:p>
          <a:p>
            <a:pPr marL="715645" lvl="1" indent="-271145">
              <a:buClr>
                <a:srgbClr val="923468"/>
              </a:buClr>
              <a:defRPr/>
            </a:pPr>
            <a:r>
              <a:rPr lang="fi-FI" sz="1400">
                <a:solidFill>
                  <a:srgbClr val="000000"/>
                </a:solidFill>
              </a:rPr>
              <a:t>Kuntayhteistyö mahdollistaa osaoptimoinnin  ja yhteistyökumppaneiden kilpailuttamisen, joten pysyviä rakenteita ei välttämättä synny.</a:t>
            </a:r>
          </a:p>
          <a:p>
            <a:pPr marL="271145" indent="-271145"/>
            <a:r>
              <a:rPr lang="fi-FI" sz="1400" b="1"/>
              <a:t>Kuntarakennemuutoksen rinnalle tarvitaan muitakin ratkaisuja ja uudistuksia</a:t>
            </a:r>
          </a:p>
          <a:p>
            <a:pPr lvl="1"/>
            <a:r>
              <a:rPr lang="fi-FI" sz="1400"/>
              <a:t>Uhkana voi olla muiden uudistustarpeiden jääminen vähemmälle huomiolle kun keskustelu fokusoituu kuntaliitoksiin</a:t>
            </a:r>
          </a:p>
          <a:p>
            <a:pPr marL="715645" lvl="1" indent="-271145">
              <a:buClr>
                <a:srgbClr val="923468"/>
              </a:buClr>
              <a:defRPr/>
            </a:pPr>
            <a:endParaRPr lang="fi-FI" sz="1400">
              <a:solidFill>
                <a:srgbClr val="000000"/>
              </a:solidFill>
            </a:endParaRPr>
          </a:p>
        </p:txBody>
      </p:sp>
      <p:pic>
        <p:nvPicPr>
          <p:cNvPr id="12" name="Kuva 11" descr="Kuntaliitto-logo">
            <a:extLst>
              <a:ext uri="{FF2B5EF4-FFF2-40B4-BE49-F238E27FC236}">
                <a16:creationId xmlns:a16="http://schemas.microsoft.com/office/drawing/2014/main" id="{5477EA37-950D-3FF1-B07F-3A77428098FB}"/>
              </a:ext>
              <a:ext uri="{C183D7F6-B498-43B3-948B-1728B52AA6E4}">
                <adec:decorative xmlns:adec="http://schemas.microsoft.com/office/drawing/2017/decorative" val="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4654" y="6350066"/>
            <a:ext cx="1209232" cy="263030"/>
          </a:xfrm>
          <a:prstGeom prst="rect">
            <a:avLst/>
          </a:prstGeom>
        </p:spPr>
      </p:pic>
    </p:spTree>
    <p:extLst>
      <p:ext uri="{BB962C8B-B14F-4D97-AF65-F5344CB8AC3E}">
        <p14:creationId xmlns:p14="http://schemas.microsoft.com/office/powerpoint/2010/main" val="1335374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EC2723F-A668-04F7-8E70-326124991B44}"/>
              </a:ext>
            </a:extLst>
          </p:cNvPr>
          <p:cNvSpPr>
            <a:spLocks noGrp="1"/>
          </p:cNvSpPr>
          <p:nvPr>
            <p:ph type="title"/>
          </p:nvPr>
        </p:nvSpPr>
        <p:spPr/>
        <p:txBody>
          <a:bodyPr/>
          <a:lstStyle/>
          <a:p>
            <a:r>
              <a:rPr lang="fi-FI" dirty="0"/>
              <a:t>Olennaisia seikkoja uudistusten onnistumiselle</a:t>
            </a:r>
            <a:endParaRPr lang="fi-FI" dirty="0">
              <a:solidFill>
                <a:srgbClr val="FF0000"/>
              </a:solidFill>
            </a:endParaRPr>
          </a:p>
        </p:txBody>
      </p:sp>
      <p:sp>
        <p:nvSpPr>
          <p:cNvPr id="4" name="Sisällön paikkamerkki 3">
            <a:extLst>
              <a:ext uri="{FF2B5EF4-FFF2-40B4-BE49-F238E27FC236}">
                <a16:creationId xmlns:a16="http://schemas.microsoft.com/office/drawing/2014/main" id="{D2C0BEFC-EA76-4D25-E6BF-5C28EB8C68C7}"/>
              </a:ext>
            </a:extLst>
          </p:cNvPr>
          <p:cNvSpPr>
            <a:spLocks noGrp="1"/>
          </p:cNvSpPr>
          <p:nvPr>
            <p:ph idx="1"/>
          </p:nvPr>
        </p:nvSpPr>
        <p:spPr/>
        <p:txBody>
          <a:bodyPr>
            <a:normAutofit fontScale="85000" lnSpcReduction="20000"/>
          </a:bodyPr>
          <a:lstStyle/>
          <a:p>
            <a:r>
              <a:rPr lang="fi-FI" dirty="0"/>
              <a:t>Poliittinen sitoutuminen ja sen pitävyys, ylivaalikautisuus</a:t>
            </a:r>
          </a:p>
          <a:p>
            <a:r>
              <a:rPr lang="fi-FI" dirty="0"/>
              <a:t>Oikea mittakaava</a:t>
            </a:r>
          </a:p>
          <a:p>
            <a:r>
              <a:rPr lang="fi-FI" dirty="0"/>
              <a:t>Perusteluiden merkitys</a:t>
            </a:r>
          </a:p>
          <a:p>
            <a:r>
              <a:rPr lang="fi-FI" dirty="0"/>
              <a:t>Prosessin ja kentän kanssa käytävän vuorovaikutuksen merkitys</a:t>
            </a:r>
          </a:p>
          <a:p>
            <a:r>
              <a:rPr lang="fi-FI" dirty="0"/>
              <a:t>Vaikutusmahdollisuuksien varmistaminen</a:t>
            </a:r>
          </a:p>
          <a:p>
            <a:r>
              <a:rPr lang="fi-FI" dirty="0"/>
              <a:t>Alueiden/kuntien erilaisuuden huomioiminen</a:t>
            </a:r>
          </a:p>
          <a:p>
            <a:r>
              <a:rPr lang="fi-FI" dirty="0"/>
              <a:t>Ajankohtaan ja tavoitteisiin sopivat kannustimet</a:t>
            </a:r>
          </a:p>
          <a:p>
            <a:r>
              <a:rPr lang="fi-FI" dirty="0"/>
              <a:t>Määrätietoisuus, mutta ei ehdottomuus tietyille ratkaisuille</a:t>
            </a:r>
          </a:p>
          <a:p>
            <a:r>
              <a:rPr lang="fi-FI" dirty="0"/>
              <a:t>Aikataulun realistisuus</a:t>
            </a:r>
          </a:p>
          <a:p>
            <a:endParaRPr lang="fi-FI" dirty="0"/>
          </a:p>
        </p:txBody>
      </p:sp>
    </p:spTree>
    <p:extLst>
      <p:ext uri="{BB962C8B-B14F-4D97-AF65-F5344CB8AC3E}">
        <p14:creationId xmlns:p14="http://schemas.microsoft.com/office/powerpoint/2010/main" val="3062451795"/>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87175-F86B-EAB6-273A-2A73F7A373D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C0BC7B3-A1AA-0487-1711-E1839CC65ACD}"/>
              </a:ext>
            </a:extLst>
          </p:cNvPr>
          <p:cNvSpPr>
            <a:spLocks noGrp="1"/>
          </p:cNvSpPr>
          <p:nvPr>
            <p:ph type="title"/>
          </p:nvPr>
        </p:nvSpPr>
        <p:spPr/>
        <p:txBody>
          <a:bodyPr/>
          <a:lstStyle/>
          <a:p>
            <a:r>
              <a:rPr lang="fi-FI" dirty="0"/>
              <a:t>Miten kannustaa kuntia vapaaehtoisiin yhdistymisiin?</a:t>
            </a:r>
          </a:p>
        </p:txBody>
      </p:sp>
      <p:sp>
        <p:nvSpPr>
          <p:cNvPr id="3" name="Sisällön paikkamerkki 2">
            <a:extLst>
              <a:ext uri="{FF2B5EF4-FFF2-40B4-BE49-F238E27FC236}">
                <a16:creationId xmlns:a16="http://schemas.microsoft.com/office/drawing/2014/main" id="{A79006A2-03B7-26E0-A2C2-681004FB2FBB}"/>
              </a:ext>
            </a:extLst>
          </p:cNvPr>
          <p:cNvSpPr>
            <a:spLocks noGrp="1"/>
          </p:cNvSpPr>
          <p:nvPr>
            <p:ph idx="1"/>
          </p:nvPr>
        </p:nvSpPr>
        <p:spPr/>
        <p:txBody>
          <a:bodyPr>
            <a:normAutofit fontScale="70000" lnSpcReduction="20000"/>
          </a:bodyPr>
          <a:lstStyle/>
          <a:p>
            <a:r>
              <a:rPr lang="fi-FI" dirty="0"/>
              <a:t>Riittävät taloudelliset kannustimet/yhdistymisavustus, jotka tähtäävät isompiin kuntiin ja monikuntaliitoksiin?</a:t>
            </a:r>
          </a:p>
          <a:p>
            <a:pPr lvl="1"/>
            <a:r>
              <a:rPr lang="fi-FI" dirty="0"/>
              <a:t>Onko muita taloudellisia, verotuksellisia tai elinkeinopoliittisia kannustimia?</a:t>
            </a:r>
          </a:p>
          <a:p>
            <a:r>
              <a:rPr lang="fi-FI" dirty="0"/>
              <a:t>Tehtävien/palveluiden järjestämiskriteerit? </a:t>
            </a:r>
          </a:p>
          <a:p>
            <a:pPr lvl="1"/>
            <a:r>
              <a:rPr lang="fi-FI" dirty="0"/>
              <a:t>Isommat kunnat voivat hoitaa itse tehtäviä, pienemmät joko yhdistyisivät tai muodostaisivat yhteistoiminta-alueen. Yhdistyessä ei tarvitse muodostaa yhteistyörakenteita</a:t>
            </a:r>
          </a:p>
          <a:p>
            <a:r>
              <a:rPr lang="fi-FI" dirty="0"/>
              <a:t>Onko rahoitukseen liittyviä mahdollisuuksia?</a:t>
            </a:r>
          </a:p>
          <a:p>
            <a:pPr lvl="1"/>
            <a:r>
              <a:rPr lang="fi-FI" dirty="0"/>
              <a:t>Rahoitusperiaatteesta huolehdittava </a:t>
            </a:r>
          </a:p>
          <a:p>
            <a:r>
              <a:rPr lang="fi-FI" dirty="0"/>
              <a:t>Verkostoyhteistyö ja kohdennettu muutostuki esimerkiksi talouden tervehdyttämiseen, uuden kunnan palvelurakenteen ja toimintatapojen uudistamiseen tai yhteisten tietojärjestelmien kehittämiseen? Tietotuki? Selvittämisen tuki?</a:t>
            </a:r>
          </a:p>
          <a:p>
            <a:r>
              <a:rPr lang="fi-FI" dirty="0"/>
              <a:t>Muuta?</a:t>
            </a:r>
          </a:p>
        </p:txBody>
      </p:sp>
      <p:sp>
        <p:nvSpPr>
          <p:cNvPr id="4" name="Dian numeron paikkamerkki 3">
            <a:extLst>
              <a:ext uri="{FF2B5EF4-FFF2-40B4-BE49-F238E27FC236}">
                <a16:creationId xmlns:a16="http://schemas.microsoft.com/office/drawing/2014/main" id="{2D4362D0-C12D-BA85-17CA-2C4F1B5446A5}"/>
              </a:ext>
            </a:extLst>
          </p:cNvPr>
          <p:cNvSpPr>
            <a:spLocks noGrp="1"/>
          </p:cNvSpPr>
          <p:nvPr>
            <p:ph type="sldNum" sz="quarter" idx="12"/>
          </p:nvPr>
        </p:nvSpPr>
        <p:spPr/>
        <p:txBody>
          <a:bodyPr/>
          <a:lstStyle/>
          <a:p>
            <a:fld id="{4BCCB783-365B-40E8-A1C9-91A9348041A5}" type="slidenum">
              <a:rPr lang="fi-FI" smtClean="0"/>
              <a:pPr/>
              <a:t>28</a:t>
            </a:fld>
            <a:endParaRPr lang="fi-FI" dirty="0"/>
          </a:p>
        </p:txBody>
      </p:sp>
    </p:spTree>
    <p:extLst>
      <p:ext uri="{BB962C8B-B14F-4D97-AF65-F5344CB8AC3E}">
        <p14:creationId xmlns:p14="http://schemas.microsoft.com/office/powerpoint/2010/main" val="3618327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824260DD-34EA-A131-165E-024F763F5E3A}"/>
              </a:ext>
            </a:extLst>
          </p:cNvPr>
          <p:cNvSpPr>
            <a:spLocks noGrp="1"/>
          </p:cNvSpPr>
          <p:nvPr>
            <p:ph type="title"/>
          </p:nvPr>
        </p:nvSpPr>
        <p:spPr>
          <a:xfrm>
            <a:off x="814161" y="142240"/>
            <a:ext cx="10888566" cy="568960"/>
          </a:xfrm>
        </p:spPr>
        <p:txBody>
          <a:bodyPr>
            <a:normAutofit fontScale="90000"/>
          </a:bodyPr>
          <a:lstStyle/>
          <a:p>
            <a:r>
              <a:rPr lang="fi-FI" dirty="0"/>
              <a:t>Mihin suuntaan työryhmä katsoo, että tulisi edetä?</a:t>
            </a:r>
          </a:p>
        </p:txBody>
      </p:sp>
      <p:sp>
        <p:nvSpPr>
          <p:cNvPr id="13" name="Sisällön paikkamerkki 12">
            <a:extLst>
              <a:ext uri="{FF2B5EF4-FFF2-40B4-BE49-F238E27FC236}">
                <a16:creationId xmlns:a16="http://schemas.microsoft.com/office/drawing/2014/main" id="{0D59A67D-9EEE-054C-D432-715F64798AE9}"/>
              </a:ext>
            </a:extLst>
          </p:cNvPr>
          <p:cNvSpPr>
            <a:spLocks noGrp="1"/>
          </p:cNvSpPr>
          <p:nvPr>
            <p:ph idx="1"/>
          </p:nvPr>
        </p:nvSpPr>
        <p:spPr>
          <a:xfrm>
            <a:off x="814162" y="1107440"/>
            <a:ext cx="10871108" cy="4968240"/>
          </a:xfrm>
        </p:spPr>
        <p:txBody>
          <a:bodyPr>
            <a:normAutofit fontScale="77500" lnSpcReduction="20000"/>
          </a:bodyPr>
          <a:lstStyle/>
          <a:p>
            <a:r>
              <a:rPr lang="fi-FI" dirty="0"/>
              <a:t>Jatketaanko ennallaan, jolloin</a:t>
            </a:r>
          </a:p>
          <a:p>
            <a:pPr lvl="1"/>
            <a:r>
              <a:rPr lang="fi-FI" dirty="0"/>
              <a:t>kunnat voivat tehdä vapaaehtoisia liitosehdotuksia?</a:t>
            </a:r>
          </a:p>
          <a:p>
            <a:pPr lvl="1"/>
            <a:r>
              <a:rPr lang="fi-FI" dirty="0"/>
              <a:t>kunnat sopivat tehtävien järjestämisestä keskenään? Huom. Pöystin selvityksen näkemykset </a:t>
            </a:r>
          </a:p>
          <a:p>
            <a:pPr lvl="1"/>
            <a:r>
              <a:rPr lang="fi-FI" dirty="0"/>
              <a:t>voi käynnistyä arviointimenettely, halutaanko muuttaa/lisätä arviointimenettelyn kriteereitä?</a:t>
            </a:r>
          </a:p>
          <a:p>
            <a:r>
              <a:rPr lang="fi-FI" dirty="0"/>
              <a:t>Järjestämiskriteerit eri palveluissa ja tehtävissä?</a:t>
            </a:r>
          </a:p>
          <a:p>
            <a:pPr lvl="1"/>
            <a:r>
              <a:rPr lang="fi-FI" dirty="0"/>
              <a:t>Säädetäänkö uusia järjestämiskriteereitä esim. väestöpohjaan/lapsimäärään perustuen?</a:t>
            </a:r>
          </a:p>
          <a:p>
            <a:pPr lvl="1"/>
            <a:r>
              <a:rPr lang="fi-FI" dirty="0"/>
              <a:t>Kunnat voivat valita velvoittavan yhteistyön tai vapaaehtoisen yhdistymisen välillä?</a:t>
            </a:r>
          </a:p>
          <a:p>
            <a:pPr lvl="1"/>
            <a:r>
              <a:rPr lang="fi-FI" dirty="0"/>
              <a:t>Tarvitaanko palveluiden arviointikriteerejä?</a:t>
            </a:r>
          </a:p>
          <a:p>
            <a:r>
              <a:rPr lang="fi-FI" dirty="0"/>
              <a:t>Kuntien yhdistymisten vauhdittaminen?</a:t>
            </a:r>
          </a:p>
          <a:p>
            <a:pPr lvl="1"/>
            <a:r>
              <a:rPr lang="fi-FI" dirty="0"/>
              <a:t>Yhdistymisavustukset? Muut kannusteet, millaiset?</a:t>
            </a:r>
          </a:p>
          <a:p>
            <a:pPr lvl="1"/>
            <a:r>
              <a:rPr lang="fi-FI" dirty="0"/>
              <a:t>Velvoittavampi yhdistymisiin tähtäävä useaa kuntaa koskeva uudistus, millainen? </a:t>
            </a:r>
          </a:p>
          <a:p>
            <a:r>
              <a:rPr lang="fi-FI" dirty="0"/>
              <a:t>Eriytyneiden tehtävien kuntajärjestelmä?</a:t>
            </a:r>
          </a:p>
          <a:p>
            <a:pPr lvl="1"/>
            <a:r>
              <a:rPr lang="fi-FI" dirty="0"/>
              <a:t>Säädetäänkö eri tehtävätason kunnista esim. kuntakoon tai muun vastaavan kriteerin perusteella? </a:t>
            </a:r>
          </a:p>
          <a:p>
            <a:endParaRPr lang="fi-FI" dirty="0"/>
          </a:p>
        </p:txBody>
      </p:sp>
      <p:sp>
        <p:nvSpPr>
          <p:cNvPr id="7" name="Dian numeron paikkamerkki 6">
            <a:extLst>
              <a:ext uri="{FF2B5EF4-FFF2-40B4-BE49-F238E27FC236}">
                <a16:creationId xmlns:a16="http://schemas.microsoft.com/office/drawing/2014/main" id="{9D00AAD6-12E1-DF5B-31CF-CBD54C3EC697}"/>
              </a:ext>
            </a:extLst>
          </p:cNvPr>
          <p:cNvSpPr>
            <a:spLocks noGrp="1"/>
          </p:cNvSpPr>
          <p:nvPr>
            <p:ph type="sldNum" sz="quarter" idx="12"/>
          </p:nvPr>
        </p:nvSpPr>
        <p:spPr/>
        <p:txBody>
          <a:bodyPr/>
          <a:lstStyle/>
          <a:p>
            <a:fld id="{7CD1C137-87C0-4E4B-8573-EDFCC21A7E6F}" type="slidenum">
              <a:rPr lang="fi-FI" noProof="0" smtClean="0"/>
              <a:t>29</a:t>
            </a:fld>
            <a:endParaRPr lang="fi-FI" noProof="0" dirty="0"/>
          </a:p>
        </p:txBody>
      </p:sp>
    </p:spTree>
    <p:extLst>
      <p:ext uri="{BB962C8B-B14F-4D97-AF65-F5344CB8AC3E}">
        <p14:creationId xmlns:p14="http://schemas.microsoft.com/office/powerpoint/2010/main" val="1335685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a:t>Kiitos!</a:t>
            </a:r>
            <a:endParaRPr lang="fi-FI" dirty="0"/>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1D30F12E49B66439B1465D4D29819A4" ma:contentTypeVersion="19" ma:contentTypeDescription="Luo uusi asiakirja." ma:contentTypeScope="" ma:versionID="9edb155f12102236f977c7502c0bf2f3">
  <xsd:schema xmlns:xsd="http://www.w3.org/2001/XMLSchema" xmlns:xs="http://www.w3.org/2001/XMLSchema" xmlns:p="http://schemas.microsoft.com/office/2006/metadata/properties" xmlns:ns2="955a7308-f776-4e38-b129-5a9b3b8c5cb0" xmlns:ns3="1bbf1625-0078-428a-834c-519f2a2271dd" targetNamespace="http://schemas.microsoft.com/office/2006/metadata/properties" ma:root="true" ma:fieldsID="1add26bd45881ddf7a1a743f3cd61612" ns2:_="" ns3:_="">
    <xsd:import namespace="955a7308-f776-4e38-b129-5a9b3b8c5cb0"/>
    <xsd:import namespace="1bbf1625-0078-428a-834c-519f2a2271d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5a7308-f776-4e38-b129-5a9b3b8c5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ecfe813c-4066-4bef-b87d-398c4f4d93fe"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bf1625-0078-428a-834c-519f2a2271dd"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e2c7c86-7364-4157-92c7-d5520cc7a005}" ma:internalName="TaxCatchAll" ma:showField="CatchAllData" ma:web="1bbf1625-0078-428a-834c-519f2a2271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55a7308-f776-4e38-b129-5a9b3b8c5cb0">
      <Terms xmlns="http://schemas.microsoft.com/office/infopath/2007/PartnerControls"/>
    </lcf76f155ced4ddcb4097134ff3c332f>
    <TaxCatchAll xmlns="1bbf1625-0078-428a-834c-519f2a2271d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6D236A-3A26-4CBF-93DE-73A3C0EC60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5a7308-f776-4e38-b129-5a9b3b8c5cb0"/>
    <ds:schemaRef ds:uri="1bbf1625-0078-428a-834c-519f2a2271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1D462E-6B0C-45EE-B91F-2F8CFBA0AEC8}">
  <ds:schemaRefs>
    <ds:schemaRef ds:uri="http://purl.org/dc/elements/1.1/"/>
    <ds:schemaRef ds:uri="http://schemas.microsoft.com/office/2006/metadata/properties"/>
    <ds:schemaRef ds:uri="1bbf1625-0078-428a-834c-519f2a2271dd"/>
    <ds:schemaRef ds:uri="http://purl.org/dc/terms/"/>
    <ds:schemaRef ds:uri="http://schemas.openxmlformats.org/package/2006/metadata/core-properties"/>
    <ds:schemaRef ds:uri="http://purl.org/dc/dcmitype/"/>
    <ds:schemaRef ds:uri="http://schemas.microsoft.com/office/2006/documentManagement/types"/>
    <ds:schemaRef ds:uri="955a7308-f776-4e38-b129-5a9b3b8c5cb0"/>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E90CC06-22A6-466C-AB10-20497F9323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01-Esitysmalli-VM-FI-SV</Template>
  <TotalTime>994</TotalTime>
  <Words>2882</Words>
  <Application>Microsoft Office PowerPoint</Application>
  <PresentationFormat>Laajakuva</PresentationFormat>
  <Paragraphs>307</Paragraphs>
  <Slides>30</Slides>
  <Notes>0</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30</vt:i4>
      </vt:variant>
    </vt:vector>
  </HeadingPairs>
  <TitlesOfParts>
    <vt:vector size="38" baseType="lpstr">
      <vt:lpstr>Arial</vt:lpstr>
      <vt:lpstr>Arial Narrow</vt:lpstr>
      <vt:lpstr>Calibri</vt:lpstr>
      <vt:lpstr>Work Sans</vt:lpstr>
      <vt:lpstr>Work Sans ExtraBold</vt:lpstr>
      <vt:lpstr>Work Sans SemiBold</vt:lpstr>
      <vt:lpstr>Valtiovarainministeriö</vt:lpstr>
      <vt:lpstr>Kuntaliitto FI</vt:lpstr>
      <vt:lpstr>Kuntien yhdistymiset ratkaisuvaihtoehtona</vt:lpstr>
      <vt:lpstr>Lainsäädäntö </vt:lpstr>
      <vt:lpstr>Kuntarakennelaki: 2 § Kuntajaon kehittämisen tavoitteet</vt:lpstr>
      <vt:lpstr>4 § Kuntajaon muuttamisen edellytykset</vt:lpstr>
      <vt:lpstr>Kuntien yhdistymisselvitysten pääsääntö ja poikkeukset</vt:lpstr>
      <vt:lpstr>Selvitystavat</vt:lpstr>
      <vt:lpstr>18 § Päätöksenteon edellytykset kuntien yhdistyessä</vt:lpstr>
      <vt:lpstr>Kynnys päättää yhdistymisestä vastoin kuntien tahtoa, nykyisen kuntarakennelain mukaan, erityisen vaikeassa taloudellisessa asemassa oleva kunta</vt:lpstr>
      <vt:lpstr>Kuntien yhdistymisistä säätäminen valtiosääntöoikeudellisesta näkökulmasta </vt:lpstr>
      <vt:lpstr>Vastoin kunnan tahtoa tehtävien yhdistymisen reunaehdot</vt:lpstr>
      <vt:lpstr>Kuntien arviointimenettelyn tarkoitus palvelujen turvaaminen</vt:lpstr>
      <vt:lpstr>Näkökulmia</vt:lpstr>
      <vt:lpstr>Strategiset yhdistymiset kehittämiskapasiteetin vahvistajina</vt:lpstr>
      <vt:lpstr>Yhdistymisten ja niiden mahdollisuuksien arviointia liitostyypeittäin – millaisia yhdistymisiä ja missä vaiheessa haluamme?</vt:lpstr>
      <vt:lpstr>Mitä huomioitava kuntaliitoksia tehdessä</vt:lpstr>
      <vt:lpstr>Kuntaliitosten vaikutukset ja niiden arviointi</vt:lpstr>
      <vt:lpstr>Kuntaliitosten vaikutusten arvioimisen haasteita</vt:lpstr>
      <vt:lpstr>Kuntaliitoksen vaikutuksia:  kuntaliitoskunnissa kehitys on ollut samansuuntaista kuin muissakin kunnissa</vt:lpstr>
      <vt:lpstr>Kuntaliitoksen vaikutuksia:  kuntien vanhat rajat näkyvät uudessa kunnassa pitkään</vt:lpstr>
      <vt:lpstr>Kuntaliitosten mahdolliset hyödyt ja haitat (eri selvitysten ja haastattelujen perusteella)</vt:lpstr>
      <vt:lpstr>Kuntien yhdistymiset ratkaisuvaihtoehtona</vt:lpstr>
      <vt:lpstr>Keskusteltavaksi </vt:lpstr>
      <vt:lpstr>Mihin kuntarakennekeskustelussa pitäisi fokusoitua?</vt:lpstr>
      <vt:lpstr>Kuntajaon kehittämisen tavoitteet [ja todellisuus]</vt:lpstr>
      <vt:lpstr>Hyödyt eivät synny automaattisesti  </vt:lpstr>
      <vt:lpstr>Kuntarakenneuudistus ei ratko kaikkia ongelmia, mutta siinä on kestävyyttä </vt:lpstr>
      <vt:lpstr>Olennaisia seikkoja uudistusten onnistumiselle</vt:lpstr>
      <vt:lpstr>Miten kannustaa kuntia vapaaehtoisiin yhdistymisiin?</vt:lpstr>
      <vt:lpstr>Mihin suuntaan työryhmä katsoo, että tulisi edetä?</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Savolainen Suvi (VM)</dc:creator>
  <cp:lastModifiedBy>Savolainen Suvi (VM)</cp:lastModifiedBy>
  <cp:revision>48</cp:revision>
  <dcterms:created xsi:type="dcterms:W3CDTF">2026-06-26T07:02:30Z</dcterms:created>
  <dcterms:modified xsi:type="dcterms:W3CDTF">2026-09-02T08:26:12Z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0x010100F1D30F12E49B66439B1465D4D29819A4</vt:lpwstr>
  </property>
  <property fmtid="{D5CDD505-2E9C-101B-9397-08002B2CF9AE}" pid="3" name="MediaServiceImageTags">
    <vt:lpwstr/>
  </property>
</Properties>
</file>