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sldIdLst>
    <p:sldId id="359" r:id="rId2"/>
    <p:sldId id="2139968104" r:id="rId3"/>
    <p:sldId id="2139968098" r:id="rId4"/>
    <p:sldId id="2139968148" r:id="rId5"/>
    <p:sldId id="2139968146" r:id="rId6"/>
    <p:sldId id="283" r:id="rId7"/>
    <p:sldId id="2139968103" r:id="rId8"/>
    <p:sldId id="4952" r:id="rId9"/>
    <p:sldId id="423" r:id="rId10"/>
    <p:sldId id="429" r:id="rId11"/>
    <p:sldId id="436" r:id="rId12"/>
    <p:sldId id="4956" r:id="rId13"/>
    <p:sldId id="4955" r:id="rId14"/>
    <p:sldId id="434" r:id="rId15"/>
    <p:sldId id="4953" r:id="rId16"/>
    <p:sldId id="385" r:id="rId17"/>
    <p:sldId id="4954" r:id="rId18"/>
    <p:sldId id="2147483132" r:id="rId19"/>
    <p:sldId id="2147483133" r:id="rId20"/>
    <p:sldId id="2145707486" r:id="rId21"/>
    <p:sldId id="2145707483" r:id="rId22"/>
    <p:sldId id="2145707484" r:id="rId23"/>
    <p:sldId id="2145707489" r:id="rId24"/>
    <p:sldId id="2147483129" r:id="rId25"/>
    <p:sldId id="2147483130" r:id="rId26"/>
    <p:sldId id="2147483131" r:id="rId27"/>
    <p:sldId id="2145707496" r:id="rId28"/>
    <p:sldId id="2147483127" r:id="rId29"/>
    <p:sldId id="2147483125" r:id="rId30"/>
    <p:sldId id="2147483126" r:id="rId31"/>
    <p:sldId id="2145707491" r:id="rId32"/>
    <p:sldId id="468" r:id="rId33"/>
    <p:sldId id="465" r:id="rId34"/>
    <p:sldId id="463" r:id="rId35"/>
    <p:sldId id="467" r:id="rId36"/>
    <p:sldId id="461" r:id="rId37"/>
    <p:sldId id="459" r:id="rId38"/>
    <p:sldId id="460" r:id="rId39"/>
    <p:sldId id="2145707490" r:id="rId40"/>
    <p:sldId id="2145707492" r:id="rId41"/>
    <p:sldId id="2145707493" r:id="rId42"/>
    <p:sldId id="2145707494" r:id="rId43"/>
    <p:sldId id="2145707495" r:id="rId44"/>
    <p:sldId id="361" r:id="rId45"/>
    <p:sldId id="365" r:id="rId46"/>
    <p:sldId id="278" r:id="rId47"/>
    <p:sldId id="401" r:id="rId48"/>
    <p:sldId id="2147483128" r:id="rId49"/>
    <p:sldId id="333" r:id="rId50"/>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2B801E-004F-85A8-CA8D-640C1C4C6CD1}" name="Mattsson Lotta (VM)" initials="LM" userId="S::lotta.mattsson@gov.fi::89c1a0bc-2ea0-45a6-b588-b9045cab89bc" providerId="AD"/>
  <p188:author id="{AFD28A45-50EE-7CC5-C865-F460BA3F806F}" name="Leppänen Pasi (VM)" initials="PL" userId="S::pasi.leppanen@gov.fi::551c122a-d30b-457e-aff9-1b6cf165780e" providerId="AD"/>
  <p188:author id="{7820B869-43D1-FC94-7E85-CF43FC3B8686}" name="Välikangas Anne-Marie (VM)" initials="AV" userId="S::anne-marie.valikangas@gov.fi::3fb42d25-20bb-4f9b-9c0a-feda04294ecc" providerId="AD"/>
  <p188:author id="{D5510783-6E4F-2A40-A551-2F2941B271E3}" name="Piirainen Lauri (VM)" initials="LP" userId="S::lauri.piirainen@gov.fi::65bf0f81-d2b4-41b4-9caa-1e0ee0c50cda" providerId="AD"/>
  <p188:author id="{DC749BB3-3397-0352-58F8-CAC58397F9FF}" name="Savolainen Suvi (VM)" initials="SS" userId="S::suvi.savolainen@gov.fi::e1b073f8-bb8b-47ad-a995-832ae6ee50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92"/>
    <a:srgbClr val="BCCFD3"/>
    <a:srgbClr val="9BBAC0"/>
    <a:srgbClr val="B5DACC"/>
    <a:srgbClr val="00959B"/>
    <a:srgbClr val="365ABD"/>
    <a:srgbClr val="C48903"/>
    <a:srgbClr val="0098E8"/>
    <a:srgbClr val="1A7483"/>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snapToObjects="1" showGuides="1">
      <p:cViewPr varScale="1">
        <p:scale>
          <a:sx n="105" d="100"/>
          <a:sy n="105" d="100"/>
        </p:scale>
        <p:origin x="83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03133702\Downloads\JULKAISU_2026022506434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altion.fi\yhteiset_tiedostot\VM\KAO\Kuntatalousohjelma\KTO%20kuntaennustekehikko\Syksy%202025\JULKAISU_KTO%20painelaskelmakehikko_Syksy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OKM\V&#228;est&#246;kehitys\Aineisto\Vuosi%202024%20v&#228;est&#246;%20ja%20perusopetuksen%20oppilaskohtaiset%20kustannukset%20kunnis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valtion.fi\Yhteiset%20tiedostot\VM\KAO\Kuntajako\Kuntajaon%20muutosluettelot\Kuntien%20m&#228;&#228;r&#228;n%20kehitys%2019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fi-FI" sz="1600"/>
              <a:t>Julkisyhteisöjen velkasuhde, %</a:t>
            </a:r>
          </a:p>
        </c:rich>
      </c:tx>
      <c:layout>
        <c:manualLayout>
          <c:xMode val="edge"/>
          <c:yMode val="edge"/>
          <c:x val="0.34840536178553655"/>
          <c:y val="1.462867117528126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fi-FI"/>
        </a:p>
      </c:txPr>
    </c:title>
    <c:autoTitleDeleted val="0"/>
    <c:plotArea>
      <c:layout>
        <c:manualLayout>
          <c:layoutTarget val="inner"/>
          <c:xMode val="edge"/>
          <c:yMode val="edge"/>
          <c:x val="9.1617718046259872E-2"/>
          <c:y val="0.10229022196456257"/>
          <c:w val="0.89334655730876678"/>
          <c:h val="0.59062075204045972"/>
        </c:manualLayout>
      </c:layout>
      <c:lineChart>
        <c:grouping val="standard"/>
        <c:varyColors val="0"/>
        <c:ser>
          <c:idx val="1"/>
          <c:order val="0"/>
          <c:tx>
            <c:strRef>
              <c:f>'Kuvio 18 tiedot'!$E$4</c:f>
              <c:strCache>
                <c:ptCount val="1"/>
                <c:pt idx="0">
                  <c:v>Skenaario 1 </c:v>
                </c:pt>
              </c:strCache>
            </c:strRef>
          </c:tx>
          <c:spPr>
            <a:ln w="38100" cap="rnd">
              <a:solidFill>
                <a:schemeClr val="accent2"/>
              </a:solidFill>
              <a:round/>
            </a:ln>
            <a:effectLst/>
          </c:spPr>
          <c:marker>
            <c:symbol val="none"/>
          </c:marker>
          <c:cat>
            <c:numRef>
              <c:f>'Kuvio 18 tiedot'!$D$8:$D$20</c:f>
              <c:numCache>
                <c:formatCode>General</c:formatCode>
                <c:ptCount val="13"/>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numCache>
            </c:numRef>
          </c:cat>
          <c:val>
            <c:numRef>
              <c:f>'Kuvio 18 tiedot'!$E$8:$E$20</c:f>
              <c:numCache>
                <c:formatCode>0.0</c:formatCode>
                <c:ptCount val="13"/>
                <c:pt idx="0">
                  <c:v>91.59476218393344</c:v>
                </c:pt>
                <c:pt idx="1">
                  <c:v>92.354621971466983</c:v>
                </c:pt>
                <c:pt idx="2">
                  <c:v>93.538495711852903</c:v>
                </c:pt>
                <c:pt idx="3">
                  <c:v>93.697295427999066</c:v>
                </c:pt>
                <c:pt idx="4">
                  <c:v>93.505012755498754</c:v>
                </c:pt>
                <c:pt idx="5">
                  <c:v>92.166349819113094</c:v>
                </c:pt>
                <c:pt idx="6">
                  <c:v>90.669367178714765</c:v>
                </c:pt>
                <c:pt idx="7">
                  <c:v>89.066147064740917</c:v>
                </c:pt>
                <c:pt idx="8">
                  <c:v>87.281536062258994</c:v>
                </c:pt>
                <c:pt idx="9">
                  <c:v>85.328826156221055</c:v>
                </c:pt>
                <c:pt idx="10">
                  <c:v>83.236800515219628</c:v>
                </c:pt>
                <c:pt idx="11">
                  <c:v>80.943621548404579</c:v>
                </c:pt>
                <c:pt idx="12">
                  <c:v>78.866558333782876</c:v>
                </c:pt>
              </c:numCache>
            </c:numRef>
          </c:val>
          <c:smooth val="0"/>
          <c:extLst>
            <c:ext xmlns:c16="http://schemas.microsoft.com/office/drawing/2014/chart" uri="{C3380CC4-5D6E-409C-BE32-E72D297353CC}">
              <c16:uniqueId val="{00000000-60B3-4DB0-989C-C8DDDFC86E09}"/>
            </c:ext>
          </c:extLst>
        </c:ser>
        <c:ser>
          <c:idx val="3"/>
          <c:order val="1"/>
          <c:tx>
            <c:strRef>
              <c:f>'Kuvio 18 tiedot'!$F$4</c:f>
              <c:strCache>
                <c:ptCount val="1"/>
                <c:pt idx="0">
                  <c:v>Skenaario 2</c:v>
                </c:pt>
              </c:strCache>
            </c:strRef>
          </c:tx>
          <c:spPr>
            <a:ln w="38100" cap="rnd">
              <a:solidFill>
                <a:srgbClr val="00A892"/>
              </a:solidFill>
              <a:round/>
            </a:ln>
            <a:effectLst/>
          </c:spPr>
          <c:marker>
            <c:symbol val="none"/>
          </c:marker>
          <c:cat>
            <c:numRef>
              <c:f>'Kuvio 18 tiedot'!$D$8:$D$20</c:f>
              <c:numCache>
                <c:formatCode>General</c:formatCode>
                <c:ptCount val="13"/>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numCache>
            </c:numRef>
          </c:cat>
          <c:val>
            <c:numRef>
              <c:f>'Kuvio 18 tiedot'!$F$8:$F$20</c:f>
              <c:numCache>
                <c:formatCode>0.0</c:formatCode>
                <c:ptCount val="13"/>
                <c:pt idx="0">
                  <c:v>91.59476218393344</c:v>
                </c:pt>
                <c:pt idx="1">
                  <c:v>92.354621971466983</c:v>
                </c:pt>
                <c:pt idx="2">
                  <c:v>93.59838449007691</c:v>
                </c:pt>
                <c:pt idx="3">
                  <c:v>94.234276774869315</c:v>
                </c:pt>
                <c:pt idx="4">
                  <c:v>94.391814908149627</c:v>
                </c:pt>
                <c:pt idx="5">
                  <c:v>93.27181592002745</c:v>
                </c:pt>
                <c:pt idx="6">
                  <c:v>91.862913058173461</c:v>
                </c:pt>
                <c:pt idx="7">
                  <c:v>90.217508606759679</c:v>
                </c:pt>
                <c:pt idx="8">
                  <c:v>88.259308772669954</c:v>
                </c:pt>
                <c:pt idx="9">
                  <c:v>86.018462714609527</c:v>
                </c:pt>
                <c:pt idx="10">
                  <c:v>83.605875724635652</c:v>
                </c:pt>
                <c:pt idx="11">
                  <c:v>80.960668951022626</c:v>
                </c:pt>
                <c:pt idx="12">
                  <c:v>78.58763292235507</c:v>
                </c:pt>
              </c:numCache>
            </c:numRef>
          </c:val>
          <c:smooth val="0"/>
          <c:extLst>
            <c:ext xmlns:c16="http://schemas.microsoft.com/office/drawing/2014/chart" uri="{C3380CC4-5D6E-409C-BE32-E72D297353CC}">
              <c16:uniqueId val="{00000001-60B3-4DB0-989C-C8DDDFC86E09}"/>
            </c:ext>
          </c:extLst>
        </c:ser>
        <c:ser>
          <c:idx val="5"/>
          <c:order val="2"/>
          <c:tx>
            <c:strRef>
              <c:f>'Kuvio 18 tiedot'!$G$4</c:f>
              <c:strCache>
                <c:ptCount val="1"/>
                <c:pt idx="0">
                  <c:v>Skenaario 3 </c:v>
                </c:pt>
              </c:strCache>
            </c:strRef>
          </c:tx>
          <c:spPr>
            <a:ln w="38100" cap="rnd">
              <a:solidFill>
                <a:schemeClr val="accent6">
                  <a:lumMod val="75000"/>
                </a:schemeClr>
              </a:solidFill>
              <a:prstDash val="solid"/>
              <a:round/>
            </a:ln>
            <a:effectLst/>
          </c:spPr>
          <c:marker>
            <c:symbol val="none"/>
          </c:marker>
          <c:cat>
            <c:numRef>
              <c:f>'Kuvio 18 tiedot'!$D$8:$D$20</c:f>
              <c:numCache>
                <c:formatCode>General</c:formatCode>
                <c:ptCount val="13"/>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numCache>
            </c:numRef>
          </c:cat>
          <c:val>
            <c:numRef>
              <c:f>'Kuvio 18 tiedot'!$G$8:$G$20</c:f>
              <c:numCache>
                <c:formatCode>0.0</c:formatCode>
                <c:ptCount val="13"/>
                <c:pt idx="0">
                  <c:v>91.594762183933398</c:v>
                </c:pt>
                <c:pt idx="1">
                  <c:v>92.412980643345719</c:v>
                </c:pt>
                <c:pt idx="2">
                  <c:v>93.787821990197756</c:v>
                </c:pt>
                <c:pt idx="3">
                  <c:v>95.064878191127249</c:v>
                </c:pt>
                <c:pt idx="4">
                  <c:v>95.713570348062319</c:v>
                </c:pt>
                <c:pt idx="5">
                  <c:v>94.926259082180252</c:v>
                </c:pt>
                <c:pt idx="6">
                  <c:v>93.691015898535682</c:v>
                </c:pt>
                <c:pt idx="7">
                  <c:v>92.060257694710813</c:v>
                </c:pt>
                <c:pt idx="8">
                  <c:v>90.04237733447755</c:v>
                </c:pt>
                <c:pt idx="9">
                  <c:v>87.987836505972425</c:v>
                </c:pt>
                <c:pt idx="10">
                  <c:v>85.721402233756351</c:v>
                </c:pt>
                <c:pt idx="11">
                  <c:v>83.753637140523423</c:v>
                </c:pt>
                <c:pt idx="12">
                  <c:v>81.778925763962988</c:v>
                </c:pt>
              </c:numCache>
            </c:numRef>
          </c:val>
          <c:smooth val="0"/>
          <c:extLst>
            <c:ext xmlns:c16="http://schemas.microsoft.com/office/drawing/2014/chart" uri="{C3380CC4-5D6E-409C-BE32-E72D297353CC}">
              <c16:uniqueId val="{00000002-60B3-4DB0-989C-C8DDDFC86E09}"/>
            </c:ext>
          </c:extLst>
        </c:ser>
        <c:ser>
          <c:idx val="7"/>
          <c:order val="3"/>
          <c:tx>
            <c:strRef>
              <c:f>'Kuvio 18 tiedot'!$H$4</c:f>
              <c:strCache>
                <c:ptCount val="1"/>
                <c:pt idx="0">
                  <c:v>Skenaario 4 </c:v>
                </c:pt>
              </c:strCache>
            </c:strRef>
          </c:tx>
          <c:spPr>
            <a:ln w="38100" cap="rnd">
              <a:solidFill>
                <a:schemeClr val="tx2"/>
              </a:solidFill>
              <a:prstDash val="sysDash"/>
              <a:round/>
            </a:ln>
            <a:effectLst/>
          </c:spPr>
          <c:marker>
            <c:symbol val="none"/>
          </c:marker>
          <c:cat>
            <c:numRef>
              <c:f>'Kuvio 18 tiedot'!$D$8:$D$20</c:f>
              <c:numCache>
                <c:formatCode>General</c:formatCode>
                <c:ptCount val="13"/>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numCache>
            </c:numRef>
          </c:cat>
          <c:val>
            <c:numRef>
              <c:f>'Kuvio 18 tiedot'!$H$8:$H$20</c:f>
              <c:numCache>
                <c:formatCode>General</c:formatCode>
                <c:ptCount val="13"/>
                <c:pt idx="0">
                  <c:v>91.594762183933398</c:v>
                </c:pt>
                <c:pt idx="1">
                  <c:v>92.387064618452001</c:v>
                </c:pt>
                <c:pt idx="2">
                  <c:v>93.923153837136695</c:v>
                </c:pt>
                <c:pt idx="3">
                  <c:v>95.204001574996326</c:v>
                </c:pt>
                <c:pt idx="4">
                  <c:v>95.851600477625439</c:v>
                </c:pt>
                <c:pt idx="5">
                  <c:v>95.060287505056635</c:v>
                </c:pt>
                <c:pt idx="6">
                  <c:v>93.819651646247635</c:v>
                </c:pt>
                <c:pt idx="7">
                  <c:v>92.182688470658775</c:v>
                </c:pt>
                <c:pt idx="8">
                  <c:v>90.157629926419332</c:v>
                </c:pt>
                <c:pt idx="9">
                  <c:v>88.09166666603447</c:v>
                </c:pt>
                <c:pt idx="10">
                  <c:v>85.809565582910892</c:v>
                </c:pt>
                <c:pt idx="11">
                  <c:v>83.83348009917259</c:v>
                </c:pt>
                <c:pt idx="12">
                  <c:v>81.850557166943631</c:v>
                </c:pt>
              </c:numCache>
            </c:numRef>
          </c:val>
          <c:smooth val="0"/>
          <c:extLst>
            <c:ext xmlns:c16="http://schemas.microsoft.com/office/drawing/2014/chart" uri="{C3380CC4-5D6E-409C-BE32-E72D297353CC}">
              <c16:uniqueId val="{00000003-60B3-4DB0-989C-C8DDDFC86E09}"/>
            </c:ext>
          </c:extLst>
        </c:ser>
        <c:dLbls>
          <c:showLegendKey val="0"/>
          <c:showVal val="0"/>
          <c:showCatName val="0"/>
          <c:showSerName val="0"/>
          <c:showPercent val="0"/>
          <c:showBubbleSize val="0"/>
        </c:dLbls>
        <c:smooth val="0"/>
        <c:axId val="957351216"/>
        <c:axId val="957351576"/>
      </c:lineChart>
      <c:catAx>
        <c:axId val="957351216"/>
        <c:scaling>
          <c:orientation val="minMax"/>
        </c:scaling>
        <c:delete val="0"/>
        <c:axPos val="b"/>
        <c:majorGridlines>
          <c:spPr>
            <a:ln w="9525" cap="flat" cmpd="sng" algn="ctr">
              <a:solidFill>
                <a:schemeClr val="accent4"/>
              </a:solidFill>
              <a:round/>
            </a:ln>
            <a:effectLst/>
          </c:spPr>
        </c:majorGridlines>
        <c:numFmt formatCode="General" sourceLinked="1"/>
        <c:majorTickMark val="in"/>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957351576"/>
        <c:crosses val="autoZero"/>
        <c:auto val="1"/>
        <c:lblAlgn val="ctr"/>
        <c:lblOffset val="100"/>
        <c:tickLblSkip val="2"/>
        <c:tickMarkSkip val="4"/>
        <c:noMultiLvlLbl val="0"/>
      </c:catAx>
      <c:valAx>
        <c:axId val="957351576"/>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957351216"/>
        <c:crosses val="autoZero"/>
        <c:crossBetween val="midCat"/>
      </c:valAx>
      <c:spPr>
        <a:noFill/>
        <a:ln>
          <a:noFill/>
        </a:ln>
        <a:effectLst/>
      </c:spPr>
    </c:plotArea>
    <c:legend>
      <c:legendPos val="b"/>
      <c:layout>
        <c:manualLayout>
          <c:xMode val="edge"/>
          <c:yMode val="edge"/>
          <c:x val="5.904641100749778E-2"/>
          <c:y val="0.76298743858062124"/>
          <c:w val="0.89178189245115691"/>
          <c:h val="0.2035921958841306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8"/>
          <c:order val="8"/>
          <c:tx>
            <c:strRef>
              <c:f>Taulukot!$B$13</c:f>
              <c:strCache>
                <c:ptCount val="1"/>
                <c:pt idx="0">
                  <c:v>Manner-Suomen kunnat yhteensä</c:v>
                </c:pt>
              </c:strCache>
            </c:strRef>
          </c:tx>
          <c:spPr>
            <a:solidFill>
              <a:schemeClr val="accent1"/>
            </a:solidFill>
            <a:ln>
              <a:noFill/>
              <a:prstDash val="sysDash"/>
            </a:ln>
            <a:effectLst/>
          </c:spPr>
          <c:invertIfNegative val="0"/>
          <c:cat>
            <c:numRef>
              <c:f>Taulukot!$T$4:$Y$4</c:f>
              <c:numCache>
                <c:formatCode>General</c:formatCode>
                <c:ptCount val="6"/>
                <c:pt idx="0">
                  <c:v>2024</c:v>
                </c:pt>
                <c:pt idx="1">
                  <c:v>2025</c:v>
                </c:pt>
                <c:pt idx="2">
                  <c:v>2026</c:v>
                </c:pt>
                <c:pt idx="3">
                  <c:v>2027</c:v>
                </c:pt>
                <c:pt idx="4">
                  <c:v>2028</c:v>
                </c:pt>
                <c:pt idx="5">
                  <c:v>2029</c:v>
                </c:pt>
              </c:numCache>
              <c:extLst/>
            </c:numRef>
          </c:cat>
          <c:val>
            <c:numRef>
              <c:f>Taulukot!$T$13:$Y$13</c:f>
              <c:numCache>
                <c:formatCode>#\ ##0_ ;[Red]\-#\ ##0\ </c:formatCode>
                <c:ptCount val="6"/>
                <c:pt idx="0">
                  <c:v>-72.76745609230521</c:v>
                </c:pt>
                <c:pt idx="1">
                  <c:v>-222.64454670034246</c:v>
                </c:pt>
                <c:pt idx="2">
                  <c:v>-248.4791687304965</c:v>
                </c:pt>
                <c:pt idx="3">
                  <c:v>-242.93326952975332</c:v>
                </c:pt>
                <c:pt idx="4">
                  <c:v>-185.40351990850488</c:v>
                </c:pt>
                <c:pt idx="5">
                  <c:v>-162.66078498145393</c:v>
                </c:pt>
              </c:numCache>
              <c:extLst/>
            </c:numRef>
          </c:val>
          <c:extLst>
            <c:ext xmlns:c16="http://schemas.microsoft.com/office/drawing/2014/chart" uri="{C3380CC4-5D6E-409C-BE32-E72D297353CC}">
              <c16:uniqueId val="{00000000-7693-4285-992C-985D94BFA83E}"/>
            </c:ext>
          </c:extLst>
        </c:ser>
        <c:dLbls>
          <c:showLegendKey val="0"/>
          <c:showVal val="0"/>
          <c:showCatName val="0"/>
          <c:showSerName val="0"/>
          <c:showPercent val="0"/>
          <c:showBubbleSize val="0"/>
        </c:dLbls>
        <c:gapWidth val="150"/>
        <c:axId val="600177344"/>
        <c:axId val="600176032"/>
      </c:barChart>
      <c:lineChart>
        <c:grouping val="standard"/>
        <c:varyColors val="0"/>
        <c:ser>
          <c:idx val="1"/>
          <c:order val="1"/>
          <c:tx>
            <c:strRef>
              <c:f>Taulukot!$B$6</c:f>
              <c:strCache>
                <c:ptCount val="1"/>
                <c:pt idx="0">
                  <c:v>100 001 - 300 000 </c:v>
                </c:pt>
              </c:strCache>
            </c:strRef>
          </c:tx>
          <c:spPr>
            <a:ln w="28575" cap="rnd">
              <a:solidFill>
                <a:schemeClr val="accent2"/>
              </a:solidFill>
              <a:round/>
            </a:ln>
            <a:effectLst/>
          </c:spPr>
          <c:marker>
            <c:symbol val="none"/>
          </c:marker>
          <c:cat>
            <c:numRef>
              <c:f>Taulukot!$T$4:$Y$4</c:f>
              <c:numCache>
                <c:formatCode>General</c:formatCode>
                <c:ptCount val="6"/>
                <c:pt idx="0">
                  <c:v>2024</c:v>
                </c:pt>
                <c:pt idx="1">
                  <c:v>2025</c:v>
                </c:pt>
                <c:pt idx="2">
                  <c:v>2026</c:v>
                </c:pt>
                <c:pt idx="3">
                  <c:v>2027</c:v>
                </c:pt>
                <c:pt idx="4">
                  <c:v>2028</c:v>
                </c:pt>
                <c:pt idx="5">
                  <c:v>2029</c:v>
                </c:pt>
              </c:numCache>
              <c:extLst/>
            </c:numRef>
          </c:cat>
          <c:val>
            <c:numRef>
              <c:f>Taulukot!$T$6:$Y$6</c:f>
              <c:numCache>
                <c:formatCode>#\ ##0_ ;[Red]\-#\ ##0\ </c:formatCode>
                <c:ptCount val="6"/>
                <c:pt idx="0">
                  <c:v>-95.508309431511861</c:v>
                </c:pt>
                <c:pt idx="1">
                  <c:v>-342.01367647491401</c:v>
                </c:pt>
                <c:pt idx="2">
                  <c:v>-382.90990502427974</c:v>
                </c:pt>
                <c:pt idx="3">
                  <c:v>-379.61107785651348</c:v>
                </c:pt>
                <c:pt idx="4">
                  <c:v>-305.58010807092569</c:v>
                </c:pt>
                <c:pt idx="5">
                  <c:v>-272.98198015739098</c:v>
                </c:pt>
              </c:numCache>
              <c:extLst/>
            </c:numRef>
          </c:val>
          <c:smooth val="0"/>
          <c:extLst>
            <c:ext xmlns:c16="http://schemas.microsoft.com/office/drawing/2014/chart" uri="{C3380CC4-5D6E-409C-BE32-E72D297353CC}">
              <c16:uniqueId val="{00000001-7693-4285-992C-985D94BFA83E}"/>
            </c:ext>
          </c:extLst>
        </c:ser>
        <c:ser>
          <c:idx val="2"/>
          <c:order val="2"/>
          <c:tx>
            <c:strRef>
              <c:f>Taulukot!$B$7</c:f>
              <c:strCache>
                <c:ptCount val="1"/>
                <c:pt idx="0">
                  <c:v>40 001 – 100 000 </c:v>
                </c:pt>
              </c:strCache>
            </c:strRef>
          </c:tx>
          <c:spPr>
            <a:ln w="28575" cap="rnd">
              <a:solidFill>
                <a:schemeClr val="accent3"/>
              </a:solidFill>
              <a:round/>
            </a:ln>
            <a:effectLst/>
          </c:spPr>
          <c:marker>
            <c:symbol val="none"/>
          </c:marker>
          <c:cat>
            <c:numRef>
              <c:f>Taulukot!$T$4:$Y$4</c:f>
              <c:numCache>
                <c:formatCode>General</c:formatCode>
                <c:ptCount val="6"/>
                <c:pt idx="0">
                  <c:v>2024</c:v>
                </c:pt>
                <c:pt idx="1">
                  <c:v>2025</c:v>
                </c:pt>
                <c:pt idx="2">
                  <c:v>2026</c:v>
                </c:pt>
                <c:pt idx="3">
                  <c:v>2027</c:v>
                </c:pt>
                <c:pt idx="4">
                  <c:v>2028</c:v>
                </c:pt>
                <c:pt idx="5">
                  <c:v>2029</c:v>
                </c:pt>
              </c:numCache>
              <c:extLst/>
            </c:numRef>
          </c:cat>
          <c:val>
            <c:numRef>
              <c:f>Taulukot!$T$7:$Y$7</c:f>
              <c:numCache>
                <c:formatCode>#\ ##0_ ;[Red]\-#\ ##0\ </c:formatCode>
                <c:ptCount val="6"/>
                <c:pt idx="0">
                  <c:v>-20.687231344842548</c:v>
                </c:pt>
                <c:pt idx="1">
                  <c:v>-208.19098911889719</c:v>
                </c:pt>
                <c:pt idx="2">
                  <c:v>-212.10335730997789</c:v>
                </c:pt>
                <c:pt idx="3">
                  <c:v>-196.84277515449671</c:v>
                </c:pt>
                <c:pt idx="4">
                  <c:v>-124.04732915107141</c:v>
                </c:pt>
                <c:pt idx="5">
                  <c:v>-92.869583216098434</c:v>
                </c:pt>
              </c:numCache>
              <c:extLst/>
            </c:numRef>
          </c:val>
          <c:smooth val="0"/>
          <c:extLst>
            <c:ext xmlns:c16="http://schemas.microsoft.com/office/drawing/2014/chart" uri="{C3380CC4-5D6E-409C-BE32-E72D297353CC}">
              <c16:uniqueId val="{00000002-7693-4285-992C-985D94BFA83E}"/>
            </c:ext>
          </c:extLst>
        </c:ser>
        <c:ser>
          <c:idx val="3"/>
          <c:order val="3"/>
          <c:tx>
            <c:strRef>
              <c:f>Taulukot!$B$8</c:f>
              <c:strCache>
                <c:ptCount val="1"/>
                <c:pt idx="0">
                  <c:v>20 001 – 40 000</c:v>
                </c:pt>
              </c:strCache>
            </c:strRef>
          </c:tx>
          <c:spPr>
            <a:ln w="28575" cap="rnd">
              <a:solidFill>
                <a:schemeClr val="accent4"/>
              </a:solidFill>
              <a:round/>
            </a:ln>
            <a:effectLst/>
          </c:spPr>
          <c:marker>
            <c:symbol val="none"/>
          </c:marker>
          <c:cat>
            <c:numRef>
              <c:f>Taulukot!$T$4:$Y$4</c:f>
              <c:numCache>
                <c:formatCode>General</c:formatCode>
                <c:ptCount val="6"/>
                <c:pt idx="0">
                  <c:v>2024</c:v>
                </c:pt>
                <c:pt idx="1">
                  <c:v>2025</c:v>
                </c:pt>
                <c:pt idx="2">
                  <c:v>2026</c:v>
                </c:pt>
                <c:pt idx="3">
                  <c:v>2027</c:v>
                </c:pt>
                <c:pt idx="4">
                  <c:v>2028</c:v>
                </c:pt>
                <c:pt idx="5">
                  <c:v>2029</c:v>
                </c:pt>
              </c:numCache>
              <c:extLst/>
            </c:numRef>
          </c:cat>
          <c:val>
            <c:numRef>
              <c:f>Taulukot!$T$8:$Y$8</c:f>
              <c:numCache>
                <c:formatCode>#\ ##0_ ;[Red]\-#\ ##0\ </c:formatCode>
                <c:ptCount val="6"/>
                <c:pt idx="0">
                  <c:v>-254.93740879771579</c:v>
                </c:pt>
                <c:pt idx="1">
                  <c:v>-252.56993338643153</c:v>
                </c:pt>
                <c:pt idx="2">
                  <c:v>-350.85921005133247</c:v>
                </c:pt>
                <c:pt idx="3">
                  <c:v>-329.0942876613156</c:v>
                </c:pt>
                <c:pt idx="4">
                  <c:v>-285.87541530980388</c:v>
                </c:pt>
                <c:pt idx="5">
                  <c:v>-273.20467598506622</c:v>
                </c:pt>
              </c:numCache>
              <c:extLst/>
            </c:numRef>
          </c:val>
          <c:smooth val="0"/>
          <c:extLst>
            <c:ext xmlns:c16="http://schemas.microsoft.com/office/drawing/2014/chart" uri="{C3380CC4-5D6E-409C-BE32-E72D297353CC}">
              <c16:uniqueId val="{00000003-7693-4285-992C-985D94BFA83E}"/>
            </c:ext>
          </c:extLst>
        </c:ser>
        <c:ser>
          <c:idx val="4"/>
          <c:order val="4"/>
          <c:tx>
            <c:strRef>
              <c:f>Taulukot!$B$9</c:f>
              <c:strCache>
                <c:ptCount val="1"/>
                <c:pt idx="0">
                  <c:v>10 001 – 20 000 </c:v>
                </c:pt>
              </c:strCache>
            </c:strRef>
          </c:tx>
          <c:spPr>
            <a:ln w="28575" cap="rnd">
              <a:solidFill>
                <a:schemeClr val="accent5"/>
              </a:solidFill>
              <a:round/>
            </a:ln>
            <a:effectLst/>
          </c:spPr>
          <c:marker>
            <c:symbol val="none"/>
          </c:marker>
          <c:cat>
            <c:numRef>
              <c:f>Taulukot!$T$4:$Y$4</c:f>
              <c:numCache>
                <c:formatCode>General</c:formatCode>
                <c:ptCount val="6"/>
                <c:pt idx="0">
                  <c:v>2024</c:v>
                </c:pt>
                <c:pt idx="1">
                  <c:v>2025</c:v>
                </c:pt>
                <c:pt idx="2">
                  <c:v>2026</c:v>
                </c:pt>
                <c:pt idx="3">
                  <c:v>2027</c:v>
                </c:pt>
                <c:pt idx="4">
                  <c:v>2028</c:v>
                </c:pt>
                <c:pt idx="5">
                  <c:v>2029</c:v>
                </c:pt>
              </c:numCache>
              <c:extLst/>
            </c:numRef>
          </c:cat>
          <c:val>
            <c:numRef>
              <c:f>Taulukot!$T$9:$Y$9</c:f>
              <c:numCache>
                <c:formatCode>#\ ##0_ ;[Red]\-#\ ##0\ </c:formatCode>
                <c:ptCount val="6"/>
                <c:pt idx="0">
                  <c:v>-14.484475826715849</c:v>
                </c:pt>
                <c:pt idx="1">
                  <c:v>-120.8596832775166</c:v>
                </c:pt>
                <c:pt idx="2">
                  <c:v>-241.45345920159446</c:v>
                </c:pt>
                <c:pt idx="3">
                  <c:v>-262.80999996471024</c:v>
                </c:pt>
                <c:pt idx="4">
                  <c:v>-236.35232279915076</c:v>
                </c:pt>
                <c:pt idx="5">
                  <c:v>-213.45297066554602</c:v>
                </c:pt>
              </c:numCache>
              <c:extLst/>
            </c:numRef>
          </c:val>
          <c:smooth val="0"/>
          <c:extLst>
            <c:ext xmlns:c16="http://schemas.microsoft.com/office/drawing/2014/chart" uri="{C3380CC4-5D6E-409C-BE32-E72D297353CC}">
              <c16:uniqueId val="{00000004-7693-4285-992C-985D94BFA83E}"/>
            </c:ext>
          </c:extLst>
        </c:ser>
        <c:ser>
          <c:idx val="5"/>
          <c:order val="5"/>
          <c:tx>
            <c:strRef>
              <c:f>Taulukot!$B$10</c:f>
              <c:strCache>
                <c:ptCount val="1"/>
                <c:pt idx="0">
                  <c:v>5 001 – 10 000 </c:v>
                </c:pt>
              </c:strCache>
            </c:strRef>
          </c:tx>
          <c:spPr>
            <a:ln w="28575" cap="rnd">
              <a:solidFill>
                <a:schemeClr val="accent6"/>
              </a:solidFill>
              <a:round/>
            </a:ln>
            <a:effectLst/>
          </c:spPr>
          <c:marker>
            <c:symbol val="none"/>
          </c:marker>
          <c:cat>
            <c:numRef>
              <c:f>Taulukot!$T$4:$Y$4</c:f>
              <c:numCache>
                <c:formatCode>General</c:formatCode>
                <c:ptCount val="6"/>
                <c:pt idx="0">
                  <c:v>2024</c:v>
                </c:pt>
                <c:pt idx="1">
                  <c:v>2025</c:v>
                </c:pt>
                <c:pt idx="2">
                  <c:v>2026</c:v>
                </c:pt>
                <c:pt idx="3">
                  <c:v>2027</c:v>
                </c:pt>
                <c:pt idx="4">
                  <c:v>2028</c:v>
                </c:pt>
                <c:pt idx="5">
                  <c:v>2029</c:v>
                </c:pt>
              </c:numCache>
              <c:extLst/>
            </c:numRef>
          </c:cat>
          <c:val>
            <c:numRef>
              <c:f>Taulukot!$T$10:$Y$10</c:f>
              <c:numCache>
                <c:formatCode>#\ ##0_ ;[Red]\-#\ ##0\ </c:formatCode>
                <c:ptCount val="6"/>
                <c:pt idx="0">
                  <c:v>44.095666018543938</c:v>
                </c:pt>
                <c:pt idx="1">
                  <c:v>-117.02618327272178</c:v>
                </c:pt>
                <c:pt idx="2">
                  <c:v>-174.23239762356152</c:v>
                </c:pt>
                <c:pt idx="3">
                  <c:v>-181.61191084157662</c:v>
                </c:pt>
                <c:pt idx="4">
                  <c:v>-123.58305439805333</c:v>
                </c:pt>
                <c:pt idx="5">
                  <c:v>-97.480561409587395</c:v>
                </c:pt>
              </c:numCache>
              <c:extLst/>
            </c:numRef>
          </c:val>
          <c:smooth val="0"/>
          <c:extLst>
            <c:ext xmlns:c16="http://schemas.microsoft.com/office/drawing/2014/chart" uri="{C3380CC4-5D6E-409C-BE32-E72D297353CC}">
              <c16:uniqueId val="{00000005-7693-4285-992C-985D94BFA83E}"/>
            </c:ext>
          </c:extLst>
        </c:ser>
        <c:ser>
          <c:idx val="6"/>
          <c:order val="6"/>
          <c:tx>
            <c:strRef>
              <c:f>Taulukot!$B$11</c:f>
              <c:strCache>
                <c:ptCount val="1"/>
                <c:pt idx="0">
                  <c:v>2 001 – 5 000 </c:v>
                </c:pt>
              </c:strCache>
            </c:strRef>
          </c:tx>
          <c:spPr>
            <a:ln w="28575" cap="rnd">
              <a:solidFill>
                <a:schemeClr val="accent1">
                  <a:lumMod val="60000"/>
                </a:schemeClr>
              </a:solidFill>
              <a:prstDash val="dash"/>
              <a:round/>
            </a:ln>
            <a:effectLst/>
          </c:spPr>
          <c:marker>
            <c:symbol val="none"/>
          </c:marker>
          <c:cat>
            <c:numRef>
              <c:f>Taulukot!$T$4:$Y$4</c:f>
              <c:numCache>
                <c:formatCode>General</c:formatCode>
                <c:ptCount val="6"/>
                <c:pt idx="0">
                  <c:v>2024</c:v>
                </c:pt>
                <c:pt idx="1">
                  <c:v>2025</c:v>
                </c:pt>
                <c:pt idx="2">
                  <c:v>2026</c:v>
                </c:pt>
                <c:pt idx="3">
                  <c:v>2027</c:v>
                </c:pt>
                <c:pt idx="4">
                  <c:v>2028</c:v>
                </c:pt>
                <c:pt idx="5">
                  <c:v>2029</c:v>
                </c:pt>
              </c:numCache>
              <c:extLst/>
            </c:numRef>
          </c:cat>
          <c:val>
            <c:numRef>
              <c:f>Taulukot!$T$11:$Y$11</c:f>
              <c:numCache>
                <c:formatCode>#\ ##0_ ;[Red]\-#\ ##0\ </c:formatCode>
                <c:ptCount val="6"/>
                <c:pt idx="0">
                  <c:v>147.43638624593416</c:v>
                </c:pt>
                <c:pt idx="1">
                  <c:v>-125.0768864272452</c:v>
                </c:pt>
                <c:pt idx="2">
                  <c:v>-275.49144758087044</c:v>
                </c:pt>
                <c:pt idx="3">
                  <c:v>-311.20147327358967</c:v>
                </c:pt>
                <c:pt idx="4">
                  <c:v>-330.79159339761884</c:v>
                </c:pt>
                <c:pt idx="5">
                  <c:v>-360.84318878574413</c:v>
                </c:pt>
              </c:numCache>
              <c:extLst/>
            </c:numRef>
          </c:val>
          <c:smooth val="0"/>
          <c:extLst>
            <c:ext xmlns:c16="http://schemas.microsoft.com/office/drawing/2014/chart" uri="{C3380CC4-5D6E-409C-BE32-E72D297353CC}">
              <c16:uniqueId val="{00000006-7693-4285-992C-985D94BFA83E}"/>
            </c:ext>
          </c:extLst>
        </c:ser>
        <c:ser>
          <c:idx val="7"/>
          <c:order val="7"/>
          <c:tx>
            <c:strRef>
              <c:f>Taulukot!$B$12</c:f>
              <c:strCache>
                <c:ptCount val="1"/>
                <c:pt idx="0">
                  <c:v>alle 2 000 </c:v>
                </c:pt>
              </c:strCache>
            </c:strRef>
          </c:tx>
          <c:spPr>
            <a:ln w="28575" cap="rnd">
              <a:solidFill>
                <a:schemeClr val="accent2">
                  <a:lumMod val="60000"/>
                </a:schemeClr>
              </a:solidFill>
              <a:prstDash val="dash"/>
              <a:round/>
            </a:ln>
            <a:effectLst/>
          </c:spPr>
          <c:marker>
            <c:symbol val="none"/>
          </c:marker>
          <c:cat>
            <c:numRef>
              <c:f>Taulukot!$T$4:$Y$4</c:f>
              <c:numCache>
                <c:formatCode>General</c:formatCode>
                <c:ptCount val="6"/>
                <c:pt idx="0">
                  <c:v>2024</c:v>
                </c:pt>
                <c:pt idx="1">
                  <c:v>2025</c:v>
                </c:pt>
                <c:pt idx="2">
                  <c:v>2026</c:v>
                </c:pt>
                <c:pt idx="3">
                  <c:v>2027</c:v>
                </c:pt>
                <c:pt idx="4">
                  <c:v>2028</c:v>
                </c:pt>
                <c:pt idx="5">
                  <c:v>2029</c:v>
                </c:pt>
              </c:numCache>
              <c:extLst/>
            </c:numRef>
          </c:cat>
          <c:val>
            <c:numRef>
              <c:f>Taulukot!$T$12:$Y$12</c:f>
              <c:numCache>
                <c:formatCode>#\ ##0_ ;[Red]\-#\ ##0\ </c:formatCode>
                <c:ptCount val="6"/>
                <c:pt idx="0">
                  <c:v>76.785258725564546</c:v>
                </c:pt>
                <c:pt idx="1">
                  <c:v>-73.967759052806272</c:v>
                </c:pt>
                <c:pt idx="2">
                  <c:v>-358.93324395976418</c:v>
                </c:pt>
                <c:pt idx="3">
                  <c:v>-421.7361963249744</c:v>
                </c:pt>
                <c:pt idx="4">
                  <c:v>-385.89003316840592</c:v>
                </c:pt>
                <c:pt idx="5">
                  <c:v>-417.48012101006174</c:v>
                </c:pt>
              </c:numCache>
              <c:extLst/>
            </c:numRef>
          </c:val>
          <c:smooth val="0"/>
          <c:extLst>
            <c:ext xmlns:c16="http://schemas.microsoft.com/office/drawing/2014/chart" uri="{C3380CC4-5D6E-409C-BE32-E72D297353CC}">
              <c16:uniqueId val="{00000007-7693-4285-992C-985D94BFA83E}"/>
            </c:ext>
          </c:extLst>
        </c:ser>
        <c:ser>
          <c:idx val="9"/>
          <c:order val="9"/>
          <c:tx>
            <c:strRef>
              <c:f>Taulukot!$B$5</c:f>
              <c:strCache>
                <c:ptCount val="1"/>
                <c:pt idx="0">
                  <c:v>yli 300 000 asukasta</c:v>
                </c:pt>
              </c:strCache>
            </c:strRef>
          </c:tx>
          <c:spPr>
            <a:ln w="28575" cap="rnd">
              <a:solidFill>
                <a:schemeClr val="accent4">
                  <a:lumMod val="60000"/>
                </a:schemeClr>
              </a:solidFill>
              <a:round/>
            </a:ln>
            <a:effectLst/>
          </c:spPr>
          <c:marker>
            <c:symbol val="none"/>
          </c:marker>
          <c:cat>
            <c:numRef>
              <c:f>Taulukot!$T$4:$Y$4</c:f>
              <c:numCache>
                <c:formatCode>General</c:formatCode>
                <c:ptCount val="6"/>
                <c:pt idx="0">
                  <c:v>2024</c:v>
                </c:pt>
                <c:pt idx="1">
                  <c:v>2025</c:v>
                </c:pt>
                <c:pt idx="2">
                  <c:v>2026</c:v>
                </c:pt>
                <c:pt idx="3">
                  <c:v>2027</c:v>
                </c:pt>
                <c:pt idx="4">
                  <c:v>2028</c:v>
                </c:pt>
                <c:pt idx="5">
                  <c:v>2029</c:v>
                </c:pt>
              </c:numCache>
              <c:extLst/>
            </c:numRef>
          </c:cat>
          <c:val>
            <c:numRef>
              <c:f>Taulukot!$T$5:$Y$5</c:f>
              <c:numCache>
                <c:formatCode>#\ ##0_ ;[Red]\-#\ ##0\ </c:formatCode>
                <c:ptCount val="6"/>
                <c:pt idx="0">
                  <c:v>-122.08595363077579</c:v>
                </c:pt>
                <c:pt idx="1">
                  <c:v>-203.40262984644423</c:v>
                </c:pt>
                <c:pt idx="2">
                  <c:v>-62.782804112699353</c:v>
                </c:pt>
                <c:pt idx="3">
                  <c:v>-41.663576659013074</c:v>
                </c:pt>
                <c:pt idx="4">
                  <c:v>25.258871124712009</c:v>
                </c:pt>
                <c:pt idx="5">
                  <c:v>45.749895666629428</c:v>
                </c:pt>
              </c:numCache>
              <c:extLst/>
            </c:numRef>
          </c:val>
          <c:smooth val="0"/>
          <c:extLst>
            <c:ext xmlns:c16="http://schemas.microsoft.com/office/drawing/2014/chart" uri="{C3380CC4-5D6E-409C-BE32-E72D297353CC}">
              <c16:uniqueId val="{00000008-7693-4285-992C-985D94BFA83E}"/>
            </c:ext>
          </c:extLst>
        </c:ser>
        <c:dLbls>
          <c:showLegendKey val="0"/>
          <c:showVal val="0"/>
          <c:showCatName val="0"/>
          <c:showSerName val="0"/>
          <c:showPercent val="0"/>
          <c:showBubbleSize val="0"/>
        </c:dLbls>
        <c:marker val="1"/>
        <c:smooth val="0"/>
        <c:axId val="600177344"/>
        <c:axId val="600176032"/>
        <c:extLst>
          <c:ext xmlns:c15="http://schemas.microsoft.com/office/drawing/2012/chart" uri="{02D57815-91ED-43cb-92C2-25804820EDAC}">
            <c15:filteredLineSeries>
              <c15:ser>
                <c:idx val="0"/>
                <c:order val="0"/>
                <c:tx>
                  <c:strRef>
                    <c:extLst>
                      <c:ext uri="{02D57815-91ED-43cb-92C2-25804820EDAC}">
                        <c15:formulaRef>
                          <c15:sqref>Taulukot!$B$4</c15:sqref>
                        </c15:formulaRef>
                      </c:ext>
                    </c:extLst>
                    <c:strCache>
                      <c:ptCount val="1"/>
                      <c:pt idx="0">
                        <c:v>Toiminnan ja investointien rahavirta (M €)</c:v>
                      </c:pt>
                    </c:strCache>
                  </c:strRef>
                </c:tx>
                <c:spPr>
                  <a:ln w="28575" cap="rnd">
                    <a:solidFill>
                      <a:schemeClr val="accent1"/>
                    </a:solidFill>
                    <a:round/>
                  </a:ln>
                  <a:effectLst/>
                </c:spPr>
                <c:marker>
                  <c:symbol val="none"/>
                </c:marker>
                <c:cat>
                  <c:numRef>
                    <c:extLst>
                      <c:ext uri="{02D57815-91ED-43cb-92C2-25804820EDAC}">
                        <c15:formulaRef>
                          <c15:sqref>Taulukot!$T$4:$Y$4</c15:sqref>
                        </c15:formulaRef>
                      </c:ext>
                    </c:extLst>
                    <c:numCache>
                      <c:formatCode>General</c:formatCode>
                      <c:ptCount val="6"/>
                      <c:pt idx="0">
                        <c:v>2024</c:v>
                      </c:pt>
                      <c:pt idx="1">
                        <c:v>2025</c:v>
                      </c:pt>
                      <c:pt idx="2">
                        <c:v>2026</c:v>
                      </c:pt>
                      <c:pt idx="3">
                        <c:v>2027</c:v>
                      </c:pt>
                      <c:pt idx="4">
                        <c:v>2028</c:v>
                      </c:pt>
                      <c:pt idx="5">
                        <c:v>2029</c:v>
                      </c:pt>
                    </c:numCache>
                  </c:numRef>
                </c:cat>
                <c:val>
                  <c:numRef>
                    <c:extLst>
                      <c:ext uri="{02D57815-91ED-43cb-92C2-25804820EDAC}">
                        <c15:formulaRef>
                          <c15:sqref>Taulukot!$V$4:$Y$4</c15:sqref>
                        </c15:formulaRef>
                      </c:ext>
                    </c:extLst>
                    <c:numCache>
                      <c:formatCode>General</c:formatCode>
                      <c:ptCount val="4"/>
                      <c:pt idx="0">
                        <c:v>2026</c:v>
                      </c:pt>
                      <c:pt idx="1">
                        <c:v>2027</c:v>
                      </c:pt>
                      <c:pt idx="2">
                        <c:v>2028</c:v>
                      </c:pt>
                      <c:pt idx="3">
                        <c:v>2029</c:v>
                      </c:pt>
                    </c:numCache>
                  </c:numRef>
                </c:val>
                <c:smooth val="0"/>
                <c:extLst>
                  <c:ext xmlns:c16="http://schemas.microsoft.com/office/drawing/2014/chart" uri="{C3380CC4-5D6E-409C-BE32-E72D297353CC}">
                    <c16:uniqueId val="{00000009-7693-4285-992C-985D94BFA83E}"/>
                  </c:ext>
                </c:extLst>
              </c15:ser>
            </c15:filteredLineSeries>
          </c:ext>
        </c:extLst>
      </c:lineChart>
      <c:catAx>
        <c:axId val="600177344"/>
        <c:scaling>
          <c:orientation val="minMax"/>
        </c:scaling>
        <c:delete val="0"/>
        <c:axPos val="b"/>
        <c:numFmt formatCode="General" sourceLinked="1"/>
        <c:majorTickMark val="none"/>
        <c:minorTickMark val="none"/>
        <c:tickLblPos val="low"/>
        <c:spPr>
          <a:noFill/>
          <a:ln w="222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i-FI"/>
          </a:p>
        </c:txPr>
        <c:crossAx val="600176032"/>
        <c:crosses val="autoZero"/>
        <c:auto val="1"/>
        <c:lblAlgn val="ctr"/>
        <c:lblOffset val="100"/>
        <c:noMultiLvlLbl val="0"/>
      </c:catAx>
      <c:valAx>
        <c:axId val="600176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0_ ;[Red]\-#\ ##0\ "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i-FI"/>
          </a:p>
        </c:txPr>
        <c:crossAx val="60017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Sheet2!$A$13</c:f>
              <c:strCache>
                <c:ptCount val="1"/>
                <c:pt idx="0">
                  <c:v>Oppilaitokset</c:v>
                </c:pt>
              </c:strCache>
            </c:strRef>
          </c:tx>
          <c:spPr>
            <a:solidFill>
              <a:schemeClr val="accent1"/>
            </a:solidFill>
            <a:ln>
              <a:noFill/>
            </a:ln>
            <a:effectLst/>
          </c:spPr>
          <c:invertIfNegative val="0"/>
          <c:val>
            <c:numRef>
              <c:f>Sheet2!$B$13:$Z$13</c:f>
              <c:numCache>
                <c:formatCode>#,##0</c:formatCode>
                <c:ptCount val="25"/>
                <c:pt idx="0">
                  <c:v>4009</c:v>
                </c:pt>
                <c:pt idx="1">
                  <c:v>3939</c:v>
                </c:pt>
                <c:pt idx="2">
                  <c:v>3859</c:v>
                </c:pt>
                <c:pt idx="3">
                  <c:v>3793</c:v>
                </c:pt>
                <c:pt idx="4">
                  <c:v>3704</c:v>
                </c:pt>
                <c:pt idx="5">
                  <c:v>3563</c:v>
                </c:pt>
                <c:pt idx="6">
                  <c:v>3377</c:v>
                </c:pt>
                <c:pt idx="7">
                  <c:v>3248</c:v>
                </c:pt>
                <c:pt idx="8">
                  <c:v>3159</c:v>
                </c:pt>
                <c:pt idx="9">
                  <c:v>3050</c:v>
                </c:pt>
                <c:pt idx="10">
                  <c:v>2938</c:v>
                </c:pt>
                <c:pt idx="11">
                  <c:v>2859</c:v>
                </c:pt>
                <c:pt idx="12">
                  <c:v>2776</c:v>
                </c:pt>
                <c:pt idx="13">
                  <c:v>2705</c:v>
                </c:pt>
                <c:pt idx="14">
                  <c:v>2623</c:v>
                </c:pt>
                <c:pt idx="15">
                  <c:v>2507</c:v>
                </c:pt>
                <c:pt idx="16">
                  <c:v>2440</c:v>
                </c:pt>
                <c:pt idx="17">
                  <c:v>2376</c:v>
                </c:pt>
                <c:pt idx="18">
                  <c:v>2333</c:v>
                </c:pt>
                <c:pt idx="19">
                  <c:v>2279</c:v>
                </c:pt>
                <c:pt idx="20">
                  <c:v>2216</c:v>
                </c:pt>
                <c:pt idx="21">
                  <c:v>2173</c:v>
                </c:pt>
                <c:pt idx="22">
                  <c:v>2127</c:v>
                </c:pt>
                <c:pt idx="23">
                  <c:v>2102</c:v>
                </c:pt>
                <c:pt idx="24">
                  <c:v>2059</c:v>
                </c:pt>
              </c:numCache>
            </c:numRef>
          </c:val>
          <c:extLst>
            <c:ext xmlns:c16="http://schemas.microsoft.com/office/drawing/2014/chart" uri="{C3380CC4-5D6E-409C-BE32-E72D297353CC}">
              <c16:uniqueId val="{00000000-7545-4BC6-AB8F-345A1B8F3741}"/>
            </c:ext>
          </c:extLst>
        </c:ser>
        <c:dLbls>
          <c:showLegendKey val="0"/>
          <c:showVal val="0"/>
          <c:showCatName val="0"/>
          <c:showSerName val="0"/>
          <c:showPercent val="0"/>
          <c:showBubbleSize val="0"/>
        </c:dLbls>
        <c:gapWidth val="150"/>
        <c:axId val="1743821168"/>
        <c:axId val="1743821648"/>
      </c:barChart>
      <c:lineChart>
        <c:grouping val="standard"/>
        <c:varyColors val="0"/>
        <c:ser>
          <c:idx val="1"/>
          <c:order val="1"/>
          <c:tx>
            <c:strRef>
              <c:f>Sheet2!$A$14</c:f>
              <c:strCache>
                <c:ptCount val="1"/>
                <c:pt idx="0">
                  <c:v>Opiskelijat/laitos</c:v>
                </c:pt>
              </c:strCache>
            </c:strRef>
          </c:tx>
          <c:spPr>
            <a:ln w="28575" cap="rnd">
              <a:solidFill>
                <a:schemeClr val="accent2"/>
              </a:solidFill>
              <a:round/>
            </a:ln>
            <a:effectLst/>
          </c:spPr>
          <c:marker>
            <c:symbol val="none"/>
          </c:marker>
          <c:val>
            <c:numRef>
              <c:f>Sheet2!$B$14:$Z$14</c:f>
              <c:numCache>
                <c:formatCode>#,##0</c:formatCode>
                <c:ptCount val="25"/>
                <c:pt idx="0">
                  <c:v>145.31554003492144</c:v>
                </c:pt>
                <c:pt idx="1">
                  <c:v>148.03579588728104</c:v>
                </c:pt>
                <c:pt idx="2">
                  <c:v>151.58434827675563</c:v>
                </c:pt>
                <c:pt idx="3">
                  <c:v>154.22594252570525</c:v>
                </c:pt>
                <c:pt idx="4">
                  <c:v>156.80669546436286</c:v>
                </c:pt>
                <c:pt idx="5">
                  <c:v>161.12938534942464</c:v>
                </c:pt>
                <c:pt idx="6">
                  <c:v>167.58868818477939</c:v>
                </c:pt>
                <c:pt idx="7">
                  <c:v>171.72506157635468</c:v>
                </c:pt>
                <c:pt idx="8">
                  <c:v>173.45109211775878</c:v>
                </c:pt>
                <c:pt idx="9">
                  <c:v>177.05114754098361</c:v>
                </c:pt>
                <c:pt idx="10">
                  <c:v>181.51021102791015</c:v>
                </c:pt>
                <c:pt idx="11">
                  <c:v>185.13221406086043</c:v>
                </c:pt>
                <c:pt idx="12">
                  <c:v>189.9564121037464</c:v>
                </c:pt>
                <c:pt idx="13">
                  <c:v>195.4536044362292</c:v>
                </c:pt>
                <c:pt idx="14">
                  <c:v>202.63324437666793</c:v>
                </c:pt>
                <c:pt idx="15">
                  <c:v>213.27881930594336</c:v>
                </c:pt>
                <c:pt idx="16">
                  <c:v>220.9967213114754</c:v>
                </c:pt>
                <c:pt idx="17">
                  <c:v>229.86489898989899</c:v>
                </c:pt>
                <c:pt idx="18">
                  <c:v>235.96613801971711</c:v>
                </c:pt>
                <c:pt idx="19">
                  <c:v>243.37648091268099</c:v>
                </c:pt>
                <c:pt idx="20">
                  <c:v>250.43772563176896</c:v>
                </c:pt>
                <c:pt idx="21">
                  <c:v>254.00874367234238</c:v>
                </c:pt>
                <c:pt idx="22">
                  <c:v>260.01128349788434</c:v>
                </c:pt>
                <c:pt idx="23">
                  <c:v>262.38296860133204</c:v>
                </c:pt>
                <c:pt idx="24">
                  <c:v>265.11461874696454</c:v>
                </c:pt>
              </c:numCache>
            </c:numRef>
          </c:val>
          <c:smooth val="0"/>
          <c:extLst>
            <c:ext xmlns:c16="http://schemas.microsoft.com/office/drawing/2014/chart" uri="{C3380CC4-5D6E-409C-BE32-E72D297353CC}">
              <c16:uniqueId val="{00000001-7545-4BC6-AB8F-345A1B8F3741}"/>
            </c:ext>
          </c:extLst>
        </c:ser>
        <c:dLbls>
          <c:showLegendKey val="0"/>
          <c:showVal val="0"/>
          <c:showCatName val="0"/>
          <c:showSerName val="0"/>
          <c:showPercent val="0"/>
          <c:showBubbleSize val="0"/>
        </c:dLbls>
        <c:marker val="1"/>
        <c:smooth val="0"/>
        <c:axId val="1944687424"/>
        <c:axId val="1944686944"/>
      </c:lineChart>
      <c:catAx>
        <c:axId val="1743821168"/>
        <c:scaling>
          <c:orientation val="minMax"/>
        </c:scaling>
        <c:delete val="1"/>
        <c:axPos val="b"/>
        <c:majorTickMark val="none"/>
        <c:minorTickMark val="none"/>
        <c:tickLblPos val="nextTo"/>
        <c:crossAx val="1743821648"/>
        <c:crosses val="autoZero"/>
        <c:auto val="1"/>
        <c:lblAlgn val="ctr"/>
        <c:lblOffset val="100"/>
        <c:noMultiLvlLbl val="0"/>
      </c:catAx>
      <c:valAx>
        <c:axId val="174382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43821168"/>
        <c:crosses val="autoZero"/>
        <c:crossBetween val="between"/>
      </c:valAx>
      <c:valAx>
        <c:axId val="194468694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44687424"/>
        <c:crosses val="max"/>
        <c:crossBetween val="between"/>
      </c:valAx>
      <c:catAx>
        <c:axId val="1944687424"/>
        <c:scaling>
          <c:orientation val="minMax"/>
        </c:scaling>
        <c:delete val="1"/>
        <c:axPos val="b"/>
        <c:majorTickMark val="out"/>
        <c:minorTickMark val="none"/>
        <c:tickLblPos val="nextTo"/>
        <c:crossAx val="194468694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lang="en-US" sz="1100" b="0" i="0" u="none" strike="noStrike" kern="1200" baseline="0" dirty="0" err="1">
                <a:solidFill>
                  <a:sysClr val="windowText" lastClr="000000">
                    <a:lumMod val="65000"/>
                    <a:lumOff val="35000"/>
                  </a:sysClr>
                </a:solidFill>
              </a:rPr>
              <a:t>Kustannus</a:t>
            </a:r>
            <a:r>
              <a:rPr lang="en-US" sz="1100" b="0" i="0" u="none" strike="noStrike" kern="1200" baseline="0" dirty="0">
                <a:solidFill>
                  <a:sysClr val="windowText" lastClr="000000">
                    <a:lumMod val="65000"/>
                    <a:lumOff val="35000"/>
                  </a:sysClr>
                </a:solidFill>
              </a:rPr>
              <a:t> </a:t>
            </a:r>
            <a:r>
              <a:rPr lang="en-US" sz="1100" b="0" i="0" u="none" strike="noStrike" kern="1200" baseline="0" dirty="0" err="1">
                <a:solidFill>
                  <a:sysClr val="windowText" lastClr="000000">
                    <a:lumMod val="65000"/>
                    <a:lumOff val="35000"/>
                  </a:sysClr>
                </a:solidFill>
              </a:rPr>
              <a:t>kunnassa</a:t>
            </a:r>
            <a:r>
              <a:rPr lang="en-US" sz="1100" b="0" i="0" u="none" strike="noStrike" kern="1200" baseline="0" dirty="0">
                <a:solidFill>
                  <a:sysClr val="windowText" lastClr="000000">
                    <a:lumMod val="65000"/>
                    <a:lumOff val="35000"/>
                  </a:sysClr>
                </a:solidFill>
              </a:rPr>
              <a:t> </a:t>
            </a:r>
            <a:r>
              <a:rPr lang="en-US" sz="1100" b="0" i="0" u="none" strike="noStrike" kern="1200" baseline="0" dirty="0" err="1">
                <a:solidFill>
                  <a:sysClr val="windowText" lastClr="000000">
                    <a:lumMod val="65000"/>
                    <a:lumOff val="35000"/>
                  </a:sysClr>
                </a:solidFill>
              </a:rPr>
              <a:t>euroa</a:t>
            </a:r>
            <a:r>
              <a:rPr lang="en-US" sz="1100" b="0" i="0" u="none" strike="noStrike" kern="1200" baseline="0" dirty="0">
                <a:solidFill>
                  <a:sysClr val="windowText" lastClr="000000">
                    <a:lumMod val="65000"/>
                    <a:lumOff val="35000"/>
                  </a:sysClr>
                </a:solidFill>
              </a:rPr>
              <a:t> / </a:t>
            </a:r>
            <a:r>
              <a:rPr lang="en-US" sz="1100" b="0" i="0" u="none" strike="noStrike" kern="1200" baseline="0" dirty="0" err="1">
                <a:solidFill>
                  <a:sysClr val="windowText" lastClr="000000">
                    <a:lumMod val="65000"/>
                    <a:lumOff val="35000"/>
                  </a:sysClr>
                </a:solidFill>
              </a:rPr>
              <a:t>oppilas</a:t>
            </a:r>
            <a:endParaRPr lang="en-US" sz="1100" b="0" i="0" u="none" strike="noStrike" kern="1200" baseline="0" dirty="0">
              <a:solidFill>
                <a:sysClr val="windowText" lastClr="000000">
                  <a:lumMod val="65000"/>
                  <a:lumOff val="35000"/>
                </a:sysClr>
              </a:solidFill>
            </a:endParaRPr>
          </a:p>
        </c:rich>
      </c:tx>
      <c:layout>
        <c:manualLayout>
          <c:xMode val="edge"/>
          <c:yMode val="edge"/>
          <c:x val="9.9719211120865639E-2"/>
          <c:y val="4.164054276405481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endParaRPr lang="fi-FI"/>
        </a:p>
      </c:txPr>
    </c:title>
    <c:autoTitleDeleted val="0"/>
    <c:plotArea>
      <c:layout/>
      <c:scatterChart>
        <c:scatterStyle val="lineMarker"/>
        <c:varyColors val="0"/>
        <c:ser>
          <c:idx val="0"/>
          <c:order val="0"/>
          <c:tx>
            <c:strRef>
              <c:f>Taul1!$L$1</c:f>
              <c:strCache>
                <c:ptCount val="1"/>
                <c:pt idx="0">
                  <c:v>PO kustannus</c:v>
                </c:pt>
              </c:strCache>
            </c:strRef>
          </c:tx>
          <c:spPr>
            <a:ln w="38100" cap="rnd">
              <a:noFill/>
              <a:round/>
            </a:ln>
            <a:effectLst/>
          </c:spPr>
          <c:marker>
            <c:symbol val="circle"/>
            <c:size val="5"/>
            <c:spPr>
              <a:solidFill>
                <a:schemeClr val="accent1"/>
              </a:solidFill>
              <a:ln w="9525">
                <a:solidFill>
                  <a:schemeClr val="accent1"/>
                </a:solidFill>
              </a:ln>
              <a:effectLst/>
            </c:spPr>
          </c:marker>
          <c:xVal>
            <c:numRef>
              <c:f>Taul1!$K$2:$K$293</c:f>
              <c:numCache>
                <c:formatCode>#,##0</c:formatCode>
                <c:ptCount val="292"/>
                <c:pt idx="0">
                  <c:v>9078</c:v>
                </c:pt>
                <c:pt idx="1">
                  <c:v>2410</c:v>
                </c:pt>
                <c:pt idx="2">
                  <c:v>10780</c:v>
                </c:pt>
                <c:pt idx="3">
                  <c:v>7889</c:v>
                </c:pt>
                <c:pt idx="4">
                  <c:v>4651</c:v>
                </c:pt>
                <c:pt idx="5">
                  <c:v>3966</c:v>
                </c:pt>
                <c:pt idx="6">
                  <c:v>16387</c:v>
                </c:pt>
                <c:pt idx="7">
                  <c:v>1288</c:v>
                </c:pt>
                <c:pt idx="8">
                  <c:v>1762</c:v>
                </c:pt>
                <c:pt idx="9">
                  <c:v>320931</c:v>
                </c:pt>
                <c:pt idx="10">
                  <c:v>11084</c:v>
                </c:pt>
                <c:pt idx="11">
                  <c:v>9052</c:v>
                </c:pt>
                <c:pt idx="12">
                  <c:v>2272</c:v>
                </c:pt>
                <c:pt idx="13">
                  <c:v>16478</c:v>
                </c:pt>
                <c:pt idx="14">
                  <c:v>6492</c:v>
                </c:pt>
                <c:pt idx="15">
                  <c:v>6365</c:v>
                </c:pt>
                <c:pt idx="16">
                  <c:v>927</c:v>
                </c:pt>
                <c:pt idx="17">
                  <c:v>985</c:v>
                </c:pt>
                <c:pt idx="18">
                  <c:v>19311</c:v>
                </c:pt>
                <c:pt idx="19">
                  <c:v>4509</c:v>
                </c:pt>
                <c:pt idx="20">
                  <c:v>7702</c:v>
                </c:pt>
                <c:pt idx="21">
                  <c:v>6647</c:v>
                </c:pt>
                <c:pt idx="22">
                  <c:v>2482</c:v>
                </c:pt>
                <c:pt idx="23">
                  <c:v>9361</c:v>
                </c:pt>
                <c:pt idx="24">
                  <c:v>7901</c:v>
                </c:pt>
                <c:pt idx="25">
                  <c:v>2929</c:v>
                </c:pt>
                <c:pt idx="26">
                  <c:v>684018</c:v>
                </c:pt>
                <c:pt idx="27">
                  <c:v>251269</c:v>
                </c:pt>
                <c:pt idx="28">
                  <c:v>2059</c:v>
                </c:pt>
                <c:pt idx="29">
                  <c:v>22849</c:v>
                </c:pt>
                <c:pt idx="30">
                  <c:v>9555</c:v>
                </c:pt>
                <c:pt idx="31">
                  <c:v>2094</c:v>
                </c:pt>
                <c:pt idx="32">
                  <c:v>2002</c:v>
                </c:pt>
                <c:pt idx="33">
                  <c:v>47031</c:v>
                </c:pt>
                <c:pt idx="34">
                  <c:v>10348</c:v>
                </c:pt>
                <c:pt idx="35">
                  <c:v>68433</c:v>
                </c:pt>
                <c:pt idx="36">
                  <c:v>17829</c:v>
                </c:pt>
                <c:pt idx="37">
                  <c:v>9806</c:v>
                </c:pt>
                <c:pt idx="38">
                  <c:v>20463</c:v>
                </c:pt>
                <c:pt idx="39">
                  <c:v>6401</c:v>
                </c:pt>
                <c:pt idx="40">
                  <c:v>6758</c:v>
                </c:pt>
                <c:pt idx="41">
                  <c:v>12429</c:v>
                </c:pt>
                <c:pt idx="42">
                  <c:v>4382</c:v>
                </c:pt>
                <c:pt idx="43">
                  <c:v>7224</c:v>
                </c:pt>
                <c:pt idx="44">
                  <c:v>5402</c:v>
                </c:pt>
                <c:pt idx="45">
                  <c:v>1794</c:v>
                </c:pt>
                <c:pt idx="46">
                  <c:v>4319</c:v>
                </c:pt>
                <c:pt idx="47">
                  <c:v>24724</c:v>
                </c:pt>
                <c:pt idx="48">
                  <c:v>16015</c:v>
                </c:pt>
                <c:pt idx="49">
                  <c:v>78741</c:v>
                </c:pt>
                <c:pt idx="50">
                  <c:v>4848</c:v>
                </c:pt>
                <c:pt idx="51">
                  <c:v>4552</c:v>
                </c:pt>
                <c:pt idx="52">
                  <c:v>4099</c:v>
                </c:pt>
                <c:pt idx="53">
                  <c:v>4160</c:v>
                </c:pt>
                <c:pt idx="54">
                  <c:v>1668</c:v>
                </c:pt>
                <c:pt idx="55">
                  <c:v>5674</c:v>
                </c:pt>
                <c:pt idx="56">
                  <c:v>149194</c:v>
                </c:pt>
                <c:pt idx="57">
                  <c:v>1658</c:v>
                </c:pt>
                <c:pt idx="58">
                  <c:v>19116</c:v>
                </c:pt>
                <c:pt idx="59">
                  <c:v>46871</c:v>
                </c:pt>
                <c:pt idx="60">
                  <c:v>36551</c:v>
                </c:pt>
                <c:pt idx="61">
                  <c:v>2589</c:v>
                </c:pt>
                <c:pt idx="62">
                  <c:v>36433</c:v>
                </c:pt>
                <c:pt idx="63">
                  <c:v>12271</c:v>
                </c:pt>
                <c:pt idx="64">
                  <c:v>33951</c:v>
                </c:pt>
                <c:pt idx="65">
                  <c:v>5062</c:v>
                </c:pt>
                <c:pt idx="66">
                  <c:v>12478</c:v>
                </c:pt>
                <c:pt idx="67">
                  <c:v>1186</c:v>
                </c:pt>
                <c:pt idx="68">
                  <c:v>5264</c:v>
                </c:pt>
                <c:pt idx="69">
                  <c:v>1159</c:v>
                </c:pt>
                <c:pt idx="70">
                  <c:v>8440</c:v>
                </c:pt>
                <c:pt idx="71">
                  <c:v>3573</c:v>
                </c:pt>
                <c:pt idx="72">
                  <c:v>2170</c:v>
                </c:pt>
                <c:pt idx="73">
                  <c:v>1241</c:v>
                </c:pt>
                <c:pt idx="74">
                  <c:v>12518</c:v>
                </c:pt>
                <c:pt idx="75">
                  <c:v>15050</c:v>
                </c:pt>
                <c:pt idx="76">
                  <c:v>10253</c:v>
                </c:pt>
                <c:pt idx="77">
                  <c:v>4118</c:v>
                </c:pt>
                <c:pt idx="78">
                  <c:v>1985</c:v>
                </c:pt>
                <c:pt idx="79">
                  <c:v>19402</c:v>
                </c:pt>
                <c:pt idx="80">
                  <c:v>7604</c:v>
                </c:pt>
                <c:pt idx="81">
                  <c:v>19657</c:v>
                </c:pt>
                <c:pt idx="82">
                  <c:v>38461</c:v>
                </c:pt>
                <c:pt idx="83">
                  <c:v>9128</c:v>
                </c:pt>
                <c:pt idx="84">
                  <c:v>1703</c:v>
                </c:pt>
                <c:pt idx="85">
                  <c:v>1492</c:v>
                </c:pt>
                <c:pt idx="86">
                  <c:v>41635</c:v>
                </c:pt>
                <c:pt idx="87">
                  <c:v>9566</c:v>
                </c:pt>
                <c:pt idx="88">
                  <c:v>6837</c:v>
                </c:pt>
                <c:pt idx="89">
                  <c:v>7354</c:v>
                </c:pt>
                <c:pt idx="90">
                  <c:v>1011</c:v>
                </c:pt>
                <c:pt idx="91">
                  <c:v>6668</c:v>
                </c:pt>
                <c:pt idx="92">
                  <c:v>48367</c:v>
                </c:pt>
                <c:pt idx="93">
                  <c:v>3987</c:v>
                </c:pt>
                <c:pt idx="94">
                  <c:v>2441</c:v>
                </c:pt>
                <c:pt idx="95">
                  <c:v>15071</c:v>
                </c:pt>
                <c:pt idx="96">
                  <c:v>1986</c:v>
                </c:pt>
                <c:pt idx="97">
                  <c:v>2186</c:v>
                </c:pt>
                <c:pt idx="98">
                  <c:v>50210</c:v>
                </c:pt>
                <c:pt idx="99">
                  <c:v>78386</c:v>
                </c:pt>
                <c:pt idx="100">
                  <c:v>6121</c:v>
                </c:pt>
                <c:pt idx="101">
                  <c:v>6342</c:v>
                </c:pt>
                <c:pt idx="102">
                  <c:v>7483</c:v>
                </c:pt>
                <c:pt idx="103">
                  <c:v>2038</c:v>
                </c:pt>
                <c:pt idx="104">
                  <c:v>125666</c:v>
                </c:pt>
                <c:pt idx="105">
                  <c:v>3335</c:v>
                </c:pt>
                <c:pt idx="106">
                  <c:v>19509</c:v>
                </c:pt>
                <c:pt idx="107">
                  <c:v>970</c:v>
                </c:pt>
                <c:pt idx="108">
                  <c:v>14876</c:v>
                </c:pt>
                <c:pt idx="109">
                  <c:v>6444</c:v>
                </c:pt>
                <c:pt idx="110">
                  <c:v>1155</c:v>
                </c:pt>
                <c:pt idx="111">
                  <c:v>4093</c:v>
                </c:pt>
                <c:pt idx="112">
                  <c:v>2373</c:v>
                </c:pt>
                <c:pt idx="113">
                  <c:v>6954</c:v>
                </c:pt>
                <c:pt idx="114">
                  <c:v>6371</c:v>
                </c:pt>
                <c:pt idx="115">
                  <c:v>121337</c:v>
                </c:pt>
                <c:pt idx="116">
                  <c:v>7656</c:v>
                </c:pt>
                <c:pt idx="117">
                  <c:v>8479</c:v>
                </c:pt>
                <c:pt idx="118">
                  <c:v>8865</c:v>
                </c:pt>
                <c:pt idx="119">
                  <c:v>2758</c:v>
                </c:pt>
                <c:pt idx="120">
                  <c:v>73327</c:v>
                </c:pt>
                <c:pt idx="121">
                  <c:v>2429</c:v>
                </c:pt>
                <c:pt idx="122">
                  <c:v>14028</c:v>
                </c:pt>
                <c:pt idx="123">
                  <c:v>18878</c:v>
                </c:pt>
                <c:pt idx="124">
                  <c:v>2849</c:v>
                </c:pt>
                <c:pt idx="125">
                  <c:v>24854</c:v>
                </c:pt>
                <c:pt idx="126">
                  <c:v>8971</c:v>
                </c:pt>
                <c:pt idx="127">
                  <c:v>665</c:v>
                </c:pt>
                <c:pt idx="128">
                  <c:v>10049</c:v>
                </c:pt>
                <c:pt idx="129">
                  <c:v>20666</c:v>
                </c:pt>
                <c:pt idx="130">
                  <c:v>10190</c:v>
                </c:pt>
                <c:pt idx="131">
                  <c:v>11913</c:v>
                </c:pt>
                <c:pt idx="132">
                  <c:v>15295</c:v>
                </c:pt>
                <c:pt idx="133">
                  <c:v>7657</c:v>
                </c:pt>
                <c:pt idx="134">
                  <c:v>14352</c:v>
                </c:pt>
                <c:pt idx="135">
                  <c:v>711</c:v>
                </c:pt>
                <c:pt idx="136">
                  <c:v>2008</c:v>
                </c:pt>
                <c:pt idx="137">
                  <c:v>5884</c:v>
                </c:pt>
                <c:pt idx="138">
                  <c:v>4358</c:v>
                </c:pt>
                <c:pt idx="139">
                  <c:v>45687</c:v>
                </c:pt>
                <c:pt idx="140">
                  <c:v>14868</c:v>
                </c:pt>
                <c:pt idx="141">
                  <c:v>5415</c:v>
                </c:pt>
                <c:pt idx="142">
                  <c:v>1910</c:v>
                </c:pt>
                <c:pt idx="143">
                  <c:v>9592</c:v>
                </c:pt>
                <c:pt idx="144">
                  <c:v>1059</c:v>
                </c:pt>
                <c:pt idx="145">
                  <c:v>2904</c:v>
                </c:pt>
                <c:pt idx="146">
                  <c:v>1703</c:v>
                </c:pt>
                <c:pt idx="147">
                  <c:v>51890</c:v>
                </c:pt>
                <c:pt idx="148">
                  <c:v>8749</c:v>
                </c:pt>
                <c:pt idx="149">
                  <c:v>1393</c:v>
                </c:pt>
                <c:pt idx="150">
                  <c:v>2313</c:v>
                </c:pt>
                <c:pt idx="151">
                  <c:v>19738</c:v>
                </c:pt>
                <c:pt idx="152">
                  <c:v>10614</c:v>
                </c:pt>
                <c:pt idx="153">
                  <c:v>7477</c:v>
                </c:pt>
                <c:pt idx="154">
                  <c:v>1677</c:v>
                </c:pt>
                <c:pt idx="155">
                  <c:v>20934</c:v>
                </c:pt>
                <c:pt idx="156">
                  <c:v>7057</c:v>
                </c:pt>
                <c:pt idx="157">
                  <c:v>9270</c:v>
                </c:pt>
                <c:pt idx="158">
                  <c:v>20129</c:v>
                </c:pt>
                <c:pt idx="159">
                  <c:v>4939</c:v>
                </c:pt>
                <c:pt idx="160">
                  <c:v>10378</c:v>
                </c:pt>
                <c:pt idx="161">
                  <c:v>36176</c:v>
                </c:pt>
                <c:pt idx="162">
                  <c:v>4659</c:v>
                </c:pt>
                <c:pt idx="163">
                  <c:v>8980</c:v>
                </c:pt>
                <c:pt idx="164">
                  <c:v>45048</c:v>
                </c:pt>
                <c:pt idx="165">
                  <c:v>9554</c:v>
                </c:pt>
                <c:pt idx="166">
                  <c:v>15651</c:v>
                </c:pt>
                <c:pt idx="167">
                  <c:v>1304</c:v>
                </c:pt>
                <c:pt idx="168">
                  <c:v>8869</c:v>
                </c:pt>
                <c:pt idx="169">
                  <c:v>6912</c:v>
                </c:pt>
                <c:pt idx="170">
                  <c:v>216152</c:v>
                </c:pt>
                <c:pt idx="171">
                  <c:v>2676</c:v>
                </c:pt>
                <c:pt idx="172">
                  <c:v>11221</c:v>
                </c:pt>
                <c:pt idx="173">
                  <c:v>2990</c:v>
                </c:pt>
                <c:pt idx="174">
                  <c:v>4300</c:v>
                </c:pt>
                <c:pt idx="175">
                  <c:v>6069</c:v>
                </c:pt>
                <c:pt idx="176">
                  <c:v>910</c:v>
                </c:pt>
                <c:pt idx="177">
                  <c:v>2594</c:v>
                </c:pt>
                <c:pt idx="178">
                  <c:v>3552</c:v>
                </c:pt>
                <c:pt idx="179">
                  <c:v>17178</c:v>
                </c:pt>
                <c:pt idx="180">
                  <c:v>3980</c:v>
                </c:pt>
                <c:pt idx="181">
                  <c:v>19576</c:v>
                </c:pt>
                <c:pt idx="182">
                  <c:v>11226</c:v>
                </c:pt>
                <c:pt idx="183">
                  <c:v>3692</c:v>
                </c:pt>
                <c:pt idx="184">
                  <c:v>21042</c:v>
                </c:pt>
                <c:pt idx="185">
                  <c:v>3999</c:v>
                </c:pt>
                <c:pt idx="186">
                  <c:v>1931</c:v>
                </c:pt>
                <c:pt idx="187">
                  <c:v>83305</c:v>
                </c:pt>
                <c:pt idx="188">
                  <c:v>4961</c:v>
                </c:pt>
                <c:pt idx="189">
                  <c:v>2878</c:v>
                </c:pt>
                <c:pt idx="190">
                  <c:v>7304</c:v>
                </c:pt>
                <c:pt idx="191">
                  <c:v>1743</c:v>
                </c:pt>
                <c:pt idx="192">
                  <c:v>2607</c:v>
                </c:pt>
                <c:pt idx="193">
                  <c:v>2345</c:v>
                </c:pt>
                <c:pt idx="194">
                  <c:v>2101</c:v>
                </c:pt>
                <c:pt idx="195">
                  <c:v>5001</c:v>
                </c:pt>
                <c:pt idx="196">
                  <c:v>2976</c:v>
                </c:pt>
                <c:pt idx="197">
                  <c:v>4702</c:v>
                </c:pt>
                <c:pt idx="198">
                  <c:v>1641</c:v>
                </c:pt>
                <c:pt idx="199">
                  <c:v>1919</c:v>
                </c:pt>
                <c:pt idx="200">
                  <c:v>6238</c:v>
                </c:pt>
                <c:pt idx="201">
                  <c:v>8011</c:v>
                </c:pt>
                <c:pt idx="202">
                  <c:v>51737</c:v>
                </c:pt>
                <c:pt idx="203">
                  <c:v>23571</c:v>
                </c:pt>
                <c:pt idx="204">
                  <c:v>25738</c:v>
                </c:pt>
                <c:pt idx="205">
                  <c:v>3246</c:v>
                </c:pt>
                <c:pt idx="206">
                  <c:v>3570</c:v>
                </c:pt>
                <c:pt idx="207">
                  <c:v>38968</c:v>
                </c:pt>
                <c:pt idx="208">
                  <c:v>2935</c:v>
                </c:pt>
                <c:pt idx="209">
                  <c:v>1413</c:v>
                </c:pt>
                <c:pt idx="210">
                  <c:v>3008</c:v>
                </c:pt>
                <c:pt idx="211">
                  <c:v>2556</c:v>
                </c:pt>
                <c:pt idx="212">
                  <c:v>28643</c:v>
                </c:pt>
                <c:pt idx="213">
                  <c:v>1163</c:v>
                </c:pt>
                <c:pt idx="214">
                  <c:v>65722</c:v>
                </c:pt>
                <c:pt idx="215">
                  <c:v>4733</c:v>
                </c:pt>
                <c:pt idx="216">
                  <c:v>4039</c:v>
                </c:pt>
                <c:pt idx="217">
                  <c:v>6418</c:v>
                </c:pt>
                <c:pt idx="218">
                  <c:v>1881</c:v>
                </c:pt>
                <c:pt idx="219">
                  <c:v>27036</c:v>
                </c:pt>
                <c:pt idx="220">
                  <c:v>8858</c:v>
                </c:pt>
                <c:pt idx="221">
                  <c:v>3285</c:v>
                </c:pt>
                <c:pt idx="222">
                  <c:v>50870</c:v>
                </c:pt>
                <c:pt idx="223">
                  <c:v>2965</c:v>
                </c:pt>
                <c:pt idx="224">
                  <c:v>3188</c:v>
                </c:pt>
                <c:pt idx="225">
                  <c:v>31460</c:v>
                </c:pt>
                <c:pt idx="226">
                  <c:v>964</c:v>
                </c:pt>
                <c:pt idx="227">
                  <c:v>66611</c:v>
                </c:pt>
                <c:pt idx="228">
                  <c:v>4603</c:v>
                </c:pt>
                <c:pt idx="229">
                  <c:v>1264</c:v>
                </c:pt>
                <c:pt idx="230">
                  <c:v>4804</c:v>
                </c:pt>
                <c:pt idx="231">
                  <c:v>21269</c:v>
                </c:pt>
                <c:pt idx="232">
                  <c:v>2778</c:v>
                </c:pt>
                <c:pt idx="233">
                  <c:v>22826</c:v>
                </c:pt>
                <c:pt idx="234">
                  <c:v>6182</c:v>
                </c:pt>
                <c:pt idx="235">
                  <c:v>8127</c:v>
                </c:pt>
                <c:pt idx="236">
                  <c:v>1800</c:v>
                </c:pt>
                <c:pt idx="237">
                  <c:v>8429</c:v>
                </c:pt>
                <c:pt idx="238">
                  <c:v>3570</c:v>
                </c:pt>
                <c:pt idx="239">
                  <c:v>10185</c:v>
                </c:pt>
                <c:pt idx="240">
                  <c:v>2361</c:v>
                </c:pt>
                <c:pt idx="241">
                  <c:v>7038</c:v>
                </c:pt>
                <c:pt idx="242">
                  <c:v>6632</c:v>
                </c:pt>
                <c:pt idx="243">
                  <c:v>3428</c:v>
                </c:pt>
                <c:pt idx="244">
                  <c:v>6256</c:v>
                </c:pt>
                <c:pt idx="245">
                  <c:v>2581</c:v>
                </c:pt>
                <c:pt idx="246">
                  <c:v>23464</c:v>
                </c:pt>
                <c:pt idx="247">
                  <c:v>4938</c:v>
                </c:pt>
                <c:pt idx="248">
                  <c:v>4596</c:v>
                </c:pt>
                <c:pt idx="249">
                  <c:v>3657</c:v>
                </c:pt>
                <c:pt idx="250">
                  <c:v>1692</c:v>
                </c:pt>
                <c:pt idx="251">
                  <c:v>5832</c:v>
                </c:pt>
                <c:pt idx="252">
                  <c:v>260180</c:v>
                </c:pt>
                <c:pt idx="253">
                  <c:v>1388</c:v>
                </c:pt>
                <c:pt idx="254">
                  <c:v>2826</c:v>
                </c:pt>
                <c:pt idx="255">
                  <c:v>4662</c:v>
                </c:pt>
                <c:pt idx="256">
                  <c:v>3976</c:v>
                </c:pt>
                <c:pt idx="257">
                  <c:v>2799</c:v>
                </c:pt>
                <c:pt idx="258">
                  <c:v>2349</c:v>
                </c:pt>
                <c:pt idx="259">
                  <c:v>20959</c:v>
                </c:pt>
                <c:pt idx="260">
                  <c:v>206073</c:v>
                </c:pt>
                <c:pt idx="261">
                  <c:v>3191</c:v>
                </c:pt>
                <c:pt idx="262">
                  <c:v>2311</c:v>
                </c:pt>
                <c:pt idx="263">
                  <c:v>42225</c:v>
                </c:pt>
                <c:pt idx="264">
                  <c:v>6501</c:v>
                </c:pt>
                <c:pt idx="265">
                  <c:v>12382</c:v>
                </c:pt>
                <c:pt idx="266">
                  <c:v>4493</c:v>
                </c:pt>
                <c:pt idx="267">
                  <c:v>2466</c:v>
                </c:pt>
                <c:pt idx="268">
                  <c:v>1137</c:v>
                </c:pt>
                <c:pt idx="269">
                  <c:v>3657</c:v>
                </c:pt>
                <c:pt idx="270">
                  <c:v>7439</c:v>
                </c:pt>
                <c:pt idx="271">
                  <c:v>14814</c:v>
                </c:pt>
                <c:pt idx="272">
                  <c:v>70361</c:v>
                </c:pt>
                <c:pt idx="273">
                  <c:v>20847</c:v>
                </c:pt>
                <c:pt idx="274">
                  <c:v>19669</c:v>
                </c:pt>
                <c:pt idx="275">
                  <c:v>2246</c:v>
                </c:pt>
                <c:pt idx="276">
                  <c:v>1851</c:v>
                </c:pt>
                <c:pt idx="277">
                  <c:v>4511</c:v>
                </c:pt>
                <c:pt idx="278">
                  <c:v>2931</c:v>
                </c:pt>
                <c:pt idx="279">
                  <c:v>3352</c:v>
                </c:pt>
                <c:pt idx="280">
                  <c:v>28799</c:v>
                </c:pt>
                <c:pt idx="281">
                  <c:v>5764</c:v>
                </c:pt>
                <c:pt idx="282">
                  <c:v>2607</c:v>
                </c:pt>
                <c:pt idx="283">
                  <c:v>2831</c:v>
                </c:pt>
                <c:pt idx="284">
                  <c:v>6190</c:v>
                </c:pt>
                <c:pt idx="285">
                  <c:v>6210</c:v>
                </c:pt>
                <c:pt idx="286">
                  <c:v>3721</c:v>
                </c:pt>
                <c:pt idx="287">
                  <c:v>15406</c:v>
                </c:pt>
                <c:pt idx="288">
                  <c:v>33704</c:v>
                </c:pt>
                <c:pt idx="289">
                  <c:v>2193</c:v>
                </c:pt>
                <c:pt idx="290">
                  <c:v>5220</c:v>
                </c:pt>
                <c:pt idx="291">
                  <c:v>17740</c:v>
                </c:pt>
              </c:numCache>
            </c:numRef>
          </c:xVal>
          <c:yVal>
            <c:numRef>
              <c:f>Taul1!$L$2:$L$293</c:f>
              <c:numCache>
                <c:formatCode>#,##0</c:formatCode>
                <c:ptCount val="292"/>
                <c:pt idx="0">
                  <c:v>12584</c:v>
                </c:pt>
                <c:pt idx="1">
                  <c:v>12021</c:v>
                </c:pt>
                <c:pt idx="2">
                  <c:v>10673</c:v>
                </c:pt>
                <c:pt idx="3">
                  <c:v>12562</c:v>
                </c:pt>
                <c:pt idx="4">
                  <c:v>12489</c:v>
                </c:pt>
                <c:pt idx="5">
                  <c:v>11394</c:v>
                </c:pt>
                <c:pt idx="6">
                  <c:v>10056</c:v>
                </c:pt>
                <c:pt idx="7">
                  <c:v>13343</c:v>
                </c:pt>
                <c:pt idx="8">
                  <c:v>24982</c:v>
                </c:pt>
                <c:pt idx="9">
                  <c:v>11696</c:v>
                </c:pt>
                <c:pt idx="10">
                  <c:v>11653</c:v>
                </c:pt>
                <c:pt idx="11">
                  <c:v>14042</c:v>
                </c:pt>
                <c:pt idx="12">
                  <c:v>13755</c:v>
                </c:pt>
                <c:pt idx="13">
                  <c:v>12837</c:v>
                </c:pt>
                <c:pt idx="14">
                  <c:v>10662</c:v>
                </c:pt>
                <c:pt idx="15">
                  <c:v>11592</c:v>
                </c:pt>
                <c:pt idx="16">
                  <c:v>20278</c:v>
                </c:pt>
                <c:pt idx="17">
                  <c:v>25718</c:v>
                </c:pt>
                <c:pt idx="18">
                  <c:v>12490</c:v>
                </c:pt>
                <c:pt idx="19">
                  <c:v>13284</c:v>
                </c:pt>
                <c:pt idx="20">
                  <c:v>12849</c:v>
                </c:pt>
                <c:pt idx="21">
                  <c:v>12788</c:v>
                </c:pt>
                <c:pt idx="22">
                  <c:v>19252</c:v>
                </c:pt>
                <c:pt idx="23">
                  <c:v>10385</c:v>
                </c:pt>
                <c:pt idx="24">
                  <c:v>11794</c:v>
                </c:pt>
                <c:pt idx="25">
                  <c:v>20922</c:v>
                </c:pt>
                <c:pt idx="26">
                  <c:v>11720</c:v>
                </c:pt>
                <c:pt idx="27">
                  <c:v>10515</c:v>
                </c:pt>
                <c:pt idx="28">
                  <c:v>17052</c:v>
                </c:pt>
                <c:pt idx="29">
                  <c:v>11852</c:v>
                </c:pt>
                <c:pt idx="30">
                  <c:v>11286</c:v>
                </c:pt>
                <c:pt idx="31">
                  <c:v>15198</c:v>
                </c:pt>
                <c:pt idx="32">
                  <c:v>19834</c:v>
                </c:pt>
                <c:pt idx="33">
                  <c:v>10715</c:v>
                </c:pt>
                <c:pt idx="34">
                  <c:v>12102</c:v>
                </c:pt>
                <c:pt idx="35">
                  <c:v>11584</c:v>
                </c:pt>
                <c:pt idx="36">
                  <c:v>11643</c:v>
                </c:pt>
                <c:pt idx="37">
                  <c:v>12252</c:v>
                </c:pt>
                <c:pt idx="38">
                  <c:v>10941</c:v>
                </c:pt>
                <c:pt idx="39">
                  <c:v>12134</c:v>
                </c:pt>
                <c:pt idx="40">
                  <c:v>12015</c:v>
                </c:pt>
                <c:pt idx="41">
                  <c:v>11075</c:v>
                </c:pt>
                <c:pt idx="42">
                  <c:v>17811</c:v>
                </c:pt>
                <c:pt idx="43">
                  <c:v>18297</c:v>
                </c:pt>
                <c:pt idx="44">
                  <c:v>18985</c:v>
                </c:pt>
                <c:pt idx="45">
                  <c:v>16750</c:v>
                </c:pt>
                <c:pt idx="46">
                  <c:v>11274</c:v>
                </c:pt>
                <c:pt idx="47">
                  <c:v>12739</c:v>
                </c:pt>
                <c:pt idx="48">
                  <c:v>11236</c:v>
                </c:pt>
                <c:pt idx="49">
                  <c:v>12475</c:v>
                </c:pt>
                <c:pt idx="50">
                  <c:v>13281</c:v>
                </c:pt>
                <c:pt idx="51">
                  <c:v>12579</c:v>
                </c:pt>
                <c:pt idx="52">
                  <c:v>21823</c:v>
                </c:pt>
                <c:pt idx="53">
                  <c:v>16703</c:v>
                </c:pt>
                <c:pt idx="54">
                  <c:v>15557</c:v>
                </c:pt>
                <c:pt idx="55">
                  <c:v>13639</c:v>
                </c:pt>
                <c:pt idx="56">
                  <c:v>10234</c:v>
                </c:pt>
                <c:pt idx="57">
                  <c:v>12195</c:v>
                </c:pt>
                <c:pt idx="58">
                  <c:v>12659</c:v>
                </c:pt>
                <c:pt idx="59">
                  <c:v>9768</c:v>
                </c:pt>
                <c:pt idx="60">
                  <c:v>10179</c:v>
                </c:pt>
                <c:pt idx="61">
                  <c:v>15395</c:v>
                </c:pt>
                <c:pt idx="62">
                  <c:v>10848</c:v>
                </c:pt>
                <c:pt idx="63">
                  <c:v>11389</c:v>
                </c:pt>
                <c:pt idx="64">
                  <c:v>10437</c:v>
                </c:pt>
                <c:pt idx="65">
                  <c:v>13526</c:v>
                </c:pt>
                <c:pt idx="66">
                  <c:v>13035</c:v>
                </c:pt>
                <c:pt idx="67">
                  <c:v>18260</c:v>
                </c:pt>
                <c:pt idx="68">
                  <c:v>10703</c:v>
                </c:pt>
                <c:pt idx="69">
                  <c:v>12675</c:v>
                </c:pt>
                <c:pt idx="70">
                  <c:v>13866</c:v>
                </c:pt>
                <c:pt idx="71">
                  <c:v>13321</c:v>
                </c:pt>
                <c:pt idx="72">
                  <c:v>12976</c:v>
                </c:pt>
                <c:pt idx="73">
                  <c:v>15798</c:v>
                </c:pt>
                <c:pt idx="74">
                  <c:v>10817</c:v>
                </c:pt>
                <c:pt idx="75">
                  <c:v>11575</c:v>
                </c:pt>
                <c:pt idx="76">
                  <c:v>13034</c:v>
                </c:pt>
                <c:pt idx="77">
                  <c:v>9939</c:v>
                </c:pt>
                <c:pt idx="78">
                  <c:v>16769</c:v>
                </c:pt>
                <c:pt idx="79">
                  <c:v>10399</c:v>
                </c:pt>
                <c:pt idx="80">
                  <c:v>11448</c:v>
                </c:pt>
                <c:pt idx="81">
                  <c:v>10352</c:v>
                </c:pt>
                <c:pt idx="82">
                  <c:v>9729</c:v>
                </c:pt>
                <c:pt idx="83">
                  <c:v>14856</c:v>
                </c:pt>
                <c:pt idx="84">
                  <c:v>13249</c:v>
                </c:pt>
                <c:pt idx="85">
                  <c:v>11857</c:v>
                </c:pt>
                <c:pt idx="86">
                  <c:v>11630</c:v>
                </c:pt>
                <c:pt idx="87">
                  <c:v>15697</c:v>
                </c:pt>
                <c:pt idx="88">
                  <c:v>16874</c:v>
                </c:pt>
                <c:pt idx="89">
                  <c:v>11229</c:v>
                </c:pt>
                <c:pt idx="90">
                  <c:v>20509</c:v>
                </c:pt>
                <c:pt idx="91">
                  <c:v>11548</c:v>
                </c:pt>
                <c:pt idx="92">
                  <c:v>9613</c:v>
                </c:pt>
                <c:pt idx="93">
                  <c:v>13286</c:v>
                </c:pt>
                <c:pt idx="94">
                  <c:v>14627</c:v>
                </c:pt>
                <c:pt idx="95">
                  <c:v>10499</c:v>
                </c:pt>
                <c:pt idx="96">
                  <c:v>16293</c:v>
                </c:pt>
                <c:pt idx="97">
                  <c:v>13863</c:v>
                </c:pt>
                <c:pt idx="98">
                  <c:v>11793</c:v>
                </c:pt>
                <c:pt idx="99">
                  <c:v>12241</c:v>
                </c:pt>
                <c:pt idx="100">
                  <c:v>15378</c:v>
                </c:pt>
                <c:pt idx="101">
                  <c:v>11486</c:v>
                </c:pt>
                <c:pt idx="102">
                  <c:v>16285</c:v>
                </c:pt>
                <c:pt idx="103">
                  <c:v>18190</c:v>
                </c:pt>
                <c:pt idx="104">
                  <c:v>10796</c:v>
                </c:pt>
                <c:pt idx="105">
                  <c:v>13220</c:v>
                </c:pt>
                <c:pt idx="106">
                  <c:v>12468</c:v>
                </c:pt>
                <c:pt idx="107">
                  <c:v>20550</c:v>
                </c:pt>
                <c:pt idx="108">
                  <c:v>13516</c:v>
                </c:pt>
                <c:pt idx="109">
                  <c:v>11331</c:v>
                </c:pt>
                <c:pt idx="110">
                  <c:v>13402</c:v>
                </c:pt>
                <c:pt idx="111">
                  <c:v>13375</c:v>
                </c:pt>
                <c:pt idx="112">
                  <c:v>11882</c:v>
                </c:pt>
                <c:pt idx="113">
                  <c:v>13053</c:v>
                </c:pt>
                <c:pt idx="114">
                  <c:v>17187</c:v>
                </c:pt>
                <c:pt idx="115">
                  <c:v>11303</c:v>
                </c:pt>
                <c:pt idx="116">
                  <c:v>10649</c:v>
                </c:pt>
                <c:pt idx="117">
                  <c:v>13911</c:v>
                </c:pt>
                <c:pt idx="118">
                  <c:v>12345</c:v>
                </c:pt>
                <c:pt idx="119">
                  <c:v>12114</c:v>
                </c:pt>
                <c:pt idx="120">
                  <c:v>10486</c:v>
                </c:pt>
                <c:pt idx="121">
                  <c:v>14769</c:v>
                </c:pt>
                <c:pt idx="122">
                  <c:v>10989</c:v>
                </c:pt>
                <c:pt idx="123">
                  <c:v>12323</c:v>
                </c:pt>
                <c:pt idx="124">
                  <c:v>10874</c:v>
                </c:pt>
                <c:pt idx="125">
                  <c:v>10165</c:v>
                </c:pt>
                <c:pt idx="126">
                  <c:v>14086</c:v>
                </c:pt>
                <c:pt idx="127">
                  <c:v>17478</c:v>
                </c:pt>
                <c:pt idx="128">
                  <c:v>13696</c:v>
                </c:pt>
                <c:pt idx="129">
                  <c:v>9128</c:v>
                </c:pt>
                <c:pt idx="130">
                  <c:v>8936</c:v>
                </c:pt>
                <c:pt idx="131">
                  <c:v>11752</c:v>
                </c:pt>
                <c:pt idx="132">
                  <c:v>12465</c:v>
                </c:pt>
                <c:pt idx="133">
                  <c:v>11931</c:v>
                </c:pt>
                <c:pt idx="134">
                  <c:v>15959</c:v>
                </c:pt>
                <c:pt idx="135">
                  <c:v>15111</c:v>
                </c:pt>
                <c:pt idx="136">
                  <c:v>10424</c:v>
                </c:pt>
                <c:pt idx="137">
                  <c:v>10517</c:v>
                </c:pt>
                <c:pt idx="138">
                  <c:v>16958</c:v>
                </c:pt>
                <c:pt idx="139">
                  <c:v>13187</c:v>
                </c:pt>
                <c:pt idx="140">
                  <c:v>15291</c:v>
                </c:pt>
                <c:pt idx="141">
                  <c:v>14132</c:v>
                </c:pt>
                <c:pt idx="142">
                  <c:v>12356</c:v>
                </c:pt>
                <c:pt idx="143">
                  <c:v>11975</c:v>
                </c:pt>
                <c:pt idx="144">
                  <c:v>11522</c:v>
                </c:pt>
                <c:pt idx="145">
                  <c:v>11804</c:v>
                </c:pt>
                <c:pt idx="146">
                  <c:v>27625</c:v>
                </c:pt>
                <c:pt idx="147">
                  <c:v>11025</c:v>
                </c:pt>
                <c:pt idx="148">
                  <c:v>10520</c:v>
                </c:pt>
                <c:pt idx="149">
                  <c:v>16798</c:v>
                </c:pt>
                <c:pt idx="150">
                  <c:v>15658</c:v>
                </c:pt>
                <c:pt idx="151">
                  <c:v>12171</c:v>
                </c:pt>
                <c:pt idx="152">
                  <c:v>8903</c:v>
                </c:pt>
                <c:pt idx="153">
                  <c:v>12778</c:v>
                </c:pt>
                <c:pt idx="154">
                  <c:v>13917</c:v>
                </c:pt>
                <c:pt idx="155">
                  <c:v>12159</c:v>
                </c:pt>
                <c:pt idx="156">
                  <c:v>13239</c:v>
                </c:pt>
                <c:pt idx="157">
                  <c:v>11594</c:v>
                </c:pt>
                <c:pt idx="158">
                  <c:v>11008</c:v>
                </c:pt>
                <c:pt idx="159">
                  <c:v>10777</c:v>
                </c:pt>
                <c:pt idx="160">
                  <c:v>12198</c:v>
                </c:pt>
                <c:pt idx="161">
                  <c:v>10212</c:v>
                </c:pt>
                <c:pt idx="162">
                  <c:v>12615</c:v>
                </c:pt>
                <c:pt idx="163">
                  <c:v>15526</c:v>
                </c:pt>
                <c:pt idx="164">
                  <c:v>10687</c:v>
                </c:pt>
                <c:pt idx="165">
                  <c:v>14235</c:v>
                </c:pt>
                <c:pt idx="166">
                  <c:v>12523</c:v>
                </c:pt>
                <c:pt idx="167">
                  <c:v>14571</c:v>
                </c:pt>
                <c:pt idx="168">
                  <c:v>10251</c:v>
                </c:pt>
                <c:pt idx="169">
                  <c:v>10141</c:v>
                </c:pt>
                <c:pt idx="170">
                  <c:v>10772</c:v>
                </c:pt>
                <c:pt idx="171">
                  <c:v>14772</c:v>
                </c:pt>
                <c:pt idx="172">
                  <c:v>9486</c:v>
                </c:pt>
                <c:pt idx="173">
                  <c:v>16421</c:v>
                </c:pt>
                <c:pt idx="174">
                  <c:v>16547</c:v>
                </c:pt>
                <c:pt idx="175">
                  <c:v>10040</c:v>
                </c:pt>
                <c:pt idx="176">
                  <c:v>23600</c:v>
                </c:pt>
                <c:pt idx="177">
                  <c:v>11667</c:v>
                </c:pt>
                <c:pt idx="178">
                  <c:v>11952</c:v>
                </c:pt>
                <c:pt idx="179">
                  <c:v>10782</c:v>
                </c:pt>
                <c:pt idx="180">
                  <c:v>16019</c:v>
                </c:pt>
                <c:pt idx="181">
                  <c:v>12301</c:v>
                </c:pt>
                <c:pt idx="182">
                  <c:v>12313</c:v>
                </c:pt>
                <c:pt idx="183">
                  <c:v>13164</c:v>
                </c:pt>
                <c:pt idx="184">
                  <c:v>10595</c:v>
                </c:pt>
                <c:pt idx="185">
                  <c:v>13357</c:v>
                </c:pt>
                <c:pt idx="186">
                  <c:v>13677</c:v>
                </c:pt>
                <c:pt idx="187">
                  <c:v>10177</c:v>
                </c:pt>
                <c:pt idx="188">
                  <c:v>12891</c:v>
                </c:pt>
                <c:pt idx="189">
                  <c:v>18129</c:v>
                </c:pt>
                <c:pt idx="190">
                  <c:v>15181</c:v>
                </c:pt>
                <c:pt idx="191">
                  <c:v>12884</c:v>
                </c:pt>
                <c:pt idx="192">
                  <c:v>16053</c:v>
                </c:pt>
                <c:pt idx="193">
                  <c:v>23481</c:v>
                </c:pt>
                <c:pt idx="194">
                  <c:v>26135</c:v>
                </c:pt>
                <c:pt idx="195">
                  <c:v>11006</c:v>
                </c:pt>
                <c:pt idx="196">
                  <c:v>14479</c:v>
                </c:pt>
                <c:pt idx="197">
                  <c:v>12645</c:v>
                </c:pt>
                <c:pt idx="198">
                  <c:v>11008</c:v>
                </c:pt>
                <c:pt idx="199">
                  <c:v>17145</c:v>
                </c:pt>
                <c:pt idx="200">
                  <c:v>12537</c:v>
                </c:pt>
                <c:pt idx="201">
                  <c:v>13758</c:v>
                </c:pt>
                <c:pt idx="202">
                  <c:v>12662</c:v>
                </c:pt>
                <c:pt idx="203">
                  <c:v>10240</c:v>
                </c:pt>
                <c:pt idx="204">
                  <c:v>10018</c:v>
                </c:pt>
                <c:pt idx="205">
                  <c:v>14038</c:v>
                </c:pt>
                <c:pt idx="206">
                  <c:v>16330</c:v>
                </c:pt>
                <c:pt idx="207">
                  <c:v>13099</c:v>
                </c:pt>
                <c:pt idx="208">
                  <c:v>11440</c:v>
                </c:pt>
                <c:pt idx="209">
                  <c:v>18329</c:v>
                </c:pt>
                <c:pt idx="210">
                  <c:v>18318</c:v>
                </c:pt>
                <c:pt idx="211">
                  <c:v>13034</c:v>
                </c:pt>
                <c:pt idx="212">
                  <c:v>10396</c:v>
                </c:pt>
                <c:pt idx="213">
                  <c:v>15451</c:v>
                </c:pt>
                <c:pt idx="214">
                  <c:v>10858</c:v>
                </c:pt>
                <c:pt idx="215">
                  <c:v>13523</c:v>
                </c:pt>
                <c:pt idx="216">
                  <c:v>16269</c:v>
                </c:pt>
                <c:pt idx="217">
                  <c:v>9280</c:v>
                </c:pt>
                <c:pt idx="218">
                  <c:v>15675</c:v>
                </c:pt>
                <c:pt idx="219">
                  <c:v>14702</c:v>
                </c:pt>
                <c:pt idx="220">
                  <c:v>12580</c:v>
                </c:pt>
                <c:pt idx="221">
                  <c:v>18480</c:v>
                </c:pt>
                <c:pt idx="222">
                  <c:v>11352</c:v>
                </c:pt>
                <c:pt idx="223">
                  <c:v>12242</c:v>
                </c:pt>
                <c:pt idx="224">
                  <c:v>14478</c:v>
                </c:pt>
                <c:pt idx="225">
                  <c:v>11737</c:v>
                </c:pt>
                <c:pt idx="226">
                  <c:v>22475</c:v>
                </c:pt>
                <c:pt idx="227">
                  <c:v>9539</c:v>
                </c:pt>
                <c:pt idx="228">
                  <c:v>11134</c:v>
                </c:pt>
                <c:pt idx="229">
                  <c:v>20999</c:v>
                </c:pt>
                <c:pt idx="230">
                  <c:v>13250</c:v>
                </c:pt>
                <c:pt idx="231">
                  <c:v>10052</c:v>
                </c:pt>
                <c:pt idx="232">
                  <c:v>13207</c:v>
                </c:pt>
                <c:pt idx="233">
                  <c:v>12687</c:v>
                </c:pt>
                <c:pt idx="234">
                  <c:v>10893</c:v>
                </c:pt>
                <c:pt idx="235">
                  <c:v>14674</c:v>
                </c:pt>
                <c:pt idx="236">
                  <c:v>12325</c:v>
                </c:pt>
                <c:pt idx="237">
                  <c:v>13207</c:v>
                </c:pt>
                <c:pt idx="238">
                  <c:v>11753</c:v>
                </c:pt>
                <c:pt idx="239">
                  <c:v>12525</c:v>
                </c:pt>
                <c:pt idx="240">
                  <c:v>19628</c:v>
                </c:pt>
                <c:pt idx="241">
                  <c:v>16628</c:v>
                </c:pt>
                <c:pt idx="242">
                  <c:v>11676</c:v>
                </c:pt>
                <c:pt idx="243">
                  <c:v>17367</c:v>
                </c:pt>
                <c:pt idx="244">
                  <c:v>13159</c:v>
                </c:pt>
                <c:pt idx="245">
                  <c:v>18508</c:v>
                </c:pt>
                <c:pt idx="246">
                  <c:v>11479</c:v>
                </c:pt>
                <c:pt idx="247">
                  <c:v>14901</c:v>
                </c:pt>
                <c:pt idx="248">
                  <c:v>13329</c:v>
                </c:pt>
                <c:pt idx="249">
                  <c:v>14921</c:v>
                </c:pt>
                <c:pt idx="250">
                  <c:v>16359</c:v>
                </c:pt>
                <c:pt idx="251">
                  <c:v>12477</c:v>
                </c:pt>
                <c:pt idx="252">
                  <c:v>10478</c:v>
                </c:pt>
                <c:pt idx="253">
                  <c:v>17166</c:v>
                </c:pt>
                <c:pt idx="254">
                  <c:v>10254</c:v>
                </c:pt>
                <c:pt idx="255">
                  <c:v>12507</c:v>
                </c:pt>
                <c:pt idx="256">
                  <c:v>13416</c:v>
                </c:pt>
                <c:pt idx="257">
                  <c:v>12948</c:v>
                </c:pt>
                <c:pt idx="258">
                  <c:v>12037</c:v>
                </c:pt>
                <c:pt idx="259">
                  <c:v>11539</c:v>
                </c:pt>
                <c:pt idx="260">
                  <c:v>10473</c:v>
                </c:pt>
                <c:pt idx="261">
                  <c:v>18445</c:v>
                </c:pt>
                <c:pt idx="262">
                  <c:v>13359</c:v>
                </c:pt>
                <c:pt idx="263">
                  <c:v>10711</c:v>
                </c:pt>
                <c:pt idx="264">
                  <c:v>8134</c:v>
                </c:pt>
                <c:pt idx="265">
                  <c:v>10542</c:v>
                </c:pt>
                <c:pt idx="266">
                  <c:v>13199</c:v>
                </c:pt>
                <c:pt idx="267">
                  <c:v>14078</c:v>
                </c:pt>
                <c:pt idx="268">
                  <c:v>39427</c:v>
                </c:pt>
                <c:pt idx="269">
                  <c:v>11585</c:v>
                </c:pt>
                <c:pt idx="270">
                  <c:v>11083</c:v>
                </c:pt>
                <c:pt idx="271">
                  <c:v>11973</c:v>
                </c:pt>
                <c:pt idx="272">
                  <c:v>11436</c:v>
                </c:pt>
                <c:pt idx="273">
                  <c:v>11888</c:v>
                </c:pt>
                <c:pt idx="274">
                  <c:v>13265</c:v>
                </c:pt>
                <c:pt idx="275">
                  <c:v>12591</c:v>
                </c:pt>
                <c:pt idx="276">
                  <c:v>18401</c:v>
                </c:pt>
                <c:pt idx="277">
                  <c:v>11053</c:v>
                </c:pt>
                <c:pt idx="278">
                  <c:v>13180</c:v>
                </c:pt>
                <c:pt idx="279">
                  <c:v>12976</c:v>
                </c:pt>
                <c:pt idx="280">
                  <c:v>12078</c:v>
                </c:pt>
                <c:pt idx="281">
                  <c:v>16763</c:v>
                </c:pt>
                <c:pt idx="283">
                  <c:v>14973</c:v>
                </c:pt>
                <c:pt idx="284">
                  <c:v>12298</c:v>
                </c:pt>
                <c:pt idx="285">
                  <c:v>12376</c:v>
                </c:pt>
                <c:pt idx="286">
                  <c:v>13939</c:v>
                </c:pt>
                <c:pt idx="287">
                  <c:v>11895</c:v>
                </c:pt>
                <c:pt idx="288">
                  <c:v>10786</c:v>
                </c:pt>
                <c:pt idx="289">
                  <c:v>14951</c:v>
                </c:pt>
                <c:pt idx="290">
                  <c:v>11682</c:v>
                </c:pt>
                <c:pt idx="291">
                  <c:v>11319</c:v>
                </c:pt>
              </c:numCache>
            </c:numRef>
          </c:yVal>
          <c:smooth val="0"/>
          <c:extLst>
            <c:ext xmlns:c16="http://schemas.microsoft.com/office/drawing/2014/chart" uri="{C3380CC4-5D6E-409C-BE32-E72D297353CC}">
              <c16:uniqueId val="{00000000-12D9-437F-9236-3334913FF8FB}"/>
            </c:ext>
          </c:extLst>
        </c:ser>
        <c:dLbls>
          <c:showLegendKey val="0"/>
          <c:showVal val="0"/>
          <c:showCatName val="0"/>
          <c:showSerName val="0"/>
          <c:showPercent val="0"/>
          <c:showBubbleSize val="0"/>
        </c:dLbls>
        <c:axId val="1669897232"/>
        <c:axId val="1488660559"/>
      </c:scatterChart>
      <c:valAx>
        <c:axId val="1669897232"/>
        <c:scaling>
          <c:logBase val="10"/>
          <c:orientation val="minMax"/>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dirty="0" err="1"/>
                  <a:t>Kunnan</a:t>
                </a:r>
                <a:r>
                  <a:rPr lang="en-US" sz="1000" b="0" i="0" u="none" strike="noStrike" baseline="0" dirty="0"/>
                  <a:t> </a:t>
                </a:r>
                <a:r>
                  <a:rPr lang="en-US" sz="1000" b="0" i="0" u="none" strike="noStrike" baseline="0" dirty="0" err="1"/>
                  <a:t>väkiluku</a:t>
                </a:r>
                <a:endParaRPr lang="en-US" dirty="0"/>
              </a:p>
            </c:rich>
          </c:tx>
          <c:layout>
            <c:manualLayout>
              <c:xMode val="edge"/>
              <c:yMode val="edge"/>
              <c:x val="0.10106534933209615"/>
              <c:y val="0.788488504156390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88660559"/>
        <c:crosses val="autoZero"/>
        <c:crossBetween val="midCat"/>
      </c:valAx>
      <c:valAx>
        <c:axId val="14886605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6698972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'Number of municipalities'!$A$2:$A$112</c:f>
              <c:numCache>
                <c:formatCode>General</c:formatCode>
                <c:ptCount val="111"/>
                <c:pt idx="0">
                  <c:v>1900</c:v>
                </c:pt>
                <c:pt idx="1">
                  <c:v>1905</c:v>
                </c:pt>
                <c:pt idx="2">
                  <c:v>1910</c:v>
                </c:pt>
                <c:pt idx="3">
                  <c:v>1915</c:v>
                </c:pt>
                <c:pt idx="4">
                  <c:v>1917</c:v>
                </c:pt>
                <c:pt idx="5">
                  <c:v>1920</c:v>
                </c:pt>
                <c:pt idx="6">
                  <c:v>1921</c:v>
                </c:pt>
                <c:pt idx="7">
                  <c:v>1922</c:v>
                </c:pt>
                <c:pt idx="8">
                  <c:v>1923</c:v>
                </c:pt>
                <c:pt idx="9">
                  <c:v>1924</c:v>
                </c:pt>
                <c:pt idx="10">
                  <c:v>1925</c:v>
                </c:pt>
                <c:pt idx="11">
                  <c:v>1926</c:v>
                </c:pt>
                <c:pt idx="12">
                  <c:v>1927</c:v>
                </c:pt>
                <c:pt idx="13">
                  <c:v>1928</c:v>
                </c:pt>
                <c:pt idx="14">
                  <c:v>1929</c:v>
                </c:pt>
                <c:pt idx="15">
                  <c:v>1930</c:v>
                </c:pt>
                <c:pt idx="16">
                  <c:v>1931</c:v>
                </c:pt>
                <c:pt idx="17">
                  <c:v>1932</c:v>
                </c:pt>
                <c:pt idx="18">
                  <c:v>1933</c:v>
                </c:pt>
                <c:pt idx="19">
                  <c:v>1934</c:v>
                </c:pt>
                <c:pt idx="20">
                  <c:v>1935</c:v>
                </c:pt>
                <c:pt idx="21">
                  <c:v>1936</c:v>
                </c:pt>
                <c:pt idx="22">
                  <c:v>1937</c:v>
                </c:pt>
                <c:pt idx="23">
                  <c:v>1938</c:v>
                </c:pt>
                <c:pt idx="24">
                  <c:v>1939</c:v>
                </c:pt>
                <c:pt idx="25">
                  <c:v>1940</c:v>
                </c:pt>
                <c:pt idx="26">
                  <c:v>1941</c:v>
                </c:pt>
                <c:pt idx="27">
                  <c:v>1942</c:v>
                </c:pt>
                <c:pt idx="28">
                  <c:v>1943</c:v>
                </c:pt>
                <c:pt idx="29">
                  <c:v>1944</c:v>
                </c:pt>
                <c:pt idx="30">
                  <c:v>1945</c:v>
                </c:pt>
                <c:pt idx="31">
                  <c:v>1946</c:v>
                </c:pt>
                <c:pt idx="32">
                  <c:v>1947</c:v>
                </c:pt>
                <c:pt idx="33">
                  <c:v>1948</c:v>
                </c:pt>
                <c:pt idx="34">
                  <c:v>1949</c:v>
                </c:pt>
                <c:pt idx="35">
                  <c:v>1950</c:v>
                </c:pt>
                <c:pt idx="36">
                  <c:v>1951</c:v>
                </c:pt>
                <c:pt idx="37">
                  <c:v>1952</c:v>
                </c:pt>
                <c:pt idx="38">
                  <c:v>1953</c:v>
                </c:pt>
                <c:pt idx="39">
                  <c:v>1954</c:v>
                </c:pt>
                <c:pt idx="40">
                  <c:v>1955</c:v>
                </c:pt>
                <c:pt idx="41">
                  <c:v>1956</c:v>
                </c:pt>
                <c:pt idx="42">
                  <c:v>1957</c:v>
                </c:pt>
                <c:pt idx="43">
                  <c:v>1958</c:v>
                </c:pt>
                <c:pt idx="44">
                  <c:v>1959</c:v>
                </c:pt>
                <c:pt idx="45">
                  <c:v>1960</c:v>
                </c:pt>
                <c:pt idx="46">
                  <c:v>1961</c:v>
                </c:pt>
                <c:pt idx="47">
                  <c:v>1962</c:v>
                </c:pt>
                <c:pt idx="48">
                  <c:v>1963</c:v>
                </c:pt>
                <c:pt idx="49">
                  <c:v>1964</c:v>
                </c:pt>
                <c:pt idx="50">
                  <c:v>1965</c:v>
                </c:pt>
                <c:pt idx="51">
                  <c:v>1966</c:v>
                </c:pt>
                <c:pt idx="52">
                  <c:v>1967</c:v>
                </c:pt>
                <c:pt idx="53">
                  <c:v>1968</c:v>
                </c:pt>
                <c:pt idx="54">
                  <c:v>1969</c:v>
                </c:pt>
                <c:pt idx="55">
                  <c:v>1970</c:v>
                </c:pt>
                <c:pt idx="56">
                  <c:v>1971</c:v>
                </c:pt>
                <c:pt idx="57">
                  <c:v>1972</c:v>
                </c:pt>
                <c:pt idx="58">
                  <c:v>1973</c:v>
                </c:pt>
                <c:pt idx="59">
                  <c:v>1974</c:v>
                </c:pt>
                <c:pt idx="60">
                  <c:v>1975</c:v>
                </c:pt>
                <c:pt idx="61">
                  <c:v>1976</c:v>
                </c:pt>
                <c:pt idx="62">
                  <c:v>1977</c:v>
                </c:pt>
                <c:pt idx="63">
                  <c:v>1978</c:v>
                </c:pt>
                <c:pt idx="64">
                  <c:v>1979</c:v>
                </c:pt>
                <c:pt idx="65">
                  <c:v>1980</c:v>
                </c:pt>
                <c:pt idx="66">
                  <c:v>1981</c:v>
                </c:pt>
                <c:pt idx="67">
                  <c:v>1982</c:v>
                </c:pt>
                <c:pt idx="68">
                  <c:v>1983</c:v>
                </c:pt>
                <c:pt idx="69">
                  <c:v>1984</c:v>
                </c:pt>
                <c:pt idx="70">
                  <c:v>1985</c:v>
                </c:pt>
                <c:pt idx="71">
                  <c:v>1986</c:v>
                </c:pt>
                <c:pt idx="72">
                  <c:v>1987</c:v>
                </c:pt>
                <c:pt idx="73">
                  <c:v>1988</c:v>
                </c:pt>
                <c:pt idx="74">
                  <c:v>1989</c:v>
                </c:pt>
                <c:pt idx="75">
                  <c:v>1990</c:v>
                </c:pt>
                <c:pt idx="76">
                  <c:v>1991</c:v>
                </c:pt>
                <c:pt idx="77">
                  <c:v>1992</c:v>
                </c:pt>
                <c:pt idx="78">
                  <c:v>1993</c:v>
                </c:pt>
                <c:pt idx="79">
                  <c:v>1994</c:v>
                </c:pt>
                <c:pt idx="80">
                  <c:v>1995</c:v>
                </c:pt>
                <c:pt idx="81">
                  <c:v>1996</c:v>
                </c:pt>
                <c:pt idx="82">
                  <c:v>1997</c:v>
                </c:pt>
                <c:pt idx="83">
                  <c:v>1998</c:v>
                </c:pt>
                <c:pt idx="84">
                  <c:v>1999</c:v>
                </c:pt>
                <c:pt idx="85">
                  <c:v>2000</c:v>
                </c:pt>
                <c:pt idx="86">
                  <c:v>2001</c:v>
                </c:pt>
                <c:pt idx="87">
                  <c:v>2002</c:v>
                </c:pt>
                <c:pt idx="88">
                  <c:v>2003</c:v>
                </c:pt>
                <c:pt idx="89">
                  <c:v>2004</c:v>
                </c:pt>
                <c:pt idx="90">
                  <c:v>2005</c:v>
                </c:pt>
                <c:pt idx="91">
                  <c:v>2006</c:v>
                </c:pt>
                <c:pt idx="92">
                  <c:v>2007</c:v>
                </c:pt>
                <c:pt idx="93">
                  <c:v>2008</c:v>
                </c:pt>
                <c:pt idx="94">
                  <c:v>2009</c:v>
                </c:pt>
                <c:pt idx="95">
                  <c:v>2010</c:v>
                </c:pt>
                <c:pt idx="96">
                  <c:v>2011</c:v>
                </c:pt>
                <c:pt idx="97">
                  <c:v>2012</c:v>
                </c:pt>
                <c:pt idx="98">
                  <c:v>2013</c:v>
                </c:pt>
                <c:pt idx="99">
                  <c:v>2014</c:v>
                </c:pt>
                <c:pt idx="100">
                  <c:v>2015</c:v>
                </c:pt>
                <c:pt idx="101">
                  <c:v>2016</c:v>
                </c:pt>
                <c:pt idx="102">
                  <c:v>2017</c:v>
                </c:pt>
                <c:pt idx="103">
                  <c:v>2018</c:v>
                </c:pt>
                <c:pt idx="104">
                  <c:v>2019</c:v>
                </c:pt>
                <c:pt idx="105">
                  <c:v>2020</c:v>
                </c:pt>
                <c:pt idx="106">
                  <c:v>2021</c:v>
                </c:pt>
                <c:pt idx="107">
                  <c:v>2022</c:v>
                </c:pt>
                <c:pt idx="108">
                  <c:v>2023</c:v>
                </c:pt>
                <c:pt idx="109">
                  <c:v>2024</c:v>
                </c:pt>
                <c:pt idx="110">
                  <c:v>2025</c:v>
                </c:pt>
              </c:numCache>
            </c:numRef>
          </c:cat>
          <c:val>
            <c:numRef>
              <c:f>'Number of municipalities'!$B$2:$B$112</c:f>
              <c:numCache>
                <c:formatCode>General</c:formatCode>
                <c:ptCount val="111"/>
                <c:pt idx="0">
                  <c:v>510</c:v>
                </c:pt>
                <c:pt idx="1">
                  <c:v>513</c:v>
                </c:pt>
                <c:pt idx="2">
                  <c:v>519</c:v>
                </c:pt>
                <c:pt idx="3">
                  <c:v>528</c:v>
                </c:pt>
                <c:pt idx="4">
                  <c:v>532</c:v>
                </c:pt>
                <c:pt idx="5">
                  <c:v>542</c:v>
                </c:pt>
                <c:pt idx="6">
                  <c:v>550</c:v>
                </c:pt>
                <c:pt idx="7">
                  <c:v>561</c:v>
                </c:pt>
                <c:pt idx="8">
                  <c:v>567</c:v>
                </c:pt>
                <c:pt idx="9">
                  <c:v>571</c:v>
                </c:pt>
                <c:pt idx="10">
                  <c:v>577</c:v>
                </c:pt>
                <c:pt idx="11">
                  <c:v>581</c:v>
                </c:pt>
                <c:pt idx="12">
                  <c:v>585</c:v>
                </c:pt>
                <c:pt idx="13">
                  <c:v>587</c:v>
                </c:pt>
                <c:pt idx="14">
                  <c:v>589</c:v>
                </c:pt>
                <c:pt idx="15">
                  <c:v>592</c:v>
                </c:pt>
                <c:pt idx="16">
                  <c:v>594</c:v>
                </c:pt>
                <c:pt idx="17">
                  <c:v>601</c:v>
                </c:pt>
                <c:pt idx="18">
                  <c:v>601</c:v>
                </c:pt>
                <c:pt idx="19">
                  <c:v>601</c:v>
                </c:pt>
                <c:pt idx="20">
                  <c:v>601</c:v>
                </c:pt>
                <c:pt idx="21">
                  <c:v>602</c:v>
                </c:pt>
                <c:pt idx="22">
                  <c:v>602</c:v>
                </c:pt>
                <c:pt idx="23">
                  <c:v>602</c:v>
                </c:pt>
                <c:pt idx="24">
                  <c:v>602</c:v>
                </c:pt>
                <c:pt idx="25">
                  <c:v>602</c:v>
                </c:pt>
                <c:pt idx="26">
                  <c:v>602</c:v>
                </c:pt>
                <c:pt idx="27">
                  <c:v>603</c:v>
                </c:pt>
                <c:pt idx="28">
                  <c:v>603</c:v>
                </c:pt>
                <c:pt idx="29">
                  <c:v>603</c:v>
                </c:pt>
                <c:pt idx="30">
                  <c:v>558</c:v>
                </c:pt>
                <c:pt idx="31">
                  <c:v>548</c:v>
                </c:pt>
                <c:pt idx="32">
                  <c:v>547</c:v>
                </c:pt>
                <c:pt idx="33">
                  <c:v>547</c:v>
                </c:pt>
                <c:pt idx="34">
                  <c:v>547</c:v>
                </c:pt>
                <c:pt idx="35">
                  <c:v>547</c:v>
                </c:pt>
                <c:pt idx="36">
                  <c:v>549</c:v>
                </c:pt>
                <c:pt idx="37">
                  <c:v>549</c:v>
                </c:pt>
                <c:pt idx="38">
                  <c:v>549</c:v>
                </c:pt>
                <c:pt idx="39">
                  <c:v>548</c:v>
                </c:pt>
                <c:pt idx="40">
                  <c:v>548</c:v>
                </c:pt>
                <c:pt idx="41">
                  <c:v>548</c:v>
                </c:pt>
                <c:pt idx="42">
                  <c:v>549</c:v>
                </c:pt>
                <c:pt idx="43">
                  <c:v>549</c:v>
                </c:pt>
                <c:pt idx="44">
                  <c:v>548</c:v>
                </c:pt>
                <c:pt idx="45">
                  <c:v>548</c:v>
                </c:pt>
                <c:pt idx="46">
                  <c:v>548</c:v>
                </c:pt>
                <c:pt idx="47">
                  <c:v>548</c:v>
                </c:pt>
                <c:pt idx="48">
                  <c:v>548</c:v>
                </c:pt>
                <c:pt idx="49">
                  <c:v>547</c:v>
                </c:pt>
                <c:pt idx="50">
                  <c:v>546</c:v>
                </c:pt>
                <c:pt idx="51">
                  <c:v>545</c:v>
                </c:pt>
                <c:pt idx="52">
                  <c:v>537</c:v>
                </c:pt>
                <c:pt idx="53">
                  <c:v>536</c:v>
                </c:pt>
                <c:pt idx="54">
                  <c:v>521</c:v>
                </c:pt>
                <c:pt idx="55">
                  <c:v>518</c:v>
                </c:pt>
                <c:pt idx="56">
                  <c:v>515</c:v>
                </c:pt>
                <c:pt idx="57">
                  <c:v>512</c:v>
                </c:pt>
                <c:pt idx="58">
                  <c:v>483</c:v>
                </c:pt>
                <c:pt idx="59">
                  <c:v>481</c:v>
                </c:pt>
                <c:pt idx="60">
                  <c:v>477</c:v>
                </c:pt>
                <c:pt idx="61">
                  <c:v>475</c:v>
                </c:pt>
                <c:pt idx="62">
                  <c:v>464</c:v>
                </c:pt>
                <c:pt idx="63">
                  <c:v>464</c:v>
                </c:pt>
                <c:pt idx="64">
                  <c:v>464</c:v>
                </c:pt>
                <c:pt idx="65">
                  <c:v>464</c:v>
                </c:pt>
                <c:pt idx="66">
                  <c:v>461</c:v>
                </c:pt>
                <c:pt idx="67">
                  <c:v>461</c:v>
                </c:pt>
                <c:pt idx="68">
                  <c:v>461</c:v>
                </c:pt>
                <c:pt idx="69">
                  <c:v>461</c:v>
                </c:pt>
                <c:pt idx="70">
                  <c:v>461</c:v>
                </c:pt>
                <c:pt idx="71">
                  <c:v>461</c:v>
                </c:pt>
                <c:pt idx="72">
                  <c:v>461</c:v>
                </c:pt>
                <c:pt idx="73">
                  <c:v>461</c:v>
                </c:pt>
                <c:pt idx="74">
                  <c:v>460</c:v>
                </c:pt>
                <c:pt idx="75">
                  <c:v>460</c:v>
                </c:pt>
                <c:pt idx="76">
                  <c:v>460</c:v>
                </c:pt>
                <c:pt idx="77">
                  <c:v>460</c:v>
                </c:pt>
                <c:pt idx="78">
                  <c:v>455</c:v>
                </c:pt>
                <c:pt idx="79">
                  <c:v>455</c:v>
                </c:pt>
                <c:pt idx="80">
                  <c:v>455</c:v>
                </c:pt>
                <c:pt idx="81">
                  <c:v>455</c:v>
                </c:pt>
                <c:pt idx="82">
                  <c:v>452</c:v>
                </c:pt>
                <c:pt idx="83">
                  <c:v>452</c:v>
                </c:pt>
                <c:pt idx="84">
                  <c:v>452</c:v>
                </c:pt>
                <c:pt idx="85">
                  <c:v>452</c:v>
                </c:pt>
                <c:pt idx="86">
                  <c:v>448</c:v>
                </c:pt>
                <c:pt idx="87">
                  <c:v>448</c:v>
                </c:pt>
                <c:pt idx="88">
                  <c:v>446</c:v>
                </c:pt>
                <c:pt idx="89">
                  <c:v>444</c:v>
                </c:pt>
                <c:pt idx="90">
                  <c:v>432</c:v>
                </c:pt>
                <c:pt idx="91">
                  <c:v>431</c:v>
                </c:pt>
                <c:pt idx="92">
                  <c:v>416</c:v>
                </c:pt>
                <c:pt idx="93">
                  <c:v>415</c:v>
                </c:pt>
                <c:pt idx="94">
                  <c:v>348</c:v>
                </c:pt>
                <c:pt idx="95">
                  <c:v>342</c:v>
                </c:pt>
                <c:pt idx="96">
                  <c:v>336</c:v>
                </c:pt>
                <c:pt idx="97">
                  <c:v>336</c:v>
                </c:pt>
                <c:pt idx="98">
                  <c:v>320</c:v>
                </c:pt>
                <c:pt idx="99">
                  <c:v>320</c:v>
                </c:pt>
                <c:pt idx="100">
                  <c:v>317</c:v>
                </c:pt>
                <c:pt idx="101">
                  <c:v>313</c:v>
                </c:pt>
                <c:pt idx="102">
                  <c:v>311</c:v>
                </c:pt>
                <c:pt idx="103">
                  <c:v>311</c:v>
                </c:pt>
                <c:pt idx="104">
                  <c:v>311</c:v>
                </c:pt>
                <c:pt idx="105">
                  <c:v>310</c:v>
                </c:pt>
                <c:pt idx="106">
                  <c:v>309</c:v>
                </c:pt>
                <c:pt idx="107">
                  <c:v>309</c:v>
                </c:pt>
                <c:pt idx="108">
                  <c:v>309</c:v>
                </c:pt>
                <c:pt idx="109">
                  <c:v>309</c:v>
                </c:pt>
                <c:pt idx="110">
                  <c:v>308</c:v>
                </c:pt>
              </c:numCache>
            </c:numRef>
          </c:val>
          <c:smooth val="0"/>
          <c:extLst>
            <c:ext xmlns:c16="http://schemas.microsoft.com/office/drawing/2014/chart" uri="{C3380CC4-5D6E-409C-BE32-E72D297353CC}">
              <c16:uniqueId val="{00000000-6EBC-4AB9-A74A-9CC9BE1F7B1D}"/>
            </c:ext>
          </c:extLst>
        </c:ser>
        <c:dLbls>
          <c:showLegendKey val="0"/>
          <c:showVal val="0"/>
          <c:showCatName val="0"/>
          <c:showSerName val="0"/>
          <c:showPercent val="0"/>
          <c:showBubbleSize val="0"/>
        </c:dLbls>
        <c:smooth val="0"/>
        <c:axId val="112546176"/>
        <c:axId val="112547712"/>
      </c:lineChart>
      <c:catAx>
        <c:axId val="112546176"/>
        <c:scaling>
          <c:orientation val="minMax"/>
        </c:scaling>
        <c:delete val="0"/>
        <c:axPos val="b"/>
        <c:numFmt formatCode="General" sourceLinked="1"/>
        <c:majorTickMark val="out"/>
        <c:minorTickMark val="none"/>
        <c:tickLblPos val="nextTo"/>
        <c:crossAx val="112547712"/>
        <c:crosses val="autoZero"/>
        <c:auto val="1"/>
        <c:lblAlgn val="ctr"/>
        <c:lblOffset val="100"/>
        <c:noMultiLvlLbl val="0"/>
      </c:catAx>
      <c:valAx>
        <c:axId val="112547712"/>
        <c:scaling>
          <c:orientation val="minMax"/>
        </c:scaling>
        <c:delete val="0"/>
        <c:axPos val="l"/>
        <c:majorGridlines/>
        <c:numFmt formatCode="General" sourceLinked="1"/>
        <c:majorTickMark val="out"/>
        <c:minorTickMark val="none"/>
        <c:tickLblPos val="nextTo"/>
        <c:crossAx val="112546176"/>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DABD1-5F09-CB43-BCC0-1DEB934835DE}" type="datetimeFigureOut">
              <a:rPr lang="en-FI"/>
              <a:t>03/30/2026</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CB69-F670-CE45-9316-2F76980D2403}" type="slidenum">
              <a:rPr/>
              <a:t>‹#›</a:t>
            </a:fld>
            <a:endParaRPr lang="en-FI"/>
          </a:p>
        </p:txBody>
      </p:sp>
    </p:spTree>
    <p:extLst>
      <p:ext uri="{BB962C8B-B14F-4D97-AF65-F5344CB8AC3E}">
        <p14:creationId xmlns:p14="http://schemas.microsoft.com/office/powerpoint/2010/main" val="3762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286448-0962-443A-A7A6-40140D0BD552}" type="slidenum">
              <a:rPr lang="fi-FI" smtClean="0"/>
              <a:t>1</a:t>
            </a:fld>
            <a:endParaRPr lang="fi-FI"/>
          </a:p>
        </p:txBody>
      </p:sp>
    </p:spTree>
    <p:extLst>
      <p:ext uri="{BB962C8B-B14F-4D97-AF65-F5344CB8AC3E}">
        <p14:creationId xmlns:p14="http://schemas.microsoft.com/office/powerpoint/2010/main" val="4044639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Lapsimäärän vähentyminen tuo haasteita lähes kaikkiin kokoluokkiin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Peruspalveluiden järjestäminen on jo vaikeutunut merkittävästi, ensin ammatillinen koulutus ja lukiot ja nyt haasteena yläkoulujen opetuksen järjestäminen sekä kaikki harkinnan varaiset palvelut.</a:t>
            </a:r>
          </a:p>
          <a:p>
            <a:r>
              <a:rPr lang="fi-FI" dirty="0"/>
              <a:t>Palveluiden keskittyminen, investointitarve joissakin tapauksissa</a:t>
            </a:r>
          </a:p>
          <a:p>
            <a:r>
              <a:rPr lang="fi-FI" dirty="0"/>
              <a:t>Väestön ikääntyminen</a:t>
            </a:r>
          </a:p>
          <a:p>
            <a:r>
              <a:rPr lang="fi-FI" dirty="0"/>
              <a:t>Lakisääteisten palveluiden ja uusien velvoitteiden hoitaminen</a:t>
            </a:r>
          </a:p>
        </p:txBody>
      </p:sp>
      <p:sp>
        <p:nvSpPr>
          <p:cNvPr id="4" name="Dian numeron paikkamerkki 3"/>
          <p:cNvSpPr>
            <a:spLocks noGrp="1"/>
          </p:cNvSpPr>
          <p:nvPr>
            <p:ph type="sldNum" sz="quarter" idx="5"/>
          </p:nvPr>
        </p:nvSpPr>
        <p:spPr/>
        <p:txBody>
          <a:bodyPr/>
          <a:lstStyle/>
          <a:p>
            <a:fld id="{3C67CB69-F670-CE45-9316-2F76980D2403}" type="slidenum">
              <a:rPr lang="fi-FI" smtClean="0"/>
              <a:t>17</a:t>
            </a:fld>
            <a:endParaRPr lang="fi-FI"/>
          </a:p>
        </p:txBody>
      </p:sp>
    </p:spTree>
    <p:extLst>
      <p:ext uri="{BB962C8B-B14F-4D97-AF65-F5344CB8AC3E}">
        <p14:creationId xmlns:p14="http://schemas.microsoft.com/office/powerpoint/2010/main" val="288191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34A3A-ACF6-B9A4-88FC-5202720B9BA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CFDA317-618F-4ADF-7B56-F8DCD107A05D}"/>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CB19232-13AB-C6D7-562A-A8E365E41B37}"/>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5688261B-9326-7F66-3554-A51872FE98E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2CA85-B453-45E3-A748-B564E6B8D27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85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C67CB69-F670-CE45-9316-2F76980D2403}" type="slidenum">
              <a:rPr lang="fi-FI" smtClean="0"/>
              <a:t>47</a:t>
            </a:fld>
            <a:endParaRPr lang="fi-FI"/>
          </a:p>
        </p:txBody>
      </p:sp>
    </p:spTree>
    <p:extLst>
      <p:ext uri="{BB962C8B-B14F-4D97-AF65-F5344CB8AC3E}">
        <p14:creationId xmlns:p14="http://schemas.microsoft.com/office/powerpoint/2010/main" val="404523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NÄMÄ KOMMENTIT SYKSYN ENNUSTEEN MUKAISIA!</a:t>
            </a:r>
          </a:p>
          <a:p>
            <a:pPr marL="171450" indent="-171450">
              <a:buFont typeface="Arial" panose="020B0604020202020204" pitchFamily="34" charset="0"/>
              <a:buChar char="•"/>
            </a:pPr>
            <a:r>
              <a:rPr lang="fi-FI"/>
              <a:t>Tänä vuonna alijäämä on 4,3% suhteessa bkt:hen.</a:t>
            </a:r>
          </a:p>
          <a:p>
            <a:pPr lvl="1"/>
            <a:r>
              <a:rPr lang="fi-FI"/>
              <a:t>• Vuoteen lähdettiin heikosta tilanteesta.</a:t>
            </a:r>
          </a:p>
          <a:p>
            <a:pPr lvl="1"/>
            <a:r>
              <a:rPr lang="fi-FI"/>
              <a:t>• Veroja on kertynyt alkuvuonna heikosti. Verotulojen kasvu maltillista lähivuosina.</a:t>
            </a:r>
          </a:p>
          <a:p>
            <a:pPr lvl="1"/>
            <a:r>
              <a:rPr lang="fi-FI"/>
              <a:t>• Työttömyysmenot nousevat ennakoitua voimakkaammin.</a:t>
            </a:r>
          </a:p>
          <a:p>
            <a:pPr marL="171450" lvl="0" indent="-171450">
              <a:buFont typeface="Arial" panose="020B0604020202020204" pitchFamily="34" charset="0"/>
              <a:buChar char="•"/>
            </a:pPr>
            <a:r>
              <a:rPr lang="fi-FI"/>
              <a:t>Hävittäjähankinnat näkyvät alijäämässä tästä vuodesta lähtien. Tulevina vuosina niissä näkyvät laajemminkin isot puolustushankinnat. </a:t>
            </a:r>
          </a:p>
          <a:p>
            <a:r>
              <a:rPr lang="fi-FI"/>
              <a:t>• Alijäämä kohenee v. 2026 3,6 prosenttiin ja siitä edelleen v. 2027 3,4 prosenttiin. Alijäämä asettuu 3,1 prosenttiin v. 2029.</a:t>
            </a:r>
          </a:p>
          <a:p>
            <a:r>
              <a:rPr lang="fi-FI"/>
              <a:t>• Ennusteessa on mukana arvio hallituksen 1 mrd:n euron sopeutuskokonaisuudesta, sekä työttömyysvakuutusmaksun korotus 0,6 %-yksiköllä.</a:t>
            </a:r>
            <a:endParaRPr lang="fi-FI" dirty="0"/>
          </a:p>
        </p:txBody>
      </p:sp>
      <p:sp>
        <p:nvSpPr>
          <p:cNvPr id="4" name="Dian numeron paikkamerkki 3"/>
          <p:cNvSpPr>
            <a:spLocks noGrp="1"/>
          </p:cNvSpPr>
          <p:nvPr>
            <p:ph type="sldNum" sz="quarter" idx="5"/>
          </p:nvPr>
        </p:nvSpPr>
        <p:spPr/>
        <p:txBody>
          <a:bodyPr/>
          <a:lstStyle/>
          <a:p>
            <a:fld id="{3C67CB69-F670-CE45-9316-2F76980D2403}" type="slidenum">
              <a:rPr lang="fi-FI" smtClean="0"/>
              <a:t>2</a:t>
            </a:fld>
            <a:endParaRPr lang="fi-FI"/>
          </a:p>
        </p:txBody>
      </p:sp>
    </p:spTree>
    <p:extLst>
      <p:ext uri="{BB962C8B-B14F-4D97-AF65-F5344CB8AC3E}">
        <p14:creationId xmlns:p14="http://schemas.microsoft.com/office/powerpoint/2010/main" val="401495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7CB69-F670-CE45-9316-2F76980D240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1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C67CB69-F670-CE45-9316-2F76980D2403}" type="slidenum">
              <a:rPr lang="fi-FI" smtClean="0"/>
              <a:t>6</a:t>
            </a:fld>
            <a:endParaRPr lang="fi-FI"/>
          </a:p>
        </p:txBody>
      </p:sp>
    </p:spTree>
    <p:extLst>
      <p:ext uri="{BB962C8B-B14F-4D97-AF65-F5344CB8AC3E}">
        <p14:creationId xmlns:p14="http://schemas.microsoft.com/office/powerpoint/2010/main" val="37791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 Menojen kasvu, investointien välttämättömyys, väestön muutto, palveluiden tarve/keskittäminen, asuntorakentaminen, elinvoimaan liittyvät investoinnit, </a:t>
            </a:r>
          </a:p>
          <a:p>
            <a:r>
              <a:rPr lang="fi-FI" dirty="0"/>
              <a:t>- Korostuu erityisesti kaupungeissa, joissa kasvua rakennetaan</a:t>
            </a:r>
          </a:p>
        </p:txBody>
      </p:sp>
      <p:sp>
        <p:nvSpPr>
          <p:cNvPr id="4" name="Dian numeron paikkamerkki 3"/>
          <p:cNvSpPr>
            <a:spLocks noGrp="1"/>
          </p:cNvSpPr>
          <p:nvPr>
            <p:ph type="sldNum" sz="quarter" idx="5"/>
          </p:nvPr>
        </p:nvSpPr>
        <p:spPr/>
        <p:txBody>
          <a:bodyPr/>
          <a:lstStyle/>
          <a:p>
            <a:fld id="{3C67CB69-F670-CE45-9316-2F76980D2403}" type="slidenum">
              <a:rPr lang="fi-FI" smtClean="0"/>
              <a:t>9</a:t>
            </a:fld>
            <a:endParaRPr lang="fi-FI"/>
          </a:p>
        </p:txBody>
      </p:sp>
    </p:spTree>
    <p:extLst>
      <p:ext uri="{BB962C8B-B14F-4D97-AF65-F5344CB8AC3E}">
        <p14:creationId xmlns:p14="http://schemas.microsoft.com/office/powerpoint/2010/main" val="75148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Erot</a:t>
            </a:r>
          </a:p>
          <a:p>
            <a:pPr marL="171450" indent="-171450">
              <a:buFontTx/>
              <a:buChar char="-"/>
            </a:pPr>
            <a:r>
              <a:rPr lang="fi-FI" dirty="0"/>
              <a:t>Kehityssuunta erityisen huolestuttava</a:t>
            </a:r>
          </a:p>
          <a:p>
            <a:pPr marL="171450" indent="-171450">
              <a:buFontTx/>
              <a:buChar char="-"/>
            </a:pPr>
            <a:r>
              <a:rPr lang="fi-FI" dirty="0"/>
              <a:t>Ovatko suomalaiset yhdenvertaisessa asemassa, jos veroprosenttien vaihteluväli kasvaa esim. yli 10 %</a:t>
            </a:r>
          </a:p>
          <a:p>
            <a:pPr marL="171450" indent="-171450">
              <a:buFontTx/>
              <a:buChar char="-"/>
            </a:pPr>
            <a:r>
              <a:rPr lang="fi-FI" dirty="0"/>
              <a:t>Korkea veroaste kiihdyttänee muuttoliikennettä</a:t>
            </a:r>
          </a:p>
        </p:txBody>
      </p:sp>
      <p:sp>
        <p:nvSpPr>
          <p:cNvPr id="4" name="Dian numeron paikkamerkki 3"/>
          <p:cNvSpPr>
            <a:spLocks noGrp="1"/>
          </p:cNvSpPr>
          <p:nvPr>
            <p:ph type="sldNum" sz="quarter" idx="5"/>
          </p:nvPr>
        </p:nvSpPr>
        <p:spPr/>
        <p:txBody>
          <a:bodyPr/>
          <a:lstStyle/>
          <a:p>
            <a:fld id="{3C67CB69-F670-CE45-9316-2F76980D2403}" type="slidenum">
              <a:rPr lang="fi-FI" smtClean="0"/>
              <a:t>11</a:t>
            </a:fld>
            <a:endParaRPr lang="fi-FI"/>
          </a:p>
        </p:txBody>
      </p:sp>
    </p:spTree>
    <p:extLst>
      <p:ext uri="{BB962C8B-B14F-4D97-AF65-F5344CB8AC3E}">
        <p14:creationId xmlns:p14="http://schemas.microsoft.com/office/powerpoint/2010/main" val="170548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on uusi kuva. Hyvä todeta, että valtionosuudet painottuvat tälläkin hetkellä pieniin kuntiin</a:t>
            </a:r>
          </a:p>
        </p:txBody>
      </p:sp>
      <p:sp>
        <p:nvSpPr>
          <p:cNvPr id="4" name="Dian numeron paikkamerkki 3"/>
          <p:cNvSpPr>
            <a:spLocks noGrp="1"/>
          </p:cNvSpPr>
          <p:nvPr>
            <p:ph type="sldNum" sz="quarter" idx="5"/>
          </p:nvPr>
        </p:nvSpPr>
        <p:spPr/>
        <p:txBody>
          <a:bodyPr/>
          <a:lstStyle/>
          <a:p>
            <a:fld id="{3C67CB69-F670-CE45-9316-2F76980D2403}" type="slidenum">
              <a:rPr lang="fi-FI" smtClean="0"/>
              <a:t>12</a:t>
            </a:fld>
            <a:endParaRPr lang="fi-FI"/>
          </a:p>
        </p:txBody>
      </p:sp>
    </p:spTree>
    <p:extLst>
      <p:ext uri="{BB962C8B-B14F-4D97-AF65-F5344CB8AC3E}">
        <p14:creationId xmlns:p14="http://schemas.microsoft.com/office/powerpoint/2010/main" val="140366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Kun kaikki kuntien tulot (ml. lainarahoitus) huomioidaan, niin </a:t>
            </a:r>
            <a:r>
              <a:rPr lang="fi-FI" dirty="0" err="1"/>
              <a:t>vossien</a:t>
            </a:r>
            <a:r>
              <a:rPr lang="fi-FI" dirty="0"/>
              <a:t> osuus tuloista on 12 %, ilman lainoja 14,6%</a:t>
            </a:r>
          </a:p>
        </p:txBody>
      </p:sp>
      <p:sp>
        <p:nvSpPr>
          <p:cNvPr id="4" name="Dian numeron paikkamerkki 3"/>
          <p:cNvSpPr>
            <a:spLocks noGrp="1"/>
          </p:cNvSpPr>
          <p:nvPr>
            <p:ph type="sldNum" sz="quarter" idx="5"/>
          </p:nvPr>
        </p:nvSpPr>
        <p:spPr/>
        <p:txBody>
          <a:bodyPr/>
          <a:lstStyle/>
          <a:p>
            <a:fld id="{3C67CB69-F670-CE45-9316-2F76980D2403}" type="slidenum">
              <a:rPr lang="fi-FI" smtClean="0"/>
              <a:t>13</a:t>
            </a:fld>
            <a:endParaRPr lang="fi-FI"/>
          </a:p>
        </p:txBody>
      </p:sp>
    </p:spTree>
    <p:extLst>
      <p:ext uri="{BB962C8B-B14F-4D97-AF65-F5344CB8AC3E}">
        <p14:creationId xmlns:p14="http://schemas.microsoft.com/office/powerpoint/2010/main" val="235496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C67CB69-F670-CE45-9316-2F76980D2403}" type="slidenum">
              <a:rPr lang="fi-FI" smtClean="0"/>
              <a:t>16</a:t>
            </a:fld>
            <a:endParaRPr lang="fi-FI"/>
          </a:p>
        </p:txBody>
      </p:sp>
    </p:spTree>
    <p:extLst>
      <p:ext uri="{BB962C8B-B14F-4D97-AF65-F5344CB8AC3E}">
        <p14:creationId xmlns:p14="http://schemas.microsoft.com/office/powerpoint/2010/main" val="3030163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Kansi,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484D5C40-B351-929D-8EBA-583F28EF44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2800" y="828000"/>
            <a:ext cx="2973600" cy="641148"/>
          </a:xfrm>
          <a:prstGeom prst="rect">
            <a:avLst/>
          </a:prstGeom>
        </p:spPr>
      </p:pic>
      <p:grpSp>
        <p:nvGrpSpPr>
          <p:cNvPr id="4" name="Ryhmä 3">
            <a:extLst>
              <a:ext uri="{FF2B5EF4-FFF2-40B4-BE49-F238E27FC236}">
                <a16:creationId xmlns:a16="http://schemas.microsoft.com/office/drawing/2014/main" id="{9FCADA93-0FB7-CA2C-F62B-6B3CC39CB4ED}"/>
              </a:ext>
            </a:extLst>
          </p:cNvPr>
          <p:cNvGrpSpPr/>
          <p:nvPr userDrawn="1"/>
        </p:nvGrpSpPr>
        <p:grpSpPr>
          <a:xfrm>
            <a:off x="-17042" y="-4183"/>
            <a:ext cx="12270939" cy="6876000"/>
            <a:chOff x="-17042" y="3192"/>
            <a:chExt cx="12270939" cy="6856323"/>
          </a:xfrm>
        </p:grpSpPr>
        <p:sp>
          <p:nvSpPr>
            <p:cNvPr id="7" name="Vapaamuotoinen: Muoto 6">
              <a:extLst>
                <a:ext uri="{FF2B5EF4-FFF2-40B4-BE49-F238E27FC236}">
                  <a16:creationId xmlns:a16="http://schemas.microsoft.com/office/drawing/2014/main" id="{96D9BDDC-63C8-A606-3309-A101EDBAAD0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solidFill>
              <a:srgbClr val="B5DACC"/>
            </a:solidFill>
            <a:ln w="126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3D79F50D-C8E1-942C-5F25-BC823CF4BD82}"/>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0" name="Vapaamuotoinen: Muoto 9">
              <a:extLst>
                <a:ext uri="{FF2B5EF4-FFF2-40B4-BE49-F238E27FC236}">
                  <a16:creationId xmlns:a16="http://schemas.microsoft.com/office/drawing/2014/main" id="{40374709-EEEC-6317-3CA1-3C9E3C24DCD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noFill/>
            <a:ln w="126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C9141825-7943-460F-AE5C-B764A83C2E47}"/>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A20DAC6C-B8EB-C949-0F57-78DB7E47376A}"/>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solidFill>
              <a:srgbClr val="B5DACC"/>
            </a:solidFill>
            <a:ln w="12622"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B0A815BB-81E2-C717-6AFF-4F725A43B2D6}"/>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solidFill>
              <a:srgbClr val="B5DACC"/>
            </a:solidFill>
            <a:ln w="12622"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A1349553-367A-2E6F-8462-1D37FD253D02}"/>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noFill/>
            <a:ln w="12622"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4F0C3B0B-D175-97F9-E62E-4EE47018B3E0}"/>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noFill/>
            <a:ln w="12622"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019F5014-AA56-ECA6-D298-1E24205A8E55}"/>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noFill/>
            <a:ln w="12622"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6FE07DE-EE8A-5C5F-A076-56399220594F}"/>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solidFill>
              <a:srgbClr val="B5DACC"/>
            </a:solidFill>
            <a:ln w="12622"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4A4A905F-3B4B-1E83-1CD3-7D1F1EEA0679}"/>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solidFill>
              <a:srgbClr val="B5DACC"/>
            </a:solid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AC8BCAEA-413F-DA34-F459-8494060D65D0}"/>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noFill/>
            <a:ln w="12622"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855792D0-593A-8142-8D86-0189A50E4627}"/>
              </a:ext>
            </a:extLst>
          </p:cNvPr>
          <p:cNvSpPr>
            <a:spLocks noGrp="1"/>
          </p:cNvSpPr>
          <p:nvPr userDrawn="1">
            <p:ph type="ctrTitle" hasCustomPrompt="1"/>
          </p:nvPr>
        </p:nvSpPr>
        <p:spPr>
          <a:xfrm>
            <a:off x="1275769" y="1935332"/>
            <a:ext cx="6841339" cy="2393823"/>
          </a:xfrm>
        </p:spPr>
        <p:txBody>
          <a:bodyPr anchor="b" anchorCtr="0">
            <a:normAutofit/>
          </a:bodyPr>
          <a:lstStyle>
            <a:lvl1pPr algn="l">
              <a:lnSpc>
                <a:spcPct val="100000"/>
              </a:lnSpc>
              <a:defRPr sz="4800">
                <a:solidFill>
                  <a:schemeClr val="tx1"/>
                </a:solidFill>
              </a:defRPr>
            </a:lvl1pPr>
          </a:lstStyle>
          <a:p>
            <a:r>
              <a:rPr lang="fi-FI" dirty="0"/>
              <a:t>Anna esitykselle kuvaava otsikko,</a:t>
            </a:r>
            <a:br>
              <a:rPr lang="fi-FI" dirty="0"/>
            </a:br>
            <a:r>
              <a:rPr lang="fi-FI" dirty="0"/>
              <a:t>pituus 2–3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userDrawn="1">
            <p:ph type="subTitle" idx="1" hasCustomPrompt="1"/>
          </p:nvPr>
        </p:nvSpPr>
        <p:spPr>
          <a:xfrm>
            <a:off x="1296790" y="4500000"/>
            <a:ext cx="4053600" cy="761113"/>
          </a:xfrm>
        </p:spPr>
        <p:txBody>
          <a:bodyPr anchor="t" anchorCtr="0">
            <a:no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a:t>
            </a:r>
            <a:r>
              <a:rPr lang="fi-FI" dirty="0" err="1"/>
              <a:t>nimu</a:t>
            </a:r>
            <a:br>
              <a:rPr lang="fi-FI" dirty="0"/>
            </a:br>
            <a:r>
              <a:rPr lang="fi-FI" dirty="0" err="1"/>
              <a:t>pp.kk.vvvv</a:t>
            </a:r>
            <a:endParaRPr lang="en-FI" dirty="0"/>
          </a:p>
        </p:txBody>
      </p:sp>
    </p:spTree>
    <p:extLst>
      <p:ext uri="{BB962C8B-B14F-4D97-AF65-F5344CB8AC3E}">
        <p14:creationId xmlns:p14="http://schemas.microsoft.com/office/powerpoint/2010/main" val="22466592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824">
          <p15:clr>
            <a:srgbClr val="FBAE40"/>
          </p15:clr>
        </p15:guide>
        <p15:guide id="2" pos="5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64713-1922-554E-9087-40B12698E1CB}"/>
              </a:ext>
            </a:extLst>
          </p:cNvPr>
          <p:cNvPicPr>
            <a:picLocks noChangeAspect="1"/>
          </p:cNvPicPr>
          <p:nvPr userDrawn="1"/>
        </p:nvPicPr>
        <p:blipFill>
          <a:blip r:embed="rId2"/>
          <a:stretch>
            <a:fillRect/>
          </a:stretch>
        </p:blipFill>
        <p:spPr>
          <a:xfrm>
            <a:off x="-22859" y="-27384"/>
            <a:ext cx="12237719" cy="6898088"/>
          </a:xfrm>
          <a:prstGeom prst="rect">
            <a:avLst/>
          </a:prstGeom>
        </p:spPr>
      </p:pic>
      <p:sp>
        <p:nvSpPr>
          <p:cNvPr id="2" name="Title 1">
            <a:extLst>
              <a:ext uri="{FF2B5EF4-FFF2-40B4-BE49-F238E27FC236}">
                <a16:creationId xmlns:a16="http://schemas.microsoft.com/office/drawing/2014/main" id="{DFE1236C-831E-C54D-AB26-AC3B3AA44254}"/>
              </a:ext>
            </a:extLst>
          </p:cNvPr>
          <p:cNvSpPr>
            <a:spLocks noGrp="1"/>
          </p:cNvSpPr>
          <p:nvPr>
            <p:ph type="title" hasCustomPrompt="1"/>
          </p:nvPr>
        </p:nvSpPr>
        <p:spPr>
          <a:xfrm>
            <a:off x="2406681" y="2158614"/>
            <a:ext cx="7378639" cy="2160000"/>
          </a:xfrm>
        </p:spPr>
        <p:txBody>
          <a:bodyPr anchor="ctr" anchorCtr="0">
            <a:normAutofit/>
          </a:bodyPr>
          <a:lstStyle>
            <a:lvl1pPr algn="ctr">
              <a:defRPr sz="4200">
                <a:solidFill>
                  <a:schemeClr val="tx1"/>
                </a:solidFill>
              </a:defRPr>
            </a:lvl1pPr>
          </a:lstStyle>
          <a:p>
            <a:r>
              <a:rPr lang="fi-FI" dirty="0"/>
              <a:t>Väliotsikko,</a:t>
            </a:r>
            <a:br>
              <a:rPr lang="fi-FI" dirty="0"/>
            </a:br>
            <a:r>
              <a:rPr lang="fi-FI" dirty="0"/>
              <a:t>korkeintaan kaksi riviä</a:t>
            </a:r>
            <a:endParaRPr lang="en-FI" dirty="0"/>
          </a:p>
        </p:txBody>
      </p:sp>
    </p:spTree>
    <p:extLst>
      <p:ext uri="{BB962C8B-B14F-4D97-AF65-F5344CB8AC3E}">
        <p14:creationId xmlns:p14="http://schemas.microsoft.com/office/powerpoint/2010/main" val="406760772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43D9-84CC-8E43-A1E6-4BC6088984AA}"/>
              </a:ext>
            </a:extLst>
          </p:cNvPr>
          <p:cNvPicPr>
            <a:picLocks noChangeAspect="1"/>
          </p:cNvPicPr>
          <p:nvPr userDrawn="1"/>
        </p:nvPicPr>
        <p:blipFill>
          <a:blip r:embed="rId2">
            <a:alphaModFix amt="40000"/>
          </a:blip>
          <a:stretch>
            <a:fillRect/>
          </a:stretch>
        </p:blipFill>
        <p:spPr>
          <a:xfrm>
            <a:off x="-11876" y="-33643"/>
            <a:ext cx="12240090" cy="6880187"/>
          </a:xfrm>
          <a:prstGeom prst="rect">
            <a:avLst/>
          </a:prstGeom>
        </p:spPr>
      </p:pic>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2406680" y="2158614"/>
            <a:ext cx="7378639" cy="2160000"/>
          </a:xfrm>
        </p:spPr>
        <p:txBody>
          <a:bodyPr anchor="ctr" anchorCtr="0">
            <a:normAutofit/>
          </a:bodyPr>
          <a:lstStyle>
            <a:lvl1pPr algn="ctr">
              <a:defRPr sz="4200">
                <a:solidFill>
                  <a:schemeClr val="accent1"/>
                </a:solidFill>
              </a:defRPr>
            </a:lvl1pPr>
          </a:lstStyle>
          <a:p>
            <a:r>
              <a:rPr lang="fi-FI" noProof="0" dirty="0"/>
              <a:t>Väliotsikko, </a:t>
            </a:r>
            <a:br>
              <a:rPr lang="fi-FI" noProof="0" dirty="0"/>
            </a:br>
            <a:r>
              <a:rPr lang="fi-FI" noProof="0" dirty="0"/>
              <a:t>korkeintaan kaksi riviä</a:t>
            </a:r>
          </a:p>
        </p:txBody>
      </p:sp>
    </p:spTree>
    <p:extLst>
      <p:ext uri="{BB962C8B-B14F-4D97-AF65-F5344CB8AC3E}">
        <p14:creationId xmlns:p14="http://schemas.microsoft.com/office/powerpoint/2010/main" val="5317946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 kuva">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bg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solidFill>
                  <a:schemeClr val="bg1"/>
                </a:solidFill>
              </a:defRPr>
            </a:lvl1pPr>
          </a:lstStyle>
          <a:p>
            <a:r>
              <a:rPr lang="fi-FI"/>
              <a:t>Lisää kuva napsauttamalla kuvaketta</a:t>
            </a:r>
            <a:endParaRPr lang="fi-FI" dirty="0"/>
          </a:p>
        </p:txBody>
      </p:sp>
    </p:spTree>
    <p:extLst>
      <p:ext uri="{BB962C8B-B14F-4D97-AF65-F5344CB8AC3E}">
        <p14:creationId xmlns:p14="http://schemas.microsoft.com/office/powerpoint/2010/main" val="26980291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 kuva">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accent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10717064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ivis asianosto">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3400">
                <a:solidFill>
                  <a:schemeClr val="accent1"/>
                </a:solidFill>
              </a:defRPr>
            </a:lvl1pPr>
          </a:lstStyle>
          <a:p>
            <a:r>
              <a:rPr lang="fi-FI" noProof="0" dirty="0"/>
              <a:t>Tiivis asianosto esityksen jäsentämiseen</a:t>
            </a:r>
          </a:p>
        </p:txBody>
      </p:sp>
      <p:sp>
        <p:nvSpPr>
          <p:cNvPr id="6" name="Text Placeholder 3">
            <a:extLst>
              <a:ext uri="{FF2B5EF4-FFF2-40B4-BE49-F238E27FC236}">
                <a16:creationId xmlns:a16="http://schemas.microsoft.com/office/drawing/2014/main" id="{19706E95-246C-917C-048F-36167F365523}"/>
              </a:ext>
            </a:extLst>
          </p:cNvPr>
          <p:cNvSpPr>
            <a:spLocks noGrp="1"/>
          </p:cNvSpPr>
          <p:nvPr>
            <p:ph type="body" sz="half" idx="2"/>
          </p:nvPr>
        </p:nvSpPr>
        <p:spPr>
          <a:xfrm>
            <a:off x="7239797" y="1332000"/>
            <a:ext cx="4138295" cy="3763342"/>
          </a:xfrm>
        </p:spPr>
        <p:txBody>
          <a:bodyPr>
            <a:normAutofit/>
          </a:bodyPr>
          <a:lstStyle>
            <a:lvl1pPr marL="320675" indent="-307975">
              <a:buFont typeface="Arial" panose="020B0604020202020204" pitchFamily="34" charset="0"/>
              <a:buChar char="•"/>
              <a:tabLst/>
              <a:defRPr sz="2400"/>
            </a:lvl1pPr>
            <a:lvl2pPr marL="742950" indent="-285750">
              <a:buFont typeface="Arial" panose="020B0604020202020204" pitchFamily="34" charset="0"/>
              <a:buChar char="•"/>
              <a:defRPr sz="21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800"/>
            </a:lvl4pPr>
            <a:lvl5pPr marL="2000250" indent="-171450">
              <a:buFont typeface="Arial" panose="020B0604020202020204" pitchFamily="34" charset="0"/>
              <a:buChar char="•"/>
              <a:defRPr sz="18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pic>
        <p:nvPicPr>
          <p:cNvPr id="4" name="Picture 2">
            <a:extLst>
              <a:ext uri="{FF2B5EF4-FFF2-40B4-BE49-F238E27FC236}">
                <a16:creationId xmlns:a16="http://schemas.microsoft.com/office/drawing/2014/main" id="{8EE11CFB-9B1F-0815-D11B-021619BB835D}"/>
              </a:ext>
              <a:ext uri="{C183D7F6-B498-43B3-948B-1728B52AA6E4}">
                <adec:decorative xmlns:adec="http://schemas.microsoft.com/office/drawing/2017/decorative" val="1"/>
              </a:ext>
            </a:extLst>
          </p:cNvPr>
          <p:cNvPicPr>
            <a:picLocks noChangeAspect="1"/>
          </p:cNvPicPr>
          <p:nvPr userDrawn="1"/>
        </p:nvPicPr>
        <p:blipFill rotWithShape="1">
          <a:blip r:embed="rId3">
            <a:alphaModFix amt="40000"/>
          </a:blip>
          <a:srcRect t="40507" r="20646" b="9178"/>
          <a:stretch/>
        </p:blipFill>
        <p:spPr>
          <a:xfrm>
            <a:off x="-75302" y="3993931"/>
            <a:ext cx="8036107" cy="2864068"/>
          </a:xfrm>
          <a:prstGeom prst="rect">
            <a:avLst/>
          </a:prstGeom>
        </p:spPr>
      </p:pic>
    </p:spTree>
    <p:extLst>
      <p:ext uri="{BB962C8B-B14F-4D97-AF65-F5344CB8AC3E}">
        <p14:creationId xmlns:p14="http://schemas.microsoft.com/office/powerpoint/2010/main" val="30050657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D556-3007-BA4D-A1BB-95286BEFF08A}"/>
              </a:ext>
            </a:extLst>
          </p:cNvPr>
          <p:cNvSpPr>
            <a:spLocks noGrp="1"/>
          </p:cNvSpPr>
          <p:nvPr>
            <p:ph type="title" hasCustomPrompt="1"/>
          </p:nvPr>
        </p:nvSpPr>
        <p:spPr>
          <a:xfrm>
            <a:off x="814161" y="720000"/>
            <a:ext cx="7921625" cy="1080000"/>
          </a:xfrm>
        </p:spPr>
        <p:txBody>
          <a:bodyPr>
            <a:normAutofit/>
          </a:bodyPr>
          <a:lstStyle>
            <a:lvl1pPr>
              <a:defRPr>
                <a:solidFill>
                  <a:schemeClr val="accent1"/>
                </a:solidFill>
              </a:defRPr>
            </a:lvl1pPr>
          </a:lstStyle>
          <a:p>
            <a:r>
              <a:rPr lang="fi-FI" dirty="0"/>
              <a:t>Vain otsikko</a:t>
            </a:r>
            <a:br>
              <a:rPr lang="fi-FI" dirty="0"/>
            </a:br>
            <a:r>
              <a:rPr lang="fi-FI" dirty="0"/>
              <a:t>Otsikon pituus korkeintaan kaksi riviä</a:t>
            </a:r>
            <a:endParaRPr lang="en-FI" dirty="0"/>
          </a:p>
        </p:txBody>
      </p:sp>
      <p:sp>
        <p:nvSpPr>
          <p:cNvPr id="3" name="Date Placeholder 2">
            <a:extLst>
              <a:ext uri="{FF2B5EF4-FFF2-40B4-BE49-F238E27FC236}">
                <a16:creationId xmlns:a16="http://schemas.microsoft.com/office/drawing/2014/main" id="{B3093295-F835-2A4F-B6E6-7F158EC393E9}"/>
              </a:ext>
              <a:ext uri="{C183D7F6-B498-43B3-948B-1728B52AA6E4}">
                <adec:decorative xmlns:adec="http://schemas.microsoft.com/office/drawing/2017/decorative" val="1"/>
              </a:ext>
            </a:extLst>
          </p:cNvPr>
          <p:cNvSpPr>
            <a:spLocks noGrp="1"/>
          </p:cNvSpPr>
          <p:nvPr>
            <p:ph type="dt" sz="half" idx="10"/>
          </p:nvPr>
        </p:nvSpPr>
        <p:spPr/>
        <p:txBody>
          <a:bodyPr/>
          <a:lstStyle/>
          <a:p>
            <a:fld id="{ED557CB1-B266-BA47-A71E-7DA39C0092DC}" type="datetime1">
              <a:rPr lang="fi-FI" noProof="0" smtClean="0"/>
              <a:t>30.3.2026</a:t>
            </a:fld>
            <a:endParaRPr lang="fi-FI" noProof="0" dirty="0"/>
          </a:p>
        </p:txBody>
      </p:sp>
      <p:sp>
        <p:nvSpPr>
          <p:cNvPr id="4" name="Footer Placeholder 3">
            <a:extLst>
              <a:ext uri="{FF2B5EF4-FFF2-40B4-BE49-F238E27FC236}">
                <a16:creationId xmlns:a16="http://schemas.microsoft.com/office/drawing/2014/main" id="{39AF8893-E1E4-C14F-BF90-DAB72552FA7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noProof="0" dirty="0"/>
          </a:p>
        </p:txBody>
      </p:sp>
      <p:sp>
        <p:nvSpPr>
          <p:cNvPr id="5" name="Slide Number Placeholder 4">
            <a:extLst>
              <a:ext uri="{FF2B5EF4-FFF2-40B4-BE49-F238E27FC236}">
                <a16:creationId xmlns:a16="http://schemas.microsoft.com/office/drawing/2014/main" id="{AA8A1E79-F110-F947-A0EB-09EF70791DAD}"/>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05045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405FE-7FDF-3741-B777-88FD492BC7A3}"/>
              </a:ext>
            </a:extLst>
          </p:cNvPr>
          <p:cNvSpPr>
            <a:spLocks noGrp="1"/>
          </p:cNvSpPr>
          <p:nvPr>
            <p:ph type="dt" sz="half" idx="10"/>
          </p:nvPr>
        </p:nvSpPr>
        <p:spPr/>
        <p:txBody>
          <a:bodyPr/>
          <a:lstStyle/>
          <a:p>
            <a:fld id="{913D02D4-3613-5649-8FAA-418C1B6C0EFB}" type="datetime1">
              <a:rPr lang="fi-FI" noProof="0" smtClean="0"/>
              <a:t>30.3.2026</a:t>
            </a:fld>
            <a:endParaRPr lang="fi-FI" noProof="0" dirty="0"/>
          </a:p>
        </p:txBody>
      </p:sp>
      <p:sp>
        <p:nvSpPr>
          <p:cNvPr id="3" name="Footer Placeholder 2">
            <a:extLst>
              <a:ext uri="{FF2B5EF4-FFF2-40B4-BE49-F238E27FC236}">
                <a16:creationId xmlns:a16="http://schemas.microsoft.com/office/drawing/2014/main" id="{F225F80E-B48F-E446-AC5C-21377DD38002}"/>
              </a:ext>
            </a:extLst>
          </p:cNvPr>
          <p:cNvSpPr>
            <a:spLocks noGrp="1"/>
          </p:cNvSpPr>
          <p:nvPr>
            <p:ph type="ftr" sz="quarter" idx="11"/>
          </p:nvPr>
        </p:nvSpPr>
        <p:spPr/>
        <p:txBody>
          <a:bodyPr/>
          <a:lstStyle/>
          <a:p>
            <a:endParaRPr lang="fi-FI" noProof="0" dirty="0"/>
          </a:p>
        </p:txBody>
      </p:sp>
      <p:sp>
        <p:nvSpPr>
          <p:cNvPr id="4" name="Slide Number Placeholder 3">
            <a:extLst>
              <a:ext uri="{FF2B5EF4-FFF2-40B4-BE49-F238E27FC236}">
                <a16:creationId xmlns:a16="http://schemas.microsoft.com/office/drawing/2014/main" id="{FE2A5BCD-546C-3A47-B35C-2E594694A40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72875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ljä nosto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F703B42-29AE-3F42-BB70-3A844809162D}"/>
              </a:ext>
              <a:ext uri="{C183D7F6-B498-43B3-948B-1728B52AA6E4}">
                <adec:decorative xmlns:adec="http://schemas.microsoft.com/office/drawing/2017/decorative" val="1"/>
              </a:ext>
            </a:extLst>
          </p:cNvPr>
          <p:cNvSpPr/>
          <p:nvPr userDrawn="1"/>
        </p:nvSpPr>
        <p:spPr>
          <a:xfrm>
            <a:off x="803275" y="3898289"/>
            <a:ext cx="5230800" cy="196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2" name="Rectangle 31">
            <a:extLst>
              <a:ext uri="{FF2B5EF4-FFF2-40B4-BE49-F238E27FC236}">
                <a16:creationId xmlns:a16="http://schemas.microsoft.com/office/drawing/2014/main" id="{D49DC66D-C716-A24B-8BD2-22114CB5F1C9}"/>
              </a:ext>
              <a:ext uri="{C183D7F6-B498-43B3-948B-1728B52AA6E4}">
                <adec:decorative xmlns:adec="http://schemas.microsoft.com/office/drawing/2017/decorative" val="1"/>
              </a:ext>
            </a:extLst>
          </p:cNvPr>
          <p:cNvSpPr/>
          <p:nvPr userDrawn="1"/>
        </p:nvSpPr>
        <p:spPr>
          <a:xfrm>
            <a:off x="6153570" y="1812407"/>
            <a:ext cx="5230800" cy="19610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5" name="Rectangle 34">
            <a:extLst>
              <a:ext uri="{FF2B5EF4-FFF2-40B4-BE49-F238E27FC236}">
                <a16:creationId xmlns:a16="http://schemas.microsoft.com/office/drawing/2014/main" id="{DCB6C5A5-B492-1447-B909-CE0010AC99FB}"/>
              </a:ext>
              <a:ext uri="{C183D7F6-B498-43B3-948B-1728B52AA6E4}">
                <adec:decorative xmlns:adec="http://schemas.microsoft.com/office/drawing/2017/decorative" val="1"/>
              </a:ext>
            </a:extLst>
          </p:cNvPr>
          <p:cNvSpPr/>
          <p:nvPr userDrawn="1"/>
        </p:nvSpPr>
        <p:spPr>
          <a:xfrm>
            <a:off x="6153570" y="3898289"/>
            <a:ext cx="5230800" cy="196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9" name="Rectangle 8">
            <a:extLst>
              <a:ext uri="{FF2B5EF4-FFF2-40B4-BE49-F238E27FC236}">
                <a16:creationId xmlns:a16="http://schemas.microsoft.com/office/drawing/2014/main" id="{E627135D-E0A4-3441-9139-7561A8275A06}"/>
              </a:ext>
              <a:ext uri="{C183D7F6-B498-43B3-948B-1728B52AA6E4}">
                <adec:decorative xmlns:adec="http://schemas.microsoft.com/office/drawing/2017/decorative" val="1"/>
              </a:ext>
            </a:extLst>
          </p:cNvPr>
          <p:cNvSpPr/>
          <p:nvPr userDrawn="1"/>
        </p:nvSpPr>
        <p:spPr>
          <a:xfrm>
            <a:off x="803275" y="1812407"/>
            <a:ext cx="5230800" cy="1961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Title 1">
            <a:extLst>
              <a:ext uri="{FF2B5EF4-FFF2-40B4-BE49-F238E27FC236}">
                <a16:creationId xmlns:a16="http://schemas.microsoft.com/office/drawing/2014/main" id="{5BAFA8E0-68DD-D84C-B185-D665F53FFC53}"/>
              </a:ext>
            </a:extLst>
          </p:cNvPr>
          <p:cNvSpPr>
            <a:spLocks noGrp="1"/>
          </p:cNvSpPr>
          <p:nvPr>
            <p:ph type="title" hasCustomPrompt="1"/>
          </p:nvPr>
        </p:nvSpPr>
        <p:spPr>
          <a:xfrm>
            <a:off x="803275" y="719999"/>
            <a:ext cx="10585450" cy="1080000"/>
          </a:xfrm>
        </p:spPr>
        <p:txBody>
          <a:bodyPr anchor="ctr" anchorCtr="0">
            <a:normAutofit/>
          </a:bodyPr>
          <a:lstStyle>
            <a:lvl1pPr>
              <a:defRPr sz="3400">
                <a:solidFill>
                  <a:schemeClr val="accent1"/>
                </a:solidFill>
              </a:defRPr>
            </a:lvl1pPr>
          </a:lstStyle>
          <a:p>
            <a:r>
              <a:rPr lang="fi-FI" noProof="0" dirty="0"/>
              <a:t>Neljä nostoa, </a:t>
            </a:r>
            <a:br>
              <a:rPr lang="fi-FI" noProof="0" dirty="0"/>
            </a:br>
            <a:r>
              <a:rPr lang="fi-FI" noProof="0" dirty="0"/>
              <a:t>kaksirivinen otsikko</a:t>
            </a:r>
          </a:p>
        </p:txBody>
      </p:sp>
      <p:sp>
        <p:nvSpPr>
          <p:cNvPr id="20" name="Text Placeholder 3">
            <a:extLst>
              <a:ext uri="{FF2B5EF4-FFF2-40B4-BE49-F238E27FC236}">
                <a16:creationId xmlns:a16="http://schemas.microsoft.com/office/drawing/2014/main" id="{EACE5EA5-0EC5-58C4-EB96-FC9E3D9AE619}"/>
              </a:ext>
            </a:extLst>
          </p:cNvPr>
          <p:cNvSpPr>
            <a:spLocks noGrp="1"/>
          </p:cNvSpPr>
          <p:nvPr>
            <p:ph type="body" sz="half" idx="22" hasCustomPrompt="1"/>
          </p:nvPr>
        </p:nvSpPr>
        <p:spPr>
          <a:xfrm>
            <a:off x="1210884" y="2055600"/>
            <a:ext cx="4414557" cy="418322"/>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4" name="Text Placeholder 3">
            <a:extLst>
              <a:ext uri="{FF2B5EF4-FFF2-40B4-BE49-F238E27FC236}">
                <a16:creationId xmlns:a16="http://schemas.microsoft.com/office/drawing/2014/main" id="{27F1E5BE-8A05-D14D-B2A0-1AD0FC52318D}"/>
              </a:ext>
            </a:extLst>
          </p:cNvPr>
          <p:cNvSpPr>
            <a:spLocks noGrp="1"/>
          </p:cNvSpPr>
          <p:nvPr>
            <p:ph type="body" sz="half" idx="2"/>
          </p:nvPr>
        </p:nvSpPr>
        <p:spPr>
          <a:xfrm>
            <a:off x="1211910" y="2477626"/>
            <a:ext cx="4452290" cy="998095"/>
          </a:xfrm>
        </p:spPr>
        <p:txBody>
          <a:bodyPr lIns="0" tIns="0" rIns="0" bIns="0" anchor="t" anchorCtr="0">
            <a:normAutofit/>
          </a:bodyPr>
          <a:lstStyle>
            <a:lvl1pPr marL="285750" indent="-285750">
              <a:lnSpc>
                <a:spcPct val="110000"/>
              </a:lnSpc>
              <a:spcBef>
                <a:spcPts val="0"/>
              </a:spcBef>
              <a:buClr>
                <a:schemeClr val="bg1"/>
              </a:buClr>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 napsauttamalla</a:t>
            </a:r>
          </a:p>
        </p:txBody>
      </p:sp>
      <p:sp>
        <p:nvSpPr>
          <p:cNvPr id="22" name="Text Placeholder 3">
            <a:extLst>
              <a:ext uri="{FF2B5EF4-FFF2-40B4-BE49-F238E27FC236}">
                <a16:creationId xmlns:a16="http://schemas.microsoft.com/office/drawing/2014/main" id="{9225A0A2-EEE3-07EE-C156-6804854D56D1}"/>
              </a:ext>
            </a:extLst>
          </p:cNvPr>
          <p:cNvSpPr>
            <a:spLocks noGrp="1"/>
          </p:cNvSpPr>
          <p:nvPr>
            <p:ph type="body" sz="half" idx="24" hasCustomPrompt="1"/>
          </p:nvPr>
        </p:nvSpPr>
        <p:spPr>
          <a:xfrm>
            <a:off x="6539145" y="2032950"/>
            <a:ext cx="4414557" cy="418322"/>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1" name="Text Placeholder 3">
            <a:extLst>
              <a:ext uri="{FF2B5EF4-FFF2-40B4-BE49-F238E27FC236}">
                <a16:creationId xmlns:a16="http://schemas.microsoft.com/office/drawing/2014/main" id="{54B245C6-ECDF-F9F9-8CF7-78DFAACD9DF4}"/>
              </a:ext>
            </a:extLst>
          </p:cNvPr>
          <p:cNvSpPr>
            <a:spLocks noGrp="1"/>
          </p:cNvSpPr>
          <p:nvPr>
            <p:ph type="body" sz="half" idx="23"/>
          </p:nvPr>
        </p:nvSpPr>
        <p:spPr>
          <a:xfrm>
            <a:off x="6542825" y="2476800"/>
            <a:ext cx="4452290" cy="998095"/>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C0CDA761-048D-C54D-8E20-6C9D95F53A67}"/>
              </a:ext>
              <a:ext uri="{C183D7F6-B498-43B3-948B-1728B52AA6E4}">
                <adec:decorative xmlns:adec="http://schemas.microsoft.com/office/drawing/2017/decorative" val="1"/>
              </a:ext>
            </a:extLst>
          </p:cNvPr>
          <p:cNvSpPr>
            <a:spLocks noGrp="1"/>
          </p:cNvSpPr>
          <p:nvPr>
            <p:ph type="dt" sz="half" idx="10"/>
          </p:nvPr>
        </p:nvSpPr>
        <p:spPr/>
        <p:txBody>
          <a:bodyPr/>
          <a:lstStyle/>
          <a:p>
            <a:fld id="{5AB019FD-7351-674E-88EC-346BE3031EE7}" type="datetime1">
              <a:rPr lang="fi-FI" noProof="0" smtClean="0"/>
              <a:t>30.3.2026</a:t>
            </a:fld>
            <a:endParaRPr lang="fi-FI" noProof="0" dirty="0"/>
          </a:p>
        </p:txBody>
      </p:sp>
      <p:sp>
        <p:nvSpPr>
          <p:cNvPr id="6" name="Footer Placeholder 5">
            <a:extLst>
              <a:ext uri="{FF2B5EF4-FFF2-40B4-BE49-F238E27FC236}">
                <a16:creationId xmlns:a16="http://schemas.microsoft.com/office/drawing/2014/main" id="{12E1E2B8-D029-384A-92E9-B5724AA13637}"/>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noProof="0" dirty="0"/>
          </a:p>
        </p:txBody>
      </p:sp>
      <p:sp>
        <p:nvSpPr>
          <p:cNvPr id="7" name="Slide Number Placeholder 6">
            <a:extLst>
              <a:ext uri="{FF2B5EF4-FFF2-40B4-BE49-F238E27FC236}">
                <a16:creationId xmlns:a16="http://schemas.microsoft.com/office/drawing/2014/main" id="{4D389211-1DC9-694E-B796-2E30C709603A}"/>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
        <p:nvSpPr>
          <p:cNvPr id="19" name="Text Placeholder 3">
            <a:extLst>
              <a:ext uri="{FF2B5EF4-FFF2-40B4-BE49-F238E27FC236}">
                <a16:creationId xmlns:a16="http://schemas.microsoft.com/office/drawing/2014/main" id="{87FC0FB3-6F99-A3FA-11F4-F770C9023FFA}"/>
              </a:ext>
            </a:extLst>
          </p:cNvPr>
          <p:cNvSpPr>
            <a:spLocks noGrp="1"/>
          </p:cNvSpPr>
          <p:nvPr>
            <p:ph type="body" sz="half" idx="21" hasCustomPrompt="1"/>
          </p:nvPr>
        </p:nvSpPr>
        <p:spPr>
          <a:xfrm>
            <a:off x="1211397" y="4183200"/>
            <a:ext cx="4414557" cy="399600"/>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6562E4AD-4384-F11E-3BFC-E74384CA0A8A}"/>
              </a:ext>
            </a:extLst>
          </p:cNvPr>
          <p:cNvSpPr>
            <a:spLocks noGrp="1"/>
          </p:cNvSpPr>
          <p:nvPr>
            <p:ph type="body" sz="half" idx="20"/>
          </p:nvPr>
        </p:nvSpPr>
        <p:spPr>
          <a:xfrm>
            <a:off x="1211910" y="4582800"/>
            <a:ext cx="4413531" cy="1001636"/>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4" name="Text Placeholder 3">
            <a:extLst>
              <a:ext uri="{FF2B5EF4-FFF2-40B4-BE49-F238E27FC236}">
                <a16:creationId xmlns:a16="http://schemas.microsoft.com/office/drawing/2014/main" id="{13130747-405D-D8B8-97A0-B4374FB80ED2}"/>
              </a:ext>
            </a:extLst>
          </p:cNvPr>
          <p:cNvSpPr>
            <a:spLocks noGrp="1"/>
          </p:cNvSpPr>
          <p:nvPr>
            <p:ph type="body" sz="half" idx="26" hasCustomPrompt="1"/>
          </p:nvPr>
        </p:nvSpPr>
        <p:spPr>
          <a:xfrm>
            <a:off x="6539144" y="4135499"/>
            <a:ext cx="4414557" cy="399600"/>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3" name="Text Placeholder 3">
            <a:extLst>
              <a:ext uri="{FF2B5EF4-FFF2-40B4-BE49-F238E27FC236}">
                <a16:creationId xmlns:a16="http://schemas.microsoft.com/office/drawing/2014/main" id="{EA7A858B-5857-DEC6-CB5B-C592D4D97308}"/>
              </a:ext>
            </a:extLst>
          </p:cNvPr>
          <p:cNvSpPr>
            <a:spLocks noGrp="1"/>
          </p:cNvSpPr>
          <p:nvPr>
            <p:ph type="body" sz="half" idx="25"/>
          </p:nvPr>
        </p:nvSpPr>
        <p:spPr>
          <a:xfrm>
            <a:off x="6543484" y="4582800"/>
            <a:ext cx="4413531" cy="1001636"/>
          </a:xfrm>
        </p:spPr>
        <p:txBody>
          <a:bodyPr lIns="0" tIns="0" rIns="0" bIns="0" anchor="t" anchorCtr="0">
            <a:normAutofit/>
          </a:bodyPr>
          <a:lstStyle>
            <a:lvl1pPr marL="285750" indent="-285750">
              <a:lnSpc>
                <a:spcPct val="110000"/>
              </a:lnSpc>
              <a:spcBef>
                <a:spcPts val="0"/>
              </a:spcBef>
              <a:buClr>
                <a:schemeClr val="bg1"/>
              </a:buClr>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717638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2BE4F23-31E6-B9AF-873E-D41F82BB4881}"/>
              </a:ext>
            </a:extLst>
          </p:cNvPr>
          <p:cNvPicPr>
            <a:picLocks/>
          </p:cNvPicPr>
          <p:nvPr userDrawn="1"/>
        </p:nvPicPr>
        <p:blipFill rotWithShape="1">
          <a:blip r:embed="rId2">
            <a:extLst>
              <a:ext uri="{96DAC541-7B7A-43D3-8B79-37D633B846F1}">
                <asvg:svgBlip xmlns:asvg="http://schemas.microsoft.com/office/drawing/2016/SVG/main" r:embed="rId3"/>
              </a:ext>
            </a:extLst>
          </a:blip>
          <a:srcRect b="8030"/>
          <a:stretch/>
        </p:blipFill>
        <p:spPr>
          <a:xfrm>
            <a:off x="-8197" y="3432"/>
            <a:ext cx="12204000" cy="6859808"/>
          </a:xfrm>
          <a:prstGeom prst="rect">
            <a:avLst/>
          </a:prstGeom>
        </p:spPr>
      </p:pic>
      <p:pic>
        <p:nvPicPr>
          <p:cNvPr id="2" name="Kuva 1">
            <a:extLst>
              <a:ext uri="{FF2B5EF4-FFF2-40B4-BE49-F238E27FC236}">
                <a16:creationId xmlns:a16="http://schemas.microsoft.com/office/drawing/2014/main" id="{C7EF83DB-CBE1-D658-D404-E78481FB36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7205" y="629550"/>
            <a:ext cx="2973600" cy="64114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tx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spTree>
    <p:extLst>
      <p:ext uri="{BB962C8B-B14F-4D97-AF65-F5344CB8AC3E}">
        <p14:creationId xmlns:p14="http://schemas.microsoft.com/office/powerpoint/2010/main" val="20707873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 harmaa">
    <p:bg>
      <p:bgPr>
        <a:solidFill>
          <a:schemeClr val="accent4"/>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82195ED-2743-42C0-2BF2-02B5DA66E3FB}"/>
              </a:ext>
            </a:extLst>
          </p:cNvPr>
          <p:cNvPicPr>
            <a:picLocks/>
          </p:cNvPicPr>
          <p:nvPr userDrawn="1"/>
        </p:nvPicPr>
        <p:blipFill rotWithShape="1">
          <a:blip r:embed="rId2">
            <a:extLst>
              <a:ext uri="{96DAC541-7B7A-43D3-8B79-37D633B846F1}">
                <asvg:svgBlip xmlns:asvg="http://schemas.microsoft.com/office/drawing/2016/SVG/main"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accent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2" name="Kuva 1">
            <a:extLst>
              <a:ext uri="{FF2B5EF4-FFF2-40B4-BE49-F238E27FC236}">
                <a16:creationId xmlns:a16="http://schemas.microsoft.com/office/drawing/2014/main" id="{66FD2CA2-C83C-1F0D-AEFA-C8D0151BD1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7205" y="629550"/>
            <a:ext cx="2973600" cy="641148"/>
          </a:xfrm>
          <a:prstGeom prst="rect">
            <a:avLst/>
          </a:prstGeom>
        </p:spPr>
      </p:pic>
    </p:spTree>
    <p:extLst>
      <p:ext uri="{BB962C8B-B14F-4D97-AF65-F5344CB8AC3E}">
        <p14:creationId xmlns:p14="http://schemas.microsoft.com/office/powerpoint/2010/main" val="26182354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harmaa">
    <p:bg>
      <p:bgPr>
        <a:solidFill>
          <a:schemeClr val="bg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2B8AAA6-2534-4185-9894-0F9DCCA14C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2800" y="828000"/>
            <a:ext cx="2973600" cy="641148"/>
          </a:xfrm>
          <a:prstGeom prst="rect">
            <a:avLst/>
          </a:prstGeom>
        </p:spPr>
      </p:pic>
      <p:grpSp>
        <p:nvGrpSpPr>
          <p:cNvPr id="18" name="Ryhmä 17">
            <a:extLst>
              <a:ext uri="{FF2B5EF4-FFF2-40B4-BE49-F238E27FC236}">
                <a16:creationId xmlns:a16="http://schemas.microsoft.com/office/drawing/2014/main" id="{804C6A93-87CA-1B07-F39F-8243F651D13F}"/>
              </a:ext>
            </a:extLst>
          </p:cNvPr>
          <p:cNvGrpSpPr/>
          <p:nvPr userDrawn="1"/>
        </p:nvGrpSpPr>
        <p:grpSpPr>
          <a:xfrm>
            <a:off x="-17042" y="-4183"/>
            <a:ext cx="12270939" cy="6876000"/>
            <a:chOff x="-17042" y="3192"/>
            <a:chExt cx="12270939" cy="6856323"/>
          </a:xfrm>
          <a:solidFill>
            <a:srgbClr val="9BBAC0"/>
          </a:solidFill>
        </p:grpSpPr>
        <p:sp>
          <p:nvSpPr>
            <p:cNvPr id="19" name="Vapaamuotoinen: Muoto 18">
              <a:extLst>
                <a:ext uri="{FF2B5EF4-FFF2-40B4-BE49-F238E27FC236}">
                  <a16:creationId xmlns:a16="http://schemas.microsoft.com/office/drawing/2014/main" id="{2FBF413C-9B35-068E-0278-46B04871BE22}"/>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DAD44D19-FA62-771E-3A78-10CE9448DF04}"/>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36A36485-5BCF-B7CB-5033-0A5463BFA3C0}"/>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CC761B76-4B59-CAD6-F7FE-E7B34A78B650}"/>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620ED29-A106-E37E-CBCC-4FE43D8F50FE}"/>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grpFill/>
            <a:ln w="12622"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9544D780-EDC9-C6A0-BAEC-EEA9F0214063}"/>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grpFill/>
            <a:ln w="12622"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5E6E0946-5602-1681-3A7F-CE021B9EECD4}"/>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grpFill/>
            <a:ln w="12622"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FBC8A880-8ED5-E05F-03BF-595CFD700C6F}"/>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grpFill/>
            <a:ln w="12622"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48FD01E9-6994-BC06-D826-F320EBCDF73E}"/>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grpFill/>
            <a:ln w="12622"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FC6393F0-F81F-0924-2069-9DD6182B9D37}"/>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grpFill/>
            <a:ln w="12622"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D7012E85-AD27-6528-80C8-FF5F84D76E88}"/>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1B0BF348-FD47-57FD-0AEB-3A6C6C96546B}"/>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grpSp>
      <p:sp>
        <p:nvSpPr>
          <p:cNvPr id="7" name="Subtitle 2">
            <a:extLst>
              <a:ext uri="{FF2B5EF4-FFF2-40B4-BE49-F238E27FC236}">
                <a16:creationId xmlns:a16="http://schemas.microsoft.com/office/drawing/2014/main" id="{9BC09BD6-2490-7843-B7CF-5122CC607AB5}"/>
              </a:ext>
            </a:extLst>
          </p:cNvPr>
          <p:cNvSpPr>
            <a:spLocks noGrp="1"/>
          </p:cNvSpPr>
          <p:nvPr>
            <p:ph type="subTitle" idx="1" hasCustomPrompt="1"/>
          </p:nvPr>
        </p:nvSpPr>
        <p:spPr>
          <a:xfrm>
            <a:off x="1296000" y="4500000"/>
            <a:ext cx="4052977" cy="721165"/>
          </a:xfrm>
        </p:spPr>
        <p:txBody>
          <a:bodyPr anchor="t" anchorCtr="0">
            <a:no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nimi</a:t>
            </a:r>
            <a:br>
              <a:rPr lang="fi-FI" dirty="0"/>
            </a:br>
            <a:r>
              <a:rPr lang="fi-FI" dirty="0" err="1"/>
              <a:t>pp.kk.vvvv</a:t>
            </a:r>
            <a:endParaRPr lang="en-FI" dirty="0"/>
          </a:p>
        </p:txBody>
      </p:sp>
      <p:sp>
        <p:nvSpPr>
          <p:cNvPr id="6" name="Title 1">
            <a:extLst>
              <a:ext uri="{FF2B5EF4-FFF2-40B4-BE49-F238E27FC236}">
                <a16:creationId xmlns:a16="http://schemas.microsoft.com/office/drawing/2014/main" id="{52C1A845-53D6-7D47-85A8-5E6FE5496E40}"/>
              </a:ext>
            </a:extLst>
          </p:cNvPr>
          <p:cNvSpPr>
            <a:spLocks noGrp="1"/>
          </p:cNvSpPr>
          <p:nvPr>
            <p:ph type="ctrTitle" hasCustomPrompt="1"/>
          </p:nvPr>
        </p:nvSpPr>
        <p:spPr>
          <a:xfrm>
            <a:off x="1275767" y="1936800"/>
            <a:ext cx="6840000" cy="2394000"/>
          </a:xfrm>
        </p:spPr>
        <p:txBody>
          <a:bodyPr lIns="0" anchor="b" anchorCtr="0">
            <a:normAutofit/>
          </a:bodyPr>
          <a:lstStyle>
            <a:lvl1pPr algn="l">
              <a:lnSpc>
                <a:spcPct val="100000"/>
              </a:lnSpc>
              <a:defRPr sz="4800">
                <a:solidFill>
                  <a:schemeClr val="accent1"/>
                </a:solidFill>
              </a:defRPr>
            </a:lvl1pPr>
          </a:lstStyle>
          <a:p>
            <a:r>
              <a:rPr lang="fi-FI" noProof="0" dirty="0"/>
              <a:t>Anna esitykselle kuvaava otsikko, pituus 2–3 riviä</a:t>
            </a:r>
          </a:p>
        </p:txBody>
      </p:sp>
    </p:spTree>
    <p:extLst>
      <p:ext uri="{BB962C8B-B14F-4D97-AF65-F5344CB8AC3E}">
        <p14:creationId xmlns:p14="http://schemas.microsoft.com/office/powerpoint/2010/main" val="25785406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82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Otsikko ja sisältö tyhjä">
    <p:spTree>
      <p:nvGrpSpPr>
        <p:cNvPr id="1" name=""/>
        <p:cNvGrpSpPr/>
        <p:nvPr/>
      </p:nvGrpSpPr>
      <p:grpSpPr>
        <a:xfrm>
          <a:off x="0" y="0"/>
          <a:ext cx="0" cy="0"/>
          <a:chOff x="0" y="0"/>
          <a:chExt cx="0" cy="0"/>
        </a:xfrm>
      </p:grpSpPr>
      <p:sp>
        <p:nvSpPr>
          <p:cNvPr id="8" name="Otsikko 7"/>
          <p:cNvSpPr>
            <a:spLocks noGrp="1"/>
          </p:cNvSpPr>
          <p:nvPr>
            <p:ph type="title"/>
          </p:nvPr>
        </p:nvSpPr>
        <p:spPr>
          <a:xfrm>
            <a:off x="577047" y="313787"/>
            <a:ext cx="10965805" cy="1299027"/>
          </a:xfrm>
        </p:spPr>
        <p:txBody>
          <a:bodyPr/>
          <a:lstStyle>
            <a:lvl1pPr>
              <a:defRPr>
                <a:solidFill>
                  <a:schemeClr val="tx2"/>
                </a:solidFill>
              </a:defRPr>
            </a:lvl1pPr>
          </a:lstStyle>
          <a:p>
            <a:r>
              <a:rPr lang="fi-FI"/>
              <a:t>Muokkaa ots. perustyyl. napsautt.</a:t>
            </a:r>
            <a:endParaRPr lang="fi-FI" dirty="0"/>
          </a:p>
        </p:txBody>
      </p:sp>
      <p:sp>
        <p:nvSpPr>
          <p:cNvPr id="3" name="Sisällön paikkamerkki 2"/>
          <p:cNvSpPr>
            <a:spLocks noGrp="1"/>
          </p:cNvSpPr>
          <p:nvPr>
            <p:ph idx="1"/>
          </p:nvPr>
        </p:nvSpPr>
        <p:spPr>
          <a:xfrm>
            <a:off x="577047" y="1881330"/>
            <a:ext cx="10965805" cy="4524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9"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r>
              <a:rPr lang="fi-FI"/>
              <a:t>5.6.2024</a:t>
            </a:r>
            <a:endParaRPr lang="fi-FI" dirty="0"/>
          </a:p>
        </p:txBody>
      </p:sp>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r>
              <a:rPr lang="fi-FI"/>
              <a:t>Lorem ipsum</a:t>
            </a:r>
            <a:endParaRPr lang="fi-FI" dirty="0"/>
          </a:p>
        </p:txBody>
      </p:sp>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00000" y="6488848"/>
            <a:ext cx="5472587" cy="319101"/>
          </a:xfrm>
          <a:prstGeom prst="rect">
            <a:avLst/>
          </a:prstGeom>
        </p:spPr>
      </p:pic>
    </p:spTree>
    <p:extLst>
      <p:ext uri="{BB962C8B-B14F-4D97-AF65-F5344CB8AC3E}">
        <p14:creationId xmlns:p14="http://schemas.microsoft.com/office/powerpoint/2010/main" val="3756740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30.3.2026</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09247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7_Väliotsikko">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64BB7EB-9D1A-A4B0-0688-32AF6D2459FB}"/>
              </a:ext>
              <a:ext uri="{C183D7F6-B498-43B3-948B-1728B52AA6E4}">
                <adec:decorative xmlns:adec="http://schemas.microsoft.com/office/drawing/2017/decorative" val="1"/>
              </a:ext>
            </a:extLst>
          </p:cNvPr>
          <p:cNvGrpSpPr/>
          <p:nvPr userDrawn="1"/>
        </p:nvGrpSpPr>
        <p:grpSpPr>
          <a:xfrm>
            <a:off x="-14223" y="-29072"/>
            <a:ext cx="12204107" cy="6887071"/>
            <a:chOff x="-10667" y="-21804"/>
            <a:chExt cx="9153080" cy="5165303"/>
          </a:xfrm>
        </p:grpSpPr>
        <p:sp>
          <p:nvSpPr>
            <p:cNvPr id="51" name="Rectangle 50">
              <a:extLst>
                <a:ext uri="{C183D7F6-B498-43B3-948B-1728B52AA6E4}">
                  <adec:decorative xmlns:adec="http://schemas.microsoft.com/office/drawing/2017/decorative" val="1"/>
                </a:ext>
              </a:extLst>
            </p:cNvPr>
            <p:cNvSpPr/>
            <p:nvPr userDrawn="1"/>
          </p:nvSpPr>
          <p:spPr>
            <a:xfrm rot="10800000" flipV="1">
              <a:off x="-10667" y="-21804"/>
              <a:ext cx="4582667" cy="51653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8" name="Rectangle 57">
              <a:extLst>
                <a:ext uri="{C183D7F6-B498-43B3-948B-1728B52AA6E4}">
                  <adec:decorative xmlns:adec="http://schemas.microsoft.com/office/drawing/2017/decorative" val="1"/>
                </a:ext>
              </a:extLst>
            </p:cNvPr>
            <p:cNvSpPr/>
            <p:nvPr userDrawn="1"/>
          </p:nvSpPr>
          <p:spPr>
            <a:xfrm rot="10800000" flipV="1">
              <a:off x="4427983" y="-21804"/>
              <a:ext cx="4714430" cy="51653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4" name="Freeform 7">
              <a:extLst>
                <a:ext uri="{C183D7F6-B498-43B3-948B-1728B52AA6E4}">
                  <adec:decorative xmlns:adec="http://schemas.microsoft.com/office/drawing/2017/decorative" val="1"/>
                </a:ext>
              </a:extLst>
            </p:cNvPr>
            <p:cNvSpPr>
              <a:spLocks/>
            </p:cNvSpPr>
            <p:nvPr userDrawn="1"/>
          </p:nvSpPr>
          <p:spPr bwMode="auto">
            <a:xfrm rot="10800000" flipV="1">
              <a:off x="3392894" y="-21803"/>
              <a:ext cx="4279900" cy="5165302"/>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0" name="Otsikko"/>
          <p:cNvSpPr>
            <a:spLocks noGrp="1"/>
          </p:cNvSpPr>
          <p:nvPr userDrawn="1">
            <p:ph type="ctrTitle"/>
          </p:nvPr>
        </p:nvSpPr>
        <p:spPr>
          <a:xfrm>
            <a:off x="488869" y="548680"/>
            <a:ext cx="4647025" cy="3956083"/>
          </a:xfrm>
        </p:spPr>
        <p:txBody>
          <a:bodyPr anchor="b" anchorCtr="0">
            <a:noAutofit/>
          </a:bodyPr>
          <a:lstStyle>
            <a:lvl1pPr algn="l">
              <a:defRPr sz="5333">
                <a:solidFill>
                  <a:schemeClr val="tx2"/>
                </a:solidFill>
              </a:defRPr>
            </a:lvl1pPr>
          </a:lstStyle>
          <a:p>
            <a:r>
              <a:rPr lang="fi-FI"/>
              <a:t>Muokkaa ots. perustyyl. napsautt.</a:t>
            </a:r>
            <a:endParaRPr lang="fi-FI" dirty="0"/>
          </a:p>
        </p:txBody>
      </p:sp>
      <p:sp>
        <p:nvSpPr>
          <p:cNvPr id="11" name="Alaotsikko"/>
          <p:cNvSpPr>
            <a:spLocks noGrp="1"/>
          </p:cNvSpPr>
          <p:nvPr userDrawn="1">
            <p:ph type="subTitle" idx="1"/>
          </p:nvPr>
        </p:nvSpPr>
        <p:spPr>
          <a:xfrm>
            <a:off x="488868" y="4677139"/>
            <a:ext cx="4647027" cy="2016224"/>
          </a:xfrm>
        </p:spPr>
        <p:txBody>
          <a:bodyPr>
            <a:normAutofit/>
          </a:bodyPr>
          <a:lstStyle>
            <a:lvl1pPr marL="0" indent="0" algn="l">
              <a:spcBef>
                <a:spcPts val="0"/>
              </a:spcBef>
              <a:buNone/>
              <a:defRPr sz="24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grpSp>
        <p:nvGrpSpPr>
          <p:cNvPr id="2" name="Group 4" descr="Valtioneuvoston liikemerkki"/>
          <p:cNvGrpSpPr>
            <a:grpSpLocks noChangeAspect="1"/>
          </p:cNvGrpSpPr>
          <p:nvPr userDrawn="1"/>
        </p:nvGrpSpPr>
        <p:grpSpPr bwMode="auto">
          <a:xfrm>
            <a:off x="8917517" y="4504267"/>
            <a:ext cx="2834216" cy="1900767"/>
            <a:chOff x="4213" y="2128"/>
            <a:chExt cx="1339" cy="898"/>
          </a:xfrm>
        </p:grpSpPr>
        <p:sp>
          <p:nvSpPr>
            <p:cNvPr id="3" name="AutoShape 3"/>
            <p:cNvSpPr>
              <a:spLocks noChangeAspect="1" noChangeArrowheads="1" noTextEdit="1"/>
            </p:cNvSpPr>
            <p:nvPr userDrawn="1"/>
          </p:nvSpPr>
          <p:spPr bwMode="auto">
            <a:xfrm>
              <a:off x="4213" y="2128"/>
              <a:ext cx="1339"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4" name="Freeform 5"/>
            <p:cNvSpPr>
              <a:spLocks/>
            </p:cNvSpPr>
            <p:nvPr userDrawn="1"/>
          </p:nvSpPr>
          <p:spPr bwMode="auto">
            <a:xfrm>
              <a:off x="4213" y="2784"/>
              <a:ext cx="95" cy="85"/>
            </a:xfrm>
            <a:custGeom>
              <a:avLst/>
              <a:gdLst>
                <a:gd name="T0" fmla="*/ 77 w 95"/>
                <a:gd name="T1" fmla="*/ 17 h 85"/>
                <a:gd name="T2" fmla="*/ 49 w 95"/>
                <a:gd name="T3" fmla="*/ 85 h 85"/>
                <a:gd name="T4" fmla="*/ 46 w 95"/>
                <a:gd name="T5" fmla="*/ 85 h 85"/>
                <a:gd name="T6" fmla="*/ 16 w 95"/>
                <a:gd name="T7" fmla="*/ 17 h 85"/>
                <a:gd name="T8" fmla="*/ 16 w 95"/>
                <a:gd name="T9" fmla="*/ 17 h 85"/>
                <a:gd name="T10" fmla="*/ 14 w 95"/>
                <a:gd name="T11" fmla="*/ 11 h 85"/>
                <a:gd name="T12" fmla="*/ 10 w 95"/>
                <a:gd name="T13" fmla="*/ 7 h 85"/>
                <a:gd name="T14" fmla="*/ 6 w 95"/>
                <a:gd name="T15" fmla="*/ 5 h 85"/>
                <a:gd name="T16" fmla="*/ 0 w 95"/>
                <a:gd name="T17" fmla="*/ 5 h 85"/>
                <a:gd name="T18" fmla="*/ 0 w 95"/>
                <a:gd name="T19" fmla="*/ 0 h 85"/>
                <a:gd name="T20" fmla="*/ 44 w 95"/>
                <a:gd name="T21" fmla="*/ 0 h 85"/>
                <a:gd name="T22" fmla="*/ 44 w 95"/>
                <a:gd name="T23" fmla="*/ 5 h 85"/>
                <a:gd name="T24" fmla="*/ 44 w 95"/>
                <a:gd name="T25" fmla="*/ 5 h 85"/>
                <a:gd name="T26" fmla="*/ 37 w 95"/>
                <a:gd name="T27" fmla="*/ 5 h 85"/>
                <a:gd name="T28" fmla="*/ 34 w 95"/>
                <a:gd name="T29" fmla="*/ 7 h 85"/>
                <a:gd name="T30" fmla="*/ 32 w 95"/>
                <a:gd name="T31" fmla="*/ 9 h 85"/>
                <a:gd name="T32" fmla="*/ 32 w 95"/>
                <a:gd name="T33" fmla="*/ 10 h 85"/>
                <a:gd name="T34" fmla="*/ 34 w 95"/>
                <a:gd name="T35" fmla="*/ 15 h 85"/>
                <a:gd name="T36" fmla="*/ 53 w 95"/>
                <a:gd name="T37" fmla="*/ 59 h 85"/>
                <a:gd name="T38" fmla="*/ 72 w 95"/>
                <a:gd name="T39" fmla="*/ 15 h 85"/>
                <a:gd name="T40" fmla="*/ 72 w 95"/>
                <a:gd name="T41" fmla="*/ 15 h 85"/>
                <a:gd name="T42" fmla="*/ 73 w 95"/>
                <a:gd name="T43" fmla="*/ 10 h 85"/>
                <a:gd name="T44" fmla="*/ 73 w 95"/>
                <a:gd name="T45" fmla="*/ 9 h 85"/>
                <a:gd name="T46" fmla="*/ 73 w 95"/>
                <a:gd name="T47" fmla="*/ 7 h 85"/>
                <a:gd name="T48" fmla="*/ 68 w 95"/>
                <a:gd name="T49" fmla="*/ 5 h 85"/>
                <a:gd name="T50" fmla="*/ 62 w 95"/>
                <a:gd name="T51" fmla="*/ 5 h 85"/>
                <a:gd name="T52" fmla="*/ 62 w 95"/>
                <a:gd name="T53" fmla="*/ 0 h 85"/>
                <a:gd name="T54" fmla="*/ 95 w 95"/>
                <a:gd name="T55" fmla="*/ 0 h 85"/>
                <a:gd name="T56" fmla="*/ 95 w 95"/>
                <a:gd name="T57" fmla="*/ 5 h 85"/>
                <a:gd name="T58" fmla="*/ 95 w 95"/>
                <a:gd name="T59" fmla="*/ 5 h 85"/>
                <a:gd name="T60" fmla="*/ 89 w 95"/>
                <a:gd name="T61" fmla="*/ 5 h 85"/>
                <a:gd name="T62" fmla="*/ 84 w 95"/>
                <a:gd name="T63" fmla="*/ 7 h 85"/>
                <a:gd name="T64" fmla="*/ 81 w 95"/>
                <a:gd name="T65" fmla="*/ 11 h 85"/>
                <a:gd name="T66" fmla="*/ 77 w 95"/>
                <a:gd name="T67" fmla="*/ 17 h 85"/>
                <a:gd name="T68" fmla="*/ 77 w 95"/>
                <a:gd name="T6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85">
                  <a:moveTo>
                    <a:pt x="77" y="17"/>
                  </a:moveTo>
                  <a:lnTo>
                    <a:pt x="49" y="85"/>
                  </a:lnTo>
                  <a:lnTo>
                    <a:pt x="46" y="85"/>
                  </a:lnTo>
                  <a:lnTo>
                    <a:pt x="16" y="17"/>
                  </a:lnTo>
                  <a:lnTo>
                    <a:pt x="16" y="17"/>
                  </a:lnTo>
                  <a:lnTo>
                    <a:pt x="14" y="11"/>
                  </a:lnTo>
                  <a:lnTo>
                    <a:pt x="10" y="7"/>
                  </a:lnTo>
                  <a:lnTo>
                    <a:pt x="6" y="5"/>
                  </a:lnTo>
                  <a:lnTo>
                    <a:pt x="0" y="5"/>
                  </a:lnTo>
                  <a:lnTo>
                    <a:pt x="0" y="0"/>
                  </a:lnTo>
                  <a:lnTo>
                    <a:pt x="44" y="0"/>
                  </a:lnTo>
                  <a:lnTo>
                    <a:pt x="44" y="5"/>
                  </a:lnTo>
                  <a:lnTo>
                    <a:pt x="44" y="5"/>
                  </a:lnTo>
                  <a:lnTo>
                    <a:pt x="37" y="5"/>
                  </a:lnTo>
                  <a:lnTo>
                    <a:pt x="34" y="7"/>
                  </a:lnTo>
                  <a:lnTo>
                    <a:pt x="32" y="9"/>
                  </a:lnTo>
                  <a:lnTo>
                    <a:pt x="32" y="10"/>
                  </a:lnTo>
                  <a:lnTo>
                    <a:pt x="34" y="15"/>
                  </a:lnTo>
                  <a:lnTo>
                    <a:pt x="53" y="59"/>
                  </a:lnTo>
                  <a:lnTo>
                    <a:pt x="72" y="15"/>
                  </a:lnTo>
                  <a:lnTo>
                    <a:pt x="72" y="15"/>
                  </a:lnTo>
                  <a:lnTo>
                    <a:pt x="73" y="10"/>
                  </a:lnTo>
                  <a:lnTo>
                    <a:pt x="73" y="9"/>
                  </a:lnTo>
                  <a:lnTo>
                    <a:pt x="73" y="7"/>
                  </a:lnTo>
                  <a:lnTo>
                    <a:pt x="68" y="5"/>
                  </a:lnTo>
                  <a:lnTo>
                    <a:pt x="62" y="5"/>
                  </a:lnTo>
                  <a:lnTo>
                    <a:pt x="62" y="0"/>
                  </a:lnTo>
                  <a:lnTo>
                    <a:pt x="95" y="0"/>
                  </a:lnTo>
                  <a:lnTo>
                    <a:pt x="95" y="5"/>
                  </a:lnTo>
                  <a:lnTo>
                    <a:pt x="95" y="5"/>
                  </a:lnTo>
                  <a:lnTo>
                    <a:pt x="89" y="5"/>
                  </a:lnTo>
                  <a:lnTo>
                    <a:pt x="84" y="7"/>
                  </a:lnTo>
                  <a:lnTo>
                    <a:pt x="81" y="11"/>
                  </a:lnTo>
                  <a:lnTo>
                    <a:pt x="77" y="17"/>
                  </a:lnTo>
                  <a:lnTo>
                    <a:pt x="7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 name="Freeform 6"/>
            <p:cNvSpPr>
              <a:spLocks noEditPoints="1"/>
            </p:cNvSpPr>
            <p:nvPr userDrawn="1"/>
          </p:nvSpPr>
          <p:spPr bwMode="auto">
            <a:xfrm>
              <a:off x="4297" y="2782"/>
              <a:ext cx="96" cy="85"/>
            </a:xfrm>
            <a:custGeom>
              <a:avLst/>
              <a:gdLst>
                <a:gd name="T0" fmla="*/ 23 w 96"/>
                <a:gd name="T1" fmla="*/ 69 h 85"/>
                <a:gd name="T2" fmla="*/ 23 w 96"/>
                <a:gd name="T3" fmla="*/ 69 h 85"/>
                <a:gd name="T4" fmla="*/ 22 w 96"/>
                <a:gd name="T5" fmla="*/ 74 h 85"/>
                <a:gd name="T6" fmla="*/ 22 w 96"/>
                <a:gd name="T7" fmla="*/ 76 h 85"/>
                <a:gd name="T8" fmla="*/ 23 w 96"/>
                <a:gd name="T9" fmla="*/ 78 h 85"/>
                <a:gd name="T10" fmla="*/ 27 w 96"/>
                <a:gd name="T11" fmla="*/ 80 h 85"/>
                <a:gd name="T12" fmla="*/ 34 w 96"/>
                <a:gd name="T13" fmla="*/ 80 h 85"/>
                <a:gd name="T14" fmla="*/ 34 w 96"/>
                <a:gd name="T15" fmla="*/ 85 h 85"/>
                <a:gd name="T16" fmla="*/ 0 w 96"/>
                <a:gd name="T17" fmla="*/ 85 h 85"/>
                <a:gd name="T18" fmla="*/ 0 w 96"/>
                <a:gd name="T19" fmla="*/ 80 h 85"/>
                <a:gd name="T20" fmla="*/ 0 w 96"/>
                <a:gd name="T21" fmla="*/ 80 h 85"/>
                <a:gd name="T22" fmla="*/ 6 w 96"/>
                <a:gd name="T23" fmla="*/ 80 h 85"/>
                <a:gd name="T24" fmla="*/ 11 w 96"/>
                <a:gd name="T25" fmla="*/ 78 h 85"/>
                <a:gd name="T26" fmla="*/ 14 w 96"/>
                <a:gd name="T27" fmla="*/ 74 h 85"/>
                <a:gd name="T28" fmla="*/ 18 w 96"/>
                <a:gd name="T29" fmla="*/ 68 h 85"/>
                <a:gd name="T30" fmla="*/ 47 w 96"/>
                <a:gd name="T31" fmla="*/ 0 h 85"/>
                <a:gd name="T32" fmla="*/ 50 w 96"/>
                <a:gd name="T33" fmla="*/ 0 h 85"/>
                <a:gd name="T34" fmla="*/ 79 w 96"/>
                <a:gd name="T35" fmla="*/ 68 h 85"/>
                <a:gd name="T36" fmla="*/ 79 w 96"/>
                <a:gd name="T37" fmla="*/ 68 h 85"/>
                <a:gd name="T38" fmla="*/ 82 w 96"/>
                <a:gd name="T39" fmla="*/ 74 h 85"/>
                <a:gd name="T40" fmla="*/ 85 w 96"/>
                <a:gd name="T41" fmla="*/ 78 h 85"/>
                <a:gd name="T42" fmla="*/ 89 w 96"/>
                <a:gd name="T43" fmla="*/ 80 h 85"/>
                <a:gd name="T44" fmla="*/ 96 w 96"/>
                <a:gd name="T45" fmla="*/ 80 h 85"/>
                <a:gd name="T46" fmla="*/ 96 w 96"/>
                <a:gd name="T47" fmla="*/ 85 h 85"/>
                <a:gd name="T48" fmla="*/ 51 w 96"/>
                <a:gd name="T49" fmla="*/ 85 h 85"/>
                <a:gd name="T50" fmla="*/ 51 w 96"/>
                <a:gd name="T51" fmla="*/ 80 h 85"/>
                <a:gd name="T52" fmla="*/ 51 w 96"/>
                <a:gd name="T53" fmla="*/ 80 h 85"/>
                <a:gd name="T54" fmla="*/ 58 w 96"/>
                <a:gd name="T55" fmla="*/ 80 h 85"/>
                <a:gd name="T56" fmla="*/ 63 w 96"/>
                <a:gd name="T57" fmla="*/ 78 h 85"/>
                <a:gd name="T58" fmla="*/ 63 w 96"/>
                <a:gd name="T59" fmla="*/ 76 h 85"/>
                <a:gd name="T60" fmla="*/ 63 w 96"/>
                <a:gd name="T61" fmla="*/ 74 h 85"/>
                <a:gd name="T62" fmla="*/ 62 w 96"/>
                <a:gd name="T63" fmla="*/ 69 h 85"/>
                <a:gd name="T64" fmla="*/ 56 w 96"/>
                <a:gd name="T65" fmla="*/ 57 h 85"/>
                <a:gd name="T66" fmla="*/ 29 w 96"/>
                <a:gd name="T67" fmla="*/ 57 h 85"/>
                <a:gd name="T68" fmla="*/ 23 w 96"/>
                <a:gd name="T69" fmla="*/ 69 h 85"/>
                <a:gd name="T70" fmla="*/ 43 w 96"/>
                <a:gd name="T71" fmla="*/ 26 h 85"/>
                <a:gd name="T72" fmla="*/ 32 w 96"/>
                <a:gd name="T73" fmla="*/ 51 h 85"/>
                <a:gd name="T74" fmla="*/ 53 w 96"/>
                <a:gd name="T75" fmla="*/ 51 h 85"/>
                <a:gd name="T76" fmla="*/ 43 w 96"/>
                <a:gd name="T77"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85">
                  <a:moveTo>
                    <a:pt x="23" y="69"/>
                  </a:moveTo>
                  <a:lnTo>
                    <a:pt x="23" y="69"/>
                  </a:lnTo>
                  <a:lnTo>
                    <a:pt x="22" y="74"/>
                  </a:lnTo>
                  <a:lnTo>
                    <a:pt x="22" y="76"/>
                  </a:lnTo>
                  <a:lnTo>
                    <a:pt x="23" y="78"/>
                  </a:lnTo>
                  <a:lnTo>
                    <a:pt x="27" y="80"/>
                  </a:lnTo>
                  <a:lnTo>
                    <a:pt x="34" y="80"/>
                  </a:lnTo>
                  <a:lnTo>
                    <a:pt x="34" y="85"/>
                  </a:lnTo>
                  <a:lnTo>
                    <a:pt x="0" y="85"/>
                  </a:lnTo>
                  <a:lnTo>
                    <a:pt x="0" y="80"/>
                  </a:lnTo>
                  <a:lnTo>
                    <a:pt x="0" y="80"/>
                  </a:lnTo>
                  <a:lnTo>
                    <a:pt x="6" y="80"/>
                  </a:lnTo>
                  <a:lnTo>
                    <a:pt x="11" y="78"/>
                  </a:lnTo>
                  <a:lnTo>
                    <a:pt x="14" y="74"/>
                  </a:lnTo>
                  <a:lnTo>
                    <a:pt x="18" y="68"/>
                  </a:lnTo>
                  <a:lnTo>
                    <a:pt x="47" y="0"/>
                  </a:lnTo>
                  <a:lnTo>
                    <a:pt x="50" y="0"/>
                  </a:lnTo>
                  <a:lnTo>
                    <a:pt x="79" y="68"/>
                  </a:lnTo>
                  <a:lnTo>
                    <a:pt x="79" y="68"/>
                  </a:lnTo>
                  <a:lnTo>
                    <a:pt x="82" y="74"/>
                  </a:lnTo>
                  <a:lnTo>
                    <a:pt x="85" y="78"/>
                  </a:lnTo>
                  <a:lnTo>
                    <a:pt x="89" y="80"/>
                  </a:lnTo>
                  <a:lnTo>
                    <a:pt x="96" y="80"/>
                  </a:lnTo>
                  <a:lnTo>
                    <a:pt x="96" y="85"/>
                  </a:lnTo>
                  <a:lnTo>
                    <a:pt x="51" y="85"/>
                  </a:lnTo>
                  <a:lnTo>
                    <a:pt x="51" y="80"/>
                  </a:lnTo>
                  <a:lnTo>
                    <a:pt x="51" y="80"/>
                  </a:lnTo>
                  <a:lnTo>
                    <a:pt x="58" y="80"/>
                  </a:lnTo>
                  <a:lnTo>
                    <a:pt x="63" y="78"/>
                  </a:lnTo>
                  <a:lnTo>
                    <a:pt x="63" y="76"/>
                  </a:lnTo>
                  <a:lnTo>
                    <a:pt x="63" y="74"/>
                  </a:lnTo>
                  <a:lnTo>
                    <a:pt x="62" y="69"/>
                  </a:lnTo>
                  <a:lnTo>
                    <a:pt x="56" y="57"/>
                  </a:lnTo>
                  <a:lnTo>
                    <a:pt x="29" y="57"/>
                  </a:lnTo>
                  <a:lnTo>
                    <a:pt x="23" y="69"/>
                  </a:lnTo>
                  <a:close/>
                  <a:moveTo>
                    <a:pt x="43" y="26"/>
                  </a:moveTo>
                  <a:lnTo>
                    <a:pt x="32" y="51"/>
                  </a:lnTo>
                  <a:lnTo>
                    <a:pt x="53" y="51"/>
                  </a:lnTo>
                  <a:lnTo>
                    <a:pt x="4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 name="Freeform 7"/>
            <p:cNvSpPr>
              <a:spLocks/>
            </p:cNvSpPr>
            <p:nvPr userDrawn="1"/>
          </p:nvSpPr>
          <p:spPr bwMode="auto">
            <a:xfrm>
              <a:off x="4402" y="2784"/>
              <a:ext cx="80" cy="83"/>
            </a:xfrm>
            <a:custGeom>
              <a:avLst/>
              <a:gdLst>
                <a:gd name="T0" fmla="*/ 0 w 80"/>
                <a:gd name="T1" fmla="*/ 5 h 83"/>
                <a:gd name="T2" fmla="*/ 0 w 80"/>
                <a:gd name="T3" fmla="*/ 0 h 83"/>
                <a:gd name="T4" fmla="*/ 44 w 80"/>
                <a:gd name="T5" fmla="*/ 0 h 83"/>
                <a:gd name="T6" fmla="*/ 44 w 80"/>
                <a:gd name="T7" fmla="*/ 5 h 83"/>
                <a:gd name="T8" fmla="*/ 44 w 80"/>
                <a:gd name="T9" fmla="*/ 5 h 83"/>
                <a:gd name="T10" fmla="*/ 37 w 80"/>
                <a:gd name="T11" fmla="*/ 5 h 83"/>
                <a:gd name="T12" fmla="*/ 35 w 80"/>
                <a:gd name="T13" fmla="*/ 6 h 83"/>
                <a:gd name="T14" fmla="*/ 33 w 80"/>
                <a:gd name="T15" fmla="*/ 7 h 83"/>
                <a:gd name="T16" fmla="*/ 32 w 80"/>
                <a:gd name="T17" fmla="*/ 12 h 83"/>
                <a:gd name="T18" fmla="*/ 31 w 80"/>
                <a:gd name="T19" fmla="*/ 20 h 83"/>
                <a:gd name="T20" fmla="*/ 31 w 80"/>
                <a:gd name="T21" fmla="*/ 61 h 83"/>
                <a:gd name="T22" fmla="*/ 31 w 80"/>
                <a:gd name="T23" fmla="*/ 61 h 83"/>
                <a:gd name="T24" fmla="*/ 32 w 80"/>
                <a:gd name="T25" fmla="*/ 69 h 83"/>
                <a:gd name="T26" fmla="*/ 33 w 80"/>
                <a:gd name="T27" fmla="*/ 73 h 83"/>
                <a:gd name="T28" fmla="*/ 35 w 80"/>
                <a:gd name="T29" fmla="*/ 74 h 83"/>
                <a:gd name="T30" fmla="*/ 37 w 80"/>
                <a:gd name="T31" fmla="*/ 76 h 83"/>
                <a:gd name="T32" fmla="*/ 44 w 80"/>
                <a:gd name="T33" fmla="*/ 76 h 83"/>
                <a:gd name="T34" fmla="*/ 59 w 80"/>
                <a:gd name="T35" fmla="*/ 76 h 83"/>
                <a:gd name="T36" fmla="*/ 59 w 80"/>
                <a:gd name="T37" fmla="*/ 76 h 83"/>
                <a:gd name="T38" fmla="*/ 67 w 80"/>
                <a:gd name="T39" fmla="*/ 76 h 83"/>
                <a:gd name="T40" fmla="*/ 71 w 80"/>
                <a:gd name="T41" fmla="*/ 73 h 83"/>
                <a:gd name="T42" fmla="*/ 73 w 80"/>
                <a:gd name="T43" fmla="*/ 70 h 83"/>
                <a:gd name="T44" fmla="*/ 76 w 80"/>
                <a:gd name="T45" fmla="*/ 65 h 83"/>
                <a:gd name="T46" fmla="*/ 76 w 80"/>
                <a:gd name="T47" fmla="*/ 63 h 83"/>
                <a:gd name="T48" fmla="*/ 80 w 80"/>
                <a:gd name="T49" fmla="*/ 63 h 83"/>
                <a:gd name="T50" fmla="*/ 79 w 80"/>
                <a:gd name="T51" fmla="*/ 83 h 83"/>
                <a:gd name="T52" fmla="*/ 0 w 80"/>
                <a:gd name="T53" fmla="*/ 83 h 83"/>
                <a:gd name="T54" fmla="*/ 0 w 80"/>
                <a:gd name="T55" fmla="*/ 78 h 83"/>
                <a:gd name="T56" fmla="*/ 0 w 80"/>
                <a:gd name="T57" fmla="*/ 78 h 83"/>
                <a:gd name="T58" fmla="*/ 7 w 80"/>
                <a:gd name="T59" fmla="*/ 78 h 83"/>
                <a:gd name="T60" fmla="*/ 10 w 80"/>
                <a:gd name="T61" fmla="*/ 77 h 83"/>
                <a:gd name="T62" fmla="*/ 12 w 80"/>
                <a:gd name="T63" fmla="*/ 76 h 83"/>
                <a:gd name="T64" fmla="*/ 13 w 80"/>
                <a:gd name="T65" fmla="*/ 71 h 83"/>
                <a:gd name="T66" fmla="*/ 14 w 80"/>
                <a:gd name="T67" fmla="*/ 63 h 83"/>
                <a:gd name="T68" fmla="*/ 14 w 80"/>
                <a:gd name="T69" fmla="*/ 20 h 83"/>
                <a:gd name="T70" fmla="*/ 14 w 80"/>
                <a:gd name="T71" fmla="*/ 20 h 83"/>
                <a:gd name="T72" fmla="*/ 13 w 80"/>
                <a:gd name="T73" fmla="*/ 12 h 83"/>
                <a:gd name="T74" fmla="*/ 12 w 80"/>
                <a:gd name="T75" fmla="*/ 7 h 83"/>
                <a:gd name="T76" fmla="*/ 10 w 80"/>
                <a:gd name="T77" fmla="*/ 6 h 83"/>
                <a:gd name="T78" fmla="*/ 7 w 80"/>
                <a:gd name="T79" fmla="*/ 5 h 83"/>
                <a:gd name="T80" fmla="*/ 0 w 80"/>
                <a:gd name="T81" fmla="*/ 5 h 83"/>
                <a:gd name="T82" fmla="*/ 0 w 80"/>
                <a:gd name="T8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83">
                  <a:moveTo>
                    <a:pt x="0" y="5"/>
                  </a:moveTo>
                  <a:lnTo>
                    <a:pt x="0" y="0"/>
                  </a:lnTo>
                  <a:lnTo>
                    <a:pt x="44" y="0"/>
                  </a:lnTo>
                  <a:lnTo>
                    <a:pt x="44" y="5"/>
                  </a:lnTo>
                  <a:lnTo>
                    <a:pt x="44" y="5"/>
                  </a:lnTo>
                  <a:lnTo>
                    <a:pt x="37" y="5"/>
                  </a:lnTo>
                  <a:lnTo>
                    <a:pt x="35" y="6"/>
                  </a:lnTo>
                  <a:lnTo>
                    <a:pt x="33" y="7"/>
                  </a:lnTo>
                  <a:lnTo>
                    <a:pt x="32" y="12"/>
                  </a:lnTo>
                  <a:lnTo>
                    <a:pt x="31" y="20"/>
                  </a:lnTo>
                  <a:lnTo>
                    <a:pt x="31" y="61"/>
                  </a:lnTo>
                  <a:lnTo>
                    <a:pt x="31" y="61"/>
                  </a:lnTo>
                  <a:lnTo>
                    <a:pt x="32" y="69"/>
                  </a:lnTo>
                  <a:lnTo>
                    <a:pt x="33" y="73"/>
                  </a:lnTo>
                  <a:lnTo>
                    <a:pt x="35" y="74"/>
                  </a:lnTo>
                  <a:lnTo>
                    <a:pt x="37" y="76"/>
                  </a:lnTo>
                  <a:lnTo>
                    <a:pt x="44" y="76"/>
                  </a:lnTo>
                  <a:lnTo>
                    <a:pt x="59" y="76"/>
                  </a:lnTo>
                  <a:lnTo>
                    <a:pt x="59" y="76"/>
                  </a:lnTo>
                  <a:lnTo>
                    <a:pt x="67" y="76"/>
                  </a:lnTo>
                  <a:lnTo>
                    <a:pt x="71" y="73"/>
                  </a:lnTo>
                  <a:lnTo>
                    <a:pt x="73" y="70"/>
                  </a:lnTo>
                  <a:lnTo>
                    <a:pt x="76" y="65"/>
                  </a:lnTo>
                  <a:lnTo>
                    <a:pt x="76" y="63"/>
                  </a:lnTo>
                  <a:lnTo>
                    <a:pt x="80" y="63"/>
                  </a:lnTo>
                  <a:lnTo>
                    <a:pt x="79" y="83"/>
                  </a:lnTo>
                  <a:lnTo>
                    <a:pt x="0" y="83"/>
                  </a:lnTo>
                  <a:lnTo>
                    <a:pt x="0" y="78"/>
                  </a:lnTo>
                  <a:lnTo>
                    <a:pt x="0" y="78"/>
                  </a:lnTo>
                  <a:lnTo>
                    <a:pt x="7" y="78"/>
                  </a:lnTo>
                  <a:lnTo>
                    <a:pt x="10" y="77"/>
                  </a:lnTo>
                  <a:lnTo>
                    <a:pt x="12" y="76"/>
                  </a:lnTo>
                  <a:lnTo>
                    <a:pt x="13" y="71"/>
                  </a:lnTo>
                  <a:lnTo>
                    <a:pt x="14" y="63"/>
                  </a:lnTo>
                  <a:lnTo>
                    <a:pt x="14" y="20"/>
                  </a:lnTo>
                  <a:lnTo>
                    <a:pt x="14" y="20"/>
                  </a:lnTo>
                  <a:lnTo>
                    <a:pt x="13" y="12"/>
                  </a:lnTo>
                  <a:lnTo>
                    <a:pt x="12" y="7"/>
                  </a:lnTo>
                  <a:lnTo>
                    <a:pt x="10" y="6"/>
                  </a:lnTo>
                  <a:lnTo>
                    <a:pt x="7" y="5"/>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 name="Freeform 8"/>
            <p:cNvSpPr>
              <a:spLocks/>
            </p:cNvSpPr>
            <p:nvPr userDrawn="1"/>
          </p:nvSpPr>
          <p:spPr bwMode="auto">
            <a:xfrm>
              <a:off x="4482" y="2784"/>
              <a:ext cx="86" cy="83"/>
            </a:xfrm>
            <a:custGeom>
              <a:avLst/>
              <a:gdLst>
                <a:gd name="T0" fmla="*/ 86 w 86"/>
                <a:gd name="T1" fmla="*/ 20 h 83"/>
                <a:gd name="T2" fmla="*/ 81 w 86"/>
                <a:gd name="T3" fmla="*/ 20 h 83"/>
                <a:gd name="T4" fmla="*/ 81 w 86"/>
                <a:gd name="T5" fmla="*/ 17 h 83"/>
                <a:gd name="T6" fmla="*/ 81 w 86"/>
                <a:gd name="T7" fmla="*/ 17 h 83"/>
                <a:gd name="T8" fmla="*/ 79 w 86"/>
                <a:gd name="T9" fmla="*/ 12 h 83"/>
                <a:gd name="T10" fmla="*/ 76 w 86"/>
                <a:gd name="T11" fmla="*/ 10 h 83"/>
                <a:gd name="T12" fmla="*/ 73 w 86"/>
                <a:gd name="T13" fmla="*/ 7 h 83"/>
                <a:gd name="T14" fmla="*/ 65 w 86"/>
                <a:gd name="T15" fmla="*/ 6 h 83"/>
                <a:gd name="T16" fmla="*/ 51 w 86"/>
                <a:gd name="T17" fmla="*/ 6 h 83"/>
                <a:gd name="T18" fmla="*/ 51 w 86"/>
                <a:gd name="T19" fmla="*/ 63 h 83"/>
                <a:gd name="T20" fmla="*/ 51 w 86"/>
                <a:gd name="T21" fmla="*/ 63 h 83"/>
                <a:gd name="T22" fmla="*/ 52 w 86"/>
                <a:gd name="T23" fmla="*/ 71 h 83"/>
                <a:gd name="T24" fmla="*/ 53 w 86"/>
                <a:gd name="T25" fmla="*/ 76 h 83"/>
                <a:gd name="T26" fmla="*/ 56 w 86"/>
                <a:gd name="T27" fmla="*/ 77 h 83"/>
                <a:gd name="T28" fmla="*/ 58 w 86"/>
                <a:gd name="T29" fmla="*/ 78 h 83"/>
                <a:gd name="T30" fmla="*/ 65 w 86"/>
                <a:gd name="T31" fmla="*/ 78 h 83"/>
                <a:gd name="T32" fmla="*/ 65 w 86"/>
                <a:gd name="T33" fmla="*/ 83 h 83"/>
                <a:gd name="T34" fmla="*/ 21 w 86"/>
                <a:gd name="T35" fmla="*/ 83 h 83"/>
                <a:gd name="T36" fmla="*/ 21 w 86"/>
                <a:gd name="T37" fmla="*/ 78 h 83"/>
                <a:gd name="T38" fmla="*/ 21 w 86"/>
                <a:gd name="T39" fmla="*/ 78 h 83"/>
                <a:gd name="T40" fmla="*/ 28 w 86"/>
                <a:gd name="T41" fmla="*/ 78 h 83"/>
                <a:gd name="T42" fmla="*/ 30 w 86"/>
                <a:gd name="T43" fmla="*/ 77 h 83"/>
                <a:gd name="T44" fmla="*/ 33 w 86"/>
                <a:gd name="T45" fmla="*/ 76 h 83"/>
                <a:gd name="T46" fmla="*/ 34 w 86"/>
                <a:gd name="T47" fmla="*/ 71 h 83"/>
                <a:gd name="T48" fmla="*/ 35 w 86"/>
                <a:gd name="T49" fmla="*/ 63 h 83"/>
                <a:gd name="T50" fmla="*/ 35 w 86"/>
                <a:gd name="T51" fmla="*/ 6 h 83"/>
                <a:gd name="T52" fmla="*/ 21 w 86"/>
                <a:gd name="T53" fmla="*/ 6 h 83"/>
                <a:gd name="T54" fmla="*/ 21 w 86"/>
                <a:gd name="T55" fmla="*/ 6 h 83"/>
                <a:gd name="T56" fmla="*/ 13 w 86"/>
                <a:gd name="T57" fmla="*/ 7 h 83"/>
                <a:gd name="T58" fmla="*/ 9 w 86"/>
                <a:gd name="T59" fmla="*/ 10 h 83"/>
                <a:gd name="T60" fmla="*/ 7 w 86"/>
                <a:gd name="T61" fmla="*/ 12 h 83"/>
                <a:gd name="T62" fmla="*/ 5 w 86"/>
                <a:gd name="T63" fmla="*/ 17 h 83"/>
                <a:gd name="T64" fmla="*/ 5 w 86"/>
                <a:gd name="T65" fmla="*/ 20 h 83"/>
                <a:gd name="T66" fmla="*/ 0 w 86"/>
                <a:gd name="T67" fmla="*/ 20 h 83"/>
                <a:gd name="T68" fmla="*/ 1 w 86"/>
                <a:gd name="T69" fmla="*/ 0 h 83"/>
                <a:gd name="T70" fmla="*/ 85 w 86"/>
                <a:gd name="T71" fmla="*/ 0 h 83"/>
                <a:gd name="T72" fmla="*/ 86 w 86"/>
                <a:gd name="T7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3">
                  <a:moveTo>
                    <a:pt x="86" y="20"/>
                  </a:moveTo>
                  <a:lnTo>
                    <a:pt x="81" y="20"/>
                  </a:lnTo>
                  <a:lnTo>
                    <a:pt x="81" y="17"/>
                  </a:lnTo>
                  <a:lnTo>
                    <a:pt x="81" y="17"/>
                  </a:lnTo>
                  <a:lnTo>
                    <a:pt x="79" y="12"/>
                  </a:lnTo>
                  <a:lnTo>
                    <a:pt x="76" y="10"/>
                  </a:lnTo>
                  <a:lnTo>
                    <a:pt x="73" y="7"/>
                  </a:lnTo>
                  <a:lnTo>
                    <a:pt x="65" y="6"/>
                  </a:lnTo>
                  <a:lnTo>
                    <a:pt x="51" y="6"/>
                  </a:lnTo>
                  <a:lnTo>
                    <a:pt x="51" y="63"/>
                  </a:lnTo>
                  <a:lnTo>
                    <a:pt x="51" y="63"/>
                  </a:lnTo>
                  <a:lnTo>
                    <a:pt x="52" y="71"/>
                  </a:lnTo>
                  <a:lnTo>
                    <a:pt x="53" y="76"/>
                  </a:lnTo>
                  <a:lnTo>
                    <a:pt x="56" y="77"/>
                  </a:lnTo>
                  <a:lnTo>
                    <a:pt x="58" y="78"/>
                  </a:lnTo>
                  <a:lnTo>
                    <a:pt x="65" y="78"/>
                  </a:lnTo>
                  <a:lnTo>
                    <a:pt x="65" y="83"/>
                  </a:lnTo>
                  <a:lnTo>
                    <a:pt x="21" y="83"/>
                  </a:lnTo>
                  <a:lnTo>
                    <a:pt x="21" y="78"/>
                  </a:lnTo>
                  <a:lnTo>
                    <a:pt x="21" y="78"/>
                  </a:lnTo>
                  <a:lnTo>
                    <a:pt x="28" y="78"/>
                  </a:lnTo>
                  <a:lnTo>
                    <a:pt x="30" y="77"/>
                  </a:lnTo>
                  <a:lnTo>
                    <a:pt x="33" y="76"/>
                  </a:lnTo>
                  <a:lnTo>
                    <a:pt x="34" y="71"/>
                  </a:lnTo>
                  <a:lnTo>
                    <a:pt x="35" y="63"/>
                  </a:lnTo>
                  <a:lnTo>
                    <a:pt x="35" y="6"/>
                  </a:lnTo>
                  <a:lnTo>
                    <a:pt x="21" y="6"/>
                  </a:lnTo>
                  <a:lnTo>
                    <a:pt x="21" y="6"/>
                  </a:lnTo>
                  <a:lnTo>
                    <a:pt x="13" y="7"/>
                  </a:lnTo>
                  <a:lnTo>
                    <a:pt x="9" y="10"/>
                  </a:lnTo>
                  <a:lnTo>
                    <a:pt x="7" y="12"/>
                  </a:lnTo>
                  <a:lnTo>
                    <a:pt x="5" y="17"/>
                  </a:lnTo>
                  <a:lnTo>
                    <a:pt x="5" y="20"/>
                  </a:lnTo>
                  <a:lnTo>
                    <a:pt x="0" y="20"/>
                  </a:lnTo>
                  <a:lnTo>
                    <a:pt x="1" y="0"/>
                  </a:lnTo>
                  <a:lnTo>
                    <a:pt x="85" y="0"/>
                  </a:lnTo>
                  <a:lnTo>
                    <a:pt x="8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8" name="Freeform 9"/>
            <p:cNvSpPr>
              <a:spLocks/>
            </p:cNvSpPr>
            <p:nvPr userDrawn="1"/>
          </p:nvSpPr>
          <p:spPr bwMode="auto">
            <a:xfrm>
              <a:off x="4584" y="2784"/>
              <a:ext cx="43" cy="83"/>
            </a:xfrm>
            <a:custGeom>
              <a:avLst/>
              <a:gdLst>
                <a:gd name="T0" fmla="*/ 0 w 43"/>
                <a:gd name="T1" fmla="*/ 83 h 83"/>
                <a:gd name="T2" fmla="*/ 0 w 43"/>
                <a:gd name="T3" fmla="*/ 78 h 83"/>
                <a:gd name="T4" fmla="*/ 0 w 43"/>
                <a:gd name="T5" fmla="*/ 78 h 83"/>
                <a:gd name="T6" fmla="*/ 7 w 43"/>
                <a:gd name="T7" fmla="*/ 78 h 83"/>
                <a:gd name="T8" fmla="*/ 9 w 43"/>
                <a:gd name="T9" fmla="*/ 77 h 83"/>
                <a:gd name="T10" fmla="*/ 10 w 43"/>
                <a:gd name="T11" fmla="*/ 76 h 83"/>
                <a:gd name="T12" fmla="*/ 13 w 43"/>
                <a:gd name="T13" fmla="*/ 71 h 83"/>
                <a:gd name="T14" fmla="*/ 13 w 43"/>
                <a:gd name="T15" fmla="*/ 63 h 83"/>
                <a:gd name="T16" fmla="*/ 13 w 43"/>
                <a:gd name="T17" fmla="*/ 20 h 83"/>
                <a:gd name="T18" fmla="*/ 13 w 43"/>
                <a:gd name="T19" fmla="*/ 20 h 83"/>
                <a:gd name="T20" fmla="*/ 13 w 43"/>
                <a:gd name="T21" fmla="*/ 12 h 83"/>
                <a:gd name="T22" fmla="*/ 10 w 43"/>
                <a:gd name="T23" fmla="*/ 7 h 83"/>
                <a:gd name="T24" fmla="*/ 9 w 43"/>
                <a:gd name="T25" fmla="*/ 6 h 83"/>
                <a:gd name="T26" fmla="*/ 7 w 43"/>
                <a:gd name="T27" fmla="*/ 5 h 83"/>
                <a:gd name="T28" fmla="*/ 0 w 43"/>
                <a:gd name="T29" fmla="*/ 5 h 83"/>
                <a:gd name="T30" fmla="*/ 0 w 43"/>
                <a:gd name="T31" fmla="*/ 0 h 83"/>
                <a:gd name="T32" fmla="*/ 43 w 43"/>
                <a:gd name="T33" fmla="*/ 0 h 83"/>
                <a:gd name="T34" fmla="*/ 43 w 43"/>
                <a:gd name="T35" fmla="*/ 5 h 83"/>
                <a:gd name="T36" fmla="*/ 43 w 43"/>
                <a:gd name="T37" fmla="*/ 5 h 83"/>
                <a:gd name="T38" fmla="*/ 36 w 43"/>
                <a:gd name="T39" fmla="*/ 5 h 83"/>
                <a:gd name="T40" fmla="*/ 33 w 43"/>
                <a:gd name="T41" fmla="*/ 6 h 83"/>
                <a:gd name="T42" fmla="*/ 32 w 43"/>
                <a:gd name="T43" fmla="*/ 7 h 83"/>
                <a:gd name="T44" fmla="*/ 30 w 43"/>
                <a:gd name="T45" fmla="*/ 12 h 83"/>
                <a:gd name="T46" fmla="*/ 30 w 43"/>
                <a:gd name="T47" fmla="*/ 20 h 83"/>
                <a:gd name="T48" fmla="*/ 30 w 43"/>
                <a:gd name="T49" fmla="*/ 63 h 83"/>
                <a:gd name="T50" fmla="*/ 30 w 43"/>
                <a:gd name="T51" fmla="*/ 63 h 83"/>
                <a:gd name="T52" fmla="*/ 30 w 43"/>
                <a:gd name="T53" fmla="*/ 71 h 83"/>
                <a:gd name="T54" fmla="*/ 32 w 43"/>
                <a:gd name="T55" fmla="*/ 76 h 83"/>
                <a:gd name="T56" fmla="*/ 33 w 43"/>
                <a:gd name="T57" fmla="*/ 77 h 83"/>
                <a:gd name="T58" fmla="*/ 36 w 43"/>
                <a:gd name="T59" fmla="*/ 78 h 83"/>
                <a:gd name="T60" fmla="*/ 43 w 43"/>
                <a:gd name="T61" fmla="*/ 78 h 83"/>
                <a:gd name="T62" fmla="*/ 43 w 43"/>
                <a:gd name="T63" fmla="*/ 83 h 83"/>
                <a:gd name="T64" fmla="*/ 0 w 43"/>
                <a:gd name="T6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83">
                  <a:moveTo>
                    <a:pt x="0" y="83"/>
                  </a:moveTo>
                  <a:lnTo>
                    <a:pt x="0" y="78"/>
                  </a:lnTo>
                  <a:lnTo>
                    <a:pt x="0" y="78"/>
                  </a:lnTo>
                  <a:lnTo>
                    <a:pt x="7" y="78"/>
                  </a:lnTo>
                  <a:lnTo>
                    <a:pt x="9" y="77"/>
                  </a:lnTo>
                  <a:lnTo>
                    <a:pt x="10" y="76"/>
                  </a:lnTo>
                  <a:lnTo>
                    <a:pt x="13" y="71"/>
                  </a:lnTo>
                  <a:lnTo>
                    <a:pt x="13" y="63"/>
                  </a:lnTo>
                  <a:lnTo>
                    <a:pt x="13" y="20"/>
                  </a:lnTo>
                  <a:lnTo>
                    <a:pt x="13" y="20"/>
                  </a:lnTo>
                  <a:lnTo>
                    <a:pt x="13" y="12"/>
                  </a:lnTo>
                  <a:lnTo>
                    <a:pt x="10" y="7"/>
                  </a:lnTo>
                  <a:lnTo>
                    <a:pt x="9" y="6"/>
                  </a:lnTo>
                  <a:lnTo>
                    <a:pt x="7" y="5"/>
                  </a:lnTo>
                  <a:lnTo>
                    <a:pt x="0" y="5"/>
                  </a:lnTo>
                  <a:lnTo>
                    <a:pt x="0" y="0"/>
                  </a:lnTo>
                  <a:lnTo>
                    <a:pt x="43" y="0"/>
                  </a:lnTo>
                  <a:lnTo>
                    <a:pt x="43" y="5"/>
                  </a:lnTo>
                  <a:lnTo>
                    <a:pt x="43" y="5"/>
                  </a:lnTo>
                  <a:lnTo>
                    <a:pt x="36" y="5"/>
                  </a:lnTo>
                  <a:lnTo>
                    <a:pt x="33" y="6"/>
                  </a:lnTo>
                  <a:lnTo>
                    <a:pt x="32" y="7"/>
                  </a:lnTo>
                  <a:lnTo>
                    <a:pt x="30" y="12"/>
                  </a:lnTo>
                  <a:lnTo>
                    <a:pt x="30" y="20"/>
                  </a:lnTo>
                  <a:lnTo>
                    <a:pt x="30" y="63"/>
                  </a:lnTo>
                  <a:lnTo>
                    <a:pt x="30" y="63"/>
                  </a:lnTo>
                  <a:lnTo>
                    <a:pt x="30" y="71"/>
                  </a:lnTo>
                  <a:lnTo>
                    <a:pt x="32" y="76"/>
                  </a:lnTo>
                  <a:lnTo>
                    <a:pt x="33" y="77"/>
                  </a:lnTo>
                  <a:lnTo>
                    <a:pt x="36" y="78"/>
                  </a:lnTo>
                  <a:lnTo>
                    <a:pt x="43" y="78"/>
                  </a:lnTo>
                  <a:lnTo>
                    <a:pt x="4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Freeform 10"/>
            <p:cNvSpPr>
              <a:spLocks noEditPoints="1"/>
            </p:cNvSpPr>
            <p:nvPr userDrawn="1"/>
          </p:nvSpPr>
          <p:spPr bwMode="auto">
            <a:xfrm>
              <a:off x="4647" y="2782"/>
              <a:ext cx="92" cy="87"/>
            </a:xfrm>
            <a:custGeom>
              <a:avLst/>
              <a:gdLst>
                <a:gd name="T0" fmla="*/ 47 w 92"/>
                <a:gd name="T1" fmla="*/ 87 h 87"/>
                <a:gd name="T2" fmla="*/ 28 w 92"/>
                <a:gd name="T3" fmla="*/ 83 h 87"/>
                <a:gd name="T4" fmla="*/ 14 w 92"/>
                <a:gd name="T5" fmla="*/ 74 h 87"/>
                <a:gd name="T6" fmla="*/ 5 w 92"/>
                <a:gd name="T7" fmla="*/ 60 h 87"/>
                <a:gd name="T8" fmla="*/ 0 w 92"/>
                <a:gd name="T9" fmla="*/ 43 h 87"/>
                <a:gd name="T10" fmla="*/ 2 w 92"/>
                <a:gd name="T11" fmla="*/ 35 h 87"/>
                <a:gd name="T12" fmla="*/ 8 w 92"/>
                <a:gd name="T13" fmla="*/ 20 h 87"/>
                <a:gd name="T14" fmla="*/ 21 w 92"/>
                <a:gd name="T15" fmla="*/ 8 h 87"/>
                <a:gd name="T16" fmla="*/ 37 w 92"/>
                <a:gd name="T17" fmla="*/ 1 h 87"/>
                <a:gd name="T18" fmla="*/ 47 w 92"/>
                <a:gd name="T19" fmla="*/ 0 h 87"/>
                <a:gd name="T20" fmla="*/ 64 w 92"/>
                <a:gd name="T21" fmla="*/ 4 h 87"/>
                <a:gd name="T22" fmla="*/ 78 w 92"/>
                <a:gd name="T23" fmla="*/ 13 h 87"/>
                <a:gd name="T24" fmla="*/ 88 w 92"/>
                <a:gd name="T25" fmla="*/ 27 h 87"/>
                <a:gd name="T26" fmla="*/ 92 w 92"/>
                <a:gd name="T27" fmla="*/ 43 h 87"/>
                <a:gd name="T28" fmla="*/ 91 w 92"/>
                <a:gd name="T29" fmla="*/ 52 h 87"/>
                <a:gd name="T30" fmla="*/ 84 w 92"/>
                <a:gd name="T31" fmla="*/ 67 h 87"/>
                <a:gd name="T32" fmla="*/ 72 w 92"/>
                <a:gd name="T33" fmla="*/ 79 h 87"/>
                <a:gd name="T34" fmla="*/ 56 w 92"/>
                <a:gd name="T35" fmla="*/ 86 h 87"/>
                <a:gd name="T36" fmla="*/ 47 w 92"/>
                <a:gd name="T37" fmla="*/ 87 h 87"/>
                <a:gd name="T38" fmla="*/ 47 w 92"/>
                <a:gd name="T39" fmla="*/ 7 h 87"/>
                <a:gd name="T40" fmla="*/ 34 w 92"/>
                <a:gd name="T41" fmla="*/ 11 h 87"/>
                <a:gd name="T42" fmla="*/ 26 w 92"/>
                <a:gd name="T43" fmla="*/ 19 h 87"/>
                <a:gd name="T44" fmla="*/ 21 w 92"/>
                <a:gd name="T45" fmla="*/ 30 h 87"/>
                <a:gd name="T46" fmla="*/ 19 w 92"/>
                <a:gd name="T47" fmla="*/ 43 h 87"/>
                <a:gd name="T48" fmla="*/ 20 w 92"/>
                <a:gd name="T49" fmla="*/ 50 h 87"/>
                <a:gd name="T50" fmla="*/ 22 w 92"/>
                <a:gd name="T51" fmla="*/ 63 h 87"/>
                <a:gd name="T52" fmla="*/ 29 w 92"/>
                <a:gd name="T53" fmla="*/ 73 h 87"/>
                <a:gd name="T54" fmla="*/ 40 w 92"/>
                <a:gd name="T55" fmla="*/ 79 h 87"/>
                <a:gd name="T56" fmla="*/ 47 w 92"/>
                <a:gd name="T57" fmla="*/ 80 h 87"/>
                <a:gd name="T58" fmla="*/ 58 w 92"/>
                <a:gd name="T59" fmla="*/ 76 h 87"/>
                <a:gd name="T60" fmla="*/ 67 w 92"/>
                <a:gd name="T61" fmla="*/ 68 h 87"/>
                <a:gd name="T62" fmla="*/ 72 w 92"/>
                <a:gd name="T63" fmla="*/ 56 h 87"/>
                <a:gd name="T64" fmla="*/ 73 w 92"/>
                <a:gd name="T65" fmla="*/ 43 h 87"/>
                <a:gd name="T66" fmla="*/ 73 w 92"/>
                <a:gd name="T67" fmla="*/ 37 h 87"/>
                <a:gd name="T68" fmla="*/ 70 w 92"/>
                <a:gd name="T69" fmla="*/ 24 h 87"/>
                <a:gd name="T70" fmla="*/ 63 w 92"/>
                <a:gd name="T71" fmla="*/ 14 h 87"/>
                <a:gd name="T72" fmla="*/ 52 w 92"/>
                <a:gd name="T73" fmla="*/ 8 h 87"/>
                <a:gd name="T74" fmla="*/ 47 w 92"/>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7">
                  <a:moveTo>
                    <a:pt x="47" y="87"/>
                  </a:moveTo>
                  <a:lnTo>
                    <a:pt x="47" y="87"/>
                  </a:lnTo>
                  <a:lnTo>
                    <a:pt x="37" y="86"/>
                  </a:lnTo>
                  <a:lnTo>
                    <a:pt x="28" y="83"/>
                  </a:lnTo>
                  <a:lnTo>
                    <a:pt x="21" y="79"/>
                  </a:lnTo>
                  <a:lnTo>
                    <a:pt x="14" y="74"/>
                  </a:lnTo>
                  <a:lnTo>
                    <a:pt x="8" y="67"/>
                  </a:lnTo>
                  <a:lnTo>
                    <a:pt x="5" y="60"/>
                  </a:lnTo>
                  <a:lnTo>
                    <a:pt x="2" y="52"/>
                  </a:lnTo>
                  <a:lnTo>
                    <a:pt x="0" y="43"/>
                  </a:lnTo>
                  <a:lnTo>
                    <a:pt x="0" y="43"/>
                  </a:lnTo>
                  <a:lnTo>
                    <a:pt x="2" y="35"/>
                  </a:lnTo>
                  <a:lnTo>
                    <a:pt x="5" y="27"/>
                  </a:lnTo>
                  <a:lnTo>
                    <a:pt x="8" y="20"/>
                  </a:lnTo>
                  <a:lnTo>
                    <a:pt x="14" y="13"/>
                  </a:lnTo>
                  <a:lnTo>
                    <a:pt x="21" y="8"/>
                  </a:lnTo>
                  <a:lnTo>
                    <a:pt x="28" y="4"/>
                  </a:lnTo>
                  <a:lnTo>
                    <a:pt x="37" y="1"/>
                  </a:lnTo>
                  <a:lnTo>
                    <a:pt x="47" y="0"/>
                  </a:lnTo>
                  <a:lnTo>
                    <a:pt x="47" y="0"/>
                  </a:lnTo>
                  <a:lnTo>
                    <a:pt x="56" y="1"/>
                  </a:lnTo>
                  <a:lnTo>
                    <a:pt x="64" y="4"/>
                  </a:lnTo>
                  <a:lnTo>
                    <a:pt x="72" y="8"/>
                  </a:lnTo>
                  <a:lnTo>
                    <a:pt x="78" y="13"/>
                  </a:lnTo>
                  <a:lnTo>
                    <a:pt x="84" y="20"/>
                  </a:lnTo>
                  <a:lnTo>
                    <a:pt x="88" y="27"/>
                  </a:lnTo>
                  <a:lnTo>
                    <a:pt x="91" y="35"/>
                  </a:lnTo>
                  <a:lnTo>
                    <a:pt x="92" y="43"/>
                  </a:lnTo>
                  <a:lnTo>
                    <a:pt x="92" y="43"/>
                  </a:lnTo>
                  <a:lnTo>
                    <a:pt x="91" y="52"/>
                  </a:lnTo>
                  <a:lnTo>
                    <a:pt x="88" y="60"/>
                  </a:lnTo>
                  <a:lnTo>
                    <a:pt x="84" y="67"/>
                  </a:lnTo>
                  <a:lnTo>
                    <a:pt x="78" y="74"/>
                  </a:lnTo>
                  <a:lnTo>
                    <a:pt x="72" y="79"/>
                  </a:lnTo>
                  <a:lnTo>
                    <a:pt x="64" y="83"/>
                  </a:lnTo>
                  <a:lnTo>
                    <a:pt x="56" y="86"/>
                  </a:lnTo>
                  <a:lnTo>
                    <a:pt x="47" y="87"/>
                  </a:lnTo>
                  <a:lnTo>
                    <a:pt x="47" y="87"/>
                  </a:lnTo>
                  <a:close/>
                  <a:moveTo>
                    <a:pt x="47" y="7"/>
                  </a:moveTo>
                  <a:lnTo>
                    <a:pt x="47" y="7"/>
                  </a:lnTo>
                  <a:lnTo>
                    <a:pt x="40" y="8"/>
                  </a:lnTo>
                  <a:lnTo>
                    <a:pt x="34" y="11"/>
                  </a:lnTo>
                  <a:lnTo>
                    <a:pt x="29" y="14"/>
                  </a:lnTo>
                  <a:lnTo>
                    <a:pt x="26" y="19"/>
                  </a:lnTo>
                  <a:lnTo>
                    <a:pt x="22" y="24"/>
                  </a:lnTo>
                  <a:lnTo>
                    <a:pt x="21" y="30"/>
                  </a:lnTo>
                  <a:lnTo>
                    <a:pt x="20" y="37"/>
                  </a:lnTo>
                  <a:lnTo>
                    <a:pt x="19" y="43"/>
                  </a:lnTo>
                  <a:lnTo>
                    <a:pt x="19" y="43"/>
                  </a:lnTo>
                  <a:lnTo>
                    <a:pt x="20" y="50"/>
                  </a:lnTo>
                  <a:lnTo>
                    <a:pt x="21" y="56"/>
                  </a:lnTo>
                  <a:lnTo>
                    <a:pt x="22" y="63"/>
                  </a:lnTo>
                  <a:lnTo>
                    <a:pt x="26" y="68"/>
                  </a:lnTo>
                  <a:lnTo>
                    <a:pt x="29" y="73"/>
                  </a:lnTo>
                  <a:lnTo>
                    <a:pt x="34" y="76"/>
                  </a:lnTo>
                  <a:lnTo>
                    <a:pt x="40" y="79"/>
                  </a:lnTo>
                  <a:lnTo>
                    <a:pt x="47" y="80"/>
                  </a:lnTo>
                  <a:lnTo>
                    <a:pt x="47" y="80"/>
                  </a:lnTo>
                  <a:lnTo>
                    <a:pt x="52" y="79"/>
                  </a:lnTo>
                  <a:lnTo>
                    <a:pt x="58" y="76"/>
                  </a:lnTo>
                  <a:lnTo>
                    <a:pt x="63" y="73"/>
                  </a:lnTo>
                  <a:lnTo>
                    <a:pt x="67" y="68"/>
                  </a:lnTo>
                  <a:lnTo>
                    <a:pt x="70" y="63"/>
                  </a:lnTo>
                  <a:lnTo>
                    <a:pt x="72" y="56"/>
                  </a:lnTo>
                  <a:lnTo>
                    <a:pt x="73" y="50"/>
                  </a:lnTo>
                  <a:lnTo>
                    <a:pt x="73" y="43"/>
                  </a:lnTo>
                  <a:lnTo>
                    <a:pt x="73" y="43"/>
                  </a:lnTo>
                  <a:lnTo>
                    <a:pt x="73" y="37"/>
                  </a:lnTo>
                  <a:lnTo>
                    <a:pt x="72" y="30"/>
                  </a:lnTo>
                  <a:lnTo>
                    <a:pt x="70" y="24"/>
                  </a:lnTo>
                  <a:lnTo>
                    <a:pt x="67" y="19"/>
                  </a:lnTo>
                  <a:lnTo>
                    <a:pt x="63" y="14"/>
                  </a:lnTo>
                  <a:lnTo>
                    <a:pt x="58" y="11"/>
                  </a:lnTo>
                  <a:lnTo>
                    <a:pt x="52" y="8"/>
                  </a:lnTo>
                  <a:lnTo>
                    <a:pt x="47" y="7"/>
                  </a:lnTo>
                  <a:lnTo>
                    <a:pt x="4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2" name="Freeform 11"/>
            <p:cNvSpPr>
              <a:spLocks/>
            </p:cNvSpPr>
            <p:nvPr userDrawn="1"/>
          </p:nvSpPr>
          <p:spPr bwMode="auto">
            <a:xfrm>
              <a:off x="4759" y="2784"/>
              <a:ext cx="92" cy="85"/>
            </a:xfrm>
            <a:custGeom>
              <a:avLst/>
              <a:gdLst>
                <a:gd name="T0" fmla="*/ 73 w 92"/>
                <a:gd name="T1" fmla="*/ 20 h 85"/>
                <a:gd name="T2" fmla="*/ 73 w 92"/>
                <a:gd name="T3" fmla="*/ 20 h 85"/>
                <a:gd name="T4" fmla="*/ 73 w 92"/>
                <a:gd name="T5" fmla="*/ 12 h 85"/>
                <a:gd name="T6" fmla="*/ 71 w 92"/>
                <a:gd name="T7" fmla="*/ 7 h 85"/>
                <a:gd name="T8" fmla="*/ 70 w 92"/>
                <a:gd name="T9" fmla="*/ 6 h 85"/>
                <a:gd name="T10" fmla="*/ 67 w 92"/>
                <a:gd name="T11" fmla="*/ 5 h 85"/>
                <a:gd name="T12" fmla="*/ 61 w 92"/>
                <a:gd name="T13" fmla="*/ 5 h 85"/>
                <a:gd name="T14" fmla="*/ 61 w 92"/>
                <a:gd name="T15" fmla="*/ 0 h 85"/>
                <a:gd name="T16" fmla="*/ 92 w 92"/>
                <a:gd name="T17" fmla="*/ 0 h 85"/>
                <a:gd name="T18" fmla="*/ 92 w 92"/>
                <a:gd name="T19" fmla="*/ 5 h 85"/>
                <a:gd name="T20" fmla="*/ 92 w 92"/>
                <a:gd name="T21" fmla="*/ 5 h 85"/>
                <a:gd name="T22" fmla="*/ 86 w 92"/>
                <a:gd name="T23" fmla="*/ 5 h 85"/>
                <a:gd name="T24" fmla="*/ 84 w 92"/>
                <a:gd name="T25" fmla="*/ 6 h 85"/>
                <a:gd name="T26" fmla="*/ 81 w 92"/>
                <a:gd name="T27" fmla="*/ 7 h 85"/>
                <a:gd name="T28" fmla="*/ 80 w 92"/>
                <a:gd name="T29" fmla="*/ 12 h 85"/>
                <a:gd name="T30" fmla="*/ 79 w 92"/>
                <a:gd name="T31" fmla="*/ 20 h 85"/>
                <a:gd name="T32" fmla="*/ 79 w 92"/>
                <a:gd name="T33" fmla="*/ 85 h 85"/>
                <a:gd name="T34" fmla="*/ 76 w 92"/>
                <a:gd name="T35" fmla="*/ 85 h 85"/>
                <a:gd name="T36" fmla="*/ 20 w 92"/>
                <a:gd name="T37" fmla="*/ 18 h 85"/>
                <a:gd name="T38" fmla="*/ 20 w 92"/>
                <a:gd name="T39" fmla="*/ 63 h 85"/>
                <a:gd name="T40" fmla="*/ 20 w 92"/>
                <a:gd name="T41" fmla="*/ 63 h 85"/>
                <a:gd name="T42" fmla="*/ 20 w 92"/>
                <a:gd name="T43" fmla="*/ 71 h 85"/>
                <a:gd name="T44" fmla="*/ 22 w 92"/>
                <a:gd name="T45" fmla="*/ 76 h 85"/>
                <a:gd name="T46" fmla="*/ 24 w 92"/>
                <a:gd name="T47" fmla="*/ 77 h 85"/>
                <a:gd name="T48" fmla="*/ 26 w 92"/>
                <a:gd name="T49" fmla="*/ 78 h 85"/>
                <a:gd name="T50" fmla="*/ 33 w 92"/>
                <a:gd name="T51" fmla="*/ 78 h 85"/>
                <a:gd name="T52" fmla="*/ 33 w 92"/>
                <a:gd name="T53" fmla="*/ 83 h 85"/>
                <a:gd name="T54" fmla="*/ 0 w 92"/>
                <a:gd name="T55" fmla="*/ 83 h 85"/>
                <a:gd name="T56" fmla="*/ 0 w 92"/>
                <a:gd name="T57" fmla="*/ 78 h 85"/>
                <a:gd name="T58" fmla="*/ 0 w 92"/>
                <a:gd name="T59" fmla="*/ 78 h 85"/>
                <a:gd name="T60" fmla="*/ 7 w 92"/>
                <a:gd name="T61" fmla="*/ 78 h 85"/>
                <a:gd name="T62" fmla="*/ 10 w 92"/>
                <a:gd name="T63" fmla="*/ 77 h 85"/>
                <a:gd name="T64" fmla="*/ 11 w 92"/>
                <a:gd name="T65" fmla="*/ 76 h 85"/>
                <a:gd name="T66" fmla="*/ 13 w 92"/>
                <a:gd name="T67" fmla="*/ 71 h 85"/>
                <a:gd name="T68" fmla="*/ 13 w 92"/>
                <a:gd name="T69" fmla="*/ 63 h 85"/>
                <a:gd name="T70" fmla="*/ 13 w 92"/>
                <a:gd name="T71" fmla="*/ 20 h 85"/>
                <a:gd name="T72" fmla="*/ 13 w 92"/>
                <a:gd name="T73" fmla="*/ 20 h 85"/>
                <a:gd name="T74" fmla="*/ 13 w 92"/>
                <a:gd name="T75" fmla="*/ 12 h 85"/>
                <a:gd name="T76" fmla="*/ 11 w 92"/>
                <a:gd name="T77" fmla="*/ 7 h 85"/>
                <a:gd name="T78" fmla="*/ 10 w 92"/>
                <a:gd name="T79" fmla="*/ 6 h 85"/>
                <a:gd name="T80" fmla="*/ 7 w 92"/>
                <a:gd name="T81" fmla="*/ 5 h 85"/>
                <a:gd name="T82" fmla="*/ 0 w 92"/>
                <a:gd name="T83" fmla="*/ 5 h 85"/>
                <a:gd name="T84" fmla="*/ 0 w 92"/>
                <a:gd name="T85" fmla="*/ 0 h 85"/>
                <a:gd name="T86" fmla="*/ 28 w 92"/>
                <a:gd name="T87" fmla="*/ 0 h 85"/>
                <a:gd name="T88" fmla="*/ 73 w 92"/>
                <a:gd name="T89" fmla="*/ 55 h 85"/>
                <a:gd name="T90" fmla="*/ 73 w 92"/>
                <a:gd name="T91"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5">
                  <a:moveTo>
                    <a:pt x="73" y="20"/>
                  </a:moveTo>
                  <a:lnTo>
                    <a:pt x="73" y="20"/>
                  </a:lnTo>
                  <a:lnTo>
                    <a:pt x="73" y="12"/>
                  </a:lnTo>
                  <a:lnTo>
                    <a:pt x="71" y="7"/>
                  </a:lnTo>
                  <a:lnTo>
                    <a:pt x="70" y="6"/>
                  </a:lnTo>
                  <a:lnTo>
                    <a:pt x="67" y="5"/>
                  </a:lnTo>
                  <a:lnTo>
                    <a:pt x="61" y="5"/>
                  </a:lnTo>
                  <a:lnTo>
                    <a:pt x="61" y="0"/>
                  </a:lnTo>
                  <a:lnTo>
                    <a:pt x="92" y="0"/>
                  </a:lnTo>
                  <a:lnTo>
                    <a:pt x="92" y="5"/>
                  </a:lnTo>
                  <a:lnTo>
                    <a:pt x="92" y="5"/>
                  </a:lnTo>
                  <a:lnTo>
                    <a:pt x="86" y="5"/>
                  </a:lnTo>
                  <a:lnTo>
                    <a:pt x="84" y="6"/>
                  </a:lnTo>
                  <a:lnTo>
                    <a:pt x="81" y="7"/>
                  </a:lnTo>
                  <a:lnTo>
                    <a:pt x="80" y="12"/>
                  </a:lnTo>
                  <a:lnTo>
                    <a:pt x="79" y="20"/>
                  </a:lnTo>
                  <a:lnTo>
                    <a:pt x="79" y="85"/>
                  </a:lnTo>
                  <a:lnTo>
                    <a:pt x="76" y="85"/>
                  </a:lnTo>
                  <a:lnTo>
                    <a:pt x="20" y="18"/>
                  </a:lnTo>
                  <a:lnTo>
                    <a:pt x="20" y="63"/>
                  </a:lnTo>
                  <a:lnTo>
                    <a:pt x="20" y="63"/>
                  </a:lnTo>
                  <a:lnTo>
                    <a:pt x="20" y="71"/>
                  </a:lnTo>
                  <a:lnTo>
                    <a:pt x="22" y="76"/>
                  </a:lnTo>
                  <a:lnTo>
                    <a:pt x="24" y="77"/>
                  </a:lnTo>
                  <a:lnTo>
                    <a:pt x="26" y="78"/>
                  </a:lnTo>
                  <a:lnTo>
                    <a:pt x="33" y="78"/>
                  </a:lnTo>
                  <a:lnTo>
                    <a:pt x="33" y="83"/>
                  </a:lnTo>
                  <a:lnTo>
                    <a:pt x="0" y="83"/>
                  </a:lnTo>
                  <a:lnTo>
                    <a:pt x="0" y="78"/>
                  </a:lnTo>
                  <a:lnTo>
                    <a:pt x="0" y="78"/>
                  </a:lnTo>
                  <a:lnTo>
                    <a:pt x="7" y="78"/>
                  </a:lnTo>
                  <a:lnTo>
                    <a:pt x="10" y="77"/>
                  </a:lnTo>
                  <a:lnTo>
                    <a:pt x="11" y="76"/>
                  </a:lnTo>
                  <a:lnTo>
                    <a:pt x="13" y="71"/>
                  </a:lnTo>
                  <a:lnTo>
                    <a:pt x="13" y="63"/>
                  </a:lnTo>
                  <a:lnTo>
                    <a:pt x="13" y="20"/>
                  </a:lnTo>
                  <a:lnTo>
                    <a:pt x="13" y="20"/>
                  </a:lnTo>
                  <a:lnTo>
                    <a:pt x="13" y="12"/>
                  </a:lnTo>
                  <a:lnTo>
                    <a:pt x="11" y="7"/>
                  </a:lnTo>
                  <a:lnTo>
                    <a:pt x="10" y="6"/>
                  </a:lnTo>
                  <a:lnTo>
                    <a:pt x="7" y="5"/>
                  </a:lnTo>
                  <a:lnTo>
                    <a:pt x="0" y="5"/>
                  </a:lnTo>
                  <a:lnTo>
                    <a:pt x="0" y="0"/>
                  </a:lnTo>
                  <a:lnTo>
                    <a:pt x="28" y="0"/>
                  </a:lnTo>
                  <a:lnTo>
                    <a:pt x="73" y="55"/>
                  </a:lnTo>
                  <a:lnTo>
                    <a:pt x="7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3" name="Freeform 12"/>
            <p:cNvSpPr>
              <a:spLocks/>
            </p:cNvSpPr>
            <p:nvPr userDrawn="1"/>
          </p:nvSpPr>
          <p:spPr bwMode="auto">
            <a:xfrm>
              <a:off x="4872" y="2784"/>
              <a:ext cx="75" cy="83"/>
            </a:xfrm>
            <a:custGeom>
              <a:avLst/>
              <a:gdLst>
                <a:gd name="T0" fmla="*/ 0 w 75"/>
                <a:gd name="T1" fmla="*/ 78 h 83"/>
                <a:gd name="T2" fmla="*/ 0 w 75"/>
                <a:gd name="T3" fmla="*/ 78 h 83"/>
                <a:gd name="T4" fmla="*/ 6 w 75"/>
                <a:gd name="T5" fmla="*/ 78 h 83"/>
                <a:gd name="T6" fmla="*/ 9 w 75"/>
                <a:gd name="T7" fmla="*/ 77 h 83"/>
                <a:gd name="T8" fmla="*/ 10 w 75"/>
                <a:gd name="T9" fmla="*/ 76 h 83"/>
                <a:gd name="T10" fmla="*/ 12 w 75"/>
                <a:gd name="T11" fmla="*/ 71 h 83"/>
                <a:gd name="T12" fmla="*/ 12 w 75"/>
                <a:gd name="T13" fmla="*/ 63 h 83"/>
                <a:gd name="T14" fmla="*/ 12 w 75"/>
                <a:gd name="T15" fmla="*/ 20 h 83"/>
                <a:gd name="T16" fmla="*/ 12 w 75"/>
                <a:gd name="T17" fmla="*/ 20 h 83"/>
                <a:gd name="T18" fmla="*/ 12 w 75"/>
                <a:gd name="T19" fmla="*/ 12 h 83"/>
                <a:gd name="T20" fmla="*/ 10 w 75"/>
                <a:gd name="T21" fmla="*/ 7 h 83"/>
                <a:gd name="T22" fmla="*/ 9 w 75"/>
                <a:gd name="T23" fmla="*/ 6 h 83"/>
                <a:gd name="T24" fmla="*/ 6 w 75"/>
                <a:gd name="T25" fmla="*/ 5 h 83"/>
                <a:gd name="T26" fmla="*/ 0 w 75"/>
                <a:gd name="T27" fmla="*/ 5 h 83"/>
                <a:gd name="T28" fmla="*/ 0 w 75"/>
                <a:gd name="T29" fmla="*/ 0 h 83"/>
                <a:gd name="T30" fmla="*/ 70 w 75"/>
                <a:gd name="T31" fmla="*/ 0 h 83"/>
                <a:gd name="T32" fmla="*/ 70 w 75"/>
                <a:gd name="T33" fmla="*/ 20 h 83"/>
                <a:gd name="T34" fmla="*/ 67 w 75"/>
                <a:gd name="T35" fmla="*/ 20 h 83"/>
                <a:gd name="T36" fmla="*/ 65 w 75"/>
                <a:gd name="T37" fmla="*/ 17 h 83"/>
                <a:gd name="T38" fmla="*/ 65 w 75"/>
                <a:gd name="T39" fmla="*/ 17 h 83"/>
                <a:gd name="T40" fmla="*/ 64 w 75"/>
                <a:gd name="T41" fmla="*/ 12 h 83"/>
                <a:gd name="T42" fmla="*/ 62 w 75"/>
                <a:gd name="T43" fmla="*/ 10 h 83"/>
                <a:gd name="T44" fmla="*/ 57 w 75"/>
                <a:gd name="T45" fmla="*/ 7 h 83"/>
                <a:gd name="T46" fmla="*/ 50 w 75"/>
                <a:gd name="T47" fmla="*/ 6 h 83"/>
                <a:gd name="T48" fmla="*/ 30 w 75"/>
                <a:gd name="T49" fmla="*/ 6 h 83"/>
                <a:gd name="T50" fmla="*/ 30 w 75"/>
                <a:gd name="T51" fmla="*/ 36 h 83"/>
                <a:gd name="T52" fmla="*/ 36 w 75"/>
                <a:gd name="T53" fmla="*/ 36 h 83"/>
                <a:gd name="T54" fmla="*/ 36 w 75"/>
                <a:gd name="T55" fmla="*/ 36 h 83"/>
                <a:gd name="T56" fmla="*/ 45 w 75"/>
                <a:gd name="T57" fmla="*/ 35 h 83"/>
                <a:gd name="T58" fmla="*/ 50 w 75"/>
                <a:gd name="T59" fmla="*/ 34 h 83"/>
                <a:gd name="T60" fmla="*/ 52 w 75"/>
                <a:gd name="T61" fmla="*/ 32 h 83"/>
                <a:gd name="T62" fmla="*/ 52 w 75"/>
                <a:gd name="T63" fmla="*/ 29 h 83"/>
                <a:gd name="T64" fmla="*/ 53 w 75"/>
                <a:gd name="T65" fmla="*/ 22 h 83"/>
                <a:gd name="T66" fmla="*/ 56 w 75"/>
                <a:gd name="T67" fmla="*/ 22 h 83"/>
                <a:gd name="T68" fmla="*/ 56 w 75"/>
                <a:gd name="T69" fmla="*/ 55 h 83"/>
                <a:gd name="T70" fmla="*/ 53 w 75"/>
                <a:gd name="T71" fmla="*/ 55 h 83"/>
                <a:gd name="T72" fmla="*/ 53 w 75"/>
                <a:gd name="T73" fmla="*/ 55 h 83"/>
                <a:gd name="T74" fmla="*/ 52 w 75"/>
                <a:gd name="T75" fmla="*/ 48 h 83"/>
                <a:gd name="T76" fmla="*/ 52 w 75"/>
                <a:gd name="T77" fmla="*/ 46 h 83"/>
                <a:gd name="T78" fmla="*/ 50 w 75"/>
                <a:gd name="T79" fmla="*/ 44 h 83"/>
                <a:gd name="T80" fmla="*/ 45 w 75"/>
                <a:gd name="T81" fmla="*/ 42 h 83"/>
                <a:gd name="T82" fmla="*/ 36 w 75"/>
                <a:gd name="T83" fmla="*/ 42 h 83"/>
                <a:gd name="T84" fmla="*/ 30 w 75"/>
                <a:gd name="T85" fmla="*/ 42 h 83"/>
                <a:gd name="T86" fmla="*/ 30 w 75"/>
                <a:gd name="T87" fmla="*/ 61 h 83"/>
                <a:gd name="T88" fmla="*/ 30 w 75"/>
                <a:gd name="T89" fmla="*/ 61 h 83"/>
                <a:gd name="T90" fmla="*/ 30 w 75"/>
                <a:gd name="T91" fmla="*/ 69 h 83"/>
                <a:gd name="T92" fmla="*/ 32 w 75"/>
                <a:gd name="T93" fmla="*/ 73 h 83"/>
                <a:gd name="T94" fmla="*/ 33 w 75"/>
                <a:gd name="T95" fmla="*/ 74 h 83"/>
                <a:gd name="T96" fmla="*/ 35 w 75"/>
                <a:gd name="T97" fmla="*/ 76 h 83"/>
                <a:gd name="T98" fmla="*/ 42 w 75"/>
                <a:gd name="T99" fmla="*/ 76 h 83"/>
                <a:gd name="T100" fmla="*/ 55 w 75"/>
                <a:gd name="T101" fmla="*/ 76 h 83"/>
                <a:gd name="T102" fmla="*/ 55 w 75"/>
                <a:gd name="T103" fmla="*/ 76 h 83"/>
                <a:gd name="T104" fmla="*/ 62 w 75"/>
                <a:gd name="T105" fmla="*/ 76 h 83"/>
                <a:gd name="T106" fmla="*/ 67 w 75"/>
                <a:gd name="T107" fmla="*/ 73 h 83"/>
                <a:gd name="T108" fmla="*/ 69 w 75"/>
                <a:gd name="T109" fmla="*/ 70 h 83"/>
                <a:gd name="T110" fmla="*/ 70 w 75"/>
                <a:gd name="T111" fmla="*/ 65 h 83"/>
                <a:gd name="T112" fmla="*/ 71 w 75"/>
                <a:gd name="T113" fmla="*/ 63 h 83"/>
                <a:gd name="T114" fmla="*/ 75 w 75"/>
                <a:gd name="T115" fmla="*/ 63 h 83"/>
                <a:gd name="T116" fmla="*/ 73 w 75"/>
                <a:gd name="T117" fmla="*/ 83 h 83"/>
                <a:gd name="T118" fmla="*/ 0 w 75"/>
                <a:gd name="T119" fmla="*/ 83 h 83"/>
                <a:gd name="T120" fmla="*/ 0 w 75"/>
                <a:gd name="T121"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83">
                  <a:moveTo>
                    <a:pt x="0" y="78"/>
                  </a:moveTo>
                  <a:lnTo>
                    <a:pt x="0" y="78"/>
                  </a:lnTo>
                  <a:lnTo>
                    <a:pt x="6" y="78"/>
                  </a:lnTo>
                  <a:lnTo>
                    <a:pt x="9" y="77"/>
                  </a:lnTo>
                  <a:lnTo>
                    <a:pt x="10" y="76"/>
                  </a:lnTo>
                  <a:lnTo>
                    <a:pt x="12" y="71"/>
                  </a:lnTo>
                  <a:lnTo>
                    <a:pt x="12" y="63"/>
                  </a:lnTo>
                  <a:lnTo>
                    <a:pt x="12" y="20"/>
                  </a:lnTo>
                  <a:lnTo>
                    <a:pt x="12" y="20"/>
                  </a:lnTo>
                  <a:lnTo>
                    <a:pt x="12" y="12"/>
                  </a:lnTo>
                  <a:lnTo>
                    <a:pt x="10" y="7"/>
                  </a:lnTo>
                  <a:lnTo>
                    <a:pt x="9" y="6"/>
                  </a:lnTo>
                  <a:lnTo>
                    <a:pt x="6" y="5"/>
                  </a:lnTo>
                  <a:lnTo>
                    <a:pt x="0" y="5"/>
                  </a:lnTo>
                  <a:lnTo>
                    <a:pt x="0" y="0"/>
                  </a:lnTo>
                  <a:lnTo>
                    <a:pt x="70" y="0"/>
                  </a:lnTo>
                  <a:lnTo>
                    <a:pt x="70" y="20"/>
                  </a:lnTo>
                  <a:lnTo>
                    <a:pt x="67" y="20"/>
                  </a:lnTo>
                  <a:lnTo>
                    <a:pt x="65" y="17"/>
                  </a:lnTo>
                  <a:lnTo>
                    <a:pt x="65" y="17"/>
                  </a:lnTo>
                  <a:lnTo>
                    <a:pt x="64" y="12"/>
                  </a:lnTo>
                  <a:lnTo>
                    <a:pt x="62" y="10"/>
                  </a:lnTo>
                  <a:lnTo>
                    <a:pt x="57" y="7"/>
                  </a:lnTo>
                  <a:lnTo>
                    <a:pt x="50" y="6"/>
                  </a:lnTo>
                  <a:lnTo>
                    <a:pt x="30" y="6"/>
                  </a:lnTo>
                  <a:lnTo>
                    <a:pt x="30" y="36"/>
                  </a:lnTo>
                  <a:lnTo>
                    <a:pt x="36" y="36"/>
                  </a:lnTo>
                  <a:lnTo>
                    <a:pt x="36" y="36"/>
                  </a:lnTo>
                  <a:lnTo>
                    <a:pt x="45" y="35"/>
                  </a:lnTo>
                  <a:lnTo>
                    <a:pt x="50" y="34"/>
                  </a:lnTo>
                  <a:lnTo>
                    <a:pt x="52" y="32"/>
                  </a:lnTo>
                  <a:lnTo>
                    <a:pt x="52" y="29"/>
                  </a:lnTo>
                  <a:lnTo>
                    <a:pt x="53" y="22"/>
                  </a:lnTo>
                  <a:lnTo>
                    <a:pt x="56" y="22"/>
                  </a:lnTo>
                  <a:lnTo>
                    <a:pt x="56" y="55"/>
                  </a:lnTo>
                  <a:lnTo>
                    <a:pt x="53" y="55"/>
                  </a:lnTo>
                  <a:lnTo>
                    <a:pt x="53" y="55"/>
                  </a:lnTo>
                  <a:lnTo>
                    <a:pt x="52" y="48"/>
                  </a:lnTo>
                  <a:lnTo>
                    <a:pt x="52" y="46"/>
                  </a:lnTo>
                  <a:lnTo>
                    <a:pt x="50" y="44"/>
                  </a:lnTo>
                  <a:lnTo>
                    <a:pt x="45" y="42"/>
                  </a:lnTo>
                  <a:lnTo>
                    <a:pt x="36" y="42"/>
                  </a:lnTo>
                  <a:lnTo>
                    <a:pt x="30" y="42"/>
                  </a:lnTo>
                  <a:lnTo>
                    <a:pt x="30" y="61"/>
                  </a:lnTo>
                  <a:lnTo>
                    <a:pt x="30" y="61"/>
                  </a:lnTo>
                  <a:lnTo>
                    <a:pt x="30" y="69"/>
                  </a:lnTo>
                  <a:lnTo>
                    <a:pt x="32" y="73"/>
                  </a:lnTo>
                  <a:lnTo>
                    <a:pt x="33" y="74"/>
                  </a:lnTo>
                  <a:lnTo>
                    <a:pt x="35" y="76"/>
                  </a:lnTo>
                  <a:lnTo>
                    <a:pt x="42" y="76"/>
                  </a:lnTo>
                  <a:lnTo>
                    <a:pt x="55" y="76"/>
                  </a:lnTo>
                  <a:lnTo>
                    <a:pt x="55" y="76"/>
                  </a:lnTo>
                  <a:lnTo>
                    <a:pt x="62" y="76"/>
                  </a:lnTo>
                  <a:lnTo>
                    <a:pt x="67" y="73"/>
                  </a:lnTo>
                  <a:lnTo>
                    <a:pt x="69" y="70"/>
                  </a:lnTo>
                  <a:lnTo>
                    <a:pt x="70" y="65"/>
                  </a:lnTo>
                  <a:lnTo>
                    <a:pt x="71" y="63"/>
                  </a:lnTo>
                  <a:lnTo>
                    <a:pt x="75" y="63"/>
                  </a:lnTo>
                  <a:lnTo>
                    <a:pt x="73" y="83"/>
                  </a:lnTo>
                  <a:lnTo>
                    <a:pt x="0" y="83"/>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13"/>
            <p:cNvSpPr>
              <a:spLocks/>
            </p:cNvSpPr>
            <p:nvPr userDrawn="1"/>
          </p:nvSpPr>
          <p:spPr bwMode="auto">
            <a:xfrm>
              <a:off x="4967" y="2784"/>
              <a:ext cx="92" cy="85"/>
            </a:xfrm>
            <a:custGeom>
              <a:avLst/>
              <a:gdLst>
                <a:gd name="T0" fmla="*/ 58 w 92"/>
                <a:gd name="T1" fmla="*/ 0 h 85"/>
                <a:gd name="T2" fmla="*/ 92 w 92"/>
                <a:gd name="T3" fmla="*/ 5 h 85"/>
                <a:gd name="T4" fmla="*/ 85 w 92"/>
                <a:gd name="T5" fmla="*/ 5 h 85"/>
                <a:gd name="T6" fmla="*/ 81 w 92"/>
                <a:gd name="T7" fmla="*/ 7 h 85"/>
                <a:gd name="T8" fmla="*/ 79 w 92"/>
                <a:gd name="T9" fmla="*/ 20 h 85"/>
                <a:gd name="T10" fmla="*/ 79 w 92"/>
                <a:gd name="T11" fmla="*/ 51 h 85"/>
                <a:gd name="T12" fmla="*/ 77 w 92"/>
                <a:gd name="T13" fmla="*/ 66 h 85"/>
                <a:gd name="T14" fmla="*/ 70 w 92"/>
                <a:gd name="T15" fmla="*/ 76 h 85"/>
                <a:gd name="T16" fmla="*/ 59 w 92"/>
                <a:gd name="T17" fmla="*/ 83 h 85"/>
                <a:gd name="T18" fmla="*/ 47 w 92"/>
                <a:gd name="T19" fmla="*/ 85 h 85"/>
                <a:gd name="T20" fmla="*/ 40 w 92"/>
                <a:gd name="T21" fmla="*/ 84 h 85"/>
                <a:gd name="T22" fmla="*/ 28 w 92"/>
                <a:gd name="T23" fmla="*/ 80 h 85"/>
                <a:gd name="T24" fmla="*/ 19 w 92"/>
                <a:gd name="T25" fmla="*/ 71 h 85"/>
                <a:gd name="T26" fmla="*/ 14 w 92"/>
                <a:gd name="T27" fmla="*/ 59 h 85"/>
                <a:gd name="T28" fmla="*/ 14 w 92"/>
                <a:gd name="T29" fmla="*/ 20 h 85"/>
                <a:gd name="T30" fmla="*/ 13 w 92"/>
                <a:gd name="T31" fmla="*/ 12 h 85"/>
                <a:gd name="T32" fmla="*/ 10 w 92"/>
                <a:gd name="T33" fmla="*/ 6 h 85"/>
                <a:gd name="T34" fmla="*/ 0 w 92"/>
                <a:gd name="T35" fmla="*/ 5 h 85"/>
                <a:gd name="T36" fmla="*/ 44 w 92"/>
                <a:gd name="T37" fmla="*/ 0 h 85"/>
                <a:gd name="T38" fmla="*/ 44 w 92"/>
                <a:gd name="T39" fmla="*/ 5 h 85"/>
                <a:gd name="T40" fmla="*/ 35 w 92"/>
                <a:gd name="T41" fmla="*/ 6 h 85"/>
                <a:gd name="T42" fmla="*/ 32 w 92"/>
                <a:gd name="T43" fmla="*/ 12 h 85"/>
                <a:gd name="T44" fmla="*/ 30 w 92"/>
                <a:gd name="T45" fmla="*/ 50 h 85"/>
                <a:gd name="T46" fmla="*/ 32 w 92"/>
                <a:gd name="T47" fmla="*/ 56 h 85"/>
                <a:gd name="T48" fmla="*/ 34 w 92"/>
                <a:gd name="T49" fmla="*/ 66 h 85"/>
                <a:gd name="T50" fmla="*/ 40 w 92"/>
                <a:gd name="T51" fmla="*/ 72 h 85"/>
                <a:gd name="T52" fmla="*/ 48 w 92"/>
                <a:gd name="T53" fmla="*/ 76 h 85"/>
                <a:gd name="T54" fmla="*/ 51 w 92"/>
                <a:gd name="T55" fmla="*/ 76 h 85"/>
                <a:gd name="T56" fmla="*/ 59 w 92"/>
                <a:gd name="T57" fmla="*/ 74 h 85"/>
                <a:gd name="T58" fmla="*/ 66 w 92"/>
                <a:gd name="T59" fmla="*/ 70 h 85"/>
                <a:gd name="T60" fmla="*/ 70 w 92"/>
                <a:gd name="T61" fmla="*/ 62 h 85"/>
                <a:gd name="T62" fmla="*/ 72 w 92"/>
                <a:gd name="T63" fmla="*/ 50 h 85"/>
                <a:gd name="T64" fmla="*/ 72 w 92"/>
                <a:gd name="T65" fmla="*/ 20 h 85"/>
                <a:gd name="T66" fmla="*/ 70 w 92"/>
                <a:gd name="T67" fmla="*/ 7 h 85"/>
                <a:gd name="T68" fmla="*/ 65 w 92"/>
                <a:gd name="T69" fmla="*/ 5 h 85"/>
                <a:gd name="T70" fmla="*/ 58 w 92"/>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85">
                  <a:moveTo>
                    <a:pt x="58" y="5"/>
                  </a:moveTo>
                  <a:lnTo>
                    <a:pt x="58" y="0"/>
                  </a:lnTo>
                  <a:lnTo>
                    <a:pt x="92" y="0"/>
                  </a:lnTo>
                  <a:lnTo>
                    <a:pt x="92" y="5"/>
                  </a:lnTo>
                  <a:lnTo>
                    <a:pt x="92" y="5"/>
                  </a:lnTo>
                  <a:lnTo>
                    <a:pt x="85" y="5"/>
                  </a:lnTo>
                  <a:lnTo>
                    <a:pt x="82" y="6"/>
                  </a:lnTo>
                  <a:lnTo>
                    <a:pt x="81" y="7"/>
                  </a:lnTo>
                  <a:lnTo>
                    <a:pt x="79" y="12"/>
                  </a:lnTo>
                  <a:lnTo>
                    <a:pt x="79" y="20"/>
                  </a:lnTo>
                  <a:lnTo>
                    <a:pt x="79" y="51"/>
                  </a:lnTo>
                  <a:lnTo>
                    <a:pt x="79" y="51"/>
                  </a:lnTo>
                  <a:lnTo>
                    <a:pt x="79" y="59"/>
                  </a:lnTo>
                  <a:lnTo>
                    <a:pt x="77" y="66"/>
                  </a:lnTo>
                  <a:lnTo>
                    <a:pt x="73" y="71"/>
                  </a:lnTo>
                  <a:lnTo>
                    <a:pt x="70" y="76"/>
                  </a:lnTo>
                  <a:lnTo>
                    <a:pt x="65" y="80"/>
                  </a:lnTo>
                  <a:lnTo>
                    <a:pt x="59" y="83"/>
                  </a:lnTo>
                  <a:lnTo>
                    <a:pt x="52" y="84"/>
                  </a:lnTo>
                  <a:lnTo>
                    <a:pt x="47" y="85"/>
                  </a:lnTo>
                  <a:lnTo>
                    <a:pt x="47" y="85"/>
                  </a:lnTo>
                  <a:lnTo>
                    <a:pt x="40" y="84"/>
                  </a:lnTo>
                  <a:lnTo>
                    <a:pt x="34" y="83"/>
                  </a:lnTo>
                  <a:lnTo>
                    <a:pt x="28" y="80"/>
                  </a:lnTo>
                  <a:lnTo>
                    <a:pt x="24" y="76"/>
                  </a:lnTo>
                  <a:lnTo>
                    <a:pt x="19" y="71"/>
                  </a:lnTo>
                  <a:lnTo>
                    <a:pt x="17" y="66"/>
                  </a:lnTo>
                  <a:lnTo>
                    <a:pt x="14" y="59"/>
                  </a:lnTo>
                  <a:lnTo>
                    <a:pt x="14" y="51"/>
                  </a:lnTo>
                  <a:lnTo>
                    <a:pt x="14" y="20"/>
                  </a:lnTo>
                  <a:lnTo>
                    <a:pt x="14" y="20"/>
                  </a:lnTo>
                  <a:lnTo>
                    <a:pt x="13" y="12"/>
                  </a:lnTo>
                  <a:lnTo>
                    <a:pt x="12" y="7"/>
                  </a:lnTo>
                  <a:lnTo>
                    <a:pt x="10" y="6"/>
                  </a:lnTo>
                  <a:lnTo>
                    <a:pt x="7" y="5"/>
                  </a:lnTo>
                  <a:lnTo>
                    <a:pt x="0" y="5"/>
                  </a:lnTo>
                  <a:lnTo>
                    <a:pt x="0" y="0"/>
                  </a:lnTo>
                  <a:lnTo>
                    <a:pt x="44" y="0"/>
                  </a:lnTo>
                  <a:lnTo>
                    <a:pt x="44" y="5"/>
                  </a:lnTo>
                  <a:lnTo>
                    <a:pt x="44" y="5"/>
                  </a:lnTo>
                  <a:lnTo>
                    <a:pt x="37" y="5"/>
                  </a:lnTo>
                  <a:lnTo>
                    <a:pt x="35" y="6"/>
                  </a:lnTo>
                  <a:lnTo>
                    <a:pt x="33" y="7"/>
                  </a:lnTo>
                  <a:lnTo>
                    <a:pt x="32" y="12"/>
                  </a:lnTo>
                  <a:lnTo>
                    <a:pt x="30" y="20"/>
                  </a:lnTo>
                  <a:lnTo>
                    <a:pt x="30" y="50"/>
                  </a:lnTo>
                  <a:lnTo>
                    <a:pt x="30" y="50"/>
                  </a:lnTo>
                  <a:lnTo>
                    <a:pt x="32" y="56"/>
                  </a:lnTo>
                  <a:lnTo>
                    <a:pt x="33" y="62"/>
                  </a:lnTo>
                  <a:lnTo>
                    <a:pt x="34" y="66"/>
                  </a:lnTo>
                  <a:lnTo>
                    <a:pt x="37" y="70"/>
                  </a:lnTo>
                  <a:lnTo>
                    <a:pt x="40" y="72"/>
                  </a:lnTo>
                  <a:lnTo>
                    <a:pt x="43" y="74"/>
                  </a:lnTo>
                  <a:lnTo>
                    <a:pt x="48" y="76"/>
                  </a:lnTo>
                  <a:lnTo>
                    <a:pt x="51" y="76"/>
                  </a:lnTo>
                  <a:lnTo>
                    <a:pt x="51" y="76"/>
                  </a:lnTo>
                  <a:lnTo>
                    <a:pt x="56" y="76"/>
                  </a:lnTo>
                  <a:lnTo>
                    <a:pt x="59" y="74"/>
                  </a:lnTo>
                  <a:lnTo>
                    <a:pt x="63" y="72"/>
                  </a:lnTo>
                  <a:lnTo>
                    <a:pt x="66" y="70"/>
                  </a:lnTo>
                  <a:lnTo>
                    <a:pt x="69" y="66"/>
                  </a:lnTo>
                  <a:lnTo>
                    <a:pt x="70" y="62"/>
                  </a:lnTo>
                  <a:lnTo>
                    <a:pt x="71" y="56"/>
                  </a:lnTo>
                  <a:lnTo>
                    <a:pt x="72" y="50"/>
                  </a:lnTo>
                  <a:lnTo>
                    <a:pt x="72" y="20"/>
                  </a:lnTo>
                  <a:lnTo>
                    <a:pt x="72" y="20"/>
                  </a:lnTo>
                  <a:lnTo>
                    <a:pt x="71" y="12"/>
                  </a:lnTo>
                  <a:lnTo>
                    <a:pt x="70" y="7"/>
                  </a:lnTo>
                  <a:lnTo>
                    <a:pt x="67" y="6"/>
                  </a:lnTo>
                  <a:lnTo>
                    <a:pt x="65" y="5"/>
                  </a:lnTo>
                  <a:lnTo>
                    <a:pt x="58" y="5"/>
                  </a:lnTo>
                  <a:lnTo>
                    <a:pt x="5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14"/>
            <p:cNvSpPr>
              <a:spLocks/>
            </p:cNvSpPr>
            <p:nvPr userDrawn="1"/>
          </p:nvSpPr>
          <p:spPr bwMode="auto">
            <a:xfrm>
              <a:off x="5064" y="2784"/>
              <a:ext cx="96" cy="85"/>
            </a:xfrm>
            <a:custGeom>
              <a:avLst/>
              <a:gdLst>
                <a:gd name="T0" fmla="*/ 79 w 96"/>
                <a:gd name="T1" fmla="*/ 17 h 85"/>
                <a:gd name="T2" fmla="*/ 50 w 96"/>
                <a:gd name="T3" fmla="*/ 85 h 85"/>
                <a:gd name="T4" fmla="*/ 47 w 96"/>
                <a:gd name="T5" fmla="*/ 85 h 85"/>
                <a:gd name="T6" fmla="*/ 18 w 96"/>
                <a:gd name="T7" fmla="*/ 17 h 85"/>
                <a:gd name="T8" fmla="*/ 18 w 96"/>
                <a:gd name="T9" fmla="*/ 17 h 85"/>
                <a:gd name="T10" fmla="*/ 14 w 96"/>
                <a:gd name="T11" fmla="*/ 11 h 85"/>
                <a:gd name="T12" fmla="*/ 12 w 96"/>
                <a:gd name="T13" fmla="*/ 7 h 85"/>
                <a:gd name="T14" fmla="*/ 7 w 96"/>
                <a:gd name="T15" fmla="*/ 5 h 85"/>
                <a:gd name="T16" fmla="*/ 0 w 96"/>
                <a:gd name="T17" fmla="*/ 5 h 85"/>
                <a:gd name="T18" fmla="*/ 0 w 96"/>
                <a:gd name="T19" fmla="*/ 0 h 85"/>
                <a:gd name="T20" fmla="*/ 46 w 96"/>
                <a:gd name="T21" fmla="*/ 0 h 85"/>
                <a:gd name="T22" fmla="*/ 46 w 96"/>
                <a:gd name="T23" fmla="*/ 5 h 85"/>
                <a:gd name="T24" fmla="*/ 46 w 96"/>
                <a:gd name="T25" fmla="*/ 5 h 85"/>
                <a:gd name="T26" fmla="*/ 39 w 96"/>
                <a:gd name="T27" fmla="*/ 5 h 85"/>
                <a:gd name="T28" fmla="*/ 35 w 96"/>
                <a:gd name="T29" fmla="*/ 7 h 85"/>
                <a:gd name="T30" fmla="*/ 34 w 96"/>
                <a:gd name="T31" fmla="*/ 9 h 85"/>
                <a:gd name="T32" fmla="*/ 34 w 96"/>
                <a:gd name="T33" fmla="*/ 10 h 85"/>
                <a:gd name="T34" fmla="*/ 35 w 96"/>
                <a:gd name="T35" fmla="*/ 15 h 85"/>
                <a:gd name="T36" fmla="*/ 55 w 96"/>
                <a:gd name="T37" fmla="*/ 59 h 85"/>
                <a:gd name="T38" fmla="*/ 73 w 96"/>
                <a:gd name="T39" fmla="*/ 15 h 85"/>
                <a:gd name="T40" fmla="*/ 73 w 96"/>
                <a:gd name="T41" fmla="*/ 15 h 85"/>
                <a:gd name="T42" fmla="*/ 74 w 96"/>
                <a:gd name="T43" fmla="*/ 10 h 85"/>
                <a:gd name="T44" fmla="*/ 74 w 96"/>
                <a:gd name="T45" fmla="*/ 9 h 85"/>
                <a:gd name="T46" fmla="*/ 73 w 96"/>
                <a:gd name="T47" fmla="*/ 7 h 85"/>
                <a:gd name="T48" fmla="*/ 70 w 96"/>
                <a:gd name="T49" fmla="*/ 5 h 85"/>
                <a:gd name="T50" fmla="*/ 63 w 96"/>
                <a:gd name="T51" fmla="*/ 5 h 85"/>
                <a:gd name="T52" fmla="*/ 63 w 96"/>
                <a:gd name="T53" fmla="*/ 0 h 85"/>
                <a:gd name="T54" fmla="*/ 96 w 96"/>
                <a:gd name="T55" fmla="*/ 0 h 85"/>
                <a:gd name="T56" fmla="*/ 96 w 96"/>
                <a:gd name="T57" fmla="*/ 5 h 85"/>
                <a:gd name="T58" fmla="*/ 96 w 96"/>
                <a:gd name="T59" fmla="*/ 5 h 85"/>
                <a:gd name="T60" fmla="*/ 91 w 96"/>
                <a:gd name="T61" fmla="*/ 5 h 85"/>
                <a:gd name="T62" fmla="*/ 86 w 96"/>
                <a:gd name="T63" fmla="*/ 7 h 85"/>
                <a:gd name="T64" fmla="*/ 82 w 96"/>
                <a:gd name="T65" fmla="*/ 11 h 85"/>
                <a:gd name="T66" fmla="*/ 79 w 96"/>
                <a:gd name="T67" fmla="*/ 17 h 85"/>
                <a:gd name="T68" fmla="*/ 79 w 96"/>
                <a:gd name="T6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5">
                  <a:moveTo>
                    <a:pt x="79" y="17"/>
                  </a:moveTo>
                  <a:lnTo>
                    <a:pt x="50" y="85"/>
                  </a:lnTo>
                  <a:lnTo>
                    <a:pt x="47" y="85"/>
                  </a:lnTo>
                  <a:lnTo>
                    <a:pt x="18" y="17"/>
                  </a:lnTo>
                  <a:lnTo>
                    <a:pt x="18" y="17"/>
                  </a:lnTo>
                  <a:lnTo>
                    <a:pt x="14" y="11"/>
                  </a:lnTo>
                  <a:lnTo>
                    <a:pt x="12" y="7"/>
                  </a:lnTo>
                  <a:lnTo>
                    <a:pt x="7" y="5"/>
                  </a:lnTo>
                  <a:lnTo>
                    <a:pt x="0" y="5"/>
                  </a:lnTo>
                  <a:lnTo>
                    <a:pt x="0" y="0"/>
                  </a:lnTo>
                  <a:lnTo>
                    <a:pt x="46" y="0"/>
                  </a:lnTo>
                  <a:lnTo>
                    <a:pt x="46" y="5"/>
                  </a:lnTo>
                  <a:lnTo>
                    <a:pt x="46" y="5"/>
                  </a:lnTo>
                  <a:lnTo>
                    <a:pt x="39" y="5"/>
                  </a:lnTo>
                  <a:lnTo>
                    <a:pt x="35" y="7"/>
                  </a:lnTo>
                  <a:lnTo>
                    <a:pt x="34" y="9"/>
                  </a:lnTo>
                  <a:lnTo>
                    <a:pt x="34" y="10"/>
                  </a:lnTo>
                  <a:lnTo>
                    <a:pt x="35" y="15"/>
                  </a:lnTo>
                  <a:lnTo>
                    <a:pt x="55" y="59"/>
                  </a:lnTo>
                  <a:lnTo>
                    <a:pt x="73" y="15"/>
                  </a:lnTo>
                  <a:lnTo>
                    <a:pt x="73" y="15"/>
                  </a:lnTo>
                  <a:lnTo>
                    <a:pt x="74" y="10"/>
                  </a:lnTo>
                  <a:lnTo>
                    <a:pt x="74" y="9"/>
                  </a:lnTo>
                  <a:lnTo>
                    <a:pt x="73" y="7"/>
                  </a:lnTo>
                  <a:lnTo>
                    <a:pt x="70" y="5"/>
                  </a:lnTo>
                  <a:lnTo>
                    <a:pt x="63" y="5"/>
                  </a:lnTo>
                  <a:lnTo>
                    <a:pt x="63" y="0"/>
                  </a:lnTo>
                  <a:lnTo>
                    <a:pt x="96" y="0"/>
                  </a:lnTo>
                  <a:lnTo>
                    <a:pt x="96" y="5"/>
                  </a:lnTo>
                  <a:lnTo>
                    <a:pt x="96" y="5"/>
                  </a:lnTo>
                  <a:lnTo>
                    <a:pt x="91" y="5"/>
                  </a:lnTo>
                  <a:lnTo>
                    <a:pt x="86" y="7"/>
                  </a:lnTo>
                  <a:lnTo>
                    <a:pt x="82" y="11"/>
                  </a:lnTo>
                  <a:lnTo>
                    <a:pt x="79" y="17"/>
                  </a:lnTo>
                  <a:lnTo>
                    <a:pt x="7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6" name="Freeform 15"/>
            <p:cNvSpPr>
              <a:spLocks noEditPoints="1"/>
            </p:cNvSpPr>
            <p:nvPr userDrawn="1"/>
          </p:nvSpPr>
          <p:spPr bwMode="auto">
            <a:xfrm>
              <a:off x="5168" y="2782"/>
              <a:ext cx="91" cy="87"/>
            </a:xfrm>
            <a:custGeom>
              <a:avLst/>
              <a:gdLst>
                <a:gd name="T0" fmla="*/ 45 w 91"/>
                <a:gd name="T1" fmla="*/ 87 h 87"/>
                <a:gd name="T2" fmla="*/ 28 w 91"/>
                <a:gd name="T3" fmla="*/ 83 h 87"/>
                <a:gd name="T4" fmla="*/ 14 w 91"/>
                <a:gd name="T5" fmla="*/ 74 h 87"/>
                <a:gd name="T6" fmla="*/ 4 w 91"/>
                <a:gd name="T7" fmla="*/ 60 h 87"/>
                <a:gd name="T8" fmla="*/ 0 w 91"/>
                <a:gd name="T9" fmla="*/ 43 h 87"/>
                <a:gd name="T10" fmla="*/ 2 w 91"/>
                <a:gd name="T11" fmla="*/ 35 h 87"/>
                <a:gd name="T12" fmla="*/ 9 w 91"/>
                <a:gd name="T13" fmla="*/ 20 h 87"/>
                <a:gd name="T14" fmla="*/ 20 w 91"/>
                <a:gd name="T15" fmla="*/ 8 h 87"/>
                <a:gd name="T16" fmla="*/ 36 w 91"/>
                <a:gd name="T17" fmla="*/ 1 h 87"/>
                <a:gd name="T18" fmla="*/ 45 w 91"/>
                <a:gd name="T19" fmla="*/ 0 h 87"/>
                <a:gd name="T20" fmla="*/ 64 w 91"/>
                <a:gd name="T21" fmla="*/ 4 h 87"/>
                <a:gd name="T22" fmla="*/ 78 w 91"/>
                <a:gd name="T23" fmla="*/ 13 h 87"/>
                <a:gd name="T24" fmla="*/ 87 w 91"/>
                <a:gd name="T25" fmla="*/ 27 h 87"/>
                <a:gd name="T26" fmla="*/ 91 w 91"/>
                <a:gd name="T27" fmla="*/ 43 h 87"/>
                <a:gd name="T28" fmla="*/ 91 w 91"/>
                <a:gd name="T29" fmla="*/ 52 h 87"/>
                <a:gd name="T30" fmla="*/ 84 w 91"/>
                <a:gd name="T31" fmla="*/ 67 h 87"/>
                <a:gd name="T32" fmla="*/ 71 w 91"/>
                <a:gd name="T33" fmla="*/ 79 h 87"/>
                <a:gd name="T34" fmla="*/ 55 w 91"/>
                <a:gd name="T35" fmla="*/ 86 h 87"/>
                <a:gd name="T36" fmla="*/ 45 w 91"/>
                <a:gd name="T37" fmla="*/ 87 h 87"/>
                <a:gd name="T38" fmla="*/ 45 w 91"/>
                <a:gd name="T39" fmla="*/ 7 h 87"/>
                <a:gd name="T40" fmla="*/ 34 w 91"/>
                <a:gd name="T41" fmla="*/ 11 h 87"/>
                <a:gd name="T42" fmla="*/ 25 w 91"/>
                <a:gd name="T43" fmla="*/ 19 h 87"/>
                <a:gd name="T44" fmla="*/ 20 w 91"/>
                <a:gd name="T45" fmla="*/ 30 h 87"/>
                <a:gd name="T46" fmla="*/ 19 w 91"/>
                <a:gd name="T47" fmla="*/ 43 h 87"/>
                <a:gd name="T48" fmla="*/ 19 w 91"/>
                <a:gd name="T49" fmla="*/ 50 h 87"/>
                <a:gd name="T50" fmla="*/ 22 w 91"/>
                <a:gd name="T51" fmla="*/ 63 h 87"/>
                <a:gd name="T52" fmla="*/ 29 w 91"/>
                <a:gd name="T53" fmla="*/ 73 h 87"/>
                <a:gd name="T54" fmla="*/ 40 w 91"/>
                <a:gd name="T55" fmla="*/ 79 h 87"/>
                <a:gd name="T56" fmla="*/ 45 w 91"/>
                <a:gd name="T57" fmla="*/ 80 h 87"/>
                <a:gd name="T58" fmla="*/ 58 w 91"/>
                <a:gd name="T59" fmla="*/ 76 h 87"/>
                <a:gd name="T60" fmla="*/ 66 w 91"/>
                <a:gd name="T61" fmla="*/ 68 h 87"/>
                <a:gd name="T62" fmla="*/ 71 w 91"/>
                <a:gd name="T63" fmla="*/ 56 h 87"/>
                <a:gd name="T64" fmla="*/ 73 w 91"/>
                <a:gd name="T65" fmla="*/ 43 h 87"/>
                <a:gd name="T66" fmla="*/ 72 w 91"/>
                <a:gd name="T67" fmla="*/ 37 h 87"/>
                <a:gd name="T68" fmla="*/ 70 w 91"/>
                <a:gd name="T69" fmla="*/ 24 h 87"/>
                <a:gd name="T70" fmla="*/ 63 w 91"/>
                <a:gd name="T71" fmla="*/ 14 h 87"/>
                <a:gd name="T72" fmla="*/ 52 w 91"/>
                <a:gd name="T73" fmla="*/ 8 h 87"/>
                <a:gd name="T74" fmla="*/ 45 w 91"/>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7">
                  <a:moveTo>
                    <a:pt x="45" y="87"/>
                  </a:moveTo>
                  <a:lnTo>
                    <a:pt x="45" y="87"/>
                  </a:lnTo>
                  <a:lnTo>
                    <a:pt x="36" y="86"/>
                  </a:lnTo>
                  <a:lnTo>
                    <a:pt x="28" y="83"/>
                  </a:lnTo>
                  <a:lnTo>
                    <a:pt x="20" y="79"/>
                  </a:lnTo>
                  <a:lnTo>
                    <a:pt x="14" y="74"/>
                  </a:lnTo>
                  <a:lnTo>
                    <a:pt x="9" y="67"/>
                  </a:lnTo>
                  <a:lnTo>
                    <a:pt x="4" y="60"/>
                  </a:lnTo>
                  <a:lnTo>
                    <a:pt x="2" y="52"/>
                  </a:lnTo>
                  <a:lnTo>
                    <a:pt x="0" y="43"/>
                  </a:lnTo>
                  <a:lnTo>
                    <a:pt x="0" y="43"/>
                  </a:lnTo>
                  <a:lnTo>
                    <a:pt x="2" y="35"/>
                  </a:lnTo>
                  <a:lnTo>
                    <a:pt x="4" y="27"/>
                  </a:lnTo>
                  <a:lnTo>
                    <a:pt x="9" y="20"/>
                  </a:lnTo>
                  <a:lnTo>
                    <a:pt x="14" y="13"/>
                  </a:lnTo>
                  <a:lnTo>
                    <a:pt x="20" y="8"/>
                  </a:lnTo>
                  <a:lnTo>
                    <a:pt x="28" y="4"/>
                  </a:lnTo>
                  <a:lnTo>
                    <a:pt x="36" y="1"/>
                  </a:lnTo>
                  <a:lnTo>
                    <a:pt x="45" y="0"/>
                  </a:lnTo>
                  <a:lnTo>
                    <a:pt x="45" y="0"/>
                  </a:lnTo>
                  <a:lnTo>
                    <a:pt x="55" y="1"/>
                  </a:lnTo>
                  <a:lnTo>
                    <a:pt x="64" y="4"/>
                  </a:lnTo>
                  <a:lnTo>
                    <a:pt x="71" y="8"/>
                  </a:lnTo>
                  <a:lnTo>
                    <a:pt x="78" y="13"/>
                  </a:lnTo>
                  <a:lnTo>
                    <a:pt x="84" y="20"/>
                  </a:lnTo>
                  <a:lnTo>
                    <a:pt x="87" y="27"/>
                  </a:lnTo>
                  <a:lnTo>
                    <a:pt x="91" y="35"/>
                  </a:lnTo>
                  <a:lnTo>
                    <a:pt x="91" y="43"/>
                  </a:lnTo>
                  <a:lnTo>
                    <a:pt x="91" y="43"/>
                  </a:lnTo>
                  <a:lnTo>
                    <a:pt x="91" y="52"/>
                  </a:lnTo>
                  <a:lnTo>
                    <a:pt x="87" y="60"/>
                  </a:lnTo>
                  <a:lnTo>
                    <a:pt x="84" y="67"/>
                  </a:lnTo>
                  <a:lnTo>
                    <a:pt x="78" y="74"/>
                  </a:lnTo>
                  <a:lnTo>
                    <a:pt x="71" y="79"/>
                  </a:lnTo>
                  <a:lnTo>
                    <a:pt x="64" y="83"/>
                  </a:lnTo>
                  <a:lnTo>
                    <a:pt x="55" y="86"/>
                  </a:lnTo>
                  <a:lnTo>
                    <a:pt x="45" y="87"/>
                  </a:lnTo>
                  <a:lnTo>
                    <a:pt x="45" y="87"/>
                  </a:lnTo>
                  <a:close/>
                  <a:moveTo>
                    <a:pt x="45" y="7"/>
                  </a:moveTo>
                  <a:lnTo>
                    <a:pt x="45" y="7"/>
                  </a:lnTo>
                  <a:lnTo>
                    <a:pt x="40" y="8"/>
                  </a:lnTo>
                  <a:lnTo>
                    <a:pt x="34" y="11"/>
                  </a:lnTo>
                  <a:lnTo>
                    <a:pt x="29" y="14"/>
                  </a:lnTo>
                  <a:lnTo>
                    <a:pt x="25" y="19"/>
                  </a:lnTo>
                  <a:lnTo>
                    <a:pt x="22" y="24"/>
                  </a:lnTo>
                  <a:lnTo>
                    <a:pt x="20" y="30"/>
                  </a:lnTo>
                  <a:lnTo>
                    <a:pt x="19" y="37"/>
                  </a:lnTo>
                  <a:lnTo>
                    <a:pt x="19" y="43"/>
                  </a:lnTo>
                  <a:lnTo>
                    <a:pt x="19" y="43"/>
                  </a:lnTo>
                  <a:lnTo>
                    <a:pt x="19" y="50"/>
                  </a:lnTo>
                  <a:lnTo>
                    <a:pt x="20" y="56"/>
                  </a:lnTo>
                  <a:lnTo>
                    <a:pt x="22" y="63"/>
                  </a:lnTo>
                  <a:lnTo>
                    <a:pt x="25" y="68"/>
                  </a:lnTo>
                  <a:lnTo>
                    <a:pt x="29" y="73"/>
                  </a:lnTo>
                  <a:lnTo>
                    <a:pt x="34" y="76"/>
                  </a:lnTo>
                  <a:lnTo>
                    <a:pt x="40" y="79"/>
                  </a:lnTo>
                  <a:lnTo>
                    <a:pt x="45" y="80"/>
                  </a:lnTo>
                  <a:lnTo>
                    <a:pt x="45" y="80"/>
                  </a:lnTo>
                  <a:lnTo>
                    <a:pt x="52" y="79"/>
                  </a:lnTo>
                  <a:lnTo>
                    <a:pt x="58" y="76"/>
                  </a:lnTo>
                  <a:lnTo>
                    <a:pt x="63" y="73"/>
                  </a:lnTo>
                  <a:lnTo>
                    <a:pt x="66" y="68"/>
                  </a:lnTo>
                  <a:lnTo>
                    <a:pt x="70" y="63"/>
                  </a:lnTo>
                  <a:lnTo>
                    <a:pt x="71" y="56"/>
                  </a:lnTo>
                  <a:lnTo>
                    <a:pt x="72" y="50"/>
                  </a:lnTo>
                  <a:lnTo>
                    <a:pt x="73" y="43"/>
                  </a:lnTo>
                  <a:lnTo>
                    <a:pt x="73" y="43"/>
                  </a:lnTo>
                  <a:lnTo>
                    <a:pt x="72" y="37"/>
                  </a:lnTo>
                  <a:lnTo>
                    <a:pt x="71" y="30"/>
                  </a:lnTo>
                  <a:lnTo>
                    <a:pt x="70" y="24"/>
                  </a:lnTo>
                  <a:lnTo>
                    <a:pt x="66" y="19"/>
                  </a:lnTo>
                  <a:lnTo>
                    <a:pt x="63" y="14"/>
                  </a:lnTo>
                  <a:lnTo>
                    <a:pt x="58" y="11"/>
                  </a:lnTo>
                  <a:lnTo>
                    <a:pt x="52" y="8"/>
                  </a:lnTo>
                  <a:lnTo>
                    <a:pt x="45" y="7"/>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7" name="Freeform 16"/>
            <p:cNvSpPr>
              <a:spLocks/>
            </p:cNvSpPr>
            <p:nvPr userDrawn="1"/>
          </p:nvSpPr>
          <p:spPr bwMode="auto">
            <a:xfrm>
              <a:off x="5285" y="2782"/>
              <a:ext cx="57" cy="87"/>
            </a:xfrm>
            <a:custGeom>
              <a:avLst/>
              <a:gdLst>
                <a:gd name="T0" fmla="*/ 0 w 57"/>
                <a:gd name="T1" fmla="*/ 87 h 87"/>
                <a:gd name="T2" fmla="*/ 5 w 57"/>
                <a:gd name="T3" fmla="*/ 57 h 87"/>
                <a:gd name="T4" fmla="*/ 6 w 57"/>
                <a:gd name="T5" fmla="*/ 61 h 87"/>
                <a:gd name="T6" fmla="*/ 11 w 57"/>
                <a:gd name="T7" fmla="*/ 71 h 87"/>
                <a:gd name="T8" fmla="*/ 17 w 57"/>
                <a:gd name="T9" fmla="*/ 76 h 87"/>
                <a:gd name="T10" fmla="*/ 26 w 57"/>
                <a:gd name="T11" fmla="*/ 80 h 87"/>
                <a:gd name="T12" fmla="*/ 29 w 57"/>
                <a:gd name="T13" fmla="*/ 80 h 87"/>
                <a:gd name="T14" fmla="*/ 39 w 57"/>
                <a:gd name="T15" fmla="*/ 76 h 87"/>
                <a:gd name="T16" fmla="*/ 43 w 57"/>
                <a:gd name="T17" fmla="*/ 67 h 87"/>
                <a:gd name="T18" fmla="*/ 42 w 57"/>
                <a:gd name="T19" fmla="*/ 63 h 87"/>
                <a:gd name="T20" fmla="*/ 37 w 57"/>
                <a:gd name="T21" fmla="*/ 56 h 87"/>
                <a:gd name="T22" fmla="*/ 20 w 57"/>
                <a:gd name="T23" fmla="*/ 46 h 87"/>
                <a:gd name="T24" fmla="*/ 12 w 57"/>
                <a:gd name="T25" fmla="*/ 42 h 87"/>
                <a:gd name="T26" fmla="*/ 4 w 57"/>
                <a:gd name="T27" fmla="*/ 34 h 87"/>
                <a:gd name="T28" fmla="*/ 1 w 57"/>
                <a:gd name="T29" fmla="*/ 26 h 87"/>
                <a:gd name="T30" fmla="*/ 1 w 57"/>
                <a:gd name="T31" fmla="*/ 21 h 87"/>
                <a:gd name="T32" fmla="*/ 4 w 57"/>
                <a:gd name="T33" fmla="*/ 13 h 87"/>
                <a:gd name="T34" fmla="*/ 8 w 57"/>
                <a:gd name="T35" fmla="*/ 6 h 87"/>
                <a:gd name="T36" fmla="*/ 15 w 57"/>
                <a:gd name="T37" fmla="*/ 2 h 87"/>
                <a:gd name="T38" fmla="*/ 26 w 57"/>
                <a:gd name="T39" fmla="*/ 0 h 87"/>
                <a:gd name="T40" fmla="*/ 30 w 57"/>
                <a:gd name="T41" fmla="*/ 1 h 87"/>
                <a:gd name="T42" fmla="*/ 42 w 57"/>
                <a:gd name="T43" fmla="*/ 6 h 87"/>
                <a:gd name="T44" fmla="*/ 44 w 57"/>
                <a:gd name="T45" fmla="*/ 4 h 87"/>
                <a:gd name="T46" fmla="*/ 50 w 57"/>
                <a:gd name="T47" fmla="*/ 0 h 87"/>
                <a:gd name="T48" fmla="*/ 45 w 57"/>
                <a:gd name="T49" fmla="*/ 29 h 87"/>
                <a:gd name="T50" fmla="*/ 44 w 57"/>
                <a:gd name="T51" fmla="*/ 21 h 87"/>
                <a:gd name="T52" fmla="*/ 38 w 57"/>
                <a:gd name="T53" fmla="*/ 11 h 87"/>
                <a:gd name="T54" fmla="*/ 30 w 57"/>
                <a:gd name="T55" fmla="*/ 7 h 87"/>
                <a:gd name="T56" fmla="*/ 26 w 57"/>
                <a:gd name="T57" fmla="*/ 6 h 87"/>
                <a:gd name="T58" fmla="*/ 19 w 57"/>
                <a:gd name="T59" fmla="*/ 9 h 87"/>
                <a:gd name="T60" fmla="*/ 15 w 57"/>
                <a:gd name="T61" fmla="*/ 17 h 87"/>
                <a:gd name="T62" fmla="*/ 15 w 57"/>
                <a:gd name="T63" fmla="*/ 21 h 87"/>
                <a:gd name="T64" fmla="*/ 21 w 57"/>
                <a:gd name="T65" fmla="*/ 28 h 87"/>
                <a:gd name="T66" fmla="*/ 38 w 57"/>
                <a:gd name="T67" fmla="*/ 37 h 87"/>
                <a:gd name="T68" fmla="*/ 45 w 57"/>
                <a:gd name="T69" fmla="*/ 42 h 87"/>
                <a:gd name="T70" fmla="*/ 54 w 57"/>
                <a:gd name="T71" fmla="*/ 54 h 87"/>
                <a:gd name="T72" fmla="*/ 57 w 57"/>
                <a:gd name="T73" fmla="*/ 61 h 87"/>
                <a:gd name="T74" fmla="*/ 56 w 57"/>
                <a:gd name="T75" fmla="*/ 67 h 87"/>
                <a:gd name="T76" fmla="*/ 51 w 57"/>
                <a:gd name="T77" fmla="*/ 76 h 87"/>
                <a:gd name="T78" fmla="*/ 44 w 57"/>
                <a:gd name="T79" fmla="*/ 82 h 87"/>
                <a:gd name="T80" fmla="*/ 35 w 57"/>
                <a:gd name="T81" fmla="*/ 86 h 87"/>
                <a:gd name="T82" fmla="*/ 29 w 57"/>
                <a:gd name="T83" fmla="*/ 87 h 87"/>
                <a:gd name="T84" fmla="*/ 16 w 57"/>
                <a:gd name="T85" fmla="*/ 83 h 87"/>
                <a:gd name="T86" fmla="*/ 8 w 57"/>
                <a:gd name="T87" fmla="*/ 80 h 87"/>
                <a:gd name="T88" fmla="*/ 4 w 57"/>
                <a:gd name="T8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87">
                  <a:moveTo>
                    <a:pt x="4" y="87"/>
                  </a:moveTo>
                  <a:lnTo>
                    <a:pt x="0" y="87"/>
                  </a:lnTo>
                  <a:lnTo>
                    <a:pt x="0" y="57"/>
                  </a:lnTo>
                  <a:lnTo>
                    <a:pt x="5" y="57"/>
                  </a:lnTo>
                  <a:lnTo>
                    <a:pt x="5" y="57"/>
                  </a:lnTo>
                  <a:lnTo>
                    <a:pt x="6" y="61"/>
                  </a:lnTo>
                  <a:lnTo>
                    <a:pt x="7" y="66"/>
                  </a:lnTo>
                  <a:lnTo>
                    <a:pt x="11" y="71"/>
                  </a:lnTo>
                  <a:lnTo>
                    <a:pt x="14" y="74"/>
                  </a:lnTo>
                  <a:lnTo>
                    <a:pt x="17" y="76"/>
                  </a:lnTo>
                  <a:lnTo>
                    <a:pt x="21" y="79"/>
                  </a:lnTo>
                  <a:lnTo>
                    <a:pt x="26" y="80"/>
                  </a:lnTo>
                  <a:lnTo>
                    <a:pt x="29" y="80"/>
                  </a:lnTo>
                  <a:lnTo>
                    <a:pt x="29" y="80"/>
                  </a:lnTo>
                  <a:lnTo>
                    <a:pt x="35" y="80"/>
                  </a:lnTo>
                  <a:lnTo>
                    <a:pt x="39" y="76"/>
                  </a:lnTo>
                  <a:lnTo>
                    <a:pt x="42" y="73"/>
                  </a:lnTo>
                  <a:lnTo>
                    <a:pt x="43" y="67"/>
                  </a:lnTo>
                  <a:lnTo>
                    <a:pt x="43" y="67"/>
                  </a:lnTo>
                  <a:lnTo>
                    <a:pt x="42" y="63"/>
                  </a:lnTo>
                  <a:lnTo>
                    <a:pt x="41" y="59"/>
                  </a:lnTo>
                  <a:lnTo>
                    <a:pt x="37" y="56"/>
                  </a:lnTo>
                  <a:lnTo>
                    <a:pt x="32" y="53"/>
                  </a:lnTo>
                  <a:lnTo>
                    <a:pt x="20" y="46"/>
                  </a:lnTo>
                  <a:lnTo>
                    <a:pt x="20" y="46"/>
                  </a:lnTo>
                  <a:lnTo>
                    <a:pt x="12" y="42"/>
                  </a:lnTo>
                  <a:lnTo>
                    <a:pt x="6" y="36"/>
                  </a:lnTo>
                  <a:lnTo>
                    <a:pt x="4" y="34"/>
                  </a:lnTo>
                  <a:lnTo>
                    <a:pt x="2" y="29"/>
                  </a:lnTo>
                  <a:lnTo>
                    <a:pt x="1" y="26"/>
                  </a:lnTo>
                  <a:lnTo>
                    <a:pt x="1" y="21"/>
                  </a:lnTo>
                  <a:lnTo>
                    <a:pt x="1" y="21"/>
                  </a:lnTo>
                  <a:lnTo>
                    <a:pt x="1" y="16"/>
                  </a:lnTo>
                  <a:lnTo>
                    <a:pt x="4" y="13"/>
                  </a:lnTo>
                  <a:lnTo>
                    <a:pt x="6" y="9"/>
                  </a:lnTo>
                  <a:lnTo>
                    <a:pt x="8" y="6"/>
                  </a:lnTo>
                  <a:lnTo>
                    <a:pt x="12" y="4"/>
                  </a:lnTo>
                  <a:lnTo>
                    <a:pt x="15" y="2"/>
                  </a:lnTo>
                  <a:lnTo>
                    <a:pt x="20" y="1"/>
                  </a:lnTo>
                  <a:lnTo>
                    <a:pt x="26" y="0"/>
                  </a:lnTo>
                  <a:lnTo>
                    <a:pt x="26" y="0"/>
                  </a:lnTo>
                  <a:lnTo>
                    <a:pt x="30" y="1"/>
                  </a:lnTo>
                  <a:lnTo>
                    <a:pt x="35" y="2"/>
                  </a:lnTo>
                  <a:lnTo>
                    <a:pt x="42" y="6"/>
                  </a:lnTo>
                  <a:lnTo>
                    <a:pt x="42" y="6"/>
                  </a:lnTo>
                  <a:lnTo>
                    <a:pt x="44" y="4"/>
                  </a:lnTo>
                  <a:lnTo>
                    <a:pt x="45" y="0"/>
                  </a:lnTo>
                  <a:lnTo>
                    <a:pt x="50" y="0"/>
                  </a:lnTo>
                  <a:lnTo>
                    <a:pt x="50" y="29"/>
                  </a:lnTo>
                  <a:lnTo>
                    <a:pt x="45" y="29"/>
                  </a:lnTo>
                  <a:lnTo>
                    <a:pt x="45" y="29"/>
                  </a:lnTo>
                  <a:lnTo>
                    <a:pt x="44" y="21"/>
                  </a:lnTo>
                  <a:lnTo>
                    <a:pt x="41" y="14"/>
                  </a:lnTo>
                  <a:lnTo>
                    <a:pt x="38" y="11"/>
                  </a:lnTo>
                  <a:lnTo>
                    <a:pt x="35" y="8"/>
                  </a:lnTo>
                  <a:lnTo>
                    <a:pt x="30" y="7"/>
                  </a:lnTo>
                  <a:lnTo>
                    <a:pt x="26" y="6"/>
                  </a:lnTo>
                  <a:lnTo>
                    <a:pt x="26" y="6"/>
                  </a:lnTo>
                  <a:lnTo>
                    <a:pt x="22" y="7"/>
                  </a:lnTo>
                  <a:lnTo>
                    <a:pt x="19" y="9"/>
                  </a:lnTo>
                  <a:lnTo>
                    <a:pt x="15" y="13"/>
                  </a:lnTo>
                  <a:lnTo>
                    <a:pt x="15" y="17"/>
                  </a:lnTo>
                  <a:lnTo>
                    <a:pt x="15" y="17"/>
                  </a:lnTo>
                  <a:lnTo>
                    <a:pt x="15" y="21"/>
                  </a:lnTo>
                  <a:lnTo>
                    <a:pt x="17" y="24"/>
                  </a:lnTo>
                  <a:lnTo>
                    <a:pt x="21" y="28"/>
                  </a:lnTo>
                  <a:lnTo>
                    <a:pt x="26" y="31"/>
                  </a:lnTo>
                  <a:lnTo>
                    <a:pt x="38" y="37"/>
                  </a:lnTo>
                  <a:lnTo>
                    <a:pt x="38" y="37"/>
                  </a:lnTo>
                  <a:lnTo>
                    <a:pt x="45" y="42"/>
                  </a:lnTo>
                  <a:lnTo>
                    <a:pt x="51" y="48"/>
                  </a:lnTo>
                  <a:lnTo>
                    <a:pt x="54" y="54"/>
                  </a:lnTo>
                  <a:lnTo>
                    <a:pt x="56" y="58"/>
                  </a:lnTo>
                  <a:lnTo>
                    <a:pt x="57" y="61"/>
                  </a:lnTo>
                  <a:lnTo>
                    <a:pt x="57" y="61"/>
                  </a:lnTo>
                  <a:lnTo>
                    <a:pt x="56" y="67"/>
                  </a:lnTo>
                  <a:lnTo>
                    <a:pt x="54" y="72"/>
                  </a:lnTo>
                  <a:lnTo>
                    <a:pt x="51" y="76"/>
                  </a:lnTo>
                  <a:lnTo>
                    <a:pt x="47" y="80"/>
                  </a:lnTo>
                  <a:lnTo>
                    <a:pt x="44" y="82"/>
                  </a:lnTo>
                  <a:lnTo>
                    <a:pt x="39" y="85"/>
                  </a:lnTo>
                  <a:lnTo>
                    <a:pt x="35" y="86"/>
                  </a:lnTo>
                  <a:lnTo>
                    <a:pt x="29" y="87"/>
                  </a:lnTo>
                  <a:lnTo>
                    <a:pt x="29" y="87"/>
                  </a:lnTo>
                  <a:lnTo>
                    <a:pt x="22" y="86"/>
                  </a:lnTo>
                  <a:lnTo>
                    <a:pt x="16" y="83"/>
                  </a:lnTo>
                  <a:lnTo>
                    <a:pt x="8" y="80"/>
                  </a:lnTo>
                  <a:lnTo>
                    <a:pt x="8" y="80"/>
                  </a:lnTo>
                  <a:lnTo>
                    <a:pt x="6" y="82"/>
                  </a:lnTo>
                  <a:lnTo>
                    <a:pt x="4" y="87"/>
                  </a:lnTo>
                  <a:lnTo>
                    <a:pt x="4"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8" name="Freeform 17"/>
            <p:cNvSpPr>
              <a:spLocks/>
            </p:cNvSpPr>
            <p:nvPr userDrawn="1"/>
          </p:nvSpPr>
          <p:spPr bwMode="auto">
            <a:xfrm>
              <a:off x="5359" y="2784"/>
              <a:ext cx="84" cy="83"/>
            </a:xfrm>
            <a:custGeom>
              <a:avLst/>
              <a:gdLst>
                <a:gd name="T0" fmla="*/ 84 w 84"/>
                <a:gd name="T1" fmla="*/ 20 h 83"/>
                <a:gd name="T2" fmla="*/ 81 w 84"/>
                <a:gd name="T3" fmla="*/ 20 h 83"/>
                <a:gd name="T4" fmla="*/ 80 w 84"/>
                <a:gd name="T5" fmla="*/ 17 h 83"/>
                <a:gd name="T6" fmla="*/ 80 w 84"/>
                <a:gd name="T7" fmla="*/ 17 h 83"/>
                <a:gd name="T8" fmla="*/ 79 w 84"/>
                <a:gd name="T9" fmla="*/ 12 h 83"/>
                <a:gd name="T10" fmla="*/ 76 w 84"/>
                <a:gd name="T11" fmla="*/ 10 h 83"/>
                <a:gd name="T12" fmla="*/ 72 w 84"/>
                <a:gd name="T13" fmla="*/ 7 h 83"/>
                <a:gd name="T14" fmla="*/ 65 w 84"/>
                <a:gd name="T15" fmla="*/ 6 h 83"/>
                <a:gd name="T16" fmla="*/ 51 w 84"/>
                <a:gd name="T17" fmla="*/ 6 h 83"/>
                <a:gd name="T18" fmla="*/ 51 w 84"/>
                <a:gd name="T19" fmla="*/ 63 h 83"/>
                <a:gd name="T20" fmla="*/ 51 w 84"/>
                <a:gd name="T21" fmla="*/ 63 h 83"/>
                <a:gd name="T22" fmla="*/ 51 w 84"/>
                <a:gd name="T23" fmla="*/ 71 h 83"/>
                <a:gd name="T24" fmla="*/ 53 w 84"/>
                <a:gd name="T25" fmla="*/ 76 h 83"/>
                <a:gd name="T26" fmla="*/ 54 w 84"/>
                <a:gd name="T27" fmla="*/ 77 h 83"/>
                <a:gd name="T28" fmla="*/ 57 w 84"/>
                <a:gd name="T29" fmla="*/ 78 h 83"/>
                <a:gd name="T30" fmla="*/ 64 w 84"/>
                <a:gd name="T31" fmla="*/ 78 h 83"/>
                <a:gd name="T32" fmla="*/ 64 w 84"/>
                <a:gd name="T33" fmla="*/ 83 h 83"/>
                <a:gd name="T34" fmla="*/ 21 w 84"/>
                <a:gd name="T35" fmla="*/ 83 h 83"/>
                <a:gd name="T36" fmla="*/ 21 w 84"/>
                <a:gd name="T37" fmla="*/ 78 h 83"/>
                <a:gd name="T38" fmla="*/ 21 w 84"/>
                <a:gd name="T39" fmla="*/ 78 h 83"/>
                <a:gd name="T40" fmla="*/ 28 w 84"/>
                <a:gd name="T41" fmla="*/ 78 h 83"/>
                <a:gd name="T42" fmla="*/ 30 w 84"/>
                <a:gd name="T43" fmla="*/ 77 h 83"/>
                <a:gd name="T44" fmla="*/ 31 w 84"/>
                <a:gd name="T45" fmla="*/ 76 h 83"/>
                <a:gd name="T46" fmla="*/ 34 w 84"/>
                <a:gd name="T47" fmla="*/ 71 h 83"/>
                <a:gd name="T48" fmla="*/ 34 w 84"/>
                <a:gd name="T49" fmla="*/ 63 h 83"/>
                <a:gd name="T50" fmla="*/ 34 w 84"/>
                <a:gd name="T51" fmla="*/ 6 h 83"/>
                <a:gd name="T52" fmla="*/ 20 w 84"/>
                <a:gd name="T53" fmla="*/ 6 h 83"/>
                <a:gd name="T54" fmla="*/ 20 w 84"/>
                <a:gd name="T55" fmla="*/ 6 h 83"/>
                <a:gd name="T56" fmla="*/ 13 w 84"/>
                <a:gd name="T57" fmla="*/ 7 h 83"/>
                <a:gd name="T58" fmla="*/ 8 w 84"/>
                <a:gd name="T59" fmla="*/ 10 h 83"/>
                <a:gd name="T60" fmla="*/ 6 w 84"/>
                <a:gd name="T61" fmla="*/ 12 h 83"/>
                <a:gd name="T62" fmla="*/ 5 w 84"/>
                <a:gd name="T63" fmla="*/ 17 h 83"/>
                <a:gd name="T64" fmla="*/ 4 w 84"/>
                <a:gd name="T65" fmla="*/ 20 h 83"/>
                <a:gd name="T66" fmla="*/ 0 w 84"/>
                <a:gd name="T67" fmla="*/ 20 h 83"/>
                <a:gd name="T68" fmla="*/ 1 w 84"/>
                <a:gd name="T69" fmla="*/ 0 h 83"/>
                <a:gd name="T70" fmla="*/ 83 w 84"/>
                <a:gd name="T71" fmla="*/ 0 h 83"/>
                <a:gd name="T72" fmla="*/ 84 w 84"/>
                <a:gd name="T7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84" y="20"/>
                  </a:moveTo>
                  <a:lnTo>
                    <a:pt x="81" y="20"/>
                  </a:lnTo>
                  <a:lnTo>
                    <a:pt x="80" y="17"/>
                  </a:lnTo>
                  <a:lnTo>
                    <a:pt x="80" y="17"/>
                  </a:lnTo>
                  <a:lnTo>
                    <a:pt x="79" y="12"/>
                  </a:lnTo>
                  <a:lnTo>
                    <a:pt x="76" y="10"/>
                  </a:lnTo>
                  <a:lnTo>
                    <a:pt x="72" y="7"/>
                  </a:lnTo>
                  <a:lnTo>
                    <a:pt x="65" y="6"/>
                  </a:lnTo>
                  <a:lnTo>
                    <a:pt x="51" y="6"/>
                  </a:lnTo>
                  <a:lnTo>
                    <a:pt x="51" y="63"/>
                  </a:lnTo>
                  <a:lnTo>
                    <a:pt x="51" y="63"/>
                  </a:lnTo>
                  <a:lnTo>
                    <a:pt x="51" y="71"/>
                  </a:lnTo>
                  <a:lnTo>
                    <a:pt x="53" y="76"/>
                  </a:lnTo>
                  <a:lnTo>
                    <a:pt x="54" y="77"/>
                  </a:lnTo>
                  <a:lnTo>
                    <a:pt x="57" y="78"/>
                  </a:lnTo>
                  <a:lnTo>
                    <a:pt x="64" y="78"/>
                  </a:lnTo>
                  <a:lnTo>
                    <a:pt x="64" y="83"/>
                  </a:lnTo>
                  <a:lnTo>
                    <a:pt x="21" y="83"/>
                  </a:lnTo>
                  <a:lnTo>
                    <a:pt x="21" y="78"/>
                  </a:lnTo>
                  <a:lnTo>
                    <a:pt x="21" y="78"/>
                  </a:lnTo>
                  <a:lnTo>
                    <a:pt x="28" y="78"/>
                  </a:lnTo>
                  <a:lnTo>
                    <a:pt x="30" y="77"/>
                  </a:lnTo>
                  <a:lnTo>
                    <a:pt x="31" y="76"/>
                  </a:lnTo>
                  <a:lnTo>
                    <a:pt x="34" y="71"/>
                  </a:lnTo>
                  <a:lnTo>
                    <a:pt x="34" y="63"/>
                  </a:lnTo>
                  <a:lnTo>
                    <a:pt x="34" y="6"/>
                  </a:lnTo>
                  <a:lnTo>
                    <a:pt x="20" y="6"/>
                  </a:lnTo>
                  <a:lnTo>
                    <a:pt x="20" y="6"/>
                  </a:lnTo>
                  <a:lnTo>
                    <a:pt x="13" y="7"/>
                  </a:lnTo>
                  <a:lnTo>
                    <a:pt x="8" y="10"/>
                  </a:lnTo>
                  <a:lnTo>
                    <a:pt x="6" y="12"/>
                  </a:lnTo>
                  <a:lnTo>
                    <a:pt x="5" y="17"/>
                  </a:lnTo>
                  <a:lnTo>
                    <a:pt x="4" y="20"/>
                  </a:lnTo>
                  <a:lnTo>
                    <a:pt x="0" y="20"/>
                  </a:lnTo>
                  <a:lnTo>
                    <a:pt x="1" y="0"/>
                  </a:lnTo>
                  <a:lnTo>
                    <a:pt x="83" y="0"/>
                  </a:lnTo>
                  <a:lnTo>
                    <a:pt x="8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9" name="Freeform 18"/>
            <p:cNvSpPr>
              <a:spLocks noEditPoints="1"/>
            </p:cNvSpPr>
            <p:nvPr userDrawn="1"/>
          </p:nvSpPr>
          <p:spPr bwMode="auto">
            <a:xfrm>
              <a:off x="5461" y="2782"/>
              <a:ext cx="91" cy="87"/>
            </a:xfrm>
            <a:custGeom>
              <a:avLst/>
              <a:gdLst>
                <a:gd name="T0" fmla="*/ 45 w 91"/>
                <a:gd name="T1" fmla="*/ 87 h 87"/>
                <a:gd name="T2" fmla="*/ 27 w 91"/>
                <a:gd name="T3" fmla="*/ 83 h 87"/>
                <a:gd name="T4" fmla="*/ 14 w 91"/>
                <a:gd name="T5" fmla="*/ 74 h 87"/>
                <a:gd name="T6" fmla="*/ 3 w 91"/>
                <a:gd name="T7" fmla="*/ 60 h 87"/>
                <a:gd name="T8" fmla="*/ 0 w 91"/>
                <a:gd name="T9" fmla="*/ 43 h 87"/>
                <a:gd name="T10" fmla="*/ 1 w 91"/>
                <a:gd name="T11" fmla="*/ 35 h 87"/>
                <a:gd name="T12" fmla="*/ 8 w 91"/>
                <a:gd name="T13" fmla="*/ 20 h 87"/>
                <a:gd name="T14" fmla="*/ 19 w 91"/>
                <a:gd name="T15" fmla="*/ 8 h 87"/>
                <a:gd name="T16" fmla="*/ 37 w 91"/>
                <a:gd name="T17" fmla="*/ 1 h 87"/>
                <a:gd name="T18" fmla="*/ 45 w 91"/>
                <a:gd name="T19" fmla="*/ 0 h 87"/>
                <a:gd name="T20" fmla="*/ 63 w 91"/>
                <a:gd name="T21" fmla="*/ 4 h 87"/>
                <a:gd name="T22" fmla="*/ 77 w 91"/>
                <a:gd name="T23" fmla="*/ 13 h 87"/>
                <a:gd name="T24" fmla="*/ 86 w 91"/>
                <a:gd name="T25" fmla="*/ 27 h 87"/>
                <a:gd name="T26" fmla="*/ 91 w 91"/>
                <a:gd name="T27" fmla="*/ 43 h 87"/>
                <a:gd name="T28" fmla="*/ 90 w 91"/>
                <a:gd name="T29" fmla="*/ 52 h 87"/>
                <a:gd name="T30" fmla="*/ 83 w 91"/>
                <a:gd name="T31" fmla="*/ 67 h 87"/>
                <a:gd name="T32" fmla="*/ 70 w 91"/>
                <a:gd name="T33" fmla="*/ 79 h 87"/>
                <a:gd name="T34" fmla="*/ 54 w 91"/>
                <a:gd name="T35" fmla="*/ 86 h 87"/>
                <a:gd name="T36" fmla="*/ 45 w 91"/>
                <a:gd name="T37" fmla="*/ 87 h 87"/>
                <a:gd name="T38" fmla="*/ 45 w 91"/>
                <a:gd name="T39" fmla="*/ 7 h 87"/>
                <a:gd name="T40" fmla="*/ 33 w 91"/>
                <a:gd name="T41" fmla="*/ 11 h 87"/>
                <a:gd name="T42" fmla="*/ 24 w 91"/>
                <a:gd name="T43" fmla="*/ 19 h 87"/>
                <a:gd name="T44" fmla="*/ 19 w 91"/>
                <a:gd name="T45" fmla="*/ 30 h 87"/>
                <a:gd name="T46" fmla="*/ 18 w 91"/>
                <a:gd name="T47" fmla="*/ 43 h 87"/>
                <a:gd name="T48" fmla="*/ 18 w 91"/>
                <a:gd name="T49" fmla="*/ 50 h 87"/>
                <a:gd name="T50" fmla="*/ 22 w 91"/>
                <a:gd name="T51" fmla="*/ 63 h 87"/>
                <a:gd name="T52" fmla="*/ 29 w 91"/>
                <a:gd name="T53" fmla="*/ 73 h 87"/>
                <a:gd name="T54" fmla="*/ 39 w 91"/>
                <a:gd name="T55" fmla="*/ 79 h 87"/>
                <a:gd name="T56" fmla="*/ 45 w 91"/>
                <a:gd name="T57" fmla="*/ 80 h 87"/>
                <a:gd name="T58" fmla="*/ 57 w 91"/>
                <a:gd name="T59" fmla="*/ 76 h 87"/>
                <a:gd name="T60" fmla="*/ 66 w 91"/>
                <a:gd name="T61" fmla="*/ 68 h 87"/>
                <a:gd name="T62" fmla="*/ 70 w 91"/>
                <a:gd name="T63" fmla="*/ 56 h 87"/>
                <a:gd name="T64" fmla="*/ 73 w 91"/>
                <a:gd name="T65" fmla="*/ 43 h 87"/>
                <a:gd name="T66" fmla="*/ 71 w 91"/>
                <a:gd name="T67" fmla="*/ 37 h 87"/>
                <a:gd name="T68" fmla="*/ 69 w 91"/>
                <a:gd name="T69" fmla="*/ 24 h 87"/>
                <a:gd name="T70" fmla="*/ 62 w 91"/>
                <a:gd name="T71" fmla="*/ 14 h 87"/>
                <a:gd name="T72" fmla="*/ 52 w 91"/>
                <a:gd name="T73" fmla="*/ 8 h 87"/>
                <a:gd name="T74" fmla="*/ 45 w 91"/>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7">
                  <a:moveTo>
                    <a:pt x="45" y="87"/>
                  </a:moveTo>
                  <a:lnTo>
                    <a:pt x="45" y="87"/>
                  </a:lnTo>
                  <a:lnTo>
                    <a:pt x="37" y="86"/>
                  </a:lnTo>
                  <a:lnTo>
                    <a:pt x="27" y="83"/>
                  </a:lnTo>
                  <a:lnTo>
                    <a:pt x="19" y="79"/>
                  </a:lnTo>
                  <a:lnTo>
                    <a:pt x="14" y="74"/>
                  </a:lnTo>
                  <a:lnTo>
                    <a:pt x="8" y="67"/>
                  </a:lnTo>
                  <a:lnTo>
                    <a:pt x="3" y="60"/>
                  </a:lnTo>
                  <a:lnTo>
                    <a:pt x="1" y="52"/>
                  </a:lnTo>
                  <a:lnTo>
                    <a:pt x="0" y="43"/>
                  </a:lnTo>
                  <a:lnTo>
                    <a:pt x="0" y="43"/>
                  </a:lnTo>
                  <a:lnTo>
                    <a:pt x="1" y="35"/>
                  </a:lnTo>
                  <a:lnTo>
                    <a:pt x="3" y="27"/>
                  </a:lnTo>
                  <a:lnTo>
                    <a:pt x="8" y="20"/>
                  </a:lnTo>
                  <a:lnTo>
                    <a:pt x="14" y="13"/>
                  </a:lnTo>
                  <a:lnTo>
                    <a:pt x="19" y="8"/>
                  </a:lnTo>
                  <a:lnTo>
                    <a:pt x="27" y="4"/>
                  </a:lnTo>
                  <a:lnTo>
                    <a:pt x="37" y="1"/>
                  </a:lnTo>
                  <a:lnTo>
                    <a:pt x="45" y="0"/>
                  </a:lnTo>
                  <a:lnTo>
                    <a:pt x="45" y="0"/>
                  </a:lnTo>
                  <a:lnTo>
                    <a:pt x="54" y="1"/>
                  </a:lnTo>
                  <a:lnTo>
                    <a:pt x="63" y="4"/>
                  </a:lnTo>
                  <a:lnTo>
                    <a:pt x="70" y="8"/>
                  </a:lnTo>
                  <a:lnTo>
                    <a:pt x="77" y="13"/>
                  </a:lnTo>
                  <a:lnTo>
                    <a:pt x="83" y="20"/>
                  </a:lnTo>
                  <a:lnTo>
                    <a:pt x="86" y="27"/>
                  </a:lnTo>
                  <a:lnTo>
                    <a:pt x="90" y="35"/>
                  </a:lnTo>
                  <a:lnTo>
                    <a:pt x="91" y="43"/>
                  </a:lnTo>
                  <a:lnTo>
                    <a:pt x="91" y="43"/>
                  </a:lnTo>
                  <a:lnTo>
                    <a:pt x="90" y="52"/>
                  </a:lnTo>
                  <a:lnTo>
                    <a:pt x="86" y="60"/>
                  </a:lnTo>
                  <a:lnTo>
                    <a:pt x="83" y="67"/>
                  </a:lnTo>
                  <a:lnTo>
                    <a:pt x="77" y="74"/>
                  </a:lnTo>
                  <a:lnTo>
                    <a:pt x="70" y="79"/>
                  </a:lnTo>
                  <a:lnTo>
                    <a:pt x="63" y="83"/>
                  </a:lnTo>
                  <a:lnTo>
                    <a:pt x="54" y="86"/>
                  </a:lnTo>
                  <a:lnTo>
                    <a:pt x="45" y="87"/>
                  </a:lnTo>
                  <a:lnTo>
                    <a:pt x="45" y="87"/>
                  </a:lnTo>
                  <a:close/>
                  <a:moveTo>
                    <a:pt x="45" y="7"/>
                  </a:moveTo>
                  <a:lnTo>
                    <a:pt x="45" y="7"/>
                  </a:lnTo>
                  <a:lnTo>
                    <a:pt x="39" y="8"/>
                  </a:lnTo>
                  <a:lnTo>
                    <a:pt x="33" y="11"/>
                  </a:lnTo>
                  <a:lnTo>
                    <a:pt x="29" y="14"/>
                  </a:lnTo>
                  <a:lnTo>
                    <a:pt x="24" y="19"/>
                  </a:lnTo>
                  <a:lnTo>
                    <a:pt x="22" y="24"/>
                  </a:lnTo>
                  <a:lnTo>
                    <a:pt x="19" y="30"/>
                  </a:lnTo>
                  <a:lnTo>
                    <a:pt x="18" y="37"/>
                  </a:lnTo>
                  <a:lnTo>
                    <a:pt x="18" y="43"/>
                  </a:lnTo>
                  <a:lnTo>
                    <a:pt x="18" y="43"/>
                  </a:lnTo>
                  <a:lnTo>
                    <a:pt x="18" y="50"/>
                  </a:lnTo>
                  <a:lnTo>
                    <a:pt x="19" y="56"/>
                  </a:lnTo>
                  <a:lnTo>
                    <a:pt x="22" y="63"/>
                  </a:lnTo>
                  <a:lnTo>
                    <a:pt x="24" y="68"/>
                  </a:lnTo>
                  <a:lnTo>
                    <a:pt x="29" y="73"/>
                  </a:lnTo>
                  <a:lnTo>
                    <a:pt x="33" y="76"/>
                  </a:lnTo>
                  <a:lnTo>
                    <a:pt x="39" y="79"/>
                  </a:lnTo>
                  <a:lnTo>
                    <a:pt x="45" y="80"/>
                  </a:lnTo>
                  <a:lnTo>
                    <a:pt x="45" y="80"/>
                  </a:lnTo>
                  <a:lnTo>
                    <a:pt x="52" y="79"/>
                  </a:lnTo>
                  <a:lnTo>
                    <a:pt x="57" y="76"/>
                  </a:lnTo>
                  <a:lnTo>
                    <a:pt x="62" y="73"/>
                  </a:lnTo>
                  <a:lnTo>
                    <a:pt x="66" y="68"/>
                  </a:lnTo>
                  <a:lnTo>
                    <a:pt x="69" y="63"/>
                  </a:lnTo>
                  <a:lnTo>
                    <a:pt x="70" y="56"/>
                  </a:lnTo>
                  <a:lnTo>
                    <a:pt x="71" y="50"/>
                  </a:lnTo>
                  <a:lnTo>
                    <a:pt x="73" y="43"/>
                  </a:lnTo>
                  <a:lnTo>
                    <a:pt x="73" y="43"/>
                  </a:lnTo>
                  <a:lnTo>
                    <a:pt x="71" y="37"/>
                  </a:lnTo>
                  <a:lnTo>
                    <a:pt x="70" y="30"/>
                  </a:lnTo>
                  <a:lnTo>
                    <a:pt x="69" y="24"/>
                  </a:lnTo>
                  <a:lnTo>
                    <a:pt x="66" y="19"/>
                  </a:lnTo>
                  <a:lnTo>
                    <a:pt x="62" y="14"/>
                  </a:lnTo>
                  <a:lnTo>
                    <a:pt x="57" y="11"/>
                  </a:lnTo>
                  <a:lnTo>
                    <a:pt x="52" y="8"/>
                  </a:lnTo>
                  <a:lnTo>
                    <a:pt x="45" y="7"/>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0" name="Freeform 19"/>
            <p:cNvSpPr>
              <a:spLocks/>
            </p:cNvSpPr>
            <p:nvPr userDrawn="1"/>
          </p:nvSpPr>
          <p:spPr bwMode="auto">
            <a:xfrm>
              <a:off x="4449" y="2939"/>
              <a:ext cx="53" cy="87"/>
            </a:xfrm>
            <a:custGeom>
              <a:avLst/>
              <a:gdLst>
                <a:gd name="T0" fmla="*/ 2 w 53"/>
                <a:gd name="T1" fmla="*/ 57 h 87"/>
                <a:gd name="T2" fmla="*/ 3 w 53"/>
                <a:gd name="T3" fmla="*/ 60 h 87"/>
                <a:gd name="T4" fmla="*/ 5 w 53"/>
                <a:gd name="T5" fmla="*/ 69 h 87"/>
                <a:gd name="T6" fmla="*/ 12 w 53"/>
                <a:gd name="T7" fmla="*/ 78 h 87"/>
                <a:gd name="T8" fmla="*/ 27 w 53"/>
                <a:gd name="T9" fmla="*/ 81 h 87"/>
                <a:gd name="T10" fmla="*/ 34 w 53"/>
                <a:gd name="T11" fmla="*/ 80 h 87"/>
                <a:gd name="T12" fmla="*/ 42 w 53"/>
                <a:gd name="T13" fmla="*/ 72 h 87"/>
                <a:gd name="T14" fmla="*/ 45 w 53"/>
                <a:gd name="T15" fmla="*/ 66 h 87"/>
                <a:gd name="T16" fmla="*/ 40 w 53"/>
                <a:gd name="T17" fmla="*/ 58 h 87"/>
                <a:gd name="T18" fmla="*/ 29 w 53"/>
                <a:gd name="T19" fmla="*/ 50 h 87"/>
                <a:gd name="T20" fmla="*/ 16 w 53"/>
                <a:gd name="T21" fmla="*/ 43 h 87"/>
                <a:gd name="T22" fmla="*/ 5 w 53"/>
                <a:gd name="T23" fmla="*/ 34 h 87"/>
                <a:gd name="T24" fmla="*/ 1 w 53"/>
                <a:gd name="T25" fmla="*/ 21 h 87"/>
                <a:gd name="T26" fmla="*/ 1 w 53"/>
                <a:gd name="T27" fmla="*/ 17 h 87"/>
                <a:gd name="T28" fmla="*/ 4 w 53"/>
                <a:gd name="T29" fmla="*/ 10 h 87"/>
                <a:gd name="T30" fmla="*/ 10 w 53"/>
                <a:gd name="T31" fmla="*/ 4 h 87"/>
                <a:gd name="T32" fmla="*/ 18 w 53"/>
                <a:gd name="T33" fmla="*/ 1 h 87"/>
                <a:gd name="T34" fmla="*/ 23 w 53"/>
                <a:gd name="T35" fmla="*/ 0 h 87"/>
                <a:gd name="T36" fmla="*/ 33 w 53"/>
                <a:gd name="T37" fmla="*/ 3 h 87"/>
                <a:gd name="T38" fmla="*/ 40 w 53"/>
                <a:gd name="T39" fmla="*/ 6 h 87"/>
                <a:gd name="T40" fmla="*/ 44 w 53"/>
                <a:gd name="T41" fmla="*/ 0 h 87"/>
                <a:gd name="T42" fmla="*/ 46 w 53"/>
                <a:gd name="T43" fmla="*/ 29 h 87"/>
                <a:gd name="T44" fmla="*/ 44 w 53"/>
                <a:gd name="T45" fmla="*/ 29 h 87"/>
                <a:gd name="T46" fmla="*/ 40 w 53"/>
                <a:gd name="T47" fmla="*/ 18 h 87"/>
                <a:gd name="T48" fmla="*/ 35 w 53"/>
                <a:gd name="T49" fmla="*/ 11 h 87"/>
                <a:gd name="T50" fmla="*/ 29 w 53"/>
                <a:gd name="T51" fmla="*/ 6 h 87"/>
                <a:gd name="T52" fmla="*/ 23 w 53"/>
                <a:gd name="T53" fmla="*/ 6 h 87"/>
                <a:gd name="T54" fmla="*/ 14 w 53"/>
                <a:gd name="T55" fmla="*/ 10 h 87"/>
                <a:gd name="T56" fmla="*/ 10 w 53"/>
                <a:gd name="T57" fmla="*/ 18 h 87"/>
                <a:gd name="T58" fmla="*/ 10 w 53"/>
                <a:gd name="T59" fmla="*/ 22 h 87"/>
                <a:gd name="T60" fmla="*/ 18 w 53"/>
                <a:gd name="T61" fmla="*/ 30 h 87"/>
                <a:gd name="T62" fmla="*/ 39 w 53"/>
                <a:gd name="T63" fmla="*/ 42 h 87"/>
                <a:gd name="T64" fmla="*/ 46 w 53"/>
                <a:gd name="T65" fmla="*/ 47 h 87"/>
                <a:gd name="T66" fmla="*/ 53 w 53"/>
                <a:gd name="T67" fmla="*/ 57 h 87"/>
                <a:gd name="T68" fmla="*/ 53 w 53"/>
                <a:gd name="T69" fmla="*/ 63 h 87"/>
                <a:gd name="T70" fmla="*/ 52 w 53"/>
                <a:gd name="T71" fmla="*/ 72 h 87"/>
                <a:gd name="T72" fmla="*/ 46 w 53"/>
                <a:gd name="T73" fmla="*/ 80 h 87"/>
                <a:gd name="T74" fmla="*/ 38 w 53"/>
                <a:gd name="T75" fmla="*/ 85 h 87"/>
                <a:gd name="T76" fmla="*/ 27 w 53"/>
                <a:gd name="T77" fmla="*/ 87 h 87"/>
                <a:gd name="T78" fmla="*/ 20 w 53"/>
                <a:gd name="T79" fmla="*/ 86 h 87"/>
                <a:gd name="T80" fmla="*/ 7 w 53"/>
                <a:gd name="T81" fmla="*/ 80 h 87"/>
                <a:gd name="T82" fmla="*/ 4 w 53"/>
                <a:gd name="T83" fmla="*/ 82 h 87"/>
                <a:gd name="T84" fmla="*/ 0 w 53"/>
                <a:gd name="T8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87">
                  <a:moveTo>
                    <a:pt x="0" y="57"/>
                  </a:moveTo>
                  <a:lnTo>
                    <a:pt x="2" y="57"/>
                  </a:lnTo>
                  <a:lnTo>
                    <a:pt x="2" y="57"/>
                  </a:lnTo>
                  <a:lnTo>
                    <a:pt x="3" y="60"/>
                  </a:lnTo>
                  <a:lnTo>
                    <a:pt x="3" y="65"/>
                  </a:lnTo>
                  <a:lnTo>
                    <a:pt x="5" y="69"/>
                  </a:lnTo>
                  <a:lnTo>
                    <a:pt x="9" y="73"/>
                  </a:lnTo>
                  <a:lnTo>
                    <a:pt x="12" y="78"/>
                  </a:lnTo>
                  <a:lnTo>
                    <a:pt x="19" y="80"/>
                  </a:lnTo>
                  <a:lnTo>
                    <a:pt x="27" y="81"/>
                  </a:lnTo>
                  <a:lnTo>
                    <a:pt x="27" y="81"/>
                  </a:lnTo>
                  <a:lnTo>
                    <a:pt x="34" y="80"/>
                  </a:lnTo>
                  <a:lnTo>
                    <a:pt x="39" y="77"/>
                  </a:lnTo>
                  <a:lnTo>
                    <a:pt x="42" y="72"/>
                  </a:lnTo>
                  <a:lnTo>
                    <a:pt x="45" y="66"/>
                  </a:lnTo>
                  <a:lnTo>
                    <a:pt x="45" y="66"/>
                  </a:lnTo>
                  <a:lnTo>
                    <a:pt x="44" y="62"/>
                  </a:lnTo>
                  <a:lnTo>
                    <a:pt x="40" y="58"/>
                  </a:lnTo>
                  <a:lnTo>
                    <a:pt x="35" y="53"/>
                  </a:lnTo>
                  <a:lnTo>
                    <a:pt x="29" y="50"/>
                  </a:lnTo>
                  <a:lnTo>
                    <a:pt x="16" y="43"/>
                  </a:lnTo>
                  <a:lnTo>
                    <a:pt x="16" y="43"/>
                  </a:lnTo>
                  <a:lnTo>
                    <a:pt x="10" y="40"/>
                  </a:lnTo>
                  <a:lnTo>
                    <a:pt x="5" y="34"/>
                  </a:lnTo>
                  <a:lnTo>
                    <a:pt x="2" y="28"/>
                  </a:lnTo>
                  <a:lnTo>
                    <a:pt x="1" y="21"/>
                  </a:lnTo>
                  <a:lnTo>
                    <a:pt x="1" y="21"/>
                  </a:lnTo>
                  <a:lnTo>
                    <a:pt x="1" y="17"/>
                  </a:lnTo>
                  <a:lnTo>
                    <a:pt x="2" y="13"/>
                  </a:lnTo>
                  <a:lnTo>
                    <a:pt x="4" y="10"/>
                  </a:lnTo>
                  <a:lnTo>
                    <a:pt x="7" y="6"/>
                  </a:lnTo>
                  <a:lnTo>
                    <a:pt x="10" y="4"/>
                  </a:lnTo>
                  <a:lnTo>
                    <a:pt x="14" y="3"/>
                  </a:lnTo>
                  <a:lnTo>
                    <a:pt x="18" y="1"/>
                  </a:lnTo>
                  <a:lnTo>
                    <a:pt x="23" y="0"/>
                  </a:lnTo>
                  <a:lnTo>
                    <a:pt x="23" y="0"/>
                  </a:lnTo>
                  <a:lnTo>
                    <a:pt x="29" y="1"/>
                  </a:lnTo>
                  <a:lnTo>
                    <a:pt x="33" y="3"/>
                  </a:lnTo>
                  <a:lnTo>
                    <a:pt x="40" y="6"/>
                  </a:lnTo>
                  <a:lnTo>
                    <a:pt x="40" y="6"/>
                  </a:lnTo>
                  <a:lnTo>
                    <a:pt x="42" y="4"/>
                  </a:lnTo>
                  <a:lnTo>
                    <a:pt x="44" y="0"/>
                  </a:lnTo>
                  <a:lnTo>
                    <a:pt x="46" y="0"/>
                  </a:lnTo>
                  <a:lnTo>
                    <a:pt x="46" y="29"/>
                  </a:lnTo>
                  <a:lnTo>
                    <a:pt x="44" y="29"/>
                  </a:lnTo>
                  <a:lnTo>
                    <a:pt x="44" y="29"/>
                  </a:lnTo>
                  <a:lnTo>
                    <a:pt x="42" y="21"/>
                  </a:lnTo>
                  <a:lnTo>
                    <a:pt x="40" y="18"/>
                  </a:lnTo>
                  <a:lnTo>
                    <a:pt x="39" y="14"/>
                  </a:lnTo>
                  <a:lnTo>
                    <a:pt x="35" y="11"/>
                  </a:lnTo>
                  <a:lnTo>
                    <a:pt x="32" y="8"/>
                  </a:lnTo>
                  <a:lnTo>
                    <a:pt x="29" y="6"/>
                  </a:lnTo>
                  <a:lnTo>
                    <a:pt x="23" y="6"/>
                  </a:lnTo>
                  <a:lnTo>
                    <a:pt x="23" y="6"/>
                  </a:lnTo>
                  <a:lnTo>
                    <a:pt x="17" y="7"/>
                  </a:lnTo>
                  <a:lnTo>
                    <a:pt x="14" y="10"/>
                  </a:lnTo>
                  <a:lnTo>
                    <a:pt x="10" y="13"/>
                  </a:lnTo>
                  <a:lnTo>
                    <a:pt x="10" y="18"/>
                  </a:lnTo>
                  <a:lnTo>
                    <a:pt x="10" y="18"/>
                  </a:lnTo>
                  <a:lnTo>
                    <a:pt x="10" y="22"/>
                  </a:lnTo>
                  <a:lnTo>
                    <a:pt x="14" y="27"/>
                  </a:lnTo>
                  <a:lnTo>
                    <a:pt x="18" y="30"/>
                  </a:lnTo>
                  <a:lnTo>
                    <a:pt x="26" y="35"/>
                  </a:lnTo>
                  <a:lnTo>
                    <a:pt x="39" y="42"/>
                  </a:lnTo>
                  <a:lnTo>
                    <a:pt x="39" y="42"/>
                  </a:lnTo>
                  <a:lnTo>
                    <a:pt x="46" y="47"/>
                  </a:lnTo>
                  <a:lnTo>
                    <a:pt x="51" y="51"/>
                  </a:lnTo>
                  <a:lnTo>
                    <a:pt x="53" y="57"/>
                  </a:lnTo>
                  <a:lnTo>
                    <a:pt x="53" y="63"/>
                  </a:lnTo>
                  <a:lnTo>
                    <a:pt x="53" y="63"/>
                  </a:lnTo>
                  <a:lnTo>
                    <a:pt x="53" y="67"/>
                  </a:lnTo>
                  <a:lnTo>
                    <a:pt x="52" y="72"/>
                  </a:lnTo>
                  <a:lnTo>
                    <a:pt x="48" y="77"/>
                  </a:lnTo>
                  <a:lnTo>
                    <a:pt x="46" y="80"/>
                  </a:lnTo>
                  <a:lnTo>
                    <a:pt x="41" y="82"/>
                  </a:lnTo>
                  <a:lnTo>
                    <a:pt x="38" y="85"/>
                  </a:lnTo>
                  <a:lnTo>
                    <a:pt x="32" y="86"/>
                  </a:lnTo>
                  <a:lnTo>
                    <a:pt x="27" y="87"/>
                  </a:lnTo>
                  <a:lnTo>
                    <a:pt x="27" y="87"/>
                  </a:lnTo>
                  <a:lnTo>
                    <a:pt x="20" y="86"/>
                  </a:lnTo>
                  <a:lnTo>
                    <a:pt x="15" y="84"/>
                  </a:lnTo>
                  <a:lnTo>
                    <a:pt x="7" y="80"/>
                  </a:lnTo>
                  <a:lnTo>
                    <a:pt x="7" y="80"/>
                  </a:lnTo>
                  <a:lnTo>
                    <a:pt x="4" y="82"/>
                  </a:lnTo>
                  <a:lnTo>
                    <a:pt x="2" y="87"/>
                  </a:lnTo>
                  <a:lnTo>
                    <a:pt x="0" y="8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1" name="Freeform 20"/>
            <p:cNvSpPr>
              <a:spLocks/>
            </p:cNvSpPr>
            <p:nvPr userDrawn="1"/>
          </p:nvSpPr>
          <p:spPr bwMode="auto">
            <a:xfrm>
              <a:off x="4519" y="2942"/>
              <a:ext cx="84" cy="82"/>
            </a:xfrm>
            <a:custGeom>
              <a:avLst/>
              <a:gdLst>
                <a:gd name="T0" fmla="*/ 23 w 84"/>
                <a:gd name="T1" fmla="*/ 78 h 82"/>
                <a:gd name="T2" fmla="*/ 23 w 84"/>
                <a:gd name="T3" fmla="*/ 78 h 82"/>
                <a:gd name="T4" fmla="*/ 30 w 84"/>
                <a:gd name="T5" fmla="*/ 78 h 82"/>
                <a:gd name="T6" fmla="*/ 33 w 84"/>
                <a:gd name="T7" fmla="*/ 77 h 82"/>
                <a:gd name="T8" fmla="*/ 35 w 84"/>
                <a:gd name="T9" fmla="*/ 76 h 82"/>
                <a:gd name="T10" fmla="*/ 36 w 84"/>
                <a:gd name="T11" fmla="*/ 71 h 82"/>
                <a:gd name="T12" fmla="*/ 37 w 84"/>
                <a:gd name="T13" fmla="*/ 63 h 82"/>
                <a:gd name="T14" fmla="*/ 37 w 84"/>
                <a:gd name="T15" fmla="*/ 5 h 82"/>
                <a:gd name="T16" fmla="*/ 19 w 84"/>
                <a:gd name="T17" fmla="*/ 5 h 82"/>
                <a:gd name="T18" fmla="*/ 19 w 84"/>
                <a:gd name="T19" fmla="*/ 5 h 82"/>
                <a:gd name="T20" fmla="*/ 12 w 84"/>
                <a:gd name="T21" fmla="*/ 5 h 82"/>
                <a:gd name="T22" fmla="*/ 7 w 84"/>
                <a:gd name="T23" fmla="*/ 8 h 82"/>
                <a:gd name="T24" fmla="*/ 5 w 84"/>
                <a:gd name="T25" fmla="*/ 11 h 82"/>
                <a:gd name="T26" fmla="*/ 4 w 84"/>
                <a:gd name="T27" fmla="*/ 16 h 82"/>
                <a:gd name="T28" fmla="*/ 2 w 84"/>
                <a:gd name="T29" fmla="*/ 18 h 82"/>
                <a:gd name="T30" fmla="*/ 0 w 84"/>
                <a:gd name="T31" fmla="*/ 18 h 82"/>
                <a:gd name="T32" fmla="*/ 1 w 84"/>
                <a:gd name="T33" fmla="*/ 0 h 82"/>
                <a:gd name="T34" fmla="*/ 83 w 84"/>
                <a:gd name="T35" fmla="*/ 0 h 82"/>
                <a:gd name="T36" fmla="*/ 84 w 84"/>
                <a:gd name="T37" fmla="*/ 18 h 82"/>
                <a:gd name="T38" fmla="*/ 81 w 84"/>
                <a:gd name="T39" fmla="*/ 18 h 82"/>
                <a:gd name="T40" fmla="*/ 81 w 84"/>
                <a:gd name="T41" fmla="*/ 16 h 82"/>
                <a:gd name="T42" fmla="*/ 81 w 84"/>
                <a:gd name="T43" fmla="*/ 16 h 82"/>
                <a:gd name="T44" fmla="*/ 80 w 84"/>
                <a:gd name="T45" fmla="*/ 11 h 82"/>
                <a:gd name="T46" fmla="*/ 76 w 84"/>
                <a:gd name="T47" fmla="*/ 8 h 82"/>
                <a:gd name="T48" fmla="*/ 73 w 84"/>
                <a:gd name="T49" fmla="*/ 5 h 82"/>
                <a:gd name="T50" fmla="*/ 65 w 84"/>
                <a:gd name="T51" fmla="*/ 5 h 82"/>
                <a:gd name="T52" fmla="*/ 48 w 84"/>
                <a:gd name="T53" fmla="*/ 5 h 82"/>
                <a:gd name="T54" fmla="*/ 48 w 84"/>
                <a:gd name="T55" fmla="*/ 63 h 82"/>
                <a:gd name="T56" fmla="*/ 48 w 84"/>
                <a:gd name="T57" fmla="*/ 63 h 82"/>
                <a:gd name="T58" fmla="*/ 48 w 84"/>
                <a:gd name="T59" fmla="*/ 71 h 82"/>
                <a:gd name="T60" fmla="*/ 50 w 84"/>
                <a:gd name="T61" fmla="*/ 76 h 82"/>
                <a:gd name="T62" fmla="*/ 51 w 84"/>
                <a:gd name="T63" fmla="*/ 77 h 82"/>
                <a:gd name="T64" fmla="*/ 53 w 84"/>
                <a:gd name="T65" fmla="*/ 78 h 82"/>
                <a:gd name="T66" fmla="*/ 60 w 84"/>
                <a:gd name="T67" fmla="*/ 78 h 82"/>
                <a:gd name="T68" fmla="*/ 60 w 84"/>
                <a:gd name="T69" fmla="*/ 82 h 82"/>
                <a:gd name="T70" fmla="*/ 23 w 84"/>
                <a:gd name="T71" fmla="*/ 82 h 82"/>
                <a:gd name="T72" fmla="*/ 23 w 84"/>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23" y="78"/>
                  </a:moveTo>
                  <a:lnTo>
                    <a:pt x="23" y="78"/>
                  </a:lnTo>
                  <a:lnTo>
                    <a:pt x="30" y="78"/>
                  </a:lnTo>
                  <a:lnTo>
                    <a:pt x="33" y="77"/>
                  </a:lnTo>
                  <a:lnTo>
                    <a:pt x="35" y="76"/>
                  </a:lnTo>
                  <a:lnTo>
                    <a:pt x="36" y="71"/>
                  </a:lnTo>
                  <a:lnTo>
                    <a:pt x="37" y="63"/>
                  </a:lnTo>
                  <a:lnTo>
                    <a:pt x="37" y="5"/>
                  </a:lnTo>
                  <a:lnTo>
                    <a:pt x="19" y="5"/>
                  </a:lnTo>
                  <a:lnTo>
                    <a:pt x="19" y="5"/>
                  </a:lnTo>
                  <a:lnTo>
                    <a:pt x="12" y="5"/>
                  </a:lnTo>
                  <a:lnTo>
                    <a:pt x="7" y="8"/>
                  </a:lnTo>
                  <a:lnTo>
                    <a:pt x="5" y="11"/>
                  </a:lnTo>
                  <a:lnTo>
                    <a:pt x="4" y="16"/>
                  </a:lnTo>
                  <a:lnTo>
                    <a:pt x="2" y="18"/>
                  </a:lnTo>
                  <a:lnTo>
                    <a:pt x="0" y="18"/>
                  </a:lnTo>
                  <a:lnTo>
                    <a:pt x="1" y="0"/>
                  </a:lnTo>
                  <a:lnTo>
                    <a:pt x="83" y="0"/>
                  </a:lnTo>
                  <a:lnTo>
                    <a:pt x="84" y="18"/>
                  </a:lnTo>
                  <a:lnTo>
                    <a:pt x="81" y="18"/>
                  </a:lnTo>
                  <a:lnTo>
                    <a:pt x="81" y="16"/>
                  </a:lnTo>
                  <a:lnTo>
                    <a:pt x="81" y="16"/>
                  </a:lnTo>
                  <a:lnTo>
                    <a:pt x="80" y="11"/>
                  </a:lnTo>
                  <a:lnTo>
                    <a:pt x="76" y="8"/>
                  </a:lnTo>
                  <a:lnTo>
                    <a:pt x="73" y="5"/>
                  </a:lnTo>
                  <a:lnTo>
                    <a:pt x="65" y="5"/>
                  </a:lnTo>
                  <a:lnTo>
                    <a:pt x="48" y="5"/>
                  </a:lnTo>
                  <a:lnTo>
                    <a:pt x="48" y="63"/>
                  </a:lnTo>
                  <a:lnTo>
                    <a:pt x="48" y="63"/>
                  </a:lnTo>
                  <a:lnTo>
                    <a:pt x="48" y="71"/>
                  </a:lnTo>
                  <a:lnTo>
                    <a:pt x="50" y="76"/>
                  </a:lnTo>
                  <a:lnTo>
                    <a:pt x="51" y="77"/>
                  </a:lnTo>
                  <a:lnTo>
                    <a:pt x="53" y="78"/>
                  </a:lnTo>
                  <a:lnTo>
                    <a:pt x="60" y="78"/>
                  </a:lnTo>
                  <a:lnTo>
                    <a:pt x="60" y="82"/>
                  </a:lnTo>
                  <a:lnTo>
                    <a:pt x="23" y="82"/>
                  </a:lnTo>
                  <a:lnTo>
                    <a:pt x="2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2" name="Freeform 21"/>
            <p:cNvSpPr>
              <a:spLocks noEditPoints="1"/>
            </p:cNvSpPr>
            <p:nvPr userDrawn="1"/>
          </p:nvSpPr>
          <p:spPr bwMode="auto">
            <a:xfrm>
              <a:off x="4601" y="2939"/>
              <a:ext cx="95" cy="85"/>
            </a:xfrm>
            <a:custGeom>
              <a:avLst/>
              <a:gdLst>
                <a:gd name="T0" fmla="*/ 0 w 95"/>
                <a:gd name="T1" fmla="*/ 81 h 85"/>
                <a:gd name="T2" fmla="*/ 0 w 95"/>
                <a:gd name="T3" fmla="*/ 81 h 85"/>
                <a:gd name="T4" fmla="*/ 7 w 95"/>
                <a:gd name="T5" fmla="*/ 81 h 85"/>
                <a:gd name="T6" fmla="*/ 12 w 95"/>
                <a:gd name="T7" fmla="*/ 79 h 85"/>
                <a:gd name="T8" fmla="*/ 14 w 95"/>
                <a:gd name="T9" fmla="*/ 75 h 85"/>
                <a:gd name="T10" fmla="*/ 18 w 95"/>
                <a:gd name="T11" fmla="*/ 70 h 85"/>
                <a:gd name="T12" fmla="*/ 46 w 95"/>
                <a:gd name="T13" fmla="*/ 0 h 85"/>
                <a:gd name="T14" fmla="*/ 49 w 95"/>
                <a:gd name="T15" fmla="*/ 0 h 85"/>
                <a:gd name="T16" fmla="*/ 79 w 95"/>
                <a:gd name="T17" fmla="*/ 70 h 85"/>
                <a:gd name="T18" fmla="*/ 79 w 95"/>
                <a:gd name="T19" fmla="*/ 70 h 85"/>
                <a:gd name="T20" fmla="*/ 81 w 95"/>
                <a:gd name="T21" fmla="*/ 75 h 85"/>
                <a:gd name="T22" fmla="*/ 85 w 95"/>
                <a:gd name="T23" fmla="*/ 79 h 85"/>
                <a:gd name="T24" fmla="*/ 88 w 95"/>
                <a:gd name="T25" fmla="*/ 81 h 85"/>
                <a:gd name="T26" fmla="*/ 95 w 95"/>
                <a:gd name="T27" fmla="*/ 81 h 85"/>
                <a:gd name="T28" fmla="*/ 95 w 95"/>
                <a:gd name="T29" fmla="*/ 85 h 85"/>
                <a:gd name="T30" fmla="*/ 57 w 95"/>
                <a:gd name="T31" fmla="*/ 85 h 85"/>
                <a:gd name="T32" fmla="*/ 57 w 95"/>
                <a:gd name="T33" fmla="*/ 81 h 85"/>
                <a:gd name="T34" fmla="*/ 57 w 95"/>
                <a:gd name="T35" fmla="*/ 81 h 85"/>
                <a:gd name="T36" fmla="*/ 64 w 95"/>
                <a:gd name="T37" fmla="*/ 81 h 85"/>
                <a:gd name="T38" fmla="*/ 68 w 95"/>
                <a:gd name="T39" fmla="*/ 79 h 85"/>
                <a:gd name="T40" fmla="*/ 68 w 95"/>
                <a:gd name="T41" fmla="*/ 78 h 85"/>
                <a:gd name="T42" fmla="*/ 70 w 95"/>
                <a:gd name="T43" fmla="*/ 75 h 85"/>
                <a:gd name="T44" fmla="*/ 68 w 95"/>
                <a:gd name="T45" fmla="*/ 71 h 85"/>
                <a:gd name="T46" fmla="*/ 61 w 95"/>
                <a:gd name="T47" fmla="*/ 56 h 85"/>
                <a:gd name="T48" fmla="*/ 28 w 95"/>
                <a:gd name="T49" fmla="*/ 56 h 85"/>
                <a:gd name="T50" fmla="*/ 22 w 95"/>
                <a:gd name="T51" fmla="*/ 71 h 85"/>
                <a:gd name="T52" fmla="*/ 22 w 95"/>
                <a:gd name="T53" fmla="*/ 71 h 85"/>
                <a:gd name="T54" fmla="*/ 21 w 95"/>
                <a:gd name="T55" fmla="*/ 75 h 85"/>
                <a:gd name="T56" fmla="*/ 21 w 95"/>
                <a:gd name="T57" fmla="*/ 78 h 85"/>
                <a:gd name="T58" fmla="*/ 22 w 95"/>
                <a:gd name="T59" fmla="*/ 79 h 85"/>
                <a:gd name="T60" fmla="*/ 26 w 95"/>
                <a:gd name="T61" fmla="*/ 81 h 85"/>
                <a:gd name="T62" fmla="*/ 33 w 95"/>
                <a:gd name="T63" fmla="*/ 81 h 85"/>
                <a:gd name="T64" fmla="*/ 33 w 95"/>
                <a:gd name="T65" fmla="*/ 85 h 85"/>
                <a:gd name="T66" fmla="*/ 0 w 95"/>
                <a:gd name="T67" fmla="*/ 85 h 85"/>
                <a:gd name="T68" fmla="*/ 0 w 95"/>
                <a:gd name="T69" fmla="*/ 81 h 85"/>
                <a:gd name="T70" fmla="*/ 59 w 95"/>
                <a:gd name="T71" fmla="*/ 51 h 85"/>
                <a:gd name="T72" fmla="*/ 45 w 95"/>
                <a:gd name="T73" fmla="*/ 19 h 85"/>
                <a:gd name="T74" fmla="*/ 30 w 95"/>
                <a:gd name="T75" fmla="*/ 51 h 85"/>
                <a:gd name="T76" fmla="*/ 59 w 95"/>
                <a:gd name="T77" fmla="*/ 5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85">
                  <a:moveTo>
                    <a:pt x="0" y="81"/>
                  </a:moveTo>
                  <a:lnTo>
                    <a:pt x="0" y="81"/>
                  </a:lnTo>
                  <a:lnTo>
                    <a:pt x="7" y="81"/>
                  </a:lnTo>
                  <a:lnTo>
                    <a:pt x="12" y="79"/>
                  </a:lnTo>
                  <a:lnTo>
                    <a:pt x="14" y="75"/>
                  </a:lnTo>
                  <a:lnTo>
                    <a:pt x="18" y="70"/>
                  </a:lnTo>
                  <a:lnTo>
                    <a:pt x="46" y="0"/>
                  </a:lnTo>
                  <a:lnTo>
                    <a:pt x="49" y="0"/>
                  </a:lnTo>
                  <a:lnTo>
                    <a:pt x="79" y="70"/>
                  </a:lnTo>
                  <a:lnTo>
                    <a:pt x="79" y="70"/>
                  </a:lnTo>
                  <a:lnTo>
                    <a:pt x="81" y="75"/>
                  </a:lnTo>
                  <a:lnTo>
                    <a:pt x="85" y="79"/>
                  </a:lnTo>
                  <a:lnTo>
                    <a:pt x="88" y="81"/>
                  </a:lnTo>
                  <a:lnTo>
                    <a:pt x="95" y="81"/>
                  </a:lnTo>
                  <a:lnTo>
                    <a:pt x="95" y="85"/>
                  </a:lnTo>
                  <a:lnTo>
                    <a:pt x="57" y="85"/>
                  </a:lnTo>
                  <a:lnTo>
                    <a:pt x="57" y="81"/>
                  </a:lnTo>
                  <a:lnTo>
                    <a:pt x="57" y="81"/>
                  </a:lnTo>
                  <a:lnTo>
                    <a:pt x="64" y="81"/>
                  </a:lnTo>
                  <a:lnTo>
                    <a:pt x="68" y="79"/>
                  </a:lnTo>
                  <a:lnTo>
                    <a:pt x="68" y="78"/>
                  </a:lnTo>
                  <a:lnTo>
                    <a:pt x="70" y="75"/>
                  </a:lnTo>
                  <a:lnTo>
                    <a:pt x="68" y="71"/>
                  </a:lnTo>
                  <a:lnTo>
                    <a:pt x="61" y="56"/>
                  </a:lnTo>
                  <a:lnTo>
                    <a:pt x="28" y="56"/>
                  </a:lnTo>
                  <a:lnTo>
                    <a:pt x="22" y="71"/>
                  </a:lnTo>
                  <a:lnTo>
                    <a:pt x="22" y="71"/>
                  </a:lnTo>
                  <a:lnTo>
                    <a:pt x="21" y="75"/>
                  </a:lnTo>
                  <a:lnTo>
                    <a:pt x="21" y="78"/>
                  </a:lnTo>
                  <a:lnTo>
                    <a:pt x="22" y="79"/>
                  </a:lnTo>
                  <a:lnTo>
                    <a:pt x="26" y="81"/>
                  </a:lnTo>
                  <a:lnTo>
                    <a:pt x="33" y="81"/>
                  </a:lnTo>
                  <a:lnTo>
                    <a:pt x="33" y="85"/>
                  </a:lnTo>
                  <a:lnTo>
                    <a:pt x="0" y="85"/>
                  </a:lnTo>
                  <a:lnTo>
                    <a:pt x="0" y="81"/>
                  </a:lnTo>
                  <a:close/>
                  <a:moveTo>
                    <a:pt x="59" y="51"/>
                  </a:moveTo>
                  <a:lnTo>
                    <a:pt x="45" y="19"/>
                  </a:lnTo>
                  <a:lnTo>
                    <a:pt x="30" y="51"/>
                  </a:lnTo>
                  <a:lnTo>
                    <a:pt x="59"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3" name="Freeform 22"/>
            <p:cNvSpPr>
              <a:spLocks/>
            </p:cNvSpPr>
            <p:nvPr userDrawn="1"/>
          </p:nvSpPr>
          <p:spPr bwMode="auto">
            <a:xfrm>
              <a:off x="4695" y="2942"/>
              <a:ext cx="85" cy="82"/>
            </a:xfrm>
            <a:custGeom>
              <a:avLst/>
              <a:gdLst>
                <a:gd name="T0" fmla="*/ 24 w 85"/>
                <a:gd name="T1" fmla="*/ 78 h 82"/>
                <a:gd name="T2" fmla="*/ 24 w 85"/>
                <a:gd name="T3" fmla="*/ 78 h 82"/>
                <a:gd name="T4" fmla="*/ 31 w 85"/>
                <a:gd name="T5" fmla="*/ 78 h 82"/>
                <a:gd name="T6" fmla="*/ 33 w 85"/>
                <a:gd name="T7" fmla="*/ 77 h 82"/>
                <a:gd name="T8" fmla="*/ 34 w 85"/>
                <a:gd name="T9" fmla="*/ 76 h 82"/>
                <a:gd name="T10" fmla="*/ 37 w 85"/>
                <a:gd name="T11" fmla="*/ 71 h 82"/>
                <a:gd name="T12" fmla="*/ 37 w 85"/>
                <a:gd name="T13" fmla="*/ 63 h 82"/>
                <a:gd name="T14" fmla="*/ 37 w 85"/>
                <a:gd name="T15" fmla="*/ 5 h 82"/>
                <a:gd name="T16" fmla="*/ 19 w 85"/>
                <a:gd name="T17" fmla="*/ 5 h 82"/>
                <a:gd name="T18" fmla="*/ 19 w 85"/>
                <a:gd name="T19" fmla="*/ 5 h 82"/>
                <a:gd name="T20" fmla="*/ 12 w 85"/>
                <a:gd name="T21" fmla="*/ 5 h 82"/>
                <a:gd name="T22" fmla="*/ 8 w 85"/>
                <a:gd name="T23" fmla="*/ 8 h 82"/>
                <a:gd name="T24" fmla="*/ 6 w 85"/>
                <a:gd name="T25" fmla="*/ 11 h 82"/>
                <a:gd name="T26" fmla="*/ 3 w 85"/>
                <a:gd name="T27" fmla="*/ 16 h 82"/>
                <a:gd name="T28" fmla="*/ 3 w 85"/>
                <a:gd name="T29" fmla="*/ 18 h 82"/>
                <a:gd name="T30" fmla="*/ 0 w 85"/>
                <a:gd name="T31" fmla="*/ 18 h 82"/>
                <a:gd name="T32" fmla="*/ 1 w 85"/>
                <a:gd name="T33" fmla="*/ 0 h 82"/>
                <a:gd name="T34" fmla="*/ 84 w 85"/>
                <a:gd name="T35" fmla="*/ 0 h 82"/>
                <a:gd name="T36" fmla="*/ 85 w 85"/>
                <a:gd name="T37" fmla="*/ 18 h 82"/>
                <a:gd name="T38" fmla="*/ 82 w 85"/>
                <a:gd name="T39" fmla="*/ 18 h 82"/>
                <a:gd name="T40" fmla="*/ 82 w 85"/>
                <a:gd name="T41" fmla="*/ 16 h 82"/>
                <a:gd name="T42" fmla="*/ 82 w 85"/>
                <a:gd name="T43" fmla="*/ 16 h 82"/>
                <a:gd name="T44" fmla="*/ 79 w 85"/>
                <a:gd name="T45" fmla="*/ 11 h 82"/>
                <a:gd name="T46" fmla="*/ 77 w 85"/>
                <a:gd name="T47" fmla="*/ 8 h 82"/>
                <a:gd name="T48" fmla="*/ 73 w 85"/>
                <a:gd name="T49" fmla="*/ 5 h 82"/>
                <a:gd name="T50" fmla="*/ 66 w 85"/>
                <a:gd name="T51" fmla="*/ 5 h 82"/>
                <a:gd name="T52" fmla="*/ 48 w 85"/>
                <a:gd name="T53" fmla="*/ 5 h 82"/>
                <a:gd name="T54" fmla="*/ 48 w 85"/>
                <a:gd name="T55" fmla="*/ 63 h 82"/>
                <a:gd name="T56" fmla="*/ 48 w 85"/>
                <a:gd name="T57" fmla="*/ 63 h 82"/>
                <a:gd name="T58" fmla="*/ 48 w 85"/>
                <a:gd name="T59" fmla="*/ 71 h 82"/>
                <a:gd name="T60" fmla="*/ 51 w 85"/>
                <a:gd name="T61" fmla="*/ 76 h 82"/>
                <a:gd name="T62" fmla="*/ 52 w 85"/>
                <a:gd name="T63" fmla="*/ 77 h 82"/>
                <a:gd name="T64" fmla="*/ 54 w 85"/>
                <a:gd name="T65" fmla="*/ 78 h 82"/>
                <a:gd name="T66" fmla="*/ 61 w 85"/>
                <a:gd name="T67" fmla="*/ 78 h 82"/>
                <a:gd name="T68" fmla="*/ 61 w 85"/>
                <a:gd name="T69" fmla="*/ 82 h 82"/>
                <a:gd name="T70" fmla="*/ 24 w 85"/>
                <a:gd name="T71" fmla="*/ 82 h 82"/>
                <a:gd name="T72" fmla="*/ 24 w 85"/>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82">
                  <a:moveTo>
                    <a:pt x="24" y="78"/>
                  </a:moveTo>
                  <a:lnTo>
                    <a:pt x="24" y="78"/>
                  </a:lnTo>
                  <a:lnTo>
                    <a:pt x="31" y="78"/>
                  </a:lnTo>
                  <a:lnTo>
                    <a:pt x="33" y="77"/>
                  </a:lnTo>
                  <a:lnTo>
                    <a:pt x="34" y="76"/>
                  </a:lnTo>
                  <a:lnTo>
                    <a:pt x="37" y="71"/>
                  </a:lnTo>
                  <a:lnTo>
                    <a:pt x="37" y="63"/>
                  </a:lnTo>
                  <a:lnTo>
                    <a:pt x="37" y="5"/>
                  </a:lnTo>
                  <a:lnTo>
                    <a:pt x="19" y="5"/>
                  </a:lnTo>
                  <a:lnTo>
                    <a:pt x="19" y="5"/>
                  </a:lnTo>
                  <a:lnTo>
                    <a:pt x="12" y="5"/>
                  </a:lnTo>
                  <a:lnTo>
                    <a:pt x="8" y="8"/>
                  </a:lnTo>
                  <a:lnTo>
                    <a:pt x="6" y="11"/>
                  </a:lnTo>
                  <a:lnTo>
                    <a:pt x="3" y="16"/>
                  </a:lnTo>
                  <a:lnTo>
                    <a:pt x="3" y="18"/>
                  </a:lnTo>
                  <a:lnTo>
                    <a:pt x="0" y="18"/>
                  </a:lnTo>
                  <a:lnTo>
                    <a:pt x="1" y="0"/>
                  </a:lnTo>
                  <a:lnTo>
                    <a:pt x="84" y="0"/>
                  </a:lnTo>
                  <a:lnTo>
                    <a:pt x="85" y="18"/>
                  </a:lnTo>
                  <a:lnTo>
                    <a:pt x="82" y="18"/>
                  </a:lnTo>
                  <a:lnTo>
                    <a:pt x="82" y="16"/>
                  </a:lnTo>
                  <a:lnTo>
                    <a:pt x="82" y="16"/>
                  </a:lnTo>
                  <a:lnTo>
                    <a:pt x="79" y="11"/>
                  </a:lnTo>
                  <a:lnTo>
                    <a:pt x="77" y="8"/>
                  </a:lnTo>
                  <a:lnTo>
                    <a:pt x="73" y="5"/>
                  </a:lnTo>
                  <a:lnTo>
                    <a:pt x="66" y="5"/>
                  </a:lnTo>
                  <a:lnTo>
                    <a:pt x="48" y="5"/>
                  </a:lnTo>
                  <a:lnTo>
                    <a:pt x="48" y="63"/>
                  </a:lnTo>
                  <a:lnTo>
                    <a:pt x="48" y="63"/>
                  </a:lnTo>
                  <a:lnTo>
                    <a:pt x="48" y="71"/>
                  </a:lnTo>
                  <a:lnTo>
                    <a:pt x="51" y="76"/>
                  </a:lnTo>
                  <a:lnTo>
                    <a:pt x="52" y="77"/>
                  </a:lnTo>
                  <a:lnTo>
                    <a:pt x="54" y="78"/>
                  </a:lnTo>
                  <a:lnTo>
                    <a:pt x="61" y="78"/>
                  </a:lnTo>
                  <a:lnTo>
                    <a:pt x="61" y="82"/>
                  </a:lnTo>
                  <a:lnTo>
                    <a:pt x="24" y="82"/>
                  </a:lnTo>
                  <a:lnTo>
                    <a:pt x="2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4" name="Freeform 23"/>
            <p:cNvSpPr>
              <a:spLocks/>
            </p:cNvSpPr>
            <p:nvPr userDrawn="1"/>
          </p:nvSpPr>
          <p:spPr bwMode="auto">
            <a:xfrm>
              <a:off x="4798" y="2939"/>
              <a:ext cx="54" cy="87"/>
            </a:xfrm>
            <a:custGeom>
              <a:avLst/>
              <a:gdLst>
                <a:gd name="T0" fmla="*/ 3 w 54"/>
                <a:gd name="T1" fmla="*/ 57 h 87"/>
                <a:gd name="T2" fmla="*/ 3 w 54"/>
                <a:gd name="T3" fmla="*/ 60 h 87"/>
                <a:gd name="T4" fmla="*/ 7 w 54"/>
                <a:gd name="T5" fmla="*/ 69 h 87"/>
                <a:gd name="T6" fmla="*/ 13 w 54"/>
                <a:gd name="T7" fmla="*/ 78 h 87"/>
                <a:gd name="T8" fmla="*/ 28 w 54"/>
                <a:gd name="T9" fmla="*/ 81 h 87"/>
                <a:gd name="T10" fmla="*/ 34 w 54"/>
                <a:gd name="T11" fmla="*/ 80 h 87"/>
                <a:gd name="T12" fmla="*/ 43 w 54"/>
                <a:gd name="T13" fmla="*/ 72 h 87"/>
                <a:gd name="T14" fmla="*/ 45 w 54"/>
                <a:gd name="T15" fmla="*/ 66 h 87"/>
                <a:gd name="T16" fmla="*/ 41 w 54"/>
                <a:gd name="T17" fmla="*/ 58 h 87"/>
                <a:gd name="T18" fmla="*/ 30 w 54"/>
                <a:gd name="T19" fmla="*/ 50 h 87"/>
                <a:gd name="T20" fmla="*/ 16 w 54"/>
                <a:gd name="T21" fmla="*/ 43 h 87"/>
                <a:gd name="T22" fmla="*/ 5 w 54"/>
                <a:gd name="T23" fmla="*/ 34 h 87"/>
                <a:gd name="T24" fmla="*/ 1 w 54"/>
                <a:gd name="T25" fmla="*/ 21 h 87"/>
                <a:gd name="T26" fmla="*/ 2 w 54"/>
                <a:gd name="T27" fmla="*/ 17 h 87"/>
                <a:gd name="T28" fmla="*/ 5 w 54"/>
                <a:gd name="T29" fmla="*/ 10 h 87"/>
                <a:gd name="T30" fmla="*/ 11 w 54"/>
                <a:gd name="T31" fmla="*/ 4 h 87"/>
                <a:gd name="T32" fmla="*/ 19 w 54"/>
                <a:gd name="T33" fmla="*/ 1 h 87"/>
                <a:gd name="T34" fmla="*/ 24 w 54"/>
                <a:gd name="T35" fmla="*/ 0 h 87"/>
                <a:gd name="T36" fmla="*/ 33 w 54"/>
                <a:gd name="T37" fmla="*/ 3 h 87"/>
                <a:gd name="T38" fmla="*/ 40 w 54"/>
                <a:gd name="T39" fmla="*/ 6 h 87"/>
                <a:gd name="T40" fmla="*/ 45 w 54"/>
                <a:gd name="T41" fmla="*/ 0 h 87"/>
                <a:gd name="T42" fmla="*/ 47 w 54"/>
                <a:gd name="T43" fmla="*/ 29 h 87"/>
                <a:gd name="T44" fmla="*/ 45 w 54"/>
                <a:gd name="T45" fmla="*/ 29 h 87"/>
                <a:gd name="T46" fmla="*/ 41 w 54"/>
                <a:gd name="T47" fmla="*/ 18 h 87"/>
                <a:gd name="T48" fmla="*/ 37 w 54"/>
                <a:gd name="T49" fmla="*/ 11 h 87"/>
                <a:gd name="T50" fmla="*/ 28 w 54"/>
                <a:gd name="T51" fmla="*/ 6 h 87"/>
                <a:gd name="T52" fmla="*/ 24 w 54"/>
                <a:gd name="T53" fmla="*/ 6 h 87"/>
                <a:gd name="T54" fmla="*/ 13 w 54"/>
                <a:gd name="T55" fmla="*/ 10 h 87"/>
                <a:gd name="T56" fmla="*/ 10 w 54"/>
                <a:gd name="T57" fmla="*/ 18 h 87"/>
                <a:gd name="T58" fmla="*/ 11 w 54"/>
                <a:gd name="T59" fmla="*/ 22 h 87"/>
                <a:gd name="T60" fmla="*/ 19 w 54"/>
                <a:gd name="T61" fmla="*/ 30 h 87"/>
                <a:gd name="T62" fmla="*/ 40 w 54"/>
                <a:gd name="T63" fmla="*/ 42 h 87"/>
                <a:gd name="T64" fmla="*/ 46 w 54"/>
                <a:gd name="T65" fmla="*/ 47 h 87"/>
                <a:gd name="T66" fmla="*/ 53 w 54"/>
                <a:gd name="T67" fmla="*/ 57 h 87"/>
                <a:gd name="T68" fmla="*/ 54 w 54"/>
                <a:gd name="T69" fmla="*/ 63 h 87"/>
                <a:gd name="T70" fmla="*/ 52 w 54"/>
                <a:gd name="T71" fmla="*/ 72 h 87"/>
                <a:gd name="T72" fmla="*/ 46 w 54"/>
                <a:gd name="T73" fmla="*/ 80 h 87"/>
                <a:gd name="T74" fmla="*/ 38 w 54"/>
                <a:gd name="T75" fmla="*/ 85 h 87"/>
                <a:gd name="T76" fmla="*/ 28 w 54"/>
                <a:gd name="T77" fmla="*/ 87 h 87"/>
                <a:gd name="T78" fmla="*/ 20 w 54"/>
                <a:gd name="T79" fmla="*/ 86 h 87"/>
                <a:gd name="T80" fmla="*/ 7 w 54"/>
                <a:gd name="T81" fmla="*/ 80 h 87"/>
                <a:gd name="T82" fmla="*/ 4 w 54"/>
                <a:gd name="T83" fmla="*/ 82 h 87"/>
                <a:gd name="T84" fmla="*/ 0 w 54"/>
                <a:gd name="T8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87">
                  <a:moveTo>
                    <a:pt x="0" y="57"/>
                  </a:moveTo>
                  <a:lnTo>
                    <a:pt x="3" y="57"/>
                  </a:lnTo>
                  <a:lnTo>
                    <a:pt x="3" y="57"/>
                  </a:lnTo>
                  <a:lnTo>
                    <a:pt x="3" y="60"/>
                  </a:lnTo>
                  <a:lnTo>
                    <a:pt x="4" y="65"/>
                  </a:lnTo>
                  <a:lnTo>
                    <a:pt x="7" y="69"/>
                  </a:lnTo>
                  <a:lnTo>
                    <a:pt x="9" y="73"/>
                  </a:lnTo>
                  <a:lnTo>
                    <a:pt x="13" y="78"/>
                  </a:lnTo>
                  <a:lnTo>
                    <a:pt x="19" y="80"/>
                  </a:lnTo>
                  <a:lnTo>
                    <a:pt x="28" y="81"/>
                  </a:lnTo>
                  <a:lnTo>
                    <a:pt x="28" y="81"/>
                  </a:lnTo>
                  <a:lnTo>
                    <a:pt x="34" y="80"/>
                  </a:lnTo>
                  <a:lnTo>
                    <a:pt x="40" y="77"/>
                  </a:lnTo>
                  <a:lnTo>
                    <a:pt x="43" y="72"/>
                  </a:lnTo>
                  <a:lnTo>
                    <a:pt x="45" y="66"/>
                  </a:lnTo>
                  <a:lnTo>
                    <a:pt x="45" y="66"/>
                  </a:lnTo>
                  <a:lnTo>
                    <a:pt x="43" y="62"/>
                  </a:lnTo>
                  <a:lnTo>
                    <a:pt x="41" y="58"/>
                  </a:lnTo>
                  <a:lnTo>
                    <a:pt x="35" y="53"/>
                  </a:lnTo>
                  <a:lnTo>
                    <a:pt x="30" y="50"/>
                  </a:lnTo>
                  <a:lnTo>
                    <a:pt x="16" y="43"/>
                  </a:lnTo>
                  <a:lnTo>
                    <a:pt x="16" y="43"/>
                  </a:lnTo>
                  <a:lnTo>
                    <a:pt x="11" y="40"/>
                  </a:lnTo>
                  <a:lnTo>
                    <a:pt x="5" y="34"/>
                  </a:lnTo>
                  <a:lnTo>
                    <a:pt x="3" y="28"/>
                  </a:lnTo>
                  <a:lnTo>
                    <a:pt x="1" y="21"/>
                  </a:lnTo>
                  <a:lnTo>
                    <a:pt x="1" y="21"/>
                  </a:lnTo>
                  <a:lnTo>
                    <a:pt x="2" y="17"/>
                  </a:lnTo>
                  <a:lnTo>
                    <a:pt x="3" y="13"/>
                  </a:lnTo>
                  <a:lnTo>
                    <a:pt x="5" y="10"/>
                  </a:lnTo>
                  <a:lnTo>
                    <a:pt x="8" y="6"/>
                  </a:lnTo>
                  <a:lnTo>
                    <a:pt x="11" y="4"/>
                  </a:lnTo>
                  <a:lnTo>
                    <a:pt x="15" y="3"/>
                  </a:lnTo>
                  <a:lnTo>
                    <a:pt x="19" y="1"/>
                  </a:lnTo>
                  <a:lnTo>
                    <a:pt x="24" y="0"/>
                  </a:lnTo>
                  <a:lnTo>
                    <a:pt x="24" y="0"/>
                  </a:lnTo>
                  <a:lnTo>
                    <a:pt x="30" y="1"/>
                  </a:lnTo>
                  <a:lnTo>
                    <a:pt x="33" y="3"/>
                  </a:lnTo>
                  <a:lnTo>
                    <a:pt x="40" y="6"/>
                  </a:lnTo>
                  <a:lnTo>
                    <a:pt x="40" y="6"/>
                  </a:lnTo>
                  <a:lnTo>
                    <a:pt x="42" y="4"/>
                  </a:lnTo>
                  <a:lnTo>
                    <a:pt x="45" y="0"/>
                  </a:lnTo>
                  <a:lnTo>
                    <a:pt x="47" y="0"/>
                  </a:lnTo>
                  <a:lnTo>
                    <a:pt x="47" y="29"/>
                  </a:lnTo>
                  <a:lnTo>
                    <a:pt x="45" y="29"/>
                  </a:lnTo>
                  <a:lnTo>
                    <a:pt x="45" y="29"/>
                  </a:lnTo>
                  <a:lnTo>
                    <a:pt x="42" y="21"/>
                  </a:lnTo>
                  <a:lnTo>
                    <a:pt x="41" y="18"/>
                  </a:lnTo>
                  <a:lnTo>
                    <a:pt x="39" y="14"/>
                  </a:lnTo>
                  <a:lnTo>
                    <a:pt x="37" y="11"/>
                  </a:lnTo>
                  <a:lnTo>
                    <a:pt x="33" y="8"/>
                  </a:lnTo>
                  <a:lnTo>
                    <a:pt x="28" y="6"/>
                  </a:lnTo>
                  <a:lnTo>
                    <a:pt x="24" y="6"/>
                  </a:lnTo>
                  <a:lnTo>
                    <a:pt x="24" y="6"/>
                  </a:lnTo>
                  <a:lnTo>
                    <a:pt x="18" y="7"/>
                  </a:lnTo>
                  <a:lnTo>
                    <a:pt x="13" y="10"/>
                  </a:lnTo>
                  <a:lnTo>
                    <a:pt x="11" y="13"/>
                  </a:lnTo>
                  <a:lnTo>
                    <a:pt x="10" y="18"/>
                  </a:lnTo>
                  <a:lnTo>
                    <a:pt x="10" y="18"/>
                  </a:lnTo>
                  <a:lnTo>
                    <a:pt x="11" y="22"/>
                  </a:lnTo>
                  <a:lnTo>
                    <a:pt x="15" y="27"/>
                  </a:lnTo>
                  <a:lnTo>
                    <a:pt x="19" y="30"/>
                  </a:lnTo>
                  <a:lnTo>
                    <a:pt x="27" y="35"/>
                  </a:lnTo>
                  <a:lnTo>
                    <a:pt x="40" y="42"/>
                  </a:lnTo>
                  <a:lnTo>
                    <a:pt x="40" y="42"/>
                  </a:lnTo>
                  <a:lnTo>
                    <a:pt x="46" y="47"/>
                  </a:lnTo>
                  <a:lnTo>
                    <a:pt x="50" y="51"/>
                  </a:lnTo>
                  <a:lnTo>
                    <a:pt x="53" y="57"/>
                  </a:lnTo>
                  <a:lnTo>
                    <a:pt x="54" y="63"/>
                  </a:lnTo>
                  <a:lnTo>
                    <a:pt x="54" y="63"/>
                  </a:lnTo>
                  <a:lnTo>
                    <a:pt x="54" y="67"/>
                  </a:lnTo>
                  <a:lnTo>
                    <a:pt x="52" y="72"/>
                  </a:lnTo>
                  <a:lnTo>
                    <a:pt x="49" y="77"/>
                  </a:lnTo>
                  <a:lnTo>
                    <a:pt x="46" y="80"/>
                  </a:lnTo>
                  <a:lnTo>
                    <a:pt x="42" y="82"/>
                  </a:lnTo>
                  <a:lnTo>
                    <a:pt x="38" y="85"/>
                  </a:lnTo>
                  <a:lnTo>
                    <a:pt x="33" y="86"/>
                  </a:lnTo>
                  <a:lnTo>
                    <a:pt x="28" y="87"/>
                  </a:lnTo>
                  <a:lnTo>
                    <a:pt x="28" y="87"/>
                  </a:lnTo>
                  <a:lnTo>
                    <a:pt x="20" y="86"/>
                  </a:lnTo>
                  <a:lnTo>
                    <a:pt x="15" y="84"/>
                  </a:lnTo>
                  <a:lnTo>
                    <a:pt x="7" y="80"/>
                  </a:lnTo>
                  <a:lnTo>
                    <a:pt x="7" y="80"/>
                  </a:lnTo>
                  <a:lnTo>
                    <a:pt x="4" y="82"/>
                  </a:lnTo>
                  <a:lnTo>
                    <a:pt x="3" y="87"/>
                  </a:lnTo>
                  <a:lnTo>
                    <a:pt x="0" y="8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5" name="Freeform 24"/>
            <p:cNvSpPr>
              <a:spLocks noEditPoints="1"/>
            </p:cNvSpPr>
            <p:nvPr userDrawn="1"/>
          </p:nvSpPr>
          <p:spPr bwMode="auto">
            <a:xfrm>
              <a:off x="4875" y="2942"/>
              <a:ext cx="79" cy="82"/>
            </a:xfrm>
            <a:custGeom>
              <a:avLst/>
              <a:gdLst>
                <a:gd name="T0" fmla="*/ 0 w 79"/>
                <a:gd name="T1" fmla="*/ 78 h 82"/>
                <a:gd name="T2" fmla="*/ 9 w 79"/>
                <a:gd name="T3" fmla="*/ 77 h 82"/>
                <a:gd name="T4" fmla="*/ 13 w 79"/>
                <a:gd name="T5" fmla="*/ 71 h 82"/>
                <a:gd name="T6" fmla="*/ 13 w 79"/>
                <a:gd name="T7" fmla="*/ 18 h 82"/>
                <a:gd name="T8" fmla="*/ 13 w 79"/>
                <a:gd name="T9" fmla="*/ 10 h 82"/>
                <a:gd name="T10" fmla="*/ 9 w 79"/>
                <a:gd name="T11" fmla="*/ 4 h 82"/>
                <a:gd name="T12" fmla="*/ 0 w 79"/>
                <a:gd name="T13" fmla="*/ 3 h 82"/>
                <a:gd name="T14" fmla="*/ 36 w 79"/>
                <a:gd name="T15" fmla="*/ 0 h 82"/>
                <a:gd name="T16" fmla="*/ 43 w 79"/>
                <a:gd name="T17" fmla="*/ 1 h 82"/>
                <a:gd name="T18" fmla="*/ 53 w 79"/>
                <a:gd name="T19" fmla="*/ 4 h 82"/>
                <a:gd name="T20" fmla="*/ 60 w 79"/>
                <a:gd name="T21" fmla="*/ 10 h 82"/>
                <a:gd name="T22" fmla="*/ 65 w 79"/>
                <a:gd name="T23" fmla="*/ 18 h 82"/>
                <a:gd name="T24" fmla="*/ 65 w 79"/>
                <a:gd name="T25" fmla="*/ 23 h 82"/>
                <a:gd name="T26" fmla="*/ 64 w 79"/>
                <a:gd name="T27" fmla="*/ 31 h 82"/>
                <a:gd name="T28" fmla="*/ 59 w 79"/>
                <a:gd name="T29" fmla="*/ 38 h 82"/>
                <a:gd name="T30" fmla="*/ 51 w 79"/>
                <a:gd name="T31" fmla="*/ 44 h 82"/>
                <a:gd name="T32" fmla="*/ 40 w 79"/>
                <a:gd name="T33" fmla="*/ 46 h 82"/>
                <a:gd name="T34" fmla="*/ 54 w 79"/>
                <a:gd name="T35" fmla="*/ 61 h 82"/>
                <a:gd name="T36" fmla="*/ 67 w 79"/>
                <a:gd name="T37" fmla="*/ 74 h 82"/>
                <a:gd name="T38" fmla="*/ 79 w 79"/>
                <a:gd name="T39" fmla="*/ 78 h 82"/>
                <a:gd name="T40" fmla="*/ 57 w 79"/>
                <a:gd name="T41" fmla="*/ 82 h 82"/>
                <a:gd name="T42" fmla="*/ 23 w 79"/>
                <a:gd name="T43" fmla="*/ 46 h 82"/>
                <a:gd name="T44" fmla="*/ 23 w 79"/>
                <a:gd name="T45" fmla="*/ 63 h 82"/>
                <a:gd name="T46" fmla="*/ 25 w 79"/>
                <a:gd name="T47" fmla="*/ 76 h 82"/>
                <a:gd name="T48" fmla="*/ 30 w 79"/>
                <a:gd name="T49" fmla="*/ 78 h 82"/>
                <a:gd name="T50" fmla="*/ 36 w 79"/>
                <a:gd name="T51" fmla="*/ 82 h 82"/>
                <a:gd name="T52" fmla="*/ 0 w 79"/>
                <a:gd name="T53" fmla="*/ 78 h 82"/>
                <a:gd name="T54" fmla="*/ 36 w 79"/>
                <a:gd name="T55" fmla="*/ 41 h 82"/>
                <a:gd name="T56" fmla="*/ 43 w 79"/>
                <a:gd name="T57" fmla="*/ 39 h 82"/>
                <a:gd name="T58" fmla="*/ 49 w 79"/>
                <a:gd name="T59" fmla="*/ 35 h 82"/>
                <a:gd name="T60" fmla="*/ 53 w 79"/>
                <a:gd name="T61" fmla="*/ 23 h 82"/>
                <a:gd name="T62" fmla="*/ 52 w 79"/>
                <a:gd name="T63" fmla="*/ 16 h 82"/>
                <a:gd name="T64" fmla="*/ 46 w 79"/>
                <a:gd name="T65" fmla="*/ 8 h 82"/>
                <a:gd name="T66" fmla="*/ 39 w 79"/>
                <a:gd name="T67" fmla="*/ 5 h 82"/>
                <a:gd name="T68" fmla="*/ 23 w 79"/>
                <a:gd name="T69" fmla="*/ 5 h 82"/>
                <a:gd name="T70" fmla="*/ 36 w 79"/>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2">
                  <a:moveTo>
                    <a:pt x="0" y="78"/>
                  </a:moveTo>
                  <a:lnTo>
                    <a:pt x="0" y="78"/>
                  </a:lnTo>
                  <a:lnTo>
                    <a:pt x="7" y="78"/>
                  </a:lnTo>
                  <a:lnTo>
                    <a:pt x="9" y="77"/>
                  </a:lnTo>
                  <a:lnTo>
                    <a:pt x="10" y="76"/>
                  </a:lnTo>
                  <a:lnTo>
                    <a:pt x="13" y="71"/>
                  </a:lnTo>
                  <a:lnTo>
                    <a:pt x="13" y="63"/>
                  </a:lnTo>
                  <a:lnTo>
                    <a:pt x="13" y="18"/>
                  </a:lnTo>
                  <a:lnTo>
                    <a:pt x="13" y="18"/>
                  </a:lnTo>
                  <a:lnTo>
                    <a:pt x="13" y="10"/>
                  </a:lnTo>
                  <a:lnTo>
                    <a:pt x="10" y="5"/>
                  </a:lnTo>
                  <a:lnTo>
                    <a:pt x="9" y="4"/>
                  </a:lnTo>
                  <a:lnTo>
                    <a:pt x="7" y="3"/>
                  </a:lnTo>
                  <a:lnTo>
                    <a:pt x="0" y="3"/>
                  </a:lnTo>
                  <a:lnTo>
                    <a:pt x="0" y="0"/>
                  </a:lnTo>
                  <a:lnTo>
                    <a:pt x="36" y="0"/>
                  </a:lnTo>
                  <a:lnTo>
                    <a:pt x="36" y="0"/>
                  </a:lnTo>
                  <a:lnTo>
                    <a:pt x="43" y="1"/>
                  </a:lnTo>
                  <a:lnTo>
                    <a:pt x="49" y="2"/>
                  </a:lnTo>
                  <a:lnTo>
                    <a:pt x="53" y="4"/>
                  </a:lnTo>
                  <a:lnTo>
                    <a:pt x="58" y="7"/>
                  </a:lnTo>
                  <a:lnTo>
                    <a:pt x="60" y="10"/>
                  </a:lnTo>
                  <a:lnTo>
                    <a:pt x="62" y="14"/>
                  </a:lnTo>
                  <a:lnTo>
                    <a:pt x="65" y="18"/>
                  </a:lnTo>
                  <a:lnTo>
                    <a:pt x="65" y="23"/>
                  </a:lnTo>
                  <a:lnTo>
                    <a:pt x="65" y="23"/>
                  </a:lnTo>
                  <a:lnTo>
                    <a:pt x="65" y="27"/>
                  </a:lnTo>
                  <a:lnTo>
                    <a:pt x="64" y="31"/>
                  </a:lnTo>
                  <a:lnTo>
                    <a:pt x="61" y="34"/>
                  </a:lnTo>
                  <a:lnTo>
                    <a:pt x="59" y="38"/>
                  </a:lnTo>
                  <a:lnTo>
                    <a:pt x="55" y="41"/>
                  </a:lnTo>
                  <a:lnTo>
                    <a:pt x="51" y="44"/>
                  </a:lnTo>
                  <a:lnTo>
                    <a:pt x="46" y="45"/>
                  </a:lnTo>
                  <a:lnTo>
                    <a:pt x="40" y="46"/>
                  </a:lnTo>
                  <a:lnTo>
                    <a:pt x="54" y="61"/>
                  </a:lnTo>
                  <a:lnTo>
                    <a:pt x="54" y="61"/>
                  </a:lnTo>
                  <a:lnTo>
                    <a:pt x="60" y="68"/>
                  </a:lnTo>
                  <a:lnTo>
                    <a:pt x="67" y="74"/>
                  </a:lnTo>
                  <a:lnTo>
                    <a:pt x="73" y="77"/>
                  </a:lnTo>
                  <a:lnTo>
                    <a:pt x="79" y="78"/>
                  </a:lnTo>
                  <a:lnTo>
                    <a:pt x="79" y="82"/>
                  </a:lnTo>
                  <a:lnTo>
                    <a:pt x="57" y="82"/>
                  </a:lnTo>
                  <a:lnTo>
                    <a:pt x="30" y="46"/>
                  </a:lnTo>
                  <a:lnTo>
                    <a:pt x="23" y="46"/>
                  </a:lnTo>
                  <a:lnTo>
                    <a:pt x="23" y="63"/>
                  </a:lnTo>
                  <a:lnTo>
                    <a:pt x="23" y="63"/>
                  </a:lnTo>
                  <a:lnTo>
                    <a:pt x="24" y="71"/>
                  </a:lnTo>
                  <a:lnTo>
                    <a:pt x="25" y="76"/>
                  </a:lnTo>
                  <a:lnTo>
                    <a:pt x="28" y="77"/>
                  </a:lnTo>
                  <a:lnTo>
                    <a:pt x="30" y="78"/>
                  </a:lnTo>
                  <a:lnTo>
                    <a:pt x="36" y="78"/>
                  </a:lnTo>
                  <a:lnTo>
                    <a:pt x="36" y="82"/>
                  </a:lnTo>
                  <a:lnTo>
                    <a:pt x="0" y="82"/>
                  </a:lnTo>
                  <a:lnTo>
                    <a:pt x="0" y="78"/>
                  </a:lnTo>
                  <a:close/>
                  <a:moveTo>
                    <a:pt x="36" y="41"/>
                  </a:moveTo>
                  <a:lnTo>
                    <a:pt x="36" y="41"/>
                  </a:lnTo>
                  <a:lnTo>
                    <a:pt x="39" y="40"/>
                  </a:lnTo>
                  <a:lnTo>
                    <a:pt x="43" y="39"/>
                  </a:lnTo>
                  <a:lnTo>
                    <a:pt x="46" y="38"/>
                  </a:lnTo>
                  <a:lnTo>
                    <a:pt x="49" y="35"/>
                  </a:lnTo>
                  <a:lnTo>
                    <a:pt x="52" y="30"/>
                  </a:lnTo>
                  <a:lnTo>
                    <a:pt x="53" y="23"/>
                  </a:lnTo>
                  <a:lnTo>
                    <a:pt x="53" y="23"/>
                  </a:lnTo>
                  <a:lnTo>
                    <a:pt x="52" y="16"/>
                  </a:lnTo>
                  <a:lnTo>
                    <a:pt x="49" y="10"/>
                  </a:lnTo>
                  <a:lnTo>
                    <a:pt x="46" y="8"/>
                  </a:lnTo>
                  <a:lnTo>
                    <a:pt x="43" y="7"/>
                  </a:lnTo>
                  <a:lnTo>
                    <a:pt x="39" y="5"/>
                  </a:lnTo>
                  <a:lnTo>
                    <a:pt x="36" y="5"/>
                  </a:lnTo>
                  <a:lnTo>
                    <a:pt x="23" y="5"/>
                  </a:lnTo>
                  <a:lnTo>
                    <a:pt x="23" y="41"/>
                  </a:lnTo>
                  <a:lnTo>
                    <a:pt x="3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6" name="Freeform 25"/>
            <p:cNvSpPr>
              <a:spLocks noEditPoints="1"/>
            </p:cNvSpPr>
            <p:nvPr userDrawn="1"/>
          </p:nvSpPr>
          <p:spPr bwMode="auto">
            <a:xfrm>
              <a:off x="4958" y="2909"/>
              <a:ext cx="95" cy="115"/>
            </a:xfrm>
            <a:custGeom>
              <a:avLst/>
              <a:gdLst>
                <a:gd name="T0" fmla="*/ 0 w 95"/>
                <a:gd name="T1" fmla="*/ 111 h 115"/>
                <a:gd name="T2" fmla="*/ 12 w 95"/>
                <a:gd name="T3" fmla="*/ 109 h 115"/>
                <a:gd name="T4" fmla="*/ 18 w 95"/>
                <a:gd name="T5" fmla="*/ 100 h 115"/>
                <a:gd name="T6" fmla="*/ 49 w 95"/>
                <a:gd name="T7" fmla="*/ 30 h 115"/>
                <a:gd name="T8" fmla="*/ 79 w 95"/>
                <a:gd name="T9" fmla="*/ 100 h 115"/>
                <a:gd name="T10" fmla="*/ 85 w 95"/>
                <a:gd name="T11" fmla="*/ 109 h 115"/>
                <a:gd name="T12" fmla="*/ 95 w 95"/>
                <a:gd name="T13" fmla="*/ 111 h 115"/>
                <a:gd name="T14" fmla="*/ 57 w 95"/>
                <a:gd name="T15" fmla="*/ 115 h 115"/>
                <a:gd name="T16" fmla="*/ 57 w 95"/>
                <a:gd name="T17" fmla="*/ 111 h 115"/>
                <a:gd name="T18" fmla="*/ 68 w 95"/>
                <a:gd name="T19" fmla="*/ 109 h 115"/>
                <a:gd name="T20" fmla="*/ 69 w 95"/>
                <a:gd name="T21" fmla="*/ 105 h 115"/>
                <a:gd name="T22" fmla="*/ 61 w 95"/>
                <a:gd name="T23" fmla="*/ 86 h 115"/>
                <a:gd name="T24" fmla="*/ 22 w 95"/>
                <a:gd name="T25" fmla="*/ 101 h 115"/>
                <a:gd name="T26" fmla="*/ 21 w 95"/>
                <a:gd name="T27" fmla="*/ 105 h 115"/>
                <a:gd name="T28" fmla="*/ 22 w 95"/>
                <a:gd name="T29" fmla="*/ 109 h 115"/>
                <a:gd name="T30" fmla="*/ 33 w 95"/>
                <a:gd name="T31" fmla="*/ 111 h 115"/>
                <a:gd name="T32" fmla="*/ 0 w 95"/>
                <a:gd name="T33" fmla="*/ 115 h 115"/>
                <a:gd name="T34" fmla="*/ 59 w 95"/>
                <a:gd name="T35" fmla="*/ 81 h 115"/>
                <a:gd name="T36" fmla="*/ 30 w 95"/>
                <a:gd name="T37" fmla="*/ 81 h 115"/>
                <a:gd name="T38" fmla="*/ 36 w 95"/>
                <a:gd name="T39" fmla="*/ 12 h 115"/>
                <a:gd name="T40" fmla="*/ 37 w 95"/>
                <a:gd name="T41" fmla="*/ 7 h 115"/>
                <a:gd name="T42" fmla="*/ 43 w 95"/>
                <a:gd name="T43" fmla="*/ 1 h 115"/>
                <a:gd name="T44" fmla="*/ 48 w 95"/>
                <a:gd name="T45" fmla="*/ 0 h 115"/>
                <a:gd name="T46" fmla="*/ 56 w 95"/>
                <a:gd name="T47" fmla="*/ 4 h 115"/>
                <a:gd name="T48" fmla="*/ 59 w 95"/>
                <a:gd name="T49" fmla="*/ 12 h 115"/>
                <a:gd name="T50" fmla="*/ 58 w 95"/>
                <a:gd name="T51" fmla="*/ 15 h 115"/>
                <a:gd name="T52" fmla="*/ 52 w 95"/>
                <a:gd name="T53" fmla="*/ 22 h 115"/>
                <a:gd name="T54" fmla="*/ 48 w 95"/>
                <a:gd name="T55" fmla="*/ 22 h 115"/>
                <a:gd name="T56" fmla="*/ 39 w 95"/>
                <a:gd name="T57" fmla="*/ 20 h 115"/>
                <a:gd name="T58" fmla="*/ 36 w 95"/>
                <a:gd name="T59" fmla="*/ 12 h 115"/>
                <a:gd name="T60" fmla="*/ 53 w 95"/>
                <a:gd name="T61" fmla="*/ 12 h 115"/>
                <a:gd name="T62" fmla="*/ 53 w 95"/>
                <a:gd name="T63" fmla="*/ 10 h 115"/>
                <a:gd name="T64" fmla="*/ 50 w 95"/>
                <a:gd name="T65" fmla="*/ 6 h 115"/>
                <a:gd name="T66" fmla="*/ 48 w 95"/>
                <a:gd name="T67" fmla="*/ 5 h 115"/>
                <a:gd name="T68" fmla="*/ 43 w 95"/>
                <a:gd name="T69" fmla="*/ 7 h 115"/>
                <a:gd name="T70" fmla="*/ 41 w 95"/>
                <a:gd name="T71" fmla="*/ 12 h 115"/>
                <a:gd name="T72" fmla="*/ 42 w 95"/>
                <a:gd name="T73" fmla="*/ 14 h 115"/>
                <a:gd name="T74" fmla="*/ 45 w 95"/>
                <a:gd name="T75" fmla="*/ 18 h 115"/>
                <a:gd name="T76" fmla="*/ 48 w 95"/>
                <a:gd name="T77" fmla="*/ 18 h 115"/>
                <a:gd name="T78" fmla="*/ 52 w 95"/>
                <a:gd name="T79" fmla="*/ 15 h 115"/>
                <a:gd name="T80" fmla="*/ 53 w 95"/>
                <a:gd name="T8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15">
                  <a:moveTo>
                    <a:pt x="0" y="111"/>
                  </a:moveTo>
                  <a:lnTo>
                    <a:pt x="0" y="111"/>
                  </a:lnTo>
                  <a:lnTo>
                    <a:pt x="7" y="111"/>
                  </a:lnTo>
                  <a:lnTo>
                    <a:pt x="12" y="109"/>
                  </a:lnTo>
                  <a:lnTo>
                    <a:pt x="14" y="105"/>
                  </a:lnTo>
                  <a:lnTo>
                    <a:pt x="18" y="100"/>
                  </a:lnTo>
                  <a:lnTo>
                    <a:pt x="46" y="30"/>
                  </a:lnTo>
                  <a:lnTo>
                    <a:pt x="49" y="30"/>
                  </a:lnTo>
                  <a:lnTo>
                    <a:pt x="79" y="100"/>
                  </a:lnTo>
                  <a:lnTo>
                    <a:pt x="79" y="100"/>
                  </a:lnTo>
                  <a:lnTo>
                    <a:pt x="81" y="105"/>
                  </a:lnTo>
                  <a:lnTo>
                    <a:pt x="85" y="109"/>
                  </a:lnTo>
                  <a:lnTo>
                    <a:pt x="88" y="111"/>
                  </a:lnTo>
                  <a:lnTo>
                    <a:pt x="95" y="111"/>
                  </a:lnTo>
                  <a:lnTo>
                    <a:pt x="95" y="115"/>
                  </a:lnTo>
                  <a:lnTo>
                    <a:pt x="57" y="115"/>
                  </a:lnTo>
                  <a:lnTo>
                    <a:pt x="57" y="111"/>
                  </a:lnTo>
                  <a:lnTo>
                    <a:pt x="57" y="111"/>
                  </a:lnTo>
                  <a:lnTo>
                    <a:pt x="64" y="111"/>
                  </a:lnTo>
                  <a:lnTo>
                    <a:pt x="68" y="109"/>
                  </a:lnTo>
                  <a:lnTo>
                    <a:pt x="68" y="108"/>
                  </a:lnTo>
                  <a:lnTo>
                    <a:pt x="69" y="105"/>
                  </a:lnTo>
                  <a:lnTo>
                    <a:pt x="68" y="101"/>
                  </a:lnTo>
                  <a:lnTo>
                    <a:pt x="61" y="86"/>
                  </a:lnTo>
                  <a:lnTo>
                    <a:pt x="28" y="86"/>
                  </a:lnTo>
                  <a:lnTo>
                    <a:pt x="22" y="101"/>
                  </a:lnTo>
                  <a:lnTo>
                    <a:pt x="22" y="101"/>
                  </a:lnTo>
                  <a:lnTo>
                    <a:pt x="21" y="105"/>
                  </a:lnTo>
                  <a:lnTo>
                    <a:pt x="21" y="108"/>
                  </a:lnTo>
                  <a:lnTo>
                    <a:pt x="22" y="109"/>
                  </a:lnTo>
                  <a:lnTo>
                    <a:pt x="26" y="111"/>
                  </a:lnTo>
                  <a:lnTo>
                    <a:pt x="33" y="111"/>
                  </a:lnTo>
                  <a:lnTo>
                    <a:pt x="33" y="115"/>
                  </a:lnTo>
                  <a:lnTo>
                    <a:pt x="0" y="115"/>
                  </a:lnTo>
                  <a:lnTo>
                    <a:pt x="0" y="111"/>
                  </a:lnTo>
                  <a:close/>
                  <a:moveTo>
                    <a:pt x="59" y="81"/>
                  </a:moveTo>
                  <a:lnTo>
                    <a:pt x="45" y="49"/>
                  </a:lnTo>
                  <a:lnTo>
                    <a:pt x="30" y="81"/>
                  </a:lnTo>
                  <a:lnTo>
                    <a:pt x="59" y="81"/>
                  </a:lnTo>
                  <a:close/>
                  <a:moveTo>
                    <a:pt x="36" y="12"/>
                  </a:moveTo>
                  <a:lnTo>
                    <a:pt x="36" y="12"/>
                  </a:lnTo>
                  <a:lnTo>
                    <a:pt x="37" y="7"/>
                  </a:lnTo>
                  <a:lnTo>
                    <a:pt x="39" y="4"/>
                  </a:lnTo>
                  <a:lnTo>
                    <a:pt x="43" y="1"/>
                  </a:lnTo>
                  <a:lnTo>
                    <a:pt x="48" y="0"/>
                  </a:lnTo>
                  <a:lnTo>
                    <a:pt x="48" y="0"/>
                  </a:lnTo>
                  <a:lnTo>
                    <a:pt x="52" y="1"/>
                  </a:lnTo>
                  <a:lnTo>
                    <a:pt x="56" y="4"/>
                  </a:lnTo>
                  <a:lnTo>
                    <a:pt x="58" y="7"/>
                  </a:lnTo>
                  <a:lnTo>
                    <a:pt x="59" y="12"/>
                  </a:lnTo>
                  <a:lnTo>
                    <a:pt x="59" y="12"/>
                  </a:lnTo>
                  <a:lnTo>
                    <a:pt x="58" y="15"/>
                  </a:lnTo>
                  <a:lnTo>
                    <a:pt x="56" y="20"/>
                  </a:lnTo>
                  <a:lnTo>
                    <a:pt x="52" y="22"/>
                  </a:lnTo>
                  <a:lnTo>
                    <a:pt x="48" y="22"/>
                  </a:lnTo>
                  <a:lnTo>
                    <a:pt x="48" y="22"/>
                  </a:lnTo>
                  <a:lnTo>
                    <a:pt x="43" y="22"/>
                  </a:lnTo>
                  <a:lnTo>
                    <a:pt x="39" y="20"/>
                  </a:lnTo>
                  <a:lnTo>
                    <a:pt x="37" y="15"/>
                  </a:lnTo>
                  <a:lnTo>
                    <a:pt x="36" y="12"/>
                  </a:lnTo>
                  <a:lnTo>
                    <a:pt x="36" y="12"/>
                  </a:lnTo>
                  <a:close/>
                  <a:moveTo>
                    <a:pt x="53" y="12"/>
                  </a:moveTo>
                  <a:lnTo>
                    <a:pt x="53" y="12"/>
                  </a:lnTo>
                  <a:lnTo>
                    <a:pt x="53" y="10"/>
                  </a:lnTo>
                  <a:lnTo>
                    <a:pt x="52" y="7"/>
                  </a:lnTo>
                  <a:lnTo>
                    <a:pt x="50" y="6"/>
                  </a:lnTo>
                  <a:lnTo>
                    <a:pt x="48" y="5"/>
                  </a:lnTo>
                  <a:lnTo>
                    <a:pt x="48" y="5"/>
                  </a:lnTo>
                  <a:lnTo>
                    <a:pt x="45" y="6"/>
                  </a:lnTo>
                  <a:lnTo>
                    <a:pt x="43" y="7"/>
                  </a:lnTo>
                  <a:lnTo>
                    <a:pt x="42" y="10"/>
                  </a:lnTo>
                  <a:lnTo>
                    <a:pt x="41" y="12"/>
                  </a:lnTo>
                  <a:lnTo>
                    <a:pt x="41" y="12"/>
                  </a:lnTo>
                  <a:lnTo>
                    <a:pt x="42" y="14"/>
                  </a:lnTo>
                  <a:lnTo>
                    <a:pt x="43" y="15"/>
                  </a:lnTo>
                  <a:lnTo>
                    <a:pt x="45" y="18"/>
                  </a:lnTo>
                  <a:lnTo>
                    <a:pt x="48" y="18"/>
                  </a:lnTo>
                  <a:lnTo>
                    <a:pt x="48" y="18"/>
                  </a:lnTo>
                  <a:lnTo>
                    <a:pt x="50" y="18"/>
                  </a:lnTo>
                  <a:lnTo>
                    <a:pt x="52" y="15"/>
                  </a:lnTo>
                  <a:lnTo>
                    <a:pt x="53" y="14"/>
                  </a:lnTo>
                  <a:lnTo>
                    <a:pt x="53" y="12"/>
                  </a:lnTo>
                  <a:lnTo>
                    <a:pt x="5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7" name="Freeform 26"/>
            <p:cNvSpPr>
              <a:spLocks noEditPoints="1"/>
            </p:cNvSpPr>
            <p:nvPr userDrawn="1"/>
          </p:nvSpPr>
          <p:spPr bwMode="auto">
            <a:xfrm>
              <a:off x="5063" y="2942"/>
              <a:ext cx="82" cy="82"/>
            </a:xfrm>
            <a:custGeom>
              <a:avLst/>
              <a:gdLst>
                <a:gd name="T0" fmla="*/ 0 w 82"/>
                <a:gd name="T1" fmla="*/ 78 h 82"/>
                <a:gd name="T2" fmla="*/ 10 w 82"/>
                <a:gd name="T3" fmla="*/ 77 h 82"/>
                <a:gd name="T4" fmla="*/ 13 w 82"/>
                <a:gd name="T5" fmla="*/ 71 h 82"/>
                <a:gd name="T6" fmla="*/ 13 w 82"/>
                <a:gd name="T7" fmla="*/ 18 h 82"/>
                <a:gd name="T8" fmla="*/ 13 w 82"/>
                <a:gd name="T9" fmla="*/ 10 h 82"/>
                <a:gd name="T10" fmla="*/ 10 w 82"/>
                <a:gd name="T11" fmla="*/ 4 h 82"/>
                <a:gd name="T12" fmla="*/ 0 w 82"/>
                <a:gd name="T13" fmla="*/ 3 h 82"/>
                <a:gd name="T14" fmla="*/ 37 w 82"/>
                <a:gd name="T15" fmla="*/ 0 h 82"/>
                <a:gd name="T16" fmla="*/ 48 w 82"/>
                <a:gd name="T17" fmla="*/ 1 h 82"/>
                <a:gd name="T18" fmla="*/ 65 w 82"/>
                <a:gd name="T19" fmla="*/ 7 h 82"/>
                <a:gd name="T20" fmla="*/ 77 w 82"/>
                <a:gd name="T21" fmla="*/ 18 h 82"/>
                <a:gd name="T22" fmla="*/ 81 w 82"/>
                <a:gd name="T23" fmla="*/ 32 h 82"/>
                <a:gd name="T24" fmla="*/ 82 w 82"/>
                <a:gd name="T25" fmla="*/ 40 h 82"/>
                <a:gd name="T26" fmla="*/ 80 w 82"/>
                <a:gd name="T27" fmla="*/ 56 h 82"/>
                <a:gd name="T28" fmla="*/ 71 w 82"/>
                <a:gd name="T29" fmla="*/ 69 h 82"/>
                <a:gd name="T30" fmla="*/ 57 w 82"/>
                <a:gd name="T31" fmla="*/ 78 h 82"/>
                <a:gd name="T32" fmla="*/ 37 w 82"/>
                <a:gd name="T33" fmla="*/ 82 h 82"/>
                <a:gd name="T34" fmla="*/ 0 w 82"/>
                <a:gd name="T35" fmla="*/ 78 h 82"/>
                <a:gd name="T36" fmla="*/ 37 w 82"/>
                <a:gd name="T37" fmla="*/ 76 h 82"/>
                <a:gd name="T38" fmla="*/ 53 w 82"/>
                <a:gd name="T39" fmla="*/ 72 h 82"/>
                <a:gd name="T40" fmla="*/ 63 w 82"/>
                <a:gd name="T41" fmla="*/ 64 h 82"/>
                <a:gd name="T42" fmla="*/ 67 w 82"/>
                <a:gd name="T43" fmla="*/ 53 h 82"/>
                <a:gd name="T44" fmla="*/ 70 w 82"/>
                <a:gd name="T45" fmla="*/ 40 h 82"/>
                <a:gd name="T46" fmla="*/ 68 w 82"/>
                <a:gd name="T47" fmla="*/ 34 h 82"/>
                <a:gd name="T48" fmla="*/ 66 w 82"/>
                <a:gd name="T49" fmla="*/ 23 h 82"/>
                <a:gd name="T50" fmla="*/ 59 w 82"/>
                <a:gd name="T51" fmla="*/ 12 h 82"/>
                <a:gd name="T52" fmla="*/ 45 w 82"/>
                <a:gd name="T53" fmla="*/ 5 h 82"/>
                <a:gd name="T54" fmla="*/ 23 w 82"/>
                <a:gd name="T55" fmla="*/ 5 h 82"/>
                <a:gd name="T56" fmla="*/ 23 w 82"/>
                <a:gd name="T57" fmla="*/ 61 h 82"/>
                <a:gd name="T58" fmla="*/ 26 w 82"/>
                <a:gd name="T59" fmla="*/ 74 h 82"/>
                <a:gd name="T60" fmla="*/ 29 w 82"/>
                <a:gd name="T61" fmla="*/ 76 h 82"/>
                <a:gd name="T62" fmla="*/ 37 w 82"/>
                <a:gd name="T6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2">
                  <a:moveTo>
                    <a:pt x="0" y="78"/>
                  </a:moveTo>
                  <a:lnTo>
                    <a:pt x="0" y="78"/>
                  </a:lnTo>
                  <a:lnTo>
                    <a:pt x="7" y="78"/>
                  </a:lnTo>
                  <a:lnTo>
                    <a:pt x="10" y="77"/>
                  </a:lnTo>
                  <a:lnTo>
                    <a:pt x="11" y="76"/>
                  </a:lnTo>
                  <a:lnTo>
                    <a:pt x="13" y="71"/>
                  </a:lnTo>
                  <a:lnTo>
                    <a:pt x="13" y="63"/>
                  </a:lnTo>
                  <a:lnTo>
                    <a:pt x="13" y="18"/>
                  </a:lnTo>
                  <a:lnTo>
                    <a:pt x="13" y="18"/>
                  </a:lnTo>
                  <a:lnTo>
                    <a:pt x="13" y="10"/>
                  </a:lnTo>
                  <a:lnTo>
                    <a:pt x="11" y="5"/>
                  </a:lnTo>
                  <a:lnTo>
                    <a:pt x="10" y="4"/>
                  </a:lnTo>
                  <a:lnTo>
                    <a:pt x="7" y="3"/>
                  </a:lnTo>
                  <a:lnTo>
                    <a:pt x="0" y="3"/>
                  </a:lnTo>
                  <a:lnTo>
                    <a:pt x="0" y="0"/>
                  </a:lnTo>
                  <a:lnTo>
                    <a:pt x="37" y="0"/>
                  </a:lnTo>
                  <a:lnTo>
                    <a:pt x="37" y="0"/>
                  </a:lnTo>
                  <a:lnTo>
                    <a:pt x="48" y="1"/>
                  </a:lnTo>
                  <a:lnTo>
                    <a:pt x="57" y="3"/>
                  </a:lnTo>
                  <a:lnTo>
                    <a:pt x="65" y="7"/>
                  </a:lnTo>
                  <a:lnTo>
                    <a:pt x="71" y="12"/>
                  </a:lnTo>
                  <a:lnTo>
                    <a:pt x="77" y="18"/>
                  </a:lnTo>
                  <a:lnTo>
                    <a:pt x="80" y="25"/>
                  </a:lnTo>
                  <a:lnTo>
                    <a:pt x="81" y="32"/>
                  </a:lnTo>
                  <a:lnTo>
                    <a:pt x="82" y="40"/>
                  </a:lnTo>
                  <a:lnTo>
                    <a:pt x="82" y="40"/>
                  </a:lnTo>
                  <a:lnTo>
                    <a:pt x="81" y="49"/>
                  </a:lnTo>
                  <a:lnTo>
                    <a:pt x="80" y="56"/>
                  </a:lnTo>
                  <a:lnTo>
                    <a:pt x="77" y="63"/>
                  </a:lnTo>
                  <a:lnTo>
                    <a:pt x="71" y="69"/>
                  </a:lnTo>
                  <a:lnTo>
                    <a:pt x="65" y="75"/>
                  </a:lnTo>
                  <a:lnTo>
                    <a:pt x="57" y="78"/>
                  </a:lnTo>
                  <a:lnTo>
                    <a:pt x="48" y="81"/>
                  </a:lnTo>
                  <a:lnTo>
                    <a:pt x="37" y="82"/>
                  </a:lnTo>
                  <a:lnTo>
                    <a:pt x="0" y="82"/>
                  </a:lnTo>
                  <a:lnTo>
                    <a:pt x="0" y="78"/>
                  </a:lnTo>
                  <a:close/>
                  <a:moveTo>
                    <a:pt x="37" y="76"/>
                  </a:moveTo>
                  <a:lnTo>
                    <a:pt x="37" y="76"/>
                  </a:lnTo>
                  <a:lnTo>
                    <a:pt x="45" y="76"/>
                  </a:lnTo>
                  <a:lnTo>
                    <a:pt x="53" y="72"/>
                  </a:lnTo>
                  <a:lnTo>
                    <a:pt x="59" y="69"/>
                  </a:lnTo>
                  <a:lnTo>
                    <a:pt x="63" y="64"/>
                  </a:lnTo>
                  <a:lnTo>
                    <a:pt x="66" y="59"/>
                  </a:lnTo>
                  <a:lnTo>
                    <a:pt x="67" y="53"/>
                  </a:lnTo>
                  <a:lnTo>
                    <a:pt x="68" y="47"/>
                  </a:lnTo>
                  <a:lnTo>
                    <a:pt x="70" y="40"/>
                  </a:lnTo>
                  <a:lnTo>
                    <a:pt x="70" y="40"/>
                  </a:lnTo>
                  <a:lnTo>
                    <a:pt x="68" y="34"/>
                  </a:lnTo>
                  <a:lnTo>
                    <a:pt x="67" y="29"/>
                  </a:lnTo>
                  <a:lnTo>
                    <a:pt x="66" y="23"/>
                  </a:lnTo>
                  <a:lnTo>
                    <a:pt x="63" y="17"/>
                  </a:lnTo>
                  <a:lnTo>
                    <a:pt x="59" y="12"/>
                  </a:lnTo>
                  <a:lnTo>
                    <a:pt x="53" y="8"/>
                  </a:lnTo>
                  <a:lnTo>
                    <a:pt x="45" y="5"/>
                  </a:lnTo>
                  <a:lnTo>
                    <a:pt x="37" y="5"/>
                  </a:lnTo>
                  <a:lnTo>
                    <a:pt x="23" y="5"/>
                  </a:lnTo>
                  <a:lnTo>
                    <a:pt x="23" y="61"/>
                  </a:lnTo>
                  <a:lnTo>
                    <a:pt x="23" y="61"/>
                  </a:lnTo>
                  <a:lnTo>
                    <a:pt x="25" y="69"/>
                  </a:lnTo>
                  <a:lnTo>
                    <a:pt x="26" y="74"/>
                  </a:lnTo>
                  <a:lnTo>
                    <a:pt x="28" y="75"/>
                  </a:lnTo>
                  <a:lnTo>
                    <a:pt x="29" y="76"/>
                  </a:lnTo>
                  <a:lnTo>
                    <a:pt x="36" y="76"/>
                  </a:lnTo>
                  <a:lnTo>
                    <a:pt x="37"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8" name="Freeform 27"/>
            <p:cNvSpPr>
              <a:spLocks/>
            </p:cNvSpPr>
            <p:nvPr userDrawn="1"/>
          </p:nvSpPr>
          <p:spPr bwMode="auto">
            <a:xfrm>
              <a:off x="5166" y="2942"/>
              <a:ext cx="68" cy="82"/>
            </a:xfrm>
            <a:custGeom>
              <a:avLst/>
              <a:gdLst>
                <a:gd name="T0" fmla="*/ 0 w 68"/>
                <a:gd name="T1" fmla="*/ 78 h 82"/>
                <a:gd name="T2" fmla="*/ 0 w 68"/>
                <a:gd name="T3" fmla="*/ 78 h 82"/>
                <a:gd name="T4" fmla="*/ 7 w 68"/>
                <a:gd name="T5" fmla="*/ 78 h 82"/>
                <a:gd name="T6" fmla="*/ 9 w 68"/>
                <a:gd name="T7" fmla="*/ 77 h 82"/>
                <a:gd name="T8" fmla="*/ 12 w 68"/>
                <a:gd name="T9" fmla="*/ 76 h 82"/>
                <a:gd name="T10" fmla="*/ 13 w 68"/>
                <a:gd name="T11" fmla="*/ 71 h 82"/>
                <a:gd name="T12" fmla="*/ 14 w 68"/>
                <a:gd name="T13" fmla="*/ 63 h 82"/>
                <a:gd name="T14" fmla="*/ 14 w 68"/>
                <a:gd name="T15" fmla="*/ 18 h 82"/>
                <a:gd name="T16" fmla="*/ 14 w 68"/>
                <a:gd name="T17" fmla="*/ 18 h 82"/>
                <a:gd name="T18" fmla="*/ 13 w 68"/>
                <a:gd name="T19" fmla="*/ 10 h 82"/>
                <a:gd name="T20" fmla="*/ 12 w 68"/>
                <a:gd name="T21" fmla="*/ 5 h 82"/>
                <a:gd name="T22" fmla="*/ 9 w 68"/>
                <a:gd name="T23" fmla="*/ 4 h 82"/>
                <a:gd name="T24" fmla="*/ 7 w 68"/>
                <a:gd name="T25" fmla="*/ 3 h 82"/>
                <a:gd name="T26" fmla="*/ 0 w 68"/>
                <a:gd name="T27" fmla="*/ 3 h 82"/>
                <a:gd name="T28" fmla="*/ 0 w 68"/>
                <a:gd name="T29" fmla="*/ 0 h 82"/>
                <a:gd name="T30" fmla="*/ 63 w 68"/>
                <a:gd name="T31" fmla="*/ 0 h 82"/>
                <a:gd name="T32" fmla="*/ 64 w 68"/>
                <a:gd name="T33" fmla="*/ 18 h 82"/>
                <a:gd name="T34" fmla="*/ 61 w 68"/>
                <a:gd name="T35" fmla="*/ 18 h 82"/>
                <a:gd name="T36" fmla="*/ 60 w 68"/>
                <a:gd name="T37" fmla="*/ 15 h 82"/>
                <a:gd name="T38" fmla="*/ 60 w 68"/>
                <a:gd name="T39" fmla="*/ 15 h 82"/>
                <a:gd name="T40" fmla="*/ 59 w 68"/>
                <a:gd name="T41" fmla="*/ 10 h 82"/>
                <a:gd name="T42" fmla="*/ 57 w 68"/>
                <a:gd name="T43" fmla="*/ 8 h 82"/>
                <a:gd name="T44" fmla="*/ 52 w 68"/>
                <a:gd name="T45" fmla="*/ 5 h 82"/>
                <a:gd name="T46" fmla="*/ 44 w 68"/>
                <a:gd name="T47" fmla="*/ 5 h 82"/>
                <a:gd name="T48" fmla="*/ 24 w 68"/>
                <a:gd name="T49" fmla="*/ 5 h 82"/>
                <a:gd name="T50" fmla="*/ 24 w 68"/>
                <a:gd name="T51" fmla="*/ 35 h 82"/>
                <a:gd name="T52" fmla="*/ 31 w 68"/>
                <a:gd name="T53" fmla="*/ 35 h 82"/>
                <a:gd name="T54" fmla="*/ 31 w 68"/>
                <a:gd name="T55" fmla="*/ 35 h 82"/>
                <a:gd name="T56" fmla="*/ 39 w 68"/>
                <a:gd name="T57" fmla="*/ 35 h 82"/>
                <a:gd name="T58" fmla="*/ 44 w 68"/>
                <a:gd name="T59" fmla="*/ 33 h 82"/>
                <a:gd name="T60" fmla="*/ 45 w 68"/>
                <a:gd name="T61" fmla="*/ 32 h 82"/>
                <a:gd name="T62" fmla="*/ 46 w 68"/>
                <a:gd name="T63" fmla="*/ 30 h 82"/>
                <a:gd name="T64" fmla="*/ 46 w 68"/>
                <a:gd name="T65" fmla="*/ 23 h 82"/>
                <a:gd name="T66" fmla="*/ 50 w 68"/>
                <a:gd name="T67" fmla="*/ 23 h 82"/>
                <a:gd name="T68" fmla="*/ 50 w 68"/>
                <a:gd name="T69" fmla="*/ 54 h 82"/>
                <a:gd name="T70" fmla="*/ 46 w 68"/>
                <a:gd name="T71" fmla="*/ 54 h 82"/>
                <a:gd name="T72" fmla="*/ 46 w 68"/>
                <a:gd name="T73" fmla="*/ 54 h 82"/>
                <a:gd name="T74" fmla="*/ 46 w 68"/>
                <a:gd name="T75" fmla="*/ 47 h 82"/>
                <a:gd name="T76" fmla="*/ 45 w 68"/>
                <a:gd name="T77" fmla="*/ 45 h 82"/>
                <a:gd name="T78" fmla="*/ 44 w 68"/>
                <a:gd name="T79" fmla="*/ 44 h 82"/>
                <a:gd name="T80" fmla="*/ 39 w 68"/>
                <a:gd name="T81" fmla="*/ 41 h 82"/>
                <a:gd name="T82" fmla="*/ 31 w 68"/>
                <a:gd name="T83" fmla="*/ 41 h 82"/>
                <a:gd name="T84" fmla="*/ 24 w 68"/>
                <a:gd name="T85" fmla="*/ 41 h 82"/>
                <a:gd name="T86" fmla="*/ 24 w 68"/>
                <a:gd name="T87" fmla="*/ 61 h 82"/>
                <a:gd name="T88" fmla="*/ 24 w 68"/>
                <a:gd name="T89" fmla="*/ 61 h 82"/>
                <a:gd name="T90" fmla="*/ 24 w 68"/>
                <a:gd name="T91" fmla="*/ 69 h 82"/>
                <a:gd name="T92" fmla="*/ 27 w 68"/>
                <a:gd name="T93" fmla="*/ 74 h 82"/>
                <a:gd name="T94" fmla="*/ 28 w 68"/>
                <a:gd name="T95" fmla="*/ 75 h 82"/>
                <a:gd name="T96" fmla="*/ 30 w 68"/>
                <a:gd name="T97" fmla="*/ 76 h 82"/>
                <a:gd name="T98" fmla="*/ 37 w 68"/>
                <a:gd name="T99" fmla="*/ 76 h 82"/>
                <a:gd name="T100" fmla="*/ 49 w 68"/>
                <a:gd name="T101" fmla="*/ 76 h 82"/>
                <a:gd name="T102" fmla="*/ 49 w 68"/>
                <a:gd name="T103" fmla="*/ 76 h 82"/>
                <a:gd name="T104" fmla="*/ 57 w 68"/>
                <a:gd name="T105" fmla="*/ 76 h 82"/>
                <a:gd name="T106" fmla="*/ 60 w 68"/>
                <a:gd name="T107" fmla="*/ 74 h 82"/>
                <a:gd name="T108" fmla="*/ 64 w 68"/>
                <a:gd name="T109" fmla="*/ 70 h 82"/>
                <a:gd name="T110" fmla="*/ 65 w 68"/>
                <a:gd name="T111" fmla="*/ 66 h 82"/>
                <a:gd name="T112" fmla="*/ 65 w 68"/>
                <a:gd name="T113" fmla="*/ 63 h 82"/>
                <a:gd name="T114" fmla="*/ 68 w 68"/>
                <a:gd name="T115" fmla="*/ 63 h 82"/>
                <a:gd name="T116" fmla="*/ 67 w 68"/>
                <a:gd name="T117" fmla="*/ 82 h 82"/>
                <a:gd name="T118" fmla="*/ 0 w 68"/>
                <a:gd name="T119" fmla="*/ 82 h 82"/>
                <a:gd name="T120" fmla="*/ 0 w 68"/>
                <a:gd name="T121"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82">
                  <a:moveTo>
                    <a:pt x="0" y="78"/>
                  </a:moveTo>
                  <a:lnTo>
                    <a:pt x="0" y="78"/>
                  </a:lnTo>
                  <a:lnTo>
                    <a:pt x="7" y="78"/>
                  </a:lnTo>
                  <a:lnTo>
                    <a:pt x="9" y="77"/>
                  </a:lnTo>
                  <a:lnTo>
                    <a:pt x="12" y="76"/>
                  </a:lnTo>
                  <a:lnTo>
                    <a:pt x="13" y="71"/>
                  </a:lnTo>
                  <a:lnTo>
                    <a:pt x="14" y="63"/>
                  </a:lnTo>
                  <a:lnTo>
                    <a:pt x="14" y="18"/>
                  </a:lnTo>
                  <a:lnTo>
                    <a:pt x="14" y="18"/>
                  </a:lnTo>
                  <a:lnTo>
                    <a:pt x="13" y="10"/>
                  </a:lnTo>
                  <a:lnTo>
                    <a:pt x="12" y="5"/>
                  </a:lnTo>
                  <a:lnTo>
                    <a:pt x="9" y="4"/>
                  </a:lnTo>
                  <a:lnTo>
                    <a:pt x="7" y="3"/>
                  </a:lnTo>
                  <a:lnTo>
                    <a:pt x="0" y="3"/>
                  </a:lnTo>
                  <a:lnTo>
                    <a:pt x="0" y="0"/>
                  </a:lnTo>
                  <a:lnTo>
                    <a:pt x="63" y="0"/>
                  </a:lnTo>
                  <a:lnTo>
                    <a:pt x="64" y="18"/>
                  </a:lnTo>
                  <a:lnTo>
                    <a:pt x="61" y="18"/>
                  </a:lnTo>
                  <a:lnTo>
                    <a:pt x="60" y="15"/>
                  </a:lnTo>
                  <a:lnTo>
                    <a:pt x="60" y="15"/>
                  </a:lnTo>
                  <a:lnTo>
                    <a:pt x="59" y="10"/>
                  </a:lnTo>
                  <a:lnTo>
                    <a:pt x="57" y="8"/>
                  </a:lnTo>
                  <a:lnTo>
                    <a:pt x="52" y="5"/>
                  </a:lnTo>
                  <a:lnTo>
                    <a:pt x="44" y="5"/>
                  </a:lnTo>
                  <a:lnTo>
                    <a:pt x="24" y="5"/>
                  </a:lnTo>
                  <a:lnTo>
                    <a:pt x="24" y="35"/>
                  </a:lnTo>
                  <a:lnTo>
                    <a:pt x="31" y="35"/>
                  </a:lnTo>
                  <a:lnTo>
                    <a:pt x="31" y="35"/>
                  </a:lnTo>
                  <a:lnTo>
                    <a:pt x="39" y="35"/>
                  </a:lnTo>
                  <a:lnTo>
                    <a:pt x="44" y="33"/>
                  </a:lnTo>
                  <a:lnTo>
                    <a:pt x="45" y="32"/>
                  </a:lnTo>
                  <a:lnTo>
                    <a:pt x="46" y="30"/>
                  </a:lnTo>
                  <a:lnTo>
                    <a:pt x="46" y="23"/>
                  </a:lnTo>
                  <a:lnTo>
                    <a:pt x="50" y="23"/>
                  </a:lnTo>
                  <a:lnTo>
                    <a:pt x="50" y="54"/>
                  </a:lnTo>
                  <a:lnTo>
                    <a:pt x="46" y="54"/>
                  </a:lnTo>
                  <a:lnTo>
                    <a:pt x="46" y="54"/>
                  </a:lnTo>
                  <a:lnTo>
                    <a:pt x="46" y="47"/>
                  </a:lnTo>
                  <a:lnTo>
                    <a:pt x="45" y="45"/>
                  </a:lnTo>
                  <a:lnTo>
                    <a:pt x="44" y="44"/>
                  </a:lnTo>
                  <a:lnTo>
                    <a:pt x="39" y="41"/>
                  </a:lnTo>
                  <a:lnTo>
                    <a:pt x="31" y="41"/>
                  </a:lnTo>
                  <a:lnTo>
                    <a:pt x="24" y="41"/>
                  </a:lnTo>
                  <a:lnTo>
                    <a:pt x="24" y="61"/>
                  </a:lnTo>
                  <a:lnTo>
                    <a:pt x="24" y="61"/>
                  </a:lnTo>
                  <a:lnTo>
                    <a:pt x="24" y="69"/>
                  </a:lnTo>
                  <a:lnTo>
                    <a:pt x="27" y="74"/>
                  </a:lnTo>
                  <a:lnTo>
                    <a:pt x="28" y="75"/>
                  </a:lnTo>
                  <a:lnTo>
                    <a:pt x="30" y="76"/>
                  </a:lnTo>
                  <a:lnTo>
                    <a:pt x="37" y="76"/>
                  </a:lnTo>
                  <a:lnTo>
                    <a:pt x="49" y="76"/>
                  </a:lnTo>
                  <a:lnTo>
                    <a:pt x="49" y="76"/>
                  </a:lnTo>
                  <a:lnTo>
                    <a:pt x="57" y="76"/>
                  </a:lnTo>
                  <a:lnTo>
                    <a:pt x="60" y="74"/>
                  </a:lnTo>
                  <a:lnTo>
                    <a:pt x="64" y="70"/>
                  </a:lnTo>
                  <a:lnTo>
                    <a:pt x="65" y="66"/>
                  </a:lnTo>
                  <a:lnTo>
                    <a:pt x="65" y="63"/>
                  </a:lnTo>
                  <a:lnTo>
                    <a:pt x="68" y="63"/>
                  </a:lnTo>
                  <a:lnTo>
                    <a:pt x="67" y="82"/>
                  </a:lnTo>
                  <a:lnTo>
                    <a:pt x="0" y="82"/>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9" name="Freeform 28"/>
            <p:cNvSpPr>
              <a:spLocks/>
            </p:cNvSpPr>
            <p:nvPr userDrawn="1"/>
          </p:nvSpPr>
          <p:spPr bwMode="auto">
            <a:xfrm>
              <a:off x="5252" y="2942"/>
              <a:ext cx="84" cy="82"/>
            </a:xfrm>
            <a:custGeom>
              <a:avLst/>
              <a:gdLst>
                <a:gd name="T0" fmla="*/ 24 w 84"/>
                <a:gd name="T1" fmla="*/ 78 h 82"/>
                <a:gd name="T2" fmla="*/ 24 w 84"/>
                <a:gd name="T3" fmla="*/ 78 h 82"/>
                <a:gd name="T4" fmla="*/ 31 w 84"/>
                <a:gd name="T5" fmla="*/ 78 h 82"/>
                <a:gd name="T6" fmla="*/ 33 w 84"/>
                <a:gd name="T7" fmla="*/ 77 h 82"/>
                <a:gd name="T8" fmla="*/ 34 w 84"/>
                <a:gd name="T9" fmla="*/ 76 h 82"/>
                <a:gd name="T10" fmla="*/ 37 w 84"/>
                <a:gd name="T11" fmla="*/ 71 h 82"/>
                <a:gd name="T12" fmla="*/ 37 w 84"/>
                <a:gd name="T13" fmla="*/ 63 h 82"/>
                <a:gd name="T14" fmla="*/ 37 w 84"/>
                <a:gd name="T15" fmla="*/ 5 h 82"/>
                <a:gd name="T16" fmla="*/ 19 w 84"/>
                <a:gd name="T17" fmla="*/ 5 h 82"/>
                <a:gd name="T18" fmla="*/ 19 w 84"/>
                <a:gd name="T19" fmla="*/ 5 h 82"/>
                <a:gd name="T20" fmla="*/ 11 w 84"/>
                <a:gd name="T21" fmla="*/ 5 h 82"/>
                <a:gd name="T22" fmla="*/ 8 w 84"/>
                <a:gd name="T23" fmla="*/ 8 h 82"/>
                <a:gd name="T24" fmla="*/ 5 w 84"/>
                <a:gd name="T25" fmla="*/ 11 h 82"/>
                <a:gd name="T26" fmla="*/ 3 w 84"/>
                <a:gd name="T27" fmla="*/ 16 h 82"/>
                <a:gd name="T28" fmla="*/ 3 w 84"/>
                <a:gd name="T29" fmla="*/ 18 h 82"/>
                <a:gd name="T30" fmla="*/ 0 w 84"/>
                <a:gd name="T31" fmla="*/ 18 h 82"/>
                <a:gd name="T32" fmla="*/ 1 w 84"/>
                <a:gd name="T33" fmla="*/ 0 h 82"/>
                <a:gd name="T34" fmla="*/ 83 w 84"/>
                <a:gd name="T35" fmla="*/ 0 h 82"/>
                <a:gd name="T36" fmla="*/ 84 w 84"/>
                <a:gd name="T37" fmla="*/ 18 h 82"/>
                <a:gd name="T38" fmla="*/ 82 w 84"/>
                <a:gd name="T39" fmla="*/ 18 h 82"/>
                <a:gd name="T40" fmla="*/ 80 w 84"/>
                <a:gd name="T41" fmla="*/ 16 h 82"/>
                <a:gd name="T42" fmla="*/ 80 w 84"/>
                <a:gd name="T43" fmla="*/ 16 h 82"/>
                <a:gd name="T44" fmla="*/ 79 w 84"/>
                <a:gd name="T45" fmla="*/ 11 h 82"/>
                <a:gd name="T46" fmla="*/ 77 w 84"/>
                <a:gd name="T47" fmla="*/ 8 h 82"/>
                <a:gd name="T48" fmla="*/ 72 w 84"/>
                <a:gd name="T49" fmla="*/ 5 h 82"/>
                <a:gd name="T50" fmla="*/ 65 w 84"/>
                <a:gd name="T51" fmla="*/ 5 h 82"/>
                <a:gd name="T52" fmla="*/ 48 w 84"/>
                <a:gd name="T53" fmla="*/ 5 h 82"/>
                <a:gd name="T54" fmla="*/ 48 w 84"/>
                <a:gd name="T55" fmla="*/ 63 h 82"/>
                <a:gd name="T56" fmla="*/ 48 w 84"/>
                <a:gd name="T57" fmla="*/ 63 h 82"/>
                <a:gd name="T58" fmla="*/ 48 w 84"/>
                <a:gd name="T59" fmla="*/ 71 h 82"/>
                <a:gd name="T60" fmla="*/ 49 w 84"/>
                <a:gd name="T61" fmla="*/ 76 h 82"/>
                <a:gd name="T62" fmla="*/ 52 w 84"/>
                <a:gd name="T63" fmla="*/ 77 h 82"/>
                <a:gd name="T64" fmla="*/ 54 w 84"/>
                <a:gd name="T65" fmla="*/ 78 h 82"/>
                <a:gd name="T66" fmla="*/ 61 w 84"/>
                <a:gd name="T67" fmla="*/ 78 h 82"/>
                <a:gd name="T68" fmla="*/ 61 w 84"/>
                <a:gd name="T69" fmla="*/ 82 h 82"/>
                <a:gd name="T70" fmla="*/ 24 w 84"/>
                <a:gd name="T71" fmla="*/ 82 h 82"/>
                <a:gd name="T72" fmla="*/ 24 w 84"/>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24" y="78"/>
                  </a:moveTo>
                  <a:lnTo>
                    <a:pt x="24" y="78"/>
                  </a:lnTo>
                  <a:lnTo>
                    <a:pt x="31" y="78"/>
                  </a:lnTo>
                  <a:lnTo>
                    <a:pt x="33" y="77"/>
                  </a:lnTo>
                  <a:lnTo>
                    <a:pt x="34" y="76"/>
                  </a:lnTo>
                  <a:lnTo>
                    <a:pt x="37" y="71"/>
                  </a:lnTo>
                  <a:lnTo>
                    <a:pt x="37" y="63"/>
                  </a:lnTo>
                  <a:lnTo>
                    <a:pt x="37" y="5"/>
                  </a:lnTo>
                  <a:lnTo>
                    <a:pt x="19" y="5"/>
                  </a:lnTo>
                  <a:lnTo>
                    <a:pt x="19" y="5"/>
                  </a:lnTo>
                  <a:lnTo>
                    <a:pt x="11" y="5"/>
                  </a:lnTo>
                  <a:lnTo>
                    <a:pt x="8" y="8"/>
                  </a:lnTo>
                  <a:lnTo>
                    <a:pt x="5" y="11"/>
                  </a:lnTo>
                  <a:lnTo>
                    <a:pt x="3" y="16"/>
                  </a:lnTo>
                  <a:lnTo>
                    <a:pt x="3" y="18"/>
                  </a:lnTo>
                  <a:lnTo>
                    <a:pt x="0" y="18"/>
                  </a:lnTo>
                  <a:lnTo>
                    <a:pt x="1" y="0"/>
                  </a:lnTo>
                  <a:lnTo>
                    <a:pt x="83" y="0"/>
                  </a:lnTo>
                  <a:lnTo>
                    <a:pt x="84" y="18"/>
                  </a:lnTo>
                  <a:lnTo>
                    <a:pt x="82" y="18"/>
                  </a:lnTo>
                  <a:lnTo>
                    <a:pt x="80" y="16"/>
                  </a:lnTo>
                  <a:lnTo>
                    <a:pt x="80" y="16"/>
                  </a:lnTo>
                  <a:lnTo>
                    <a:pt x="79" y="11"/>
                  </a:lnTo>
                  <a:lnTo>
                    <a:pt x="77" y="8"/>
                  </a:lnTo>
                  <a:lnTo>
                    <a:pt x="72" y="5"/>
                  </a:lnTo>
                  <a:lnTo>
                    <a:pt x="65" y="5"/>
                  </a:lnTo>
                  <a:lnTo>
                    <a:pt x="48" y="5"/>
                  </a:lnTo>
                  <a:lnTo>
                    <a:pt x="48" y="63"/>
                  </a:lnTo>
                  <a:lnTo>
                    <a:pt x="48" y="63"/>
                  </a:lnTo>
                  <a:lnTo>
                    <a:pt x="48" y="71"/>
                  </a:lnTo>
                  <a:lnTo>
                    <a:pt x="49" y="76"/>
                  </a:lnTo>
                  <a:lnTo>
                    <a:pt x="52" y="77"/>
                  </a:lnTo>
                  <a:lnTo>
                    <a:pt x="54" y="78"/>
                  </a:lnTo>
                  <a:lnTo>
                    <a:pt x="61" y="78"/>
                  </a:lnTo>
                  <a:lnTo>
                    <a:pt x="61" y="82"/>
                  </a:lnTo>
                  <a:lnTo>
                    <a:pt x="24" y="82"/>
                  </a:lnTo>
                  <a:lnTo>
                    <a:pt x="2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30" name="Freeform 29"/>
            <p:cNvSpPr>
              <a:spLocks noEditPoints="1"/>
            </p:cNvSpPr>
            <p:nvPr userDrawn="1"/>
          </p:nvSpPr>
          <p:spPr bwMode="auto">
            <a:xfrm>
              <a:off x="4681" y="2128"/>
              <a:ext cx="390" cy="534"/>
            </a:xfrm>
            <a:custGeom>
              <a:avLst/>
              <a:gdLst>
                <a:gd name="T0" fmla="*/ 305 w 390"/>
                <a:gd name="T1" fmla="*/ 500 h 534"/>
                <a:gd name="T2" fmla="*/ 117 w 390"/>
                <a:gd name="T3" fmla="*/ 476 h 534"/>
                <a:gd name="T4" fmla="*/ 201 w 390"/>
                <a:gd name="T5" fmla="*/ 316 h 534"/>
                <a:gd name="T6" fmla="*/ 181 w 390"/>
                <a:gd name="T7" fmla="*/ 352 h 534"/>
                <a:gd name="T8" fmla="*/ 74 w 390"/>
                <a:gd name="T9" fmla="*/ 377 h 534"/>
                <a:gd name="T10" fmla="*/ 68 w 390"/>
                <a:gd name="T11" fmla="*/ 394 h 534"/>
                <a:gd name="T12" fmla="*/ 105 w 390"/>
                <a:gd name="T13" fmla="*/ 415 h 534"/>
                <a:gd name="T14" fmla="*/ 88 w 390"/>
                <a:gd name="T15" fmla="*/ 440 h 534"/>
                <a:gd name="T16" fmla="*/ 128 w 390"/>
                <a:gd name="T17" fmla="*/ 444 h 534"/>
                <a:gd name="T18" fmla="*/ 170 w 390"/>
                <a:gd name="T19" fmla="*/ 402 h 534"/>
                <a:gd name="T20" fmla="*/ 231 w 390"/>
                <a:gd name="T21" fmla="*/ 388 h 534"/>
                <a:gd name="T22" fmla="*/ 25 w 390"/>
                <a:gd name="T23" fmla="*/ 467 h 534"/>
                <a:gd name="T24" fmla="*/ 84 w 390"/>
                <a:gd name="T25" fmla="*/ 515 h 534"/>
                <a:gd name="T26" fmla="*/ 113 w 390"/>
                <a:gd name="T27" fmla="*/ 488 h 534"/>
                <a:gd name="T28" fmla="*/ 112 w 390"/>
                <a:gd name="T29" fmla="*/ 453 h 534"/>
                <a:gd name="T30" fmla="*/ 31 w 390"/>
                <a:gd name="T31" fmla="*/ 448 h 534"/>
                <a:gd name="T32" fmla="*/ 87 w 390"/>
                <a:gd name="T33" fmla="*/ 67 h 534"/>
                <a:gd name="T34" fmla="*/ 54 w 390"/>
                <a:gd name="T35" fmla="*/ 43 h 534"/>
                <a:gd name="T36" fmla="*/ 72 w 390"/>
                <a:gd name="T37" fmla="*/ 75 h 534"/>
                <a:gd name="T38" fmla="*/ 97 w 390"/>
                <a:gd name="T39" fmla="*/ 45 h 534"/>
                <a:gd name="T40" fmla="*/ 59 w 390"/>
                <a:gd name="T41" fmla="*/ 104 h 534"/>
                <a:gd name="T42" fmla="*/ 110 w 390"/>
                <a:gd name="T43" fmla="*/ 210 h 534"/>
                <a:gd name="T44" fmla="*/ 103 w 390"/>
                <a:gd name="T45" fmla="*/ 69 h 534"/>
                <a:gd name="T46" fmla="*/ 132 w 390"/>
                <a:gd name="T47" fmla="*/ 51 h 534"/>
                <a:gd name="T48" fmla="*/ 267 w 390"/>
                <a:gd name="T49" fmla="*/ 39 h 534"/>
                <a:gd name="T50" fmla="*/ 234 w 390"/>
                <a:gd name="T51" fmla="*/ 44 h 534"/>
                <a:gd name="T52" fmla="*/ 219 w 390"/>
                <a:gd name="T53" fmla="*/ 24 h 534"/>
                <a:gd name="T54" fmla="*/ 189 w 390"/>
                <a:gd name="T55" fmla="*/ 27 h 534"/>
                <a:gd name="T56" fmla="*/ 223 w 390"/>
                <a:gd name="T57" fmla="*/ 52 h 534"/>
                <a:gd name="T58" fmla="*/ 292 w 390"/>
                <a:gd name="T59" fmla="*/ 135 h 534"/>
                <a:gd name="T60" fmla="*/ 342 w 390"/>
                <a:gd name="T61" fmla="*/ 104 h 534"/>
                <a:gd name="T62" fmla="*/ 165 w 390"/>
                <a:gd name="T63" fmla="*/ 84 h 534"/>
                <a:gd name="T64" fmla="*/ 349 w 390"/>
                <a:gd name="T65" fmla="*/ 180 h 534"/>
                <a:gd name="T66" fmla="*/ 292 w 390"/>
                <a:gd name="T67" fmla="*/ 101 h 534"/>
                <a:gd name="T68" fmla="*/ 295 w 390"/>
                <a:gd name="T69" fmla="*/ 242 h 534"/>
                <a:gd name="T70" fmla="*/ 321 w 390"/>
                <a:gd name="T71" fmla="*/ 185 h 534"/>
                <a:gd name="T72" fmla="*/ 327 w 390"/>
                <a:gd name="T73" fmla="*/ 270 h 534"/>
                <a:gd name="T74" fmla="*/ 239 w 390"/>
                <a:gd name="T75" fmla="*/ 169 h 534"/>
                <a:gd name="T76" fmla="*/ 261 w 390"/>
                <a:gd name="T77" fmla="*/ 131 h 534"/>
                <a:gd name="T78" fmla="*/ 221 w 390"/>
                <a:gd name="T79" fmla="*/ 58 h 534"/>
                <a:gd name="T80" fmla="*/ 142 w 390"/>
                <a:gd name="T81" fmla="*/ 110 h 534"/>
                <a:gd name="T82" fmla="*/ 182 w 390"/>
                <a:gd name="T83" fmla="*/ 118 h 534"/>
                <a:gd name="T84" fmla="*/ 127 w 390"/>
                <a:gd name="T85" fmla="*/ 135 h 534"/>
                <a:gd name="T86" fmla="*/ 157 w 390"/>
                <a:gd name="T87" fmla="*/ 133 h 534"/>
                <a:gd name="T88" fmla="*/ 164 w 390"/>
                <a:gd name="T89" fmla="*/ 180 h 534"/>
                <a:gd name="T90" fmla="*/ 14 w 390"/>
                <a:gd name="T91" fmla="*/ 217 h 534"/>
                <a:gd name="T92" fmla="*/ 13 w 390"/>
                <a:gd name="T93" fmla="*/ 231 h 534"/>
                <a:gd name="T94" fmla="*/ 43 w 390"/>
                <a:gd name="T95" fmla="*/ 251 h 534"/>
                <a:gd name="T96" fmla="*/ 50 w 390"/>
                <a:gd name="T97" fmla="*/ 267 h 534"/>
                <a:gd name="T98" fmla="*/ 81 w 390"/>
                <a:gd name="T99" fmla="*/ 269 h 534"/>
                <a:gd name="T100" fmla="*/ 160 w 390"/>
                <a:gd name="T101" fmla="*/ 247 h 534"/>
                <a:gd name="T102" fmla="*/ 283 w 390"/>
                <a:gd name="T103" fmla="*/ 311 h 534"/>
                <a:gd name="T104" fmla="*/ 298 w 390"/>
                <a:gd name="T105" fmla="*/ 396 h 534"/>
                <a:gd name="T106" fmla="*/ 312 w 390"/>
                <a:gd name="T107" fmla="*/ 440 h 534"/>
                <a:gd name="T108" fmla="*/ 326 w 390"/>
                <a:gd name="T109" fmla="*/ 463 h 534"/>
                <a:gd name="T110" fmla="*/ 304 w 390"/>
                <a:gd name="T111" fmla="*/ 489 h 534"/>
                <a:gd name="T112" fmla="*/ 329 w 390"/>
                <a:gd name="T113" fmla="*/ 504 h 534"/>
                <a:gd name="T114" fmla="*/ 363 w 390"/>
                <a:gd name="T115" fmla="*/ 475 h 534"/>
                <a:gd name="T116" fmla="*/ 367 w 390"/>
                <a:gd name="T117" fmla="*/ 435 h 534"/>
                <a:gd name="T118" fmla="*/ 379 w 390"/>
                <a:gd name="T119" fmla="*/ 377 h 534"/>
                <a:gd name="T120" fmla="*/ 346 w 390"/>
                <a:gd name="T121" fmla="*/ 343 h 534"/>
                <a:gd name="T122" fmla="*/ 366 w 390"/>
                <a:gd name="T123" fmla="*/ 27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534">
                  <a:moveTo>
                    <a:pt x="106" y="498"/>
                  </a:moveTo>
                  <a:lnTo>
                    <a:pt x="106" y="498"/>
                  </a:lnTo>
                  <a:lnTo>
                    <a:pt x="120" y="507"/>
                  </a:lnTo>
                  <a:lnTo>
                    <a:pt x="132" y="514"/>
                  </a:lnTo>
                  <a:lnTo>
                    <a:pt x="132" y="514"/>
                  </a:lnTo>
                  <a:lnTo>
                    <a:pt x="151" y="521"/>
                  </a:lnTo>
                  <a:lnTo>
                    <a:pt x="163" y="526"/>
                  </a:lnTo>
                  <a:lnTo>
                    <a:pt x="178" y="529"/>
                  </a:lnTo>
                  <a:lnTo>
                    <a:pt x="193" y="532"/>
                  </a:lnTo>
                  <a:lnTo>
                    <a:pt x="210" y="534"/>
                  </a:lnTo>
                  <a:lnTo>
                    <a:pt x="230" y="534"/>
                  </a:lnTo>
                  <a:lnTo>
                    <a:pt x="249" y="533"/>
                  </a:lnTo>
                  <a:lnTo>
                    <a:pt x="249" y="533"/>
                  </a:lnTo>
                  <a:lnTo>
                    <a:pt x="268" y="530"/>
                  </a:lnTo>
                  <a:lnTo>
                    <a:pt x="284" y="527"/>
                  </a:lnTo>
                  <a:lnTo>
                    <a:pt x="297" y="524"/>
                  </a:lnTo>
                  <a:lnTo>
                    <a:pt x="308" y="520"/>
                  </a:lnTo>
                  <a:lnTo>
                    <a:pt x="322" y="512"/>
                  </a:lnTo>
                  <a:lnTo>
                    <a:pt x="327" y="510"/>
                  </a:lnTo>
                  <a:lnTo>
                    <a:pt x="327" y="510"/>
                  </a:lnTo>
                  <a:lnTo>
                    <a:pt x="321" y="507"/>
                  </a:lnTo>
                  <a:lnTo>
                    <a:pt x="315" y="504"/>
                  </a:lnTo>
                  <a:lnTo>
                    <a:pt x="305" y="496"/>
                  </a:lnTo>
                  <a:lnTo>
                    <a:pt x="305" y="496"/>
                  </a:lnTo>
                  <a:lnTo>
                    <a:pt x="305" y="500"/>
                  </a:lnTo>
                  <a:lnTo>
                    <a:pt x="305" y="500"/>
                  </a:lnTo>
                  <a:lnTo>
                    <a:pt x="304" y="509"/>
                  </a:lnTo>
                  <a:lnTo>
                    <a:pt x="304" y="509"/>
                  </a:lnTo>
                  <a:lnTo>
                    <a:pt x="299" y="507"/>
                  </a:lnTo>
                  <a:lnTo>
                    <a:pt x="299" y="507"/>
                  </a:lnTo>
                  <a:lnTo>
                    <a:pt x="296" y="505"/>
                  </a:lnTo>
                  <a:lnTo>
                    <a:pt x="292" y="502"/>
                  </a:lnTo>
                  <a:lnTo>
                    <a:pt x="290" y="497"/>
                  </a:lnTo>
                  <a:lnTo>
                    <a:pt x="289" y="491"/>
                  </a:lnTo>
                  <a:lnTo>
                    <a:pt x="289" y="491"/>
                  </a:lnTo>
                  <a:lnTo>
                    <a:pt x="288" y="490"/>
                  </a:lnTo>
                  <a:lnTo>
                    <a:pt x="288" y="490"/>
                  </a:lnTo>
                  <a:lnTo>
                    <a:pt x="278" y="493"/>
                  </a:lnTo>
                  <a:lnTo>
                    <a:pt x="266" y="497"/>
                  </a:lnTo>
                  <a:lnTo>
                    <a:pt x="252" y="500"/>
                  </a:lnTo>
                  <a:lnTo>
                    <a:pt x="236" y="502"/>
                  </a:lnTo>
                  <a:lnTo>
                    <a:pt x="236" y="502"/>
                  </a:lnTo>
                  <a:lnTo>
                    <a:pt x="208" y="500"/>
                  </a:lnTo>
                  <a:lnTo>
                    <a:pt x="194" y="499"/>
                  </a:lnTo>
                  <a:lnTo>
                    <a:pt x="180" y="497"/>
                  </a:lnTo>
                  <a:lnTo>
                    <a:pt x="167" y="495"/>
                  </a:lnTo>
                  <a:lnTo>
                    <a:pt x="154" y="490"/>
                  </a:lnTo>
                  <a:lnTo>
                    <a:pt x="140" y="485"/>
                  </a:lnTo>
                  <a:lnTo>
                    <a:pt x="126" y="481"/>
                  </a:lnTo>
                  <a:lnTo>
                    <a:pt x="126" y="481"/>
                  </a:lnTo>
                  <a:lnTo>
                    <a:pt x="117" y="476"/>
                  </a:lnTo>
                  <a:lnTo>
                    <a:pt x="117" y="476"/>
                  </a:lnTo>
                  <a:lnTo>
                    <a:pt x="115" y="477"/>
                  </a:lnTo>
                  <a:lnTo>
                    <a:pt x="115" y="480"/>
                  </a:lnTo>
                  <a:lnTo>
                    <a:pt x="118" y="485"/>
                  </a:lnTo>
                  <a:lnTo>
                    <a:pt x="122" y="492"/>
                  </a:lnTo>
                  <a:lnTo>
                    <a:pt x="122" y="492"/>
                  </a:lnTo>
                  <a:lnTo>
                    <a:pt x="117" y="491"/>
                  </a:lnTo>
                  <a:lnTo>
                    <a:pt x="112" y="493"/>
                  </a:lnTo>
                  <a:lnTo>
                    <a:pt x="112" y="493"/>
                  </a:lnTo>
                  <a:lnTo>
                    <a:pt x="108" y="496"/>
                  </a:lnTo>
                  <a:lnTo>
                    <a:pt x="106" y="498"/>
                  </a:lnTo>
                  <a:close/>
                  <a:moveTo>
                    <a:pt x="274" y="310"/>
                  </a:moveTo>
                  <a:lnTo>
                    <a:pt x="274" y="310"/>
                  </a:lnTo>
                  <a:lnTo>
                    <a:pt x="269" y="305"/>
                  </a:lnTo>
                  <a:lnTo>
                    <a:pt x="263" y="303"/>
                  </a:lnTo>
                  <a:lnTo>
                    <a:pt x="253" y="298"/>
                  </a:lnTo>
                  <a:lnTo>
                    <a:pt x="253" y="298"/>
                  </a:lnTo>
                  <a:lnTo>
                    <a:pt x="256" y="295"/>
                  </a:lnTo>
                  <a:lnTo>
                    <a:pt x="259" y="292"/>
                  </a:lnTo>
                  <a:lnTo>
                    <a:pt x="260" y="291"/>
                  </a:lnTo>
                  <a:lnTo>
                    <a:pt x="260" y="291"/>
                  </a:lnTo>
                  <a:lnTo>
                    <a:pt x="255" y="290"/>
                  </a:lnTo>
                  <a:lnTo>
                    <a:pt x="254" y="290"/>
                  </a:lnTo>
                  <a:lnTo>
                    <a:pt x="254" y="290"/>
                  </a:lnTo>
                  <a:lnTo>
                    <a:pt x="234" y="298"/>
                  </a:lnTo>
                  <a:lnTo>
                    <a:pt x="216" y="306"/>
                  </a:lnTo>
                  <a:lnTo>
                    <a:pt x="201" y="316"/>
                  </a:lnTo>
                  <a:lnTo>
                    <a:pt x="188" y="324"/>
                  </a:lnTo>
                  <a:lnTo>
                    <a:pt x="188" y="324"/>
                  </a:lnTo>
                  <a:lnTo>
                    <a:pt x="188" y="324"/>
                  </a:lnTo>
                  <a:lnTo>
                    <a:pt x="188" y="324"/>
                  </a:lnTo>
                  <a:lnTo>
                    <a:pt x="185" y="326"/>
                  </a:lnTo>
                  <a:lnTo>
                    <a:pt x="180" y="326"/>
                  </a:lnTo>
                  <a:lnTo>
                    <a:pt x="173" y="325"/>
                  </a:lnTo>
                  <a:lnTo>
                    <a:pt x="169" y="324"/>
                  </a:lnTo>
                  <a:lnTo>
                    <a:pt x="166" y="322"/>
                  </a:lnTo>
                  <a:lnTo>
                    <a:pt x="165" y="333"/>
                  </a:lnTo>
                  <a:lnTo>
                    <a:pt x="165" y="333"/>
                  </a:lnTo>
                  <a:lnTo>
                    <a:pt x="171" y="335"/>
                  </a:lnTo>
                  <a:lnTo>
                    <a:pt x="176" y="337"/>
                  </a:lnTo>
                  <a:lnTo>
                    <a:pt x="176" y="337"/>
                  </a:lnTo>
                  <a:lnTo>
                    <a:pt x="170" y="339"/>
                  </a:lnTo>
                  <a:lnTo>
                    <a:pt x="166" y="340"/>
                  </a:lnTo>
                  <a:lnTo>
                    <a:pt x="164" y="342"/>
                  </a:lnTo>
                  <a:lnTo>
                    <a:pt x="167" y="351"/>
                  </a:lnTo>
                  <a:lnTo>
                    <a:pt x="167" y="351"/>
                  </a:lnTo>
                  <a:lnTo>
                    <a:pt x="171" y="349"/>
                  </a:lnTo>
                  <a:lnTo>
                    <a:pt x="176" y="348"/>
                  </a:lnTo>
                  <a:lnTo>
                    <a:pt x="181" y="347"/>
                  </a:lnTo>
                  <a:lnTo>
                    <a:pt x="181" y="347"/>
                  </a:lnTo>
                  <a:lnTo>
                    <a:pt x="181" y="348"/>
                  </a:lnTo>
                  <a:lnTo>
                    <a:pt x="181" y="348"/>
                  </a:lnTo>
                  <a:lnTo>
                    <a:pt x="181" y="352"/>
                  </a:lnTo>
                  <a:lnTo>
                    <a:pt x="179" y="357"/>
                  </a:lnTo>
                  <a:lnTo>
                    <a:pt x="177" y="363"/>
                  </a:lnTo>
                  <a:lnTo>
                    <a:pt x="172" y="368"/>
                  </a:lnTo>
                  <a:lnTo>
                    <a:pt x="160" y="377"/>
                  </a:lnTo>
                  <a:lnTo>
                    <a:pt x="155" y="380"/>
                  </a:lnTo>
                  <a:lnTo>
                    <a:pt x="149" y="383"/>
                  </a:lnTo>
                  <a:lnTo>
                    <a:pt x="149" y="383"/>
                  </a:lnTo>
                  <a:lnTo>
                    <a:pt x="137" y="386"/>
                  </a:lnTo>
                  <a:lnTo>
                    <a:pt x="128" y="388"/>
                  </a:lnTo>
                  <a:lnTo>
                    <a:pt x="121" y="388"/>
                  </a:lnTo>
                  <a:lnTo>
                    <a:pt x="117" y="387"/>
                  </a:lnTo>
                  <a:lnTo>
                    <a:pt x="117" y="387"/>
                  </a:lnTo>
                  <a:lnTo>
                    <a:pt x="111" y="381"/>
                  </a:lnTo>
                  <a:lnTo>
                    <a:pt x="107" y="377"/>
                  </a:lnTo>
                  <a:lnTo>
                    <a:pt x="104" y="372"/>
                  </a:lnTo>
                  <a:lnTo>
                    <a:pt x="103" y="370"/>
                  </a:lnTo>
                  <a:lnTo>
                    <a:pt x="100" y="370"/>
                  </a:lnTo>
                  <a:lnTo>
                    <a:pt x="100" y="370"/>
                  </a:lnTo>
                  <a:lnTo>
                    <a:pt x="98" y="370"/>
                  </a:lnTo>
                  <a:lnTo>
                    <a:pt x="96" y="371"/>
                  </a:lnTo>
                  <a:lnTo>
                    <a:pt x="96" y="371"/>
                  </a:lnTo>
                  <a:lnTo>
                    <a:pt x="89" y="370"/>
                  </a:lnTo>
                  <a:lnTo>
                    <a:pt x="83" y="371"/>
                  </a:lnTo>
                  <a:lnTo>
                    <a:pt x="77" y="373"/>
                  </a:lnTo>
                  <a:lnTo>
                    <a:pt x="75" y="374"/>
                  </a:lnTo>
                  <a:lnTo>
                    <a:pt x="74" y="377"/>
                  </a:lnTo>
                  <a:lnTo>
                    <a:pt x="74" y="377"/>
                  </a:lnTo>
                  <a:lnTo>
                    <a:pt x="83" y="377"/>
                  </a:lnTo>
                  <a:lnTo>
                    <a:pt x="88" y="378"/>
                  </a:lnTo>
                  <a:lnTo>
                    <a:pt x="88" y="379"/>
                  </a:lnTo>
                  <a:lnTo>
                    <a:pt x="85" y="380"/>
                  </a:lnTo>
                  <a:lnTo>
                    <a:pt x="85" y="380"/>
                  </a:lnTo>
                  <a:lnTo>
                    <a:pt x="84" y="383"/>
                  </a:lnTo>
                  <a:lnTo>
                    <a:pt x="84" y="385"/>
                  </a:lnTo>
                  <a:lnTo>
                    <a:pt x="87" y="387"/>
                  </a:lnTo>
                  <a:lnTo>
                    <a:pt x="90" y="389"/>
                  </a:lnTo>
                  <a:lnTo>
                    <a:pt x="104" y="398"/>
                  </a:lnTo>
                  <a:lnTo>
                    <a:pt x="104" y="398"/>
                  </a:lnTo>
                  <a:lnTo>
                    <a:pt x="105" y="398"/>
                  </a:lnTo>
                  <a:lnTo>
                    <a:pt x="105" y="399"/>
                  </a:lnTo>
                  <a:lnTo>
                    <a:pt x="104" y="399"/>
                  </a:lnTo>
                  <a:lnTo>
                    <a:pt x="104" y="399"/>
                  </a:lnTo>
                  <a:lnTo>
                    <a:pt x="99" y="399"/>
                  </a:lnTo>
                  <a:lnTo>
                    <a:pt x="93" y="396"/>
                  </a:lnTo>
                  <a:lnTo>
                    <a:pt x="82" y="392"/>
                  </a:lnTo>
                  <a:lnTo>
                    <a:pt x="82" y="392"/>
                  </a:lnTo>
                  <a:lnTo>
                    <a:pt x="78" y="392"/>
                  </a:lnTo>
                  <a:lnTo>
                    <a:pt x="76" y="392"/>
                  </a:lnTo>
                  <a:lnTo>
                    <a:pt x="75" y="394"/>
                  </a:lnTo>
                  <a:lnTo>
                    <a:pt x="75" y="394"/>
                  </a:lnTo>
                  <a:lnTo>
                    <a:pt x="72" y="394"/>
                  </a:lnTo>
                  <a:lnTo>
                    <a:pt x="68" y="394"/>
                  </a:lnTo>
                  <a:lnTo>
                    <a:pt x="65" y="396"/>
                  </a:lnTo>
                  <a:lnTo>
                    <a:pt x="61" y="399"/>
                  </a:lnTo>
                  <a:lnTo>
                    <a:pt x="59" y="401"/>
                  </a:lnTo>
                  <a:lnTo>
                    <a:pt x="58" y="405"/>
                  </a:lnTo>
                  <a:lnTo>
                    <a:pt x="57" y="408"/>
                  </a:lnTo>
                  <a:lnTo>
                    <a:pt x="59" y="413"/>
                  </a:lnTo>
                  <a:lnTo>
                    <a:pt x="59" y="413"/>
                  </a:lnTo>
                  <a:lnTo>
                    <a:pt x="62" y="408"/>
                  </a:lnTo>
                  <a:lnTo>
                    <a:pt x="66" y="405"/>
                  </a:lnTo>
                  <a:lnTo>
                    <a:pt x="68" y="405"/>
                  </a:lnTo>
                  <a:lnTo>
                    <a:pt x="70" y="405"/>
                  </a:lnTo>
                  <a:lnTo>
                    <a:pt x="70" y="405"/>
                  </a:lnTo>
                  <a:lnTo>
                    <a:pt x="70" y="406"/>
                  </a:lnTo>
                  <a:lnTo>
                    <a:pt x="70" y="409"/>
                  </a:lnTo>
                  <a:lnTo>
                    <a:pt x="70" y="411"/>
                  </a:lnTo>
                  <a:lnTo>
                    <a:pt x="72" y="414"/>
                  </a:lnTo>
                  <a:lnTo>
                    <a:pt x="73" y="415"/>
                  </a:lnTo>
                  <a:lnTo>
                    <a:pt x="73" y="415"/>
                  </a:lnTo>
                  <a:lnTo>
                    <a:pt x="76" y="416"/>
                  </a:lnTo>
                  <a:lnTo>
                    <a:pt x="80" y="416"/>
                  </a:lnTo>
                  <a:lnTo>
                    <a:pt x="90" y="415"/>
                  </a:lnTo>
                  <a:lnTo>
                    <a:pt x="99" y="414"/>
                  </a:lnTo>
                  <a:lnTo>
                    <a:pt x="103" y="414"/>
                  </a:lnTo>
                  <a:lnTo>
                    <a:pt x="105" y="414"/>
                  </a:lnTo>
                  <a:lnTo>
                    <a:pt x="105" y="414"/>
                  </a:lnTo>
                  <a:lnTo>
                    <a:pt x="105" y="415"/>
                  </a:lnTo>
                  <a:lnTo>
                    <a:pt x="103" y="416"/>
                  </a:lnTo>
                  <a:lnTo>
                    <a:pt x="95" y="417"/>
                  </a:lnTo>
                  <a:lnTo>
                    <a:pt x="85" y="418"/>
                  </a:lnTo>
                  <a:lnTo>
                    <a:pt x="82" y="421"/>
                  </a:lnTo>
                  <a:lnTo>
                    <a:pt x="80" y="422"/>
                  </a:lnTo>
                  <a:lnTo>
                    <a:pt x="80" y="422"/>
                  </a:lnTo>
                  <a:lnTo>
                    <a:pt x="81" y="425"/>
                  </a:lnTo>
                  <a:lnTo>
                    <a:pt x="81" y="425"/>
                  </a:lnTo>
                  <a:lnTo>
                    <a:pt x="80" y="426"/>
                  </a:lnTo>
                  <a:lnTo>
                    <a:pt x="78" y="429"/>
                  </a:lnTo>
                  <a:lnTo>
                    <a:pt x="76" y="433"/>
                  </a:lnTo>
                  <a:lnTo>
                    <a:pt x="75" y="438"/>
                  </a:lnTo>
                  <a:lnTo>
                    <a:pt x="75" y="438"/>
                  </a:lnTo>
                  <a:lnTo>
                    <a:pt x="75" y="440"/>
                  </a:lnTo>
                  <a:lnTo>
                    <a:pt x="76" y="444"/>
                  </a:lnTo>
                  <a:lnTo>
                    <a:pt x="78" y="447"/>
                  </a:lnTo>
                  <a:lnTo>
                    <a:pt x="83" y="451"/>
                  </a:lnTo>
                  <a:lnTo>
                    <a:pt x="83" y="451"/>
                  </a:lnTo>
                  <a:lnTo>
                    <a:pt x="83" y="450"/>
                  </a:lnTo>
                  <a:lnTo>
                    <a:pt x="83" y="445"/>
                  </a:lnTo>
                  <a:lnTo>
                    <a:pt x="83" y="441"/>
                  </a:lnTo>
                  <a:lnTo>
                    <a:pt x="83" y="440"/>
                  </a:lnTo>
                  <a:lnTo>
                    <a:pt x="84" y="439"/>
                  </a:lnTo>
                  <a:lnTo>
                    <a:pt x="84" y="439"/>
                  </a:lnTo>
                  <a:lnTo>
                    <a:pt x="85" y="439"/>
                  </a:lnTo>
                  <a:lnTo>
                    <a:pt x="88" y="440"/>
                  </a:lnTo>
                  <a:lnTo>
                    <a:pt x="89" y="443"/>
                  </a:lnTo>
                  <a:lnTo>
                    <a:pt x="91" y="444"/>
                  </a:lnTo>
                  <a:lnTo>
                    <a:pt x="91" y="444"/>
                  </a:lnTo>
                  <a:lnTo>
                    <a:pt x="95" y="443"/>
                  </a:lnTo>
                  <a:lnTo>
                    <a:pt x="97" y="441"/>
                  </a:lnTo>
                  <a:lnTo>
                    <a:pt x="102" y="437"/>
                  </a:lnTo>
                  <a:lnTo>
                    <a:pt x="107" y="431"/>
                  </a:lnTo>
                  <a:lnTo>
                    <a:pt x="111" y="428"/>
                  </a:lnTo>
                  <a:lnTo>
                    <a:pt x="115" y="425"/>
                  </a:lnTo>
                  <a:lnTo>
                    <a:pt x="115" y="425"/>
                  </a:lnTo>
                  <a:lnTo>
                    <a:pt x="121" y="423"/>
                  </a:lnTo>
                  <a:lnTo>
                    <a:pt x="125" y="422"/>
                  </a:lnTo>
                  <a:lnTo>
                    <a:pt x="126" y="423"/>
                  </a:lnTo>
                  <a:lnTo>
                    <a:pt x="126" y="424"/>
                  </a:lnTo>
                  <a:lnTo>
                    <a:pt x="125" y="428"/>
                  </a:lnTo>
                  <a:lnTo>
                    <a:pt x="125" y="430"/>
                  </a:lnTo>
                  <a:lnTo>
                    <a:pt x="127" y="431"/>
                  </a:lnTo>
                  <a:lnTo>
                    <a:pt x="127" y="431"/>
                  </a:lnTo>
                  <a:lnTo>
                    <a:pt x="130" y="432"/>
                  </a:lnTo>
                  <a:lnTo>
                    <a:pt x="132" y="433"/>
                  </a:lnTo>
                  <a:lnTo>
                    <a:pt x="132" y="436"/>
                  </a:lnTo>
                  <a:lnTo>
                    <a:pt x="130" y="438"/>
                  </a:lnTo>
                  <a:lnTo>
                    <a:pt x="127" y="441"/>
                  </a:lnTo>
                  <a:lnTo>
                    <a:pt x="125" y="444"/>
                  </a:lnTo>
                  <a:lnTo>
                    <a:pt x="125" y="444"/>
                  </a:lnTo>
                  <a:lnTo>
                    <a:pt x="128" y="444"/>
                  </a:lnTo>
                  <a:lnTo>
                    <a:pt x="134" y="443"/>
                  </a:lnTo>
                  <a:lnTo>
                    <a:pt x="139" y="438"/>
                  </a:lnTo>
                  <a:lnTo>
                    <a:pt x="141" y="436"/>
                  </a:lnTo>
                  <a:lnTo>
                    <a:pt x="142" y="432"/>
                  </a:lnTo>
                  <a:lnTo>
                    <a:pt x="142" y="432"/>
                  </a:lnTo>
                  <a:lnTo>
                    <a:pt x="143" y="430"/>
                  </a:lnTo>
                  <a:lnTo>
                    <a:pt x="144" y="430"/>
                  </a:lnTo>
                  <a:lnTo>
                    <a:pt x="145" y="429"/>
                  </a:lnTo>
                  <a:lnTo>
                    <a:pt x="147" y="428"/>
                  </a:lnTo>
                  <a:lnTo>
                    <a:pt x="147" y="428"/>
                  </a:lnTo>
                  <a:lnTo>
                    <a:pt x="148" y="426"/>
                  </a:lnTo>
                  <a:lnTo>
                    <a:pt x="148" y="424"/>
                  </a:lnTo>
                  <a:lnTo>
                    <a:pt x="148" y="422"/>
                  </a:lnTo>
                  <a:lnTo>
                    <a:pt x="149" y="420"/>
                  </a:lnTo>
                  <a:lnTo>
                    <a:pt x="149" y="420"/>
                  </a:lnTo>
                  <a:lnTo>
                    <a:pt x="150" y="417"/>
                  </a:lnTo>
                  <a:lnTo>
                    <a:pt x="152" y="416"/>
                  </a:lnTo>
                  <a:lnTo>
                    <a:pt x="157" y="415"/>
                  </a:lnTo>
                  <a:lnTo>
                    <a:pt x="160" y="414"/>
                  </a:lnTo>
                  <a:lnTo>
                    <a:pt x="162" y="413"/>
                  </a:lnTo>
                  <a:lnTo>
                    <a:pt x="163" y="411"/>
                  </a:lnTo>
                  <a:lnTo>
                    <a:pt x="163" y="411"/>
                  </a:lnTo>
                  <a:lnTo>
                    <a:pt x="163" y="408"/>
                  </a:lnTo>
                  <a:lnTo>
                    <a:pt x="165" y="405"/>
                  </a:lnTo>
                  <a:lnTo>
                    <a:pt x="167" y="403"/>
                  </a:lnTo>
                  <a:lnTo>
                    <a:pt x="170" y="402"/>
                  </a:lnTo>
                  <a:lnTo>
                    <a:pt x="170" y="402"/>
                  </a:lnTo>
                  <a:lnTo>
                    <a:pt x="171" y="403"/>
                  </a:lnTo>
                  <a:lnTo>
                    <a:pt x="173" y="407"/>
                  </a:lnTo>
                  <a:lnTo>
                    <a:pt x="177" y="410"/>
                  </a:lnTo>
                  <a:lnTo>
                    <a:pt x="180" y="413"/>
                  </a:lnTo>
                  <a:lnTo>
                    <a:pt x="184" y="415"/>
                  </a:lnTo>
                  <a:lnTo>
                    <a:pt x="184" y="415"/>
                  </a:lnTo>
                  <a:lnTo>
                    <a:pt x="197" y="408"/>
                  </a:lnTo>
                  <a:lnTo>
                    <a:pt x="197" y="408"/>
                  </a:lnTo>
                  <a:lnTo>
                    <a:pt x="202" y="406"/>
                  </a:lnTo>
                  <a:lnTo>
                    <a:pt x="206" y="403"/>
                  </a:lnTo>
                  <a:lnTo>
                    <a:pt x="206" y="403"/>
                  </a:lnTo>
                  <a:lnTo>
                    <a:pt x="203" y="400"/>
                  </a:lnTo>
                  <a:lnTo>
                    <a:pt x="201" y="398"/>
                  </a:lnTo>
                  <a:lnTo>
                    <a:pt x="199" y="394"/>
                  </a:lnTo>
                  <a:lnTo>
                    <a:pt x="199" y="394"/>
                  </a:lnTo>
                  <a:lnTo>
                    <a:pt x="197" y="391"/>
                  </a:lnTo>
                  <a:lnTo>
                    <a:pt x="199" y="388"/>
                  </a:lnTo>
                  <a:lnTo>
                    <a:pt x="199" y="388"/>
                  </a:lnTo>
                  <a:lnTo>
                    <a:pt x="202" y="393"/>
                  </a:lnTo>
                  <a:lnTo>
                    <a:pt x="207" y="396"/>
                  </a:lnTo>
                  <a:lnTo>
                    <a:pt x="211" y="400"/>
                  </a:lnTo>
                  <a:lnTo>
                    <a:pt x="211" y="400"/>
                  </a:lnTo>
                  <a:lnTo>
                    <a:pt x="229" y="389"/>
                  </a:lnTo>
                  <a:lnTo>
                    <a:pt x="229" y="389"/>
                  </a:lnTo>
                  <a:lnTo>
                    <a:pt x="231" y="388"/>
                  </a:lnTo>
                  <a:lnTo>
                    <a:pt x="231" y="388"/>
                  </a:lnTo>
                  <a:lnTo>
                    <a:pt x="231" y="388"/>
                  </a:lnTo>
                  <a:lnTo>
                    <a:pt x="231" y="388"/>
                  </a:lnTo>
                  <a:lnTo>
                    <a:pt x="230" y="385"/>
                  </a:lnTo>
                  <a:lnTo>
                    <a:pt x="225" y="381"/>
                  </a:lnTo>
                  <a:lnTo>
                    <a:pt x="222" y="377"/>
                  </a:lnTo>
                  <a:lnTo>
                    <a:pt x="222" y="374"/>
                  </a:lnTo>
                  <a:lnTo>
                    <a:pt x="224" y="373"/>
                  </a:lnTo>
                  <a:lnTo>
                    <a:pt x="224" y="373"/>
                  </a:lnTo>
                  <a:lnTo>
                    <a:pt x="225" y="372"/>
                  </a:lnTo>
                  <a:lnTo>
                    <a:pt x="225" y="370"/>
                  </a:lnTo>
                  <a:lnTo>
                    <a:pt x="222" y="363"/>
                  </a:lnTo>
                  <a:lnTo>
                    <a:pt x="221" y="357"/>
                  </a:lnTo>
                  <a:lnTo>
                    <a:pt x="221" y="354"/>
                  </a:lnTo>
                  <a:lnTo>
                    <a:pt x="222" y="352"/>
                  </a:lnTo>
                  <a:lnTo>
                    <a:pt x="222" y="352"/>
                  </a:lnTo>
                  <a:lnTo>
                    <a:pt x="254" y="336"/>
                  </a:lnTo>
                  <a:lnTo>
                    <a:pt x="282" y="322"/>
                  </a:lnTo>
                  <a:lnTo>
                    <a:pt x="282" y="322"/>
                  </a:lnTo>
                  <a:lnTo>
                    <a:pt x="281" y="319"/>
                  </a:lnTo>
                  <a:lnTo>
                    <a:pt x="278" y="314"/>
                  </a:lnTo>
                  <a:lnTo>
                    <a:pt x="274" y="310"/>
                  </a:lnTo>
                  <a:close/>
                  <a:moveTo>
                    <a:pt x="25" y="461"/>
                  </a:moveTo>
                  <a:lnTo>
                    <a:pt x="25" y="461"/>
                  </a:lnTo>
                  <a:lnTo>
                    <a:pt x="25" y="465"/>
                  </a:lnTo>
                  <a:lnTo>
                    <a:pt x="25" y="467"/>
                  </a:lnTo>
                  <a:lnTo>
                    <a:pt x="28" y="470"/>
                  </a:lnTo>
                  <a:lnTo>
                    <a:pt x="28" y="470"/>
                  </a:lnTo>
                  <a:lnTo>
                    <a:pt x="32" y="472"/>
                  </a:lnTo>
                  <a:lnTo>
                    <a:pt x="35" y="473"/>
                  </a:lnTo>
                  <a:lnTo>
                    <a:pt x="36" y="472"/>
                  </a:lnTo>
                  <a:lnTo>
                    <a:pt x="36" y="472"/>
                  </a:lnTo>
                  <a:lnTo>
                    <a:pt x="37" y="469"/>
                  </a:lnTo>
                  <a:lnTo>
                    <a:pt x="38" y="467"/>
                  </a:lnTo>
                  <a:lnTo>
                    <a:pt x="38" y="465"/>
                  </a:lnTo>
                  <a:lnTo>
                    <a:pt x="38" y="462"/>
                  </a:lnTo>
                  <a:lnTo>
                    <a:pt x="38" y="462"/>
                  </a:lnTo>
                  <a:lnTo>
                    <a:pt x="39" y="461"/>
                  </a:lnTo>
                  <a:lnTo>
                    <a:pt x="40" y="461"/>
                  </a:lnTo>
                  <a:lnTo>
                    <a:pt x="40" y="461"/>
                  </a:lnTo>
                  <a:lnTo>
                    <a:pt x="43" y="460"/>
                  </a:lnTo>
                  <a:lnTo>
                    <a:pt x="43" y="460"/>
                  </a:lnTo>
                  <a:lnTo>
                    <a:pt x="55" y="466"/>
                  </a:lnTo>
                  <a:lnTo>
                    <a:pt x="68" y="473"/>
                  </a:lnTo>
                  <a:lnTo>
                    <a:pt x="92" y="489"/>
                  </a:lnTo>
                  <a:lnTo>
                    <a:pt x="92" y="489"/>
                  </a:lnTo>
                  <a:lnTo>
                    <a:pt x="95" y="491"/>
                  </a:lnTo>
                  <a:lnTo>
                    <a:pt x="95" y="491"/>
                  </a:lnTo>
                  <a:lnTo>
                    <a:pt x="92" y="498"/>
                  </a:lnTo>
                  <a:lnTo>
                    <a:pt x="92" y="498"/>
                  </a:lnTo>
                  <a:lnTo>
                    <a:pt x="87" y="510"/>
                  </a:lnTo>
                  <a:lnTo>
                    <a:pt x="84" y="515"/>
                  </a:lnTo>
                  <a:lnTo>
                    <a:pt x="84" y="520"/>
                  </a:lnTo>
                  <a:lnTo>
                    <a:pt x="84" y="520"/>
                  </a:lnTo>
                  <a:lnTo>
                    <a:pt x="84" y="522"/>
                  </a:lnTo>
                  <a:lnTo>
                    <a:pt x="87" y="525"/>
                  </a:lnTo>
                  <a:lnTo>
                    <a:pt x="89" y="526"/>
                  </a:lnTo>
                  <a:lnTo>
                    <a:pt x="91" y="526"/>
                  </a:lnTo>
                  <a:lnTo>
                    <a:pt x="91" y="526"/>
                  </a:lnTo>
                  <a:lnTo>
                    <a:pt x="95" y="526"/>
                  </a:lnTo>
                  <a:lnTo>
                    <a:pt x="97" y="525"/>
                  </a:lnTo>
                  <a:lnTo>
                    <a:pt x="98" y="522"/>
                  </a:lnTo>
                  <a:lnTo>
                    <a:pt x="99" y="520"/>
                  </a:lnTo>
                  <a:lnTo>
                    <a:pt x="99" y="520"/>
                  </a:lnTo>
                  <a:lnTo>
                    <a:pt x="99" y="518"/>
                  </a:lnTo>
                  <a:lnTo>
                    <a:pt x="99" y="517"/>
                  </a:lnTo>
                  <a:lnTo>
                    <a:pt x="97" y="513"/>
                  </a:lnTo>
                  <a:lnTo>
                    <a:pt x="95" y="512"/>
                  </a:lnTo>
                  <a:lnTo>
                    <a:pt x="95" y="512"/>
                  </a:lnTo>
                  <a:lnTo>
                    <a:pt x="95" y="512"/>
                  </a:lnTo>
                  <a:lnTo>
                    <a:pt x="97" y="504"/>
                  </a:lnTo>
                  <a:lnTo>
                    <a:pt x="97" y="504"/>
                  </a:lnTo>
                  <a:lnTo>
                    <a:pt x="100" y="498"/>
                  </a:lnTo>
                  <a:lnTo>
                    <a:pt x="103" y="493"/>
                  </a:lnTo>
                  <a:lnTo>
                    <a:pt x="105" y="491"/>
                  </a:lnTo>
                  <a:lnTo>
                    <a:pt x="107" y="489"/>
                  </a:lnTo>
                  <a:lnTo>
                    <a:pt x="112" y="488"/>
                  </a:lnTo>
                  <a:lnTo>
                    <a:pt x="113" y="488"/>
                  </a:lnTo>
                  <a:lnTo>
                    <a:pt x="113" y="488"/>
                  </a:lnTo>
                  <a:lnTo>
                    <a:pt x="112" y="485"/>
                  </a:lnTo>
                  <a:lnTo>
                    <a:pt x="111" y="482"/>
                  </a:lnTo>
                  <a:lnTo>
                    <a:pt x="110" y="478"/>
                  </a:lnTo>
                  <a:lnTo>
                    <a:pt x="111" y="475"/>
                  </a:lnTo>
                  <a:lnTo>
                    <a:pt x="112" y="470"/>
                  </a:lnTo>
                  <a:lnTo>
                    <a:pt x="114" y="466"/>
                  </a:lnTo>
                  <a:lnTo>
                    <a:pt x="114" y="466"/>
                  </a:lnTo>
                  <a:lnTo>
                    <a:pt x="119" y="454"/>
                  </a:lnTo>
                  <a:lnTo>
                    <a:pt x="121" y="446"/>
                  </a:lnTo>
                  <a:lnTo>
                    <a:pt x="121" y="446"/>
                  </a:lnTo>
                  <a:lnTo>
                    <a:pt x="121" y="443"/>
                  </a:lnTo>
                  <a:lnTo>
                    <a:pt x="119" y="440"/>
                  </a:lnTo>
                  <a:lnTo>
                    <a:pt x="117" y="438"/>
                  </a:lnTo>
                  <a:lnTo>
                    <a:pt x="114" y="437"/>
                  </a:lnTo>
                  <a:lnTo>
                    <a:pt x="114" y="437"/>
                  </a:lnTo>
                  <a:lnTo>
                    <a:pt x="111" y="438"/>
                  </a:lnTo>
                  <a:lnTo>
                    <a:pt x="108" y="439"/>
                  </a:lnTo>
                  <a:lnTo>
                    <a:pt x="106" y="441"/>
                  </a:lnTo>
                  <a:lnTo>
                    <a:pt x="105" y="444"/>
                  </a:lnTo>
                  <a:lnTo>
                    <a:pt x="105" y="444"/>
                  </a:lnTo>
                  <a:lnTo>
                    <a:pt x="105" y="447"/>
                  </a:lnTo>
                  <a:lnTo>
                    <a:pt x="106" y="450"/>
                  </a:lnTo>
                  <a:lnTo>
                    <a:pt x="108" y="452"/>
                  </a:lnTo>
                  <a:lnTo>
                    <a:pt x="111" y="453"/>
                  </a:lnTo>
                  <a:lnTo>
                    <a:pt x="112" y="453"/>
                  </a:lnTo>
                  <a:lnTo>
                    <a:pt x="112" y="453"/>
                  </a:lnTo>
                  <a:lnTo>
                    <a:pt x="108" y="463"/>
                  </a:lnTo>
                  <a:lnTo>
                    <a:pt x="104" y="469"/>
                  </a:lnTo>
                  <a:lnTo>
                    <a:pt x="104" y="469"/>
                  </a:lnTo>
                  <a:lnTo>
                    <a:pt x="99" y="467"/>
                  </a:lnTo>
                  <a:lnTo>
                    <a:pt x="99" y="467"/>
                  </a:lnTo>
                  <a:lnTo>
                    <a:pt x="75" y="454"/>
                  </a:lnTo>
                  <a:lnTo>
                    <a:pt x="63" y="450"/>
                  </a:lnTo>
                  <a:lnTo>
                    <a:pt x="50" y="446"/>
                  </a:lnTo>
                  <a:lnTo>
                    <a:pt x="50" y="446"/>
                  </a:lnTo>
                  <a:lnTo>
                    <a:pt x="51" y="443"/>
                  </a:lnTo>
                  <a:lnTo>
                    <a:pt x="51" y="443"/>
                  </a:lnTo>
                  <a:lnTo>
                    <a:pt x="54" y="437"/>
                  </a:lnTo>
                  <a:lnTo>
                    <a:pt x="55" y="435"/>
                  </a:lnTo>
                  <a:lnTo>
                    <a:pt x="55" y="435"/>
                  </a:lnTo>
                  <a:lnTo>
                    <a:pt x="54" y="436"/>
                  </a:lnTo>
                  <a:lnTo>
                    <a:pt x="50" y="438"/>
                  </a:lnTo>
                  <a:lnTo>
                    <a:pt x="50" y="438"/>
                  </a:lnTo>
                  <a:lnTo>
                    <a:pt x="44" y="440"/>
                  </a:lnTo>
                  <a:lnTo>
                    <a:pt x="39" y="441"/>
                  </a:lnTo>
                  <a:lnTo>
                    <a:pt x="39" y="441"/>
                  </a:lnTo>
                  <a:lnTo>
                    <a:pt x="37" y="441"/>
                  </a:lnTo>
                  <a:lnTo>
                    <a:pt x="35" y="441"/>
                  </a:lnTo>
                  <a:lnTo>
                    <a:pt x="35" y="441"/>
                  </a:lnTo>
                  <a:lnTo>
                    <a:pt x="32" y="443"/>
                  </a:lnTo>
                  <a:lnTo>
                    <a:pt x="31" y="448"/>
                  </a:lnTo>
                  <a:lnTo>
                    <a:pt x="31" y="448"/>
                  </a:lnTo>
                  <a:lnTo>
                    <a:pt x="28" y="455"/>
                  </a:lnTo>
                  <a:lnTo>
                    <a:pt x="28" y="455"/>
                  </a:lnTo>
                  <a:lnTo>
                    <a:pt x="26" y="459"/>
                  </a:lnTo>
                  <a:lnTo>
                    <a:pt x="25" y="461"/>
                  </a:lnTo>
                  <a:close/>
                  <a:moveTo>
                    <a:pt x="30" y="76"/>
                  </a:moveTo>
                  <a:lnTo>
                    <a:pt x="30" y="76"/>
                  </a:lnTo>
                  <a:lnTo>
                    <a:pt x="40" y="75"/>
                  </a:lnTo>
                  <a:lnTo>
                    <a:pt x="45" y="74"/>
                  </a:lnTo>
                  <a:lnTo>
                    <a:pt x="45" y="51"/>
                  </a:lnTo>
                  <a:lnTo>
                    <a:pt x="45" y="51"/>
                  </a:lnTo>
                  <a:lnTo>
                    <a:pt x="33" y="49"/>
                  </a:lnTo>
                  <a:lnTo>
                    <a:pt x="33" y="49"/>
                  </a:lnTo>
                  <a:lnTo>
                    <a:pt x="30" y="49"/>
                  </a:lnTo>
                  <a:lnTo>
                    <a:pt x="26" y="50"/>
                  </a:lnTo>
                  <a:lnTo>
                    <a:pt x="25" y="51"/>
                  </a:lnTo>
                  <a:lnTo>
                    <a:pt x="23" y="53"/>
                  </a:lnTo>
                  <a:lnTo>
                    <a:pt x="22" y="57"/>
                  </a:lnTo>
                  <a:lnTo>
                    <a:pt x="22" y="59"/>
                  </a:lnTo>
                  <a:lnTo>
                    <a:pt x="23" y="66"/>
                  </a:lnTo>
                  <a:lnTo>
                    <a:pt x="23" y="66"/>
                  </a:lnTo>
                  <a:lnTo>
                    <a:pt x="24" y="70"/>
                  </a:lnTo>
                  <a:lnTo>
                    <a:pt x="26" y="74"/>
                  </a:lnTo>
                  <a:lnTo>
                    <a:pt x="28" y="75"/>
                  </a:lnTo>
                  <a:lnTo>
                    <a:pt x="30" y="76"/>
                  </a:lnTo>
                  <a:close/>
                  <a:moveTo>
                    <a:pt x="87" y="67"/>
                  </a:moveTo>
                  <a:lnTo>
                    <a:pt x="87" y="67"/>
                  </a:lnTo>
                  <a:lnTo>
                    <a:pt x="87" y="60"/>
                  </a:lnTo>
                  <a:lnTo>
                    <a:pt x="87" y="60"/>
                  </a:lnTo>
                  <a:lnTo>
                    <a:pt x="87" y="47"/>
                  </a:lnTo>
                  <a:lnTo>
                    <a:pt x="87" y="47"/>
                  </a:lnTo>
                  <a:lnTo>
                    <a:pt x="87" y="45"/>
                  </a:lnTo>
                  <a:lnTo>
                    <a:pt x="85" y="44"/>
                  </a:lnTo>
                  <a:lnTo>
                    <a:pt x="84" y="43"/>
                  </a:lnTo>
                  <a:lnTo>
                    <a:pt x="84" y="43"/>
                  </a:lnTo>
                  <a:lnTo>
                    <a:pt x="80" y="43"/>
                  </a:lnTo>
                  <a:lnTo>
                    <a:pt x="80" y="43"/>
                  </a:lnTo>
                  <a:lnTo>
                    <a:pt x="78" y="47"/>
                  </a:lnTo>
                  <a:lnTo>
                    <a:pt x="76" y="43"/>
                  </a:lnTo>
                  <a:lnTo>
                    <a:pt x="76" y="43"/>
                  </a:lnTo>
                  <a:lnTo>
                    <a:pt x="70" y="43"/>
                  </a:lnTo>
                  <a:lnTo>
                    <a:pt x="70" y="43"/>
                  </a:lnTo>
                  <a:lnTo>
                    <a:pt x="69" y="47"/>
                  </a:lnTo>
                  <a:lnTo>
                    <a:pt x="67" y="43"/>
                  </a:lnTo>
                  <a:lnTo>
                    <a:pt x="67" y="43"/>
                  </a:lnTo>
                  <a:lnTo>
                    <a:pt x="61" y="43"/>
                  </a:lnTo>
                  <a:lnTo>
                    <a:pt x="61" y="43"/>
                  </a:lnTo>
                  <a:lnTo>
                    <a:pt x="59" y="47"/>
                  </a:lnTo>
                  <a:lnTo>
                    <a:pt x="58" y="43"/>
                  </a:lnTo>
                  <a:lnTo>
                    <a:pt x="58" y="43"/>
                  </a:lnTo>
                  <a:lnTo>
                    <a:pt x="54" y="43"/>
                  </a:lnTo>
                  <a:lnTo>
                    <a:pt x="54" y="43"/>
                  </a:lnTo>
                  <a:lnTo>
                    <a:pt x="53" y="44"/>
                  </a:lnTo>
                  <a:lnTo>
                    <a:pt x="52" y="45"/>
                  </a:lnTo>
                  <a:lnTo>
                    <a:pt x="51" y="47"/>
                  </a:lnTo>
                  <a:lnTo>
                    <a:pt x="51" y="47"/>
                  </a:lnTo>
                  <a:lnTo>
                    <a:pt x="51" y="60"/>
                  </a:lnTo>
                  <a:lnTo>
                    <a:pt x="51" y="60"/>
                  </a:lnTo>
                  <a:lnTo>
                    <a:pt x="52" y="74"/>
                  </a:lnTo>
                  <a:lnTo>
                    <a:pt x="52" y="74"/>
                  </a:lnTo>
                  <a:lnTo>
                    <a:pt x="54" y="74"/>
                  </a:lnTo>
                  <a:lnTo>
                    <a:pt x="57" y="73"/>
                  </a:lnTo>
                  <a:lnTo>
                    <a:pt x="57" y="73"/>
                  </a:lnTo>
                  <a:lnTo>
                    <a:pt x="59" y="69"/>
                  </a:lnTo>
                  <a:lnTo>
                    <a:pt x="59" y="68"/>
                  </a:lnTo>
                  <a:lnTo>
                    <a:pt x="59" y="68"/>
                  </a:lnTo>
                  <a:lnTo>
                    <a:pt x="60" y="76"/>
                  </a:lnTo>
                  <a:lnTo>
                    <a:pt x="60" y="76"/>
                  </a:lnTo>
                  <a:lnTo>
                    <a:pt x="62" y="76"/>
                  </a:lnTo>
                  <a:lnTo>
                    <a:pt x="63" y="75"/>
                  </a:lnTo>
                  <a:lnTo>
                    <a:pt x="66" y="74"/>
                  </a:lnTo>
                  <a:lnTo>
                    <a:pt x="66" y="74"/>
                  </a:lnTo>
                  <a:lnTo>
                    <a:pt x="68" y="70"/>
                  </a:lnTo>
                  <a:lnTo>
                    <a:pt x="69" y="68"/>
                  </a:lnTo>
                  <a:lnTo>
                    <a:pt x="69" y="68"/>
                  </a:lnTo>
                  <a:lnTo>
                    <a:pt x="69" y="76"/>
                  </a:lnTo>
                  <a:lnTo>
                    <a:pt x="69" y="76"/>
                  </a:lnTo>
                  <a:lnTo>
                    <a:pt x="72" y="75"/>
                  </a:lnTo>
                  <a:lnTo>
                    <a:pt x="75" y="74"/>
                  </a:lnTo>
                  <a:lnTo>
                    <a:pt x="75" y="74"/>
                  </a:lnTo>
                  <a:lnTo>
                    <a:pt x="77" y="70"/>
                  </a:lnTo>
                  <a:lnTo>
                    <a:pt x="78" y="68"/>
                  </a:lnTo>
                  <a:lnTo>
                    <a:pt x="78" y="68"/>
                  </a:lnTo>
                  <a:lnTo>
                    <a:pt x="78" y="74"/>
                  </a:lnTo>
                  <a:lnTo>
                    <a:pt x="78" y="74"/>
                  </a:lnTo>
                  <a:lnTo>
                    <a:pt x="81" y="73"/>
                  </a:lnTo>
                  <a:lnTo>
                    <a:pt x="81" y="73"/>
                  </a:lnTo>
                  <a:lnTo>
                    <a:pt x="83" y="72"/>
                  </a:lnTo>
                  <a:lnTo>
                    <a:pt x="83" y="72"/>
                  </a:lnTo>
                  <a:lnTo>
                    <a:pt x="85" y="70"/>
                  </a:lnTo>
                  <a:lnTo>
                    <a:pt x="87" y="67"/>
                  </a:lnTo>
                  <a:close/>
                  <a:moveTo>
                    <a:pt x="99" y="80"/>
                  </a:moveTo>
                  <a:lnTo>
                    <a:pt x="99" y="72"/>
                  </a:lnTo>
                  <a:lnTo>
                    <a:pt x="99" y="72"/>
                  </a:lnTo>
                  <a:lnTo>
                    <a:pt x="98" y="70"/>
                  </a:lnTo>
                  <a:lnTo>
                    <a:pt x="97" y="67"/>
                  </a:lnTo>
                  <a:lnTo>
                    <a:pt x="96" y="62"/>
                  </a:lnTo>
                  <a:lnTo>
                    <a:pt x="96" y="62"/>
                  </a:lnTo>
                  <a:lnTo>
                    <a:pt x="97" y="60"/>
                  </a:lnTo>
                  <a:lnTo>
                    <a:pt x="98" y="57"/>
                  </a:lnTo>
                  <a:lnTo>
                    <a:pt x="99" y="54"/>
                  </a:lnTo>
                  <a:lnTo>
                    <a:pt x="99" y="47"/>
                  </a:lnTo>
                  <a:lnTo>
                    <a:pt x="99" y="47"/>
                  </a:lnTo>
                  <a:lnTo>
                    <a:pt x="97" y="45"/>
                  </a:lnTo>
                  <a:lnTo>
                    <a:pt x="95" y="44"/>
                  </a:lnTo>
                  <a:lnTo>
                    <a:pt x="92" y="44"/>
                  </a:lnTo>
                  <a:lnTo>
                    <a:pt x="92" y="69"/>
                  </a:lnTo>
                  <a:lnTo>
                    <a:pt x="92" y="69"/>
                  </a:lnTo>
                  <a:lnTo>
                    <a:pt x="91" y="73"/>
                  </a:lnTo>
                  <a:lnTo>
                    <a:pt x="89" y="76"/>
                  </a:lnTo>
                  <a:lnTo>
                    <a:pt x="84" y="79"/>
                  </a:lnTo>
                  <a:lnTo>
                    <a:pt x="81" y="80"/>
                  </a:lnTo>
                  <a:lnTo>
                    <a:pt x="81" y="80"/>
                  </a:lnTo>
                  <a:lnTo>
                    <a:pt x="72" y="81"/>
                  </a:lnTo>
                  <a:lnTo>
                    <a:pt x="63" y="82"/>
                  </a:lnTo>
                  <a:lnTo>
                    <a:pt x="55" y="82"/>
                  </a:lnTo>
                  <a:lnTo>
                    <a:pt x="55" y="82"/>
                  </a:lnTo>
                  <a:lnTo>
                    <a:pt x="57" y="88"/>
                  </a:lnTo>
                  <a:lnTo>
                    <a:pt x="57" y="88"/>
                  </a:lnTo>
                  <a:lnTo>
                    <a:pt x="59" y="91"/>
                  </a:lnTo>
                  <a:lnTo>
                    <a:pt x="60" y="92"/>
                  </a:lnTo>
                  <a:lnTo>
                    <a:pt x="91" y="92"/>
                  </a:lnTo>
                  <a:lnTo>
                    <a:pt x="99" y="80"/>
                  </a:lnTo>
                  <a:close/>
                  <a:moveTo>
                    <a:pt x="60" y="110"/>
                  </a:moveTo>
                  <a:lnTo>
                    <a:pt x="91" y="110"/>
                  </a:lnTo>
                  <a:lnTo>
                    <a:pt x="91" y="110"/>
                  </a:lnTo>
                  <a:lnTo>
                    <a:pt x="93" y="104"/>
                  </a:lnTo>
                  <a:lnTo>
                    <a:pt x="91" y="98"/>
                  </a:lnTo>
                  <a:lnTo>
                    <a:pt x="60" y="98"/>
                  </a:lnTo>
                  <a:lnTo>
                    <a:pt x="59" y="104"/>
                  </a:lnTo>
                  <a:lnTo>
                    <a:pt x="60" y="110"/>
                  </a:lnTo>
                  <a:close/>
                  <a:moveTo>
                    <a:pt x="91" y="116"/>
                  </a:moveTo>
                  <a:lnTo>
                    <a:pt x="61" y="116"/>
                  </a:lnTo>
                  <a:lnTo>
                    <a:pt x="61" y="155"/>
                  </a:lnTo>
                  <a:lnTo>
                    <a:pt x="87" y="156"/>
                  </a:lnTo>
                  <a:lnTo>
                    <a:pt x="96" y="149"/>
                  </a:lnTo>
                  <a:lnTo>
                    <a:pt x="91" y="116"/>
                  </a:lnTo>
                  <a:close/>
                  <a:moveTo>
                    <a:pt x="105" y="165"/>
                  </a:moveTo>
                  <a:lnTo>
                    <a:pt x="105" y="165"/>
                  </a:lnTo>
                  <a:lnTo>
                    <a:pt x="99" y="161"/>
                  </a:lnTo>
                  <a:lnTo>
                    <a:pt x="99" y="161"/>
                  </a:lnTo>
                  <a:lnTo>
                    <a:pt x="99" y="155"/>
                  </a:lnTo>
                  <a:lnTo>
                    <a:pt x="89" y="162"/>
                  </a:lnTo>
                  <a:lnTo>
                    <a:pt x="60" y="162"/>
                  </a:lnTo>
                  <a:lnTo>
                    <a:pt x="60" y="162"/>
                  </a:lnTo>
                  <a:lnTo>
                    <a:pt x="59" y="172"/>
                  </a:lnTo>
                  <a:lnTo>
                    <a:pt x="59" y="184"/>
                  </a:lnTo>
                  <a:lnTo>
                    <a:pt x="59" y="184"/>
                  </a:lnTo>
                  <a:lnTo>
                    <a:pt x="67" y="190"/>
                  </a:lnTo>
                  <a:lnTo>
                    <a:pt x="75" y="195"/>
                  </a:lnTo>
                  <a:lnTo>
                    <a:pt x="95" y="171"/>
                  </a:lnTo>
                  <a:lnTo>
                    <a:pt x="105" y="165"/>
                  </a:lnTo>
                  <a:close/>
                  <a:moveTo>
                    <a:pt x="98" y="175"/>
                  </a:moveTo>
                  <a:lnTo>
                    <a:pt x="81" y="198"/>
                  </a:lnTo>
                  <a:lnTo>
                    <a:pt x="110" y="210"/>
                  </a:lnTo>
                  <a:lnTo>
                    <a:pt x="110" y="210"/>
                  </a:lnTo>
                  <a:lnTo>
                    <a:pt x="124" y="202"/>
                  </a:lnTo>
                  <a:lnTo>
                    <a:pt x="136" y="194"/>
                  </a:lnTo>
                  <a:lnTo>
                    <a:pt x="150" y="185"/>
                  </a:lnTo>
                  <a:lnTo>
                    <a:pt x="108" y="170"/>
                  </a:lnTo>
                  <a:lnTo>
                    <a:pt x="98" y="175"/>
                  </a:lnTo>
                  <a:close/>
                  <a:moveTo>
                    <a:pt x="114" y="55"/>
                  </a:moveTo>
                  <a:lnTo>
                    <a:pt x="114" y="55"/>
                  </a:lnTo>
                  <a:lnTo>
                    <a:pt x="114" y="31"/>
                  </a:lnTo>
                  <a:lnTo>
                    <a:pt x="114" y="31"/>
                  </a:lnTo>
                  <a:lnTo>
                    <a:pt x="117" y="29"/>
                  </a:lnTo>
                  <a:lnTo>
                    <a:pt x="117" y="29"/>
                  </a:lnTo>
                  <a:lnTo>
                    <a:pt x="117" y="27"/>
                  </a:lnTo>
                  <a:lnTo>
                    <a:pt x="115" y="24"/>
                  </a:lnTo>
                  <a:lnTo>
                    <a:pt x="102" y="24"/>
                  </a:lnTo>
                  <a:lnTo>
                    <a:pt x="102" y="24"/>
                  </a:lnTo>
                  <a:lnTo>
                    <a:pt x="102" y="28"/>
                  </a:lnTo>
                  <a:lnTo>
                    <a:pt x="102" y="28"/>
                  </a:lnTo>
                  <a:lnTo>
                    <a:pt x="103" y="30"/>
                  </a:lnTo>
                  <a:lnTo>
                    <a:pt x="104" y="31"/>
                  </a:lnTo>
                  <a:lnTo>
                    <a:pt x="104" y="55"/>
                  </a:lnTo>
                  <a:lnTo>
                    <a:pt x="104" y="55"/>
                  </a:lnTo>
                  <a:lnTo>
                    <a:pt x="103" y="57"/>
                  </a:lnTo>
                  <a:lnTo>
                    <a:pt x="102" y="62"/>
                  </a:lnTo>
                  <a:lnTo>
                    <a:pt x="102" y="62"/>
                  </a:lnTo>
                  <a:lnTo>
                    <a:pt x="102" y="66"/>
                  </a:lnTo>
                  <a:lnTo>
                    <a:pt x="103" y="69"/>
                  </a:lnTo>
                  <a:lnTo>
                    <a:pt x="104" y="72"/>
                  </a:lnTo>
                  <a:lnTo>
                    <a:pt x="104" y="91"/>
                  </a:lnTo>
                  <a:lnTo>
                    <a:pt x="104" y="91"/>
                  </a:lnTo>
                  <a:lnTo>
                    <a:pt x="103" y="92"/>
                  </a:lnTo>
                  <a:lnTo>
                    <a:pt x="103" y="95"/>
                  </a:lnTo>
                  <a:lnTo>
                    <a:pt x="103" y="95"/>
                  </a:lnTo>
                  <a:lnTo>
                    <a:pt x="103" y="98"/>
                  </a:lnTo>
                  <a:lnTo>
                    <a:pt x="117" y="98"/>
                  </a:lnTo>
                  <a:lnTo>
                    <a:pt x="117" y="98"/>
                  </a:lnTo>
                  <a:lnTo>
                    <a:pt x="117" y="94"/>
                  </a:lnTo>
                  <a:lnTo>
                    <a:pt x="117" y="94"/>
                  </a:lnTo>
                  <a:lnTo>
                    <a:pt x="114" y="91"/>
                  </a:lnTo>
                  <a:lnTo>
                    <a:pt x="114" y="72"/>
                  </a:lnTo>
                  <a:lnTo>
                    <a:pt x="114" y="72"/>
                  </a:lnTo>
                  <a:lnTo>
                    <a:pt x="117" y="68"/>
                  </a:lnTo>
                  <a:lnTo>
                    <a:pt x="118" y="66"/>
                  </a:lnTo>
                  <a:lnTo>
                    <a:pt x="118" y="64"/>
                  </a:lnTo>
                  <a:lnTo>
                    <a:pt x="118" y="64"/>
                  </a:lnTo>
                  <a:lnTo>
                    <a:pt x="117" y="58"/>
                  </a:lnTo>
                  <a:lnTo>
                    <a:pt x="114" y="55"/>
                  </a:lnTo>
                  <a:close/>
                  <a:moveTo>
                    <a:pt x="144" y="75"/>
                  </a:moveTo>
                  <a:lnTo>
                    <a:pt x="167" y="52"/>
                  </a:lnTo>
                  <a:lnTo>
                    <a:pt x="167" y="52"/>
                  </a:lnTo>
                  <a:lnTo>
                    <a:pt x="135" y="52"/>
                  </a:lnTo>
                  <a:lnTo>
                    <a:pt x="135" y="52"/>
                  </a:lnTo>
                  <a:lnTo>
                    <a:pt x="132" y="51"/>
                  </a:lnTo>
                  <a:lnTo>
                    <a:pt x="127" y="49"/>
                  </a:lnTo>
                  <a:lnTo>
                    <a:pt x="124" y="46"/>
                  </a:lnTo>
                  <a:lnTo>
                    <a:pt x="121" y="46"/>
                  </a:lnTo>
                  <a:lnTo>
                    <a:pt x="121" y="46"/>
                  </a:lnTo>
                  <a:lnTo>
                    <a:pt x="119" y="53"/>
                  </a:lnTo>
                  <a:lnTo>
                    <a:pt x="119" y="53"/>
                  </a:lnTo>
                  <a:lnTo>
                    <a:pt x="121" y="57"/>
                  </a:lnTo>
                  <a:lnTo>
                    <a:pt x="122" y="59"/>
                  </a:lnTo>
                  <a:lnTo>
                    <a:pt x="122" y="64"/>
                  </a:lnTo>
                  <a:lnTo>
                    <a:pt x="122" y="64"/>
                  </a:lnTo>
                  <a:lnTo>
                    <a:pt x="122" y="67"/>
                  </a:lnTo>
                  <a:lnTo>
                    <a:pt x="121" y="70"/>
                  </a:lnTo>
                  <a:lnTo>
                    <a:pt x="119" y="73"/>
                  </a:lnTo>
                  <a:lnTo>
                    <a:pt x="119" y="73"/>
                  </a:lnTo>
                  <a:lnTo>
                    <a:pt x="122" y="81"/>
                  </a:lnTo>
                  <a:lnTo>
                    <a:pt x="122" y="81"/>
                  </a:lnTo>
                  <a:lnTo>
                    <a:pt x="127" y="79"/>
                  </a:lnTo>
                  <a:lnTo>
                    <a:pt x="135" y="75"/>
                  </a:lnTo>
                  <a:lnTo>
                    <a:pt x="135" y="75"/>
                  </a:lnTo>
                  <a:lnTo>
                    <a:pt x="144" y="75"/>
                  </a:lnTo>
                  <a:close/>
                  <a:moveTo>
                    <a:pt x="245" y="75"/>
                  </a:moveTo>
                  <a:lnTo>
                    <a:pt x="274" y="38"/>
                  </a:lnTo>
                  <a:lnTo>
                    <a:pt x="274" y="38"/>
                  </a:lnTo>
                  <a:lnTo>
                    <a:pt x="271" y="37"/>
                  </a:lnTo>
                  <a:lnTo>
                    <a:pt x="269" y="38"/>
                  </a:lnTo>
                  <a:lnTo>
                    <a:pt x="267" y="39"/>
                  </a:lnTo>
                  <a:lnTo>
                    <a:pt x="267" y="39"/>
                  </a:lnTo>
                  <a:lnTo>
                    <a:pt x="264" y="40"/>
                  </a:lnTo>
                  <a:lnTo>
                    <a:pt x="263" y="44"/>
                  </a:lnTo>
                  <a:lnTo>
                    <a:pt x="262" y="47"/>
                  </a:lnTo>
                  <a:lnTo>
                    <a:pt x="262" y="47"/>
                  </a:lnTo>
                  <a:lnTo>
                    <a:pt x="261" y="45"/>
                  </a:lnTo>
                  <a:lnTo>
                    <a:pt x="259" y="44"/>
                  </a:lnTo>
                  <a:lnTo>
                    <a:pt x="255" y="44"/>
                  </a:lnTo>
                  <a:lnTo>
                    <a:pt x="252" y="44"/>
                  </a:lnTo>
                  <a:lnTo>
                    <a:pt x="251" y="45"/>
                  </a:lnTo>
                  <a:lnTo>
                    <a:pt x="251" y="45"/>
                  </a:lnTo>
                  <a:lnTo>
                    <a:pt x="253" y="51"/>
                  </a:lnTo>
                  <a:lnTo>
                    <a:pt x="253" y="54"/>
                  </a:lnTo>
                  <a:lnTo>
                    <a:pt x="251" y="57"/>
                  </a:lnTo>
                  <a:lnTo>
                    <a:pt x="247" y="57"/>
                  </a:lnTo>
                  <a:lnTo>
                    <a:pt x="247" y="57"/>
                  </a:lnTo>
                  <a:lnTo>
                    <a:pt x="245" y="55"/>
                  </a:lnTo>
                  <a:lnTo>
                    <a:pt x="244" y="53"/>
                  </a:lnTo>
                  <a:lnTo>
                    <a:pt x="244" y="50"/>
                  </a:lnTo>
                  <a:lnTo>
                    <a:pt x="244" y="50"/>
                  </a:lnTo>
                  <a:lnTo>
                    <a:pt x="240" y="52"/>
                  </a:lnTo>
                  <a:lnTo>
                    <a:pt x="237" y="52"/>
                  </a:lnTo>
                  <a:lnTo>
                    <a:pt x="234" y="50"/>
                  </a:lnTo>
                  <a:lnTo>
                    <a:pt x="234" y="50"/>
                  </a:lnTo>
                  <a:lnTo>
                    <a:pt x="233" y="47"/>
                  </a:lnTo>
                  <a:lnTo>
                    <a:pt x="234" y="44"/>
                  </a:lnTo>
                  <a:lnTo>
                    <a:pt x="238" y="43"/>
                  </a:lnTo>
                  <a:lnTo>
                    <a:pt x="244" y="42"/>
                  </a:lnTo>
                  <a:lnTo>
                    <a:pt x="244" y="42"/>
                  </a:lnTo>
                  <a:lnTo>
                    <a:pt x="244" y="38"/>
                  </a:lnTo>
                  <a:lnTo>
                    <a:pt x="243" y="36"/>
                  </a:lnTo>
                  <a:lnTo>
                    <a:pt x="240" y="34"/>
                  </a:lnTo>
                  <a:lnTo>
                    <a:pt x="240" y="34"/>
                  </a:lnTo>
                  <a:lnTo>
                    <a:pt x="237" y="32"/>
                  </a:lnTo>
                  <a:lnTo>
                    <a:pt x="233" y="32"/>
                  </a:lnTo>
                  <a:lnTo>
                    <a:pt x="231" y="34"/>
                  </a:lnTo>
                  <a:lnTo>
                    <a:pt x="231" y="34"/>
                  </a:lnTo>
                  <a:lnTo>
                    <a:pt x="232" y="32"/>
                  </a:lnTo>
                  <a:lnTo>
                    <a:pt x="234" y="30"/>
                  </a:lnTo>
                  <a:lnTo>
                    <a:pt x="236" y="28"/>
                  </a:lnTo>
                  <a:lnTo>
                    <a:pt x="236" y="28"/>
                  </a:lnTo>
                  <a:lnTo>
                    <a:pt x="234" y="22"/>
                  </a:lnTo>
                  <a:lnTo>
                    <a:pt x="233" y="20"/>
                  </a:lnTo>
                  <a:lnTo>
                    <a:pt x="232" y="16"/>
                  </a:lnTo>
                  <a:lnTo>
                    <a:pt x="231" y="16"/>
                  </a:lnTo>
                  <a:lnTo>
                    <a:pt x="231" y="16"/>
                  </a:lnTo>
                  <a:lnTo>
                    <a:pt x="231" y="16"/>
                  </a:lnTo>
                  <a:lnTo>
                    <a:pt x="227" y="17"/>
                  </a:lnTo>
                  <a:lnTo>
                    <a:pt x="225" y="18"/>
                  </a:lnTo>
                  <a:lnTo>
                    <a:pt x="221" y="21"/>
                  </a:lnTo>
                  <a:lnTo>
                    <a:pt x="221" y="21"/>
                  </a:lnTo>
                  <a:lnTo>
                    <a:pt x="219" y="24"/>
                  </a:lnTo>
                  <a:lnTo>
                    <a:pt x="219" y="27"/>
                  </a:lnTo>
                  <a:lnTo>
                    <a:pt x="219" y="29"/>
                  </a:lnTo>
                  <a:lnTo>
                    <a:pt x="219" y="29"/>
                  </a:lnTo>
                  <a:lnTo>
                    <a:pt x="218" y="25"/>
                  </a:lnTo>
                  <a:lnTo>
                    <a:pt x="216" y="23"/>
                  </a:lnTo>
                  <a:lnTo>
                    <a:pt x="214" y="22"/>
                  </a:lnTo>
                  <a:lnTo>
                    <a:pt x="214" y="22"/>
                  </a:lnTo>
                  <a:lnTo>
                    <a:pt x="210" y="22"/>
                  </a:lnTo>
                  <a:lnTo>
                    <a:pt x="207" y="23"/>
                  </a:lnTo>
                  <a:lnTo>
                    <a:pt x="204" y="24"/>
                  </a:lnTo>
                  <a:lnTo>
                    <a:pt x="204" y="24"/>
                  </a:lnTo>
                  <a:lnTo>
                    <a:pt x="208" y="29"/>
                  </a:lnTo>
                  <a:lnTo>
                    <a:pt x="209" y="34"/>
                  </a:lnTo>
                  <a:lnTo>
                    <a:pt x="208" y="36"/>
                  </a:lnTo>
                  <a:lnTo>
                    <a:pt x="206" y="37"/>
                  </a:lnTo>
                  <a:lnTo>
                    <a:pt x="206" y="37"/>
                  </a:lnTo>
                  <a:lnTo>
                    <a:pt x="202" y="36"/>
                  </a:lnTo>
                  <a:lnTo>
                    <a:pt x="200" y="34"/>
                  </a:lnTo>
                  <a:lnTo>
                    <a:pt x="199" y="30"/>
                  </a:lnTo>
                  <a:lnTo>
                    <a:pt x="199" y="30"/>
                  </a:lnTo>
                  <a:lnTo>
                    <a:pt x="196" y="32"/>
                  </a:lnTo>
                  <a:lnTo>
                    <a:pt x="194" y="34"/>
                  </a:lnTo>
                  <a:lnTo>
                    <a:pt x="191" y="32"/>
                  </a:lnTo>
                  <a:lnTo>
                    <a:pt x="191" y="32"/>
                  </a:lnTo>
                  <a:lnTo>
                    <a:pt x="189" y="30"/>
                  </a:lnTo>
                  <a:lnTo>
                    <a:pt x="189" y="27"/>
                  </a:lnTo>
                  <a:lnTo>
                    <a:pt x="192" y="24"/>
                  </a:lnTo>
                  <a:lnTo>
                    <a:pt x="197" y="22"/>
                  </a:lnTo>
                  <a:lnTo>
                    <a:pt x="197" y="22"/>
                  </a:lnTo>
                  <a:lnTo>
                    <a:pt x="197" y="21"/>
                  </a:lnTo>
                  <a:lnTo>
                    <a:pt x="195" y="17"/>
                  </a:lnTo>
                  <a:lnTo>
                    <a:pt x="193" y="15"/>
                  </a:lnTo>
                  <a:lnTo>
                    <a:pt x="191" y="14"/>
                  </a:lnTo>
                  <a:lnTo>
                    <a:pt x="188" y="15"/>
                  </a:lnTo>
                  <a:lnTo>
                    <a:pt x="188" y="15"/>
                  </a:lnTo>
                  <a:lnTo>
                    <a:pt x="191" y="12"/>
                  </a:lnTo>
                  <a:lnTo>
                    <a:pt x="192" y="9"/>
                  </a:lnTo>
                  <a:lnTo>
                    <a:pt x="192" y="6"/>
                  </a:lnTo>
                  <a:lnTo>
                    <a:pt x="192" y="6"/>
                  </a:lnTo>
                  <a:lnTo>
                    <a:pt x="191" y="3"/>
                  </a:lnTo>
                  <a:lnTo>
                    <a:pt x="188" y="1"/>
                  </a:lnTo>
                  <a:lnTo>
                    <a:pt x="187" y="0"/>
                  </a:lnTo>
                  <a:lnTo>
                    <a:pt x="179" y="46"/>
                  </a:lnTo>
                  <a:lnTo>
                    <a:pt x="200" y="55"/>
                  </a:lnTo>
                  <a:lnTo>
                    <a:pt x="200" y="55"/>
                  </a:lnTo>
                  <a:lnTo>
                    <a:pt x="207" y="52"/>
                  </a:lnTo>
                  <a:lnTo>
                    <a:pt x="207" y="52"/>
                  </a:lnTo>
                  <a:lnTo>
                    <a:pt x="211" y="50"/>
                  </a:lnTo>
                  <a:lnTo>
                    <a:pt x="216" y="50"/>
                  </a:lnTo>
                  <a:lnTo>
                    <a:pt x="219" y="51"/>
                  </a:lnTo>
                  <a:lnTo>
                    <a:pt x="223" y="52"/>
                  </a:lnTo>
                  <a:lnTo>
                    <a:pt x="223" y="52"/>
                  </a:lnTo>
                  <a:lnTo>
                    <a:pt x="227" y="54"/>
                  </a:lnTo>
                  <a:lnTo>
                    <a:pt x="230" y="57"/>
                  </a:lnTo>
                  <a:lnTo>
                    <a:pt x="231" y="60"/>
                  </a:lnTo>
                  <a:lnTo>
                    <a:pt x="232" y="62"/>
                  </a:lnTo>
                  <a:lnTo>
                    <a:pt x="232" y="62"/>
                  </a:lnTo>
                  <a:lnTo>
                    <a:pt x="231" y="66"/>
                  </a:lnTo>
                  <a:lnTo>
                    <a:pt x="230" y="69"/>
                  </a:lnTo>
                  <a:lnTo>
                    <a:pt x="245" y="75"/>
                  </a:lnTo>
                  <a:close/>
                  <a:moveTo>
                    <a:pt x="352" y="69"/>
                  </a:moveTo>
                  <a:lnTo>
                    <a:pt x="371" y="61"/>
                  </a:lnTo>
                  <a:lnTo>
                    <a:pt x="352" y="53"/>
                  </a:lnTo>
                  <a:lnTo>
                    <a:pt x="352" y="53"/>
                  </a:lnTo>
                  <a:lnTo>
                    <a:pt x="320" y="53"/>
                  </a:lnTo>
                  <a:lnTo>
                    <a:pt x="271" y="52"/>
                  </a:lnTo>
                  <a:lnTo>
                    <a:pt x="255" y="72"/>
                  </a:lnTo>
                  <a:lnTo>
                    <a:pt x="255" y="72"/>
                  </a:lnTo>
                  <a:lnTo>
                    <a:pt x="352" y="69"/>
                  </a:lnTo>
                  <a:close/>
                  <a:moveTo>
                    <a:pt x="328" y="169"/>
                  </a:moveTo>
                  <a:lnTo>
                    <a:pt x="328" y="169"/>
                  </a:lnTo>
                  <a:lnTo>
                    <a:pt x="318" y="163"/>
                  </a:lnTo>
                  <a:lnTo>
                    <a:pt x="308" y="158"/>
                  </a:lnTo>
                  <a:lnTo>
                    <a:pt x="301" y="153"/>
                  </a:lnTo>
                  <a:lnTo>
                    <a:pt x="296" y="146"/>
                  </a:lnTo>
                  <a:lnTo>
                    <a:pt x="296" y="146"/>
                  </a:lnTo>
                  <a:lnTo>
                    <a:pt x="293" y="141"/>
                  </a:lnTo>
                  <a:lnTo>
                    <a:pt x="292" y="135"/>
                  </a:lnTo>
                  <a:lnTo>
                    <a:pt x="292" y="131"/>
                  </a:lnTo>
                  <a:lnTo>
                    <a:pt x="293" y="125"/>
                  </a:lnTo>
                  <a:lnTo>
                    <a:pt x="295" y="119"/>
                  </a:lnTo>
                  <a:lnTo>
                    <a:pt x="298" y="114"/>
                  </a:lnTo>
                  <a:lnTo>
                    <a:pt x="301" y="110"/>
                  </a:lnTo>
                  <a:lnTo>
                    <a:pt x="307" y="106"/>
                  </a:lnTo>
                  <a:lnTo>
                    <a:pt x="307" y="106"/>
                  </a:lnTo>
                  <a:lnTo>
                    <a:pt x="308" y="109"/>
                  </a:lnTo>
                  <a:lnTo>
                    <a:pt x="310" y="111"/>
                  </a:lnTo>
                  <a:lnTo>
                    <a:pt x="310" y="113"/>
                  </a:lnTo>
                  <a:lnTo>
                    <a:pt x="310" y="113"/>
                  </a:lnTo>
                  <a:lnTo>
                    <a:pt x="326" y="112"/>
                  </a:lnTo>
                  <a:lnTo>
                    <a:pt x="326" y="112"/>
                  </a:lnTo>
                  <a:lnTo>
                    <a:pt x="326" y="107"/>
                  </a:lnTo>
                  <a:lnTo>
                    <a:pt x="325" y="104"/>
                  </a:lnTo>
                  <a:lnTo>
                    <a:pt x="323" y="102"/>
                  </a:lnTo>
                  <a:lnTo>
                    <a:pt x="323" y="102"/>
                  </a:lnTo>
                  <a:lnTo>
                    <a:pt x="328" y="105"/>
                  </a:lnTo>
                  <a:lnTo>
                    <a:pt x="330" y="109"/>
                  </a:lnTo>
                  <a:lnTo>
                    <a:pt x="331" y="112"/>
                  </a:lnTo>
                  <a:lnTo>
                    <a:pt x="331" y="112"/>
                  </a:lnTo>
                  <a:lnTo>
                    <a:pt x="345" y="113"/>
                  </a:lnTo>
                  <a:lnTo>
                    <a:pt x="345" y="113"/>
                  </a:lnTo>
                  <a:lnTo>
                    <a:pt x="344" y="109"/>
                  </a:lnTo>
                  <a:lnTo>
                    <a:pt x="342" y="104"/>
                  </a:lnTo>
                  <a:lnTo>
                    <a:pt x="342" y="104"/>
                  </a:lnTo>
                  <a:lnTo>
                    <a:pt x="348" y="107"/>
                  </a:lnTo>
                  <a:lnTo>
                    <a:pt x="351" y="110"/>
                  </a:lnTo>
                  <a:lnTo>
                    <a:pt x="355" y="114"/>
                  </a:lnTo>
                  <a:lnTo>
                    <a:pt x="357" y="118"/>
                  </a:lnTo>
                  <a:lnTo>
                    <a:pt x="360" y="126"/>
                  </a:lnTo>
                  <a:lnTo>
                    <a:pt x="360" y="133"/>
                  </a:lnTo>
                  <a:lnTo>
                    <a:pt x="360" y="133"/>
                  </a:lnTo>
                  <a:lnTo>
                    <a:pt x="360" y="141"/>
                  </a:lnTo>
                  <a:lnTo>
                    <a:pt x="357" y="148"/>
                  </a:lnTo>
                  <a:lnTo>
                    <a:pt x="352" y="154"/>
                  </a:lnTo>
                  <a:lnTo>
                    <a:pt x="346" y="158"/>
                  </a:lnTo>
                  <a:lnTo>
                    <a:pt x="346" y="158"/>
                  </a:lnTo>
                  <a:lnTo>
                    <a:pt x="336" y="164"/>
                  </a:lnTo>
                  <a:lnTo>
                    <a:pt x="328" y="169"/>
                  </a:lnTo>
                  <a:close/>
                  <a:moveTo>
                    <a:pt x="313" y="267"/>
                  </a:moveTo>
                  <a:lnTo>
                    <a:pt x="313" y="267"/>
                  </a:lnTo>
                  <a:lnTo>
                    <a:pt x="312" y="266"/>
                  </a:lnTo>
                  <a:lnTo>
                    <a:pt x="312" y="266"/>
                  </a:lnTo>
                  <a:lnTo>
                    <a:pt x="312" y="266"/>
                  </a:lnTo>
                  <a:lnTo>
                    <a:pt x="312" y="266"/>
                  </a:lnTo>
                  <a:lnTo>
                    <a:pt x="313" y="267"/>
                  </a:lnTo>
                  <a:close/>
                  <a:moveTo>
                    <a:pt x="178" y="83"/>
                  </a:moveTo>
                  <a:lnTo>
                    <a:pt x="178" y="83"/>
                  </a:lnTo>
                  <a:lnTo>
                    <a:pt x="176" y="83"/>
                  </a:lnTo>
                  <a:lnTo>
                    <a:pt x="172" y="84"/>
                  </a:lnTo>
                  <a:lnTo>
                    <a:pt x="165" y="84"/>
                  </a:lnTo>
                  <a:lnTo>
                    <a:pt x="165" y="84"/>
                  </a:lnTo>
                  <a:lnTo>
                    <a:pt x="165" y="82"/>
                  </a:lnTo>
                  <a:lnTo>
                    <a:pt x="165" y="77"/>
                  </a:lnTo>
                  <a:lnTo>
                    <a:pt x="165" y="77"/>
                  </a:lnTo>
                  <a:lnTo>
                    <a:pt x="167" y="77"/>
                  </a:lnTo>
                  <a:lnTo>
                    <a:pt x="171" y="79"/>
                  </a:lnTo>
                  <a:lnTo>
                    <a:pt x="176" y="80"/>
                  </a:lnTo>
                  <a:lnTo>
                    <a:pt x="178" y="83"/>
                  </a:lnTo>
                  <a:close/>
                  <a:moveTo>
                    <a:pt x="380" y="229"/>
                  </a:moveTo>
                  <a:lnTo>
                    <a:pt x="380" y="229"/>
                  </a:lnTo>
                  <a:lnTo>
                    <a:pt x="387" y="230"/>
                  </a:lnTo>
                  <a:lnTo>
                    <a:pt x="390" y="229"/>
                  </a:lnTo>
                  <a:lnTo>
                    <a:pt x="390" y="229"/>
                  </a:lnTo>
                  <a:lnTo>
                    <a:pt x="390" y="222"/>
                  </a:lnTo>
                  <a:lnTo>
                    <a:pt x="388" y="211"/>
                  </a:lnTo>
                  <a:lnTo>
                    <a:pt x="388" y="211"/>
                  </a:lnTo>
                  <a:lnTo>
                    <a:pt x="386" y="211"/>
                  </a:lnTo>
                  <a:lnTo>
                    <a:pt x="381" y="211"/>
                  </a:lnTo>
                  <a:lnTo>
                    <a:pt x="378" y="210"/>
                  </a:lnTo>
                  <a:lnTo>
                    <a:pt x="374" y="207"/>
                  </a:lnTo>
                  <a:lnTo>
                    <a:pt x="374" y="207"/>
                  </a:lnTo>
                  <a:lnTo>
                    <a:pt x="371" y="202"/>
                  </a:lnTo>
                  <a:lnTo>
                    <a:pt x="371" y="202"/>
                  </a:lnTo>
                  <a:lnTo>
                    <a:pt x="364" y="193"/>
                  </a:lnTo>
                  <a:lnTo>
                    <a:pt x="357" y="186"/>
                  </a:lnTo>
                  <a:lnTo>
                    <a:pt x="349" y="180"/>
                  </a:lnTo>
                  <a:lnTo>
                    <a:pt x="341" y="176"/>
                  </a:lnTo>
                  <a:lnTo>
                    <a:pt x="341" y="176"/>
                  </a:lnTo>
                  <a:lnTo>
                    <a:pt x="353" y="169"/>
                  </a:lnTo>
                  <a:lnTo>
                    <a:pt x="362" y="162"/>
                  </a:lnTo>
                  <a:lnTo>
                    <a:pt x="366" y="156"/>
                  </a:lnTo>
                  <a:lnTo>
                    <a:pt x="370" y="151"/>
                  </a:lnTo>
                  <a:lnTo>
                    <a:pt x="370" y="151"/>
                  </a:lnTo>
                  <a:lnTo>
                    <a:pt x="372" y="147"/>
                  </a:lnTo>
                  <a:lnTo>
                    <a:pt x="373" y="140"/>
                  </a:lnTo>
                  <a:lnTo>
                    <a:pt x="374" y="133"/>
                  </a:lnTo>
                  <a:lnTo>
                    <a:pt x="374" y="125"/>
                  </a:lnTo>
                  <a:lnTo>
                    <a:pt x="372" y="117"/>
                  </a:lnTo>
                  <a:lnTo>
                    <a:pt x="368" y="109"/>
                  </a:lnTo>
                  <a:lnTo>
                    <a:pt x="362" y="102"/>
                  </a:lnTo>
                  <a:lnTo>
                    <a:pt x="358" y="98"/>
                  </a:lnTo>
                  <a:lnTo>
                    <a:pt x="353" y="95"/>
                  </a:lnTo>
                  <a:lnTo>
                    <a:pt x="353" y="95"/>
                  </a:lnTo>
                  <a:lnTo>
                    <a:pt x="345" y="91"/>
                  </a:lnTo>
                  <a:lnTo>
                    <a:pt x="338" y="89"/>
                  </a:lnTo>
                  <a:lnTo>
                    <a:pt x="330" y="88"/>
                  </a:lnTo>
                  <a:lnTo>
                    <a:pt x="325" y="88"/>
                  </a:lnTo>
                  <a:lnTo>
                    <a:pt x="312" y="90"/>
                  </a:lnTo>
                  <a:lnTo>
                    <a:pt x="304" y="92"/>
                  </a:lnTo>
                  <a:lnTo>
                    <a:pt x="304" y="92"/>
                  </a:lnTo>
                  <a:lnTo>
                    <a:pt x="298" y="96"/>
                  </a:lnTo>
                  <a:lnTo>
                    <a:pt x="292" y="101"/>
                  </a:lnTo>
                  <a:lnTo>
                    <a:pt x="288" y="105"/>
                  </a:lnTo>
                  <a:lnTo>
                    <a:pt x="284" y="111"/>
                  </a:lnTo>
                  <a:lnTo>
                    <a:pt x="281" y="118"/>
                  </a:lnTo>
                  <a:lnTo>
                    <a:pt x="279" y="125"/>
                  </a:lnTo>
                  <a:lnTo>
                    <a:pt x="278" y="132"/>
                  </a:lnTo>
                  <a:lnTo>
                    <a:pt x="279" y="141"/>
                  </a:lnTo>
                  <a:lnTo>
                    <a:pt x="279" y="141"/>
                  </a:lnTo>
                  <a:lnTo>
                    <a:pt x="281" y="147"/>
                  </a:lnTo>
                  <a:lnTo>
                    <a:pt x="284" y="153"/>
                  </a:lnTo>
                  <a:lnTo>
                    <a:pt x="288" y="158"/>
                  </a:lnTo>
                  <a:lnTo>
                    <a:pt x="291" y="162"/>
                  </a:lnTo>
                  <a:lnTo>
                    <a:pt x="300" y="169"/>
                  </a:lnTo>
                  <a:lnTo>
                    <a:pt x="312" y="176"/>
                  </a:lnTo>
                  <a:lnTo>
                    <a:pt x="312" y="176"/>
                  </a:lnTo>
                  <a:lnTo>
                    <a:pt x="304" y="180"/>
                  </a:lnTo>
                  <a:lnTo>
                    <a:pt x="297" y="187"/>
                  </a:lnTo>
                  <a:lnTo>
                    <a:pt x="295" y="191"/>
                  </a:lnTo>
                  <a:lnTo>
                    <a:pt x="292" y="195"/>
                  </a:lnTo>
                  <a:lnTo>
                    <a:pt x="291" y="200"/>
                  </a:lnTo>
                  <a:lnTo>
                    <a:pt x="291" y="206"/>
                  </a:lnTo>
                  <a:lnTo>
                    <a:pt x="291" y="206"/>
                  </a:lnTo>
                  <a:lnTo>
                    <a:pt x="292" y="213"/>
                  </a:lnTo>
                  <a:lnTo>
                    <a:pt x="295" y="221"/>
                  </a:lnTo>
                  <a:lnTo>
                    <a:pt x="296" y="230"/>
                  </a:lnTo>
                  <a:lnTo>
                    <a:pt x="295" y="236"/>
                  </a:lnTo>
                  <a:lnTo>
                    <a:pt x="295" y="242"/>
                  </a:lnTo>
                  <a:lnTo>
                    <a:pt x="295" y="242"/>
                  </a:lnTo>
                  <a:lnTo>
                    <a:pt x="296" y="242"/>
                  </a:lnTo>
                  <a:lnTo>
                    <a:pt x="299" y="240"/>
                  </a:lnTo>
                  <a:lnTo>
                    <a:pt x="306" y="236"/>
                  </a:lnTo>
                  <a:lnTo>
                    <a:pt x="306" y="236"/>
                  </a:lnTo>
                  <a:lnTo>
                    <a:pt x="308" y="229"/>
                  </a:lnTo>
                  <a:lnTo>
                    <a:pt x="308" y="222"/>
                  </a:lnTo>
                  <a:lnTo>
                    <a:pt x="308" y="214"/>
                  </a:lnTo>
                  <a:lnTo>
                    <a:pt x="308" y="214"/>
                  </a:lnTo>
                  <a:lnTo>
                    <a:pt x="311" y="217"/>
                  </a:lnTo>
                  <a:lnTo>
                    <a:pt x="312" y="223"/>
                  </a:lnTo>
                  <a:lnTo>
                    <a:pt x="312" y="228"/>
                  </a:lnTo>
                  <a:lnTo>
                    <a:pt x="312" y="232"/>
                  </a:lnTo>
                  <a:lnTo>
                    <a:pt x="312" y="232"/>
                  </a:lnTo>
                  <a:lnTo>
                    <a:pt x="315" y="230"/>
                  </a:lnTo>
                  <a:lnTo>
                    <a:pt x="319" y="228"/>
                  </a:lnTo>
                  <a:lnTo>
                    <a:pt x="320" y="225"/>
                  </a:lnTo>
                  <a:lnTo>
                    <a:pt x="320" y="225"/>
                  </a:lnTo>
                  <a:lnTo>
                    <a:pt x="322" y="217"/>
                  </a:lnTo>
                  <a:lnTo>
                    <a:pt x="321" y="209"/>
                  </a:lnTo>
                  <a:lnTo>
                    <a:pt x="320" y="203"/>
                  </a:lnTo>
                  <a:lnTo>
                    <a:pt x="318" y="199"/>
                  </a:lnTo>
                  <a:lnTo>
                    <a:pt x="318" y="199"/>
                  </a:lnTo>
                  <a:lnTo>
                    <a:pt x="318" y="194"/>
                  </a:lnTo>
                  <a:lnTo>
                    <a:pt x="319" y="190"/>
                  </a:lnTo>
                  <a:lnTo>
                    <a:pt x="321" y="185"/>
                  </a:lnTo>
                  <a:lnTo>
                    <a:pt x="326" y="183"/>
                  </a:lnTo>
                  <a:lnTo>
                    <a:pt x="326" y="183"/>
                  </a:lnTo>
                  <a:lnTo>
                    <a:pt x="337" y="188"/>
                  </a:lnTo>
                  <a:lnTo>
                    <a:pt x="337" y="188"/>
                  </a:lnTo>
                  <a:lnTo>
                    <a:pt x="341" y="192"/>
                  </a:lnTo>
                  <a:lnTo>
                    <a:pt x="348" y="198"/>
                  </a:lnTo>
                  <a:lnTo>
                    <a:pt x="356" y="206"/>
                  </a:lnTo>
                  <a:lnTo>
                    <a:pt x="359" y="210"/>
                  </a:lnTo>
                  <a:lnTo>
                    <a:pt x="362" y="216"/>
                  </a:lnTo>
                  <a:lnTo>
                    <a:pt x="362" y="216"/>
                  </a:lnTo>
                  <a:lnTo>
                    <a:pt x="364" y="223"/>
                  </a:lnTo>
                  <a:lnTo>
                    <a:pt x="365" y="230"/>
                  </a:lnTo>
                  <a:lnTo>
                    <a:pt x="366" y="236"/>
                  </a:lnTo>
                  <a:lnTo>
                    <a:pt x="366" y="242"/>
                  </a:lnTo>
                  <a:lnTo>
                    <a:pt x="364" y="250"/>
                  </a:lnTo>
                  <a:lnTo>
                    <a:pt x="362" y="254"/>
                  </a:lnTo>
                  <a:lnTo>
                    <a:pt x="362" y="254"/>
                  </a:lnTo>
                  <a:lnTo>
                    <a:pt x="357" y="260"/>
                  </a:lnTo>
                  <a:lnTo>
                    <a:pt x="351" y="266"/>
                  </a:lnTo>
                  <a:lnTo>
                    <a:pt x="345" y="269"/>
                  </a:lnTo>
                  <a:lnTo>
                    <a:pt x="337" y="270"/>
                  </a:lnTo>
                  <a:lnTo>
                    <a:pt x="337" y="270"/>
                  </a:lnTo>
                  <a:lnTo>
                    <a:pt x="336" y="270"/>
                  </a:lnTo>
                  <a:lnTo>
                    <a:pt x="336" y="270"/>
                  </a:lnTo>
                  <a:lnTo>
                    <a:pt x="327" y="270"/>
                  </a:lnTo>
                  <a:lnTo>
                    <a:pt x="327" y="270"/>
                  </a:lnTo>
                  <a:lnTo>
                    <a:pt x="319" y="268"/>
                  </a:lnTo>
                  <a:lnTo>
                    <a:pt x="319" y="268"/>
                  </a:lnTo>
                  <a:lnTo>
                    <a:pt x="312" y="266"/>
                  </a:lnTo>
                  <a:lnTo>
                    <a:pt x="312" y="266"/>
                  </a:lnTo>
                  <a:lnTo>
                    <a:pt x="305" y="262"/>
                  </a:lnTo>
                  <a:lnTo>
                    <a:pt x="295" y="255"/>
                  </a:lnTo>
                  <a:lnTo>
                    <a:pt x="283" y="247"/>
                  </a:lnTo>
                  <a:lnTo>
                    <a:pt x="271" y="236"/>
                  </a:lnTo>
                  <a:lnTo>
                    <a:pt x="271" y="236"/>
                  </a:lnTo>
                  <a:lnTo>
                    <a:pt x="255" y="217"/>
                  </a:lnTo>
                  <a:lnTo>
                    <a:pt x="245" y="205"/>
                  </a:lnTo>
                  <a:lnTo>
                    <a:pt x="245" y="205"/>
                  </a:lnTo>
                  <a:lnTo>
                    <a:pt x="251" y="207"/>
                  </a:lnTo>
                  <a:lnTo>
                    <a:pt x="256" y="207"/>
                  </a:lnTo>
                  <a:lnTo>
                    <a:pt x="262" y="207"/>
                  </a:lnTo>
                  <a:lnTo>
                    <a:pt x="262" y="207"/>
                  </a:lnTo>
                  <a:lnTo>
                    <a:pt x="262" y="196"/>
                  </a:lnTo>
                  <a:lnTo>
                    <a:pt x="263" y="186"/>
                  </a:lnTo>
                  <a:lnTo>
                    <a:pt x="263" y="186"/>
                  </a:lnTo>
                  <a:lnTo>
                    <a:pt x="263" y="177"/>
                  </a:lnTo>
                  <a:lnTo>
                    <a:pt x="263" y="177"/>
                  </a:lnTo>
                  <a:lnTo>
                    <a:pt x="260" y="177"/>
                  </a:lnTo>
                  <a:lnTo>
                    <a:pt x="252" y="175"/>
                  </a:lnTo>
                  <a:lnTo>
                    <a:pt x="247" y="173"/>
                  </a:lnTo>
                  <a:lnTo>
                    <a:pt x="243" y="171"/>
                  </a:lnTo>
                  <a:lnTo>
                    <a:pt x="239" y="169"/>
                  </a:lnTo>
                  <a:lnTo>
                    <a:pt x="237" y="165"/>
                  </a:lnTo>
                  <a:lnTo>
                    <a:pt x="237" y="165"/>
                  </a:lnTo>
                  <a:lnTo>
                    <a:pt x="240" y="166"/>
                  </a:lnTo>
                  <a:lnTo>
                    <a:pt x="244" y="168"/>
                  </a:lnTo>
                  <a:lnTo>
                    <a:pt x="249" y="169"/>
                  </a:lnTo>
                  <a:lnTo>
                    <a:pt x="249" y="169"/>
                  </a:lnTo>
                  <a:lnTo>
                    <a:pt x="259" y="168"/>
                  </a:lnTo>
                  <a:lnTo>
                    <a:pt x="263" y="168"/>
                  </a:lnTo>
                  <a:lnTo>
                    <a:pt x="263" y="168"/>
                  </a:lnTo>
                  <a:lnTo>
                    <a:pt x="264" y="157"/>
                  </a:lnTo>
                  <a:lnTo>
                    <a:pt x="266" y="148"/>
                  </a:lnTo>
                  <a:lnTo>
                    <a:pt x="266" y="148"/>
                  </a:lnTo>
                  <a:lnTo>
                    <a:pt x="266" y="139"/>
                  </a:lnTo>
                  <a:lnTo>
                    <a:pt x="266" y="139"/>
                  </a:lnTo>
                  <a:lnTo>
                    <a:pt x="259" y="139"/>
                  </a:lnTo>
                  <a:lnTo>
                    <a:pt x="249" y="138"/>
                  </a:lnTo>
                  <a:lnTo>
                    <a:pt x="249" y="138"/>
                  </a:lnTo>
                  <a:lnTo>
                    <a:pt x="243" y="134"/>
                  </a:lnTo>
                  <a:lnTo>
                    <a:pt x="239" y="132"/>
                  </a:lnTo>
                  <a:lnTo>
                    <a:pt x="237" y="128"/>
                  </a:lnTo>
                  <a:lnTo>
                    <a:pt x="237" y="128"/>
                  </a:lnTo>
                  <a:lnTo>
                    <a:pt x="240" y="129"/>
                  </a:lnTo>
                  <a:lnTo>
                    <a:pt x="248" y="132"/>
                  </a:lnTo>
                  <a:lnTo>
                    <a:pt x="248" y="132"/>
                  </a:lnTo>
                  <a:lnTo>
                    <a:pt x="255" y="132"/>
                  </a:lnTo>
                  <a:lnTo>
                    <a:pt x="261" y="131"/>
                  </a:lnTo>
                  <a:lnTo>
                    <a:pt x="264" y="131"/>
                  </a:lnTo>
                  <a:lnTo>
                    <a:pt x="267" y="129"/>
                  </a:lnTo>
                  <a:lnTo>
                    <a:pt x="267" y="129"/>
                  </a:lnTo>
                  <a:lnTo>
                    <a:pt x="267" y="111"/>
                  </a:lnTo>
                  <a:lnTo>
                    <a:pt x="267" y="111"/>
                  </a:lnTo>
                  <a:lnTo>
                    <a:pt x="267" y="106"/>
                  </a:lnTo>
                  <a:lnTo>
                    <a:pt x="267" y="101"/>
                  </a:lnTo>
                  <a:lnTo>
                    <a:pt x="267" y="101"/>
                  </a:lnTo>
                  <a:lnTo>
                    <a:pt x="263" y="101"/>
                  </a:lnTo>
                  <a:lnTo>
                    <a:pt x="258" y="99"/>
                  </a:lnTo>
                  <a:lnTo>
                    <a:pt x="249" y="96"/>
                  </a:lnTo>
                  <a:lnTo>
                    <a:pt x="245" y="94"/>
                  </a:lnTo>
                  <a:lnTo>
                    <a:pt x="241" y="90"/>
                  </a:lnTo>
                  <a:lnTo>
                    <a:pt x="241" y="90"/>
                  </a:lnTo>
                  <a:lnTo>
                    <a:pt x="240" y="88"/>
                  </a:lnTo>
                  <a:lnTo>
                    <a:pt x="239" y="86"/>
                  </a:lnTo>
                  <a:lnTo>
                    <a:pt x="241" y="81"/>
                  </a:lnTo>
                  <a:lnTo>
                    <a:pt x="241" y="81"/>
                  </a:lnTo>
                  <a:lnTo>
                    <a:pt x="221" y="72"/>
                  </a:lnTo>
                  <a:lnTo>
                    <a:pt x="221" y="72"/>
                  </a:lnTo>
                  <a:lnTo>
                    <a:pt x="223" y="69"/>
                  </a:lnTo>
                  <a:lnTo>
                    <a:pt x="224" y="66"/>
                  </a:lnTo>
                  <a:lnTo>
                    <a:pt x="225" y="64"/>
                  </a:lnTo>
                  <a:lnTo>
                    <a:pt x="225" y="64"/>
                  </a:lnTo>
                  <a:lnTo>
                    <a:pt x="224" y="60"/>
                  </a:lnTo>
                  <a:lnTo>
                    <a:pt x="221" y="58"/>
                  </a:lnTo>
                  <a:lnTo>
                    <a:pt x="216" y="57"/>
                  </a:lnTo>
                  <a:lnTo>
                    <a:pt x="211" y="57"/>
                  </a:lnTo>
                  <a:lnTo>
                    <a:pt x="211" y="57"/>
                  </a:lnTo>
                  <a:lnTo>
                    <a:pt x="208" y="58"/>
                  </a:lnTo>
                  <a:lnTo>
                    <a:pt x="204" y="60"/>
                  </a:lnTo>
                  <a:lnTo>
                    <a:pt x="202" y="64"/>
                  </a:lnTo>
                  <a:lnTo>
                    <a:pt x="176" y="52"/>
                  </a:lnTo>
                  <a:lnTo>
                    <a:pt x="155" y="73"/>
                  </a:lnTo>
                  <a:lnTo>
                    <a:pt x="155" y="73"/>
                  </a:lnTo>
                  <a:lnTo>
                    <a:pt x="155" y="74"/>
                  </a:lnTo>
                  <a:lnTo>
                    <a:pt x="154" y="76"/>
                  </a:lnTo>
                  <a:lnTo>
                    <a:pt x="154" y="79"/>
                  </a:lnTo>
                  <a:lnTo>
                    <a:pt x="154" y="79"/>
                  </a:lnTo>
                  <a:lnTo>
                    <a:pt x="154" y="80"/>
                  </a:lnTo>
                  <a:lnTo>
                    <a:pt x="154" y="81"/>
                  </a:lnTo>
                  <a:lnTo>
                    <a:pt x="154" y="81"/>
                  </a:lnTo>
                  <a:lnTo>
                    <a:pt x="148" y="88"/>
                  </a:lnTo>
                  <a:lnTo>
                    <a:pt x="148" y="88"/>
                  </a:lnTo>
                  <a:lnTo>
                    <a:pt x="143" y="94"/>
                  </a:lnTo>
                  <a:lnTo>
                    <a:pt x="143" y="94"/>
                  </a:lnTo>
                  <a:lnTo>
                    <a:pt x="141" y="98"/>
                  </a:lnTo>
                  <a:lnTo>
                    <a:pt x="140" y="102"/>
                  </a:lnTo>
                  <a:lnTo>
                    <a:pt x="140" y="102"/>
                  </a:lnTo>
                  <a:lnTo>
                    <a:pt x="140" y="103"/>
                  </a:lnTo>
                  <a:lnTo>
                    <a:pt x="140" y="105"/>
                  </a:lnTo>
                  <a:lnTo>
                    <a:pt x="142" y="110"/>
                  </a:lnTo>
                  <a:lnTo>
                    <a:pt x="147" y="114"/>
                  </a:lnTo>
                  <a:lnTo>
                    <a:pt x="148" y="116"/>
                  </a:lnTo>
                  <a:lnTo>
                    <a:pt x="148" y="116"/>
                  </a:lnTo>
                  <a:lnTo>
                    <a:pt x="149" y="114"/>
                  </a:lnTo>
                  <a:lnTo>
                    <a:pt x="149" y="114"/>
                  </a:lnTo>
                  <a:lnTo>
                    <a:pt x="149" y="114"/>
                  </a:lnTo>
                  <a:lnTo>
                    <a:pt x="154" y="118"/>
                  </a:lnTo>
                  <a:lnTo>
                    <a:pt x="154" y="118"/>
                  </a:lnTo>
                  <a:lnTo>
                    <a:pt x="155" y="116"/>
                  </a:lnTo>
                  <a:lnTo>
                    <a:pt x="156" y="112"/>
                  </a:lnTo>
                  <a:lnTo>
                    <a:pt x="156" y="112"/>
                  </a:lnTo>
                  <a:lnTo>
                    <a:pt x="160" y="107"/>
                  </a:lnTo>
                  <a:lnTo>
                    <a:pt x="164" y="104"/>
                  </a:lnTo>
                  <a:lnTo>
                    <a:pt x="164" y="104"/>
                  </a:lnTo>
                  <a:lnTo>
                    <a:pt x="169" y="102"/>
                  </a:lnTo>
                  <a:lnTo>
                    <a:pt x="174" y="102"/>
                  </a:lnTo>
                  <a:lnTo>
                    <a:pt x="174" y="102"/>
                  </a:lnTo>
                  <a:lnTo>
                    <a:pt x="178" y="102"/>
                  </a:lnTo>
                  <a:lnTo>
                    <a:pt x="181" y="104"/>
                  </a:lnTo>
                  <a:lnTo>
                    <a:pt x="181" y="104"/>
                  </a:lnTo>
                  <a:lnTo>
                    <a:pt x="184" y="107"/>
                  </a:lnTo>
                  <a:lnTo>
                    <a:pt x="185" y="112"/>
                  </a:lnTo>
                  <a:lnTo>
                    <a:pt x="186" y="117"/>
                  </a:lnTo>
                  <a:lnTo>
                    <a:pt x="185" y="120"/>
                  </a:lnTo>
                  <a:lnTo>
                    <a:pt x="185" y="120"/>
                  </a:lnTo>
                  <a:lnTo>
                    <a:pt x="182" y="118"/>
                  </a:lnTo>
                  <a:lnTo>
                    <a:pt x="182" y="118"/>
                  </a:lnTo>
                  <a:lnTo>
                    <a:pt x="179" y="117"/>
                  </a:lnTo>
                  <a:lnTo>
                    <a:pt x="174" y="116"/>
                  </a:lnTo>
                  <a:lnTo>
                    <a:pt x="167" y="116"/>
                  </a:lnTo>
                  <a:lnTo>
                    <a:pt x="159" y="117"/>
                  </a:lnTo>
                  <a:lnTo>
                    <a:pt x="159" y="117"/>
                  </a:lnTo>
                  <a:lnTo>
                    <a:pt x="152" y="120"/>
                  </a:lnTo>
                  <a:lnTo>
                    <a:pt x="139" y="125"/>
                  </a:lnTo>
                  <a:lnTo>
                    <a:pt x="139" y="125"/>
                  </a:lnTo>
                  <a:lnTo>
                    <a:pt x="134" y="126"/>
                  </a:lnTo>
                  <a:lnTo>
                    <a:pt x="132" y="126"/>
                  </a:lnTo>
                  <a:lnTo>
                    <a:pt x="129" y="124"/>
                  </a:lnTo>
                  <a:lnTo>
                    <a:pt x="127" y="121"/>
                  </a:lnTo>
                  <a:lnTo>
                    <a:pt x="127" y="121"/>
                  </a:lnTo>
                  <a:lnTo>
                    <a:pt x="127" y="118"/>
                  </a:lnTo>
                  <a:lnTo>
                    <a:pt x="128" y="116"/>
                  </a:lnTo>
                  <a:lnTo>
                    <a:pt x="128" y="113"/>
                  </a:lnTo>
                  <a:lnTo>
                    <a:pt x="128" y="113"/>
                  </a:lnTo>
                  <a:lnTo>
                    <a:pt x="125" y="116"/>
                  </a:lnTo>
                  <a:lnTo>
                    <a:pt x="122" y="118"/>
                  </a:lnTo>
                  <a:lnTo>
                    <a:pt x="120" y="121"/>
                  </a:lnTo>
                  <a:lnTo>
                    <a:pt x="120" y="121"/>
                  </a:lnTo>
                  <a:lnTo>
                    <a:pt x="119" y="126"/>
                  </a:lnTo>
                  <a:lnTo>
                    <a:pt x="120" y="131"/>
                  </a:lnTo>
                  <a:lnTo>
                    <a:pt x="122" y="133"/>
                  </a:lnTo>
                  <a:lnTo>
                    <a:pt x="127" y="135"/>
                  </a:lnTo>
                  <a:lnTo>
                    <a:pt x="127" y="135"/>
                  </a:lnTo>
                  <a:lnTo>
                    <a:pt x="132" y="135"/>
                  </a:lnTo>
                  <a:lnTo>
                    <a:pt x="137" y="134"/>
                  </a:lnTo>
                  <a:lnTo>
                    <a:pt x="148" y="129"/>
                  </a:lnTo>
                  <a:lnTo>
                    <a:pt x="148" y="129"/>
                  </a:lnTo>
                  <a:lnTo>
                    <a:pt x="158" y="124"/>
                  </a:lnTo>
                  <a:lnTo>
                    <a:pt x="158" y="124"/>
                  </a:lnTo>
                  <a:lnTo>
                    <a:pt x="163" y="123"/>
                  </a:lnTo>
                  <a:lnTo>
                    <a:pt x="166" y="121"/>
                  </a:lnTo>
                  <a:lnTo>
                    <a:pt x="170" y="123"/>
                  </a:lnTo>
                  <a:lnTo>
                    <a:pt x="174" y="124"/>
                  </a:lnTo>
                  <a:lnTo>
                    <a:pt x="174" y="124"/>
                  </a:lnTo>
                  <a:lnTo>
                    <a:pt x="180" y="127"/>
                  </a:lnTo>
                  <a:lnTo>
                    <a:pt x="182" y="128"/>
                  </a:lnTo>
                  <a:lnTo>
                    <a:pt x="182" y="128"/>
                  </a:lnTo>
                  <a:lnTo>
                    <a:pt x="180" y="132"/>
                  </a:lnTo>
                  <a:lnTo>
                    <a:pt x="177" y="134"/>
                  </a:lnTo>
                  <a:lnTo>
                    <a:pt x="172" y="134"/>
                  </a:lnTo>
                  <a:lnTo>
                    <a:pt x="172" y="134"/>
                  </a:lnTo>
                  <a:lnTo>
                    <a:pt x="167" y="134"/>
                  </a:lnTo>
                  <a:lnTo>
                    <a:pt x="164" y="133"/>
                  </a:lnTo>
                  <a:lnTo>
                    <a:pt x="162" y="131"/>
                  </a:lnTo>
                  <a:lnTo>
                    <a:pt x="159" y="128"/>
                  </a:lnTo>
                  <a:lnTo>
                    <a:pt x="159" y="128"/>
                  </a:lnTo>
                  <a:lnTo>
                    <a:pt x="157" y="133"/>
                  </a:lnTo>
                  <a:lnTo>
                    <a:pt x="157" y="133"/>
                  </a:lnTo>
                  <a:lnTo>
                    <a:pt x="157" y="135"/>
                  </a:lnTo>
                  <a:lnTo>
                    <a:pt x="157" y="138"/>
                  </a:lnTo>
                  <a:lnTo>
                    <a:pt x="157" y="139"/>
                  </a:lnTo>
                  <a:lnTo>
                    <a:pt x="157" y="141"/>
                  </a:lnTo>
                  <a:lnTo>
                    <a:pt x="157" y="141"/>
                  </a:lnTo>
                  <a:lnTo>
                    <a:pt x="156" y="142"/>
                  </a:lnTo>
                  <a:lnTo>
                    <a:pt x="154" y="144"/>
                  </a:lnTo>
                  <a:lnTo>
                    <a:pt x="149" y="148"/>
                  </a:lnTo>
                  <a:lnTo>
                    <a:pt x="149" y="148"/>
                  </a:lnTo>
                  <a:lnTo>
                    <a:pt x="143" y="151"/>
                  </a:lnTo>
                  <a:lnTo>
                    <a:pt x="137" y="153"/>
                  </a:lnTo>
                  <a:lnTo>
                    <a:pt x="137" y="153"/>
                  </a:lnTo>
                  <a:lnTo>
                    <a:pt x="142" y="163"/>
                  </a:lnTo>
                  <a:lnTo>
                    <a:pt x="142" y="163"/>
                  </a:lnTo>
                  <a:lnTo>
                    <a:pt x="147" y="170"/>
                  </a:lnTo>
                  <a:lnTo>
                    <a:pt x="149" y="175"/>
                  </a:lnTo>
                  <a:lnTo>
                    <a:pt x="151" y="178"/>
                  </a:lnTo>
                  <a:lnTo>
                    <a:pt x="151" y="178"/>
                  </a:lnTo>
                  <a:lnTo>
                    <a:pt x="156" y="177"/>
                  </a:lnTo>
                  <a:lnTo>
                    <a:pt x="164" y="173"/>
                  </a:lnTo>
                  <a:lnTo>
                    <a:pt x="164" y="173"/>
                  </a:lnTo>
                  <a:lnTo>
                    <a:pt x="170" y="169"/>
                  </a:lnTo>
                  <a:lnTo>
                    <a:pt x="173" y="164"/>
                  </a:lnTo>
                  <a:lnTo>
                    <a:pt x="173" y="164"/>
                  </a:lnTo>
                  <a:lnTo>
                    <a:pt x="169" y="175"/>
                  </a:lnTo>
                  <a:lnTo>
                    <a:pt x="164" y="180"/>
                  </a:lnTo>
                  <a:lnTo>
                    <a:pt x="160" y="185"/>
                  </a:lnTo>
                  <a:lnTo>
                    <a:pt x="157" y="188"/>
                  </a:lnTo>
                  <a:lnTo>
                    <a:pt x="157" y="188"/>
                  </a:lnTo>
                  <a:lnTo>
                    <a:pt x="141" y="199"/>
                  </a:lnTo>
                  <a:lnTo>
                    <a:pt x="120" y="210"/>
                  </a:lnTo>
                  <a:lnTo>
                    <a:pt x="108" y="217"/>
                  </a:lnTo>
                  <a:lnTo>
                    <a:pt x="96" y="222"/>
                  </a:lnTo>
                  <a:lnTo>
                    <a:pt x="84" y="227"/>
                  </a:lnTo>
                  <a:lnTo>
                    <a:pt x="72" y="229"/>
                  </a:lnTo>
                  <a:lnTo>
                    <a:pt x="72" y="229"/>
                  </a:lnTo>
                  <a:lnTo>
                    <a:pt x="68" y="228"/>
                  </a:lnTo>
                  <a:lnTo>
                    <a:pt x="63" y="227"/>
                  </a:lnTo>
                  <a:lnTo>
                    <a:pt x="54" y="221"/>
                  </a:lnTo>
                  <a:lnTo>
                    <a:pt x="47" y="215"/>
                  </a:lnTo>
                  <a:lnTo>
                    <a:pt x="41" y="209"/>
                  </a:lnTo>
                  <a:lnTo>
                    <a:pt x="41" y="209"/>
                  </a:lnTo>
                  <a:lnTo>
                    <a:pt x="40" y="209"/>
                  </a:lnTo>
                  <a:lnTo>
                    <a:pt x="39" y="208"/>
                  </a:lnTo>
                  <a:lnTo>
                    <a:pt x="36" y="209"/>
                  </a:lnTo>
                  <a:lnTo>
                    <a:pt x="32" y="211"/>
                  </a:lnTo>
                  <a:lnTo>
                    <a:pt x="32" y="211"/>
                  </a:lnTo>
                  <a:lnTo>
                    <a:pt x="30" y="211"/>
                  </a:lnTo>
                  <a:lnTo>
                    <a:pt x="25" y="211"/>
                  </a:lnTo>
                  <a:lnTo>
                    <a:pt x="20" y="213"/>
                  </a:lnTo>
                  <a:lnTo>
                    <a:pt x="16" y="215"/>
                  </a:lnTo>
                  <a:lnTo>
                    <a:pt x="14" y="217"/>
                  </a:lnTo>
                  <a:lnTo>
                    <a:pt x="14" y="217"/>
                  </a:lnTo>
                  <a:lnTo>
                    <a:pt x="15" y="218"/>
                  </a:lnTo>
                  <a:lnTo>
                    <a:pt x="17" y="218"/>
                  </a:lnTo>
                  <a:lnTo>
                    <a:pt x="22" y="217"/>
                  </a:lnTo>
                  <a:lnTo>
                    <a:pt x="25" y="218"/>
                  </a:lnTo>
                  <a:lnTo>
                    <a:pt x="25" y="218"/>
                  </a:lnTo>
                  <a:lnTo>
                    <a:pt x="26" y="220"/>
                  </a:lnTo>
                  <a:lnTo>
                    <a:pt x="26" y="221"/>
                  </a:lnTo>
                  <a:lnTo>
                    <a:pt x="25" y="222"/>
                  </a:lnTo>
                  <a:lnTo>
                    <a:pt x="24" y="224"/>
                  </a:lnTo>
                  <a:lnTo>
                    <a:pt x="24" y="224"/>
                  </a:lnTo>
                  <a:lnTo>
                    <a:pt x="25" y="225"/>
                  </a:lnTo>
                  <a:lnTo>
                    <a:pt x="26" y="228"/>
                  </a:lnTo>
                  <a:lnTo>
                    <a:pt x="32" y="230"/>
                  </a:lnTo>
                  <a:lnTo>
                    <a:pt x="45" y="235"/>
                  </a:lnTo>
                  <a:lnTo>
                    <a:pt x="45" y="235"/>
                  </a:lnTo>
                  <a:lnTo>
                    <a:pt x="46" y="236"/>
                  </a:lnTo>
                  <a:lnTo>
                    <a:pt x="45" y="237"/>
                  </a:lnTo>
                  <a:lnTo>
                    <a:pt x="45" y="237"/>
                  </a:lnTo>
                  <a:lnTo>
                    <a:pt x="38" y="236"/>
                  </a:lnTo>
                  <a:lnTo>
                    <a:pt x="32" y="233"/>
                  </a:lnTo>
                  <a:lnTo>
                    <a:pt x="24" y="230"/>
                  </a:lnTo>
                  <a:lnTo>
                    <a:pt x="24" y="230"/>
                  </a:lnTo>
                  <a:lnTo>
                    <a:pt x="18" y="229"/>
                  </a:lnTo>
                  <a:lnTo>
                    <a:pt x="15" y="229"/>
                  </a:lnTo>
                  <a:lnTo>
                    <a:pt x="13" y="231"/>
                  </a:lnTo>
                  <a:lnTo>
                    <a:pt x="11" y="233"/>
                  </a:lnTo>
                  <a:lnTo>
                    <a:pt x="11" y="233"/>
                  </a:lnTo>
                  <a:lnTo>
                    <a:pt x="11" y="235"/>
                  </a:lnTo>
                  <a:lnTo>
                    <a:pt x="10" y="235"/>
                  </a:lnTo>
                  <a:lnTo>
                    <a:pt x="6" y="237"/>
                  </a:lnTo>
                  <a:lnTo>
                    <a:pt x="5" y="238"/>
                  </a:lnTo>
                  <a:lnTo>
                    <a:pt x="2" y="242"/>
                  </a:lnTo>
                  <a:lnTo>
                    <a:pt x="1" y="245"/>
                  </a:lnTo>
                  <a:lnTo>
                    <a:pt x="0" y="251"/>
                  </a:lnTo>
                  <a:lnTo>
                    <a:pt x="0" y="251"/>
                  </a:lnTo>
                  <a:lnTo>
                    <a:pt x="1" y="250"/>
                  </a:lnTo>
                  <a:lnTo>
                    <a:pt x="5" y="246"/>
                  </a:lnTo>
                  <a:lnTo>
                    <a:pt x="9" y="244"/>
                  </a:lnTo>
                  <a:lnTo>
                    <a:pt x="10" y="243"/>
                  </a:lnTo>
                  <a:lnTo>
                    <a:pt x="11" y="244"/>
                  </a:lnTo>
                  <a:lnTo>
                    <a:pt x="11" y="244"/>
                  </a:lnTo>
                  <a:lnTo>
                    <a:pt x="13" y="248"/>
                  </a:lnTo>
                  <a:lnTo>
                    <a:pt x="16" y="251"/>
                  </a:lnTo>
                  <a:lnTo>
                    <a:pt x="21" y="251"/>
                  </a:lnTo>
                  <a:lnTo>
                    <a:pt x="26" y="251"/>
                  </a:lnTo>
                  <a:lnTo>
                    <a:pt x="37" y="250"/>
                  </a:lnTo>
                  <a:lnTo>
                    <a:pt x="40" y="250"/>
                  </a:lnTo>
                  <a:lnTo>
                    <a:pt x="44" y="250"/>
                  </a:lnTo>
                  <a:lnTo>
                    <a:pt x="44" y="250"/>
                  </a:lnTo>
                  <a:lnTo>
                    <a:pt x="44" y="251"/>
                  </a:lnTo>
                  <a:lnTo>
                    <a:pt x="43" y="251"/>
                  </a:lnTo>
                  <a:lnTo>
                    <a:pt x="40" y="252"/>
                  </a:lnTo>
                  <a:lnTo>
                    <a:pt x="32" y="253"/>
                  </a:lnTo>
                  <a:lnTo>
                    <a:pt x="28" y="254"/>
                  </a:lnTo>
                  <a:lnTo>
                    <a:pt x="24" y="257"/>
                  </a:lnTo>
                  <a:lnTo>
                    <a:pt x="22" y="258"/>
                  </a:lnTo>
                  <a:lnTo>
                    <a:pt x="22" y="260"/>
                  </a:lnTo>
                  <a:lnTo>
                    <a:pt x="22" y="261"/>
                  </a:lnTo>
                  <a:lnTo>
                    <a:pt x="22" y="261"/>
                  </a:lnTo>
                  <a:lnTo>
                    <a:pt x="21" y="264"/>
                  </a:lnTo>
                  <a:lnTo>
                    <a:pt x="17" y="268"/>
                  </a:lnTo>
                  <a:lnTo>
                    <a:pt x="16" y="270"/>
                  </a:lnTo>
                  <a:lnTo>
                    <a:pt x="16" y="274"/>
                  </a:lnTo>
                  <a:lnTo>
                    <a:pt x="17" y="277"/>
                  </a:lnTo>
                  <a:lnTo>
                    <a:pt x="21" y="282"/>
                  </a:lnTo>
                  <a:lnTo>
                    <a:pt x="21" y="282"/>
                  </a:lnTo>
                  <a:lnTo>
                    <a:pt x="22" y="275"/>
                  </a:lnTo>
                  <a:lnTo>
                    <a:pt x="24" y="272"/>
                  </a:lnTo>
                  <a:lnTo>
                    <a:pt x="26" y="270"/>
                  </a:lnTo>
                  <a:lnTo>
                    <a:pt x="29" y="270"/>
                  </a:lnTo>
                  <a:lnTo>
                    <a:pt x="29" y="270"/>
                  </a:lnTo>
                  <a:lnTo>
                    <a:pt x="32" y="270"/>
                  </a:lnTo>
                  <a:lnTo>
                    <a:pt x="36" y="273"/>
                  </a:lnTo>
                  <a:lnTo>
                    <a:pt x="40" y="273"/>
                  </a:lnTo>
                  <a:lnTo>
                    <a:pt x="45" y="270"/>
                  </a:lnTo>
                  <a:lnTo>
                    <a:pt x="45" y="270"/>
                  </a:lnTo>
                  <a:lnTo>
                    <a:pt x="50" y="267"/>
                  </a:lnTo>
                  <a:lnTo>
                    <a:pt x="53" y="265"/>
                  </a:lnTo>
                  <a:lnTo>
                    <a:pt x="59" y="262"/>
                  </a:lnTo>
                  <a:lnTo>
                    <a:pt x="59" y="262"/>
                  </a:lnTo>
                  <a:lnTo>
                    <a:pt x="60" y="265"/>
                  </a:lnTo>
                  <a:lnTo>
                    <a:pt x="61" y="268"/>
                  </a:lnTo>
                  <a:lnTo>
                    <a:pt x="61" y="268"/>
                  </a:lnTo>
                  <a:lnTo>
                    <a:pt x="63" y="269"/>
                  </a:lnTo>
                  <a:lnTo>
                    <a:pt x="65" y="270"/>
                  </a:lnTo>
                  <a:lnTo>
                    <a:pt x="65" y="270"/>
                  </a:lnTo>
                  <a:lnTo>
                    <a:pt x="65" y="270"/>
                  </a:lnTo>
                  <a:lnTo>
                    <a:pt x="65" y="274"/>
                  </a:lnTo>
                  <a:lnTo>
                    <a:pt x="62" y="277"/>
                  </a:lnTo>
                  <a:lnTo>
                    <a:pt x="60" y="280"/>
                  </a:lnTo>
                  <a:lnTo>
                    <a:pt x="60" y="280"/>
                  </a:lnTo>
                  <a:lnTo>
                    <a:pt x="61" y="280"/>
                  </a:lnTo>
                  <a:lnTo>
                    <a:pt x="63" y="280"/>
                  </a:lnTo>
                  <a:lnTo>
                    <a:pt x="68" y="279"/>
                  </a:lnTo>
                  <a:lnTo>
                    <a:pt x="70" y="276"/>
                  </a:lnTo>
                  <a:lnTo>
                    <a:pt x="72" y="273"/>
                  </a:lnTo>
                  <a:lnTo>
                    <a:pt x="72" y="273"/>
                  </a:lnTo>
                  <a:lnTo>
                    <a:pt x="73" y="272"/>
                  </a:lnTo>
                  <a:lnTo>
                    <a:pt x="75" y="272"/>
                  </a:lnTo>
                  <a:lnTo>
                    <a:pt x="77" y="272"/>
                  </a:lnTo>
                  <a:lnTo>
                    <a:pt x="77" y="272"/>
                  </a:lnTo>
                  <a:lnTo>
                    <a:pt x="80" y="270"/>
                  </a:lnTo>
                  <a:lnTo>
                    <a:pt x="81" y="269"/>
                  </a:lnTo>
                  <a:lnTo>
                    <a:pt x="82" y="266"/>
                  </a:lnTo>
                  <a:lnTo>
                    <a:pt x="81" y="262"/>
                  </a:lnTo>
                  <a:lnTo>
                    <a:pt x="81" y="261"/>
                  </a:lnTo>
                  <a:lnTo>
                    <a:pt x="82" y="259"/>
                  </a:lnTo>
                  <a:lnTo>
                    <a:pt x="82" y="259"/>
                  </a:lnTo>
                  <a:lnTo>
                    <a:pt x="88" y="255"/>
                  </a:lnTo>
                  <a:lnTo>
                    <a:pt x="92" y="252"/>
                  </a:lnTo>
                  <a:lnTo>
                    <a:pt x="103" y="247"/>
                  </a:lnTo>
                  <a:lnTo>
                    <a:pt x="103" y="247"/>
                  </a:lnTo>
                  <a:lnTo>
                    <a:pt x="102" y="252"/>
                  </a:lnTo>
                  <a:lnTo>
                    <a:pt x="102" y="257"/>
                  </a:lnTo>
                  <a:lnTo>
                    <a:pt x="103" y="262"/>
                  </a:lnTo>
                  <a:lnTo>
                    <a:pt x="128" y="255"/>
                  </a:lnTo>
                  <a:lnTo>
                    <a:pt x="128" y="255"/>
                  </a:lnTo>
                  <a:lnTo>
                    <a:pt x="128" y="250"/>
                  </a:lnTo>
                  <a:lnTo>
                    <a:pt x="129" y="245"/>
                  </a:lnTo>
                  <a:lnTo>
                    <a:pt x="132" y="239"/>
                  </a:lnTo>
                  <a:lnTo>
                    <a:pt x="135" y="233"/>
                  </a:lnTo>
                  <a:lnTo>
                    <a:pt x="135" y="233"/>
                  </a:lnTo>
                  <a:lnTo>
                    <a:pt x="135" y="236"/>
                  </a:lnTo>
                  <a:lnTo>
                    <a:pt x="135" y="242"/>
                  </a:lnTo>
                  <a:lnTo>
                    <a:pt x="134" y="248"/>
                  </a:lnTo>
                  <a:lnTo>
                    <a:pt x="135" y="252"/>
                  </a:lnTo>
                  <a:lnTo>
                    <a:pt x="136" y="253"/>
                  </a:lnTo>
                  <a:lnTo>
                    <a:pt x="160" y="247"/>
                  </a:lnTo>
                  <a:lnTo>
                    <a:pt x="160" y="247"/>
                  </a:lnTo>
                  <a:lnTo>
                    <a:pt x="160" y="244"/>
                  </a:lnTo>
                  <a:lnTo>
                    <a:pt x="160" y="239"/>
                  </a:lnTo>
                  <a:lnTo>
                    <a:pt x="162" y="231"/>
                  </a:lnTo>
                  <a:lnTo>
                    <a:pt x="162" y="231"/>
                  </a:lnTo>
                  <a:lnTo>
                    <a:pt x="165" y="240"/>
                  </a:lnTo>
                  <a:lnTo>
                    <a:pt x="169" y="248"/>
                  </a:lnTo>
                  <a:lnTo>
                    <a:pt x="174" y="255"/>
                  </a:lnTo>
                  <a:lnTo>
                    <a:pt x="178" y="258"/>
                  </a:lnTo>
                  <a:lnTo>
                    <a:pt x="182" y="260"/>
                  </a:lnTo>
                  <a:lnTo>
                    <a:pt x="182" y="260"/>
                  </a:lnTo>
                  <a:lnTo>
                    <a:pt x="196" y="266"/>
                  </a:lnTo>
                  <a:lnTo>
                    <a:pt x="210" y="270"/>
                  </a:lnTo>
                  <a:lnTo>
                    <a:pt x="246" y="281"/>
                  </a:lnTo>
                  <a:lnTo>
                    <a:pt x="246" y="281"/>
                  </a:lnTo>
                  <a:lnTo>
                    <a:pt x="258" y="284"/>
                  </a:lnTo>
                  <a:lnTo>
                    <a:pt x="266" y="288"/>
                  </a:lnTo>
                  <a:lnTo>
                    <a:pt x="266" y="288"/>
                  </a:lnTo>
                  <a:lnTo>
                    <a:pt x="267" y="289"/>
                  </a:lnTo>
                  <a:lnTo>
                    <a:pt x="267" y="290"/>
                  </a:lnTo>
                  <a:lnTo>
                    <a:pt x="266" y="294"/>
                  </a:lnTo>
                  <a:lnTo>
                    <a:pt x="262" y="296"/>
                  </a:lnTo>
                  <a:lnTo>
                    <a:pt x="262" y="296"/>
                  </a:lnTo>
                  <a:lnTo>
                    <a:pt x="268" y="299"/>
                  </a:lnTo>
                  <a:lnTo>
                    <a:pt x="277" y="305"/>
                  </a:lnTo>
                  <a:lnTo>
                    <a:pt x="277" y="305"/>
                  </a:lnTo>
                  <a:lnTo>
                    <a:pt x="283" y="311"/>
                  </a:lnTo>
                  <a:lnTo>
                    <a:pt x="286" y="318"/>
                  </a:lnTo>
                  <a:lnTo>
                    <a:pt x="290" y="327"/>
                  </a:lnTo>
                  <a:lnTo>
                    <a:pt x="292" y="336"/>
                  </a:lnTo>
                  <a:lnTo>
                    <a:pt x="292" y="336"/>
                  </a:lnTo>
                  <a:lnTo>
                    <a:pt x="293" y="344"/>
                  </a:lnTo>
                  <a:lnTo>
                    <a:pt x="295" y="352"/>
                  </a:lnTo>
                  <a:lnTo>
                    <a:pt x="295" y="359"/>
                  </a:lnTo>
                  <a:lnTo>
                    <a:pt x="293" y="363"/>
                  </a:lnTo>
                  <a:lnTo>
                    <a:pt x="292" y="364"/>
                  </a:lnTo>
                  <a:lnTo>
                    <a:pt x="292" y="364"/>
                  </a:lnTo>
                  <a:lnTo>
                    <a:pt x="291" y="366"/>
                  </a:lnTo>
                  <a:lnTo>
                    <a:pt x="289" y="368"/>
                  </a:lnTo>
                  <a:lnTo>
                    <a:pt x="284" y="369"/>
                  </a:lnTo>
                  <a:lnTo>
                    <a:pt x="277" y="371"/>
                  </a:lnTo>
                  <a:lnTo>
                    <a:pt x="279" y="380"/>
                  </a:lnTo>
                  <a:lnTo>
                    <a:pt x="279" y="380"/>
                  </a:lnTo>
                  <a:lnTo>
                    <a:pt x="285" y="380"/>
                  </a:lnTo>
                  <a:lnTo>
                    <a:pt x="290" y="379"/>
                  </a:lnTo>
                  <a:lnTo>
                    <a:pt x="295" y="378"/>
                  </a:lnTo>
                  <a:lnTo>
                    <a:pt x="295" y="378"/>
                  </a:lnTo>
                  <a:lnTo>
                    <a:pt x="292" y="379"/>
                  </a:lnTo>
                  <a:lnTo>
                    <a:pt x="292" y="379"/>
                  </a:lnTo>
                  <a:lnTo>
                    <a:pt x="290" y="385"/>
                  </a:lnTo>
                  <a:lnTo>
                    <a:pt x="289" y="389"/>
                  </a:lnTo>
                  <a:lnTo>
                    <a:pt x="298" y="396"/>
                  </a:lnTo>
                  <a:lnTo>
                    <a:pt x="298" y="396"/>
                  </a:lnTo>
                  <a:lnTo>
                    <a:pt x="303" y="385"/>
                  </a:lnTo>
                  <a:lnTo>
                    <a:pt x="305" y="381"/>
                  </a:lnTo>
                  <a:lnTo>
                    <a:pt x="307" y="379"/>
                  </a:lnTo>
                  <a:lnTo>
                    <a:pt x="307" y="379"/>
                  </a:lnTo>
                  <a:lnTo>
                    <a:pt x="310" y="379"/>
                  </a:lnTo>
                  <a:lnTo>
                    <a:pt x="313" y="380"/>
                  </a:lnTo>
                  <a:lnTo>
                    <a:pt x="318" y="383"/>
                  </a:lnTo>
                  <a:lnTo>
                    <a:pt x="323" y="385"/>
                  </a:lnTo>
                  <a:lnTo>
                    <a:pt x="328" y="389"/>
                  </a:lnTo>
                  <a:lnTo>
                    <a:pt x="333" y="395"/>
                  </a:lnTo>
                  <a:lnTo>
                    <a:pt x="337" y="401"/>
                  </a:lnTo>
                  <a:lnTo>
                    <a:pt x="341" y="408"/>
                  </a:lnTo>
                  <a:lnTo>
                    <a:pt x="341" y="408"/>
                  </a:lnTo>
                  <a:lnTo>
                    <a:pt x="343" y="414"/>
                  </a:lnTo>
                  <a:lnTo>
                    <a:pt x="343" y="420"/>
                  </a:lnTo>
                  <a:lnTo>
                    <a:pt x="343" y="425"/>
                  </a:lnTo>
                  <a:lnTo>
                    <a:pt x="343" y="432"/>
                  </a:lnTo>
                  <a:lnTo>
                    <a:pt x="342" y="438"/>
                  </a:lnTo>
                  <a:lnTo>
                    <a:pt x="340" y="443"/>
                  </a:lnTo>
                  <a:lnTo>
                    <a:pt x="336" y="446"/>
                  </a:lnTo>
                  <a:lnTo>
                    <a:pt x="331" y="448"/>
                  </a:lnTo>
                  <a:lnTo>
                    <a:pt x="331" y="448"/>
                  </a:lnTo>
                  <a:lnTo>
                    <a:pt x="329" y="448"/>
                  </a:lnTo>
                  <a:lnTo>
                    <a:pt x="326" y="447"/>
                  </a:lnTo>
                  <a:lnTo>
                    <a:pt x="319" y="444"/>
                  </a:lnTo>
                  <a:lnTo>
                    <a:pt x="312" y="440"/>
                  </a:lnTo>
                  <a:lnTo>
                    <a:pt x="308" y="440"/>
                  </a:lnTo>
                  <a:lnTo>
                    <a:pt x="307" y="443"/>
                  </a:lnTo>
                  <a:lnTo>
                    <a:pt x="307" y="443"/>
                  </a:lnTo>
                  <a:lnTo>
                    <a:pt x="305" y="444"/>
                  </a:lnTo>
                  <a:lnTo>
                    <a:pt x="303" y="446"/>
                  </a:lnTo>
                  <a:lnTo>
                    <a:pt x="296" y="450"/>
                  </a:lnTo>
                  <a:lnTo>
                    <a:pt x="293" y="452"/>
                  </a:lnTo>
                  <a:lnTo>
                    <a:pt x="292" y="455"/>
                  </a:lnTo>
                  <a:lnTo>
                    <a:pt x="291" y="460"/>
                  </a:lnTo>
                  <a:lnTo>
                    <a:pt x="292" y="466"/>
                  </a:lnTo>
                  <a:lnTo>
                    <a:pt x="292" y="466"/>
                  </a:lnTo>
                  <a:lnTo>
                    <a:pt x="298" y="460"/>
                  </a:lnTo>
                  <a:lnTo>
                    <a:pt x="300" y="458"/>
                  </a:lnTo>
                  <a:lnTo>
                    <a:pt x="303" y="458"/>
                  </a:lnTo>
                  <a:lnTo>
                    <a:pt x="303" y="458"/>
                  </a:lnTo>
                  <a:lnTo>
                    <a:pt x="304" y="459"/>
                  </a:lnTo>
                  <a:lnTo>
                    <a:pt x="305" y="460"/>
                  </a:lnTo>
                  <a:lnTo>
                    <a:pt x="306" y="462"/>
                  </a:lnTo>
                  <a:lnTo>
                    <a:pt x="306" y="462"/>
                  </a:lnTo>
                  <a:lnTo>
                    <a:pt x="308" y="463"/>
                  </a:lnTo>
                  <a:lnTo>
                    <a:pt x="311" y="463"/>
                  </a:lnTo>
                  <a:lnTo>
                    <a:pt x="316" y="463"/>
                  </a:lnTo>
                  <a:lnTo>
                    <a:pt x="323" y="462"/>
                  </a:lnTo>
                  <a:lnTo>
                    <a:pt x="326" y="462"/>
                  </a:lnTo>
                  <a:lnTo>
                    <a:pt x="326" y="463"/>
                  </a:lnTo>
                  <a:lnTo>
                    <a:pt x="326" y="463"/>
                  </a:lnTo>
                  <a:lnTo>
                    <a:pt x="326" y="465"/>
                  </a:lnTo>
                  <a:lnTo>
                    <a:pt x="325" y="465"/>
                  </a:lnTo>
                  <a:lnTo>
                    <a:pt x="322" y="465"/>
                  </a:lnTo>
                  <a:lnTo>
                    <a:pt x="322" y="465"/>
                  </a:lnTo>
                  <a:lnTo>
                    <a:pt x="310" y="467"/>
                  </a:lnTo>
                  <a:lnTo>
                    <a:pt x="305" y="469"/>
                  </a:lnTo>
                  <a:lnTo>
                    <a:pt x="303" y="472"/>
                  </a:lnTo>
                  <a:lnTo>
                    <a:pt x="303" y="472"/>
                  </a:lnTo>
                  <a:lnTo>
                    <a:pt x="303" y="473"/>
                  </a:lnTo>
                  <a:lnTo>
                    <a:pt x="301" y="475"/>
                  </a:lnTo>
                  <a:lnTo>
                    <a:pt x="301" y="475"/>
                  </a:lnTo>
                  <a:lnTo>
                    <a:pt x="300" y="478"/>
                  </a:lnTo>
                  <a:lnTo>
                    <a:pt x="297" y="481"/>
                  </a:lnTo>
                  <a:lnTo>
                    <a:pt x="295" y="484"/>
                  </a:lnTo>
                  <a:lnTo>
                    <a:pt x="293" y="488"/>
                  </a:lnTo>
                  <a:lnTo>
                    <a:pt x="293" y="491"/>
                  </a:lnTo>
                  <a:lnTo>
                    <a:pt x="293" y="491"/>
                  </a:lnTo>
                  <a:lnTo>
                    <a:pt x="295" y="496"/>
                  </a:lnTo>
                  <a:lnTo>
                    <a:pt x="297" y="498"/>
                  </a:lnTo>
                  <a:lnTo>
                    <a:pt x="299" y="502"/>
                  </a:lnTo>
                  <a:lnTo>
                    <a:pt x="299" y="502"/>
                  </a:lnTo>
                  <a:lnTo>
                    <a:pt x="300" y="499"/>
                  </a:lnTo>
                  <a:lnTo>
                    <a:pt x="300" y="496"/>
                  </a:lnTo>
                  <a:lnTo>
                    <a:pt x="301" y="491"/>
                  </a:lnTo>
                  <a:lnTo>
                    <a:pt x="303" y="489"/>
                  </a:lnTo>
                  <a:lnTo>
                    <a:pt x="304" y="489"/>
                  </a:lnTo>
                  <a:lnTo>
                    <a:pt x="304" y="489"/>
                  </a:lnTo>
                  <a:lnTo>
                    <a:pt x="306" y="489"/>
                  </a:lnTo>
                  <a:lnTo>
                    <a:pt x="307" y="490"/>
                  </a:lnTo>
                  <a:lnTo>
                    <a:pt x="310" y="492"/>
                  </a:lnTo>
                  <a:lnTo>
                    <a:pt x="312" y="492"/>
                  </a:lnTo>
                  <a:lnTo>
                    <a:pt x="312" y="492"/>
                  </a:lnTo>
                  <a:lnTo>
                    <a:pt x="314" y="492"/>
                  </a:lnTo>
                  <a:lnTo>
                    <a:pt x="318" y="490"/>
                  </a:lnTo>
                  <a:lnTo>
                    <a:pt x="323" y="483"/>
                  </a:lnTo>
                  <a:lnTo>
                    <a:pt x="330" y="477"/>
                  </a:lnTo>
                  <a:lnTo>
                    <a:pt x="334" y="475"/>
                  </a:lnTo>
                  <a:lnTo>
                    <a:pt x="336" y="475"/>
                  </a:lnTo>
                  <a:lnTo>
                    <a:pt x="336" y="475"/>
                  </a:lnTo>
                  <a:lnTo>
                    <a:pt x="336" y="476"/>
                  </a:lnTo>
                  <a:lnTo>
                    <a:pt x="335" y="477"/>
                  </a:lnTo>
                  <a:lnTo>
                    <a:pt x="331" y="481"/>
                  </a:lnTo>
                  <a:lnTo>
                    <a:pt x="327" y="485"/>
                  </a:lnTo>
                  <a:lnTo>
                    <a:pt x="325" y="488"/>
                  </a:lnTo>
                  <a:lnTo>
                    <a:pt x="323" y="491"/>
                  </a:lnTo>
                  <a:lnTo>
                    <a:pt x="323" y="491"/>
                  </a:lnTo>
                  <a:lnTo>
                    <a:pt x="323" y="495"/>
                  </a:lnTo>
                  <a:lnTo>
                    <a:pt x="326" y="497"/>
                  </a:lnTo>
                  <a:lnTo>
                    <a:pt x="328" y="499"/>
                  </a:lnTo>
                  <a:lnTo>
                    <a:pt x="329" y="502"/>
                  </a:lnTo>
                  <a:lnTo>
                    <a:pt x="329" y="502"/>
                  </a:lnTo>
                  <a:lnTo>
                    <a:pt x="329" y="504"/>
                  </a:lnTo>
                  <a:lnTo>
                    <a:pt x="331" y="507"/>
                  </a:lnTo>
                  <a:lnTo>
                    <a:pt x="335" y="510"/>
                  </a:lnTo>
                  <a:lnTo>
                    <a:pt x="338" y="511"/>
                  </a:lnTo>
                  <a:lnTo>
                    <a:pt x="344" y="513"/>
                  </a:lnTo>
                  <a:lnTo>
                    <a:pt x="348" y="513"/>
                  </a:lnTo>
                  <a:lnTo>
                    <a:pt x="348" y="513"/>
                  </a:lnTo>
                  <a:lnTo>
                    <a:pt x="346" y="511"/>
                  </a:lnTo>
                  <a:lnTo>
                    <a:pt x="343" y="507"/>
                  </a:lnTo>
                  <a:lnTo>
                    <a:pt x="341" y="503"/>
                  </a:lnTo>
                  <a:lnTo>
                    <a:pt x="340" y="502"/>
                  </a:lnTo>
                  <a:lnTo>
                    <a:pt x="341" y="499"/>
                  </a:lnTo>
                  <a:lnTo>
                    <a:pt x="341" y="499"/>
                  </a:lnTo>
                  <a:lnTo>
                    <a:pt x="342" y="498"/>
                  </a:lnTo>
                  <a:lnTo>
                    <a:pt x="343" y="499"/>
                  </a:lnTo>
                  <a:lnTo>
                    <a:pt x="345" y="499"/>
                  </a:lnTo>
                  <a:lnTo>
                    <a:pt x="349" y="498"/>
                  </a:lnTo>
                  <a:lnTo>
                    <a:pt x="349" y="498"/>
                  </a:lnTo>
                  <a:lnTo>
                    <a:pt x="349" y="496"/>
                  </a:lnTo>
                  <a:lnTo>
                    <a:pt x="348" y="489"/>
                  </a:lnTo>
                  <a:lnTo>
                    <a:pt x="349" y="485"/>
                  </a:lnTo>
                  <a:lnTo>
                    <a:pt x="350" y="481"/>
                  </a:lnTo>
                  <a:lnTo>
                    <a:pt x="353" y="476"/>
                  </a:lnTo>
                  <a:lnTo>
                    <a:pt x="358" y="470"/>
                  </a:lnTo>
                  <a:lnTo>
                    <a:pt x="358" y="470"/>
                  </a:lnTo>
                  <a:lnTo>
                    <a:pt x="360" y="474"/>
                  </a:lnTo>
                  <a:lnTo>
                    <a:pt x="363" y="475"/>
                  </a:lnTo>
                  <a:lnTo>
                    <a:pt x="366" y="476"/>
                  </a:lnTo>
                  <a:lnTo>
                    <a:pt x="366" y="476"/>
                  </a:lnTo>
                  <a:lnTo>
                    <a:pt x="368" y="477"/>
                  </a:lnTo>
                  <a:lnTo>
                    <a:pt x="368" y="478"/>
                  </a:lnTo>
                  <a:lnTo>
                    <a:pt x="370" y="483"/>
                  </a:lnTo>
                  <a:lnTo>
                    <a:pt x="368" y="489"/>
                  </a:lnTo>
                  <a:lnTo>
                    <a:pt x="368" y="489"/>
                  </a:lnTo>
                  <a:lnTo>
                    <a:pt x="371" y="488"/>
                  </a:lnTo>
                  <a:lnTo>
                    <a:pt x="373" y="484"/>
                  </a:lnTo>
                  <a:lnTo>
                    <a:pt x="374" y="478"/>
                  </a:lnTo>
                  <a:lnTo>
                    <a:pt x="375" y="472"/>
                  </a:lnTo>
                  <a:lnTo>
                    <a:pt x="375" y="472"/>
                  </a:lnTo>
                  <a:lnTo>
                    <a:pt x="377" y="470"/>
                  </a:lnTo>
                  <a:lnTo>
                    <a:pt x="380" y="466"/>
                  </a:lnTo>
                  <a:lnTo>
                    <a:pt x="380" y="466"/>
                  </a:lnTo>
                  <a:lnTo>
                    <a:pt x="380" y="463"/>
                  </a:lnTo>
                  <a:lnTo>
                    <a:pt x="379" y="462"/>
                  </a:lnTo>
                  <a:lnTo>
                    <a:pt x="377" y="459"/>
                  </a:lnTo>
                  <a:lnTo>
                    <a:pt x="374" y="457"/>
                  </a:lnTo>
                  <a:lnTo>
                    <a:pt x="373" y="453"/>
                  </a:lnTo>
                  <a:lnTo>
                    <a:pt x="372" y="447"/>
                  </a:lnTo>
                  <a:lnTo>
                    <a:pt x="372" y="440"/>
                  </a:lnTo>
                  <a:lnTo>
                    <a:pt x="372" y="440"/>
                  </a:lnTo>
                  <a:lnTo>
                    <a:pt x="372" y="438"/>
                  </a:lnTo>
                  <a:lnTo>
                    <a:pt x="371" y="437"/>
                  </a:lnTo>
                  <a:lnTo>
                    <a:pt x="367" y="435"/>
                  </a:lnTo>
                  <a:lnTo>
                    <a:pt x="367" y="435"/>
                  </a:lnTo>
                  <a:lnTo>
                    <a:pt x="366" y="431"/>
                  </a:lnTo>
                  <a:lnTo>
                    <a:pt x="366" y="430"/>
                  </a:lnTo>
                  <a:lnTo>
                    <a:pt x="366" y="430"/>
                  </a:lnTo>
                  <a:lnTo>
                    <a:pt x="366" y="430"/>
                  </a:lnTo>
                  <a:lnTo>
                    <a:pt x="371" y="431"/>
                  </a:lnTo>
                  <a:lnTo>
                    <a:pt x="375" y="431"/>
                  </a:lnTo>
                  <a:lnTo>
                    <a:pt x="380" y="430"/>
                  </a:lnTo>
                  <a:lnTo>
                    <a:pt x="380" y="430"/>
                  </a:lnTo>
                  <a:lnTo>
                    <a:pt x="381" y="416"/>
                  </a:lnTo>
                  <a:lnTo>
                    <a:pt x="381" y="409"/>
                  </a:lnTo>
                  <a:lnTo>
                    <a:pt x="381" y="406"/>
                  </a:lnTo>
                  <a:lnTo>
                    <a:pt x="381" y="406"/>
                  </a:lnTo>
                  <a:lnTo>
                    <a:pt x="375" y="406"/>
                  </a:lnTo>
                  <a:lnTo>
                    <a:pt x="372" y="405"/>
                  </a:lnTo>
                  <a:lnTo>
                    <a:pt x="368" y="403"/>
                  </a:lnTo>
                  <a:lnTo>
                    <a:pt x="366" y="401"/>
                  </a:lnTo>
                  <a:lnTo>
                    <a:pt x="366" y="401"/>
                  </a:lnTo>
                  <a:lnTo>
                    <a:pt x="371" y="401"/>
                  </a:lnTo>
                  <a:lnTo>
                    <a:pt x="374" y="401"/>
                  </a:lnTo>
                  <a:lnTo>
                    <a:pt x="378" y="401"/>
                  </a:lnTo>
                  <a:lnTo>
                    <a:pt x="381" y="399"/>
                  </a:lnTo>
                  <a:lnTo>
                    <a:pt x="381" y="399"/>
                  </a:lnTo>
                  <a:lnTo>
                    <a:pt x="380" y="387"/>
                  </a:lnTo>
                  <a:lnTo>
                    <a:pt x="380" y="379"/>
                  </a:lnTo>
                  <a:lnTo>
                    <a:pt x="379" y="377"/>
                  </a:lnTo>
                  <a:lnTo>
                    <a:pt x="379" y="376"/>
                  </a:lnTo>
                  <a:lnTo>
                    <a:pt x="379" y="376"/>
                  </a:lnTo>
                  <a:lnTo>
                    <a:pt x="374" y="377"/>
                  </a:lnTo>
                  <a:lnTo>
                    <a:pt x="371" y="377"/>
                  </a:lnTo>
                  <a:lnTo>
                    <a:pt x="366" y="376"/>
                  </a:lnTo>
                  <a:lnTo>
                    <a:pt x="363" y="374"/>
                  </a:lnTo>
                  <a:lnTo>
                    <a:pt x="363" y="374"/>
                  </a:lnTo>
                  <a:lnTo>
                    <a:pt x="362" y="373"/>
                  </a:lnTo>
                  <a:lnTo>
                    <a:pt x="362" y="371"/>
                  </a:lnTo>
                  <a:lnTo>
                    <a:pt x="360" y="368"/>
                  </a:lnTo>
                  <a:lnTo>
                    <a:pt x="360" y="365"/>
                  </a:lnTo>
                  <a:lnTo>
                    <a:pt x="359" y="364"/>
                  </a:lnTo>
                  <a:lnTo>
                    <a:pt x="358" y="363"/>
                  </a:lnTo>
                  <a:lnTo>
                    <a:pt x="358" y="363"/>
                  </a:lnTo>
                  <a:lnTo>
                    <a:pt x="351" y="361"/>
                  </a:lnTo>
                  <a:lnTo>
                    <a:pt x="345" y="357"/>
                  </a:lnTo>
                  <a:lnTo>
                    <a:pt x="341" y="354"/>
                  </a:lnTo>
                  <a:lnTo>
                    <a:pt x="338" y="351"/>
                  </a:lnTo>
                  <a:lnTo>
                    <a:pt x="338" y="351"/>
                  </a:lnTo>
                  <a:lnTo>
                    <a:pt x="336" y="348"/>
                  </a:lnTo>
                  <a:lnTo>
                    <a:pt x="335" y="344"/>
                  </a:lnTo>
                  <a:lnTo>
                    <a:pt x="335" y="342"/>
                  </a:lnTo>
                  <a:lnTo>
                    <a:pt x="335" y="342"/>
                  </a:lnTo>
                  <a:lnTo>
                    <a:pt x="341" y="344"/>
                  </a:lnTo>
                  <a:lnTo>
                    <a:pt x="344" y="344"/>
                  </a:lnTo>
                  <a:lnTo>
                    <a:pt x="346" y="343"/>
                  </a:lnTo>
                  <a:lnTo>
                    <a:pt x="349" y="325"/>
                  </a:lnTo>
                  <a:lnTo>
                    <a:pt x="349" y="325"/>
                  </a:lnTo>
                  <a:lnTo>
                    <a:pt x="346" y="325"/>
                  </a:lnTo>
                  <a:lnTo>
                    <a:pt x="342" y="324"/>
                  </a:lnTo>
                  <a:lnTo>
                    <a:pt x="342" y="324"/>
                  </a:lnTo>
                  <a:lnTo>
                    <a:pt x="340" y="321"/>
                  </a:lnTo>
                  <a:lnTo>
                    <a:pt x="337" y="319"/>
                  </a:lnTo>
                  <a:lnTo>
                    <a:pt x="335" y="317"/>
                  </a:lnTo>
                  <a:lnTo>
                    <a:pt x="335" y="317"/>
                  </a:lnTo>
                  <a:lnTo>
                    <a:pt x="337" y="318"/>
                  </a:lnTo>
                  <a:lnTo>
                    <a:pt x="342" y="319"/>
                  </a:lnTo>
                  <a:lnTo>
                    <a:pt x="342" y="319"/>
                  </a:lnTo>
                  <a:lnTo>
                    <a:pt x="348" y="319"/>
                  </a:lnTo>
                  <a:lnTo>
                    <a:pt x="349" y="318"/>
                  </a:lnTo>
                  <a:lnTo>
                    <a:pt x="352" y="297"/>
                  </a:lnTo>
                  <a:lnTo>
                    <a:pt x="352" y="297"/>
                  </a:lnTo>
                  <a:lnTo>
                    <a:pt x="348" y="297"/>
                  </a:lnTo>
                  <a:lnTo>
                    <a:pt x="345" y="296"/>
                  </a:lnTo>
                  <a:lnTo>
                    <a:pt x="342" y="295"/>
                  </a:lnTo>
                  <a:lnTo>
                    <a:pt x="341" y="291"/>
                  </a:lnTo>
                  <a:lnTo>
                    <a:pt x="341" y="290"/>
                  </a:lnTo>
                  <a:lnTo>
                    <a:pt x="341" y="290"/>
                  </a:lnTo>
                  <a:lnTo>
                    <a:pt x="348" y="288"/>
                  </a:lnTo>
                  <a:lnTo>
                    <a:pt x="355" y="284"/>
                  </a:lnTo>
                  <a:lnTo>
                    <a:pt x="360" y="280"/>
                  </a:lnTo>
                  <a:lnTo>
                    <a:pt x="366" y="275"/>
                  </a:lnTo>
                  <a:lnTo>
                    <a:pt x="371" y="269"/>
                  </a:lnTo>
                  <a:lnTo>
                    <a:pt x="374" y="262"/>
                  </a:lnTo>
                  <a:lnTo>
                    <a:pt x="377" y="257"/>
                  </a:lnTo>
                  <a:lnTo>
                    <a:pt x="379" y="250"/>
                  </a:lnTo>
                  <a:lnTo>
                    <a:pt x="379" y="250"/>
                  </a:lnTo>
                  <a:lnTo>
                    <a:pt x="383" y="252"/>
                  </a:lnTo>
                  <a:lnTo>
                    <a:pt x="387" y="252"/>
                  </a:lnTo>
                  <a:lnTo>
                    <a:pt x="390" y="252"/>
                  </a:lnTo>
                  <a:lnTo>
                    <a:pt x="390" y="252"/>
                  </a:lnTo>
                  <a:lnTo>
                    <a:pt x="390" y="244"/>
                  </a:lnTo>
                  <a:lnTo>
                    <a:pt x="390" y="235"/>
                  </a:lnTo>
                  <a:lnTo>
                    <a:pt x="390" y="235"/>
                  </a:lnTo>
                  <a:lnTo>
                    <a:pt x="386" y="233"/>
                  </a:lnTo>
                  <a:lnTo>
                    <a:pt x="382" y="232"/>
                  </a:lnTo>
                  <a:lnTo>
                    <a:pt x="380"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31" name="Freeform 30"/>
            <p:cNvSpPr>
              <a:spLocks/>
            </p:cNvSpPr>
            <p:nvPr userDrawn="1"/>
          </p:nvSpPr>
          <p:spPr bwMode="auto">
            <a:xfrm>
              <a:off x="4787" y="2604"/>
              <a:ext cx="221" cy="58"/>
            </a:xfrm>
            <a:custGeom>
              <a:avLst/>
              <a:gdLst>
                <a:gd name="T0" fmla="*/ 0 w 221"/>
                <a:gd name="T1" fmla="*/ 22 h 58"/>
                <a:gd name="T2" fmla="*/ 0 w 221"/>
                <a:gd name="T3" fmla="*/ 22 h 58"/>
                <a:gd name="T4" fmla="*/ 14 w 221"/>
                <a:gd name="T5" fmla="*/ 31 h 58"/>
                <a:gd name="T6" fmla="*/ 26 w 221"/>
                <a:gd name="T7" fmla="*/ 38 h 58"/>
                <a:gd name="T8" fmla="*/ 26 w 221"/>
                <a:gd name="T9" fmla="*/ 38 h 58"/>
                <a:gd name="T10" fmla="*/ 45 w 221"/>
                <a:gd name="T11" fmla="*/ 45 h 58"/>
                <a:gd name="T12" fmla="*/ 57 w 221"/>
                <a:gd name="T13" fmla="*/ 50 h 58"/>
                <a:gd name="T14" fmla="*/ 72 w 221"/>
                <a:gd name="T15" fmla="*/ 53 h 58"/>
                <a:gd name="T16" fmla="*/ 87 w 221"/>
                <a:gd name="T17" fmla="*/ 56 h 58"/>
                <a:gd name="T18" fmla="*/ 104 w 221"/>
                <a:gd name="T19" fmla="*/ 58 h 58"/>
                <a:gd name="T20" fmla="*/ 124 w 221"/>
                <a:gd name="T21" fmla="*/ 58 h 58"/>
                <a:gd name="T22" fmla="*/ 143 w 221"/>
                <a:gd name="T23" fmla="*/ 57 h 58"/>
                <a:gd name="T24" fmla="*/ 143 w 221"/>
                <a:gd name="T25" fmla="*/ 57 h 58"/>
                <a:gd name="T26" fmla="*/ 162 w 221"/>
                <a:gd name="T27" fmla="*/ 54 h 58"/>
                <a:gd name="T28" fmla="*/ 178 w 221"/>
                <a:gd name="T29" fmla="*/ 51 h 58"/>
                <a:gd name="T30" fmla="*/ 191 w 221"/>
                <a:gd name="T31" fmla="*/ 48 h 58"/>
                <a:gd name="T32" fmla="*/ 202 w 221"/>
                <a:gd name="T33" fmla="*/ 44 h 58"/>
                <a:gd name="T34" fmla="*/ 216 w 221"/>
                <a:gd name="T35" fmla="*/ 36 h 58"/>
                <a:gd name="T36" fmla="*/ 221 w 221"/>
                <a:gd name="T37" fmla="*/ 34 h 58"/>
                <a:gd name="T38" fmla="*/ 221 w 221"/>
                <a:gd name="T39" fmla="*/ 34 h 58"/>
                <a:gd name="T40" fmla="*/ 215 w 221"/>
                <a:gd name="T41" fmla="*/ 31 h 58"/>
                <a:gd name="T42" fmla="*/ 209 w 221"/>
                <a:gd name="T43" fmla="*/ 28 h 58"/>
                <a:gd name="T44" fmla="*/ 199 w 221"/>
                <a:gd name="T45" fmla="*/ 20 h 58"/>
                <a:gd name="T46" fmla="*/ 199 w 221"/>
                <a:gd name="T47" fmla="*/ 20 h 58"/>
                <a:gd name="T48" fmla="*/ 199 w 221"/>
                <a:gd name="T49" fmla="*/ 24 h 58"/>
                <a:gd name="T50" fmla="*/ 199 w 221"/>
                <a:gd name="T51" fmla="*/ 24 h 58"/>
                <a:gd name="T52" fmla="*/ 198 w 221"/>
                <a:gd name="T53" fmla="*/ 33 h 58"/>
                <a:gd name="T54" fmla="*/ 198 w 221"/>
                <a:gd name="T55" fmla="*/ 33 h 58"/>
                <a:gd name="T56" fmla="*/ 193 w 221"/>
                <a:gd name="T57" fmla="*/ 31 h 58"/>
                <a:gd name="T58" fmla="*/ 193 w 221"/>
                <a:gd name="T59" fmla="*/ 31 h 58"/>
                <a:gd name="T60" fmla="*/ 190 w 221"/>
                <a:gd name="T61" fmla="*/ 29 h 58"/>
                <a:gd name="T62" fmla="*/ 186 w 221"/>
                <a:gd name="T63" fmla="*/ 26 h 58"/>
                <a:gd name="T64" fmla="*/ 184 w 221"/>
                <a:gd name="T65" fmla="*/ 21 h 58"/>
                <a:gd name="T66" fmla="*/ 183 w 221"/>
                <a:gd name="T67" fmla="*/ 15 h 58"/>
                <a:gd name="T68" fmla="*/ 183 w 221"/>
                <a:gd name="T69" fmla="*/ 15 h 58"/>
                <a:gd name="T70" fmla="*/ 182 w 221"/>
                <a:gd name="T71" fmla="*/ 14 h 58"/>
                <a:gd name="T72" fmla="*/ 182 w 221"/>
                <a:gd name="T73" fmla="*/ 14 h 58"/>
                <a:gd name="T74" fmla="*/ 172 w 221"/>
                <a:gd name="T75" fmla="*/ 17 h 58"/>
                <a:gd name="T76" fmla="*/ 160 w 221"/>
                <a:gd name="T77" fmla="*/ 21 h 58"/>
                <a:gd name="T78" fmla="*/ 146 w 221"/>
                <a:gd name="T79" fmla="*/ 24 h 58"/>
                <a:gd name="T80" fmla="*/ 130 w 221"/>
                <a:gd name="T81" fmla="*/ 26 h 58"/>
                <a:gd name="T82" fmla="*/ 130 w 221"/>
                <a:gd name="T83" fmla="*/ 26 h 58"/>
                <a:gd name="T84" fmla="*/ 102 w 221"/>
                <a:gd name="T85" fmla="*/ 24 h 58"/>
                <a:gd name="T86" fmla="*/ 88 w 221"/>
                <a:gd name="T87" fmla="*/ 23 h 58"/>
                <a:gd name="T88" fmla="*/ 74 w 221"/>
                <a:gd name="T89" fmla="*/ 21 h 58"/>
                <a:gd name="T90" fmla="*/ 61 w 221"/>
                <a:gd name="T91" fmla="*/ 19 h 58"/>
                <a:gd name="T92" fmla="*/ 48 w 221"/>
                <a:gd name="T93" fmla="*/ 14 h 58"/>
                <a:gd name="T94" fmla="*/ 34 w 221"/>
                <a:gd name="T95" fmla="*/ 9 h 58"/>
                <a:gd name="T96" fmla="*/ 20 w 221"/>
                <a:gd name="T97" fmla="*/ 5 h 58"/>
                <a:gd name="T98" fmla="*/ 20 w 221"/>
                <a:gd name="T99" fmla="*/ 5 h 58"/>
                <a:gd name="T100" fmla="*/ 11 w 221"/>
                <a:gd name="T101" fmla="*/ 0 h 58"/>
                <a:gd name="T102" fmla="*/ 11 w 221"/>
                <a:gd name="T103" fmla="*/ 0 h 58"/>
                <a:gd name="T104" fmla="*/ 9 w 221"/>
                <a:gd name="T105" fmla="*/ 1 h 58"/>
                <a:gd name="T106" fmla="*/ 9 w 221"/>
                <a:gd name="T107" fmla="*/ 4 h 58"/>
                <a:gd name="T108" fmla="*/ 12 w 221"/>
                <a:gd name="T109" fmla="*/ 9 h 58"/>
                <a:gd name="T110" fmla="*/ 16 w 221"/>
                <a:gd name="T111" fmla="*/ 16 h 58"/>
                <a:gd name="T112" fmla="*/ 16 w 221"/>
                <a:gd name="T113" fmla="*/ 16 h 58"/>
                <a:gd name="T114" fmla="*/ 11 w 221"/>
                <a:gd name="T115" fmla="*/ 15 h 58"/>
                <a:gd name="T116" fmla="*/ 6 w 221"/>
                <a:gd name="T117" fmla="*/ 17 h 58"/>
                <a:gd name="T118" fmla="*/ 6 w 221"/>
                <a:gd name="T119" fmla="*/ 17 h 58"/>
                <a:gd name="T120" fmla="*/ 2 w 221"/>
                <a:gd name="T121" fmla="*/ 20 h 58"/>
                <a:gd name="T122" fmla="*/ 0 w 221"/>
                <a:gd name="T12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58">
                  <a:moveTo>
                    <a:pt x="0" y="22"/>
                  </a:moveTo>
                  <a:lnTo>
                    <a:pt x="0" y="22"/>
                  </a:lnTo>
                  <a:lnTo>
                    <a:pt x="14" y="31"/>
                  </a:lnTo>
                  <a:lnTo>
                    <a:pt x="26" y="38"/>
                  </a:lnTo>
                  <a:lnTo>
                    <a:pt x="26" y="38"/>
                  </a:lnTo>
                  <a:lnTo>
                    <a:pt x="45" y="45"/>
                  </a:lnTo>
                  <a:lnTo>
                    <a:pt x="57" y="50"/>
                  </a:lnTo>
                  <a:lnTo>
                    <a:pt x="72" y="53"/>
                  </a:lnTo>
                  <a:lnTo>
                    <a:pt x="87" y="56"/>
                  </a:lnTo>
                  <a:lnTo>
                    <a:pt x="104" y="58"/>
                  </a:lnTo>
                  <a:lnTo>
                    <a:pt x="124" y="58"/>
                  </a:lnTo>
                  <a:lnTo>
                    <a:pt x="143" y="57"/>
                  </a:lnTo>
                  <a:lnTo>
                    <a:pt x="143" y="57"/>
                  </a:lnTo>
                  <a:lnTo>
                    <a:pt x="162" y="54"/>
                  </a:lnTo>
                  <a:lnTo>
                    <a:pt x="178" y="51"/>
                  </a:lnTo>
                  <a:lnTo>
                    <a:pt x="191" y="48"/>
                  </a:lnTo>
                  <a:lnTo>
                    <a:pt x="202" y="44"/>
                  </a:lnTo>
                  <a:lnTo>
                    <a:pt x="216" y="36"/>
                  </a:lnTo>
                  <a:lnTo>
                    <a:pt x="221" y="34"/>
                  </a:lnTo>
                  <a:lnTo>
                    <a:pt x="221" y="34"/>
                  </a:lnTo>
                  <a:lnTo>
                    <a:pt x="215" y="31"/>
                  </a:lnTo>
                  <a:lnTo>
                    <a:pt x="209" y="28"/>
                  </a:lnTo>
                  <a:lnTo>
                    <a:pt x="199" y="20"/>
                  </a:lnTo>
                  <a:lnTo>
                    <a:pt x="199" y="20"/>
                  </a:lnTo>
                  <a:lnTo>
                    <a:pt x="199" y="24"/>
                  </a:lnTo>
                  <a:lnTo>
                    <a:pt x="199" y="24"/>
                  </a:lnTo>
                  <a:lnTo>
                    <a:pt x="198" y="33"/>
                  </a:lnTo>
                  <a:lnTo>
                    <a:pt x="198" y="33"/>
                  </a:lnTo>
                  <a:lnTo>
                    <a:pt x="193" y="31"/>
                  </a:lnTo>
                  <a:lnTo>
                    <a:pt x="193" y="31"/>
                  </a:lnTo>
                  <a:lnTo>
                    <a:pt x="190" y="29"/>
                  </a:lnTo>
                  <a:lnTo>
                    <a:pt x="186" y="26"/>
                  </a:lnTo>
                  <a:lnTo>
                    <a:pt x="184" y="21"/>
                  </a:lnTo>
                  <a:lnTo>
                    <a:pt x="183" y="15"/>
                  </a:lnTo>
                  <a:lnTo>
                    <a:pt x="183" y="15"/>
                  </a:lnTo>
                  <a:lnTo>
                    <a:pt x="182" y="14"/>
                  </a:lnTo>
                  <a:lnTo>
                    <a:pt x="182" y="14"/>
                  </a:lnTo>
                  <a:lnTo>
                    <a:pt x="172" y="17"/>
                  </a:lnTo>
                  <a:lnTo>
                    <a:pt x="160" y="21"/>
                  </a:lnTo>
                  <a:lnTo>
                    <a:pt x="146" y="24"/>
                  </a:lnTo>
                  <a:lnTo>
                    <a:pt x="130" y="26"/>
                  </a:lnTo>
                  <a:lnTo>
                    <a:pt x="130" y="26"/>
                  </a:lnTo>
                  <a:lnTo>
                    <a:pt x="102" y="24"/>
                  </a:lnTo>
                  <a:lnTo>
                    <a:pt x="88" y="23"/>
                  </a:lnTo>
                  <a:lnTo>
                    <a:pt x="74" y="21"/>
                  </a:lnTo>
                  <a:lnTo>
                    <a:pt x="61" y="19"/>
                  </a:lnTo>
                  <a:lnTo>
                    <a:pt x="48" y="14"/>
                  </a:lnTo>
                  <a:lnTo>
                    <a:pt x="34" y="9"/>
                  </a:lnTo>
                  <a:lnTo>
                    <a:pt x="20" y="5"/>
                  </a:lnTo>
                  <a:lnTo>
                    <a:pt x="20" y="5"/>
                  </a:lnTo>
                  <a:lnTo>
                    <a:pt x="11" y="0"/>
                  </a:lnTo>
                  <a:lnTo>
                    <a:pt x="11" y="0"/>
                  </a:lnTo>
                  <a:lnTo>
                    <a:pt x="9" y="1"/>
                  </a:lnTo>
                  <a:lnTo>
                    <a:pt x="9" y="4"/>
                  </a:lnTo>
                  <a:lnTo>
                    <a:pt x="12" y="9"/>
                  </a:lnTo>
                  <a:lnTo>
                    <a:pt x="16" y="16"/>
                  </a:lnTo>
                  <a:lnTo>
                    <a:pt x="16" y="16"/>
                  </a:lnTo>
                  <a:lnTo>
                    <a:pt x="11" y="15"/>
                  </a:lnTo>
                  <a:lnTo>
                    <a:pt x="6" y="17"/>
                  </a:lnTo>
                  <a:lnTo>
                    <a:pt x="6" y="17"/>
                  </a:lnTo>
                  <a:lnTo>
                    <a:pt x="2" y="2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34" name="Freeform 31"/>
            <p:cNvSpPr>
              <a:spLocks/>
            </p:cNvSpPr>
            <p:nvPr userDrawn="1"/>
          </p:nvSpPr>
          <p:spPr bwMode="auto">
            <a:xfrm>
              <a:off x="4738" y="2418"/>
              <a:ext cx="225" cy="161"/>
            </a:xfrm>
            <a:custGeom>
              <a:avLst/>
              <a:gdLst>
                <a:gd name="T0" fmla="*/ 206 w 225"/>
                <a:gd name="T1" fmla="*/ 13 h 161"/>
                <a:gd name="T2" fmla="*/ 202 w 225"/>
                <a:gd name="T3" fmla="*/ 2 h 161"/>
                <a:gd name="T4" fmla="*/ 197 w 225"/>
                <a:gd name="T5" fmla="*/ 0 h 161"/>
                <a:gd name="T6" fmla="*/ 144 w 225"/>
                <a:gd name="T7" fmla="*/ 26 h 161"/>
                <a:gd name="T8" fmla="*/ 131 w 225"/>
                <a:gd name="T9" fmla="*/ 34 h 161"/>
                <a:gd name="T10" fmla="*/ 112 w 225"/>
                <a:gd name="T11" fmla="*/ 34 h 161"/>
                <a:gd name="T12" fmla="*/ 114 w 225"/>
                <a:gd name="T13" fmla="*/ 45 h 161"/>
                <a:gd name="T14" fmla="*/ 109 w 225"/>
                <a:gd name="T15" fmla="*/ 50 h 161"/>
                <a:gd name="T16" fmla="*/ 114 w 225"/>
                <a:gd name="T17" fmla="*/ 59 h 161"/>
                <a:gd name="T18" fmla="*/ 124 w 225"/>
                <a:gd name="T19" fmla="*/ 58 h 161"/>
                <a:gd name="T20" fmla="*/ 120 w 225"/>
                <a:gd name="T21" fmla="*/ 73 h 161"/>
                <a:gd name="T22" fmla="*/ 92 w 225"/>
                <a:gd name="T23" fmla="*/ 93 h 161"/>
                <a:gd name="T24" fmla="*/ 64 w 225"/>
                <a:gd name="T25" fmla="*/ 98 h 161"/>
                <a:gd name="T26" fmla="*/ 50 w 225"/>
                <a:gd name="T27" fmla="*/ 87 h 161"/>
                <a:gd name="T28" fmla="*/ 43 w 225"/>
                <a:gd name="T29" fmla="*/ 80 h 161"/>
                <a:gd name="T30" fmla="*/ 32 w 225"/>
                <a:gd name="T31" fmla="*/ 80 h 161"/>
                <a:gd name="T32" fmla="*/ 17 w 225"/>
                <a:gd name="T33" fmla="*/ 87 h 161"/>
                <a:gd name="T34" fmla="*/ 31 w 225"/>
                <a:gd name="T35" fmla="*/ 89 h 161"/>
                <a:gd name="T36" fmla="*/ 27 w 225"/>
                <a:gd name="T37" fmla="*/ 95 h 161"/>
                <a:gd name="T38" fmla="*/ 47 w 225"/>
                <a:gd name="T39" fmla="*/ 108 h 161"/>
                <a:gd name="T40" fmla="*/ 47 w 225"/>
                <a:gd name="T41" fmla="*/ 109 h 161"/>
                <a:gd name="T42" fmla="*/ 25 w 225"/>
                <a:gd name="T43" fmla="*/ 102 h 161"/>
                <a:gd name="T44" fmla="*/ 18 w 225"/>
                <a:gd name="T45" fmla="*/ 104 h 161"/>
                <a:gd name="T46" fmla="*/ 4 w 225"/>
                <a:gd name="T47" fmla="*/ 109 h 161"/>
                <a:gd name="T48" fmla="*/ 2 w 225"/>
                <a:gd name="T49" fmla="*/ 123 h 161"/>
                <a:gd name="T50" fmla="*/ 11 w 225"/>
                <a:gd name="T51" fmla="*/ 115 h 161"/>
                <a:gd name="T52" fmla="*/ 13 w 225"/>
                <a:gd name="T53" fmla="*/ 119 h 161"/>
                <a:gd name="T54" fmla="*/ 16 w 225"/>
                <a:gd name="T55" fmla="*/ 125 h 161"/>
                <a:gd name="T56" fmla="*/ 42 w 225"/>
                <a:gd name="T57" fmla="*/ 124 h 161"/>
                <a:gd name="T58" fmla="*/ 48 w 225"/>
                <a:gd name="T59" fmla="*/ 125 h 161"/>
                <a:gd name="T60" fmla="*/ 25 w 225"/>
                <a:gd name="T61" fmla="*/ 131 h 161"/>
                <a:gd name="T62" fmla="*/ 24 w 225"/>
                <a:gd name="T63" fmla="*/ 135 h 161"/>
                <a:gd name="T64" fmla="*/ 18 w 225"/>
                <a:gd name="T65" fmla="*/ 148 h 161"/>
                <a:gd name="T66" fmla="*/ 21 w 225"/>
                <a:gd name="T67" fmla="*/ 157 h 161"/>
                <a:gd name="T68" fmla="*/ 26 w 225"/>
                <a:gd name="T69" fmla="*/ 155 h 161"/>
                <a:gd name="T70" fmla="*/ 27 w 225"/>
                <a:gd name="T71" fmla="*/ 149 h 161"/>
                <a:gd name="T72" fmla="*/ 34 w 225"/>
                <a:gd name="T73" fmla="*/ 154 h 161"/>
                <a:gd name="T74" fmla="*/ 45 w 225"/>
                <a:gd name="T75" fmla="*/ 147 h 161"/>
                <a:gd name="T76" fmla="*/ 58 w 225"/>
                <a:gd name="T77" fmla="*/ 135 h 161"/>
                <a:gd name="T78" fmla="*/ 69 w 225"/>
                <a:gd name="T79" fmla="*/ 134 h 161"/>
                <a:gd name="T80" fmla="*/ 70 w 225"/>
                <a:gd name="T81" fmla="*/ 141 h 161"/>
                <a:gd name="T82" fmla="*/ 73 w 225"/>
                <a:gd name="T83" fmla="*/ 148 h 161"/>
                <a:gd name="T84" fmla="*/ 71 w 225"/>
                <a:gd name="T85" fmla="*/ 154 h 161"/>
                <a:gd name="T86" fmla="*/ 85 w 225"/>
                <a:gd name="T87" fmla="*/ 142 h 161"/>
                <a:gd name="T88" fmla="*/ 88 w 225"/>
                <a:gd name="T89" fmla="*/ 139 h 161"/>
                <a:gd name="T90" fmla="*/ 91 w 225"/>
                <a:gd name="T91" fmla="*/ 134 h 161"/>
                <a:gd name="T92" fmla="*/ 93 w 225"/>
                <a:gd name="T93" fmla="*/ 127 h 161"/>
                <a:gd name="T94" fmla="*/ 105 w 225"/>
                <a:gd name="T95" fmla="*/ 123 h 161"/>
                <a:gd name="T96" fmla="*/ 108 w 225"/>
                <a:gd name="T97" fmla="*/ 115 h 161"/>
                <a:gd name="T98" fmla="*/ 114 w 225"/>
                <a:gd name="T99" fmla="*/ 113 h 161"/>
                <a:gd name="T100" fmla="*/ 127 w 225"/>
                <a:gd name="T101" fmla="*/ 125 h 161"/>
                <a:gd name="T102" fmla="*/ 145 w 225"/>
                <a:gd name="T103" fmla="*/ 116 h 161"/>
                <a:gd name="T104" fmla="*/ 144 w 225"/>
                <a:gd name="T105" fmla="*/ 108 h 161"/>
                <a:gd name="T106" fmla="*/ 142 w 225"/>
                <a:gd name="T107" fmla="*/ 98 h 161"/>
                <a:gd name="T108" fmla="*/ 154 w 225"/>
                <a:gd name="T109" fmla="*/ 110 h 161"/>
                <a:gd name="T110" fmla="*/ 174 w 225"/>
                <a:gd name="T111" fmla="*/ 98 h 161"/>
                <a:gd name="T112" fmla="*/ 173 w 225"/>
                <a:gd name="T113" fmla="*/ 95 h 161"/>
                <a:gd name="T114" fmla="*/ 167 w 225"/>
                <a:gd name="T115" fmla="*/ 83 h 161"/>
                <a:gd name="T116" fmla="*/ 165 w 225"/>
                <a:gd name="T117" fmla="*/ 73 h 161"/>
                <a:gd name="T118" fmla="*/ 165 w 225"/>
                <a:gd name="T119" fmla="*/ 62 h 161"/>
                <a:gd name="T120" fmla="*/ 224 w 225"/>
                <a:gd name="T121"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 h="161">
                  <a:moveTo>
                    <a:pt x="217" y="20"/>
                  </a:moveTo>
                  <a:lnTo>
                    <a:pt x="217" y="20"/>
                  </a:lnTo>
                  <a:lnTo>
                    <a:pt x="212" y="15"/>
                  </a:lnTo>
                  <a:lnTo>
                    <a:pt x="206" y="13"/>
                  </a:lnTo>
                  <a:lnTo>
                    <a:pt x="196" y="8"/>
                  </a:lnTo>
                  <a:lnTo>
                    <a:pt x="196" y="8"/>
                  </a:lnTo>
                  <a:lnTo>
                    <a:pt x="199" y="5"/>
                  </a:lnTo>
                  <a:lnTo>
                    <a:pt x="202" y="2"/>
                  </a:lnTo>
                  <a:lnTo>
                    <a:pt x="203" y="1"/>
                  </a:lnTo>
                  <a:lnTo>
                    <a:pt x="203" y="1"/>
                  </a:lnTo>
                  <a:lnTo>
                    <a:pt x="198" y="0"/>
                  </a:lnTo>
                  <a:lnTo>
                    <a:pt x="197" y="0"/>
                  </a:lnTo>
                  <a:lnTo>
                    <a:pt x="197" y="0"/>
                  </a:lnTo>
                  <a:lnTo>
                    <a:pt x="177" y="8"/>
                  </a:lnTo>
                  <a:lnTo>
                    <a:pt x="159" y="16"/>
                  </a:lnTo>
                  <a:lnTo>
                    <a:pt x="144" y="26"/>
                  </a:lnTo>
                  <a:lnTo>
                    <a:pt x="131" y="34"/>
                  </a:lnTo>
                  <a:lnTo>
                    <a:pt x="131" y="34"/>
                  </a:lnTo>
                  <a:lnTo>
                    <a:pt x="131" y="34"/>
                  </a:lnTo>
                  <a:lnTo>
                    <a:pt x="131" y="34"/>
                  </a:lnTo>
                  <a:lnTo>
                    <a:pt x="128" y="36"/>
                  </a:lnTo>
                  <a:lnTo>
                    <a:pt x="123" y="36"/>
                  </a:lnTo>
                  <a:lnTo>
                    <a:pt x="116" y="35"/>
                  </a:lnTo>
                  <a:lnTo>
                    <a:pt x="112" y="34"/>
                  </a:lnTo>
                  <a:lnTo>
                    <a:pt x="109" y="32"/>
                  </a:lnTo>
                  <a:lnTo>
                    <a:pt x="108" y="43"/>
                  </a:lnTo>
                  <a:lnTo>
                    <a:pt x="108" y="43"/>
                  </a:lnTo>
                  <a:lnTo>
                    <a:pt x="114" y="45"/>
                  </a:lnTo>
                  <a:lnTo>
                    <a:pt x="119" y="47"/>
                  </a:lnTo>
                  <a:lnTo>
                    <a:pt x="119" y="47"/>
                  </a:lnTo>
                  <a:lnTo>
                    <a:pt x="113" y="49"/>
                  </a:lnTo>
                  <a:lnTo>
                    <a:pt x="109" y="50"/>
                  </a:lnTo>
                  <a:lnTo>
                    <a:pt x="107" y="52"/>
                  </a:lnTo>
                  <a:lnTo>
                    <a:pt x="110" y="61"/>
                  </a:lnTo>
                  <a:lnTo>
                    <a:pt x="110" y="61"/>
                  </a:lnTo>
                  <a:lnTo>
                    <a:pt x="114" y="59"/>
                  </a:lnTo>
                  <a:lnTo>
                    <a:pt x="119" y="58"/>
                  </a:lnTo>
                  <a:lnTo>
                    <a:pt x="124" y="57"/>
                  </a:lnTo>
                  <a:lnTo>
                    <a:pt x="124" y="57"/>
                  </a:lnTo>
                  <a:lnTo>
                    <a:pt x="124" y="58"/>
                  </a:lnTo>
                  <a:lnTo>
                    <a:pt x="124" y="58"/>
                  </a:lnTo>
                  <a:lnTo>
                    <a:pt x="124" y="62"/>
                  </a:lnTo>
                  <a:lnTo>
                    <a:pt x="122" y="67"/>
                  </a:lnTo>
                  <a:lnTo>
                    <a:pt x="120" y="73"/>
                  </a:lnTo>
                  <a:lnTo>
                    <a:pt x="115" y="78"/>
                  </a:lnTo>
                  <a:lnTo>
                    <a:pt x="103" y="87"/>
                  </a:lnTo>
                  <a:lnTo>
                    <a:pt x="98" y="90"/>
                  </a:lnTo>
                  <a:lnTo>
                    <a:pt x="92" y="93"/>
                  </a:lnTo>
                  <a:lnTo>
                    <a:pt x="92" y="93"/>
                  </a:lnTo>
                  <a:lnTo>
                    <a:pt x="80" y="96"/>
                  </a:lnTo>
                  <a:lnTo>
                    <a:pt x="71" y="98"/>
                  </a:lnTo>
                  <a:lnTo>
                    <a:pt x="64" y="98"/>
                  </a:lnTo>
                  <a:lnTo>
                    <a:pt x="60" y="97"/>
                  </a:lnTo>
                  <a:lnTo>
                    <a:pt x="60" y="97"/>
                  </a:lnTo>
                  <a:lnTo>
                    <a:pt x="54" y="91"/>
                  </a:lnTo>
                  <a:lnTo>
                    <a:pt x="50" y="87"/>
                  </a:lnTo>
                  <a:lnTo>
                    <a:pt x="47" y="82"/>
                  </a:lnTo>
                  <a:lnTo>
                    <a:pt x="46" y="80"/>
                  </a:lnTo>
                  <a:lnTo>
                    <a:pt x="43" y="80"/>
                  </a:lnTo>
                  <a:lnTo>
                    <a:pt x="43" y="80"/>
                  </a:lnTo>
                  <a:lnTo>
                    <a:pt x="41" y="80"/>
                  </a:lnTo>
                  <a:lnTo>
                    <a:pt x="39" y="81"/>
                  </a:lnTo>
                  <a:lnTo>
                    <a:pt x="39" y="81"/>
                  </a:lnTo>
                  <a:lnTo>
                    <a:pt x="32" y="80"/>
                  </a:lnTo>
                  <a:lnTo>
                    <a:pt x="26" y="81"/>
                  </a:lnTo>
                  <a:lnTo>
                    <a:pt x="20" y="83"/>
                  </a:lnTo>
                  <a:lnTo>
                    <a:pt x="18" y="84"/>
                  </a:lnTo>
                  <a:lnTo>
                    <a:pt x="17" y="87"/>
                  </a:lnTo>
                  <a:lnTo>
                    <a:pt x="17" y="87"/>
                  </a:lnTo>
                  <a:lnTo>
                    <a:pt x="26" y="87"/>
                  </a:lnTo>
                  <a:lnTo>
                    <a:pt x="31" y="88"/>
                  </a:lnTo>
                  <a:lnTo>
                    <a:pt x="31" y="89"/>
                  </a:lnTo>
                  <a:lnTo>
                    <a:pt x="28" y="90"/>
                  </a:lnTo>
                  <a:lnTo>
                    <a:pt x="28" y="90"/>
                  </a:lnTo>
                  <a:lnTo>
                    <a:pt x="27" y="93"/>
                  </a:lnTo>
                  <a:lnTo>
                    <a:pt x="27" y="95"/>
                  </a:lnTo>
                  <a:lnTo>
                    <a:pt x="30" y="97"/>
                  </a:lnTo>
                  <a:lnTo>
                    <a:pt x="33" y="99"/>
                  </a:lnTo>
                  <a:lnTo>
                    <a:pt x="47" y="108"/>
                  </a:lnTo>
                  <a:lnTo>
                    <a:pt x="47" y="108"/>
                  </a:lnTo>
                  <a:lnTo>
                    <a:pt x="48" y="108"/>
                  </a:lnTo>
                  <a:lnTo>
                    <a:pt x="48" y="109"/>
                  </a:lnTo>
                  <a:lnTo>
                    <a:pt x="47" y="109"/>
                  </a:lnTo>
                  <a:lnTo>
                    <a:pt x="47" y="109"/>
                  </a:lnTo>
                  <a:lnTo>
                    <a:pt x="42" y="109"/>
                  </a:lnTo>
                  <a:lnTo>
                    <a:pt x="36" y="106"/>
                  </a:lnTo>
                  <a:lnTo>
                    <a:pt x="25" y="102"/>
                  </a:lnTo>
                  <a:lnTo>
                    <a:pt x="25" y="102"/>
                  </a:lnTo>
                  <a:lnTo>
                    <a:pt x="21" y="102"/>
                  </a:lnTo>
                  <a:lnTo>
                    <a:pt x="19" y="102"/>
                  </a:lnTo>
                  <a:lnTo>
                    <a:pt x="18" y="104"/>
                  </a:lnTo>
                  <a:lnTo>
                    <a:pt x="18" y="104"/>
                  </a:lnTo>
                  <a:lnTo>
                    <a:pt x="15" y="104"/>
                  </a:lnTo>
                  <a:lnTo>
                    <a:pt x="11" y="104"/>
                  </a:lnTo>
                  <a:lnTo>
                    <a:pt x="8" y="106"/>
                  </a:lnTo>
                  <a:lnTo>
                    <a:pt x="4" y="109"/>
                  </a:lnTo>
                  <a:lnTo>
                    <a:pt x="2" y="111"/>
                  </a:lnTo>
                  <a:lnTo>
                    <a:pt x="1" y="115"/>
                  </a:lnTo>
                  <a:lnTo>
                    <a:pt x="0" y="118"/>
                  </a:lnTo>
                  <a:lnTo>
                    <a:pt x="2" y="123"/>
                  </a:lnTo>
                  <a:lnTo>
                    <a:pt x="2" y="123"/>
                  </a:lnTo>
                  <a:lnTo>
                    <a:pt x="5" y="118"/>
                  </a:lnTo>
                  <a:lnTo>
                    <a:pt x="9" y="115"/>
                  </a:lnTo>
                  <a:lnTo>
                    <a:pt x="11" y="115"/>
                  </a:lnTo>
                  <a:lnTo>
                    <a:pt x="13" y="115"/>
                  </a:lnTo>
                  <a:lnTo>
                    <a:pt x="13" y="115"/>
                  </a:lnTo>
                  <a:lnTo>
                    <a:pt x="13" y="116"/>
                  </a:lnTo>
                  <a:lnTo>
                    <a:pt x="13" y="119"/>
                  </a:lnTo>
                  <a:lnTo>
                    <a:pt x="13" y="121"/>
                  </a:lnTo>
                  <a:lnTo>
                    <a:pt x="15" y="124"/>
                  </a:lnTo>
                  <a:lnTo>
                    <a:pt x="16" y="125"/>
                  </a:lnTo>
                  <a:lnTo>
                    <a:pt x="16" y="125"/>
                  </a:lnTo>
                  <a:lnTo>
                    <a:pt x="19" y="126"/>
                  </a:lnTo>
                  <a:lnTo>
                    <a:pt x="23" y="126"/>
                  </a:lnTo>
                  <a:lnTo>
                    <a:pt x="33" y="125"/>
                  </a:lnTo>
                  <a:lnTo>
                    <a:pt x="42" y="124"/>
                  </a:lnTo>
                  <a:lnTo>
                    <a:pt x="46" y="124"/>
                  </a:lnTo>
                  <a:lnTo>
                    <a:pt x="48" y="124"/>
                  </a:lnTo>
                  <a:lnTo>
                    <a:pt x="48" y="124"/>
                  </a:lnTo>
                  <a:lnTo>
                    <a:pt x="48" y="125"/>
                  </a:lnTo>
                  <a:lnTo>
                    <a:pt x="46" y="126"/>
                  </a:lnTo>
                  <a:lnTo>
                    <a:pt x="38" y="127"/>
                  </a:lnTo>
                  <a:lnTo>
                    <a:pt x="28" y="128"/>
                  </a:lnTo>
                  <a:lnTo>
                    <a:pt x="25" y="131"/>
                  </a:lnTo>
                  <a:lnTo>
                    <a:pt x="23" y="132"/>
                  </a:lnTo>
                  <a:lnTo>
                    <a:pt x="23" y="132"/>
                  </a:lnTo>
                  <a:lnTo>
                    <a:pt x="24" y="135"/>
                  </a:lnTo>
                  <a:lnTo>
                    <a:pt x="24" y="135"/>
                  </a:lnTo>
                  <a:lnTo>
                    <a:pt x="23" y="136"/>
                  </a:lnTo>
                  <a:lnTo>
                    <a:pt x="21" y="139"/>
                  </a:lnTo>
                  <a:lnTo>
                    <a:pt x="19" y="143"/>
                  </a:lnTo>
                  <a:lnTo>
                    <a:pt x="18" y="148"/>
                  </a:lnTo>
                  <a:lnTo>
                    <a:pt x="18" y="148"/>
                  </a:lnTo>
                  <a:lnTo>
                    <a:pt x="18" y="150"/>
                  </a:lnTo>
                  <a:lnTo>
                    <a:pt x="19" y="154"/>
                  </a:lnTo>
                  <a:lnTo>
                    <a:pt x="21" y="157"/>
                  </a:lnTo>
                  <a:lnTo>
                    <a:pt x="26" y="161"/>
                  </a:lnTo>
                  <a:lnTo>
                    <a:pt x="26" y="161"/>
                  </a:lnTo>
                  <a:lnTo>
                    <a:pt x="26" y="160"/>
                  </a:lnTo>
                  <a:lnTo>
                    <a:pt x="26" y="155"/>
                  </a:lnTo>
                  <a:lnTo>
                    <a:pt x="26" y="151"/>
                  </a:lnTo>
                  <a:lnTo>
                    <a:pt x="26" y="150"/>
                  </a:lnTo>
                  <a:lnTo>
                    <a:pt x="27" y="149"/>
                  </a:lnTo>
                  <a:lnTo>
                    <a:pt x="27" y="149"/>
                  </a:lnTo>
                  <a:lnTo>
                    <a:pt x="28" y="149"/>
                  </a:lnTo>
                  <a:lnTo>
                    <a:pt x="31" y="150"/>
                  </a:lnTo>
                  <a:lnTo>
                    <a:pt x="32" y="153"/>
                  </a:lnTo>
                  <a:lnTo>
                    <a:pt x="34" y="154"/>
                  </a:lnTo>
                  <a:lnTo>
                    <a:pt x="34" y="154"/>
                  </a:lnTo>
                  <a:lnTo>
                    <a:pt x="38" y="153"/>
                  </a:lnTo>
                  <a:lnTo>
                    <a:pt x="40" y="151"/>
                  </a:lnTo>
                  <a:lnTo>
                    <a:pt x="45" y="147"/>
                  </a:lnTo>
                  <a:lnTo>
                    <a:pt x="50" y="141"/>
                  </a:lnTo>
                  <a:lnTo>
                    <a:pt x="54" y="138"/>
                  </a:lnTo>
                  <a:lnTo>
                    <a:pt x="58" y="135"/>
                  </a:lnTo>
                  <a:lnTo>
                    <a:pt x="58" y="135"/>
                  </a:lnTo>
                  <a:lnTo>
                    <a:pt x="64" y="133"/>
                  </a:lnTo>
                  <a:lnTo>
                    <a:pt x="68" y="132"/>
                  </a:lnTo>
                  <a:lnTo>
                    <a:pt x="69" y="133"/>
                  </a:lnTo>
                  <a:lnTo>
                    <a:pt x="69" y="134"/>
                  </a:lnTo>
                  <a:lnTo>
                    <a:pt x="68" y="138"/>
                  </a:lnTo>
                  <a:lnTo>
                    <a:pt x="68" y="140"/>
                  </a:lnTo>
                  <a:lnTo>
                    <a:pt x="70" y="141"/>
                  </a:lnTo>
                  <a:lnTo>
                    <a:pt x="70" y="141"/>
                  </a:lnTo>
                  <a:lnTo>
                    <a:pt x="73" y="142"/>
                  </a:lnTo>
                  <a:lnTo>
                    <a:pt x="75" y="143"/>
                  </a:lnTo>
                  <a:lnTo>
                    <a:pt x="75" y="146"/>
                  </a:lnTo>
                  <a:lnTo>
                    <a:pt x="73" y="148"/>
                  </a:lnTo>
                  <a:lnTo>
                    <a:pt x="70" y="151"/>
                  </a:lnTo>
                  <a:lnTo>
                    <a:pt x="68" y="154"/>
                  </a:lnTo>
                  <a:lnTo>
                    <a:pt x="68" y="154"/>
                  </a:lnTo>
                  <a:lnTo>
                    <a:pt x="71" y="154"/>
                  </a:lnTo>
                  <a:lnTo>
                    <a:pt x="77" y="153"/>
                  </a:lnTo>
                  <a:lnTo>
                    <a:pt x="82" y="148"/>
                  </a:lnTo>
                  <a:lnTo>
                    <a:pt x="84" y="146"/>
                  </a:lnTo>
                  <a:lnTo>
                    <a:pt x="85" y="142"/>
                  </a:lnTo>
                  <a:lnTo>
                    <a:pt x="85" y="142"/>
                  </a:lnTo>
                  <a:lnTo>
                    <a:pt x="86" y="140"/>
                  </a:lnTo>
                  <a:lnTo>
                    <a:pt x="87" y="140"/>
                  </a:lnTo>
                  <a:lnTo>
                    <a:pt x="88" y="139"/>
                  </a:lnTo>
                  <a:lnTo>
                    <a:pt x="90" y="138"/>
                  </a:lnTo>
                  <a:lnTo>
                    <a:pt x="90" y="138"/>
                  </a:lnTo>
                  <a:lnTo>
                    <a:pt x="91" y="136"/>
                  </a:lnTo>
                  <a:lnTo>
                    <a:pt x="91" y="134"/>
                  </a:lnTo>
                  <a:lnTo>
                    <a:pt x="91" y="132"/>
                  </a:lnTo>
                  <a:lnTo>
                    <a:pt x="92" y="130"/>
                  </a:lnTo>
                  <a:lnTo>
                    <a:pt x="92" y="130"/>
                  </a:lnTo>
                  <a:lnTo>
                    <a:pt x="93" y="127"/>
                  </a:lnTo>
                  <a:lnTo>
                    <a:pt x="95" y="126"/>
                  </a:lnTo>
                  <a:lnTo>
                    <a:pt x="100" y="125"/>
                  </a:lnTo>
                  <a:lnTo>
                    <a:pt x="103" y="124"/>
                  </a:lnTo>
                  <a:lnTo>
                    <a:pt x="105" y="123"/>
                  </a:lnTo>
                  <a:lnTo>
                    <a:pt x="106" y="121"/>
                  </a:lnTo>
                  <a:lnTo>
                    <a:pt x="106" y="121"/>
                  </a:lnTo>
                  <a:lnTo>
                    <a:pt x="106" y="118"/>
                  </a:lnTo>
                  <a:lnTo>
                    <a:pt x="108" y="115"/>
                  </a:lnTo>
                  <a:lnTo>
                    <a:pt x="110" y="113"/>
                  </a:lnTo>
                  <a:lnTo>
                    <a:pt x="113" y="112"/>
                  </a:lnTo>
                  <a:lnTo>
                    <a:pt x="113" y="112"/>
                  </a:lnTo>
                  <a:lnTo>
                    <a:pt x="114" y="113"/>
                  </a:lnTo>
                  <a:lnTo>
                    <a:pt x="116" y="117"/>
                  </a:lnTo>
                  <a:lnTo>
                    <a:pt x="120" y="120"/>
                  </a:lnTo>
                  <a:lnTo>
                    <a:pt x="123" y="123"/>
                  </a:lnTo>
                  <a:lnTo>
                    <a:pt x="127" y="125"/>
                  </a:lnTo>
                  <a:lnTo>
                    <a:pt x="127" y="125"/>
                  </a:lnTo>
                  <a:lnTo>
                    <a:pt x="140" y="118"/>
                  </a:lnTo>
                  <a:lnTo>
                    <a:pt x="140" y="118"/>
                  </a:lnTo>
                  <a:lnTo>
                    <a:pt x="145" y="116"/>
                  </a:lnTo>
                  <a:lnTo>
                    <a:pt x="149" y="113"/>
                  </a:lnTo>
                  <a:lnTo>
                    <a:pt x="149" y="113"/>
                  </a:lnTo>
                  <a:lnTo>
                    <a:pt x="146" y="110"/>
                  </a:lnTo>
                  <a:lnTo>
                    <a:pt x="144" y="108"/>
                  </a:lnTo>
                  <a:lnTo>
                    <a:pt x="142" y="104"/>
                  </a:lnTo>
                  <a:lnTo>
                    <a:pt x="142" y="104"/>
                  </a:lnTo>
                  <a:lnTo>
                    <a:pt x="140" y="101"/>
                  </a:lnTo>
                  <a:lnTo>
                    <a:pt x="142" y="98"/>
                  </a:lnTo>
                  <a:lnTo>
                    <a:pt x="142" y="98"/>
                  </a:lnTo>
                  <a:lnTo>
                    <a:pt x="145" y="103"/>
                  </a:lnTo>
                  <a:lnTo>
                    <a:pt x="150" y="106"/>
                  </a:lnTo>
                  <a:lnTo>
                    <a:pt x="154" y="110"/>
                  </a:lnTo>
                  <a:lnTo>
                    <a:pt x="154" y="110"/>
                  </a:lnTo>
                  <a:lnTo>
                    <a:pt x="172" y="99"/>
                  </a:lnTo>
                  <a:lnTo>
                    <a:pt x="172" y="99"/>
                  </a:lnTo>
                  <a:lnTo>
                    <a:pt x="174" y="98"/>
                  </a:lnTo>
                  <a:lnTo>
                    <a:pt x="174" y="98"/>
                  </a:lnTo>
                  <a:lnTo>
                    <a:pt x="174" y="98"/>
                  </a:lnTo>
                  <a:lnTo>
                    <a:pt x="174" y="98"/>
                  </a:lnTo>
                  <a:lnTo>
                    <a:pt x="173" y="95"/>
                  </a:lnTo>
                  <a:lnTo>
                    <a:pt x="168" y="91"/>
                  </a:lnTo>
                  <a:lnTo>
                    <a:pt x="165" y="87"/>
                  </a:lnTo>
                  <a:lnTo>
                    <a:pt x="165" y="84"/>
                  </a:lnTo>
                  <a:lnTo>
                    <a:pt x="167" y="83"/>
                  </a:lnTo>
                  <a:lnTo>
                    <a:pt x="167" y="83"/>
                  </a:lnTo>
                  <a:lnTo>
                    <a:pt x="168" y="82"/>
                  </a:lnTo>
                  <a:lnTo>
                    <a:pt x="168" y="80"/>
                  </a:lnTo>
                  <a:lnTo>
                    <a:pt x="165" y="73"/>
                  </a:lnTo>
                  <a:lnTo>
                    <a:pt x="164" y="67"/>
                  </a:lnTo>
                  <a:lnTo>
                    <a:pt x="164" y="64"/>
                  </a:lnTo>
                  <a:lnTo>
                    <a:pt x="165" y="62"/>
                  </a:lnTo>
                  <a:lnTo>
                    <a:pt x="165" y="62"/>
                  </a:lnTo>
                  <a:lnTo>
                    <a:pt x="197" y="46"/>
                  </a:lnTo>
                  <a:lnTo>
                    <a:pt x="225" y="32"/>
                  </a:lnTo>
                  <a:lnTo>
                    <a:pt x="225" y="32"/>
                  </a:lnTo>
                  <a:lnTo>
                    <a:pt x="224" y="29"/>
                  </a:lnTo>
                  <a:lnTo>
                    <a:pt x="221" y="24"/>
                  </a:lnTo>
                  <a:lnTo>
                    <a:pt x="217"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2" name="Freeform 32"/>
            <p:cNvSpPr>
              <a:spLocks/>
            </p:cNvSpPr>
            <p:nvPr userDrawn="1"/>
          </p:nvSpPr>
          <p:spPr bwMode="auto">
            <a:xfrm>
              <a:off x="4706" y="2563"/>
              <a:ext cx="96" cy="91"/>
            </a:xfrm>
            <a:custGeom>
              <a:avLst/>
              <a:gdLst>
                <a:gd name="T0" fmla="*/ 0 w 96"/>
                <a:gd name="T1" fmla="*/ 26 h 91"/>
                <a:gd name="T2" fmla="*/ 0 w 96"/>
                <a:gd name="T3" fmla="*/ 32 h 91"/>
                <a:gd name="T4" fmla="*/ 3 w 96"/>
                <a:gd name="T5" fmla="*/ 35 h 91"/>
                <a:gd name="T6" fmla="*/ 10 w 96"/>
                <a:gd name="T7" fmla="*/ 38 h 91"/>
                <a:gd name="T8" fmla="*/ 11 w 96"/>
                <a:gd name="T9" fmla="*/ 37 h 91"/>
                <a:gd name="T10" fmla="*/ 13 w 96"/>
                <a:gd name="T11" fmla="*/ 32 h 91"/>
                <a:gd name="T12" fmla="*/ 13 w 96"/>
                <a:gd name="T13" fmla="*/ 27 h 91"/>
                <a:gd name="T14" fmla="*/ 14 w 96"/>
                <a:gd name="T15" fmla="*/ 26 h 91"/>
                <a:gd name="T16" fmla="*/ 15 w 96"/>
                <a:gd name="T17" fmla="*/ 26 h 91"/>
                <a:gd name="T18" fmla="*/ 18 w 96"/>
                <a:gd name="T19" fmla="*/ 25 h 91"/>
                <a:gd name="T20" fmla="*/ 43 w 96"/>
                <a:gd name="T21" fmla="*/ 38 h 91"/>
                <a:gd name="T22" fmla="*/ 67 w 96"/>
                <a:gd name="T23" fmla="*/ 54 h 91"/>
                <a:gd name="T24" fmla="*/ 70 w 96"/>
                <a:gd name="T25" fmla="*/ 56 h 91"/>
                <a:gd name="T26" fmla="*/ 67 w 96"/>
                <a:gd name="T27" fmla="*/ 63 h 91"/>
                <a:gd name="T28" fmla="*/ 59 w 96"/>
                <a:gd name="T29" fmla="*/ 80 h 91"/>
                <a:gd name="T30" fmla="*/ 59 w 96"/>
                <a:gd name="T31" fmla="*/ 85 h 91"/>
                <a:gd name="T32" fmla="*/ 62 w 96"/>
                <a:gd name="T33" fmla="*/ 90 h 91"/>
                <a:gd name="T34" fmla="*/ 66 w 96"/>
                <a:gd name="T35" fmla="*/ 91 h 91"/>
                <a:gd name="T36" fmla="*/ 70 w 96"/>
                <a:gd name="T37" fmla="*/ 91 h 91"/>
                <a:gd name="T38" fmla="*/ 73 w 96"/>
                <a:gd name="T39" fmla="*/ 87 h 91"/>
                <a:gd name="T40" fmla="*/ 74 w 96"/>
                <a:gd name="T41" fmla="*/ 85 h 91"/>
                <a:gd name="T42" fmla="*/ 74 w 96"/>
                <a:gd name="T43" fmla="*/ 82 h 91"/>
                <a:gd name="T44" fmla="*/ 70 w 96"/>
                <a:gd name="T45" fmla="*/ 77 h 91"/>
                <a:gd name="T46" fmla="*/ 70 w 96"/>
                <a:gd name="T47" fmla="*/ 77 h 91"/>
                <a:gd name="T48" fmla="*/ 72 w 96"/>
                <a:gd name="T49" fmla="*/ 69 h 91"/>
                <a:gd name="T50" fmla="*/ 78 w 96"/>
                <a:gd name="T51" fmla="*/ 58 h 91"/>
                <a:gd name="T52" fmla="*/ 82 w 96"/>
                <a:gd name="T53" fmla="*/ 54 h 91"/>
                <a:gd name="T54" fmla="*/ 88 w 96"/>
                <a:gd name="T55" fmla="*/ 53 h 91"/>
                <a:gd name="T56" fmla="*/ 87 w 96"/>
                <a:gd name="T57" fmla="*/ 50 h 91"/>
                <a:gd name="T58" fmla="*/ 85 w 96"/>
                <a:gd name="T59" fmla="*/ 43 h 91"/>
                <a:gd name="T60" fmla="*/ 87 w 96"/>
                <a:gd name="T61" fmla="*/ 35 h 91"/>
                <a:gd name="T62" fmla="*/ 89 w 96"/>
                <a:gd name="T63" fmla="*/ 31 h 91"/>
                <a:gd name="T64" fmla="*/ 96 w 96"/>
                <a:gd name="T65" fmla="*/ 11 h 91"/>
                <a:gd name="T66" fmla="*/ 96 w 96"/>
                <a:gd name="T67" fmla="*/ 8 h 91"/>
                <a:gd name="T68" fmla="*/ 92 w 96"/>
                <a:gd name="T69" fmla="*/ 3 h 91"/>
                <a:gd name="T70" fmla="*/ 89 w 96"/>
                <a:gd name="T71" fmla="*/ 2 h 91"/>
                <a:gd name="T72" fmla="*/ 83 w 96"/>
                <a:gd name="T73" fmla="*/ 4 h 91"/>
                <a:gd name="T74" fmla="*/ 80 w 96"/>
                <a:gd name="T75" fmla="*/ 9 h 91"/>
                <a:gd name="T76" fmla="*/ 80 w 96"/>
                <a:gd name="T77" fmla="*/ 12 h 91"/>
                <a:gd name="T78" fmla="*/ 83 w 96"/>
                <a:gd name="T79" fmla="*/ 17 h 91"/>
                <a:gd name="T80" fmla="*/ 87 w 96"/>
                <a:gd name="T81" fmla="*/ 18 h 91"/>
                <a:gd name="T82" fmla="*/ 83 w 96"/>
                <a:gd name="T83" fmla="*/ 28 h 91"/>
                <a:gd name="T84" fmla="*/ 79 w 96"/>
                <a:gd name="T85" fmla="*/ 34 h 91"/>
                <a:gd name="T86" fmla="*/ 74 w 96"/>
                <a:gd name="T87" fmla="*/ 32 h 91"/>
                <a:gd name="T88" fmla="*/ 38 w 96"/>
                <a:gd name="T89" fmla="*/ 15 h 91"/>
                <a:gd name="T90" fmla="*/ 25 w 96"/>
                <a:gd name="T91" fmla="*/ 11 h 91"/>
                <a:gd name="T92" fmla="*/ 26 w 96"/>
                <a:gd name="T93" fmla="*/ 8 h 91"/>
                <a:gd name="T94" fmla="*/ 30 w 96"/>
                <a:gd name="T95" fmla="*/ 0 h 91"/>
                <a:gd name="T96" fmla="*/ 29 w 96"/>
                <a:gd name="T97" fmla="*/ 1 h 91"/>
                <a:gd name="T98" fmla="*/ 25 w 96"/>
                <a:gd name="T99" fmla="*/ 3 h 91"/>
                <a:gd name="T100" fmla="*/ 14 w 96"/>
                <a:gd name="T101" fmla="*/ 6 h 91"/>
                <a:gd name="T102" fmla="*/ 12 w 96"/>
                <a:gd name="T103" fmla="*/ 6 h 91"/>
                <a:gd name="T104" fmla="*/ 10 w 96"/>
                <a:gd name="T105" fmla="*/ 6 h 91"/>
                <a:gd name="T106" fmla="*/ 6 w 96"/>
                <a:gd name="T107" fmla="*/ 13 h 91"/>
                <a:gd name="T108" fmla="*/ 3 w 96"/>
                <a:gd name="T109" fmla="*/ 20 h 91"/>
                <a:gd name="T110" fmla="*/ 1 w 96"/>
                <a:gd name="T111"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1">
                  <a:moveTo>
                    <a:pt x="0" y="26"/>
                  </a:moveTo>
                  <a:lnTo>
                    <a:pt x="0" y="26"/>
                  </a:lnTo>
                  <a:lnTo>
                    <a:pt x="0" y="30"/>
                  </a:lnTo>
                  <a:lnTo>
                    <a:pt x="0" y="32"/>
                  </a:lnTo>
                  <a:lnTo>
                    <a:pt x="3" y="35"/>
                  </a:lnTo>
                  <a:lnTo>
                    <a:pt x="3" y="35"/>
                  </a:lnTo>
                  <a:lnTo>
                    <a:pt x="7" y="37"/>
                  </a:lnTo>
                  <a:lnTo>
                    <a:pt x="10" y="38"/>
                  </a:lnTo>
                  <a:lnTo>
                    <a:pt x="11" y="37"/>
                  </a:lnTo>
                  <a:lnTo>
                    <a:pt x="11" y="37"/>
                  </a:lnTo>
                  <a:lnTo>
                    <a:pt x="12" y="34"/>
                  </a:lnTo>
                  <a:lnTo>
                    <a:pt x="13" y="32"/>
                  </a:lnTo>
                  <a:lnTo>
                    <a:pt x="13" y="30"/>
                  </a:lnTo>
                  <a:lnTo>
                    <a:pt x="13" y="27"/>
                  </a:lnTo>
                  <a:lnTo>
                    <a:pt x="13" y="27"/>
                  </a:lnTo>
                  <a:lnTo>
                    <a:pt x="14" y="26"/>
                  </a:lnTo>
                  <a:lnTo>
                    <a:pt x="15" y="26"/>
                  </a:lnTo>
                  <a:lnTo>
                    <a:pt x="15" y="26"/>
                  </a:lnTo>
                  <a:lnTo>
                    <a:pt x="18" y="25"/>
                  </a:lnTo>
                  <a:lnTo>
                    <a:pt x="18" y="25"/>
                  </a:lnTo>
                  <a:lnTo>
                    <a:pt x="30" y="31"/>
                  </a:lnTo>
                  <a:lnTo>
                    <a:pt x="43" y="38"/>
                  </a:lnTo>
                  <a:lnTo>
                    <a:pt x="67" y="54"/>
                  </a:lnTo>
                  <a:lnTo>
                    <a:pt x="67" y="54"/>
                  </a:lnTo>
                  <a:lnTo>
                    <a:pt x="70" y="56"/>
                  </a:lnTo>
                  <a:lnTo>
                    <a:pt x="70" y="56"/>
                  </a:lnTo>
                  <a:lnTo>
                    <a:pt x="67" y="63"/>
                  </a:lnTo>
                  <a:lnTo>
                    <a:pt x="67" y="63"/>
                  </a:lnTo>
                  <a:lnTo>
                    <a:pt x="62" y="75"/>
                  </a:lnTo>
                  <a:lnTo>
                    <a:pt x="59" y="80"/>
                  </a:lnTo>
                  <a:lnTo>
                    <a:pt x="59" y="85"/>
                  </a:lnTo>
                  <a:lnTo>
                    <a:pt x="59" y="85"/>
                  </a:lnTo>
                  <a:lnTo>
                    <a:pt x="59" y="87"/>
                  </a:lnTo>
                  <a:lnTo>
                    <a:pt x="62" y="90"/>
                  </a:lnTo>
                  <a:lnTo>
                    <a:pt x="64" y="91"/>
                  </a:lnTo>
                  <a:lnTo>
                    <a:pt x="66" y="91"/>
                  </a:lnTo>
                  <a:lnTo>
                    <a:pt x="66" y="91"/>
                  </a:lnTo>
                  <a:lnTo>
                    <a:pt x="70" y="91"/>
                  </a:lnTo>
                  <a:lnTo>
                    <a:pt x="72" y="90"/>
                  </a:lnTo>
                  <a:lnTo>
                    <a:pt x="73" y="87"/>
                  </a:lnTo>
                  <a:lnTo>
                    <a:pt x="74" y="85"/>
                  </a:lnTo>
                  <a:lnTo>
                    <a:pt x="74" y="85"/>
                  </a:lnTo>
                  <a:lnTo>
                    <a:pt x="74" y="83"/>
                  </a:lnTo>
                  <a:lnTo>
                    <a:pt x="74" y="82"/>
                  </a:lnTo>
                  <a:lnTo>
                    <a:pt x="72" y="78"/>
                  </a:lnTo>
                  <a:lnTo>
                    <a:pt x="70" y="77"/>
                  </a:lnTo>
                  <a:lnTo>
                    <a:pt x="70" y="77"/>
                  </a:lnTo>
                  <a:lnTo>
                    <a:pt x="70" y="77"/>
                  </a:lnTo>
                  <a:lnTo>
                    <a:pt x="72" y="69"/>
                  </a:lnTo>
                  <a:lnTo>
                    <a:pt x="72" y="69"/>
                  </a:lnTo>
                  <a:lnTo>
                    <a:pt x="75" y="63"/>
                  </a:lnTo>
                  <a:lnTo>
                    <a:pt x="78" y="58"/>
                  </a:lnTo>
                  <a:lnTo>
                    <a:pt x="80" y="56"/>
                  </a:lnTo>
                  <a:lnTo>
                    <a:pt x="82" y="54"/>
                  </a:lnTo>
                  <a:lnTo>
                    <a:pt x="87" y="53"/>
                  </a:lnTo>
                  <a:lnTo>
                    <a:pt x="88" y="53"/>
                  </a:lnTo>
                  <a:lnTo>
                    <a:pt x="88" y="53"/>
                  </a:lnTo>
                  <a:lnTo>
                    <a:pt x="87" y="50"/>
                  </a:lnTo>
                  <a:lnTo>
                    <a:pt x="86" y="47"/>
                  </a:lnTo>
                  <a:lnTo>
                    <a:pt x="85" y="43"/>
                  </a:lnTo>
                  <a:lnTo>
                    <a:pt x="86" y="40"/>
                  </a:lnTo>
                  <a:lnTo>
                    <a:pt x="87" y="35"/>
                  </a:lnTo>
                  <a:lnTo>
                    <a:pt x="89" y="31"/>
                  </a:lnTo>
                  <a:lnTo>
                    <a:pt x="89" y="31"/>
                  </a:lnTo>
                  <a:lnTo>
                    <a:pt x="94" y="19"/>
                  </a:lnTo>
                  <a:lnTo>
                    <a:pt x="96" y="11"/>
                  </a:lnTo>
                  <a:lnTo>
                    <a:pt x="96" y="11"/>
                  </a:lnTo>
                  <a:lnTo>
                    <a:pt x="96" y="8"/>
                  </a:lnTo>
                  <a:lnTo>
                    <a:pt x="94" y="5"/>
                  </a:lnTo>
                  <a:lnTo>
                    <a:pt x="92" y="3"/>
                  </a:lnTo>
                  <a:lnTo>
                    <a:pt x="89" y="2"/>
                  </a:lnTo>
                  <a:lnTo>
                    <a:pt x="89" y="2"/>
                  </a:lnTo>
                  <a:lnTo>
                    <a:pt x="86" y="3"/>
                  </a:lnTo>
                  <a:lnTo>
                    <a:pt x="83" y="4"/>
                  </a:lnTo>
                  <a:lnTo>
                    <a:pt x="81" y="6"/>
                  </a:lnTo>
                  <a:lnTo>
                    <a:pt x="80" y="9"/>
                  </a:lnTo>
                  <a:lnTo>
                    <a:pt x="80" y="9"/>
                  </a:lnTo>
                  <a:lnTo>
                    <a:pt x="80" y="12"/>
                  </a:lnTo>
                  <a:lnTo>
                    <a:pt x="81" y="15"/>
                  </a:lnTo>
                  <a:lnTo>
                    <a:pt x="83" y="17"/>
                  </a:lnTo>
                  <a:lnTo>
                    <a:pt x="86" y="18"/>
                  </a:lnTo>
                  <a:lnTo>
                    <a:pt x="87" y="18"/>
                  </a:lnTo>
                  <a:lnTo>
                    <a:pt x="87" y="18"/>
                  </a:lnTo>
                  <a:lnTo>
                    <a:pt x="83" y="28"/>
                  </a:lnTo>
                  <a:lnTo>
                    <a:pt x="79" y="34"/>
                  </a:lnTo>
                  <a:lnTo>
                    <a:pt x="79" y="34"/>
                  </a:lnTo>
                  <a:lnTo>
                    <a:pt x="74" y="32"/>
                  </a:lnTo>
                  <a:lnTo>
                    <a:pt x="74" y="32"/>
                  </a:lnTo>
                  <a:lnTo>
                    <a:pt x="50" y="19"/>
                  </a:lnTo>
                  <a:lnTo>
                    <a:pt x="38" y="15"/>
                  </a:lnTo>
                  <a:lnTo>
                    <a:pt x="25" y="11"/>
                  </a:lnTo>
                  <a:lnTo>
                    <a:pt x="25" y="11"/>
                  </a:lnTo>
                  <a:lnTo>
                    <a:pt x="26" y="8"/>
                  </a:lnTo>
                  <a:lnTo>
                    <a:pt x="26" y="8"/>
                  </a:lnTo>
                  <a:lnTo>
                    <a:pt x="29" y="2"/>
                  </a:lnTo>
                  <a:lnTo>
                    <a:pt x="30" y="0"/>
                  </a:lnTo>
                  <a:lnTo>
                    <a:pt x="30" y="0"/>
                  </a:lnTo>
                  <a:lnTo>
                    <a:pt x="29" y="1"/>
                  </a:lnTo>
                  <a:lnTo>
                    <a:pt x="25" y="3"/>
                  </a:lnTo>
                  <a:lnTo>
                    <a:pt x="25" y="3"/>
                  </a:lnTo>
                  <a:lnTo>
                    <a:pt x="19" y="5"/>
                  </a:lnTo>
                  <a:lnTo>
                    <a:pt x="14" y="6"/>
                  </a:lnTo>
                  <a:lnTo>
                    <a:pt x="14" y="6"/>
                  </a:lnTo>
                  <a:lnTo>
                    <a:pt x="12" y="6"/>
                  </a:lnTo>
                  <a:lnTo>
                    <a:pt x="10" y="6"/>
                  </a:lnTo>
                  <a:lnTo>
                    <a:pt x="10" y="6"/>
                  </a:lnTo>
                  <a:lnTo>
                    <a:pt x="7" y="8"/>
                  </a:lnTo>
                  <a:lnTo>
                    <a:pt x="6" y="13"/>
                  </a:lnTo>
                  <a:lnTo>
                    <a:pt x="6" y="13"/>
                  </a:lnTo>
                  <a:lnTo>
                    <a:pt x="3" y="20"/>
                  </a:lnTo>
                  <a:lnTo>
                    <a:pt x="3" y="20"/>
                  </a:lnTo>
                  <a:lnTo>
                    <a:pt x="1" y="24"/>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3" name="Freeform 33"/>
            <p:cNvSpPr>
              <a:spLocks/>
            </p:cNvSpPr>
            <p:nvPr userDrawn="1"/>
          </p:nvSpPr>
          <p:spPr bwMode="auto">
            <a:xfrm>
              <a:off x="4703" y="2177"/>
              <a:ext cx="23" cy="27"/>
            </a:xfrm>
            <a:custGeom>
              <a:avLst/>
              <a:gdLst>
                <a:gd name="T0" fmla="*/ 8 w 23"/>
                <a:gd name="T1" fmla="*/ 27 h 27"/>
                <a:gd name="T2" fmla="*/ 8 w 23"/>
                <a:gd name="T3" fmla="*/ 27 h 27"/>
                <a:gd name="T4" fmla="*/ 18 w 23"/>
                <a:gd name="T5" fmla="*/ 26 h 27"/>
                <a:gd name="T6" fmla="*/ 23 w 23"/>
                <a:gd name="T7" fmla="*/ 25 h 27"/>
                <a:gd name="T8" fmla="*/ 23 w 23"/>
                <a:gd name="T9" fmla="*/ 2 h 27"/>
                <a:gd name="T10" fmla="*/ 23 w 23"/>
                <a:gd name="T11" fmla="*/ 2 h 27"/>
                <a:gd name="T12" fmla="*/ 11 w 23"/>
                <a:gd name="T13" fmla="*/ 0 h 27"/>
                <a:gd name="T14" fmla="*/ 11 w 23"/>
                <a:gd name="T15" fmla="*/ 0 h 27"/>
                <a:gd name="T16" fmla="*/ 8 w 23"/>
                <a:gd name="T17" fmla="*/ 0 h 27"/>
                <a:gd name="T18" fmla="*/ 4 w 23"/>
                <a:gd name="T19" fmla="*/ 1 h 27"/>
                <a:gd name="T20" fmla="*/ 3 w 23"/>
                <a:gd name="T21" fmla="*/ 2 h 27"/>
                <a:gd name="T22" fmla="*/ 1 w 23"/>
                <a:gd name="T23" fmla="*/ 4 h 27"/>
                <a:gd name="T24" fmla="*/ 0 w 23"/>
                <a:gd name="T25" fmla="*/ 8 h 27"/>
                <a:gd name="T26" fmla="*/ 0 w 23"/>
                <a:gd name="T27" fmla="*/ 10 h 27"/>
                <a:gd name="T28" fmla="*/ 1 w 23"/>
                <a:gd name="T29" fmla="*/ 17 h 27"/>
                <a:gd name="T30" fmla="*/ 1 w 23"/>
                <a:gd name="T31" fmla="*/ 17 h 27"/>
                <a:gd name="T32" fmla="*/ 2 w 23"/>
                <a:gd name="T33" fmla="*/ 21 h 27"/>
                <a:gd name="T34" fmla="*/ 4 w 23"/>
                <a:gd name="T35" fmla="*/ 25 h 27"/>
                <a:gd name="T36" fmla="*/ 6 w 23"/>
                <a:gd name="T37" fmla="*/ 26 h 27"/>
                <a:gd name="T38" fmla="*/ 8 w 23"/>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7">
                  <a:moveTo>
                    <a:pt x="8" y="27"/>
                  </a:moveTo>
                  <a:lnTo>
                    <a:pt x="8" y="27"/>
                  </a:lnTo>
                  <a:lnTo>
                    <a:pt x="18" y="26"/>
                  </a:lnTo>
                  <a:lnTo>
                    <a:pt x="23" y="25"/>
                  </a:lnTo>
                  <a:lnTo>
                    <a:pt x="23" y="2"/>
                  </a:lnTo>
                  <a:lnTo>
                    <a:pt x="23" y="2"/>
                  </a:lnTo>
                  <a:lnTo>
                    <a:pt x="11" y="0"/>
                  </a:lnTo>
                  <a:lnTo>
                    <a:pt x="11" y="0"/>
                  </a:lnTo>
                  <a:lnTo>
                    <a:pt x="8" y="0"/>
                  </a:lnTo>
                  <a:lnTo>
                    <a:pt x="4" y="1"/>
                  </a:lnTo>
                  <a:lnTo>
                    <a:pt x="3" y="2"/>
                  </a:lnTo>
                  <a:lnTo>
                    <a:pt x="1" y="4"/>
                  </a:lnTo>
                  <a:lnTo>
                    <a:pt x="0" y="8"/>
                  </a:lnTo>
                  <a:lnTo>
                    <a:pt x="0" y="10"/>
                  </a:lnTo>
                  <a:lnTo>
                    <a:pt x="1" y="17"/>
                  </a:lnTo>
                  <a:lnTo>
                    <a:pt x="1" y="17"/>
                  </a:lnTo>
                  <a:lnTo>
                    <a:pt x="2" y="21"/>
                  </a:lnTo>
                  <a:lnTo>
                    <a:pt x="4" y="25"/>
                  </a:lnTo>
                  <a:lnTo>
                    <a:pt x="6" y="26"/>
                  </a:lnTo>
                  <a:lnTo>
                    <a:pt x="8"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5" name="Freeform 34"/>
            <p:cNvSpPr>
              <a:spLocks/>
            </p:cNvSpPr>
            <p:nvPr userDrawn="1"/>
          </p:nvSpPr>
          <p:spPr bwMode="auto">
            <a:xfrm>
              <a:off x="4732" y="2171"/>
              <a:ext cx="36" cy="33"/>
            </a:xfrm>
            <a:custGeom>
              <a:avLst/>
              <a:gdLst>
                <a:gd name="T0" fmla="*/ 36 w 36"/>
                <a:gd name="T1" fmla="*/ 24 h 33"/>
                <a:gd name="T2" fmla="*/ 36 w 36"/>
                <a:gd name="T3" fmla="*/ 17 h 33"/>
                <a:gd name="T4" fmla="*/ 36 w 36"/>
                <a:gd name="T5" fmla="*/ 4 h 33"/>
                <a:gd name="T6" fmla="*/ 34 w 36"/>
                <a:gd name="T7" fmla="*/ 1 h 33"/>
                <a:gd name="T8" fmla="*/ 33 w 36"/>
                <a:gd name="T9" fmla="*/ 0 h 33"/>
                <a:gd name="T10" fmla="*/ 29 w 36"/>
                <a:gd name="T11" fmla="*/ 0 h 33"/>
                <a:gd name="T12" fmla="*/ 25 w 36"/>
                <a:gd name="T13" fmla="*/ 0 h 33"/>
                <a:gd name="T14" fmla="*/ 19 w 36"/>
                <a:gd name="T15" fmla="*/ 0 h 33"/>
                <a:gd name="T16" fmla="*/ 18 w 36"/>
                <a:gd name="T17" fmla="*/ 4 h 33"/>
                <a:gd name="T18" fmla="*/ 16 w 36"/>
                <a:gd name="T19" fmla="*/ 0 h 33"/>
                <a:gd name="T20" fmla="*/ 10 w 36"/>
                <a:gd name="T21" fmla="*/ 0 h 33"/>
                <a:gd name="T22" fmla="*/ 7 w 36"/>
                <a:gd name="T23" fmla="*/ 0 h 33"/>
                <a:gd name="T24" fmla="*/ 3 w 36"/>
                <a:gd name="T25" fmla="*/ 0 h 33"/>
                <a:gd name="T26" fmla="*/ 2 w 36"/>
                <a:gd name="T27" fmla="*/ 1 h 33"/>
                <a:gd name="T28" fmla="*/ 0 w 36"/>
                <a:gd name="T29" fmla="*/ 4 h 33"/>
                <a:gd name="T30" fmla="*/ 0 w 36"/>
                <a:gd name="T31" fmla="*/ 17 h 33"/>
                <a:gd name="T32" fmla="*/ 1 w 36"/>
                <a:gd name="T33" fmla="*/ 31 h 33"/>
                <a:gd name="T34" fmla="*/ 3 w 36"/>
                <a:gd name="T35" fmla="*/ 31 h 33"/>
                <a:gd name="T36" fmla="*/ 6 w 36"/>
                <a:gd name="T37" fmla="*/ 30 h 33"/>
                <a:gd name="T38" fmla="*/ 8 w 36"/>
                <a:gd name="T39" fmla="*/ 25 h 33"/>
                <a:gd name="T40" fmla="*/ 9 w 36"/>
                <a:gd name="T41" fmla="*/ 33 h 33"/>
                <a:gd name="T42" fmla="*/ 11 w 36"/>
                <a:gd name="T43" fmla="*/ 33 h 33"/>
                <a:gd name="T44" fmla="*/ 15 w 36"/>
                <a:gd name="T45" fmla="*/ 31 h 33"/>
                <a:gd name="T46" fmla="*/ 17 w 36"/>
                <a:gd name="T47" fmla="*/ 27 h 33"/>
                <a:gd name="T48" fmla="*/ 18 w 36"/>
                <a:gd name="T49" fmla="*/ 25 h 33"/>
                <a:gd name="T50" fmla="*/ 18 w 36"/>
                <a:gd name="T51" fmla="*/ 33 h 33"/>
                <a:gd name="T52" fmla="*/ 24 w 36"/>
                <a:gd name="T53" fmla="*/ 31 h 33"/>
                <a:gd name="T54" fmla="*/ 26 w 36"/>
                <a:gd name="T55" fmla="*/ 27 h 33"/>
                <a:gd name="T56" fmla="*/ 27 w 36"/>
                <a:gd name="T57" fmla="*/ 25 h 33"/>
                <a:gd name="T58" fmla="*/ 27 w 36"/>
                <a:gd name="T59" fmla="*/ 31 h 33"/>
                <a:gd name="T60" fmla="*/ 30 w 36"/>
                <a:gd name="T61" fmla="*/ 30 h 33"/>
                <a:gd name="T62" fmla="*/ 32 w 36"/>
                <a:gd name="T63" fmla="*/ 29 h 33"/>
                <a:gd name="T64" fmla="*/ 36 w 36"/>
                <a:gd name="T6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3">
                  <a:moveTo>
                    <a:pt x="36" y="24"/>
                  </a:moveTo>
                  <a:lnTo>
                    <a:pt x="36" y="24"/>
                  </a:lnTo>
                  <a:lnTo>
                    <a:pt x="36" y="17"/>
                  </a:lnTo>
                  <a:lnTo>
                    <a:pt x="36" y="17"/>
                  </a:lnTo>
                  <a:lnTo>
                    <a:pt x="36" y="4"/>
                  </a:lnTo>
                  <a:lnTo>
                    <a:pt x="36" y="4"/>
                  </a:lnTo>
                  <a:lnTo>
                    <a:pt x="36" y="2"/>
                  </a:lnTo>
                  <a:lnTo>
                    <a:pt x="34" y="1"/>
                  </a:lnTo>
                  <a:lnTo>
                    <a:pt x="33" y="0"/>
                  </a:lnTo>
                  <a:lnTo>
                    <a:pt x="33" y="0"/>
                  </a:lnTo>
                  <a:lnTo>
                    <a:pt x="29" y="0"/>
                  </a:lnTo>
                  <a:lnTo>
                    <a:pt x="29" y="0"/>
                  </a:lnTo>
                  <a:lnTo>
                    <a:pt x="27" y="4"/>
                  </a:lnTo>
                  <a:lnTo>
                    <a:pt x="25" y="0"/>
                  </a:lnTo>
                  <a:lnTo>
                    <a:pt x="25" y="0"/>
                  </a:lnTo>
                  <a:lnTo>
                    <a:pt x="19" y="0"/>
                  </a:lnTo>
                  <a:lnTo>
                    <a:pt x="19" y="0"/>
                  </a:lnTo>
                  <a:lnTo>
                    <a:pt x="18" y="4"/>
                  </a:lnTo>
                  <a:lnTo>
                    <a:pt x="16" y="0"/>
                  </a:lnTo>
                  <a:lnTo>
                    <a:pt x="16" y="0"/>
                  </a:lnTo>
                  <a:lnTo>
                    <a:pt x="10" y="0"/>
                  </a:lnTo>
                  <a:lnTo>
                    <a:pt x="10" y="0"/>
                  </a:lnTo>
                  <a:lnTo>
                    <a:pt x="8" y="4"/>
                  </a:lnTo>
                  <a:lnTo>
                    <a:pt x="7" y="0"/>
                  </a:lnTo>
                  <a:lnTo>
                    <a:pt x="7" y="0"/>
                  </a:lnTo>
                  <a:lnTo>
                    <a:pt x="3" y="0"/>
                  </a:lnTo>
                  <a:lnTo>
                    <a:pt x="3" y="0"/>
                  </a:lnTo>
                  <a:lnTo>
                    <a:pt x="2" y="1"/>
                  </a:lnTo>
                  <a:lnTo>
                    <a:pt x="1" y="2"/>
                  </a:lnTo>
                  <a:lnTo>
                    <a:pt x="0" y="4"/>
                  </a:lnTo>
                  <a:lnTo>
                    <a:pt x="0" y="4"/>
                  </a:lnTo>
                  <a:lnTo>
                    <a:pt x="0" y="17"/>
                  </a:lnTo>
                  <a:lnTo>
                    <a:pt x="0" y="17"/>
                  </a:lnTo>
                  <a:lnTo>
                    <a:pt x="1" y="31"/>
                  </a:lnTo>
                  <a:lnTo>
                    <a:pt x="1" y="31"/>
                  </a:lnTo>
                  <a:lnTo>
                    <a:pt x="3" y="31"/>
                  </a:lnTo>
                  <a:lnTo>
                    <a:pt x="6" y="30"/>
                  </a:lnTo>
                  <a:lnTo>
                    <a:pt x="6" y="30"/>
                  </a:lnTo>
                  <a:lnTo>
                    <a:pt x="8" y="26"/>
                  </a:lnTo>
                  <a:lnTo>
                    <a:pt x="8" y="25"/>
                  </a:lnTo>
                  <a:lnTo>
                    <a:pt x="8" y="25"/>
                  </a:lnTo>
                  <a:lnTo>
                    <a:pt x="9" y="33"/>
                  </a:lnTo>
                  <a:lnTo>
                    <a:pt x="9" y="33"/>
                  </a:lnTo>
                  <a:lnTo>
                    <a:pt x="11" y="33"/>
                  </a:lnTo>
                  <a:lnTo>
                    <a:pt x="12" y="32"/>
                  </a:lnTo>
                  <a:lnTo>
                    <a:pt x="15" y="31"/>
                  </a:lnTo>
                  <a:lnTo>
                    <a:pt x="15" y="31"/>
                  </a:lnTo>
                  <a:lnTo>
                    <a:pt x="17" y="27"/>
                  </a:lnTo>
                  <a:lnTo>
                    <a:pt x="18" y="25"/>
                  </a:lnTo>
                  <a:lnTo>
                    <a:pt x="18" y="25"/>
                  </a:lnTo>
                  <a:lnTo>
                    <a:pt x="18" y="33"/>
                  </a:lnTo>
                  <a:lnTo>
                    <a:pt x="18" y="33"/>
                  </a:lnTo>
                  <a:lnTo>
                    <a:pt x="21" y="32"/>
                  </a:lnTo>
                  <a:lnTo>
                    <a:pt x="24" y="31"/>
                  </a:lnTo>
                  <a:lnTo>
                    <a:pt x="24" y="31"/>
                  </a:lnTo>
                  <a:lnTo>
                    <a:pt x="26" y="27"/>
                  </a:lnTo>
                  <a:lnTo>
                    <a:pt x="27" y="25"/>
                  </a:lnTo>
                  <a:lnTo>
                    <a:pt x="27" y="25"/>
                  </a:lnTo>
                  <a:lnTo>
                    <a:pt x="27" y="31"/>
                  </a:lnTo>
                  <a:lnTo>
                    <a:pt x="27" y="31"/>
                  </a:lnTo>
                  <a:lnTo>
                    <a:pt x="30" y="30"/>
                  </a:lnTo>
                  <a:lnTo>
                    <a:pt x="30" y="30"/>
                  </a:lnTo>
                  <a:lnTo>
                    <a:pt x="32" y="29"/>
                  </a:lnTo>
                  <a:lnTo>
                    <a:pt x="32" y="29"/>
                  </a:lnTo>
                  <a:lnTo>
                    <a:pt x="34" y="27"/>
                  </a:lnTo>
                  <a:lnTo>
                    <a:pt x="3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6" name="Freeform 35"/>
            <p:cNvSpPr>
              <a:spLocks/>
            </p:cNvSpPr>
            <p:nvPr userDrawn="1"/>
          </p:nvSpPr>
          <p:spPr bwMode="auto">
            <a:xfrm>
              <a:off x="4736" y="2172"/>
              <a:ext cx="44" cy="48"/>
            </a:xfrm>
            <a:custGeom>
              <a:avLst/>
              <a:gdLst>
                <a:gd name="T0" fmla="*/ 44 w 44"/>
                <a:gd name="T1" fmla="*/ 36 h 48"/>
                <a:gd name="T2" fmla="*/ 44 w 44"/>
                <a:gd name="T3" fmla="*/ 28 h 48"/>
                <a:gd name="T4" fmla="*/ 44 w 44"/>
                <a:gd name="T5" fmla="*/ 28 h 48"/>
                <a:gd name="T6" fmla="*/ 43 w 44"/>
                <a:gd name="T7" fmla="*/ 26 h 48"/>
                <a:gd name="T8" fmla="*/ 42 w 44"/>
                <a:gd name="T9" fmla="*/ 23 h 48"/>
                <a:gd name="T10" fmla="*/ 41 w 44"/>
                <a:gd name="T11" fmla="*/ 18 h 48"/>
                <a:gd name="T12" fmla="*/ 41 w 44"/>
                <a:gd name="T13" fmla="*/ 18 h 48"/>
                <a:gd name="T14" fmla="*/ 42 w 44"/>
                <a:gd name="T15" fmla="*/ 16 h 48"/>
                <a:gd name="T16" fmla="*/ 43 w 44"/>
                <a:gd name="T17" fmla="*/ 13 h 48"/>
                <a:gd name="T18" fmla="*/ 44 w 44"/>
                <a:gd name="T19" fmla="*/ 10 h 48"/>
                <a:gd name="T20" fmla="*/ 44 w 44"/>
                <a:gd name="T21" fmla="*/ 3 h 48"/>
                <a:gd name="T22" fmla="*/ 44 w 44"/>
                <a:gd name="T23" fmla="*/ 3 h 48"/>
                <a:gd name="T24" fmla="*/ 42 w 44"/>
                <a:gd name="T25" fmla="*/ 1 h 48"/>
                <a:gd name="T26" fmla="*/ 40 w 44"/>
                <a:gd name="T27" fmla="*/ 0 h 48"/>
                <a:gd name="T28" fmla="*/ 37 w 44"/>
                <a:gd name="T29" fmla="*/ 0 h 48"/>
                <a:gd name="T30" fmla="*/ 37 w 44"/>
                <a:gd name="T31" fmla="*/ 25 h 48"/>
                <a:gd name="T32" fmla="*/ 37 w 44"/>
                <a:gd name="T33" fmla="*/ 25 h 48"/>
                <a:gd name="T34" fmla="*/ 36 w 44"/>
                <a:gd name="T35" fmla="*/ 29 h 48"/>
                <a:gd name="T36" fmla="*/ 34 w 44"/>
                <a:gd name="T37" fmla="*/ 32 h 48"/>
                <a:gd name="T38" fmla="*/ 29 w 44"/>
                <a:gd name="T39" fmla="*/ 35 h 48"/>
                <a:gd name="T40" fmla="*/ 26 w 44"/>
                <a:gd name="T41" fmla="*/ 36 h 48"/>
                <a:gd name="T42" fmla="*/ 26 w 44"/>
                <a:gd name="T43" fmla="*/ 36 h 48"/>
                <a:gd name="T44" fmla="*/ 17 w 44"/>
                <a:gd name="T45" fmla="*/ 37 h 48"/>
                <a:gd name="T46" fmla="*/ 8 w 44"/>
                <a:gd name="T47" fmla="*/ 38 h 48"/>
                <a:gd name="T48" fmla="*/ 0 w 44"/>
                <a:gd name="T49" fmla="*/ 38 h 48"/>
                <a:gd name="T50" fmla="*/ 0 w 44"/>
                <a:gd name="T51" fmla="*/ 38 h 48"/>
                <a:gd name="T52" fmla="*/ 2 w 44"/>
                <a:gd name="T53" fmla="*/ 44 h 48"/>
                <a:gd name="T54" fmla="*/ 2 w 44"/>
                <a:gd name="T55" fmla="*/ 44 h 48"/>
                <a:gd name="T56" fmla="*/ 4 w 44"/>
                <a:gd name="T57" fmla="*/ 47 h 48"/>
                <a:gd name="T58" fmla="*/ 5 w 44"/>
                <a:gd name="T59" fmla="*/ 48 h 48"/>
                <a:gd name="T60" fmla="*/ 36 w 44"/>
                <a:gd name="T61" fmla="*/ 48 h 48"/>
                <a:gd name="T62" fmla="*/ 44 w 44"/>
                <a:gd name="T6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48">
                  <a:moveTo>
                    <a:pt x="44" y="36"/>
                  </a:moveTo>
                  <a:lnTo>
                    <a:pt x="44" y="28"/>
                  </a:lnTo>
                  <a:lnTo>
                    <a:pt x="44" y="28"/>
                  </a:lnTo>
                  <a:lnTo>
                    <a:pt x="43" y="26"/>
                  </a:lnTo>
                  <a:lnTo>
                    <a:pt x="42" y="23"/>
                  </a:lnTo>
                  <a:lnTo>
                    <a:pt x="41" y="18"/>
                  </a:lnTo>
                  <a:lnTo>
                    <a:pt x="41" y="18"/>
                  </a:lnTo>
                  <a:lnTo>
                    <a:pt x="42" y="16"/>
                  </a:lnTo>
                  <a:lnTo>
                    <a:pt x="43" y="13"/>
                  </a:lnTo>
                  <a:lnTo>
                    <a:pt x="44" y="10"/>
                  </a:lnTo>
                  <a:lnTo>
                    <a:pt x="44" y="3"/>
                  </a:lnTo>
                  <a:lnTo>
                    <a:pt x="44" y="3"/>
                  </a:lnTo>
                  <a:lnTo>
                    <a:pt x="42" y="1"/>
                  </a:lnTo>
                  <a:lnTo>
                    <a:pt x="40" y="0"/>
                  </a:lnTo>
                  <a:lnTo>
                    <a:pt x="37" y="0"/>
                  </a:lnTo>
                  <a:lnTo>
                    <a:pt x="37" y="25"/>
                  </a:lnTo>
                  <a:lnTo>
                    <a:pt x="37" y="25"/>
                  </a:lnTo>
                  <a:lnTo>
                    <a:pt x="36" y="29"/>
                  </a:lnTo>
                  <a:lnTo>
                    <a:pt x="34" y="32"/>
                  </a:lnTo>
                  <a:lnTo>
                    <a:pt x="29" y="35"/>
                  </a:lnTo>
                  <a:lnTo>
                    <a:pt x="26" y="36"/>
                  </a:lnTo>
                  <a:lnTo>
                    <a:pt x="26" y="36"/>
                  </a:lnTo>
                  <a:lnTo>
                    <a:pt x="17" y="37"/>
                  </a:lnTo>
                  <a:lnTo>
                    <a:pt x="8" y="38"/>
                  </a:lnTo>
                  <a:lnTo>
                    <a:pt x="0" y="38"/>
                  </a:lnTo>
                  <a:lnTo>
                    <a:pt x="0" y="38"/>
                  </a:lnTo>
                  <a:lnTo>
                    <a:pt x="2" y="44"/>
                  </a:lnTo>
                  <a:lnTo>
                    <a:pt x="2" y="44"/>
                  </a:lnTo>
                  <a:lnTo>
                    <a:pt x="4" y="47"/>
                  </a:lnTo>
                  <a:lnTo>
                    <a:pt x="5" y="48"/>
                  </a:lnTo>
                  <a:lnTo>
                    <a:pt x="36" y="48"/>
                  </a:lnTo>
                  <a:lnTo>
                    <a:pt x="44"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7" name="Freeform 36"/>
            <p:cNvSpPr>
              <a:spLocks/>
            </p:cNvSpPr>
            <p:nvPr userDrawn="1"/>
          </p:nvSpPr>
          <p:spPr bwMode="auto">
            <a:xfrm>
              <a:off x="4740" y="2226"/>
              <a:ext cx="34" cy="12"/>
            </a:xfrm>
            <a:custGeom>
              <a:avLst/>
              <a:gdLst>
                <a:gd name="T0" fmla="*/ 1 w 34"/>
                <a:gd name="T1" fmla="*/ 12 h 12"/>
                <a:gd name="T2" fmla="*/ 32 w 34"/>
                <a:gd name="T3" fmla="*/ 12 h 12"/>
                <a:gd name="T4" fmla="*/ 32 w 34"/>
                <a:gd name="T5" fmla="*/ 12 h 12"/>
                <a:gd name="T6" fmla="*/ 34 w 34"/>
                <a:gd name="T7" fmla="*/ 6 h 12"/>
                <a:gd name="T8" fmla="*/ 32 w 34"/>
                <a:gd name="T9" fmla="*/ 0 h 12"/>
                <a:gd name="T10" fmla="*/ 1 w 34"/>
                <a:gd name="T11" fmla="*/ 0 h 12"/>
                <a:gd name="T12" fmla="*/ 0 w 34"/>
                <a:gd name="T13" fmla="*/ 6 h 12"/>
                <a:gd name="T14" fmla="*/ 1 w 3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2">
                  <a:moveTo>
                    <a:pt x="1" y="12"/>
                  </a:moveTo>
                  <a:lnTo>
                    <a:pt x="32" y="12"/>
                  </a:lnTo>
                  <a:lnTo>
                    <a:pt x="32" y="12"/>
                  </a:lnTo>
                  <a:lnTo>
                    <a:pt x="34" y="6"/>
                  </a:lnTo>
                  <a:lnTo>
                    <a:pt x="32" y="0"/>
                  </a:lnTo>
                  <a:lnTo>
                    <a:pt x="1" y="0"/>
                  </a:lnTo>
                  <a:lnTo>
                    <a:pt x="0" y="6"/>
                  </a:lnTo>
                  <a:lnTo>
                    <a:pt x="1"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9" name="Freeform 37"/>
            <p:cNvSpPr>
              <a:spLocks/>
            </p:cNvSpPr>
            <p:nvPr userDrawn="1"/>
          </p:nvSpPr>
          <p:spPr bwMode="auto">
            <a:xfrm>
              <a:off x="4742" y="2244"/>
              <a:ext cx="35" cy="40"/>
            </a:xfrm>
            <a:custGeom>
              <a:avLst/>
              <a:gdLst>
                <a:gd name="T0" fmla="*/ 30 w 35"/>
                <a:gd name="T1" fmla="*/ 0 h 40"/>
                <a:gd name="T2" fmla="*/ 0 w 35"/>
                <a:gd name="T3" fmla="*/ 0 h 40"/>
                <a:gd name="T4" fmla="*/ 0 w 35"/>
                <a:gd name="T5" fmla="*/ 39 h 40"/>
                <a:gd name="T6" fmla="*/ 26 w 35"/>
                <a:gd name="T7" fmla="*/ 40 h 40"/>
                <a:gd name="T8" fmla="*/ 35 w 35"/>
                <a:gd name="T9" fmla="*/ 33 h 40"/>
                <a:gd name="T10" fmla="*/ 30 w 35"/>
                <a:gd name="T11" fmla="*/ 0 h 40"/>
              </a:gdLst>
              <a:ahLst/>
              <a:cxnLst>
                <a:cxn ang="0">
                  <a:pos x="T0" y="T1"/>
                </a:cxn>
                <a:cxn ang="0">
                  <a:pos x="T2" y="T3"/>
                </a:cxn>
                <a:cxn ang="0">
                  <a:pos x="T4" y="T5"/>
                </a:cxn>
                <a:cxn ang="0">
                  <a:pos x="T6" y="T7"/>
                </a:cxn>
                <a:cxn ang="0">
                  <a:pos x="T8" y="T9"/>
                </a:cxn>
                <a:cxn ang="0">
                  <a:pos x="T10" y="T11"/>
                </a:cxn>
              </a:cxnLst>
              <a:rect l="0" t="0" r="r" b="b"/>
              <a:pathLst>
                <a:path w="35" h="40">
                  <a:moveTo>
                    <a:pt x="30" y="0"/>
                  </a:moveTo>
                  <a:lnTo>
                    <a:pt x="0" y="0"/>
                  </a:lnTo>
                  <a:lnTo>
                    <a:pt x="0" y="39"/>
                  </a:lnTo>
                  <a:lnTo>
                    <a:pt x="26" y="40"/>
                  </a:lnTo>
                  <a:lnTo>
                    <a:pt x="35" y="33"/>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0" name="Freeform 38"/>
            <p:cNvSpPr>
              <a:spLocks/>
            </p:cNvSpPr>
            <p:nvPr userDrawn="1"/>
          </p:nvSpPr>
          <p:spPr bwMode="auto">
            <a:xfrm>
              <a:off x="4740" y="2283"/>
              <a:ext cx="46" cy="40"/>
            </a:xfrm>
            <a:custGeom>
              <a:avLst/>
              <a:gdLst>
                <a:gd name="T0" fmla="*/ 46 w 46"/>
                <a:gd name="T1" fmla="*/ 10 h 40"/>
                <a:gd name="T2" fmla="*/ 46 w 46"/>
                <a:gd name="T3" fmla="*/ 10 h 40"/>
                <a:gd name="T4" fmla="*/ 40 w 46"/>
                <a:gd name="T5" fmla="*/ 6 h 40"/>
                <a:gd name="T6" fmla="*/ 40 w 46"/>
                <a:gd name="T7" fmla="*/ 6 h 40"/>
                <a:gd name="T8" fmla="*/ 40 w 46"/>
                <a:gd name="T9" fmla="*/ 0 h 40"/>
                <a:gd name="T10" fmla="*/ 30 w 46"/>
                <a:gd name="T11" fmla="*/ 7 h 40"/>
                <a:gd name="T12" fmla="*/ 1 w 46"/>
                <a:gd name="T13" fmla="*/ 7 h 40"/>
                <a:gd name="T14" fmla="*/ 1 w 46"/>
                <a:gd name="T15" fmla="*/ 7 h 40"/>
                <a:gd name="T16" fmla="*/ 0 w 46"/>
                <a:gd name="T17" fmla="*/ 17 h 40"/>
                <a:gd name="T18" fmla="*/ 0 w 46"/>
                <a:gd name="T19" fmla="*/ 29 h 40"/>
                <a:gd name="T20" fmla="*/ 0 w 46"/>
                <a:gd name="T21" fmla="*/ 29 h 40"/>
                <a:gd name="T22" fmla="*/ 8 w 46"/>
                <a:gd name="T23" fmla="*/ 35 h 40"/>
                <a:gd name="T24" fmla="*/ 16 w 46"/>
                <a:gd name="T25" fmla="*/ 40 h 40"/>
                <a:gd name="T26" fmla="*/ 36 w 46"/>
                <a:gd name="T27" fmla="*/ 16 h 40"/>
                <a:gd name="T28" fmla="*/ 46 w 46"/>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0">
                  <a:moveTo>
                    <a:pt x="46" y="10"/>
                  </a:moveTo>
                  <a:lnTo>
                    <a:pt x="46" y="10"/>
                  </a:lnTo>
                  <a:lnTo>
                    <a:pt x="40" y="6"/>
                  </a:lnTo>
                  <a:lnTo>
                    <a:pt x="40" y="6"/>
                  </a:lnTo>
                  <a:lnTo>
                    <a:pt x="40" y="0"/>
                  </a:lnTo>
                  <a:lnTo>
                    <a:pt x="30" y="7"/>
                  </a:lnTo>
                  <a:lnTo>
                    <a:pt x="1" y="7"/>
                  </a:lnTo>
                  <a:lnTo>
                    <a:pt x="1" y="7"/>
                  </a:lnTo>
                  <a:lnTo>
                    <a:pt x="0" y="17"/>
                  </a:lnTo>
                  <a:lnTo>
                    <a:pt x="0" y="29"/>
                  </a:lnTo>
                  <a:lnTo>
                    <a:pt x="0" y="29"/>
                  </a:lnTo>
                  <a:lnTo>
                    <a:pt x="8" y="35"/>
                  </a:lnTo>
                  <a:lnTo>
                    <a:pt x="16" y="40"/>
                  </a:lnTo>
                  <a:lnTo>
                    <a:pt x="36" y="16"/>
                  </a:lnTo>
                  <a:lnTo>
                    <a:pt x="46"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1" name="Freeform 39"/>
            <p:cNvSpPr>
              <a:spLocks/>
            </p:cNvSpPr>
            <p:nvPr userDrawn="1"/>
          </p:nvSpPr>
          <p:spPr bwMode="auto">
            <a:xfrm>
              <a:off x="4762" y="2298"/>
              <a:ext cx="69" cy="40"/>
            </a:xfrm>
            <a:custGeom>
              <a:avLst/>
              <a:gdLst>
                <a:gd name="T0" fmla="*/ 17 w 69"/>
                <a:gd name="T1" fmla="*/ 5 h 40"/>
                <a:gd name="T2" fmla="*/ 0 w 69"/>
                <a:gd name="T3" fmla="*/ 28 h 40"/>
                <a:gd name="T4" fmla="*/ 29 w 69"/>
                <a:gd name="T5" fmla="*/ 40 h 40"/>
                <a:gd name="T6" fmla="*/ 29 w 69"/>
                <a:gd name="T7" fmla="*/ 40 h 40"/>
                <a:gd name="T8" fmla="*/ 43 w 69"/>
                <a:gd name="T9" fmla="*/ 32 h 40"/>
                <a:gd name="T10" fmla="*/ 55 w 69"/>
                <a:gd name="T11" fmla="*/ 24 h 40"/>
                <a:gd name="T12" fmla="*/ 69 w 69"/>
                <a:gd name="T13" fmla="*/ 15 h 40"/>
                <a:gd name="T14" fmla="*/ 27 w 69"/>
                <a:gd name="T15" fmla="*/ 0 h 40"/>
                <a:gd name="T16" fmla="*/ 17 w 69"/>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0">
                  <a:moveTo>
                    <a:pt x="17" y="5"/>
                  </a:moveTo>
                  <a:lnTo>
                    <a:pt x="0" y="28"/>
                  </a:lnTo>
                  <a:lnTo>
                    <a:pt x="29" y="40"/>
                  </a:lnTo>
                  <a:lnTo>
                    <a:pt x="29" y="40"/>
                  </a:lnTo>
                  <a:lnTo>
                    <a:pt x="43" y="32"/>
                  </a:lnTo>
                  <a:lnTo>
                    <a:pt x="55" y="24"/>
                  </a:lnTo>
                  <a:lnTo>
                    <a:pt x="69" y="15"/>
                  </a:lnTo>
                  <a:lnTo>
                    <a:pt x="27" y="0"/>
                  </a:lnTo>
                  <a:lnTo>
                    <a:pt x="1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2" name="Freeform 40"/>
            <p:cNvSpPr>
              <a:spLocks/>
            </p:cNvSpPr>
            <p:nvPr userDrawn="1"/>
          </p:nvSpPr>
          <p:spPr bwMode="auto">
            <a:xfrm>
              <a:off x="4783" y="2152"/>
              <a:ext cx="16" cy="74"/>
            </a:xfrm>
            <a:custGeom>
              <a:avLst/>
              <a:gdLst>
                <a:gd name="T0" fmla="*/ 12 w 16"/>
                <a:gd name="T1" fmla="*/ 31 h 74"/>
                <a:gd name="T2" fmla="*/ 12 w 16"/>
                <a:gd name="T3" fmla="*/ 31 h 74"/>
                <a:gd name="T4" fmla="*/ 12 w 16"/>
                <a:gd name="T5" fmla="*/ 7 h 74"/>
                <a:gd name="T6" fmla="*/ 12 w 16"/>
                <a:gd name="T7" fmla="*/ 7 h 74"/>
                <a:gd name="T8" fmla="*/ 15 w 16"/>
                <a:gd name="T9" fmla="*/ 5 h 74"/>
                <a:gd name="T10" fmla="*/ 15 w 16"/>
                <a:gd name="T11" fmla="*/ 5 h 74"/>
                <a:gd name="T12" fmla="*/ 15 w 16"/>
                <a:gd name="T13" fmla="*/ 3 h 74"/>
                <a:gd name="T14" fmla="*/ 13 w 16"/>
                <a:gd name="T15" fmla="*/ 0 h 74"/>
                <a:gd name="T16" fmla="*/ 0 w 16"/>
                <a:gd name="T17" fmla="*/ 0 h 74"/>
                <a:gd name="T18" fmla="*/ 0 w 16"/>
                <a:gd name="T19" fmla="*/ 0 h 74"/>
                <a:gd name="T20" fmla="*/ 0 w 16"/>
                <a:gd name="T21" fmla="*/ 4 h 74"/>
                <a:gd name="T22" fmla="*/ 0 w 16"/>
                <a:gd name="T23" fmla="*/ 4 h 74"/>
                <a:gd name="T24" fmla="*/ 1 w 16"/>
                <a:gd name="T25" fmla="*/ 6 h 74"/>
                <a:gd name="T26" fmla="*/ 2 w 16"/>
                <a:gd name="T27" fmla="*/ 7 h 74"/>
                <a:gd name="T28" fmla="*/ 2 w 16"/>
                <a:gd name="T29" fmla="*/ 31 h 74"/>
                <a:gd name="T30" fmla="*/ 2 w 16"/>
                <a:gd name="T31" fmla="*/ 31 h 74"/>
                <a:gd name="T32" fmla="*/ 1 w 16"/>
                <a:gd name="T33" fmla="*/ 33 h 74"/>
                <a:gd name="T34" fmla="*/ 0 w 16"/>
                <a:gd name="T35" fmla="*/ 38 h 74"/>
                <a:gd name="T36" fmla="*/ 0 w 16"/>
                <a:gd name="T37" fmla="*/ 38 h 74"/>
                <a:gd name="T38" fmla="*/ 0 w 16"/>
                <a:gd name="T39" fmla="*/ 42 h 74"/>
                <a:gd name="T40" fmla="*/ 1 w 16"/>
                <a:gd name="T41" fmla="*/ 45 h 74"/>
                <a:gd name="T42" fmla="*/ 2 w 16"/>
                <a:gd name="T43" fmla="*/ 48 h 74"/>
                <a:gd name="T44" fmla="*/ 2 w 16"/>
                <a:gd name="T45" fmla="*/ 67 h 74"/>
                <a:gd name="T46" fmla="*/ 2 w 16"/>
                <a:gd name="T47" fmla="*/ 67 h 74"/>
                <a:gd name="T48" fmla="*/ 1 w 16"/>
                <a:gd name="T49" fmla="*/ 68 h 74"/>
                <a:gd name="T50" fmla="*/ 1 w 16"/>
                <a:gd name="T51" fmla="*/ 71 h 74"/>
                <a:gd name="T52" fmla="*/ 1 w 16"/>
                <a:gd name="T53" fmla="*/ 71 h 74"/>
                <a:gd name="T54" fmla="*/ 1 w 16"/>
                <a:gd name="T55" fmla="*/ 74 h 74"/>
                <a:gd name="T56" fmla="*/ 15 w 16"/>
                <a:gd name="T57" fmla="*/ 74 h 74"/>
                <a:gd name="T58" fmla="*/ 15 w 16"/>
                <a:gd name="T59" fmla="*/ 74 h 74"/>
                <a:gd name="T60" fmla="*/ 15 w 16"/>
                <a:gd name="T61" fmla="*/ 70 h 74"/>
                <a:gd name="T62" fmla="*/ 15 w 16"/>
                <a:gd name="T63" fmla="*/ 70 h 74"/>
                <a:gd name="T64" fmla="*/ 12 w 16"/>
                <a:gd name="T65" fmla="*/ 67 h 74"/>
                <a:gd name="T66" fmla="*/ 12 w 16"/>
                <a:gd name="T67" fmla="*/ 48 h 74"/>
                <a:gd name="T68" fmla="*/ 12 w 16"/>
                <a:gd name="T69" fmla="*/ 48 h 74"/>
                <a:gd name="T70" fmla="*/ 15 w 16"/>
                <a:gd name="T71" fmla="*/ 44 h 74"/>
                <a:gd name="T72" fmla="*/ 16 w 16"/>
                <a:gd name="T73" fmla="*/ 42 h 74"/>
                <a:gd name="T74" fmla="*/ 16 w 16"/>
                <a:gd name="T75" fmla="*/ 40 h 74"/>
                <a:gd name="T76" fmla="*/ 16 w 16"/>
                <a:gd name="T77" fmla="*/ 40 h 74"/>
                <a:gd name="T78" fmla="*/ 15 w 16"/>
                <a:gd name="T79" fmla="*/ 34 h 74"/>
                <a:gd name="T80" fmla="*/ 12 w 16"/>
                <a:gd name="T81"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4">
                  <a:moveTo>
                    <a:pt x="12" y="31"/>
                  </a:moveTo>
                  <a:lnTo>
                    <a:pt x="12" y="31"/>
                  </a:lnTo>
                  <a:lnTo>
                    <a:pt x="12" y="7"/>
                  </a:lnTo>
                  <a:lnTo>
                    <a:pt x="12" y="7"/>
                  </a:lnTo>
                  <a:lnTo>
                    <a:pt x="15" y="5"/>
                  </a:lnTo>
                  <a:lnTo>
                    <a:pt x="15" y="5"/>
                  </a:lnTo>
                  <a:lnTo>
                    <a:pt x="15" y="3"/>
                  </a:lnTo>
                  <a:lnTo>
                    <a:pt x="13" y="0"/>
                  </a:lnTo>
                  <a:lnTo>
                    <a:pt x="0" y="0"/>
                  </a:lnTo>
                  <a:lnTo>
                    <a:pt x="0" y="0"/>
                  </a:lnTo>
                  <a:lnTo>
                    <a:pt x="0" y="4"/>
                  </a:lnTo>
                  <a:lnTo>
                    <a:pt x="0" y="4"/>
                  </a:lnTo>
                  <a:lnTo>
                    <a:pt x="1" y="6"/>
                  </a:lnTo>
                  <a:lnTo>
                    <a:pt x="2" y="7"/>
                  </a:lnTo>
                  <a:lnTo>
                    <a:pt x="2" y="31"/>
                  </a:lnTo>
                  <a:lnTo>
                    <a:pt x="2" y="31"/>
                  </a:lnTo>
                  <a:lnTo>
                    <a:pt x="1" y="33"/>
                  </a:lnTo>
                  <a:lnTo>
                    <a:pt x="0" y="38"/>
                  </a:lnTo>
                  <a:lnTo>
                    <a:pt x="0" y="38"/>
                  </a:lnTo>
                  <a:lnTo>
                    <a:pt x="0" y="42"/>
                  </a:lnTo>
                  <a:lnTo>
                    <a:pt x="1" y="45"/>
                  </a:lnTo>
                  <a:lnTo>
                    <a:pt x="2" y="48"/>
                  </a:lnTo>
                  <a:lnTo>
                    <a:pt x="2" y="67"/>
                  </a:lnTo>
                  <a:lnTo>
                    <a:pt x="2" y="67"/>
                  </a:lnTo>
                  <a:lnTo>
                    <a:pt x="1" y="68"/>
                  </a:lnTo>
                  <a:lnTo>
                    <a:pt x="1" y="71"/>
                  </a:lnTo>
                  <a:lnTo>
                    <a:pt x="1" y="71"/>
                  </a:lnTo>
                  <a:lnTo>
                    <a:pt x="1" y="74"/>
                  </a:lnTo>
                  <a:lnTo>
                    <a:pt x="15" y="74"/>
                  </a:lnTo>
                  <a:lnTo>
                    <a:pt x="15" y="74"/>
                  </a:lnTo>
                  <a:lnTo>
                    <a:pt x="15" y="70"/>
                  </a:lnTo>
                  <a:lnTo>
                    <a:pt x="15" y="70"/>
                  </a:lnTo>
                  <a:lnTo>
                    <a:pt x="12" y="67"/>
                  </a:lnTo>
                  <a:lnTo>
                    <a:pt x="12" y="48"/>
                  </a:lnTo>
                  <a:lnTo>
                    <a:pt x="12" y="48"/>
                  </a:lnTo>
                  <a:lnTo>
                    <a:pt x="15" y="44"/>
                  </a:lnTo>
                  <a:lnTo>
                    <a:pt x="16" y="42"/>
                  </a:lnTo>
                  <a:lnTo>
                    <a:pt x="16" y="40"/>
                  </a:lnTo>
                  <a:lnTo>
                    <a:pt x="16" y="40"/>
                  </a:lnTo>
                  <a:lnTo>
                    <a:pt x="15" y="34"/>
                  </a:lnTo>
                  <a:lnTo>
                    <a:pt x="12"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3" name="Freeform 41"/>
            <p:cNvSpPr>
              <a:spLocks/>
            </p:cNvSpPr>
            <p:nvPr userDrawn="1"/>
          </p:nvSpPr>
          <p:spPr bwMode="auto">
            <a:xfrm>
              <a:off x="4800" y="2174"/>
              <a:ext cx="48" cy="35"/>
            </a:xfrm>
            <a:custGeom>
              <a:avLst/>
              <a:gdLst>
                <a:gd name="T0" fmla="*/ 25 w 48"/>
                <a:gd name="T1" fmla="*/ 29 h 35"/>
                <a:gd name="T2" fmla="*/ 48 w 48"/>
                <a:gd name="T3" fmla="*/ 6 h 35"/>
                <a:gd name="T4" fmla="*/ 48 w 48"/>
                <a:gd name="T5" fmla="*/ 6 h 35"/>
                <a:gd name="T6" fmla="*/ 16 w 48"/>
                <a:gd name="T7" fmla="*/ 6 h 35"/>
                <a:gd name="T8" fmla="*/ 16 w 48"/>
                <a:gd name="T9" fmla="*/ 6 h 35"/>
                <a:gd name="T10" fmla="*/ 13 w 48"/>
                <a:gd name="T11" fmla="*/ 5 h 35"/>
                <a:gd name="T12" fmla="*/ 8 w 48"/>
                <a:gd name="T13" fmla="*/ 3 h 35"/>
                <a:gd name="T14" fmla="*/ 5 w 48"/>
                <a:gd name="T15" fmla="*/ 0 h 35"/>
                <a:gd name="T16" fmla="*/ 2 w 48"/>
                <a:gd name="T17" fmla="*/ 0 h 35"/>
                <a:gd name="T18" fmla="*/ 2 w 48"/>
                <a:gd name="T19" fmla="*/ 0 h 35"/>
                <a:gd name="T20" fmla="*/ 0 w 48"/>
                <a:gd name="T21" fmla="*/ 7 h 35"/>
                <a:gd name="T22" fmla="*/ 0 w 48"/>
                <a:gd name="T23" fmla="*/ 7 h 35"/>
                <a:gd name="T24" fmla="*/ 2 w 48"/>
                <a:gd name="T25" fmla="*/ 11 h 35"/>
                <a:gd name="T26" fmla="*/ 3 w 48"/>
                <a:gd name="T27" fmla="*/ 13 h 35"/>
                <a:gd name="T28" fmla="*/ 3 w 48"/>
                <a:gd name="T29" fmla="*/ 18 h 35"/>
                <a:gd name="T30" fmla="*/ 3 w 48"/>
                <a:gd name="T31" fmla="*/ 18 h 35"/>
                <a:gd name="T32" fmla="*/ 3 w 48"/>
                <a:gd name="T33" fmla="*/ 21 h 35"/>
                <a:gd name="T34" fmla="*/ 2 w 48"/>
                <a:gd name="T35" fmla="*/ 24 h 35"/>
                <a:gd name="T36" fmla="*/ 0 w 48"/>
                <a:gd name="T37" fmla="*/ 27 h 35"/>
                <a:gd name="T38" fmla="*/ 0 w 48"/>
                <a:gd name="T39" fmla="*/ 27 h 35"/>
                <a:gd name="T40" fmla="*/ 3 w 48"/>
                <a:gd name="T41" fmla="*/ 35 h 35"/>
                <a:gd name="T42" fmla="*/ 3 w 48"/>
                <a:gd name="T43" fmla="*/ 35 h 35"/>
                <a:gd name="T44" fmla="*/ 8 w 48"/>
                <a:gd name="T45" fmla="*/ 33 h 35"/>
                <a:gd name="T46" fmla="*/ 16 w 48"/>
                <a:gd name="T47" fmla="*/ 29 h 35"/>
                <a:gd name="T48" fmla="*/ 16 w 48"/>
                <a:gd name="T49" fmla="*/ 29 h 35"/>
                <a:gd name="T50" fmla="*/ 25 w 48"/>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25" y="29"/>
                  </a:moveTo>
                  <a:lnTo>
                    <a:pt x="48" y="6"/>
                  </a:lnTo>
                  <a:lnTo>
                    <a:pt x="48" y="6"/>
                  </a:lnTo>
                  <a:lnTo>
                    <a:pt x="16" y="6"/>
                  </a:lnTo>
                  <a:lnTo>
                    <a:pt x="16" y="6"/>
                  </a:lnTo>
                  <a:lnTo>
                    <a:pt x="13" y="5"/>
                  </a:lnTo>
                  <a:lnTo>
                    <a:pt x="8" y="3"/>
                  </a:lnTo>
                  <a:lnTo>
                    <a:pt x="5" y="0"/>
                  </a:lnTo>
                  <a:lnTo>
                    <a:pt x="2" y="0"/>
                  </a:lnTo>
                  <a:lnTo>
                    <a:pt x="2" y="0"/>
                  </a:lnTo>
                  <a:lnTo>
                    <a:pt x="0" y="7"/>
                  </a:lnTo>
                  <a:lnTo>
                    <a:pt x="0" y="7"/>
                  </a:lnTo>
                  <a:lnTo>
                    <a:pt x="2" y="11"/>
                  </a:lnTo>
                  <a:lnTo>
                    <a:pt x="3" y="13"/>
                  </a:lnTo>
                  <a:lnTo>
                    <a:pt x="3" y="18"/>
                  </a:lnTo>
                  <a:lnTo>
                    <a:pt x="3" y="18"/>
                  </a:lnTo>
                  <a:lnTo>
                    <a:pt x="3" y="21"/>
                  </a:lnTo>
                  <a:lnTo>
                    <a:pt x="2" y="24"/>
                  </a:lnTo>
                  <a:lnTo>
                    <a:pt x="0" y="27"/>
                  </a:lnTo>
                  <a:lnTo>
                    <a:pt x="0" y="27"/>
                  </a:lnTo>
                  <a:lnTo>
                    <a:pt x="3" y="35"/>
                  </a:lnTo>
                  <a:lnTo>
                    <a:pt x="3" y="35"/>
                  </a:lnTo>
                  <a:lnTo>
                    <a:pt x="8" y="33"/>
                  </a:lnTo>
                  <a:lnTo>
                    <a:pt x="16" y="29"/>
                  </a:lnTo>
                  <a:lnTo>
                    <a:pt x="16" y="29"/>
                  </a:lnTo>
                  <a:lnTo>
                    <a:pt x="2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4" name="Freeform 42"/>
            <p:cNvSpPr>
              <a:spLocks/>
            </p:cNvSpPr>
            <p:nvPr userDrawn="1"/>
          </p:nvSpPr>
          <p:spPr bwMode="auto">
            <a:xfrm>
              <a:off x="4860" y="2128"/>
              <a:ext cx="95" cy="75"/>
            </a:xfrm>
            <a:custGeom>
              <a:avLst/>
              <a:gdLst>
                <a:gd name="T0" fmla="*/ 95 w 95"/>
                <a:gd name="T1" fmla="*/ 38 h 75"/>
                <a:gd name="T2" fmla="*/ 92 w 95"/>
                <a:gd name="T3" fmla="*/ 37 h 75"/>
                <a:gd name="T4" fmla="*/ 88 w 95"/>
                <a:gd name="T5" fmla="*/ 39 h 75"/>
                <a:gd name="T6" fmla="*/ 85 w 95"/>
                <a:gd name="T7" fmla="*/ 40 h 75"/>
                <a:gd name="T8" fmla="*/ 83 w 95"/>
                <a:gd name="T9" fmla="*/ 47 h 75"/>
                <a:gd name="T10" fmla="*/ 82 w 95"/>
                <a:gd name="T11" fmla="*/ 45 h 75"/>
                <a:gd name="T12" fmla="*/ 76 w 95"/>
                <a:gd name="T13" fmla="*/ 44 h 75"/>
                <a:gd name="T14" fmla="*/ 72 w 95"/>
                <a:gd name="T15" fmla="*/ 45 h 75"/>
                <a:gd name="T16" fmla="*/ 74 w 95"/>
                <a:gd name="T17" fmla="*/ 51 h 75"/>
                <a:gd name="T18" fmla="*/ 72 w 95"/>
                <a:gd name="T19" fmla="*/ 57 h 75"/>
                <a:gd name="T20" fmla="*/ 68 w 95"/>
                <a:gd name="T21" fmla="*/ 57 h 75"/>
                <a:gd name="T22" fmla="*/ 65 w 95"/>
                <a:gd name="T23" fmla="*/ 53 h 75"/>
                <a:gd name="T24" fmla="*/ 65 w 95"/>
                <a:gd name="T25" fmla="*/ 50 h 75"/>
                <a:gd name="T26" fmla="*/ 58 w 95"/>
                <a:gd name="T27" fmla="*/ 52 h 75"/>
                <a:gd name="T28" fmla="*/ 55 w 95"/>
                <a:gd name="T29" fmla="*/ 50 h 75"/>
                <a:gd name="T30" fmla="*/ 55 w 95"/>
                <a:gd name="T31" fmla="*/ 44 h 75"/>
                <a:gd name="T32" fmla="*/ 65 w 95"/>
                <a:gd name="T33" fmla="*/ 42 h 75"/>
                <a:gd name="T34" fmla="*/ 65 w 95"/>
                <a:gd name="T35" fmla="*/ 38 h 75"/>
                <a:gd name="T36" fmla="*/ 61 w 95"/>
                <a:gd name="T37" fmla="*/ 34 h 75"/>
                <a:gd name="T38" fmla="*/ 58 w 95"/>
                <a:gd name="T39" fmla="*/ 32 h 75"/>
                <a:gd name="T40" fmla="*/ 52 w 95"/>
                <a:gd name="T41" fmla="*/ 34 h 75"/>
                <a:gd name="T42" fmla="*/ 53 w 95"/>
                <a:gd name="T43" fmla="*/ 32 h 75"/>
                <a:gd name="T44" fmla="*/ 57 w 95"/>
                <a:gd name="T45" fmla="*/ 28 h 75"/>
                <a:gd name="T46" fmla="*/ 55 w 95"/>
                <a:gd name="T47" fmla="*/ 22 h 75"/>
                <a:gd name="T48" fmla="*/ 53 w 95"/>
                <a:gd name="T49" fmla="*/ 16 h 75"/>
                <a:gd name="T50" fmla="*/ 52 w 95"/>
                <a:gd name="T51" fmla="*/ 16 h 75"/>
                <a:gd name="T52" fmla="*/ 48 w 95"/>
                <a:gd name="T53" fmla="*/ 17 h 75"/>
                <a:gd name="T54" fmla="*/ 42 w 95"/>
                <a:gd name="T55" fmla="*/ 21 h 75"/>
                <a:gd name="T56" fmla="*/ 40 w 95"/>
                <a:gd name="T57" fmla="*/ 24 h 75"/>
                <a:gd name="T58" fmla="*/ 40 w 95"/>
                <a:gd name="T59" fmla="*/ 29 h 75"/>
                <a:gd name="T60" fmla="*/ 39 w 95"/>
                <a:gd name="T61" fmla="*/ 25 h 75"/>
                <a:gd name="T62" fmla="*/ 35 w 95"/>
                <a:gd name="T63" fmla="*/ 22 h 75"/>
                <a:gd name="T64" fmla="*/ 31 w 95"/>
                <a:gd name="T65" fmla="*/ 22 h 75"/>
                <a:gd name="T66" fmla="*/ 25 w 95"/>
                <a:gd name="T67" fmla="*/ 24 h 75"/>
                <a:gd name="T68" fmla="*/ 29 w 95"/>
                <a:gd name="T69" fmla="*/ 29 h 75"/>
                <a:gd name="T70" fmla="*/ 29 w 95"/>
                <a:gd name="T71" fmla="*/ 36 h 75"/>
                <a:gd name="T72" fmla="*/ 27 w 95"/>
                <a:gd name="T73" fmla="*/ 37 h 75"/>
                <a:gd name="T74" fmla="*/ 21 w 95"/>
                <a:gd name="T75" fmla="*/ 34 h 75"/>
                <a:gd name="T76" fmla="*/ 20 w 95"/>
                <a:gd name="T77" fmla="*/ 30 h 75"/>
                <a:gd name="T78" fmla="*/ 15 w 95"/>
                <a:gd name="T79" fmla="*/ 34 h 75"/>
                <a:gd name="T80" fmla="*/ 12 w 95"/>
                <a:gd name="T81" fmla="*/ 32 h 75"/>
                <a:gd name="T82" fmla="*/ 10 w 95"/>
                <a:gd name="T83" fmla="*/ 27 h 75"/>
                <a:gd name="T84" fmla="*/ 18 w 95"/>
                <a:gd name="T85" fmla="*/ 22 h 75"/>
                <a:gd name="T86" fmla="*/ 18 w 95"/>
                <a:gd name="T87" fmla="*/ 21 h 75"/>
                <a:gd name="T88" fmla="*/ 14 w 95"/>
                <a:gd name="T89" fmla="*/ 15 h 75"/>
                <a:gd name="T90" fmla="*/ 9 w 95"/>
                <a:gd name="T91" fmla="*/ 15 h 75"/>
                <a:gd name="T92" fmla="*/ 12 w 95"/>
                <a:gd name="T93" fmla="*/ 12 h 75"/>
                <a:gd name="T94" fmla="*/ 13 w 95"/>
                <a:gd name="T95" fmla="*/ 6 h 75"/>
                <a:gd name="T96" fmla="*/ 12 w 95"/>
                <a:gd name="T97" fmla="*/ 3 h 75"/>
                <a:gd name="T98" fmla="*/ 8 w 95"/>
                <a:gd name="T99" fmla="*/ 0 h 75"/>
                <a:gd name="T100" fmla="*/ 21 w 95"/>
                <a:gd name="T101" fmla="*/ 55 h 75"/>
                <a:gd name="T102" fmla="*/ 28 w 95"/>
                <a:gd name="T103" fmla="*/ 52 h 75"/>
                <a:gd name="T104" fmla="*/ 32 w 95"/>
                <a:gd name="T105" fmla="*/ 50 h 75"/>
                <a:gd name="T106" fmla="*/ 40 w 95"/>
                <a:gd name="T107" fmla="*/ 51 h 75"/>
                <a:gd name="T108" fmla="*/ 44 w 95"/>
                <a:gd name="T109" fmla="*/ 52 h 75"/>
                <a:gd name="T110" fmla="*/ 51 w 95"/>
                <a:gd name="T111" fmla="*/ 57 h 75"/>
                <a:gd name="T112" fmla="*/ 53 w 95"/>
                <a:gd name="T113" fmla="*/ 62 h 75"/>
                <a:gd name="T114" fmla="*/ 52 w 95"/>
                <a:gd name="T115" fmla="*/ 66 h 75"/>
                <a:gd name="T116" fmla="*/ 66 w 95"/>
                <a:gd name="T1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 h="75">
                  <a:moveTo>
                    <a:pt x="66" y="75"/>
                  </a:moveTo>
                  <a:lnTo>
                    <a:pt x="95" y="38"/>
                  </a:lnTo>
                  <a:lnTo>
                    <a:pt x="95" y="38"/>
                  </a:lnTo>
                  <a:lnTo>
                    <a:pt x="92" y="37"/>
                  </a:lnTo>
                  <a:lnTo>
                    <a:pt x="90" y="38"/>
                  </a:lnTo>
                  <a:lnTo>
                    <a:pt x="88" y="39"/>
                  </a:lnTo>
                  <a:lnTo>
                    <a:pt x="88" y="39"/>
                  </a:lnTo>
                  <a:lnTo>
                    <a:pt x="85" y="40"/>
                  </a:lnTo>
                  <a:lnTo>
                    <a:pt x="84" y="44"/>
                  </a:lnTo>
                  <a:lnTo>
                    <a:pt x="83" y="47"/>
                  </a:lnTo>
                  <a:lnTo>
                    <a:pt x="83" y="47"/>
                  </a:lnTo>
                  <a:lnTo>
                    <a:pt x="82" y="45"/>
                  </a:lnTo>
                  <a:lnTo>
                    <a:pt x="80" y="44"/>
                  </a:lnTo>
                  <a:lnTo>
                    <a:pt x="76" y="44"/>
                  </a:lnTo>
                  <a:lnTo>
                    <a:pt x="73" y="44"/>
                  </a:lnTo>
                  <a:lnTo>
                    <a:pt x="72" y="45"/>
                  </a:lnTo>
                  <a:lnTo>
                    <a:pt x="72" y="45"/>
                  </a:lnTo>
                  <a:lnTo>
                    <a:pt x="74" y="51"/>
                  </a:lnTo>
                  <a:lnTo>
                    <a:pt x="74" y="54"/>
                  </a:lnTo>
                  <a:lnTo>
                    <a:pt x="72" y="57"/>
                  </a:lnTo>
                  <a:lnTo>
                    <a:pt x="68" y="57"/>
                  </a:lnTo>
                  <a:lnTo>
                    <a:pt x="68" y="57"/>
                  </a:lnTo>
                  <a:lnTo>
                    <a:pt x="66" y="55"/>
                  </a:lnTo>
                  <a:lnTo>
                    <a:pt x="65" y="53"/>
                  </a:lnTo>
                  <a:lnTo>
                    <a:pt x="65" y="50"/>
                  </a:lnTo>
                  <a:lnTo>
                    <a:pt x="65" y="50"/>
                  </a:lnTo>
                  <a:lnTo>
                    <a:pt x="61" y="52"/>
                  </a:lnTo>
                  <a:lnTo>
                    <a:pt x="58" y="52"/>
                  </a:lnTo>
                  <a:lnTo>
                    <a:pt x="55" y="50"/>
                  </a:lnTo>
                  <a:lnTo>
                    <a:pt x="55" y="50"/>
                  </a:lnTo>
                  <a:lnTo>
                    <a:pt x="54" y="47"/>
                  </a:lnTo>
                  <a:lnTo>
                    <a:pt x="55" y="44"/>
                  </a:lnTo>
                  <a:lnTo>
                    <a:pt x="59" y="43"/>
                  </a:lnTo>
                  <a:lnTo>
                    <a:pt x="65" y="42"/>
                  </a:lnTo>
                  <a:lnTo>
                    <a:pt x="65" y="42"/>
                  </a:lnTo>
                  <a:lnTo>
                    <a:pt x="65" y="38"/>
                  </a:lnTo>
                  <a:lnTo>
                    <a:pt x="64" y="36"/>
                  </a:lnTo>
                  <a:lnTo>
                    <a:pt x="61" y="34"/>
                  </a:lnTo>
                  <a:lnTo>
                    <a:pt x="61" y="34"/>
                  </a:lnTo>
                  <a:lnTo>
                    <a:pt x="58" y="32"/>
                  </a:lnTo>
                  <a:lnTo>
                    <a:pt x="54" y="32"/>
                  </a:lnTo>
                  <a:lnTo>
                    <a:pt x="52" y="34"/>
                  </a:lnTo>
                  <a:lnTo>
                    <a:pt x="52" y="34"/>
                  </a:lnTo>
                  <a:lnTo>
                    <a:pt x="53" y="32"/>
                  </a:lnTo>
                  <a:lnTo>
                    <a:pt x="55" y="30"/>
                  </a:lnTo>
                  <a:lnTo>
                    <a:pt x="57" y="28"/>
                  </a:lnTo>
                  <a:lnTo>
                    <a:pt x="57" y="28"/>
                  </a:lnTo>
                  <a:lnTo>
                    <a:pt x="55" y="22"/>
                  </a:lnTo>
                  <a:lnTo>
                    <a:pt x="54" y="20"/>
                  </a:lnTo>
                  <a:lnTo>
                    <a:pt x="53" y="16"/>
                  </a:lnTo>
                  <a:lnTo>
                    <a:pt x="52" y="16"/>
                  </a:lnTo>
                  <a:lnTo>
                    <a:pt x="52" y="16"/>
                  </a:lnTo>
                  <a:lnTo>
                    <a:pt x="52" y="16"/>
                  </a:lnTo>
                  <a:lnTo>
                    <a:pt x="48" y="17"/>
                  </a:lnTo>
                  <a:lnTo>
                    <a:pt x="46" y="18"/>
                  </a:lnTo>
                  <a:lnTo>
                    <a:pt x="42" y="21"/>
                  </a:lnTo>
                  <a:lnTo>
                    <a:pt x="42" y="21"/>
                  </a:lnTo>
                  <a:lnTo>
                    <a:pt x="40" y="24"/>
                  </a:lnTo>
                  <a:lnTo>
                    <a:pt x="40" y="27"/>
                  </a:lnTo>
                  <a:lnTo>
                    <a:pt x="40" y="29"/>
                  </a:lnTo>
                  <a:lnTo>
                    <a:pt x="40" y="29"/>
                  </a:lnTo>
                  <a:lnTo>
                    <a:pt x="39" y="25"/>
                  </a:lnTo>
                  <a:lnTo>
                    <a:pt x="37" y="23"/>
                  </a:lnTo>
                  <a:lnTo>
                    <a:pt x="35" y="22"/>
                  </a:lnTo>
                  <a:lnTo>
                    <a:pt x="35" y="22"/>
                  </a:lnTo>
                  <a:lnTo>
                    <a:pt x="31" y="22"/>
                  </a:lnTo>
                  <a:lnTo>
                    <a:pt x="28" y="23"/>
                  </a:lnTo>
                  <a:lnTo>
                    <a:pt x="25" y="24"/>
                  </a:lnTo>
                  <a:lnTo>
                    <a:pt x="25" y="24"/>
                  </a:lnTo>
                  <a:lnTo>
                    <a:pt x="29" y="29"/>
                  </a:lnTo>
                  <a:lnTo>
                    <a:pt x="30" y="34"/>
                  </a:lnTo>
                  <a:lnTo>
                    <a:pt x="29" y="36"/>
                  </a:lnTo>
                  <a:lnTo>
                    <a:pt x="27" y="37"/>
                  </a:lnTo>
                  <a:lnTo>
                    <a:pt x="27" y="37"/>
                  </a:lnTo>
                  <a:lnTo>
                    <a:pt x="23" y="36"/>
                  </a:lnTo>
                  <a:lnTo>
                    <a:pt x="21" y="34"/>
                  </a:lnTo>
                  <a:lnTo>
                    <a:pt x="20" y="30"/>
                  </a:lnTo>
                  <a:lnTo>
                    <a:pt x="20" y="30"/>
                  </a:lnTo>
                  <a:lnTo>
                    <a:pt x="17" y="32"/>
                  </a:lnTo>
                  <a:lnTo>
                    <a:pt x="15" y="34"/>
                  </a:lnTo>
                  <a:lnTo>
                    <a:pt x="12" y="32"/>
                  </a:lnTo>
                  <a:lnTo>
                    <a:pt x="12" y="32"/>
                  </a:lnTo>
                  <a:lnTo>
                    <a:pt x="10" y="30"/>
                  </a:lnTo>
                  <a:lnTo>
                    <a:pt x="10" y="27"/>
                  </a:lnTo>
                  <a:lnTo>
                    <a:pt x="13" y="24"/>
                  </a:lnTo>
                  <a:lnTo>
                    <a:pt x="18" y="22"/>
                  </a:lnTo>
                  <a:lnTo>
                    <a:pt x="18" y="22"/>
                  </a:lnTo>
                  <a:lnTo>
                    <a:pt x="18" y="21"/>
                  </a:lnTo>
                  <a:lnTo>
                    <a:pt x="16" y="17"/>
                  </a:lnTo>
                  <a:lnTo>
                    <a:pt x="14" y="15"/>
                  </a:lnTo>
                  <a:lnTo>
                    <a:pt x="12" y="14"/>
                  </a:lnTo>
                  <a:lnTo>
                    <a:pt x="9" y="15"/>
                  </a:lnTo>
                  <a:lnTo>
                    <a:pt x="9" y="15"/>
                  </a:lnTo>
                  <a:lnTo>
                    <a:pt x="12" y="12"/>
                  </a:lnTo>
                  <a:lnTo>
                    <a:pt x="13" y="9"/>
                  </a:lnTo>
                  <a:lnTo>
                    <a:pt x="13" y="6"/>
                  </a:lnTo>
                  <a:lnTo>
                    <a:pt x="13" y="6"/>
                  </a:lnTo>
                  <a:lnTo>
                    <a:pt x="12" y="3"/>
                  </a:lnTo>
                  <a:lnTo>
                    <a:pt x="9" y="1"/>
                  </a:lnTo>
                  <a:lnTo>
                    <a:pt x="8" y="0"/>
                  </a:lnTo>
                  <a:lnTo>
                    <a:pt x="0" y="46"/>
                  </a:lnTo>
                  <a:lnTo>
                    <a:pt x="21" y="55"/>
                  </a:lnTo>
                  <a:lnTo>
                    <a:pt x="21" y="55"/>
                  </a:lnTo>
                  <a:lnTo>
                    <a:pt x="28" y="52"/>
                  </a:lnTo>
                  <a:lnTo>
                    <a:pt x="28" y="52"/>
                  </a:lnTo>
                  <a:lnTo>
                    <a:pt x="32" y="50"/>
                  </a:lnTo>
                  <a:lnTo>
                    <a:pt x="37" y="50"/>
                  </a:lnTo>
                  <a:lnTo>
                    <a:pt x="40" y="51"/>
                  </a:lnTo>
                  <a:lnTo>
                    <a:pt x="44" y="52"/>
                  </a:lnTo>
                  <a:lnTo>
                    <a:pt x="44" y="52"/>
                  </a:lnTo>
                  <a:lnTo>
                    <a:pt x="48" y="54"/>
                  </a:lnTo>
                  <a:lnTo>
                    <a:pt x="51" y="57"/>
                  </a:lnTo>
                  <a:lnTo>
                    <a:pt x="52" y="60"/>
                  </a:lnTo>
                  <a:lnTo>
                    <a:pt x="53" y="62"/>
                  </a:lnTo>
                  <a:lnTo>
                    <a:pt x="53" y="62"/>
                  </a:lnTo>
                  <a:lnTo>
                    <a:pt x="52" y="66"/>
                  </a:lnTo>
                  <a:lnTo>
                    <a:pt x="51" y="69"/>
                  </a:lnTo>
                  <a:lnTo>
                    <a:pt x="66"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5" name="Freeform 43"/>
            <p:cNvSpPr>
              <a:spLocks/>
            </p:cNvSpPr>
            <p:nvPr userDrawn="1"/>
          </p:nvSpPr>
          <p:spPr bwMode="auto">
            <a:xfrm>
              <a:off x="4936" y="2180"/>
              <a:ext cx="116" cy="20"/>
            </a:xfrm>
            <a:custGeom>
              <a:avLst/>
              <a:gdLst>
                <a:gd name="T0" fmla="*/ 97 w 116"/>
                <a:gd name="T1" fmla="*/ 17 h 20"/>
                <a:gd name="T2" fmla="*/ 116 w 116"/>
                <a:gd name="T3" fmla="*/ 9 h 20"/>
                <a:gd name="T4" fmla="*/ 97 w 116"/>
                <a:gd name="T5" fmla="*/ 1 h 20"/>
                <a:gd name="T6" fmla="*/ 97 w 116"/>
                <a:gd name="T7" fmla="*/ 1 h 20"/>
                <a:gd name="T8" fmla="*/ 65 w 116"/>
                <a:gd name="T9" fmla="*/ 1 h 20"/>
                <a:gd name="T10" fmla="*/ 16 w 116"/>
                <a:gd name="T11" fmla="*/ 0 h 20"/>
                <a:gd name="T12" fmla="*/ 0 w 116"/>
                <a:gd name="T13" fmla="*/ 20 h 20"/>
                <a:gd name="T14" fmla="*/ 0 w 116"/>
                <a:gd name="T15" fmla="*/ 20 h 20"/>
                <a:gd name="T16" fmla="*/ 97 w 116"/>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0">
                  <a:moveTo>
                    <a:pt x="97" y="17"/>
                  </a:moveTo>
                  <a:lnTo>
                    <a:pt x="116" y="9"/>
                  </a:lnTo>
                  <a:lnTo>
                    <a:pt x="97" y="1"/>
                  </a:lnTo>
                  <a:lnTo>
                    <a:pt x="97" y="1"/>
                  </a:lnTo>
                  <a:lnTo>
                    <a:pt x="65" y="1"/>
                  </a:lnTo>
                  <a:lnTo>
                    <a:pt x="16" y="0"/>
                  </a:lnTo>
                  <a:lnTo>
                    <a:pt x="0" y="20"/>
                  </a:lnTo>
                  <a:lnTo>
                    <a:pt x="0" y="20"/>
                  </a:lnTo>
                  <a:lnTo>
                    <a:pt x="97"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6" name="Freeform 44"/>
            <p:cNvSpPr>
              <a:spLocks/>
            </p:cNvSpPr>
            <p:nvPr userDrawn="1"/>
          </p:nvSpPr>
          <p:spPr bwMode="auto">
            <a:xfrm>
              <a:off x="4973" y="2230"/>
              <a:ext cx="68" cy="67"/>
            </a:xfrm>
            <a:custGeom>
              <a:avLst/>
              <a:gdLst>
                <a:gd name="T0" fmla="*/ 36 w 68"/>
                <a:gd name="T1" fmla="*/ 67 h 67"/>
                <a:gd name="T2" fmla="*/ 36 w 68"/>
                <a:gd name="T3" fmla="*/ 67 h 67"/>
                <a:gd name="T4" fmla="*/ 26 w 68"/>
                <a:gd name="T5" fmla="*/ 61 h 67"/>
                <a:gd name="T6" fmla="*/ 16 w 68"/>
                <a:gd name="T7" fmla="*/ 56 h 67"/>
                <a:gd name="T8" fmla="*/ 9 w 68"/>
                <a:gd name="T9" fmla="*/ 51 h 67"/>
                <a:gd name="T10" fmla="*/ 4 w 68"/>
                <a:gd name="T11" fmla="*/ 44 h 67"/>
                <a:gd name="T12" fmla="*/ 4 w 68"/>
                <a:gd name="T13" fmla="*/ 44 h 67"/>
                <a:gd name="T14" fmla="*/ 1 w 68"/>
                <a:gd name="T15" fmla="*/ 39 h 67"/>
                <a:gd name="T16" fmla="*/ 0 w 68"/>
                <a:gd name="T17" fmla="*/ 33 h 67"/>
                <a:gd name="T18" fmla="*/ 0 w 68"/>
                <a:gd name="T19" fmla="*/ 29 h 67"/>
                <a:gd name="T20" fmla="*/ 1 w 68"/>
                <a:gd name="T21" fmla="*/ 23 h 67"/>
                <a:gd name="T22" fmla="*/ 3 w 68"/>
                <a:gd name="T23" fmla="*/ 17 h 67"/>
                <a:gd name="T24" fmla="*/ 6 w 68"/>
                <a:gd name="T25" fmla="*/ 12 h 67"/>
                <a:gd name="T26" fmla="*/ 9 w 68"/>
                <a:gd name="T27" fmla="*/ 8 h 67"/>
                <a:gd name="T28" fmla="*/ 15 w 68"/>
                <a:gd name="T29" fmla="*/ 4 h 67"/>
                <a:gd name="T30" fmla="*/ 15 w 68"/>
                <a:gd name="T31" fmla="*/ 4 h 67"/>
                <a:gd name="T32" fmla="*/ 16 w 68"/>
                <a:gd name="T33" fmla="*/ 7 h 67"/>
                <a:gd name="T34" fmla="*/ 18 w 68"/>
                <a:gd name="T35" fmla="*/ 9 h 67"/>
                <a:gd name="T36" fmla="*/ 18 w 68"/>
                <a:gd name="T37" fmla="*/ 11 h 67"/>
                <a:gd name="T38" fmla="*/ 18 w 68"/>
                <a:gd name="T39" fmla="*/ 11 h 67"/>
                <a:gd name="T40" fmla="*/ 34 w 68"/>
                <a:gd name="T41" fmla="*/ 10 h 67"/>
                <a:gd name="T42" fmla="*/ 34 w 68"/>
                <a:gd name="T43" fmla="*/ 10 h 67"/>
                <a:gd name="T44" fmla="*/ 34 w 68"/>
                <a:gd name="T45" fmla="*/ 5 h 67"/>
                <a:gd name="T46" fmla="*/ 33 w 68"/>
                <a:gd name="T47" fmla="*/ 2 h 67"/>
                <a:gd name="T48" fmla="*/ 31 w 68"/>
                <a:gd name="T49" fmla="*/ 0 h 67"/>
                <a:gd name="T50" fmla="*/ 31 w 68"/>
                <a:gd name="T51" fmla="*/ 0 h 67"/>
                <a:gd name="T52" fmla="*/ 36 w 68"/>
                <a:gd name="T53" fmla="*/ 3 h 67"/>
                <a:gd name="T54" fmla="*/ 38 w 68"/>
                <a:gd name="T55" fmla="*/ 7 h 67"/>
                <a:gd name="T56" fmla="*/ 39 w 68"/>
                <a:gd name="T57" fmla="*/ 10 h 67"/>
                <a:gd name="T58" fmla="*/ 39 w 68"/>
                <a:gd name="T59" fmla="*/ 10 h 67"/>
                <a:gd name="T60" fmla="*/ 53 w 68"/>
                <a:gd name="T61" fmla="*/ 11 h 67"/>
                <a:gd name="T62" fmla="*/ 53 w 68"/>
                <a:gd name="T63" fmla="*/ 11 h 67"/>
                <a:gd name="T64" fmla="*/ 52 w 68"/>
                <a:gd name="T65" fmla="*/ 7 h 67"/>
                <a:gd name="T66" fmla="*/ 50 w 68"/>
                <a:gd name="T67" fmla="*/ 2 h 67"/>
                <a:gd name="T68" fmla="*/ 50 w 68"/>
                <a:gd name="T69" fmla="*/ 2 h 67"/>
                <a:gd name="T70" fmla="*/ 56 w 68"/>
                <a:gd name="T71" fmla="*/ 5 h 67"/>
                <a:gd name="T72" fmla="*/ 59 w 68"/>
                <a:gd name="T73" fmla="*/ 8 h 67"/>
                <a:gd name="T74" fmla="*/ 63 w 68"/>
                <a:gd name="T75" fmla="*/ 12 h 67"/>
                <a:gd name="T76" fmla="*/ 65 w 68"/>
                <a:gd name="T77" fmla="*/ 16 h 67"/>
                <a:gd name="T78" fmla="*/ 68 w 68"/>
                <a:gd name="T79" fmla="*/ 24 h 67"/>
                <a:gd name="T80" fmla="*/ 68 w 68"/>
                <a:gd name="T81" fmla="*/ 31 h 67"/>
                <a:gd name="T82" fmla="*/ 68 w 68"/>
                <a:gd name="T83" fmla="*/ 31 h 67"/>
                <a:gd name="T84" fmla="*/ 68 w 68"/>
                <a:gd name="T85" fmla="*/ 39 h 67"/>
                <a:gd name="T86" fmla="*/ 65 w 68"/>
                <a:gd name="T87" fmla="*/ 46 h 67"/>
                <a:gd name="T88" fmla="*/ 60 w 68"/>
                <a:gd name="T89" fmla="*/ 52 h 67"/>
                <a:gd name="T90" fmla="*/ 54 w 68"/>
                <a:gd name="T91" fmla="*/ 56 h 67"/>
                <a:gd name="T92" fmla="*/ 54 w 68"/>
                <a:gd name="T93" fmla="*/ 56 h 67"/>
                <a:gd name="T94" fmla="*/ 44 w 68"/>
                <a:gd name="T95" fmla="*/ 62 h 67"/>
                <a:gd name="T96" fmla="*/ 36 w 68"/>
                <a:gd name="T9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7">
                  <a:moveTo>
                    <a:pt x="36" y="67"/>
                  </a:moveTo>
                  <a:lnTo>
                    <a:pt x="36" y="67"/>
                  </a:lnTo>
                  <a:lnTo>
                    <a:pt x="26" y="61"/>
                  </a:lnTo>
                  <a:lnTo>
                    <a:pt x="16" y="56"/>
                  </a:lnTo>
                  <a:lnTo>
                    <a:pt x="9" y="51"/>
                  </a:lnTo>
                  <a:lnTo>
                    <a:pt x="4" y="44"/>
                  </a:lnTo>
                  <a:lnTo>
                    <a:pt x="4" y="44"/>
                  </a:lnTo>
                  <a:lnTo>
                    <a:pt x="1" y="39"/>
                  </a:lnTo>
                  <a:lnTo>
                    <a:pt x="0" y="33"/>
                  </a:lnTo>
                  <a:lnTo>
                    <a:pt x="0" y="29"/>
                  </a:lnTo>
                  <a:lnTo>
                    <a:pt x="1" y="23"/>
                  </a:lnTo>
                  <a:lnTo>
                    <a:pt x="3" y="17"/>
                  </a:lnTo>
                  <a:lnTo>
                    <a:pt x="6" y="12"/>
                  </a:lnTo>
                  <a:lnTo>
                    <a:pt x="9" y="8"/>
                  </a:lnTo>
                  <a:lnTo>
                    <a:pt x="15" y="4"/>
                  </a:lnTo>
                  <a:lnTo>
                    <a:pt x="15" y="4"/>
                  </a:lnTo>
                  <a:lnTo>
                    <a:pt x="16" y="7"/>
                  </a:lnTo>
                  <a:lnTo>
                    <a:pt x="18" y="9"/>
                  </a:lnTo>
                  <a:lnTo>
                    <a:pt x="18" y="11"/>
                  </a:lnTo>
                  <a:lnTo>
                    <a:pt x="18" y="11"/>
                  </a:lnTo>
                  <a:lnTo>
                    <a:pt x="34" y="10"/>
                  </a:lnTo>
                  <a:lnTo>
                    <a:pt x="34" y="10"/>
                  </a:lnTo>
                  <a:lnTo>
                    <a:pt x="34" y="5"/>
                  </a:lnTo>
                  <a:lnTo>
                    <a:pt x="33" y="2"/>
                  </a:lnTo>
                  <a:lnTo>
                    <a:pt x="31" y="0"/>
                  </a:lnTo>
                  <a:lnTo>
                    <a:pt x="31" y="0"/>
                  </a:lnTo>
                  <a:lnTo>
                    <a:pt x="36" y="3"/>
                  </a:lnTo>
                  <a:lnTo>
                    <a:pt x="38" y="7"/>
                  </a:lnTo>
                  <a:lnTo>
                    <a:pt x="39" y="10"/>
                  </a:lnTo>
                  <a:lnTo>
                    <a:pt x="39" y="10"/>
                  </a:lnTo>
                  <a:lnTo>
                    <a:pt x="53" y="11"/>
                  </a:lnTo>
                  <a:lnTo>
                    <a:pt x="53" y="11"/>
                  </a:lnTo>
                  <a:lnTo>
                    <a:pt x="52" y="7"/>
                  </a:lnTo>
                  <a:lnTo>
                    <a:pt x="50" y="2"/>
                  </a:lnTo>
                  <a:lnTo>
                    <a:pt x="50" y="2"/>
                  </a:lnTo>
                  <a:lnTo>
                    <a:pt x="56" y="5"/>
                  </a:lnTo>
                  <a:lnTo>
                    <a:pt x="59" y="8"/>
                  </a:lnTo>
                  <a:lnTo>
                    <a:pt x="63" y="12"/>
                  </a:lnTo>
                  <a:lnTo>
                    <a:pt x="65" y="16"/>
                  </a:lnTo>
                  <a:lnTo>
                    <a:pt x="68" y="24"/>
                  </a:lnTo>
                  <a:lnTo>
                    <a:pt x="68" y="31"/>
                  </a:lnTo>
                  <a:lnTo>
                    <a:pt x="68" y="31"/>
                  </a:lnTo>
                  <a:lnTo>
                    <a:pt x="68" y="39"/>
                  </a:lnTo>
                  <a:lnTo>
                    <a:pt x="65" y="46"/>
                  </a:lnTo>
                  <a:lnTo>
                    <a:pt x="60" y="52"/>
                  </a:lnTo>
                  <a:lnTo>
                    <a:pt x="54" y="56"/>
                  </a:lnTo>
                  <a:lnTo>
                    <a:pt x="54" y="56"/>
                  </a:lnTo>
                  <a:lnTo>
                    <a:pt x="44" y="62"/>
                  </a:lnTo>
                  <a:lnTo>
                    <a:pt x="36" y="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7" name="Freeform 45"/>
            <p:cNvSpPr>
              <a:spLocks/>
            </p:cNvSpPr>
            <p:nvPr userDrawn="1"/>
          </p:nvSpPr>
          <p:spPr bwMode="auto">
            <a:xfrm>
              <a:off x="4993" y="2394"/>
              <a:ext cx="1" cy="1"/>
            </a:xfrm>
            <a:custGeom>
              <a:avLst/>
              <a:gdLst>
                <a:gd name="T0" fmla="*/ 1 w 1"/>
                <a:gd name="T1" fmla="*/ 1 h 1"/>
                <a:gd name="T2" fmla="*/ 1 w 1"/>
                <a:gd name="T3" fmla="*/ 1 h 1"/>
                <a:gd name="T4" fmla="*/ 0 w 1"/>
                <a:gd name="T5" fmla="*/ 0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1"/>
                  </a:lnTo>
                  <a:lnTo>
                    <a:pt x="0" y="0"/>
                  </a:lnTo>
                  <a:lnTo>
                    <a:pt x="0" y="0"/>
                  </a:lnTo>
                  <a:lnTo>
                    <a:pt x="0" y="0"/>
                  </a:lnTo>
                  <a:lnTo>
                    <a:pt x="0" y="0"/>
                  </a:lnTo>
                  <a:lnTo>
                    <a:pt x="1"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8" name="Freeform 46"/>
            <p:cNvSpPr>
              <a:spLocks/>
            </p:cNvSpPr>
            <p:nvPr userDrawn="1"/>
          </p:nvSpPr>
          <p:spPr bwMode="auto">
            <a:xfrm>
              <a:off x="4846" y="2205"/>
              <a:ext cx="13" cy="7"/>
            </a:xfrm>
            <a:custGeom>
              <a:avLst/>
              <a:gdLst>
                <a:gd name="T0" fmla="*/ 13 w 13"/>
                <a:gd name="T1" fmla="*/ 6 h 7"/>
                <a:gd name="T2" fmla="*/ 13 w 13"/>
                <a:gd name="T3" fmla="*/ 6 h 7"/>
                <a:gd name="T4" fmla="*/ 11 w 13"/>
                <a:gd name="T5" fmla="*/ 6 h 7"/>
                <a:gd name="T6" fmla="*/ 7 w 13"/>
                <a:gd name="T7" fmla="*/ 7 h 7"/>
                <a:gd name="T8" fmla="*/ 0 w 13"/>
                <a:gd name="T9" fmla="*/ 7 h 7"/>
                <a:gd name="T10" fmla="*/ 0 w 13"/>
                <a:gd name="T11" fmla="*/ 7 h 7"/>
                <a:gd name="T12" fmla="*/ 0 w 13"/>
                <a:gd name="T13" fmla="*/ 5 h 7"/>
                <a:gd name="T14" fmla="*/ 0 w 13"/>
                <a:gd name="T15" fmla="*/ 0 h 7"/>
                <a:gd name="T16" fmla="*/ 0 w 13"/>
                <a:gd name="T17" fmla="*/ 0 h 7"/>
                <a:gd name="T18" fmla="*/ 2 w 13"/>
                <a:gd name="T19" fmla="*/ 0 h 7"/>
                <a:gd name="T20" fmla="*/ 6 w 13"/>
                <a:gd name="T21" fmla="*/ 2 h 7"/>
                <a:gd name="T22" fmla="*/ 11 w 13"/>
                <a:gd name="T23" fmla="*/ 3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1" y="6"/>
                  </a:lnTo>
                  <a:lnTo>
                    <a:pt x="7" y="7"/>
                  </a:lnTo>
                  <a:lnTo>
                    <a:pt x="0" y="7"/>
                  </a:lnTo>
                  <a:lnTo>
                    <a:pt x="0" y="7"/>
                  </a:lnTo>
                  <a:lnTo>
                    <a:pt x="0" y="5"/>
                  </a:lnTo>
                  <a:lnTo>
                    <a:pt x="0" y="0"/>
                  </a:lnTo>
                  <a:lnTo>
                    <a:pt x="0" y="0"/>
                  </a:lnTo>
                  <a:lnTo>
                    <a:pt x="2" y="0"/>
                  </a:lnTo>
                  <a:lnTo>
                    <a:pt x="6" y="2"/>
                  </a:lnTo>
                  <a:lnTo>
                    <a:pt x="11" y="3"/>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47"/>
            <p:cNvSpPr>
              <a:spLocks/>
            </p:cNvSpPr>
            <p:nvPr userDrawn="1"/>
          </p:nvSpPr>
          <p:spPr bwMode="auto">
            <a:xfrm>
              <a:off x="4681" y="2180"/>
              <a:ext cx="390" cy="461"/>
            </a:xfrm>
            <a:custGeom>
              <a:avLst/>
              <a:gdLst>
                <a:gd name="T0" fmla="*/ 374 w 390"/>
                <a:gd name="T1" fmla="*/ 155 h 461"/>
                <a:gd name="T2" fmla="*/ 372 w 390"/>
                <a:gd name="T3" fmla="*/ 95 h 461"/>
                <a:gd name="T4" fmla="*/ 325 w 390"/>
                <a:gd name="T5" fmla="*/ 36 h 461"/>
                <a:gd name="T6" fmla="*/ 281 w 390"/>
                <a:gd name="T7" fmla="*/ 95 h 461"/>
                <a:gd name="T8" fmla="*/ 291 w 390"/>
                <a:gd name="T9" fmla="*/ 154 h 461"/>
                <a:gd name="T10" fmla="*/ 308 w 390"/>
                <a:gd name="T11" fmla="*/ 162 h 461"/>
                <a:gd name="T12" fmla="*/ 320 w 390"/>
                <a:gd name="T13" fmla="*/ 151 h 461"/>
                <a:gd name="T14" fmla="*/ 359 w 390"/>
                <a:gd name="T15" fmla="*/ 158 h 461"/>
                <a:gd name="T16" fmla="*/ 337 w 390"/>
                <a:gd name="T17" fmla="*/ 218 h 461"/>
                <a:gd name="T18" fmla="*/ 271 w 390"/>
                <a:gd name="T19" fmla="*/ 184 h 461"/>
                <a:gd name="T20" fmla="*/ 263 w 390"/>
                <a:gd name="T21" fmla="*/ 125 h 461"/>
                <a:gd name="T22" fmla="*/ 263 w 390"/>
                <a:gd name="T23" fmla="*/ 116 h 461"/>
                <a:gd name="T24" fmla="*/ 237 w 390"/>
                <a:gd name="T25" fmla="*/ 76 h 461"/>
                <a:gd name="T26" fmla="*/ 267 w 390"/>
                <a:gd name="T27" fmla="*/ 49 h 461"/>
                <a:gd name="T28" fmla="*/ 223 w 390"/>
                <a:gd name="T29" fmla="*/ 17 h 461"/>
                <a:gd name="T30" fmla="*/ 155 w 390"/>
                <a:gd name="T31" fmla="*/ 21 h 461"/>
                <a:gd name="T32" fmla="*/ 141 w 390"/>
                <a:gd name="T33" fmla="*/ 46 h 461"/>
                <a:gd name="T34" fmla="*/ 154 w 390"/>
                <a:gd name="T35" fmla="*/ 66 h 461"/>
                <a:gd name="T36" fmla="*/ 184 w 390"/>
                <a:gd name="T37" fmla="*/ 55 h 461"/>
                <a:gd name="T38" fmla="*/ 139 w 390"/>
                <a:gd name="T39" fmla="*/ 73 h 461"/>
                <a:gd name="T40" fmla="*/ 120 w 390"/>
                <a:gd name="T41" fmla="*/ 69 h 461"/>
                <a:gd name="T42" fmla="*/ 163 w 390"/>
                <a:gd name="T43" fmla="*/ 71 h 461"/>
                <a:gd name="T44" fmla="*/ 164 w 390"/>
                <a:gd name="T45" fmla="*/ 81 h 461"/>
                <a:gd name="T46" fmla="*/ 149 w 390"/>
                <a:gd name="T47" fmla="*/ 96 h 461"/>
                <a:gd name="T48" fmla="*/ 164 w 390"/>
                <a:gd name="T49" fmla="*/ 121 h 461"/>
                <a:gd name="T50" fmla="*/ 84 w 390"/>
                <a:gd name="T51" fmla="*/ 175 h 461"/>
                <a:gd name="T52" fmla="*/ 32 w 390"/>
                <a:gd name="T53" fmla="*/ 159 h 461"/>
                <a:gd name="T54" fmla="*/ 26 w 390"/>
                <a:gd name="T55" fmla="*/ 169 h 461"/>
                <a:gd name="T56" fmla="*/ 32 w 390"/>
                <a:gd name="T57" fmla="*/ 181 h 461"/>
                <a:gd name="T58" fmla="*/ 1 w 390"/>
                <a:gd name="T59" fmla="*/ 193 h 461"/>
                <a:gd name="T60" fmla="*/ 37 w 390"/>
                <a:gd name="T61" fmla="*/ 198 h 461"/>
                <a:gd name="T62" fmla="*/ 22 w 390"/>
                <a:gd name="T63" fmla="*/ 209 h 461"/>
                <a:gd name="T64" fmla="*/ 32 w 390"/>
                <a:gd name="T65" fmla="*/ 218 h 461"/>
                <a:gd name="T66" fmla="*/ 65 w 390"/>
                <a:gd name="T67" fmla="*/ 218 h 461"/>
                <a:gd name="T68" fmla="*/ 73 w 390"/>
                <a:gd name="T69" fmla="*/ 220 h 461"/>
                <a:gd name="T70" fmla="*/ 103 w 390"/>
                <a:gd name="T71" fmla="*/ 195 h 461"/>
                <a:gd name="T72" fmla="*/ 135 w 390"/>
                <a:gd name="T73" fmla="*/ 190 h 461"/>
                <a:gd name="T74" fmla="*/ 178 w 390"/>
                <a:gd name="T75" fmla="*/ 206 h 461"/>
                <a:gd name="T76" fmla="*/ 262 w 390"/>
                <a:gd name="T77" fmla="*/ 244 h 461"/>
                <a:gd name="T78" fmla="*/ 293 w 390"/>
                <a:gd name="T79" fmla="*/ 311 h 461"/>
                <a:gd name="T80" fmla="*/ 292 w 390"/>
                <a:gd name="T81" fmla="*/ 327 h 461"/>
                <a:gd name="T82" fmla="*/ 323 w 390"/>
                <a:gd name="T83" fmla="*/ 333 h 461"/>
                <a:gd name="T84" fmla="*/ 331 w 390"/>
                <a:gd name="T85" fmla="*/ 396 h 461"/>
                <a:gd name="T86" fmla="*/ 292 w 390"/>
                <a:gd name="T87" fmla="*/ 403 h 461"/>
                <a:gd name="T88" fmla="*/ 311 w 390"/>
                <a:gd name="T89" fmla="*/ 411 h 461"/>
                <a:gd name="T90" fmla="*/ 303 w 390"/>
                <a:gd name="T91" fmla="*/ 420 h 461"/>
                <a:gd name="T92" fmla="*/ 299 w 390"/>
                <a:gd name="T93" fmla="*/ 450 h 461"/>
                <a:gd name="T94" fmla="*/ 318 w 390"/>
                <a:gd name="T95" fmla="*/ 438 h 461"/>
                <a:gd name="T96" fmla="*/ 323 w 390"/>
                <a:gd name="T97" fmla="*/ 443 h 461"/>
                <a:gd name="T98" fmla="*/ 343 w 390"/>
                <a:gd name="T99" fmla="*/ 455 h 461"/>
                <a:gd name="T100" fmla="*/ 350 w 390"/>
                <a:gd name="T101" fmla="*/ 429 h 461"/>
                <a:gd name="T102" fmla="*/ 371 w 390"/>
                <a:gd name="T103" fmla="*/ 436 h 461"/>
                <a:gd name="T104" fmla="*/ 372 w 390"/>
                <a:gd name="T105" fmla="*/ 395 h 461"/>
                <a:gd name="T106" fmla="*/ 380 w 390"/>
                <a:gd name="T107" fmla="*/ 378 h 461"/>
                <a:gd name="T108" fmla="*/ 378 w 390"/>
                <a:gd name="T109" fmla="*/ 349 h 461"/>
                <a:gd name="T110" fmla="*/ 362 w 390"/>
                <a:gd name="T111" fmla="*/ 321 h 461"/>
                <a:gd name="T112" fmla="*/ 335 w 390"/>
                <a:gd name="T113" fmla="*/ 292 h 461"/>
                <a:gd name="T114" fmla="*/ 335 w 390"/>
                <a:gd name="T115" fmla="*/ 265 h 461"/>
                <a:gd name="T116" fmla="*/ 341 w 390"/>
                <a:gd name="T117" fmla="*/ 238 h 461"/>
                <a:gd name="T118" fmla="*/ 390 w 390"/>
                <a:gd name="T119" fmla="*/ 20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0" h="461">
                  <a:moveTo>
                    <a:pt x="380" y="177"/>
                  </a:moveTo>
                  <a:lnTo>
                    <a:pt x="380" y="177"/>
                  </a:lnTo>
                  <a:lnTo>
                    <a:pt x="387" y="178"/>
                  </a:lnTo>
                  <a:lnTo>
                    <a:pt x="390" y="177"/>
                  </a:lnTo>
                  <a:lnTo>
                    <a:pt x="390" y="177"/>
                  </a:lnTo>
                  <a:lnTo>
                    <a:pt x="390" y="170"/>
                  </a:lnTo>
                  <a:lnTo>
                    <a:pt x="388" y="159"/>
                  </a:lnTo>
                  <a:lnTo>
                    <a:pt x="388" y="159"/>
                  </a:lnTo>
                  <a:lnTo>
                    <a:pt x="386" y="159"/>
                  </a:lnTo>
                  <a:lnTo>
                    <a:pt x="381" y="159"/>
                  </a:lnTo>
                  <a:lnTo>
                    <a:pt x="378" y="158"/>
                  </a:lnTo>
                  <a:lnTo>
                    <a:pt x="374" y="155"/>
                  </a:lnTo>
                  <a:lnTo>
                    <a:pt x="374" y="155"/>
                  </a:lnTo>
                  <a:lnTo>
                    <a:pt x="371" y="150"/>
                  </a:lnTo>
                  <a:lnTo>
                    <a:pt x="371" y="150"/>
                  </a:lnTo>
                  <a:lnTo>
                    <a:pt x="364" y="141"/>
                  </a:lnTo>
                  <a:lnTo>
                    <a:pt x="357" y="134"/>
                  </a:lnTo>
                  <a:lnTo>
                    <a:pt x="349" y="128"/>
                  </a:lnTo>
                  <a:lnTo>
                    <a:pt x="341" y="124"/>
                  </a:lnTo>
                  <a:lnTo>
                    <a:pt x="341" y="124"/>
                  </a:lnTo>
                  <a:lnTo>
                    <a:pt x="353" y="117"/>
                  </a:lnTo>
                  <a:lnTo>
                    <a:pt x="362" y="110"/>
                  </a:lnTo>
                  <a:lnTo>
                    <a:pt x="366" y="104"/>
                  </a:lnTo>
                  <a:lnTo>
                    <a:pt x="370" y="99"/>
                  </a:lnTo>
                  <a:lnTo>
                    <a:pt x="370" y="99"/>
                  </a:lnTo>
                  <a:lnTo>
                    <a:pt x="372" y="95"/>
                  </a:lnTo>
                  <a:lnTo>
                    <a:pt x="373" y="88"/>
                  </a:lnTo>
                  <a:lnTo>
                    <a:pt x="374" y="81"/>
                  </a:lnTo>
                  <a:lnTo>
                    <a:pt x="374" y="73"/>
                  </a:lnTo>
                  <a:lnTo>
                    <a:pt x="372" y="65"/>
                  </a:lnTo>
                  <a:lnTo>
                    <a:pt x="368" y="57"/>
                  </a:lnTo>
                  <a:lnTo>
                    <a:pt x="362" y="50"/>
                  </a:lnTo>
                  <a:lnTo>
                    <a:pt x="358" y="46"/>
                  </a:lnTo>
                  <a:lnTo>
                    <a:pt x="353" y="43"/>
                  </a:lnTo>
                  <a:lnTo>
                    <a:pt x="353" y="43"/>
                  </a:lnTo>
                  <a:lnTo>
                    <a:pt x="345" y="39"/>
                  </a:lnTo>
                  <a:lnTo>
                    <a:pt x="338" y="37"/>
                  </a:lnTo>
                  <a:lnTo>
                    <a:pt x="330" y="36"/>
                  </a:lnTo>
                  <a:lnTo>
                    <a:pt x="325" y="36"/>
                  </a:lnTo>
                  <a:lnTo>
                    <a:pt x="312" y="38"/>
                  </a:lnTo>
                  <a:lnTo>
                    <a:pt x="304" y="40"/>
                  </a:lnTo>
                  <a:lnTo>
                    <a:pt x="304" y="40"/>
                  </a:lnTo>
                  <a:lnTo>
                    <a:pt x="298" y="44"/>
                  </a:lnTo>
                  <a:lnTo>
                    <a:pt x="292" y="49"/>
                  </a:lnTo>
                  <a:lnTo>
                    <a:pt x="288" y="53"/>
                  </a:lnTo>
                  <a:lnTo>
                    <a:pt x="284" y="59"/>
                  </a:lnTo>
                  <a:lnTo>
                    <a:pt x="281" y="66"/>
                  </a:lnTo>
                  <a:lnTo>
                    <a:pt x="279" y="73"/>
                  </a:lnTo>
                  <a:lnTo>
                    <a:pt x="278" y="80"/>
                  </a:lnTo>
                  <a:lnTo>
                    <a:pt x="279" y="89"/>
                  </a:lnTo>
                  <a:lnTo>
                    <a:pt x="279" y="89"/>
                  </a:lnTo>
                  <a:lnTo>
                    <a:pt x="281" y="95"/>
                  </a:lnTo>
                  <a:lnTo>
                    <a:pt x="284" y="101"/>
                  </a:lnTo>
                  <a:lnTo>
                    <a:pt x="288" y="106"/>
                  </a:lnTo>
                  <a:lnTo>
                    <a:pt x="291" y="110"/>
                  </a:lnTo>
                  <a:lnTo>
                    <a:pt x="300" y="117"/>
                  </a:lnTo>
                  <a:lnTo>
                    <a:pt x="312" y="124"/>
                  </a:lnTo>
                  <a:lnTo>
                    <a:pt x="312" y="124"/>
                  </a:lnTo>
                  <a:lnTo>
                    <a:pt x="304" y="128"/>
                  </a:lnTo>
                  <a:lnTo>
                    <a:pt x="297" y="135"/>
                  </a:lnTo>
                  <a:lnTo>
                    <a:pt x="295" y="139"/>
                  </a:lnTo>
                  <a:lnTo>
                    <a:pt x="292" y="143"/>
                  </a:lnTo>
                  <a:lnTo>
                    <a:pt x="291" y="148"/>
                  </a:lnTo>
                  <a:lnTo>
                    <a:pt x="291" y="154"/>
                  </a:lnTo>
                  <a:lnTo>
                    <a:pt x="291" y="154"/>
                  </a:lnTo>
                  <a:lnTo>
                    <a:pt x="292" y="161"/>
                  </a:lnTo>
                  <a:lnTo>
                    <a:pt x="295" y="169"/>
                  </a:lnTo>
                  <a:lnTo>
                    <a:pt x="296" y="178"/>
                  </a:lnTo>
                  <a:lnTo>
                    <a:pt x="295" y="184"/>
                  </a:lnTo>
                  <a:lnTo>
                    <a:pt x="295" y="190"/>
                  </a:lnTo>
                  <a:lnTo>
                    <a:pt x="295" y="190"/>
                  </a:lnTo>
                  <a:lnTo>
                    <a:pt x="296" y="190"/>
                  </a:lnTo>
                  <a:lnTo>
                    <a:pt x="299" y="188"/>
                  </a:lnTo>
                  <a:lnTo>
                    <a:pt x="306" y="184"/>
                  </a:lnTo>
                  <a:lnTo>
                    <a:pt x="306" y="184"/>
                  </a:lnTo>
                  <a:lnTo>
                    <a:pt x="308" y="177"/>
                  </a:lnTo>
                  <a:lnTo>
                    <a:pt x="308" y="170"/>
                  </a:lnTo>
                  <a:lnTo>
                    <a:pt x="308" y="162"/>
                  </a:lnTo>
                  <a:lnTo>
                    <a:pt x="308" y="162"/>
                  </a:lnTo>
                  <a:lnTo>
                    <a:pt x="311" y="165"/>
                  </a:lnTo>
                  <a:lnTo>
                    <a:pt x="312" y="171"/>
                  </a:lnTo>
                  <a:lnTo>
                    <a:pt x="312" y="176"/>
                  </a:lnTo>
                  <a:lnTo>
                    <a:pt x="312" y="180"/>
                  </a:lnTo>
                  <a:lnTo>
                    <a:pt x="312" y="180"/>
                  </a:lnTo>
                  <a:lnTo>
                    <a:pt x="315" y="178"/>
                  </a:lnTo>
                  <a:lnTo>
                    <a:pt x="319" y="176"/>
                  </a:lnTo>
                  <a:lnTo>
                    <a:pt x="320" y="173"/>
                  </a:lnTo>
                  <a:lnTo>
                    <a:pt x="320" y="173"/>
                  </a:lnTo>
                  <a:lnTo>
                    <a:pt x="322" y="165"/>
                  </a:lnTo>
                  <a:lnTo>
                    <a:pt x="321" y="157"/>
                  </a:lnTo>
                  <a:lnTo>
                    <a:pt x="320" y="151"/>
                  </a:lnTo>
                  <a:lnTo>
                    <a:pt x="318" y="147"/>
                  </a:lnTo>
                  <a:lnTo>
                    <a:pt x="318" y="147"/>
                  </a:lnTo>
                  <a:lnTo>
                    <a:pt x="318" y="142"/>
                  </a:lnTo>
                  <a:lnTo>
                    <a:pt x="319" y="138"/>
                  </a:lnTo>
                  <a:lnTo>
                    <a:pt x="321" y="133"/>
                  </a:lnTo>
                  <a:lnTo>
                    <a:pt x="326" y="131"/>
                  </a:lnTo>
                  <a:lnTo>
                    <a:pt x="326" y="131"/>
                  </a:lnTo>
                  <a:lnTo>
                    <a:pt x="337" y="136"/>
                  </a:lnTo>
                  <a:lnTo>
                    <a:pt x="337" y="136"/>
                  </a:lnTo>
                  <a:lnTo>
                    <a:pt x="341" y="140"/>
                  </a:lnTo>
                  <a:lnTo>
                    <a:pt x="348" y="146"/>
                  </a:lnTo>
                  <a:lnTo>
                    <a:pt x="356" y="154"/>
                  </a:lnTo>
                  <a:lnTo>
                    <a:pt x="359" y="158"/>
                  </a:lnTo>
                  <a:lnTo>
                    <a:pt x="362" y="164"/>
                  </a:lnTo>
                  <a:lnTo>
                    <a:pt x="362" y="164"/>
                  </a:lnTo>
                  <a:lnTo>
                    <a:pt x="364" y="171"/>
                  </a:lnTo>
                  <a:lnTo>
                    <a:pt x="365" y="178"/>
                  </a:lnTo>
                  <a:lnTo>
                    <a:pt x="366" y="184"/>
                  </a:lnTo>
                  <a:lnTo>
                    <a:pt x="366" y="190"/>
                  </a:lnTo>
                  <a:lnTo>
                    <a:pt x="364" y="198"/>
                  </a:lnTo>
                  <a:lnTo>
                    <a:pt x="362" y="202"/>
                  </a:lnTo>
                  <a:lnTo>
                    <a:pt x="362" y="202"/>
                  </a:lnTo>
                  <a:lnTo>
                    <a:pt x="357" y="208"/>
                  </a:lnTo>
                  <a:lnTo>
                    <a:pt x="351" y="214"/>
                  </a:lnTo>
                  <a:lnTo>
                    <a:pt x="345" y="217"/>
                  </a:lnTo>
                  <a:lnTo>
                    <a:pt x="337" y="218"/>
                  </a:lnTo>
                  <a:lnTo>
                    <a:pt x="337" y="218"/>
                  </a:lnTo>
                  <a:lnTo>
                    <a:pt x="336" y="218"/>
                  </a:lnTo>
                  <a:lnTo>
                    <a:pt x="336" y="218"/>
                  </a:lnTo>
                  <a:lnTo>
                    <a:pt x="327" y="218"/>
                  </a:lnTo>
                  <a:lnTo>
                    <a:pt x="327" y="218"/>
                  </a:lnTo>
                  <a:lnTo>
                    <a:pt x="319" y="216"/>
                  </a:lnTo>
                  <a:lnTo>
                    <a:pt x="319" y="216"/>
                  </a:lnTo>
                  <a:lnTo>
                    <a:pt x="312" y="214"/>
                  </a:lnTo>
                  <a:lnTo>
                    <a:pt x="312" y="214"/>
                  </a:lnTo>
                  <a:lnTo>
                    <a:pt x="305" y="210"/>
                  </a:lnTo>
                  <a:lnTo>
                    <a:pt x="295" y="203"/>
                  </a:lnTo>
                  <a:lnTo>
                    <a:pt x="283" y="195"/>
                  </a:lnTo>
                  <a:lnTo>
                    <a:pt x="271" y="184"/>
                  </a:lnTo>
                  <a:lnTo>
                    <a:pt x="271" y="184"/>
                  </a:lnTo>
                  <a:lnTo>
                    <a:pt x="255" y="165"/>
                  </a:lnTo>
                  <a:lnTo>
                    <a:pt x="245" y="153"/>
                  </a:lnTo>
                  <a:lnTo>
                    <a:pt x="245" y="153"/>
                  </a:lnTo>
                  <a:lnTo>
                    <a:pt x="251" y="155"/>
                  </a:lnTo>
                  <a:lnTo>
                    <a:pt x="256" y="155"/>
                  </a:lnTo>
                  <a:lnTo>
                    <a:pt x="262" y="155"/>
                  </a:lnTo>
                  <a:lnTo>
                    <a:pt x="262" y="155"/>
                  </a:lnTo>
                  <a:lnTo>
                    <a:pt x="262" y="144"/>
                  </a:lnTo>
                  <a:lnTo>
                    <a:pt x="263" y="134"/>
                  </a:lnTo>
                  <a:lnTo>
                    <a:pt x="263" y="134"/>
                  </a:lnTo>
                  <a:lnTo>
                    <a:pt x="263" y="125"/>
                  </a:lnTo>
                  <a:lnTo>
                    <a:pt x="263" y="125"/>
                  </a:lnTo>
                  <a:lnTo>
                    <a:pt x="260" y="125"/>
                  </a:lnTo>
                  <a:lnTo>
                    <a:pt x="252" y="123"/>
                  </a:lnTo>
                  <a:lnTo>
                    <a:pt x="247" y="121"/>
                  </a:lnTo>
                  <a:lnTo>
                    <a:pt x="243" y="119"/>
                  </a:lnTo>
                  <a:lnTo>
                    <a:pt x="239" y="117"/>
                  </a:lnTo>
                  <a:lnTo>
                    <a:pt x="237" y="113"/>
                  </a:lnTo>
                  <a:lnTo>
                    <a:pt x="237" y="113"/>
                  </a:lnTo>
                  <a:lnTo>
                    <a:pt x="240" y="114"/>
                  </a:lnTo>
                  <a:lnTo>
                    <a:pt x="244" y="116"/>
                  </a:lnTo>
                  <a:lnTo>
                    <a:pt x="249" y="117"/>
                  </a:lnTo>
                  <a:lnTo>
                    <a:pt x="249" y="117"/>
                  </a:lnTo>
                  <a:lnTo>
                    <a:pt x="259" y="116"/>
                  </a:lnTo>
                  <a:lnTo>
                    <a:pt x="263" y="116"/>
                  </a:lnTo>
                  <a:lnTo>
                    <a:pt x="263" y="116"/>
                  </a:lnTo>
                  <a:lnTo>
                    <a:pt x="264" y="105"/>
                  </a:lnTo>
                  <a:lnTo>
                    <a:pt x="266" y="96"/>
                  </a:lnTo>
                  <a:lnTo>
                    <a:pt x="266" y="96"/>
                  </a:lnTo>
                  <a:lnTo>
                    <a:pt x="266" y="87"/>
                  </a:lnTo>
                  <a:lnTo>
                    <a:pt x="266" y="87"/>
                  </a:lnTo>
                  <a:lnTo>
                    <a:pt x="259" y="87"/>
                  </a:lnTo>
                  <a:lnTo>
                    <a:pt x="249" y="86"/>
                  </a:lnTo>
                  <a:lnTo>
                    <a:pt x="249" y="86"/>
                  </a:lnTo>
                  <a:lnTo>
                    <a:pt x="243" y="82"/>
                  </a:lnTo>
                  <a:lnTo>
                    <a:pt x="239" y="80"/>
                  </a:lnTo>
                  <a:lnTo>
                    <a:pt x="237" y="76"/>
                  </a:lnTo>
                  <a:lnTo>
                    <a:pt x="237" y="76"/>
                  </a:lnTo>
                  <a:lnTo>
                    <a:pt x="240" y="77"/>
                  </a:lnTo>
                  <a:lnTo>
                    <a:pt x="248" y="80"/>
                  </a:lnTo>
                  <a:lnTo>
                    <a:pt x="248" y="80"/>
                  </a:lnTo>
                  <a:lnTo>
                    <a:pt x="255" y="80"/>
                  </a:lnTo>
                  <a:lnTo>
                    <a:pt x="261" y="79"/>
                  </a:lnTo>
                  <a:lnTo>
                    <a:pt x="264" y="79"/>
                  </a:lnTo>
                  <a:lnTo>
                    <a:pt x="267" y="77"/>
                  </a:lnTo>
                  <a:lnTo>
                    <a:pt x="267" y="77"/>
                  </a:lnTo>
                  <a:lnTo>
                    <a:pt x="267" y="59"/>
                  </a:lnTo>
                  <a:lnTo>
                    <a:pt x="267" y="59"/>
                  </a:lnTo>
                  <a:lnTo>
                    <a:pt x="267" y="54"/>
                  </a:lnTo>
                  <a:lnTo>
                    <a:pt x="267" y="49"/>
                  </a:lnTo>
                  <a:lnTo>
                    <a:pt x="267" y="49"/>
                  </a:lnTo>
                  <a:lnTo>
                    <a:pt x="263" y="49"/>
                  </a:lnTo>
                  <a:lnTo>
                    <a:pt x="258" y="47"/>
                  </a:lnTo>
                  <a:lnTo>
                    <a:pt x="249" y="44"/>
                  </a:lnTo>
                  <a:lnTo>
                    <a:pt x="245" y="42"/>
                  </a:lnTo>
                  <a:lnTo>
                    <a:pt x="241" y="38"/>
                  </a:lnTo>
                  <a:lnTo>
                    <a:pt x="241" y="38"/>
                  </a:lnTo>
                  <a:lnTo>
                    <a:pt x="240" y="36"/>
                  </a:lnTo>
                  <a:lnTo>
                    <a:pt x="239" y="34"/>
                  </a:lnTo>
                  <a:lnTo>
                    <a:pt x="241" y="29"/>
                  </a:lnTo>
                  <a:lnTo>
                    <a:pt x="241" y="29"/>
                  </a:lnTo>
                  <a:lnTo>
                    <a:pt x="221" y="20"/>
                  </a:lnTo>
                  <a:lnTo>
                    <a:pt x="221" y="20"/>
                  </a:lnTo>
                  <a:lnTo>
                    <a:pt x="223" y="17"/>
                  </a:lnTo>
                  <a:lnTo>
                    <a:pt x="224" y="14"/>
                  </a:lnTo>
                  <a:lnTo>
                    <a:pt x="225" y="12"/>
                  </a:lnTo>
                  <a:lnTo>
                    <a:pt x="225" y="12"/>
                  </a:lnTo>
                  <a:lnTo>
                    <a:pt x="224" y="8"/>
                  </a:lnTo>
                  <a:lnTo>
                    <a:pt x="221" y="6"/>
                  </a:lnTo>
                  <a:lnTo>
                    <a:pt x="216" y="5"/>
                  </a:lnTo>
                  <a:lnTo>
                    <a:pt x="211" y="5"/>
                  </a:lnTo>
                  <a:lnTo>
                    <a:pt x="211" y="5"/>
                  </a:lnTo>
                  <a:lnTo>
                    <a:pt x="208" y="6"/>
                  </a:lnTo>
                  <a:lnTo>
                    <a:pt x="204" y="8"/>
                  </a:lnTo>
                  <a:lnTo>
                    <a:pt x="202" y="12"/>
                  </a:lnTo>
                  <a:lnTo>
                    <a:pt x="176" y="0"/>
                  </a:lnTo>
                  <a:lnTo>
                    <a:pt x="155" y="21"/>
                  </a:lnTo>
                  <a:lnTo>
                    <a:pt x="155" y="21"/>
                  </a:lnTo>
                  <a:lnTo>
                    <a:pt x="155" y="22"/>
                  </a:lnTo>
                  <a:lnTo>
                    <a:pt x="154" y="24"/>
                  </a:lnTo>
                  <a:lnTo>
                    <a:pt x="154" y="27"/>
                  </a:lnTo>
                  <a:lnTo>
                    <a:pt x="154" y="27"/>
                  </a:lnTo>
                  <a:lnTo>
                    <a:pt x="154" y="28"/>
                  </a:lnTo>
                  <a:lnTo>
                    <a:pt x="154" y="29"/>
                  </a:lnTo>
                  <a:lnTo>
                    <a:pt x="154" y="29"/>
                  </a:lnTo>
                  <a:lnTo>
                    <a:pt x="148" y="36"/>
                  </a:lnTo>
                  <a:lnTo>
                    <a:pt x="148" y="36"/>
                  </a:lnTo>
                  <a:lnTo>
                    <a:pt x="143" y="42"/>
                  </a:lnTo>
                  <a:lnTo>
                    <a:pt x="143" y="42"/>
                  </a:lnTo>
                  <a:lnTo>
                    <a:pt x="141" y="46"/>
                  </a:lnTo>
                  <a:lnTo>
                    <a:pt x="140" y="50"/>
                  </a:lnTo>
                  <a:lnTo>
                    <a:pt x="140" y="50"/>
                  </a:lnTo>
                  <a:lnTo>
                    <a:pt x="140" y="51"/>
                  </a:lnTo>
                  <a:lnTo>
                    <a:pt x="140" y="53"/>
                  </a:lnTo>
                  <a:lnTo>
                    <a:pt x="142" y="58"/>
                  </a:lnTo>
                  <a:lnTo>
                    <a:pt x="147" y="62"/>
                  </a:lnTo>
                  <a:lnTo>
                    <a:pt x="148" y="64"/>
                  </a:lnTo>
                  <a:lnTo>
                    <a:pt x="148" y="64"/>
                  </a:lnTo>
                  <a:lnTo>
                    <a:pt x="149" y="62"/>
                  </a:lnTo>
                  <a:lnTo>
                    <a:pt x="149" y="62"/>
                  </a:lnTo>
                  <a:lnTo>
                    <a:pt x="149" y="62"/>
                  </a:lnTo>
                  <a:lnTo>
                    <a:pt x="154" y="66"/>
                  </a:lnTo>
                  <a:lnTo>
                    <a:pt x="154" y="66"/>
                  </a:lnTo>
                  <a:lnTo>
                    <a:pt x="155" y="64"/>
                  </a:lnTo>
                  <a:lnTo>
                    <a:pt x="156" y="60"/>
                  </a:lnTo>
                  <a:lnTo>
                    <a:pt x="156" y="60"/>
                  </a:lnTo>
                  <a:lnTo>
                    <a:pt x="160" y="55"/>
                  </a:lnTo>
                  <a:lnTo>
                    <a:pt x="164" y="52"/>
                  </a:lnTo>
                  <a:lnTo>
                    <a:pt x="164" y="52"/>
                  </a:lnTo>
                  <a:lnTo>
                    <a:pt x="169" y="50"/>
                  </a:lnTo>
                  <a:lnTo>
                    <a:pt x="174" y="50"/>
                  </a:lnTo>
                  <a:lnTo>
                    <a:pt x="174" y="50"/>
                  </a:lnTo>
                  <a:lnTo>
                    <a:pt x="178" y="50"/>
                  </a:lnTo>
                  <a:lnTo>
                    <a:pt x="181" y="52"/>
                  </a:lnTo>
                  <a:lnTo>
                    <a:pt x="181" y="52"/>
                  </a:lnTo>
                  <a:lnTo>
                    <a:pt x="184" y="55"/>
                  </a:lnTo>
                  <a:lnTo>
                    <a:pt x="185" y="60"/>
                  </a:lnTo>
                  <a:lnTo>
                    <a:pt x="186" y="65"/>
                  </a:lnTo>
                  <a:lnTo>
                    <a:pt x="185" y="68"/>
                  </a:lnTo>
                  <a:lnTo>
                    <a:pt x="185" y="68"/>
                  </a:lnTo>
                  <a:lnTo>
                    <a:pt x="182" y="66"/>
                  </a:lnTo>
                  <a:lnTo>
                    <a:pt x="182" y="66"/>
                  </a:lnTo>
                  <a:lnTo>
                    <a:pt x="179" y="65"/>
                  </a:lnTo>
                  <a:lnTo>
                    <a:pt x="174" y="64"/>
                  </a:lnTo>
                  <a:lnTo>
                    <a:pt x="167" y="64"/>
                  </a:lnTo>
                  <a:lnTo>
                    <a:pt x="159" y="65"/>
                  </a:lnTo>
                  <a:lnTo>
                    <a:pt x="159" y="65"/>
                  </a:lnTo>
                  <a:lnTo>
                    <a:pt x="152" y="68"/>
                  </a:lnTo>
                  <a:lnTo>
                    <a:pt x="139" y="73"/>
                  </a:lnTo>
                  <a:lnTo>
                    <a:pt x="139" y="73"/>
                  </a:lnTo>
                  <a:lnTo>
                    <a:pt x="134" y="74"/>
                  </a:lnTo>
                  <a:lnTo>
                    <a:pt x="132" y="74"/>
                  </a:lnTo>
                  <a:lnTo>
                    <a:pt x="129" y="72"/>
                  </a:lnTo>
                  <a:lnTo>
                    <a:pt x="127" y="69"/>
                  </a:lnTo>
                  <a:lnTo>
                    <a:pt x="127" y="69"/>
                  </a:lnTo>
                  <a:lnTo>
                    <a:pt x="127" y="66"/>
                  </a:lnTo>
                  <a:lnTo>
                    <a:pt x="128" y="64"/>
                  </a:lnTo>
                  <a:lnTo>
                    <a:pt x="128" y="61"/>
                  </a:lnTo>
                  <a:lnTo>
                    <a:pt x="128" y="61"/>
                  </a:lnTo>
                  <a:lnTo>
                    <a:pt x="125" y="64"/>
                  </a:lnTo>
                  <a:lnTo>
                    <a:pt x="122" y="66"/>
                  </a:lnTo>
                  <a:lnTo>
                    <a:pt x="120" y="69"/>
                  </a:lnTo>
                  <a:lnTo>
                    <a:pt x="120" y="69"/>
                  </a:lnTo>
                  <a:lnTo>
                    <a:pt x="119" y="74"/>
                  </a:lnTo>
                  <a:lnTo>
                    <a:pt x="120" y="79"/>
                  </a:lnTo>
                  <a:lnTo>
                    <a:pt x="122" y="81"/>
                  </a:lnTo>
                  <a:lnTo>
                    <a:pt x="127" y="83"/>
                  </a:lnTo>
                  <a:lnTo>
                    <a:pt x="127" y="83"/>
                  </a:lnTo>
                  <a:lnTo>
                    <a:pt x="132" y="83"/>
                  </a:lnTo>
                  <a:lnTo>
                    <a:pt x="137" y="82"/>
                  </a:lnTo>
                  <a:lnTo>
                    <a:pt x="148" y="77"/>
                  </a:lnTo>
                  <a:lnTo>
                    <a:pt x="148" y="77"/>
                  </a:lnTo>
                  <a:lnTo>
                    <a:pt x="158" y="72"/>
                  </a:lnTo>
                  <a:lnTo>
                    <a:pt x="158" y="72"/>
                  </a:lnTo>
                  <a:lnTo>
                    <a:pt x="163" y="71"/>
                  </a:lnTo>
                  <a:lnTo>
                    <a:pt x="166" y="69"/>
                  </a:lnTo>
                  <a:lnTo>
                    <a:pt x="170" y="71"/>
                  </a:lnTo>
                  <a:lnTo>
                    <a:pt x="174" y="72"/>
                  </a:lnTo>
                  <a:lnTo>
                    <a:pt x="174" y="72"/>
                  </a:lnTo>
                  <a:lnTo>
                    <a:pt x="180" y="75"/>
                  </a:lnTo>
                  <a:lnTo>
                    <a:pt x="182" y="76"/>
                  </a:lnTo>
                  <a:lnTo>
                    <a:pt x="182" y="76"/>
                  </a:lnTo>
                  <a:lnTo>
                    <a:pt x="180" y="80"/>
                  </a:lnTo>
                  <a:lnTo>
                    <a:pt x="177" y="82"/>
                  </a:lnTo>
                  <a:lnTo>
                    <a:pt x="172" y="82"/>
                  </a:lnTo>
                  <a:lnTo>
                    <a:pt x="172" y="82"/>
                  </a:lnTo>
                  <a:lnTo>
                    <a:pt x="167" y="82"/>
                  </a:lnTo>
                  <a:lnTo>
                    <a:pt x="164" y="81"/>
                  </a:lnTo>
                  <a:lnTo>
                    <a:pt x="162" y="79"/>
                  </a:lnTo>
                  <a:lnTo>
                    <a:pt x="159" y="76"/>
                  </a:lnTo>
                  <a:lnTo>
                    <a:pt x="159" y="76"/>
                  </a:lnTo>
                  <a:lnTo>
                    <a:pt x="157" y="81"/>
                  </a:lnTo>
                  <a:lnTo>
                    <a:pt x="157" y="81"/>
                  </a:lnTo>
                  <a:lnTo>
                    <a:pt x="157" y="83"/>
                  </a:lnTo>
                  <a:lnTo>
                    <a:pt x="157" y="86"/>
                  </a:lnTo>
                  <a:lnTo>
                    <a:pt x="157" y="87"/>
                  </a:lnTo>
                  <a:lnTo>
                    <a:pt x="157" y="89"/>
                  </a:lnTo>
                  <a:lnTo>
                    <a:pt x="157" y="89"/>
                  </a:lnTo>
                  <a:lnTo>
                    <a:pt x="156" y="90"/>
                  </a:lnTo>
                  <a:lnTo>
                    <a:pt x="154" y="92"/>
                  </a:lnTo>
                  <a:lnTo>
                    <a:pt x="149" y="96"/>
                  </a:lnTo>
                  <a:lnTo>
                    <a:pt x="149" y="96"/>
                  </a:lnTo>
                  <a:lnTo>
                    <a:pt x="143" y="99"/>
                  </a:lnTo>
                  <a:lnTo>
                    <a:pt x="137" y="101"/>
                  </a:lnTo>
                  <a:lnTo>
                    <a:pt x="137" y="101"/>
                  </a:lnTo>
                  <a:lnTo>
                    <a:pt x="142" y="111"/>
                  </a:lnTo>
                  <a:lnTo>
                    <a:pt x="142" y="111"/>
                  </a:lnTo>
                  <a:lnTo>
                    <a:pt x="147" y="118"/>
                  </a:lnTo>
                  <a:lnTo>
                    <a:pt x="149" y="123"/>
                  </a:lnTo>
                  <a:lnTo>
                    <a:pt x="151" y="126"/>
                  </a:lnTo>
                  <a:lnTo>
                    <a:pt x="151" y="126"/>
                  </a:lnTo>
                  <a:lnTo>
                    <a:pt x="156" y="125"/>
                  </a:lnTo>
                  <a:lnTo>
                    <a:pt x="164" y="121"/>
                  </a:lnTo>
                  <a:lnTo>
                    <a:pt x="164" y="121"/>
                  </a:lnTo>
                  <a:lnTo>
                    <a:pt x="170" y="117"/>
                  </a:lnTo>
                  <a:lnTo>
                    <a:pt x="173" y="112"/>
                  </a:lnTo>
                  <a:lnTo>
                    <a:pt x="173" y="112"/>
                  </a:lnTo>
                  <a:lnTo>
                    <a:pt x="169" y="123"/>
                  </a:lnTo>
                  <a:lnTo>
                    <a:pt x="164" y="128"/>
                  </a:lnTo>
                  <a:lnTo>
                    <a:pt x="160" y="133"/>
                  </a:lnTo>
                  <a:lnTo>
                    <a:pt x="157" y="136"/>
                  </a:lnTo>
                  <a:lnTo>
                    <a:pt x="157" y="136"/>
                  </a:lnTo>
                  <a:lnTo>
                    <a:pt x="141" y="147"/>
                  </a:lnTo>
                  <a:lnTo>
                    <a:pt x="120" y="158"/>
                  </a:lnTo>
                  <a:lnTo>
                    <a:pt x="108" y="165"/>
                  </a:lnTo>
                  <a:lnTo>
                    <a:pt x="96" y="170"/>
                  </a:lnTo>
                  <a:lnTo>
                    <a:pt x="84" y="175"/>
                  </a:lnTo>
                  <a:lnTo>
                    <a:pt x="72" y="177"/>
                  </a:lnTo>
                  <a:lnTo>
                    <a:pt x="72" y="177"/>
                  </a:lnTo>
                  <a:lnTo>
                    <a:pt x="68" y="176"/>
                  </a:lnTo>
                  <a:lnTo>
                    <a:pt x="63" y="175"/>
                  </a:lnTo>
                  <a:lnTo>
                    <a:pt x="54" y="169"/>
                  </a:lnTo>
                  <a:lnTo>
                    <a:pt x="47" y="163"/>
                  </a:lnTo>
                  <a:lnTo>
                    <a:pt x="41" y="157"/>
                  </a:lnTo>
                  <a:lnTo>
                    <a:pt x="41" y="157"/>
                  </a:lnTo>
                  <a:lnTo>
                    <a:pt x="40" y="157"/>
                  </a:lnTo>
                  <a:lnTo>
                    <a:pt x="39" y="156"/>
                  </a:lnTo>
                  <a:lnTo>
                    <a:pt x="36" y="157"/>
                  </a:lnTo>
                  <a:lnTo>
                    <a:pt x="32" y="159"/>
                  </a:lnTo>
                  <a:lnTo>
                    <a:pt x="32" y="159"/>
                  </a:lnTo>
                  <a:lnTo>
                    <a:pt x="30" y="159"/>
                  </a:lnTo>
                  <a:lnTo>
                    <a:pt x="25" y="159"/>
                  </a:lnTo>
                  <a:lnTo>
                    <a:pt x="20" y="161"/>
                  </a:lnTo>
                  <a:lnTo>
                    <a:pt x="16" y="163"/>
                  </a:lnTo>
                  <a:lnTo>
                    <a:pt x="14" y="165"/>
                  </a:lnTo>
                  <a:lnTo>
                    <a:pt x="14" y="165"/>
                  </a:lnTo>
                  <a:lnTo>
                    <a:pt x="15" y="166"/>
                  </a:lnTo>
                  <a:lnTo>
                    <a:pt x="17" y="166"/>
                  </a:lnTo>
                  <a:lnTo>
                    <a:pt x="22" y="165"/>
                  </a:lnTo>
                  <a:lnTo>
                    <a:pt x="25" y="166"/>
                  </a:lnTo>
                  <a:lnTo>
                    <a:pt x="25" y="166"/>
                  </a:lnTo>
                  <a:lnTo>
                    <a:pt x="26" y="168"/>
                  </a:lnTo>
                  <a:lnTo>
                    <a:pt x="26" y="169"/>
                  </a:lnTo>
                  <a:lnTo>
                    <a:pt x="25" y="170"/>
                  </a:lnTo>
                  <a:lnTo>
                    <a:pt x="24" y="172"/>
                  </a:lnTo>
                  <a:lnTo>
                    <a:pt x="24" y="172"/>
                  </a:lnTo>
                  <a:lnTo>
                    <a:pt x="25" y="173"/>
                  </a:lnTo>
                  <a:lnTo>
                    <a:pt x="26" y="176"/>
                  </a:lnTo>
                  <a:lnTo>
                    <a:pt x="32" y="178"/>
                  </a:lnTo>
                  <a:lnTo>
                    <a:pt x="45" y="183"/>
                  </a:lnTo>
                  <a:lnTo>
                    <a:pt x="45" y="183"/>
                  </a:lnTo>
                  <a:lnTo>
                    <a:pt x="46" y="184"/>
                  </a:lnTo>
                  <a:lnTo>
                    <a:pt x="45" y="185"/>
                  </a:lnTo>
                  <a:lnTo>
                    <a:pt x="45" y="185"/>
                  </a:lnTo>
                  <a:lnTo>
                    <a:pt x="38" y="184"/>
                  </a:lnTo>
                  <a:lnTo>
                    <a:pt x="32" y="181"/>
                  </a:lnTo>
                  <a:lnTo>
                    <a:pt x="24" y="178"/>
                  </a:lnTo>
                  <a:lnTo>
                    <a:pt x="24" y="178"/>
                  </a:lnTo>
                  <a:lnTo>
                    <a:pt x="18" y="177"/>
                  </a:lnTo>
                  <a:lnTo>
                    <a:pt x="15" y="177"/>
                  </a:lnTo>
                  <a:lnTo>
                    <a:pt x="13" y="179"/>
                  </a:lnTo>
                  <a:lnTo>
                    <a:pt x="11" y="181"/>
                  </a:lnTo>
                  <a:lnTo>
                    <a:pt x="11" y="181"/>
                  </a:lnTo>
                  <a:lnTo>
                    <a:pt x="11" y="183"/>
                  </a:lnTo>
                  <a:lnTo>
                    <a:pt x="10" y="183"/>
                  </a:lnTo>
                  <a:lnTo>
                    <a:pt x="6" y="185"/>
                  </a:lnTo>
                  <a:lnTo>
                    <a:pt x="5" y="186"/>
                  </a:lnTo>
                  <a:lnTo>
                    <a:pt x="2" y="190"/>
                  </a:lnTo>
                  <a:lnTo>
                    <a:pt x="1" y="193"/>
                  </a:lnTo>
                  <a:lnTo>
                    <a:pt x="0" y="199"/>
                  </a:lnTo>
                  <a:lnTo>
                    <a:pt x="0" y="199"/>
                  </a:lnTo>
                  <a:lnTo>
                    <a:pt x="1" y="198"/>
                  </a:lnTo>
                  <a:lnTo>
                    <a:pt x="5" y="194"/>
                  </a:lnTo>
                  <a:lnTo>
                    <a:pt x="9" y="192"/>
                  </a:lnTo>
                  <a:lnTo>
                    <a:pt x="10" y="191"/>
                  </a:lnTo>
                  <a:lnTo>
                    <a:pt x="11" y="192"/>
                  </a:lnTo>
                  <a:lnTo>
                    <a:pt x="11" y="192"/>
                  </a:lnTo>
                  <a:lnTo>
                    <a:pt x="13" y="196"/>
                  </a:lnTo>
                  <a:lnTo>
                    <a:pt x="16" y="199"/>
                  </a:lnTo>
                  <a:lnTo>
                    <a:pt x="21" y="199"/>
                  </a:lnTo>
                  <a:lnTo>
                    <a:pt x="26" y="199"/>
                  </a:lnTo>
                  <a:lnTo>
                    <a:pt x="37" y="198"/>
                  </a:lnTo>
                  <a:lnTo>
                    <a:pt x="40" y="198"/>
                  </a:lnTo>
                  <a:lnTo>
                    <a:pt x="44" y="198"/>
                  </a:lnTo>
                  <a:lnTo>
                    <a:pt x="44" y="198"/>
                  </a:lnTo>
                  <a:lnTo>
                    <a:pt x="44" y="199"/>
                  </a:lnTo>
                  <a:lnTo>
                    <a:pt x="43" y="199"/>
                  </a:lnTo>
                  <a:lnTo>
                    <a:pt x="40" y="200"/>
                  </a:lnTo>
                  <a:lnTo>
                    <a:pt x="32" y="201"/>
                  </a:lnTo>
                  <a:lnTo>
                    <a:pt x="28" y="202"/>
                  </a:lnTo>
                  <a:lnTo>
                    <a:pt x="24" y="205"/>
                  </a:lnTo>
                  <a:lnTo>
                    <a:pt x="22" y="206"/>
                  </a:lnTo>
                  <a:lnTo>
                    <a:pt x="22" y="208"/>
                  </a:lnTo>
                  <a:lnTo>
                    <a:pt x="22" y="209"/>
                  </a:lnTo>
                  <a:lnTo>
                    <a:pt x="22" y="209"/>
                  </a:lnTo>
                  <a:lnTo>
                    <a:pt x="21" y="212"/>
                  </a:lnTo>
                  <a:lnTo>
                    <a:pt x="17" y="216"/>
                  </a:lnTo>
                  <a:lnTo>
                    <a:pt x="16" y="218"/>
                  </a:lnTo>
                  <a:lnTo>
                    <a:pt x="16" y="222"/>
                  </a:lnTo>
                  <a:lnTo>
                    <a:pt x="17" y="225"/>
                  </a:lnTo>
                  <a:lnTo>
                    <a:pt x="21" y="230"/>
                  </a:lnTo>
                  <a:lnTo>
                    <a:pt x="21" y="230"/>
                  </a:lnTo>
                  <a:lnTo>
                    <a:pt x="22" y="223"/>
                  </a:lnTo>
                  <a:lnTo>
                    <a:pt x="24" y="220"/>
                  </a:lnTo>
                  <a:lnTo>
                    <a:pt x="26" y="218"/>
                  </a:lnTo>
                  <a:lnTo>
                    <a:pt x="29" y="218"/>
                  </a:lnTo>
                  <a:lnTo>
                    <a:pt x="29" y="218"/>
                  </a:lnTo>
                  <a:lnTo>
                    <a:pt x="32" y="218"/>
                  </a:lnTo>
                  <a:lnTo>
                    <a:pt x="36" y="221"/>
                  </a:lnTo>
                  <a:lnTo>
                    <a:pt x="40" y="221"/>
                  </a:lnTo>
                  <a:lnTo>
                    <a:pt x="45" y="218"/>
                  </a:lnTo>
                  <a:lnTo>
                    <a:pt x="45" y="218"/>
                  </a:lnTo>
                  <a:lnTo>
                    <a:pt x="50" y="215"/>
                  </a:lnTo>
                  <a:lnTo>
                    <a:pt x="53" y="213"/>
                  </a:lnTo>
                  <a:lnTo>
                    <a:pt x="59" y="210"/>
                  </a:lnTo>
                  <a:lnTo>
                    <a:pt x="59" y="210"/>
                  </a:lnTo>
                  <a:lnTo>
                    <a:pt x="60" y="213"/>
                  </a:lnTo>
                  <a:lnTo>
                    <a:pt x="61" y="216"/>
                  </a:lnTo>
                  <a:lnTo>
                    <a:pt x="61" y="216"/>
                  </a:lnTo>
                  <a:lnTo>
                    <a:pt x="63" y="217"/>
                  </a:lnTo>
                  <a:lnTo>
                    <a:pt x="65" y="218"/>
                  </a:lnTo>
                  <a:lnTo>
                    <a:pt x="65" y="218"/>
                  </a:lnTo>
                  <a:lnTo>
                    <a:pt x="65" y="218"/>
                  </a:lnTo>
                  <a:lnTo>
                    <a:pt x="65" y="222"/>
                  </a:lnTo>
                  <a:lnTo>
                    <a:pt x="62" y="225"/>
                  </a:lnTo>
                  <a:lnTo>
                    <a:pt x="60" y="228"/>
                  </a:lnTo>
                  <a:lnTo>
                    <a:pt x="60" y="228"/>
                  </a:lnTo>
                  <a:lnTo>
                    <a:pt x="61" y="228"/>
                  </a:lnTo>
                  <a:lnTo>
                    <a:pt x="63" y="228"/>
                  </a:lnTo>
                  <a:lnTo>
                    <a:pt x="68" y="227"/>
                  </a:lnTo>
                  <a:lnTo>
                    <a:pt x="70" y="224"/>
                  </a:lnTo>
                  <a:lnTo>
                    <a:pt x="72" y="221"/>
                  </a:lnTo>
                  <a:lnTo>
                    <a:pt x="72" y="221"/>
                  </a:lnTo>
                  <a:lnTo>
                    <a:pt x="73" y="220"/>
                  </a:lnTo>
                  <a:lnTo>
                    <a:pt x="75" y="220"/>
                  </a:lnTo>
                  <a:lnTo>
                    <a:pt x="77" y="220"/>
                  </a:lnTo>
                  <a:lnTo>
                    <a:pt x="77" y="220"/>
                  </a:lnTo>
                  <a:lnTo>
                    <a:pt x="80" y="218"/>
                  </a:lnTo>
                  <a:lnTo>
                    <a:pt x="81" y="217"/>
                  </a:lnTo>
                  <a:lnTo>
                    <a:pt x="82" y="214"/>
                  </a:lnTo>
                  <a:lnTo>
                    <a:pt x="81" y="210"/>
                  </a:lnTo>
                  <a:lnTo>
                    <a:pt x="81" y="209"/>
                  </a:lnTo>
                  <a:lnTo>
                    <a:pt x="82" y="207"/>
                  </a:lnTo>
                  <a:lnTo>
                    <a:pt x="82" y="207"/>
                  </a:lnTo>
                  <a:lnTo>
                    <a:pt x="88" y="203"/>
                  </a:lnTo>
                  <a:lnTo>
                    <a:pt x="92" y="200"/>
                  </a:lnTo>
                  <a:lnTo>
                    <a:pt x="103" y="195"/>
                  </a:lnTo>
                  <a:lnTo>
                    <a:pt x="103" y="195"/>
                  </a:lnTo>
                  <a:lnTo>
                    <a:pt x="102" y="200"/>
                  </a:lnTo>
                  <a:lnTo>
                    <a:pt x="102" y="205"/>
                  </a:lnTo>
                  <a:lnTo>
                    <a:pt x="103" y="210"/>
                  </a:lnTo>
                  <a:lnTo>
                    <a:pt x="128" y="203"/>
                  </a:lnTo>
                  <a:lnTo>
                    <a:pt x="128" y="203"/>
                  </a:lnTo>
                  <a:lnTo>
                    <a:pt x="128" y="198"/>
                  </a:lnTo>
                  <a:lnTo>
                    <a:pt x="129" y="193"/>
                  </a:lnTo>
                  <a:lnTo>
                    <a:pt x="132" y="187"/>
                  </a:lnTo>
                  <a:lnTo>
                    <a:pt x="135" y="181"/>
                  </a:lnTo>
                  <a:lnTo>
                    <a:pt x="135" y="181"/>
                  </a:lnTo>
                  <a:lnTo>
                    <a:pt x="135" y="184"/>
                  </a:lnTo>
                  <a:lnTo>
                    <a:pt x="135" y="190"/>
                  </a:lnTo>
                  <a:lnTo>
                    <a:pt x="134" y="196"/>
                  </a:lnTo>
                  <a:lnTo>
                    <a:pt x="135" y="200"/>
                  </a:lnTo>
                  <a:lnTo>
                    <a:pt x="136" y="201"/>
                  </a:lnTo>
                  <a:lnTo>
                    <a:pt x="160" y="195"/>
                  </a:lnTo>
                  <a:lnTo>
                    <a:pt x="160" y="195"/>
                  </a:lnTo>
                  <a:lnTo>
                    <a:pt x="160" y="192"/>
                  </a:lnTo>
                  <a:lnTo>
                    <a:pt x="160" y="187"/>
                  </a:lnTo>
                  <a:lnTo>
                    <a:pt x="162" y="179"/>
                  </a:lnTo>
                  <a:lnTo>
                    <a:pt x="162" y="179"/>
                  </a:lnTo>
                  <a:lnTo>
                    <a:pt x="165" y="188"/>
                  </a:lnTo>
                  <a:lnTo>
                    <a:pt x="169" y="196"/>
                  </a:lnTo>
                  <a:lnTo>
                    <a:pt x="174" y="203"/>
                  </a:lnTo>
                  <a:lnTo>
                    <a:pt x="178" y="206"/>
                  </a:lnTo>
                  <a:lnTo>
                    <a:pt x="182" y="208"/>
                  </a:lnTo>
                  <a:lnTo>
                    <a:pt x="182" y="208"/>
                  </a:lnTo>
                  <a:lnTo>
                    <a:pt x="196" y="214"/>
                  </a:lnTo>
                  <a:lnTo>
                    <a:pt x="210" y="218"/>
                  </a:lnTo>
                  <a:lnTo>
                    <a:pt x="246" y="229"/>
                  </a:lnTo>
                  <a:lnTo>
                    <a:pt x="246" y="229"/>
                  </a:lnTo>
                  <a:lnTo>
                    <a:pt x="258" y="232"/>
                  </a:lnTo>
                  <a:lnTo>
                    <a:pt x="266" y="236"/>
                  </a:lnTo>
                  <a:lnTo>
                    <a:pt x="266" y="236"/>
                  </a:lnTo>
                  <a:lnTo>
                    <a:pt x="267" y="237"/>
                  </a:lnTo>
                  <a:lnTo>
                    <a:pt x="267" y="238"/>
                  </a:lnTo>
                  <a:lnTo>
                    <a:pt x="266" y="242"/>
                  </a:lnTo>
                  <a:lnTo>
                    <a:pt x="262" y="244"/>
                  </a:lnTo>
                  <a:lnTo>
                    <a:pt x="262" y="244"/>
                  </a:lnTo>
                  <a:lnTo>
                    <a:pt x="268" y="247"/>
                  </a:lnTo>
                  <a:lnTo>
                    <a:pt x="277" y="253"/>
                  </a:lnTo>
                  <a:lnTo>
                    <a:pt x="277" y="253"/>
                  </a:lnTo>
                  <a:lnTo>
                    <a:pt x="283" y="259"/>
                  </a:lnTo>
                  <a:lnTo>
                    <a:pt x="286" y="266"/>
                  </a:lnTo>
                  <a:lnTo>
                    <a:pt x="290" y="275"/>
                  </a:lnTo>
                  <a:lnTo>
                    <a:pt x="292" y="284"/>
                  </a:lnTo>
                  <a:lnTo>
                    <a:pt x="292" y="284"/>
                  </a:lnTo>
                  <a:lnTo>
                    <a:pt x="293" y="292"/>
                  </a:lnTo>
                  <a:lnTo>
                    <a:pt x="295" y="300"/>
                  </a:lnTo>
                  <a:lnTo>
                    <a:pt x="295" y="307"/>
                  </a:lnTo>
                  <a:lnTo>
                    <a:pt x="293" y="311"/>
                  </a:lnTo>
                  <a:lnTo>
                    <a:pt x="292" y="312"/>
                  </a:lnTo>
                  <a:lnTo>
                    <a:pt x="292" y="312"/>
                  </a:lnTo>
                  <a:lnTo>
                    <a:pt x="291" y="314"/>
                  </a:lnTo>
                  <a:lnTo>
                    <a:pt x="289" y="316"/>
                  </a:lnTo>
                  <a:lnTo>
                    <a:pt x="284" y="317"/>
                  </a:lnTo>
                  <a:lnTo>
                    <a:pt x="277" y="319"/>
                  </a:lnTo>
                  <a:lnTo>
                    <a:pt x="279" y="328"/>
                  </a:lnTo>
                  <a:lnTo>
                    <a:pt x="279" y="328"/>
                  </a:lnTo>
                  <a:lnTo>
                    <a:pt x="285" y="328"/>
                  </a:lnTo>
                  <a:lnTo>
                    <a:pt x="290" y="327"/>
                  </a:lnTo>
                  <a:lnTo>
                    <a:pt x="295" y="326"/>
                  </a:lnTo>
                  <a:lnTo>
                    <a:pt x="295" y="326"/>
                  </a:lnTo>
                  <a:lnTo>
                    <a:pt x="292" y="327"/>
                  </a:lnTo>
                  <a:lnTo>
                    <a:pt x="292" y="327"/>
                  </a:lnTo>
                  <a:lnTo>
                    <a:pt x="290" y="333"/>
                  </a:lnTo>
                  <a:lnTo>
                    <a:pt x="289" y="337"/>
                  </a:lnTo>
                  <a:lnTo>
                    <a:pt x="298" y="344"/>
                  </a:lnTo>
                  <a:lnTo>
                    <a:pt x="298" y="344"/>
                  </a:lnTo>
                  <a:lnTo>
                    <a:pt x="303" y="333"/>
                  </a:lnTo>
                  <a:lnTo>
                    <a:pt x="305" y="329"/>
                  </a:lnTo>
                  <a:lnTo>
                    <a:pt x="307" y="327"/>
                  </a:lnTo>
                  <a:lnTo>
                    <a:pt x="307" y="327"/>
                  </a:lnTo>
                  <a:lnTo>
                    <a:pt x="310" y="327"/>
                  </a:lnTo>
                  <a:lnTo>
                    <a:pt x="313" y="328"/>
                  </a:lnTo>
                  <a:lnTo>
                    <a:pt x="318" y="331"/>
                  </a:lnTo>
                  <a:lnTo>
                    <a:pt x="323" y="333"/>
                  </a:lnTo>
                  <a:lnTo>
                    <a:pt x="328" y="337"/>
                  </a:lnTo>
                  <a:lnTo>
                    <a:pt x="333" y="343"/>
                  </a:lnTo>
                  <a:lnTo>
                    <a:pt x="337" y="349"/>
                  </a:lnTo>
                  <a:lnTo>
                    <a:pt x="341" y="356"/>
                  </a:lnTo>
                  <a:lnTo>
                    <a:pt x="341" y="356"/>
                  </a:lnTo>
                  <a:lnTo>
                    <a:pt x="343" y="362"/>
                  </a:lnTo>
                  <a:lnTo>
                    <a:pt x="343" y="368"/>
                  </a:lnTo>
                  <a:lnTo>
                    <a:pt x="343" y="373"/>
                  </a:lnTo>
                  <a:lnTo>
                    <a:pt x="343" y="380"/>
                  </a:lnTo>
                  <a:lnTo>
                    <a:pt x="342" y="386"/>
                  </a:lnTo>
                  <a:lnTo>
                    <a:pt x="340" y="391"/>
                  </a:lnTo>
                  <a:lnTo>
                    <a:pt x="336" y="394"/>
                  </a:lnTo>
                  <a:lnTo>
                    <a:pt x="331" y="396"/>
                  </a:lnTo>
                  <a:lnTo>
                    <a:pt x="331" y="396"/>
                  </a:lnTo>
                  <a:lnTo>
                    <a:pt x="329" y="396"/>
                  </a:lnTo>
                  <a:lnTo>
                    <a:pt x="326" y="395"/>
                  </a:lnTo>
                  <a:lnTo>
                    <a:pt x="319" y="392"/>
                  </a:lnTo>
                  <a:lnTo>
                    <a:pt x="312" y="388"/>
                  </a:lnTo>
                  <a:lnTo>
                    <a:pt x="308" y="388"/>
                  </a:lnTo>
                  <a:lnTo>
                    <a:pt x="307" y="391"/>
                  </a:lnTo>
                  <a:lnTo>
                    <a:pt x="307" y="391"/>
                  </a:lnTo>
                  <a:lnTo>
                    <a:pt x="305" y="392"/>
                  </a:lnTo>
                  <a:lnTo>
                    <a:pt x="303" y="394"/>
                  </a:lnTo>
                  <a:lnTo>
                    <a:pt x="296" y="398"/>
                  </a:lnTo>
                  <a:lnTo>
                    <a:pt x="293" y="400"/>
                  </a:lnTo>
                  <a:lnTo>
                    <a:pt x="292" y="403"/>
                  </a:lnTo>
                  <a:lnTo>
                    <a:pt x="291" y="408"/>
                  </a:lnTo>
                  <a:lnTo>
                    <a:pt x="292" y="414"/>
                  </a:lnTo>
                  <a:lnTo>
                    <a:pt x="292" y="414"/>
                  </a:lnTo>
                  <a:lnTo>
                    <a:pt x="298" y="408"/>
                  </a:lnTo>
                  <a:lnTo>
                    <a:pt x="300" y="406"/>
                  </a:lnTo>
                  <a:lnTo>
                    <a:pt x="303" y="406"/>
                  </a:lnTo>
                  <a:lnTo>
                    <a:pt x="303" y="406"/>
                  </a:lnTo>
                  <a:lnTo>
                    <a:pt x="304" y="407"/>
                  </a:lnTo>
                  <a:lnTo>
                    <a:pt x="305" y="408"/>
                  </a:lnTo>
                  <a:lnTo>
                    <a:pt x="306" y="410"/>
                  </a:lnTo>
                  <a:lnTo>
                    <a:pt x="306" y="410"/>
                  </a:lnTo>
                  <a:lnTo>
                    <a:pt x="308" y="411"/>
                  </a:lnTo>
                  <a:lnTo>
                    <a:pt x="311" y="411"/>
                  </a:lnTo>
                  <a:lnTo>
                    <a:pt x="316" y="411"/>
                  </a:lnTo>
                  <a:lnTo>
                    <a:pt x="323" y="410"/>
                  </a:lnTo>
                  <a:lnTo>
                    <a:pt x="326" y="410"/>
                  </a:lnTo>
                  <a:lnTo>
                    <a:pt x="326" y="411"/>
                  </a:lnTo>
                  <a:lnTo>
                    <a:pt x="326" y="411"/>
                  </a:lnTo>
                  <a:lnTo>
                    <a:pt x="326" y="413"/>
                  </a:lnTo>
                  <a:lnTo>
                    <a:pt x="325" y="413"/>
                  </a:lnTo>
                  <a:lnTo>
                    <a:pt x="322" y="413"/>
                  </a:lnTo>
                  <a:lnTo>
                    <a:pt x="322" y="413"/>
                  </a:lnTo>
                  <a:lnTo>
                    <a:pt x="310" y="415"/>
                  </a:lnTo>
                  <a:lnTo>
                    <a:pt x="305" y="417"/>
                  </a:lnTo>
                  <a:lnTo>
                    <a:pt x="303" y="420"/>
                  </a:lnTo>
                  <a:lnTo>
                    <a:pt x="303" y="420"/>
                  </a:lnTo>
                  <a:lnTo>
                    <a:pt x="303" y="421"/>
                  </a:lnTo>
                  <a:lnTo>
                    <a:pt x="301" y="423"/>
                  </a:lnTo>
                  <a:lnTo>
                    <a:pt x="301" y="423"/>
                  </a:lnTo>
                  <a:lnTo>
                    <a:pt x="300" y="426"/>
                  </a:lnTo>
                  <a:lnTo>
                    <a:pt x="297" y="429"/>
                  </a:lnTo>
                  <a:lnTo>
                    <a:pt x="295" y="432"/>
                  </a:lnTo>
                  <a:lnTo>
                    <a:pt x="293" y="436"/>
                  </a:lnTo>
                  <a:lnTo>
                    <a:pt x="293" y="439"/>
                  </a:lnTo>
                  <a:lnTo>
                    <a:pt x="293" y="439"/>
                  </a:lnTo>
                  <a:lnTo>
                    <a:pt x="295" y="444"/>
                  </a:lnTo>
                  <a:lnTo>
                    <a:pt x="297" y="446"/>
                  </a:lnTo>
                  <a:lnTo>
                    <a:pt x="299" y="450"/>
                  </a:lnTo>
                  <a:lnTo>
                    <a:pt x="299" y="450"/>
                  </a:lnTo>
                  <a:lnTo>
                    <a:pt x="300" y="447"/>
                  </a:lnTo>
                  <a:lnTo>
                    <a:pt x="300" y="444"/>
                  </a:lnTo>
                  <a:lnTo>
                    <a:pt x="301" y="439"/>
                  </a:lnTo>
                  <a:lnTo>
                    <a:pt x="303" y="437"/>
                  </a:lnTo>
                  <a:lnTo>
                    <a:pt x="304" y="437"/>
                  </a:lnTo>
                  <a:lnTo>
                    <a:pt x="304" y="437"/>
                  </a:lnTo>
                  <a:lnTo>
                    <a:pt x="306" y="437"/>
                  </a:lnTo>
                  <a:lnTo>
                    <a:pt x="307" y="438"/>
                  </a:lnTo>
                  <a:lnTo>
                    <a:pt x="310" y="440"/>
                  </a:lnTo>
                  <a:lnTo>
                    <a:pt x="312" y="440"/>
                  </a:lnTo>
                  <a:lnTo>
                    <a:pt x="312" y="440"/>
                  </a:lnTo>
                  <a:lnTo>
                    <a:pt x="314" y="440"/>
                  </a:lnTo>
                  <a:lnTo>
                    <a:pt x="318" y="438"/>
                  </a:lnTo>
                  <a:lnTo>
                    <a:pt x="323" y="431"/>
                  </a:lnTo>
                  <a:lnTo>
                    <a:pt x="330" y="425"/>
                  </a:lnTo>
                  <a:lnTo>
                    <a:pt x="334" y="423"/>
                  </a:lnTo>
                  <a:lnTo>
                    <a:pt x="336" y="423"/>
                  </a:lnTo>
                  <a:lnTo>
                    <a:pt x="336" y="423"/>
                  </a:lnTo>
                  <a:lnTo>
                    <a:pt x="336" y="424"/>
                  </a:lnTo>
                  <a:lnTo>
                    <a:pt x="335" y="425"/>
                  </a:lnTo>
                  <a:lnTo>
                    <a:pt x="331" y="429"/>
                  </a:lnTo>
                  <a:lnTo>
                    <a:pt x="327" y="433"/>
                  </a:lnTo>
                  <a:lnTo>
                    <a:pt x="325" y="436"/>
                  </a:lnTo>
                  <a:lnTo>
                    <a:pt x="323" y="439"/>
                  </a:lnTo>
                  <a:lnTo>
                    <a:pt x="323" y="439"/>
                  </a:lnTo>
                  <a:lnTo>
                    <a:pt x="323" y="443"/>
                  </a:lnTo>
                  <a:lnTo>
                    <a:pt x="326" y="445"/>
                  </a:lnTo>
                  <a:lnTo>
                    <a:pt x="328" y="447"/>
                  </a:lnTo>
                  <a:lnTo>
                    <a:pt x="329" y="450"/>
                  </a:lnTo>
                  <a:lnTo>
                    <a:pt x="329" y="450"/>
                  </a:lnTo>
                  <a:lnTo>
                    <a:pt x="329" y="452"/>
                  </a:lnTo>
                  <a:lnTo>
                    <a:pt x="331" y="455"/>
                  </a:lnTo>
                  <a:lnTo>
                    <a:pt x="335" y="458"/>
                  </a:lnTo>
                  <a:lnTo>
                    <a:pt x="338" y="459"/>
                  </a:lnTo>
                  <a:lnTo>
                    <a:pt x="344" y="461"/>
                  </a:lnTo>
                  <a:lnTo>
                    <a:pt x="348" y="461"/>
                  </a:lnTo>
                  <a:lnTo>
                    <a:pt x="348" y="461"/>
                  </a:lnTo>
                  <a:lnTo>
                    <a:pt x="346" y="459"/>
                  </a:lnTo>
                  <a:lnTo>
                    <a:pt x="343" y="455"/>
                  </a:lnTo>
                  <a:lnTo>
                    <a:pt x="341" y="451"/>
                  </a:lnTo>
                  <a:lnTo>
                    <a:pt x="340" y="450"/>
                  </a:lnTo>
                  <a:lnTo>
                    <a:pt x="341" y="447"/>
                  </a:lnTo>
                  <a:lnTo>
                    <a:pt x="341" y="447"/>
                  </a:lnTo>
                  <a:lnTo>
                    <a:pt x="342" y="446"/>
                  </a:lnTo>
                  <a:lnTo>
                    <a:pt x="343" y="447"/>
                  </a:lnTo>
                  <a:lnTo>
                    <a:pt x="345" y="447"/>
                  </a:lnTo>
                  <a:lnTo>
                    <a:pt x="349" y="446"/>
                  </a:lnTo>
                  <a:lnTo>
                    <a:pt x="349" y="446"/>
                  </a:lnTo>
                  <a:lnTo>
                    <a:pt x="349" y="444"/>
                  </a:lnTo>
                  <a:lnTo>
                    <a:pt x="348" y="437"/>
                  </a:lnTo>
                  <a:lnTo>
                    <a:pt x="349" y="433"/>
                  </a:lnTo>
                  <a:lnTo>
                    <a:pt x="350" y="429"/>
                  </a:lnTo>
                  <a:lnTo>
                    <a:pt x="353" y="424"/>
                  </a:lnTo>
                  <a:lnTo>
                    <a:pt x="358" y="418"/>
                  </a:lnTo>
                  <a:lnTo>
                    <a:pt x="358" y="418"/>
                  </a:lnTo>
                  <a:lnTo>
                    <a:pt x="360" y="422"/>
                  </a:lnTo>
                  <a:lnTo>
                    <a:pt x="363" y="423"/>
                  </a:lnTo>
                  <a:lnTo>
                    <a:pt x="366" y="424"/>
                  </a:lnTo>
                  <a:lnTo>
                    <a:pt x="366" y="424"/>
                  </a:lnTo>
                  <a:lnTo>
                    <a:pt x="368" y="425"/>
                  </a:lnTo>
                  <a:lnTo>
                    <a:pt x="368" y="426"/>
                  </a:lnTo>
                  <a:lnTo>
                    <a:pt x="370" y="431"/>
                  </a:lnTo>
                  <a:lnTo>
                    <a:pt x="368" y="437"/>
                  </a:lnTo>
                  <a:lnTo>
                    <a:pt x="368" y="437"/>
                  </a:lnTo>
                  <a:lnTo>
                    <a:pt x="371" y="436"/>
                  </a:lnTo>
                  <a:lnTo>
                    <a:pt x="373" y="432"/>
                  </a:lnTo>
                  <a:lnTo>
                    <a:pt x="374" y="426"/>
                  </a:lnTo>
                  <a:lnTo>
                    <a:pt x="375" y="420"/>
                  </a:lnTo>
                  <a:lnTo>
                    <a:pt x="375" y="420"/>
                  </a:lnTo>
                  <a:lnTo>
                    <a:pt x="377" y="418"/>
                  </a:lnTo>
                  <a:lnTo>
                    <a:pt x="380" y="414"/>
                  </a:lnTo>
                  <a:lnTo>
                    <a:pt x="380" y="414"/>
                  </a:lnTo>
                  <a:lnTo>
                    <a:pt x="380" y="411"/>
                  </a:lnTo>
                  <a:lnTo>
                    <a:pt x="379" y="410"/>
                  </a:lnTo>
                  <a:lnTo>
                    <a:pt x="377" y="407"/>
                  </a:lnTo>
                  <a:lnTo>
                    <a:pt x="374" y="405"/>
                  </a:lnTo>
                  <a:lnTo>
                    <a:pt x="373" y="401"/>
                  </a:lnTo>
                  <a:lnTo>
                    <a:pt x="372" y="395"/>
                  </a:lnTo>
                  <a:lnTo>
                    <a:pt x="372" y="388"/>
                  </a:lnTo>
                  <a:lnTo>
                    <a:pt x="372" y="388"/>
                  </a:lnTo>
                  <a:lnTo>
                    <a:pt x="372" y="386"/>
                  </a:lnTo>
                  <a:lnTo>
                    <a:pt x="371" y="385"/>
                  </a:lnTo>
                  <a:lnTo>
                    <a:pt x="367" y="383"/>
                  </a:lnTo>
                  <a:lnTo>
                    <a:pt x="367" y="383"/>
                  </a:lnTo>
                  <a:lnTo>
                    <a:pt x="366" y="379"/>
                  </a:lnTo>
                  <a:lnTo>
                    <a:pt x="366" y="378"/>
                  </a:lnTo>
                  <a:lnTo>
                    <a:pt x="366" y="378"/>
                  </a:lnTo>
                  <a:lnTo>
                    <a:pt x="366" y="378"/>
                  </a:lnTo>
                  <a:lnTo>
                    <a:pt x="371" y="379"/>
                  </a:lnTo>
                  <a:lnTo>
                    <a:pt x="375" y="379"/>
                  </a:lnTo>
                  <a:lnTo>
                    <a:pt x="380" y="378"/>
                  </a:lnTo>
                  <a:lnTo>
                    <a:pt x="380" y="378"/>
                  </a:lnTo>
                  <a:lnTo>
                    <a:pt x="381" y="364"/>
                  </a:lnTo>
                  <a:lnTo>
                    <a:pt x="381" y="357"/>
                  </a:lnTo>
                  <a:lnTo>
                    <a:pt x="381" y="354"/>
                  </a:lnTo>
                  <a:lnTo>
                    <a:pt x="381" y="354"/>
                  </a:lnTo>
                  <a:lnTo>
                    <a:pt x="375" y="354"/>
                  </a:lnTo>
                  <a:lnTo>
                    <a:pt x="372" y="353"/>
                  </a:lnTo>
                  <a:lnTo>
                    <a:pt x="368" y="351"/>
                  </a:lnTo>
                  <a:lnTo>
                    <a:pt x="366" y="349"/>
                  </a:lnTo>
                  <a:lnTo>
                    <a:pt x="366" y="349"/>
                  </a:lnTo>
                  <a:lnTo>
                    <a:pt x="371" y="349"/>
                  </a:lnTo>
                  <a:lnTo>
                    <a:pt x="374" y="349"/>
                  </a:lnTo>
                  <a:lnTo>
                    <a:pt x="378" y="349"/>
                  </a:lnTo>
                  <a:lnTo>
                    <a:pt x="381" y="347"/>
                  </a:lnTo>
                  <a:lnTo>
                    <a:pt x="381" y="347"/>
                  </a:lnTo>
                  <a:lnTo>
                    <a:pt x="380" y="335"/>
                  </a:lnTo>
                  <a:lnTo>
                    <a:pt x="380" y="327"/>
                  </a:lnTo>
                  <a:lnTo>
                    <a:pt x="379" y="325"/>
                  </a:lnTo>
                  <a:lnTo>
                    <a:pt x="379" y="324"/>
                  </a:lnTo>
                  <a:lnTo>
                    <a:pt x="379" y="324"/>
                  </a:lnTo>
                  <a:lnTo>
                    <a:pt x="374" y="325"/>
                  </a:lnTo>
                  <a:lnTo>
                    <a:pt x="371" y="325"/>
                  </a:lnTo>
                  <a:lnTo>
                    <a:pt x="366" y="324"/>
                  </a:lnTo>
                  <a:lnTo>
                    <a:pt x="363" y="322"/>
                  </a:lnTo>
                  <a:lnTo>
                    <a:pt x="363" y="322"/>
                  </a:lnTo>
                  <a:lnTo>
                    <a:pt x="362" y="321"/>
                  </a:lnTo>
                  <a:lnTo>
                    <a:pt x="362" y="319"/>
                  </a:lnTo>
                  <a:lnTo>
                    <a:pt x="360" y="316"/>
                  </a:lnTo>
                  <a:lnTo>
                    <a:pt x="360" y="313"/>
                  </a:lnTo>
                  <a:lnTo>
                    <a:pt x="359" y="312"/>
                  </a:lnTo>
                  <a:lnTo>
                    <a:pt x="358" y="311"/>
                  </a:lnTo>
                  <a:lnTo>
                    <a:pt x="358" y="311"/>
                  </a:lnTo>
                  <a:lnTo>
                    <a:pt x="351" y="309"/>
                  </a:lnTo>
                  <a:lnTo>
                    <a:pt x="345" y="305"/>
                  </a:lnTo>
                  <a:lnTo>
                    <a:pt x="341" y="302"/>
                  </a:lnTo>
                  <a:lnTo>
                    <a:pt x="338" y="299"/>
                  </a:lnTo>
                  <a:lnTo>
                    <a:pt x="338" y="299"/>
                  </a:lnTo>
                  <a:lnTo>
                    <a:pt x="336" y="296"/>
                  </a:lnTo>
                  <a:lnTo>
                    <a:pt x="335" y="292"/>
                  </a:lnTo>
                  <a:lnTo>
                    <a:pt x="335" y="290"/>
                  </a:lnTo>
                  <a:lnTo>
                    <a:pt x="335" y="290"/>
                  </a:lnTo>
                  <a:lnTo>
                    <a:pt x="341" y="292"/>
                  </a:lnTo>
                  <a:lnTo>
                    <a:pt x="344" y="292"/>
                  </a:lnTo>
                  <a:lnTo>
                    <a:pt x="346" y="291"/>
                  </a:lnTo>
                  <a:lnTo>
                    <a:pt x="349" y="273"/>
                  </a:lnTo>
                  <a:lnTo>
                    <a:pt x="349" y="273"/>
                  </a:lnTo>
                  <a:lnTo>
                    <a:pt x="346" y="273"/>
                  </a:lnTo>
                  <a:lnTo>
                    <a:pt x="342" y="272"/>
                  </a:lnTo>
                  <a:lnTo>
                    <a:pt x="342" y="272"/>
                  </a:lnTo>
                  <a:lnTo>
                    <a:pt x="340" y="269"/>
                  </a:lnTo>
                  <a:lnTo>
                    <a:pt x="337" y="267"/>
                  </a:lnTo>
                  <a:lnTo>
                    <a:pt x="335" y="265"/>
                  </a:lnTo>
                  <a:lnTo>
                    <a:pt x="335" y="265"/>
                  </a:lnTo>
                  <a:lnTo>
                    <a:pt x="337" y="266"/>
                  </a:lnTo>
                  <a:lnTo>
                    <a:pt x="342" y="267"/>
                  </a:lnTo>
                  <a:lnTo>
                    <a:pt x="342" y="267"/>
                  </a:lnTo>
                  <a:lnTo>
                    <a:pt x="348" y="267"/>
                  </a:lnTo>
                  <a:lnTo>
                    <a:pt x="349" y="266"/>
                  </a:lnTo>
                  <a:lnTo>
                    <a:pt x="352" y="245"/>
                  </a:lnTo>
                  <a:lnTo>
                    <a:pt x="352" y="245"/>
                  </a:lnTo>
                  <a:lnTo>
                    <a:pt x="348" y="245"/>
                  </a:lnTo>
                  <a:lnTo>
                    <a:pt x="345" y="244"/>
                  </a:lnTo>
                  <a:lnTo>
                    <a:pt x="342" y="243"/>
                  </a:lnTo>
                  <a:lnTo>
                    <a:pt x="341" y="239"/>
                  </a:lnTo>
                  <a:lnTo>
                    <a:pt x="341" y="238"/>
                  </a:lnTo>
                  <a:lnTo>
                    <a:pt x="341" y="238"/>
                  </a:lnTo>
                  <a:lnTo>
                    <a:pt x="348" y="236"/>
                  </a:lnTo>
                  <a:lnTo>
                    <a:pt x="355" y="232"/>
                  </a:lnTo>
                  <a:lnTo>
                    <a:pt x="360" y="228"/>
                  </a:lnTo>
                  <a:lnTo>
                    <a:pt x="366" y="223"/>
                  </a:lnTo>
                  <a:lnTo>
                    <a:pt x="371" y="217"/>
                  </a:lnTo>
                  <a:lnTo>
                    <a:pt x="374" y="210"/>
                  </a:lnTo>
                  <a:lnTo>
                    <a:pt x="377" y="205"/>
                  </a:lnTo>
                  <a:lnTo>
                    <a:pt x="379" y="198"/>
                  </a:lnTo>
                  <a:lnTo>
                    <a:pt x="379" y="198"/>
                  </a:lnTo>
                  <a:lnTo>
                    <a:pt x="383" y="200"/>
                  </a:lnTo>
                  <a:lnTo>
                    <a:pt x="387" y="200"/>
                  </a:lnTo>
                  <a:lnTo>
                    <a:pt x="390" y="200"/>
                  </a:lnTo>
                  <a:lnTo>
                    <a:pt x="390" y="200"/>
                  </a:lnTo>
                  <a:lnTo>
                    <a:pt x="390" y="192"/>
                  </a:lnTo>
                  <a:lnTo>
                    <a:pt x="390" y="183"/>
                  </a:lnTo>
                  <a:lnTo>
                    <a:pt x="390" y="183"/>
                  </a:lnTo>
                  <a:lnTo>
                    <a:pt x="386" y="181"/>
                  </a:lnTo>
                  <a:lnTo>
                    <a:pt x="382" y="180"/>
                  </a:lnTo>
                  <a:lnTo>
                    <a:pt x="380"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Tree>
    <p:extLst>
      <p:ext uri="{BB962C8B-B14F-4D97-AF65-F5344CB8AC3E}">
        <p14:creationId xmlns:p14="http://schemas.microsoft.com/office/powerpoint/2010/main" val="569505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Otsikko ja sisältö ">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4D52D10-3E06-6F88-D4E9-2D0B4FF816A0}"/>
              </a:ext>
              <a:ext uri="{C183D7F6-B498-43B3-948B-1728B52AA6E4}">
                <adec:decorative xmlns:adec="http://schemas.microsoft.com/office/drawing/2017/decorative" val="1"/>
              </a:ext>
            </a:extLst>
          </p:cNvPr>
          <p:cNvGrpSpPr/>
          <p:nvPr userDrawn="1"/>
        </p:nvGrpSpPr>
        <p:grpSpPr>
          <a:xfrm>
            <a:off x="10634133" y="1"/>
            <a:ext cx="1557867" cy="1756833"/>
            <a:chOff x="7975600" y="0"/>
            <a:chExt cx="1168400" cy="1317625"/>
          </a:xfrm>
        </p:grpSpPr>
        <p:sp>
          <p:nvSpPr>
            <p:cNvPr id="10" name="Freeform 6">
              <a:extLst>
                <a:ext uri="{C183D7F6-B498-43B3-948B-1728B52AA6E4}">
                  <adec:decorative xmlns:adec="http://schemas.microsoft.com/office/drawing/2017/decorative" val="1"/>
                </a:ext>
              </a:extLst>
            </p:cNvPr>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sz="2400"/>
            </a:p>
          </p:txBody>
        </p:sp>
        <p:grpSp>
          <p:nvGrpSpPr>
            <p:cNvPr id="2" name="Group 4">
              <a:extLst>
                <a:ext uri="{C183D7F6-B498-43B3-948B-1728B52AA6E4}">
                  <adec:decorative xmlns:adec="http://schemas.microsoft.com/office/drawing/2017/decorative" val="1"/>
                </a:ext>
              </a:extLst>
            </p:cNvPr>
            <p:cNvGrpSpPr>
              <a:grpSpLocks noChangeAspect="1"/>
            </p:cNvGrpSpPr>
            <p:nvPr userDrawn="1"/>
          </p:nvGrpSpPr>
          <p:grpSpPr bwMode="auto">
            <a:xfrm>
              <a:off x="8604250" y="234950"/>
              <a:ext cx="306388" cy="4191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grpSp>
      <p:sp>
        <p:nvSpPr>
          <p:cNvPr id="8" name="Otsikko"/>
          <p:cNvSpPr>
            <a:spLocks noGrp="1"/>
          </p:cNvSpPr>
          <p:nvPr>
            <p:ph type="title"/>
          </p:nvPr>
        </p:nvSpPr>
        <p:spPr>
          <a:xfrm>
            <a:off x="577047" y="313787"/>
            <a:ext cx="10319487" cy="1299027"/>
          </a:xfrm>
        </p:spPr>
        <p:txBody>
          <a:bodyPr/>
          <a:lstStyle>
            <a:lvl1pPr>
              <a:defRPr>
                <a:solidFill>
                  <a:schemeClr val="tx2"/>
                </a:solidFill>
              </a:defRPr>
            </a:lvl1pPr>
          </a:lstStyle>
          <a:p>
            <a:r>
              <a:rPr lang="fi-FI"/>
              <a:t>Muokkaa ots. perustyyl. napsautt.</a:t>
            </a:r>
            <a:endParaRPr lang="fi-FI" dirty="0"/>
          </a:p>
        </p:txBody>
      </p:sp>
      <p:sp>
        <p:nvSpPr>
          <p:cNvPr id="3" name="Sisällön paikkamerkki"/>
          <p:cNvSpPr>
            <a:spLocks noGrp="1"/>
          </p:cNvSpPr>
          <p:nvPr userDrawn="1">
            <p:ph idx="1"/>
          </p:nvPr>
        </p:nvSpPr>
        <p:spPr>
          <a:xfrm>
            <a:off x="577047" y="1881330"/>
            <a:ext cx="10319487" cy="4524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Dian numeron paikkamerkki 5"/>
          <p:cNvSpPr>
            <a:spLocks noGrp="1"/>
          </p:cNvSpPr>
          <p:nvPr>
            <p:ph type="sldNum" sz="quarter" idx="12"/>
          </p:nvPr>
        </p:nvSpPr>
        <p:spPr>
          <a:xfrm>
            <a:off x="-1" y="6497453"/>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
        <p:nvSpPr>
          <p:cNvPr id="17" name="Päivämäärän paikkamerkki 3"/>
          <p:cNvSpPr>
            <a:spLocks noGrp="1"/>
          </p:cNvSpPr>
          <p:nvPr>
            <p:ph type="dt" sz="half" idx="2"/>
          </p:nvPr>
        </p:nvSpPr>
        <p:spPr>
          <a:xfrm>
            <a:off x="577047" y="6497452"/>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fld id="{9504BABE-377C-4042-9CE4-D8BB0ACFBA08}" type="datetime1">
              <a:rPr lang="fi-FI" smtClean="0"/>
              <a:pPr/>
              <a:t>30.3.2026</a:t>
            </a:fld>
            <a:endParaRPr lang="fi-FI" dirty="0"/>
          </a:p>
        </p:txBody>
      </p:sp>
      <p:sp>
        <p:nvSpPr>
          <p:cNvPr id="13" name="Alatunnisteen paikkamerkki 4"/>
          <p:cNvSpPr>
            <a:spLocks noGrp="1"/>
          </p:cNvSpPr>
          <p:nvPr>
            <p:ph type="ftr" sz="quarter" idx="11"/>
          </p:nvPr>
        </p:nvSpPr>
        <p:spPr>
          <a:xfrm>
            <a:off x="1583499" y="6497452"/>
            <a:ext cx="3648405" cy="258163"/>
          </a:xfrm>
          <a:prstGeom prst="rect">
            <a:avLst/>
          </a:prstGeom>
        </p:spPr>
        <p:txBody>
          <a:bodyPr/>
          <a:lstStyle>
            <a:lvl1pPr algn="l">
              <a:defRPr sz="1067">
                <a:solidFill>
                  <a:schemeClr val="tx1">
                    <a:lumMod val="50000"/>
                    <a:lumOff val="50000"/>
                  </a:schemeClr>
                </a:solidFill>
              </a:defRPr>
            </a:lvl1pPr>
          </a:lstStyle>
          <a:p>
            <a:endParaRPr lang="fi-FI" dirty="0"/>
          </a:p>
        </p:txBody>
      </p:sp>
    </p:spTree>
    <p:extLst>
      <p:ext uri="{BB962C8B-B14F-4D97-AF65-F5344CB8AC3E}">
        <p14:creationId xmlns:p14="http://schemas.microsoft.com/office/powerpoint/2010/main" val="1966741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uva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5711957" y="1386115"/>
            <a:ext cx="4800533" cy="4779189"/>
          </a:xfrm>
        </p:spPr>
        <p:txBody>
          <a:bodyPr>
            <a:normAutofit/>
          </a:bodyPr>
          <a:lstStyle>
            <a:lvl1pPr>
              <a:spcAft>
                <a:spcPts val="1200"/>
              </a:spcAft>
              <a:defRPr sz="1600"/>
            </a:lvl1pPr>
            <a:lvl2pPr>
              <a:spcAft>
                <a:spcPts val="1200"/>
              </a:spcAft>
              <a:defRPr sz="1600"/>
            </a:lvl2pPr>
            <a:lvl3pPr>
              <a:spcAft>
                <a:spcPts val="1200"/>
              </a:spcAft>
              <a:defRPr sz="1600"/>
            </a:lvl3pPr>
            <a:lvl4pPr>
              <a:spcAft>
                <a:spcPts val="1200"/>
              </a:spcAft>
              <a:defRPr sz="1600"/>
            </a:lvl4pPr>
            <a:lvl5pPr>
              <a:spcAft>
                <a:spcPts val="1200"/>
              </a:spcAft>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2CDBD371-7E0E-469B-ACD0-0C6801D30F6C}" type="datetime1">
              <a:rPr lang="fi-FI" smtClean="0"/>
              <a:t>30.3.2026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9" name="Kuvan paikkamerkki 8"/>
          <p:cNvSpPr>
            <a:spLocks noGrp="1"/>
          </p:cNvSpPr>
          <p:nvPr>
            <p:ph type="pic" sz="quarter" idx="13" hasCustomPrompt="1"/>
          </p:nvPr>
        </p:nvSpPr>
        <p:spPr>
          <a:xfrm>
            <a:off x="940800" y="1476000"/>
            <a:ext cx="4607984" cy="480600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a:lvl1pPr>
          </a:lstStyle>
          <a:p>
            <a:r>
              <a:rPr lang="fi-FI" dirty="0"/>
              <a:t>Lisää kuva                                 13,35 x 9,6 cm | </a:t>
            </a:r>
            <a:r>
              <a:rPr lang="fr-FR" dirty="0"/>
              <a:t>780 px x 565 px</a:t>
            </a:r>
            <a:endParaRPr lang="fi-FI" dirty="0"/>
          </a:p>
          <a:p>
            <a:endParaRPr lang="fi-FI" dirty="0"/>
          </a:p>
        </p:txBody>
      </p:sp>
    </p:spTree>
    <p:extLst>
      <p:ext uri="{BB962C8B-B14F-4D97-AF65-F5344CB8AC3E}">
        <p14:creationId xmlns:p14="http://schemas.microsoft.com/office/powerpoint/2010/main" val="1449810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Pääotsikko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78FCBA2-DE0D-2247-9A77-3064985645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94133" y="0"/>
            <a:ext cx="4097867" cy="6858000"/>
          </a:xfrm>
          <a:prstGeom prst="rect">
            <a:avLst/>
          </a:prstGeom>
        </p:spPr>
      </p:pic>
      <p:sp>
        <p:nvSpPr>
          <p:cNvPr id="10" name="Otsikko 1"/>
          <p:cNvSpPr>
            <a:spLocks noGrp="1"/>
          </p:cNvSpPr>
          <p:nvPr userDrawn="1">
            <p:ph type="ctrTitle"/>
          </p:nvPr>
        </p:nvSpPr>
        <p:spPr>
          <a:xfrm>
            <a:off x="911424" y="2468894"/>
            <a:ext cx="7776864" cy="2794037"/>
          </a:xfrm>
        </p:spPr>
        <p:txBody>
          <a:bodyPr anchor="b" anchorCtr="0">
            <a:noAutofit/>
          </a:bodyPr>
          <a:lstStyle>
            <a:lvl1pPr algn="l">
              <a:defRPr sz="5333">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Alaotsikko 2"/>
          <p:cNvSpPr>
            <a:spLocks noGrp="1"/>
          </p:cNvSpPr>
          <p:nvPr userDrawn="1">
            <p:ph type="subTitle" idx="1"/>
          </p:nvPr>
        </p:nvSpPr>
        <p:spPr>
          <a:xfrm>
            <a:off x="911424" y="5419437"/>
            <a:ext cx="7776864" cy="889884"/>
          </a:xfrm>
        </p:spPr>
        <p:txBody>
          <a:bodyPr>
            <a:normAutofit/>
          </a:bodyPr>
          <a:lstStyle>
            <a:lvl1pPr marL="0" indent="0" algn="l">
              <a:spcBef>
                <a:spcPts val="0"/>
              </a:spcBef>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7" name="Kuva 6" descr="OKM tunnu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935" y="548680"/>
            <a:ext cx="5637673" cy="878400"/>
          </a:xfrm>
          <a:prstGeom prst="rect">
            <a:avLst/>
          </a:prstGeom>
        </p:spPr>
      </p:pic>
    </p:spTree>
    <p:extLst>
      <p:ext uri="{BB962C8B-B14F-4D97-AF65-F5344CB8AC3E}">
        <p14:creationId xmlns:p14="http://schemas.microsoft.com/office/powerpoint/2010/main" val="2903892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Otsikko ja sisältö">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C533C68-251E-E644-B3E6-CDE0C3002EBE}"/>
              </a:ext>
            </a:extLst>
          </p:cNvPr>
          <p:cNvPicPr>
            <a:picLocks noChangeAspect="1"/>
          </p:cNvPicPr>
          <p:nvPr userDrawn="1"/>
        </p:nvPicPr>
        <p:blipFill>
          <a:blip r:embed="rId2"/>
          <a:stretch>
            <a:fillRect/>
          </a:stretch>
        </p:blipFill>
        <p:spPr>
          <a:xfrm>
            <a:off x="8212667" y="0"/>
            <a:ext cx="3979333" cy="6858000"/>
          </a:xfrm>
          <a:prstGeom prst="rect">
            <a:avLst/>
          </a:prstGeom>
        </p:spPr>
      </p:pic>
      <p:sp>
        <p:nvSpPr>
          <p:cNvPr id="8" name="Otsikko 7"/>
          <p:cNvSpPr>
            <a:spLocks noGrp="1"/>
          </p:cNvSpPr>
          <p:nvPr userDrawn="1">
            <p:ph type="title"/>
          </p:nvPr>
        </p:nvSpPr>
        <p:spPr>
          <a:xfrm>
            <a:off x="577047" y="313787"/>
            <a:ext cx="10319487" cy="1299027"/>
          </a:xfrm>
        </p:spPr>
        <p:txBody>
          <a:bodyPr/>
          <a:lstStyle>
            <a:lvl1pPr>
              <a:defRPr>
                <a:solidFill>
                  <a:schemeClr val="tx2"/>
                </a:solidFill>
              </a:defRPr>
            </a:lvl1pPr>
          </a:lstStyle>
          <a:p>
            <a:r>
              <a:rPr lang="fi-FI"/>
              <a:t>Muokkaa ots. perustyyl. napsautt.</a:t>
            </a:r>
            <a:endParaRPr lang="fi-FI" dirty="0"/>
          </a:p>
        </p:txBody>
      </p:sp>
      <p:sp>
        <p:nvSpPr>
          <p:cNvPr id="3" name="Sisällön paikkamerkki 2">
            <a:extLst>
              <a:ext uri="{C183D7F6-B498-43B3-948B-1728B52AA6E4}">
                <adec:decorative xmlns:adec="http://schemas.microsoft.com/office/drawing/2017/decorative" val="1"/>
              </a:ext>
            </a:extLst>
          </p:cNvPr>
          <p:cNvSpPr>
            <a:spLocks noGrp="1"/>
          </p:cNvSpPr>
          <p:nvPr userDrawn="1">
            <p:ph idx="1"/>
          </p:nvPr>
        </p:nvSpPr>
        <p:spPr>
          <a:xfrm>
            <a:off x="577047" y="1881330"/>
            <a:ext cx="10319487" cy="4524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r>
              <a:rPr lang="fi-FI"/>
              <a:t>5.6.2024</a:t>
            </a:r>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pic>
        <p:nvPicPr>
          <p:cNvPr id="14" name="Kuva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0000" y="6488848"/>
            <a:ext cx="5472587" cy="319101"/>
          </a:xfrm>
          <a:prstGeom prst="rect">
            <a:avLst/>
          </a:prstGeom>
        </p:spPr>
      </p:pic>
    </p:spTree>
    <p:extLst>
      <p:ext uri="{BB962C8B-B14F-4D97-AF65-F5344CB8AC3E}">
        <p14:creationId xmlns:p14="http://schemas.microsoft.com/office/powerpoint/2010/main" val="31274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10888566" cy="1080000"/>
          </a:xfrm>
        </p:spPr>
        <p:txBody>
          <a:bodyPr anchor="ctr" anchorCtr="0">
            <a:normAutofit/>
          </a:bodyPr>
          <a:lstStyle>
            <a:lvl1pPr>
              <a:defRPr>
                <a:solidFill>
                  <a:schemeClr val="accent1"/>
                </a:solidFill>
              </a:defRPr>
            </a:lvl1pPr>
          </a:lstStyle>
          <a:p>
            <a:r>
              <a:rPr lang="fi-FI" dirty="0"/>
              <a:t>Tekstisivu, yksipalstainen</a:t>
            </a:r>
            <a:br>
              <a:rPr lang="fi-FI" dirty="0"/>
            </a:br>
            <a:r>
              <a:rPr lang="fi-FI" dirty="0"/>
              <a:t>Otsikon pituus korkeintaan kaksi riviä</a:t>
            </a:r>
            <a:endParaRPr lang="en-FI" dirty="0"/>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2" y="1944000"/>
            <a:ext cx="10871108" cy="379792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val="1"/>
              </a:ext>
            </a:extLst>
          </p:cNvPr>
          <p:cNvSpPr>
            <a:spLocks noGrp="1"/>
          </p:cNvSpPr>
          <p:nvPr>
            <p:ph type="dt" sz="half" idx="10"/>
          </p:nvPr>
        </p:nvSpPr>
        <p:spPr/>
        <p:txBody>
          <a:bodyPr/>
          <a:lstStyle/>
          <a:p>
            <a:fld id="{0FB912DA-AB31-2E4E-892B-5ABEBE080522}" type="datetime1">
              <a:rPr lang="fi-FI" noProof="0" smtClean="0"/>
              <a:t>30.3.2026</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39502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sinivihre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18722"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0" y="1944000"/>
            <a:ext cx="8718723" cy="3797921"/>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val="1"/>
              </a:ext>
            </a:extLst>
          </p:cNvPr>
          <p:cNvSpPr>
            <a:spLocks noGrp="1"/>
          </p:cNvSpPr>
          <p:nvPr>
            <p:ph type="dt" sz="half" idx="10"/>
          </p:nvPr>
        </p:nvSpPr>
        <p:spPr/>
        <p:txBody>
          <a:bodyPr/>
          <a:lstStyle/>
          <a:p>
            <a:fld id="{0FB912DA-AB31-2E4E-892B-5ABEBE080522}" type="datetime1">
              <a:rPr lang="fi-FI" noProof="0" smtClean="0"/>
              <a:t>30.3.2026</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en-FI"/>
              <a:pPr/>
              <a:t>‹#›</a:t>
            </a:fld>
            <a:endParaRPr lang="en-FI"/>
          </a:p>
        </p:txBody>
      </p:sp>
      <p:pic>
        <p:nvPicPr>
          <p:cNvPr id="27" name="Kuva 26">
            <a:extLst>
              <a:ext uri="{FF2B5EF4-FFF2-40B4-BE49-F238E27FC236}">
                <a16:creationId xmlns:a16="http://schemas.microsoft.com/office/drawing/2014/main" id="{FF1DD1D5-0CD4-6C77-E75F-A4520D537E3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523" r="1158"/>
          <a:stretch/>
        </p:blipFill>
        <p:spPr>
          <a:xfrm>
            <a:off x="9298513" y="-7938"/>
            <a:ext cx="2893488" cy="6873876"/>
          </a:xfrm>
          <a:prstGeom prst="rect">
            <a:avLst/>
          </a:prstGeom>
        </p:spPr>
      </p:pic>
    </p:spTree>
    <p:extLst>
      <p:ext uri="{BB962C8B-B14F-4D97-AF65-F5344CB8AC3E}">
        <p14:creationId xmlns:p14="http://schemas.microsoft.com/office/powerpoint/2010/main" val="371130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harmaa">
    <p:spTree>
      <p:nvGrpSpPr>
        <p:cNvPr id="1" name=""/>
        <p:cNvGrpSpPr/>
        <p:nvPr/>
      </p:nvGrpSpPr>
      <p:grpSpPr>
        <a:xfrm>
          <a:off x="0" y="0"/>
          <a:ext cx="0" cy="0"/>
          <a:chOff x="0" y="0"/>
          <a:chExt cx="0" cy="0"/>
        </a:xfrm>
      </p:grpSpPr>
      <p:pic>
        <p:nvPicPr>
          <p:cNvPr id="39" name="Kuva 38">
            <a:extLst>
              <a:ext uri="{FF2B5EF4-FFF2-40B4-BE49-F238E27FC236}">
                <a16:creationId xmlns:a16="http://schemas.microsoft.com/office/drawing/2014/main" id="{BE60F421-FC09-57C4-AC92-DC7E0936B1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070" b="1227"/>
          <a:stretch/>
        </p:blipFill>
        <p:spPr>
          <a:xfrm>
            <a:off x="9024183" y="-15875"/>
            <a:ext cx="3167818" cy="6873876"/>
          </a:xfrm>
          <a:prstGeom prst="rect">
            <a:avLst/>
          </a:prstGeom>
        </p:spPr>
      </p:pic>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08211"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1" y="1944000"/>
            <a:ext cx="8708211" cy="379792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val="1"/>
              </a:ext>
            </a:extLst>
          </p:cNvPr>
          <p:cNvSpPr>
            <a:spLocks noGrp="1"/>
          </p:cNvSpPr>
          <p:nvPr>
            <p:ph type="dt" sz="half" idx="10"/>
          </p:nvPr>
        </p:nvSpPr>
        <p:spPr/>
        <p:txBody>
          <a:bodyPr/>
          <a:lstStyle/>
          <a:p>
            <a:fld id="{0FB912DA-AB31-2E4E-892B-5ABEBE080522}" type="datetime1">
              <a:rPr lang="en-FI"/>
              <a:t>03/30/2026</a:t>
            </a:fld>
            <a:endParaRPr lang="en-FI"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98989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läotsikko, 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15E4E07F-07AA-F9F5-501A-0E3707F8D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070"/>
          <a:stretch/>
        </p:blipFill>
        <p:spPr>
          <a:xfrm>
            <a:off x="9024183" y="-15876"/>
            <a:ext cx="3167818" cy="6959285"/>
          </a:xfrm>
          <a:prstGeom prst="rect">
            <a:avLst/>
          </a:prstGeom>
        </p:spPr>
      </p:pic>
      <p:sp>
        <p:nvSpPr>
          <p:cNvPr id="3" name="Text Placeholder 2">
            <a:extLst>
              <a:ext uri="{FF2B5EF4-FFF2-40B4-BE49-F238E27FC236}">
                <a16:creationId xmlns:a16="http://schemas.microsoft.com/office/drawing/2014/main" id="{CE5F7CCE-4D83-C34D-B208-4372EFF0926A}"/>
              </a:ext>
            </a:extLst>
          </p:cNvPr>
          <p:cNvSpPr>
            <a:spLocks noGrp="1"/>
          </p:cNvSpPr>
          <p:nvPr>
            <p:ph type="body" idx="1" hasCustomPrompt="1"/>
          </p:nvPr>
        </p:nvSpPr>
        <p:spPr>
          <a:xfrm>
            <a:off x="803275" y="783798"/>
            <a:ext cx="8214601" cy="323850"/>
          </a:xfrm>
        </p:spPr>
        <p:txBody>
          <a:bodyPr lIns="14400" tIns="0" anchor="b" anchorCtr="0">
            <a:normAutofit/>
          </a:bodyPr>
          <a:lstStyle>
            <a:lvl1pPr marL="0" indent="0">
              <a:buNone/>
              <a:defRPr sz="1350" b="0" cap="all" spc="8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Lyhyt yläotsikko</a:t>
            </a:r>
          </a:p>
        </p:txBody>
      </p:sp>
      <p:sp>
        <p:nvSpPr>
          <p:cNvPr id="2" name="Title 1">
            <a:extLst>
              <a:ext uri="{FF2B5EF4-FFF2-40B4-BE49-F238E27FC236}">
                <a16:creationId xmlns:a16="http://schemas.microsoft.com/office/drawing/2014/main" id="{A8C91F3F-1F58-0546-839E-69C27C4A8A5C}"/>
              </a:ext>
            </a:extLst>
          </p:cNvPr>
          <p:cNvSpPr>
            <a:spLocks noGrp="1"/>
          </p:cNvSpPr>
          <p:nvPr>
            <p:ph type="title" hasCustomPrompt="1"/>
          </p:nvPr>
        </p:nvSpPr>
        <p:spPr>
          <a:xfrm>
            <a:off x="803275" y="1061813"/>
            <a:ext cx="8225487" cy="878160"/>
          </a:xfrm>
        </p:spPr>
        <p:txBody>
          <a:bodyPr anchor="ctr" anchorCtr="0">
            <a:normAutofit/>
          </a:bodyPr>
          <a:lstStyle>
            <a:lvl1pPr>
              <a:defRPr>
                <a:solidFill>
                  <a:schemeClr val="accent1"/>
                </a:solidFill>
              </a:defRPr>
            </a:lvl1pPr>
          </a:lstStyle>
          <a:p>
            <a:r>
              <a:rPr lang="fi-FI" dirty="0"/>
              <a:t>Tekstisivu, yksipalstainen, yläotsikolla</a:t>
            </a:r>
            <a:endParaRPr lang="en-FI" dirty="0"/>
          </a:p>
        </p:txBody>
      </p:sp>
      <p:sp>
        <p:nvSpPr>
          <p:cNvPr id="4" name="Content Placeholder 3">
            <a:extLst>
              <a:ext uri="{FF2B5EF4-FFF2-40B4-BE49-F238E27FC236}">
                <a16:creationId xmlns:a16="http://schemas.microsoft.com/office/drawing/2014/main" id="{F0781432-FB30-E843-8B2C-F0322E34C454}"/>
              </a:ext>
            </a:extLst>
          </p:cNvPr>
          <p:cNvSpPr>
            <a:spLocks noGrp="1"/>
          </p:cNvSpPr>
          <p:nvPr>
            <p:ph sz="half" idx="2"/>
          </p:nvPr>
        </p:nvSpPr>
        <p:spPr>
          <a:xfrm>
            <a:off x="814162" y="1944000"/>
            <a:ext cx="8865866" cy="3586716"/>
          </a:xfrm>
        </p:spPr>
        <p:txBody>
          <a:bodyPr/>
          <a:lstStyle>
            <a:lvl3pPr>
              <a:defRPr sz="1800"/>
            </a:lvl3pPr>
            <a:lvl4pPr>
              <a:defRPr sz="1800"/>
            </a:lvl4pPr>
            <a:lvl5pP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Date Placeholder 6">
            <a:extLst>
              <a:ext uri="{FF2B5EF4-FFF2-40B4-BE49-F238E27FC236}">
                <a16:creationId xmlns:a16="http://schemas.microsoft.com/office/drawing/2014/main" id="{8F315986-3F82-3848-9C2B-5A384D4899F7}"/>
              </a:ext>
              <a:ext uri="{C183D7F6-B498-43B3-948B-1728B52AA6E4}">
                <adec:decorative xmlns:adec="http://schemas.microsoft.com/office/drawing/2017/decorative" val="1"/>
              </a:ext>
            </a:extLst>
          </p:cNvPr>
          <p:cNvSpPr>
            <a:spLocks noGrp="1"/>
          </p:cNvSpPr>
          <p:nvPr>
            <p:ph type="dt" sz="half" idx="10"/>
          </p:nvPr>
        </p:nvSpPr>
        <p:spPr/>
        <p:txBody>
          <a:bodyPr/>
          <a:lstStyle/>
          <a:p>
            <a:fld id="{7653AB5B-B319-0B42-AB42-7B16B0057661}" type="datetime1">
              <a:rPr lang="fi-FI" noProof="0" smtClean="0"/>
              <a:t>30.3.2026</a:t>
            </a:fld>
            <a:endParaRPr lang="fi-FI" noProof="0" dirty="0"/>
          </a:p>
        </p:txBody>
      </p:sp>
      <p:sp>
        <p:nvSpPr>
          <p:cNvPr id="8" name="Footer Placeholder 7">
            <a:extLst>
              <a:ext uri="{FF2B5EF4-FFF2-40B4-BE49-F238E27FC236}">
                <a16:creationId xmlns:a16="http://schemas.microsoft.com/office/drawing/2014/main" id="{8A8CAEDF-B78D-C943-A135-08F02A3D1095}"/>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6F37DB3D-8A81-C84B-B13F-AA6BAA8A8376}"/>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923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palstaa tai sisältö ja graaf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C171-29DD-C147-9204-BD985F50A42F}"/>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kaksipalstainen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0BAB7E06-6098-814C-8AA5-987824D561F6}"/>
              </a:ext>
            </a:extLst>
          </p:cNvPr>
          <p:cNvSpPr>
            <a:spLocks noGrp="1"/>
          </p:cNvSpPr>
          <p:nvPr>
            <p:ph sz="half" idx="1"/>
          </p:nvPr>
        </p:nvSpPr>
        <p:spPr>
          <a:xfrm>
            <a:off x="814161"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Content Placeholder 3">
            <a:extLst>
              <a:ext uri="{FF2B5EF4-FFF2-40B4-BE49-F238E27FC236}">
                <a16:creationId xmlns:a16="http://schemas.microsoft.com/office/drawing/2014/main" id="{FEA61FE6-A0AB-9C4E-B3A8-9D5D0D29EC27}"/>
              </a:ext>
              <a:ext uri="{C183D7F6-B498-43B3-948B-1728B52AA6E4}">
                <adec:decorative xmlns:adec="http://schemas.microsoft.com/office/drawing/2017/decorative" val="0"/>
              </a:ext>
            </a:extLst>
          </p:cNvPr>
          <p:cNvSpPr>
            <a:spLocks noGrp="1"/>
          </p:cNvSpPr>
          <p:nvPr>
            <p:ph sz="half" idx="2"/>
          </p:nvPr>
        </p:nvSpPr>
        <p:spPr>
          <a:xfrm>
            <a:off x="6538686"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Date Placeholder 4">
            <a:extLst>
              <a:ext uri="{FF2B5EF4-FFF2-40B4-BE49-F238E27FC236}">
                <a16:creationId xmlns:a16="http://schemas.microsoft.com/office/drawing/2014/main" id="{C2476867-393E-DE42-9581-1934918B6B83}"/>
              </a:ext>
              <a:ext uri="{C183D7F6-B498-43B3-948B-1728B52AA6E4}">
                <adec:decorative xmlns:adec="http://schemas.microsoft.com/office/drawing/2017/decorative" val="1"/>
              </a:ext>
            </a:extLst>
          </p:cNvPr>
          <p:cNvSpPr>
            <a:spLocks noGrp="1"/>
          </p:cNvSpPr>
          <p:nvPr>
            <p:ph type="dt" sz="half" idx="10"/>
          </p:nvPr>
        </p:nvSpPr>
        <p:spPr/>
        <p:txBody>
          <a:bodyPr/>
          <a:lstStyle/>
          <a:p>
            <a:fld id="{18ECC288-B895-514C-9963-8FCF0CCA733A}" type="datetime1">
              <a:rPr lang="fi-FI" noProof="0" smtClean="0"/>
              <a:t>30.3.2026</a:t>
            </a:fld>
            <a:endParaRPr lang="fi-FI" noProof="0" dirty="0"/>
          </a:p>
        </p:txBody>
      </p:sp>
      <p:sp>
        <p:nvSpPr>
          <p:cNvPr id="6" name="Footer Placeholder 5">
            <a:extLst>
              <a:ext uri="{FF2B5EF4-FFF2-40B4-BE49-F238E27FC236}">
                <a16:creationId xmlns:a16="http://schemas.microsoft.com/office/drawing/2014/main" id="{608DA177-36B3-7D48-BF05-7BD244AE948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7" name="Slide Number Placeholder 6">
            <a:extLst>
              <a:ext uri="{FF2B5EF4-FFF2-40B4-BE49-F238E27FC236}">
                <a16:creationId xmlns:a16="http://schemas.microsoft.com/office/drawing/2014/main" id="{BBE39B7A-AC84-A44F-980A-A1BCA6C63D42}"/>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218334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vertailu</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B5C7EC9C-47A9-7A4B-8807-FC4BDFB41F71}"/>
              </a:ext>
            </a:extLst>
          </p:cNvPr>
          <p:cNvSpPr>
            <a:spLocks noGrp="1"/>
          </p:cNvSpPr>
          <p:nvPr>
            <p:ph type="body" idx="1" hasCustomPrompt="1"/>
          </p:nvPr>
        </p:nvSpPr>
        <p:spPr>
          <a:xfrm>
            <a:off x="803276" y="1980000"/>
            <a:ext cx="5194300"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03275" y="2550733"/>
            <a:ext cx="5216525" cy="3243629"/>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Text Placeholder 4">
            <a:extLst>
              <a:ext uri="{FF2B5EF4-FFF2-40B4-BE49-F238E27FC236}">
                <a16:creationId xmlns:a16="http://schemas.microsoft.com/office/drawing/2014/main" id="{B012FD6D-AD6F-274D-9961-DA062F632742}"/>
              </a:ext>
            </a:extLst>
          </p:cNvPr>
          <p:cNvSpPr>
            <a:spLocks noGrp="1"/>
          </p:cNvSpPr>
          <p:nvPr>
            <p:ph type="body" sz="quarter" idx="3" hasCustomPrompt="1"/>
          </p:nvPr>
        </p:nvSpPr>
        <p:spPr>
          <a:xfrm>
            <a:off x="6172199" y="1980000"/>
            <a:ext cx="5216525"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9" name="Content Placeholder 3">
            <a:extLst>
              <a:ext uri="{FF2B5EF4-FFF2-40B4-BE49-F238E27FC236}">
                <a16:creationId xmlns:a16="http://schemas.microsoft.com/office/drawing/2014/main" id="{A09BFCB3-417E-4345-B485-F5ABA75634F2}"/>
              </a:ext>
            </a:extLst>
          </p:cNvPr>
          <p:cNvSpPr>
            <a:spLocks noGrp="1"/>
          </p:cNvSpPr>
          <p:nvPr>
            <p:ph sz="half" idx="2"/>
          </p:nvPr>
        </p:nvSpPr>
        <p:spPr>
          <a:xfrm>
            <a:off x="6172199" y="2550733"/>
            <a:ext cx="5216525" cy="3243629"/>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Tree>
    <p:extLst>
      <p:ext uri="{BB962C8B-B14F-4D97-AF65-F5344CB8AC3E}">
        <p14:creationId xmlns:p14="http://schemas.microsoft.com/office/powerpoint/2010/main" val="59440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sisältö ja iso kuv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5183415" cy="1080000"/>
          </a:xfrm>
        </p:spPr>
        <p:txBody>
          <a:bodyPr/>
          <a:lstStyle>
            <a:lvl1pPr>
              <a:defRPr>
                <a:solidFill>
                  <a:schemeClr val="accent1"/>
                </a:solidFill>
              </a:defRPr>
            </a:lvl1pPr>
          </a:lstStyle>
          <a:p>
            <a:r>
              <a:rPr lang="fi-FI" noProof="0" dirty="0"/>
              <a:t>Tekstisivu kuvalla,</a:t>
            </a:r>
            <a:br>
              <a:rPr lang="fi-FI" noProof="0" dirty="0"/>
            </a:br>
            <a:r>
              <a:rPr lang="fi-FI" noProof="0" dirty="0"/>
              <a:t>lyhyt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12420" y="1944415"/>
            <a:ext cx="4462408" cy="384994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Kuvan paikkamerkki 19">
            <a:extLst>
              <a:ext uri="{FF2B5EF4-FFF2-40B4-BE49-F238E27FC236}">
                <a16:creationId xmlns:a16="http://schemas.microsoft.com/office/drawing/2014/main" id="{0D327B08-75C3-EA4D-6C54-B40C5BBD45F9}"/>
              </a:ext>
              <a:ext uri="{C183D7F6-B498-43B3-948B-1728B52AA6E4}">
                <adec:decorative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36816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05495BC-0A85-1731-D7A7-18F29910E33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75200" y="6225718"/>
            <a:ext cx="1784783" cy="384824"/>
          </a:xfrm>
          <a:prstGeom prst="rect">
            <a:avLst/>
          </a:prstGeom>
        </p:spPr>
      </p:pic>
      <p:sp>
        <p:nvSpPr>
          <p:cNvPr id="2" name="Title Placeholder 1">
            <a:extLst>
              <a:ext uri="{FF2B5EF4-FFF2-40B4-BE49-F238E27FC236}">
                <a16:creationId xmlns:a16="http://schemas.microsoft.com/office/drawing/2014/main" id="{F5C9165C-3396-5C49-BB4E-E81FED19ADFC}"/>
              </a:ext>
            </a:extLst>
          </p:cNvPr>
          <p:cNvSpPr>
            <a:spLocks noGrp="1"/>
          </p:cNvSpPr>
          <p:nvPr>
            <p:ph type="title"/>
          </p:nvPr>
        </p:nvSpPr>
        <p:spPr>
          <a:xfrm>
            <a:off x="814161" y="720000"/>
            <a:ext cx="10888566" cy="1080000"/>
          </a:xfrm>
          <a:prstGeom prst="rect">
            <a:avLst/>
          </a:prstGeom>
        </p:spPr>
        <p:txBody>
          <a:bodyPr vert="horz" lIns="0" tIns="45720" rIns="0" bIns="45720" rtlCol="0" anchor="ctr" anchorCtr="0">
            <a:noAutofit/>
          </a:bodyPr>
          <a:lstStyle/>
          <a:p>
            <a:r>
              <a:rPr lang="fi-FI" noProof="0" dirty="0"/>
              <a:t>Tekstisivu, yksipalstainen</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37A17D9C-76EE-704D-AC70-A428AA81B84C}"/>
              </a:ext>
            </a:extLst>
          </p:cNvPr>
          <p:cNvSpPr>
            <a:spLocks noGrp="1"/>
          </p:cNvSpPr>
          <p:nvPr>
            <p:ph type="body" idx="1"/>
          </p:nvPr>
        </p:nvSpPr>
        <p:spPr>
          <a:xfrm>
            <a:off x="814161" y="1944000"/>
            <a:ext cx="10871109" cy="3763342"/>
          </a:xfrm>
          <a:prstGeom prst="rect">
            <a:avLst/>
          </a:prstGeom>
        </p:spPr>
        <p:txBody>
          <a:bodyPr vert="horz" lIns="0" tIns="4572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FI" dirty="0"/>
          </a:p>
        </p:txBody>
      </p:sp>
      <p:sp>
        <p:nvSpPr>
          <p:cNvPr id="4" name="Date Placeholder 3">
            <a:extLst>
              <a:ext uri="{FF2B5EF4-FFF2-40B4-BE49-F238E27FC236}">
                <a16:creationId xmlns:a16="http://schemas.microsoft.com/office/drawing/2014/main" id="{A77CDCDA-6DEE-464D-925C-45E808D9AD1F}"/>
              </a:ext>
              <a:ext uri="{C183D7F6-B498-43B3-948B-1728B52AA6E4}">
                <adec:decorative xmlns:adec="http://schemas.microsoft.com/office/drawing/2017/decorative" val="1"/>
              </a:ext>
            </a:extLst>
          </p:cNvPr>
          <p:cNvSpPr>
            <a:spLocks noGrp="1"/>
          </p:cNvSpPr>
          <p:nvPr>
            <p:ph type="dt" sz="half" idx="2"/>
          </p:nvPr>
        </p:nvSpPr>
        <p:spPr>
          <a:xfrm>
            <a:off x="7250430" y="6256337"/>
            <a:ext cx="1153160" cy="365125"/>
          </a:xfrm>
          <a:prstGeom prst="rect">
            <a:avLst/>
          </a:prstGeom>
        </p:spPr>
        <p:txBody>
          <a:bodyPr vert="horz" lIns="91440" tIns="45720" rIns="91440" bIns="45720" rtlCol="0" anchor="ctr"/>
          <a:lstStyle>
            <a:lvl1pPr algn="l">
              <a:defRPr sz="900">
                <a:solidFill>
                  <a:schemeClr val="tx2"/>
                </a:solidFill>
              </a:defRPr>
            </a:lvl1pPr>
          </a:lstStyle>
          <a:p>
            <a:fld id="{670A19CC-10B7-B140-9731-4ED0E8922BE7}" type="datetime1">
              <a:rPr lang="fi-FI" noProof="0" smtClean="0"/>
              <a:pPr/>
              <a:t>30.3.2026</a:t>
            </a:fld>
            <a:endParaRPr lang="fi-FI" noProof="0" dirty="0"/>
          </a:p>
        </p:txBody>
      </p:sp>
      <p:sp>
        <p:nvSpPr>
          <p:cNvPr id="5" name="Footer Placeholder 4">
            <a:extLst>
              <a:ext uri="{FF2B5EF4-FFF2-40B4-BE49-F238E27FC236}">
                <a16:creationId xmlns:a16="http://schemas.microsoft.com/office/drawing/2014/main" id="{9E024F51-23B5-EC4F-B677-2471EC20030C}"/>
              </a:ext>
              <a:ext uri="{C183D7F6-B498-43B3-948B-1728B52AA6E4}">
                <adec:decorative xmlns:adec="http://schemas.microsoft.com/office/drawing/2017/decorative" val="1"/>
              </a:ext>
            </a:extLst>
          </p:cNvPr>
          <p:cNvSpPr>
            <a:spLocks noGrp="1"/>
          </p:cNvSpPr>
          <p:nvPr>
            <p:ph type="ftr" sz="quarter" idx="3"/>
          </p:nvPr>
        </p:nvSpPr>
        <p:spPr>
          <a:xfrm>
            <a:off x="8408670" y="6256337"/>
            <a:ext cx="2046772" cy="365125"/>
          </a:xfrm>
          <a:prstGeom prst="rect">
            <a:avLst/>
          </a:prstGeom>
        </p:spPr>
        <p:txBody>
          <a:bodyPr vert="horz" lIns="91440" tIns="45720" rIns="91440" bIns="45720" rtlCol="0" anchor="ctr"/>
          <a:lstStyle>
            <a:lvl1pPr algn="ctr">
              <a:defRPr sz="900">
                <a:solidFill>
                  <a:schemeClr val="tx2"/>
                </a:solidFill>
              </a:defRPr>
            </a:lvl1pPr>
          </a:lstStyle>
          <a:p>
            <a:pPr algn="l"/>
            <a:r>
              <a:rPr lang="fi-FI" noProof="0" dirty="0"/>
              <a:t>Aihe/tekijä</a:t>
            </a:r>
          </a:p>
        </p:txBody>
      </p:sp>
      <p:sp>
        <p:nvSpPr>
          <p:cNvPr id="6" name="Slide Number Placeholder 5">
            <a:extLst>
              <a:ext uri="{FF2B5EF4-FFF2-40B4-BE49-F238E27FC236}">
                <a16:creationId xmlns:a16="http://schemas.microsoft.com/office/drawing/2014/main" id="{332EC577-6A46-F14C-B124-25FD999FDD33}"/>
              </a:ext>
              <a:ext uri="{C183D7F6-B498-43B3-948B-1728B52AA6E4}">
                <adec:decorative xmlns:adec="http://schemas.microsoft.com/office/drawing/2017/decorative" val="1"/>
              </a:ext>
            </a:extLst>
          </p:cNvPr>
          <p:cNvSpPr>
            <a:spLocks noGrp="1"/>
          </p:cNvSpPr>
          <p:nvPr>
            <p:ph type="sldNum" sz="quarter" idx="4"/>
          </p:nvPr>
        </p:nvSpPr>
        <p:spPr>
          <a:xfrm>
            <a:off x="10582910" y="6259125"/>
            <a:ext cx="1102360" cy="365125"/>
          </a:xfrm>
          <a:prstGeom prst="rect">
            <a:avLst/>
          </a:prstGeom>
        </p:spPr>
        <p:txBody>
          <a:bodyPr vert="horz" lIns="91440" tIns="45720" rIns="91440" bIns="45720" rtlCol="0" anchor="ctr"/>
          <a:lstStyle>
            <a:lvl1pPr algn="r">
              <a:defRPr sz="1200">
                <a:solidFill>
                  <a:schemeClr val="tx2"/>
                </a:solidFill>
              </a:defRPr>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124532915"/>
      </p:ext>
    </p:extLst>
  </p:cSld>
  <p:clrMap bg1="lt1" tx1="dk1" bg2="lt2" tx2="dk2" accent1="accent1" accent2="accent2" accent3="accent3" accent4="accent4" accent5="accent5" accent6="accent6" hlink="hlink" folHlink="folHlink"/>
  <p:sldLayoutIdLst>
    <p:sldLayoutId id="2147483718" r:id="rId1"/>
    <p:sldLayoutId id="2147483671" r:id="rId2"/>
    <p:sldLayoutId id="2147483650" r:id="rId3"/>
    <p:sldLayoutId id="2147483712" r:id="rId4"/>
    <p:sldLayoutId id="2147483711" r:id="rId5"/>
    <p:sldLayoutId id="2147483709" r:id="rId6"/>
    <p:sldLayoutId id="2147483652" r:id="rId7"/>
    <p:sldLayoutId id="2147483677" r:id="rId8"/>
    <p:sldLayoutId id="2147483713" r:id="rId9"/>
    <p:sldLayoutId id="2147483663" r:id="rId10"/>
    <p:sldLayoutId id="2147483662" r:id="rId11"/>
    <p:sldLayoutId id="2147483717" r:id="rId12"/>
    <p:sldLayoutId id="2147483714" r:id="rId13"/>
    <p:sldLayoutId id="2147483715" r:id="rId14"/>
    <p:sldLayoutId id="2147483654" r:id="rId15"/>
    <p:sldLayoutId id="2147483655" r:id="rId16"/>
    <p:sldLayoutId id="2147483666" r:id="rId17"/>
    <p:sldLayoutId id="2147483667" r:id="rId18"/>
    <p:sldLayoutId id="2147483716" r:id="rId19"/>
    <p:sldLayoutId id="2147483721" r:id="rId20"/>
    <p:sldLayoutId id="2147483722" r:id="rId21"/>
    <p:sldLayoutId id="2147483723" r:id="rId22"/>
    <p:sldLayoutId id="2147483724" r:id="rId23"/>
    <p:sldLayoutId id="2147483725" r:id="rId24"/>
    <p:sldLayoutId id="2147483726" r:id="rId25"/>
    <p:sldLayoutId id="2147483727" r:id="rId26"/>
  </p:sldLayoutIdLst>
  <p:hf hdr="0" ftr="0" dt="0"/>
  <p:txStyles>
    <p:titleStyle>
      <a:lvl1pPr algn="l" defTabSz="914400" rtl="0" eaLnBrk="1" latinLnBrk="0" hangingPunct="1">
        <a:lnSpc>
          <a:spcPct val="95000"/>
        </a:lnSpc>
        <a:spcBef>
          <a:spcPct val="0"/>
        </a:spcBef>
        <a:buNone/>
        <a:defRPr sz="3400" b="1" kern="1200">
          <a:solidFill>
            <a:schemeClr val="accent1"/>
          </a:solidFill>
          <a:latin typeface="+mj-lt"/>
          <a:ea typeface="+mj-ea"/>
          <a:cs typeface="+mj-cs"/>
        </a:defRPr>
      </a:lvl1pPr>
    </p:titleStyle>
    <p:body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568" userDrawn="1">
          <p15:clr>
            <a:srgbClr val="F26B43"/>
          </p15:clr>
        </p15:guide>
        <p15:guide id="3" pos="4112" userDrawn="1">
          <p15:clr>
            <a:srgbClr val="F26B43"/>
          </p15:clr>
        </p15:guide>
        <p15:guide id="4" pos="506" userDrawn="1">
          <p15:clr>
            <a:srgbClr val="F26B43"/>
          </p15:clr>
        </p15:guide>
        <p15:guide id="5" pos="7174" userDrawn="1">
          <p15:clr>
            <a:srgbClr val="F26B43"/>
          </p15:clr>
        </p15:guide>
        <p15:guide id="6" orient="horz" pos="2160" userDrawn="1">
          <p15:clr>
            <a:srgbClr val="F26B43"/>
          </p15:clr>
        </p15:guide>
        <p15:guide id="8" orient="horz" pos="550" userDrawn="1">
          <p15:clr>
            <a:srgbClr val="F26B43"/>
          </p15:clr>
        </p15:guide>
        <p15:guide id="9" orient="horz" pos="1275" userDrawn="1">
          <p15:clr>
            <a:srgbClr val="F26B43"/>
          </p15:clr>
        </p15:guide>
        <p15:guide id="10" orient="horz" pos="3929" userDrawn="1">
          <p15:clr>
            <a:srgbClr val="F26B43"/>
          </p15:clr>
        </p15:guide>
        <p15:guide id="1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0.xml"/><Relationship Id="rId5" Type="http://schemas.openxmlformats.org/officeDocument/2006/relationships/image" Target="../media/image35.sv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https://ek.fi/tutkittua-tietoa/vihreat-investoinnit/" TargetMode="External"/><Relationship Id="rId2" Type="http://schemas.openxmlformats.org/officeDocument/2006/relationships/hyperlink" Target="https://tem.fi/julkaisu?pubid=URN:ISBN:978-952-327-531-7" TargetMode="Externa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ym.fi/alueidenkayton-kehityskuva"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1.xml"/><Relationship Id="rId4" Type="http://schemas.openxmlformats.org/officeDocument/2006/relationships/hyperlink" Target="https://urn.fi/URN:ISBN:978-952-361-702-5"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storymaps.arcgis.com/stories/9a795442110547f1acca9d460a236bfe" TargetMode="External"/><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4BD3C-A8F3-4404-8FA0-8CC583483BB3}"/>
              </a:ext>
            </a:extLst>
          </p:cNvPr>
          <p:cNvSpPr>
            <a:spLocks noGrp="1"/>
          </p:cNvSpPr>
          <p:nvPr>
            <p:ph type="ctrTitle"/>
          </p:nvPr>
        </p:nvSpPr>
        <p:spPr>
          <a:xfrm>
            <a:off x="1296789" y="3073399"/>
            <a:ext cx="6661368" cy="1363713"/>
          </a:xfrm>
        </p:spPr>
        <p:txBody>
          <a:bodyPr>
            <a:normAutofit/>
          </a:bodyPr>
          <a:lstStyle/>
          <a:p>
            <a:r>
              <a:rPr lang="fi-FI" dirty="0"/>
              <a:t>Kuntien tilannekuva</a:t>
            </a:r>
          </a:p>
        </p:txBody>
      </p:sp>
      <p:sp>
        <p:nvSpPr>
          <p:cNvPr id="3" name="Alaotsikko 2">
            <a:extLst>
              <a:ext uri="{FF2B5EF4-FFF2-40B4-BE49-F238E27FC236}">
                <a16:creationId xmlns:a16="http://schemas.microsoft.com/office/drawing/2014/main" id="{F3505A7E-F595-4348-8E2F-DDA80B282F27}"/>
              </a:ext>
            </a:extLst>
          </p:cNvPr>
          <p:cNvSpPr>
            <a:spLocks noGrp="1"/>
          </p:cNvSpPr>
          <p:nvPr>
            <p:ph type="subTitle" idx="1"/>
          </p:nvPr>
        </p:nvSpPr>
        <p:spPr>
          <a:xfrm>
            <a:off x="1296789" y="4500000"/>
            <a:ext cx="4686322" cy="761113"/>
          </a:xfrm>
        </p:spPr>
        <p:txBody>
          <a:bodyPr/>
          <a:lstStyle/>
          <a:p>
            <a:r>
              <a:rPr lang="fi-FI" dirty="0"/>
              <a:t>Jussi </a:t>
            </a:r>
            <a:r>
              <a:rPr lang="fi-FI" dirty="0" err="1"/>
              <a:t>virsunen</a:t>
            </a:r>
            <a:r>
              <a:rPr lang="fi-FI" dirty="0"/>
              <a:t>, ylijohtaja</a:t>
            </a:r>
          </a:p>
          <a:p>
            <a:r>
              <a:rPr lang="fi-FI" dirty="0"/>
              <a:t>Parlamentaarisen kuntien tulevaisuustyön työryhmä</a:t>
            </a:r>
          </a:p>
          <a:p>
            <a:r>
              <a:rPr lang="fi-FI" dirty="0"/>
              <a:t>8.4.2026</a:t>
            </a:r>
          </a:p>
        </p:txBody>
      </p:sp>
    </p:spTree>
    <p:extLst>
      <p:ext uri="{BB962C8B-B14F-4D97-AF65-F5344CB8AC3E}">
        <p14:creationId xmlns:p14="http://schemas.microsoft.com/office/powerpoint/2010/main" val="82458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778F09-6B97-0642-AC73-80462C471216}"/>
              </a:ext>
            </a:extLst>
          </p:cNvPr>
          <p:cNvSpPr>
            <a:spLocks noGrp="1"/>
          </p:cNvSpPr>
          <p:nvPr>
            <p:ph type="title"/>
          </p:nvPr>
        </p:nvSpPr>
        <p:spPr>
          <a:xfrm>
            <a:off x="814161" y="304960"/>
            <a:ext cx="10574564" cy="1080000"/>
          </a:xfrm>
        </p:spPr>
        <p:txBody>
          <a:bodyPr/>
          <a:lstStyle/>
          <a:p>
            <a:r>
              <a:rPr lang="fi-FI" dirty="0"/>
              <a:t>Toiminnan</a:t>
            </a:r>
            <a:r>
              <a:rPr lang="fi-FI" dirty="0">
                <a:solidFill>
                  <a:srgbClr val="00959B"/>
                </a:solidFill>
              </a:rPr>
              <a:t> </a:t>
            </a:r>
            <a:r>
              <a:rPr lang="fi-FI" dirty="0"/>
              <a:t>ja investointien rahavirta kuntakokoryhmittäin 2024 - 2029, €/asukas</a:t>
            </a:r>
          </a:p>
        </p:txBody>
      </p:sp>
      <p:sp>
        <p:nvSpPr>
          <p:cNvPr id="4" name="Sisällön paikkamerkki 3">
            <a:extLst>
              <a:ext uri="{FF2B5EF4-FFF2-40B4-BE49-F238E27FC236}">
                <a16:creationId xmlns:a16="http://schemas.microsoft.com/office/drawing/2014/main" id="{9117EF81-1696-F9A6-2A44-766DE682C3D3}"/>
              </a:ext>
            </a:extLst>
          </p:cNvPr>
          <p:cNvSpPr>
            <a:spLocks noGrp="1"/>
          </p:cNvSpPr>
          <p:nvPr>
            <p:ph sz="half" idx="2"/>
          </p:nvPr>
        </p:nvSpPr>
        <p:spPr>
          <a:xfrm>
            <a:off x="8220051" y="1735277"/>
            <a:ext cx="3699899" cy="4595168"/>
          </a:xfrm>
        </p:spPr>
        <p:txBody>
          <a:bodyPr vert="horz" lIns="0" tIns="45720" rIns="0" bIns="45720" rtlCol="0" anchor="t">
            <a:normAutofit fontScale="77500" lnSpcReduction="20000"/>
          </a:bodyPr>
          <a:lstStyle/>
          <a:p>
            <a:pPr marL="0" indent="0">
              <a:buNone/>
            </a:pPr>
            <a:r>
              <a:rPr lang="fi-FI" sz="1600" dirty="0"/>
              <a:t>Toiminnan ja investointien rahavirta laskee vuonna 2025 koko maan tasolla ja kaikissa kuntakokoryhmissä negatiiviseksi.</a:t>
            </a:r>
          </a:p>
          <a:p>
            <a:pPr lvl="1"/>
            <a:r>
              <a:rPr lang="fi-FI" sz="1600" dirty="0"/>
              <a:t>Tarkastelukauden lopussa, vuonna 2029, toiminnan ja investointien rahavirran arvioidaan olevan negatiivinen kaikissa kuntakokoryhmissä, koko maan tasolla noin -163 euroa asukasta kohden.</a:t>
            </a:r>
          </a:p>
          <a:p>
            <a:pPr lvl="1"/>
            <a:r>
              <a:rPr lang="fi-FI" sz="1600" dirty="0"/>
              <a:t>Heikoin kehitys pienissä, alle 5 000 as. kunnissa.</a:t>
            </a:r>
          </a:p>
          <a:p>
            <a:pPr lvl="1"/>
            <a:r>
              <a:rPr lang="fi-FI" sz="1600" dirty="0">
                <a:cs typeface="Arial"/>
              </a:rPr>
              <a:t>Kunnittain kuitenkin merkittävää vaihtelua kuntakokoryhmien sisällä.</a:t>
            </a:r>
          </a:p>
          <a:p>
            <a:pPr marL="0" indent="0">
              <a:buNone/>
            </a:pPr>
            <a:r>
              <a:rPr lang="fi-FI" sz="1600" dirty="0"/>
              <a:t>Tulojen ja menojen epätasapaino aiheuttaa talouden merkittäviä sopeuttamispaineita. </a:t>
            </a:r>
          </a:p>
          <a:p>
            <a:pPr marL="0" indent="0">
              <a:buNone/>
            </a:pPr>
            <a:r>
              <a:rPr lang="fi-FI" sz="1600" dirty="0"/>
              <a:t>Lisäksi olisi tarpeen tarkastella kuntapalveluiden normeja ja velvoitteita (palvelulupaus) sekä yleensä palvelu- ja kuntarakenteen kehittämistä.</a:t>
            </a:r>
          </a:p>
          <a:p>
            <a:pPr marL="0" indent="0">
              <a:buNone/>
            </a:pPr>
            <a:r>
              <a:rPr lang="fi-FI" sz="1500" b="1" dirty="0"/>
              <a:t>Jos kehitys on ennakoidun mukainen, yhä useampi kunta täyttää arviointimenettelyn kriteerit – alijäämää ennakoidaan kertyvän erityisesti pienimpien kokoryhmien kunnissa.</a:t>
            </a:r>
          </a:p>
          <a:p>
            <a:pPr marL="0" indent="0">
              <a:buNone/>
            </a:pPr>
            <a:endParaRPr lang="fi-FI" sz="1400" dirty="0">
              <a:cs typeface="Arial" panose="020B0604020202020204"/>
            </a:endParaRPr>
          </a:p>
        </p:txBody>
      </p:sp>
      <p:sp>
        <p:nvSpPr>
          <p:cNvPr id="5" name="Dian numeron paikkamerkki 4">
            <a:extLst>
              <a:ext uri="{FF2B5EF4-FFF2-40B4-BE49-F238E27FC236}">
                <a16:creationId xmlns:a16="http://schemas.microsoft.com/office/drawing/2014/main" id="{52823C42-42F4-9E59-ACC2-4C8688F177B0}"/>
              </a:ext>
            </a:extLst>
          </p:cNvPr>
          <p:cNvSpPr>
            <a:spLocks noGrp="1"/>
          </p:cNvSpPr>
          <p:nvPr>
            <p:ph type="sldNum" sz="quarter" idx="12"/>
          </p:nvPr>
        </p:nvSpPr>
        <p:spPr/>
        <p:txBody>
          <a:bodyPr/>
          <a:lstStyle/>
          <a:p>
            <a:fld id="{7CD1C137-87C0-4E4B-8573-EDFCC21A7E6F}" type="slidenum">
              <a:rPr lang="fi-FI" noProof="0" smtClean="0"/>
              <a:t>10</a:t>
            </a:fld>
            <a:endParaRPr lang="fi-FI" noProof="0" dirty="0"/>
          </a:p>
        </p:txBody>
      </p:sp>
      <p:graphicFrame>
        <p:nvGraphicFramePr>
          <p:cNvPr id="6" name="Kaavio 5">
            <a:extLst>
              <a:ext uri="{FF2B5EF4-FFF2-40B4-BE49-F238E27FC236}">
                <a16:creationId xmlns:a16="http://schemas.microsoft.com/office/drawing/2014/main" id="{E8B8B3F3-E3D0-5A32-1360-07E2424A08FA}"/>
              </a:ext>
            </a:extLst>
          </p:cNvPr>
          <p:cNvGraphicFramePr>
            <a:graphicFrameLocks/>
          </p:cNvGraphicFramePr>
          <p:nvPr>
            <p:extLst>
              <p:ext uri="{D42A27DB-BD31-4B8C-83A1-F6EECF244321}">
                <p14:modId xmlns:p14="http://schemas.microsoft.com/office/powerpoint/2010/main" val="804013769"/>
              </p:ext>
            </p:extLst>
          </p:nvPr>
        </p:nvGraphicFramePr>
        <p:xfrm>
          <a:off x="628809" y="1639019"/>
          <a:ext cx="6738149" cy="4451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032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C75652-7FE8-9D1C-BE2A-13E9B678D9AD}"/>
              </a:ext>
            </a:extLst>
          </p:cNvPr>
          <p:cNvSpPr>
            <a:spLocks noGrp="1"/>
          </p:cNvSpPr>
          <p:nvPr>
            <p:ph type="title"/>
          </p:nvPr>
        </p:nvSpPr>
        <p:spPr/>
        <p:txBody>
          <a:bodyPr/>
          <a:lstStyle/>
          <a:p>
            <a:r>
              <a:rPr lang="fi-FI" dirty="0"/>
              <a:t>Kuntien tuloveroprosentit vuonna 2026 ja muutospaine* 2026 - 2029</a:t>
            </a:r>
          </a:p>
        </p:txBody>
      </p:sp>
      <p:sp>
        <p:nvSpPr>
          <p:cNvPr id="5" name="Dian numeron paikkamerkki 4">
            <a:extLst>
              <a:ext uri="{FF2B5EF4-FFF2-40B4-BE49-F238E27FC236}">
                <a16:creationId xmlns:a16="http://schemas.microsoft.com/office/drawing/2014/main" id="{EEB72598-E0DF-A780-DD82-30F7A7658C59}"/>
              </a:ext>
            </a:extLst>
          </p:cNvPr>
          <p:cNvSpPr>
            <a:spLocks noGrp="1"/>
          </p:cNvSpPr>
          <p:nvPr>
            <p:ph type="sldNum" sz="quarter" idx="12"/>
          </p:nvPr>
        </p:nvSpPr>
        <p:spPr/>
        <p:txBody>
          <a:bodyPr/>
          <a:lstStyle/>
          <a:p>
            <a:fld id="{7CD1C137-87C0-4E4B-8573-EDFCC21A7E6F}" type="slidenum">
              <a:rPr lang="fi-FI" noProof="0" smtClean="0"/>
              <a:t>11</a:t>
            </a:fld>
            <a:endParaRPr lang="fi-FI" noProof="0" dirty="0"/>
          </a:p>
        </p:txBody>
      </p:sp>
      <p:sp>
        <p:nvSpPr>
          <p:cNvPr id="15" name="Tekstiruutu 14">
            <a:extLst>
              <a:ext uri="{FF2B5EF4-FFF2-40B4-BE49-F238E27FC236}">
                <a16:creationId xmlns:a16="http://schemas.microsoft.com/office/drawing/2014/main" id="{5C8E1DF2-37F6-82F3-55FA-4807F6540091}"/>
              </a:ext>
            </a:extLst>
          </p:cNvPr>
          <p:cNvSpPr txBox="1"/>
          <p:nvPr/>
        </p:nvSpPr>
        <p:spPr>
          <a:xfrm>
            <a:off x="5721366" y="5520461"/>
            <a:ext cx="6221217" cy="738664"/>
          </a:xfrm>
          <a:prstGeom prst="rect">
            <a:avLst/>
          </a:prstGeom>
          <a:noFill/>
        </p:spPr>
        <p:txBody>
          <a:bodyPr wrap="square" rtlCol="0">
            <a:spAutoFit/>
          </a:bodyPr>
          <a:lstStyle/>
          <a:p>
            <a:r>
              <a:rPr lang="fi-FI" sz="1400" dirty="0"/>
              <a:t>* Laskennallinen muutospaine = VM:n painelaskelma syksy 2025. Kuvaa toiminnan ja investointien rahavirran muutospainetta suhteessa veroprosenttiyksikön tuottoon.</a:t>
            </a:r>
          </a:p>
        </p:txBody>
      </p:sp>
      <p:graphicFrame>
        <p:nvGraphicFramePr>
          <p:cNvPr id="18" name="Sisällön paikkamerkki 17">
            <a:extLst>
              <a:ext uri="{FF2B5EF4-FFF2-40B4-BE49-F238E27FC236}">
                <a16:creationId xmlns:a16="http://schemas.microsoft.com/office/drawing/2014/main" id="{8FB0DC90-127F-7A28-29CF-29728A5E771E}"/>
              </a:ext>
            </a:extLst>
          </p:cNvPr>
          <p:cNvGraphicFramePr>
            <a:graphicFrameLocks noGrp="1"/>
          </p:cNvGraphicFramePr>
          <p:nvPr>
            <p:ph sz="half" idx="1"/>
          </p:nvPr>
        </p:nvGraphicFramePr>
        <p:xfrm>
          <a:off x="581475" y="2127887"/>
          <a:ext cx="4637506" cy="2518686"/>
        </p:xfrm>
        <a:graphic>
          <a:graphicData uri="http://schemas.openxmlformats.org/drawingml/2006/table">
            <a:tbl>
              <a:tblPr firstRow="1" bandRow="1">
                <a:tableStyleId>{5C22544A-7EE6-4342-B048-85BDC9FD1C3A}</a:tableStyleId>
              </a:tblPr>
              <a:tblGrid>
                <a:gridCol w="2318753">
                  <a:extLst>
                    <a:ext uri="{9D8B030D-6E8A-4147-A177-3AD203B41FA5}">
                      <a16:colId xmlns:a16="http://schemas.microsoft.com/office/drawing/2014/main" val="3776625098"/>
                    </a:ext>
                  </a:extLst>
                </a:gridCol>
                <a:gridCol w="2318753">
                  <a:extLst>
                    <a:ext uri="{9D8B030D-6E8A-4147-A177-3AD203B41FA5}">
                      <a16:colId xmlns:a16="http://schemas.microsoft.com/office/drawing/2014/main" val="3941259372"/>
                    </a:ext>
                  </a:extLst>
                </a:gridCol>
              </a:tblGrid>
              <a:tr h="419781">
                <a:tc>
                  <a:txBody>
                    <a:bodyPr/>
                    <a:lstStyle/>
                    <a:p>
                      <a:r>
                        <a:rPr lang="fi-FI" dirty="0"/>
                        <a:t>Kunnittain</a:t>
                      </a:r>
                    </a:p>
                  </a:txBody>
                  <a:tcPr/>
                </a:tc>
                <a:tc>
                  <a:txBody>
                    <a:bodyPr/>
                    <a:lstStyle/>
                    <a:p>
                      <a:r>
                        <a:rPr lang="fi-FI" dirty="0"/>
                        <a:t>2026</a:t>
                      </a:r>
                    </a:p>
                  </a:txBody>
                  <a:tcPr/>
                </a:tc>
                <a:extLst>
                  <a:ext uri="{0D108BD9-81ED-4DB2-BD59-A6C34878D82A}">
                    <a16:rowId xmlns:a16="http://schemas.microsoft.com/office/drawing/2014/main" val="647190960"/>
                  </a:ext>
                </a:extLst>
              </a:tr>
              <a:tr h="419781">
                <a:tc>
                  <a:txBody>
                    <a:bodyPr/>
                    <a:lstStyle/>
                    <a:p>
                      <a:r>
                        <a:rPr lang="fi-FI" dirty="0"/>
                        <a:t>Painotettu ka.</a:t>
                      </a:r>
                    </a:p>
                  </a:txBody>
                  <a:tcPr/>
                </a:tc>
                <a:tc>
                  <a:txBody>
                    <a:bodyPr/>
                    <a:lstStyle/>
                    <a:p>
                      <a:r>
                        <a:rPr lang="fi-FI" dirty="0"/>
                        <a:t>7,57</a:t>
                      </a:r>
                    </a:p>
                  </a:txBody>
                  <a:tcPr/>
                </a:tc>
                <a:extLst>
                  <a:ext uri="{0D108BD9-81ED-4DB2-BD59-A6C34878D82A}">
                    <a16:rowId xmlns:a16="http://schemas.microsoft.com/office/drawing/2014/main" val="3906640594"/>
                  </a:ext>
                </a:extLst>
              </a:tr>
              <a:tr h="419781">
                <a:tc>
                  <a:txBody>
                    <a:bodyPr/>
                    <a:lstStyle/>
                    <a:p>
                      <a:r>
                        <a:rPr lang="fi-FI" dirty="0"/>
                        <a:t>Aritmeettinen ka.</a:t>
                      </a:r>
                    </a:p>
                  </a:txBody>
                  <a:tcPr/>
                </a:tc>
                <a:tc>
                  <a:txBody>
                    <a:bodyPr/>
                    <a:lstStyle/>
                    <a:p>
                      <a:r>
                        <a:rPr lang="fi-FI" dirty="0"/>
                        <a:t>8,82</a:t>
                      </a:r>
                    </a:p>
                  </a:txBody>
                  <a:tcPr/>
                </a:tc>
                <a:extLst>
                  <a:ext uri="{0D108BD9-81ED-4DB2-BD59-A6C34878D82A}">
                    <a16:rowId xmlns:a16="http://schemas.microsoft.com/office/drawing/2014/main" val="3746635465"/>
                  </a:ext>
                </a:extLst>
              </a:tr>
              <a:tr h="419781">
                <a:tc>
                  <a:txBody>
                    <a:bodyPr/>
                    <a:lstStyle/>
                    <a:p>
                      <a:r>
                        <a:rPr lang="fi-FI" dirty="0"/>
                        <a:t>Maksimi</a:t>
                      </a:r>
                    </a:p>
                  </a:txBody>
                  <a:tcPr/>
                </a:tc>
                <a:tc>
                  <a:txBody>
                    <a:bodyPr/>
                    <a:lstStyle/>
                    <a:p>
                      <a:r>
                        <a:rPr lang="fi-FI" dirty="0"/>
                        <a:t>10,90</a:t>
                      </a:r>
                    </a:p>
                  </a:txBody>
                  <a:tcPr/>
                </a:tc>
                <a:extLst>
                  <a:ext uri="{0D108BD9-81ED-4DB2-BD59-A6C34878D82A}">
                    <a16:rowId xmlns:a16="http://schemas.microsoft.com/office/drawing/2014/main" val="3846471700"/>
                  </a:ext>
                </a:extLst>
              </a:tr>
              <a:tr h="419781">
                <a:tc>
                  <a:txBody>
                    <a:bodyPr/>
                    <a:lstStyle/>
                    <a:p>
                      <a:r>
                        <a:rPr lang="fi-FI" dirty="0"/>
                        <a:t>Minimi</a:t>
                      </a:r>
                    </a:p>
                  </a:txBody>
                  <a:tcPr/>
                </a:tc>
                <a:tc>
                  <a:txBody>
                    <a:bodyPr/>
                    <a:lstStyle/>
                    <a:p>
                      <a:r>
                        <a:rPr lang="fi-FI" dirty="0"/>
                        <a:t>4,70</a:t>
                      </a:r>
                    </a:p>
                  </a:txBody>
                  <a:tcPr/>
                </a:tc>
                <a:extLst>
                  <a:ext uri="{0D108BD9-81ED-4DB2-BD59-A6C34878D82A}">
                    <a16:rowId xmlns:a16="http://schemas.microsoft.com/office/drawing/2014/main" val="2798152984"/>
                  </a:ext>
                </a:extLst>
              </a:tr>
              <a:tr h="419781">
                <a:tc>
                  <a:txBody>
                    <a:bodyPr/>
                    <a:lstStyle/>
                    <a:p>
                      <a:r>
                        <a:rPr lang="fi-FI" dirty="0"/>
                        <a:t>Vaihteluväli</a:t>
                      </a:r>
                    </a:p>
                  </a:txBody>
                  <a:tcPr/>
                </a:tc>
                <a:tc>
                  <a:txBody>
                    <a:bodyPr/>
                    <a:lstStyle/>
                    <a:p>
                      <a:r>
                        <a:rPr lang="fi-FI" dirty="0"/>
                        <a:t>6,20</a:t>
                      </a:r>
                    </a:p>
                  </a:txBody>
                  <a:tcPr/>
                </a:tc>
                <a:extLst>
                  <a:ext uri="{0D108BD9-81ED-4DB2-BD59-A6C34878D82A}">
                    <a16:rowId xmlns:a16="http://schemas.microsoft.com/office/drawing/2014/main" val="589073722"/>
                  </a:ext>
                </a:extLst>
              </a:tr>
            </a:tbl>
          </a:graphicData>
        </a:graphic>
      </p:graphicFrame>
      <p:graphicFrame>
        <p:nvGraphicFramePr>
          <p:cNvPr id="6" name="Sisällön paikkamerkki 16">
            <a:extLst>
              <a:ext uri="{FF2B5EF4-FFF2-40B4-BE49-F238E27FC236}">
                <a16:creationId xmlns:a16="http://schemas.microsoft.com/office/drawing/2014/main" id="{C69D37DF-C244-B82B-73AE-08A457B61887}"/>
              </a:ext>
            </a:extLst>
          </p:cNvPr>
          <p:cNvGraphicFramePr>
            <a:graphicFrameLocks/>
          </p:cNvGraphicFramePr>
          <p:nvPr>
            <p:extLst>
              <p:ext uri="{D42A27DB-BD31-4B8C-83A1-F6EECF244321}">
                <p14:modId xmlns:p14="http://schemas.microsoft.com/office/powerpoint/2010/main" val="695488302"/>
              </p:ext>
            </p:extLst>
          </p:nvPr>
        </p:nvGraphicFramePr>
        <p:xfrm>
          <a:off x="5772988" y="2094246"/>
          <a:ext cx="5775546" cy="3383612"/>
        </p:xfrm>
        <a:graphic>
          <a:graphicData uri="http://schemas.openxmlformats.org/drawingml/2006/table">
            <a:tbl>
              <a:tblPr firstRow="1" bandRow="1">
                <a:tableStyleId>{5C22544A-7EE6-4342-B048-85BDC9FD1C3A}</a:tableStyleId>
              </a:tblPr>
              <a:tblGrid>
                <a:gridCol w="2127834">
                  <a:extLst>
                    <a:ext uri="{9D8B030D-6E8A-4147-A177-3AD203B41FA5}">
                      <a16:colId xmlns:a16="http://schemas.microsoft.com/office/drawing/2014/main" val="334816620"/>
                    </a:ext>
                  </a:extLst>
                </a:gridCol>
                <a:gridCol w="911928">
                  <a:extLst>
                    <a:ext uri="{9D8B030D-6E8A-4147-A177-3AD203B41FA5}">
                      <a16:colId xmlns:a16="http://schemas.microsoft.com/office/drawing/2014/main" val="677601674"/>
                    </a:ext>
                  </a:extLst>
                </a:gridCol>
                <a:gridCol w="911928">
                  <a:extLst>
                    <a:ext uri="{9D8B030D-6E8A-4147-A177-3AD203B41FA5}">
                      <a16:colId xmlns:a16="http://schemas.microsoft.com/office/drawing/2014/main" val="2357882437"/>
                    </a:ext>
                  </a:extLst>
                </a:gridCol>
                <a:gridCol w="911928">
                  <a:extLst>
                    <a:ext uri="{9D8B030D-6E8A-4147-A177-3AD203B41FA5}">
                      <a16:colId xmlns:a16="http://schemas.microsoft.com/office/drawing/2014/main" val="3092160842"/>
                    </a:ext>
                  </a:extLst>
                </a:gridCol>
                <a:gridCol w="911928">
                  <a:extLst>
                    <a:ext uri="{9D8B030D-6E8A-4147-A177-3AD203B41FA5}">
                      <a16:colId xmlns:a16="http://schemas.microsoft.com/office/drawing/2014/main" val="131889648"/>
                    </a:ext>
                  </a:extLst>
                </a:gridCol>
              </a:tblGrid>
              <a:tr h="629411">
                <a:tc>
                  <a:txBody>
                    <a:bodyPr/>
                    <a:lstStyle/>
                    <a:p>
                      <a:pPr marL="0" algn="l" defTabSz="914400" rtl="0" eaLnBrk="1" fontAlgn="b" latinLnBrk="0" hangingPunct="1"/>
                      <a:r>
                        <a:rPr lang="fi-FI" sz="1100" b="1" kern="1200" dirty="0">
                          <a:solidFill>
                            <a:schemeClr val="lt1"/>
                          </a:solidFill>
                          <a:latin typeface="+mn-lt"/>
                          <a:ea typeface="+mn-ea"/>
                          <a:cs typeface="+mn-cs"/>
                        </a:rPr>
                        <a:t>Laskennallinen paine veroprosentin</a:t>
                      </a:r>
                      <a:br>
                        <a:rPr lang="fi-FI" sz="1100" b="1" kern="1200" dirty="0">
                          <a:solidFill>
                            <a:schemeClr val="lt1"/>
                          </a:solidFill>
                          <a:latin typeface="+mn-lt"/>
                          <a:ea typeface="+mn-ea"/>
                          <a:cs typeface="+mn-cs"/>
                        </a:rPr>
                      </a:br>
                      <a:r>
                        <a:rPr lang="fi-FI" sz="1100" b="1" kern="1200" dirty="0">
                          <a:solidFill>
                            <a:schemeClr val="lt1"/>
                          </a:solidFill>
                          <a:latin typeface="+mn-lt"/>
                          <a:ea typeface="+mn-ea"/>
                          <a:cs typeface="+mn-cs"/>
                        </a:rPr>
                        <a:t>korotukseen (%-yks.)</a:t>
                      </a:r>
                    </a:p>
                  </a:txBody>
                  <a:tcPr marL="9477" marR="9477" marT="9477" marB="0" anchor="b">
                    <a:solidFill>
                      <a:schemeClr val="accent1"/>
                    </a:solidFill>
                  </a:tcPr>
                </a:tc>
                <a:tc>
                  <a:txBody>
                    <a:bodyPr/>
                    <a:lstStyle/>
                    <a:p>
                      <a:pPr marL="0" algn="ctr" defTabSz="914400" rtl="0" eaLnBrk="1" fontAlgn="ctr" latinLnBrk="0" hangingPunct="1"/>
                      <a:r>
                        <a:rPr lang="fi-FI" sz="1100" b="1" kern="1200" dirty="0">
                          <a:solidFill>
                            <a:schemeClr val="lt1"/>
                          </a:solidFill>
                          <a:latin typeface="+mn-lt"/>
                          <a:ea typeface="+mn-ea"/>
                          <a:cs typeface="+mn-cs"/>
                        </a:rPr>
                        <a:t>2026</a:t>
                      </a:r>
                    </a:p>
                  </a:txBody>
                  <a:tcPr marL="9477" marR="9477" marT="9477" marB="0" anchor="ctr">
                    <a:solidFill>
                      <a:schemeClr val="accent1"/>
                    </a:solidFill>
                  </a:tcPr>
                </a:tc>
                <a:tc>
                  <a:txBody>
                    <a:bodyPr/>
                    <a:lstStyle/>
                    <a:p>
                      <a:pPr marL="0" algn="ctr" defTabSz="914400" rtl="0" eaLnBrk="1" fontAlgn="ctr" latinLnBrk="0" hangingPunct="1"/>
                      <a:r>
                        <a:rPr lang="fi-FI" sz="1100" b="1" kern="1200" dirty="0">
                          <a:solidFill>
                            <a:schemeClr val="lt1"/>
                          </a:solidFill>
                          <a:latin typeface="+mn-lt"/>
                          <a:ea typeface="+mn-ea"/>
                          <a:cs typeface="+mn-cs"/>
                        </a:rPr>
                        <a:t>2027</a:t>
                      </a:r>
                    </a:p>
                  </a:txBody>
                  <a:tcPr marL="9477" marR="9477" marT="9477" marB="0" anchor="ctr">
                    <a:solidFill>
                      <a:schemeClr val="accent1"/>
                    </a:solidFill>
                  </a:tcPr>
                </a:tc>
                <a:tc>
                  <a:txBody>
                    <a:bodyPr/>
                    <a:lstStyle/>
                    <a:p>
                      <a:pPr marL="0" algn="ctr" defTabSz="914400" rtl="0" eaLnBrk="1" fontAlgn="ctr" latinLnBrk="0" hangingPunct="1"/>
                      <a:r>
                        <a:rPr lang="fi-FI" sz="1100" b="1" kern="1200" dirty="0">
                          <a:solidFill>
                            <a:schemeClr val="lt1"/>
                          </a:solidFill>
                          <a:latin typeface="+mn-lt"/>
                          <a:ea typeface="+mn-ea"/>
                          <a:cs typeface="+mn-cs"/>
                        </a:rPr>
                        <a:t>2028</a:t>
                      </a:r>
                    </a:p>
                  </a:txBody>
                  <a:tcPr marL="9477" marR="9477" marT="9477" marB="0" anchor="ctr">
                    <a:solidFill>
                      <a:schemeClr val="accent1"/>
                    </a:solidFill>
                  </a:tcPr>
                </a:tc>
                <a:tc>
                  <a:txBody>
                    <a:bodyPr/>
                    <a:lstStyle/>
                    <a:p>
                      <a:pPr marL="0" algn="ctr" defTabSz="914400" rtl="0" eaLnBrk="1" fontAlgn="ctr" latinLnBrk="0" hangingPunct="1"/>
                      <a:r>
                        <a:rPr lang="fi-FI" sz="1100" b="1" kern="1200" dirty="0">
                          <a:solidFill>
                            <a:schemeClr val="lt1"/>
                          </a:solidFill>
                          <a:latin typeface="+mn-lt"/>
                          <a:ea typeface="+mn-ea"/>
                          <a:cs typeface="+mn-cs"/>
                        </a:rPr>
                        <a:t>2029</a:t>
                      </a:r>
                    </a:p>
                  </a:txBody>
                  <a:tcPr marL="9477" marR="9477" marT="9477" marB="0" anchor="ctr">
                    <a:solidFill>
                      <a:schemeClr val="accent1"/>
                    </a:solidFill>
                  </a:tcPr>
                </a:tc>
                <a:extLst>
                  <a:ext uri="{0D108BD9-81ED-4DB2-BD59-A6C34878D82A}">
                    <a16:rowId xmlns:a16="http://schemas.microsoft.com/office/drawing/2014/main" val="4071671133"/>
                  </a:ext>
                </a:extLst>
              </a:tr>
              <a:tr h="293377">
                <a:tc>
                  <a:txBody>
                    <a:bodyPr/>
                    <a:lstStyle/>
                    <a:p>
                      <a:pPr marL="0" algn="l" defTabSz="914400" rtl="0" eaLnBrk="1" fontAlgn="b" latinLnBrk="0" hangingPunct="1"/>
                      <a:r>
                        <a:rPr lang="fi-FI" sz="1200" kern="1200" dirty="0">
                          <a:solidFill>
                            <a:schemeClr val="dk1"/>
                          </a:solidFill>
                          <a:latin typeface="+mn-lt"/>
                          <a:ea typeface="+mn-ea"/>
                          <a:cs typeface="+mn-cs"/>
                        </a:rPr>
                        <a:t>yli 300 000 asukasta</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0,2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0,1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-0,1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-0,1 </a:t>
                      </a:r>
                    </a:p>
                  </a:txBody>
                  <a:tcPr marL="9477" marR="9477" marT="9477" marB="0" anchor="ctr"/>
                </a:tc>
                <a:extLst>
                  <a:ext uri="{0D108BD9-81ED-4DB2-BD59-A6C34878D82A}">
                    <a16:rowId xmlns:a16="http://schemas.microsoft.com/office/drawing/2014/main" val="2481424030"/>
                  </a:ext>
                </a:extLst>
              </a:tr>
              <a:tr h="275252">
                <a:tc>
                  <a:txBody>
                    <a:bodyPr/>
                    <a:lstStyle/>
                    <a:p>
                      <a:pPr marL="0" algn="l" defTabSz="914400" rtl="0" eaLnBrk="1" fontAlgn="ctr" latinLnBrk="0" hangingPunct="1"/>
                      <a:r>
                        <a:rPr lang="fi-FI" sz="1200" kern="1200" dirty="0">
                          <a:solidFill>
                            <a:schemeClr val="dk1"/>
                          </a:solidFill>
                          <a:latin typeface="+mn-lt"/>
                          <a:ea typeface="+mn-ea"/>
                          <a:cs typeface="+mn-cs"/>
                        </a:rPr>
                        <a:t>100 001 - 300 000</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1,6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1,5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1,2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1,0 </a:t>
                      </a:r>
                    </a:p>
                  </a:txBody>
                  <a:tcPr marL="9477" marR="9477" marT="9477" marB="0" anchor="ctr"/>
                </a:tc>
                <a:extLst>
                  <a:ext uri="{0D108BD9-81ED-4DB2-BD59-A6C34878D82A}">
                    <a16:rowId xmlns:a16="http://schemas.microsoft.com/office/drawing/2014/main" val="2774018745"/>
                  </a:ext>
                </a:extLst>
              </a:tr>
              <a:tr h="262027">
                <a:tc>
                  <a:txBody>
                    <a:bodyPr/>
                    <a:lstStyle/>
                    <a:p>
                      <a:pPr marL="0" algn="l" defTabSz="914400" rtl="0" eaLnBrk="1" fontAlgn="b" latinLnBrk="0" hangingPunct="1"/>
                      <a:r>
                        <a:rPr lang="fi-FI" sz="1200" kern="1200" dirty="0">
                          <a:solidFill>
                            <a:schemeClr val="dk1"/>
                          </a:solidFill>
                          <a:latin typeface="+mn-lt"/>
                          <a:ea typeface="+mn-ea"/>
                          <a:cs typeface="+mn-cs"/>
                        </a:rPr>
                        <a:t>40 001 – 100 000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0,8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0,7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0,4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0,3 </a:t>
                      </a:r>
                    </a:p>
                  </a:txBody>
                  <a:tcPr marL="9477" marR="9477" marT="9477" marB="0" anchor="ctr"/>
                </a:tc>
                <a:extLst>
                  <a:ext uri="{0D108BD9-81ED-4DB2-BD59-A6C34878D82A}">
                    <a16:rowId xmlns:a16="http://schemas.microsoft.com/office/drawing/2014/main" val="2896312864"/>
                  </a:ext>
                </a:extLst>
              </a:tr>
              <a:tr h="262027">
                <a:tc>
                  <a:txBody>
                    <a:bodyPr/>
                    <a:lstStyle/>
                    <a:p>
                      <a:pPr marL="0" algn="l" defTabSz="914400" rtl="0" eaLnBrk="1" fontAlgn="b" latinLnBrk="0" hangingPunct="1"/>
                      <a:r>
                        <a:rPr lang="fi-FI" sz="1200" kern="1200" dirty="0">
                          <a:solidFill>
                            <a:schemeClr val="dk1"/>
                          </a:solidFill>
                          <a:latin typeface="+mn-lt"/>
                          <a:ea typeface="+mn-ea"/>
                          <a:cs typeface="+mn-cs"/>
                        </a:rPr>
                        <a:t>20 001 – 40 000</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1,4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1,4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1,2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1,1 </a:t>
                      </a:r>
                    </a:p>
                  </a:txBody>
                  <a:tcPr marL="9477" marR="9477" marT="9477" marB="0" anchor="ctr"/>
                </a:tc>
                <a:extLst>
                  <a:ext uri="{0D108BD9-81ED-4DB2-BD59-A6C34878D82A}">
                    <a16:rowId xmlns:a16="http://schemas.microsoft.com/office/drawing/2014/main" val="4076757732"/>
                  </a:ext>
                </a:extLst>
              </a:tr>
              <a:tr h="262027">
                <a:tc>
                  <a:txBody>
                    <a:bodyPr/>
                    <a:lstStyle/>
                    <a:p>
                      <a:pPr marL="0" algn="l" defTabSz="914400" rtl="0" eaLnBrk="1" fontAlgn="b" latinLnBrk="0" hangingPunct="1"/>
                      <a:r>
                        <a:rPr lang="fi-FI" sz="1200" kern="1200" dirty="0">
                          <a:solidFill>
                            <a:schemeClr val="dk1"/>
                          </a:solidFill>
                          <a:latin typeface="+mn-lt"/>
                          <a:ea typeface="+mn-ea"/>
                          <a:cs typeface="+mn-cs"/>
                        </a:rPr>
                        <a:t>10 001 – 20 000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1,2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1,2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1,0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0,9 </a:t>
                      </a:r>
                    </a:p>
                  </a:txBody>
                  <a:tcPr marL="9477" marR="9477" marT="9477" marB="0" anchor="ctr"/>
                </a:tc>
                <a:extLst>
                  <a:ext uri="{0D108BD9-81ED-4DB2-BD59-A6C34878D82A}">
                    <a16:rowId xmlns:a16="http://schemas.microsoft.com/office/drawing/2014/main" val="1191162167"/>
                  </a:ext>
                </a:extLst>
              </a:tr>
              <a:tr h="262027">
                <a:tc>
                  <a:txBody>
                    <a:bodyPr/>
                    <a:lstStyle/>
                    <a:p>
                      <a:pPr marL="0" algn="l" defTabSz="914400" rtl="0" eaLnBrk="1" fontAlgn="b" latinLnBrk="0" hangingPunct="1"/>
                      <a:r>
                        <a:rPr lang="fi-FI" sz="1200" kern="1200" dirty="0">
                          <a:solidFill>
                            <a:schemeClr val="dk1"/>
                          </a:solidFill>
                          <a:latin typeface="+mn-lt"/>
                          <a:ea typeface="+mn-ea"/>
                          <a:cs typeface="+mn-cs"/>
                        </a:rPr>
                        <a:t>5 001 – 10 000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0,9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0,9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0,6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0,5 </a:t>
                      </a:r>
                    </a:p>
                  </a:txBody>
                  <a:tcPr marL="9477" marR="9477" marT="9477" marB="0" anchor="ctr"/>
                </a:tc>
                <a:extLst>
                  <a:ext uri="{0D108BD9-81ED-4DB2-BD59-A6C34878D82A}">
                    <a16:rowId xmlns:a16="http://schemas.microsoft.com/office/drawing/2014/main" val="3199219413"/>
                  </a:ext>
                </a:extLst>
              </a:tr>
              <a:tr h="320283">
                <a:tc>
                  <a:txBody>
                    <a:bodyPr/>
                    <a:lstStyle/>
                    <a:p>
                      <a:pPr marL="0" algn="l" defTabSz="914400" rtl="0" eaLnBrk="1" fontAlgn="b" latinLnBrk="0" hangingPunct="1"/>
                      <a:r>
                        <a:rPr lang="fi-FI" sz="1200" kern="1200">
                          <a:solidFill>
                            <a:schemeClr val="dk1"/>
                          </a:solidFill>
                          <a:latin typeface="+mn-lt"/>
                          <a:ea typeface="+mn-ea"/>
                          <a:cs typeface="+mn-cs"/>
                        </a:rPr>
                        <a:t>2 001 – 5 000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1,3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1,5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1,5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1,5 </a:t>
                      </a:r>
                    </a:p>
                  </a:txBody>
                  <a:tcPr marL="9477" marR="9477" marT="9477" marB="0" anchor="ctr"/>
                </a:tc>
                <a:extLst>
                  <a:ext uri="{0D108BD9-81ED-4DB2-BD59-A6C34878D82A}">
                    <a16:rowId xmlns:a16="http://schemas.microsoft.com/office/drawing/2014/main" val="3205669508"/>
                  </a:ext>
                </a:extLst>
              </a:tr>
              <a:tr h="301578">
                <a:tc>
                  <a:txBody>
                    <a:bodyPr/>
                    <a:lstStyle/>
                    <a:p>
                      <a:pPr marL="0" algn="l" defTabSz="914400" rtl="0" eaLnBrk="1" fontAlgn="b" latinLnBrk="0" hangingPunct="1"/>
                      <a:r>
                        <a:rPr lang="fi-FI" sz="1200" kern="1200" dirty="0">
                          <a:solidFill>
                            <a:schemeClr val="dk1"/>
                          </a:solidFill>
                          <a:latin typeface="+mn-lt"/>
                          <a:ea typeface="+mn-ea"/>
                          <a:cs typeface="+mn-cs"/>
                        </a:rPr>
                        <a:t>alle 2 000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1,6 </a:t>
                      </a:r>
                    </a:p>
                  </a:txBody>
                  <a:tcPr marL="9477" marR="9477" marT="9477" marB="0" anchor="ctr"/>
                </a:tc>
                <a:tc>
                  <a:txBody>
                    <a:bodyPr/>
                    <a:lstStyle/>
                    <a:p>
                      <a:pPr marL="0" algn="ctr" defTabSz="914400" rtl="0" eaLnBrk="1" fontAlgn="b" latinLnBrk="0" hangingPunct="1"/>
                      <a:r>
                        <a:rPr lang="fi-FI" sz="1200" kern="1200">
                          <a:solidFill>
                            <a:schemeClr val="dk1"/>
                          </a:solidFill>
                          <a:latin typeface="+mn-lt"/>
                          <a:ea typeface="+mn-ea"/>
                          <a:cs typeface="+mn-cs"/>
                        </a:rPr>
                        <a:t>1,7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1,5 </a:t>
                      </a:r>
                    </a:p>
                  </a:txBody>
                  <a:tcPr marL="9477" marR="9477" marT="9477" marB="0" anchor="ctr"/>
                </a:tc>
                <a:tc>
                  <a:txBody>
                    <a:bodyPr/>
                    <a:lstStyle/>
                    <a:p>
                      <a:pPr marL="0" algn="ctr" defTabSz="914400" rtl="0" eaLnBrk="1" fontAlgn="b" latinLnBrk="0" hangingPunct="1"/>
                      <a:r>
                        <a:rPr lang="fi-FI" sz="1200" kern="1200" dirty="0">
                          <a:solidFill>
                            <a:schemeClr val="dk1"/>
                          </a:solidFill>
                          <a:latin typeface="+mn-lt"/>
                          <a:ea typeface="+mn-ea"/>
                          <a:cs typeface="+mn-cs"/>
                        </a:rPr>
                        <a:t>1,6 </a:t>
                      </a:r>
                    </a:p>
                  </a:txBody>
                  <a:tcPr marL="9477" marR="9477" marT="9477" marB="0" anchor="ctr"/>
                </a:tc>
                <a:extLst>
                  <a:ext uri="{0D108BD9-81ED-4DB2-BD59-A6C34878D82A}">
                    <a16:rowId xmlns:a16="http://schemas.microsoft.com/office/drawing/2014/main" val="2886758209"/>
                  </a:ext>
                </a:extLst>
              </a:tr>
              <a:tr h="515603">
                <a:tc>
                  <a:txBody>
                    <a:bodyPr/>
                    <a:lstStyle/>
                    <a:p>
                      <a:pPr marL="0" algn="l" defTabSz="914400" rtl="0" eaLnBrk="1" fontAlgn="b" latinLnBrk="0" hangingPunct="1"/>
                      <a:r>
                        <a:rPr lang="fi-FI" sz="1200" b="1" kern="1200" dirty="0">
                          <a:solidFill>
                            <a:schemeClr val="dk1"/>
                          </a:solidFill>
                          <a:latin typeface="+mn-lt"/>
                          <a:ea typeface="+mn-ea"/>
                          <a:cs typeface="+mn-cs"/>
                        </a:rPr>
                        <a:t>Manner-Suomen kunnat yhteensä</a:t>
                      </a:r>
                    </a:p>
                  </a:txBody>
                  <a:tcPr marL="9477" marR="9477" marT="9477" marB="0" anchor="ctr"/>
                </a:tc>
                <a:tc>
                  <a:txBody>
                    <a:bodyPr/>
                    <a:lstStyle/>
                    <a:p>
                      <a:pPr marL="0" algn="ctr" defTabSz="914400" rtl="0" eaLnBrk="1" fontAlgn="b" latinLnBrk="0" hangingPunct="1"/>
                      <a:r>
                        <a:rPr lang="fi-FI" sz="1200" b="1" kern="1200" dirty="0">
                          <a:solidFill>
                            <a:schemeClr val="dk1"/>
                          </a:solidFill>
                          <a:latin typeface="+mn-lt"/>
                          <a:ea typeface="+mn-ea"/>
                          <a:cs typeface="+mn-cs"/>
                        </a:rPr>
                        <a:t>1,0 </a:t>
                      </a:r>
                    </a:p>
                  </a:txBody>
                  <a:tcPr marL="9477" marR="9477" marT="9477" marB="0" anchor="ctr"/>
                </a:tc>
                <a:tc>
                  <a:txBody>
                    <a:bodyPr/>
                    <a:lstStyle/>
                    <a:p>
                      <a:pPr marL="0" algn="ctr" defTabSz="914400" rtl="0" eaLnBrk="1" fontAlgn="b" latinLnBrk="0" hangingPunct="1"/>
                      <a:r>
                        <a:rPr lang="fi-FI" sz="1200" b="1" kern="1200">
                          <a:solidFill>
                            <a:schemeClr val="dk1"/>
                          </a:solidFill>
                          <a:latin typeface="+mn-lt"/>
                          <a:ea typeface="+mn-ea"/>
                          <a:cs typeface="+mn-cs"/>
                        </a:rPr>
                        <a:t>0,9 </a:t>
                      </a:r>
                    </a:p>
                  </a:txBody>
                  <a:tcPr marL="9477" marR="9477" marT="9477" marB="0" anchor="ctr"/>
                </a:tc>
                <a:tc>
                  <a:txBody>
                    <a:bodyPr/>
                    <a:lstStyle/>
                    <a:p>
                      <a:pPr marL="0" algn="ctr" defTabSz="914400" rtl="0" eaLnBrk="1" fontAlgn="b" latinLnBrk="0" hangingPunct="1"/>
                      <a:r>
                        <a:rPr lang="fi-FI" sz="1200" b="1" kern="1200" dirty="0">
                          <a:solidFill>
                            <a:schemeClr val="dk1"/>
                          </a:solidFill>
                          <a:latin typeface="+mn-lt"/>
                          <a:ea typeface="+mn-ea"/>
                          <a:cs typeface="+mn-cs"/>
                        </a:rPr>
                        <a:t>0,7 </a:t>
                      </a:r>
                    </a:p>
                  </a:txBody>
                  <a:tcPr marL="9477" marR="9477" marT="9477" marB="0" anchor="ctr"/>
                </a:tc>
                <a:tc>
                  <a:txBody>
                    <a:bodyPr/>
                    <a:lstStyle/>
                    <a:p>
                      <a:pPr marL="0" algn="ctr" defTabSz="914400" rtl="0" eaLnBrk="1" fontAlgn="b" latinLnBrk="0" hangingPunct="1"/>
                      <a:r>
                        <a:rPr lang="fi-FI" sz="1200" b="1" kern="1200" dirty="0">
                          <a:solidFill>
                            <a:schemeClr val="dk1"/>
                          </a:solidFill>
                          <a:latin typeface="+mn-lt"/>
                          <a:ea typeface="+mn-ea"/>
                          <a:cs typeface="+mn-cs"/>
                        </a:rPr>
                        <a:t>0,6 </a:t>
                      </a:r>
                    </a:p>
                  </a:txBody>
                  <a:tcPr marL="9477" marR="9477" marT="9477" marB="0" anchor="ctr"/>
                </a:tc>
                <a:extLst>
                  <a:ext uri="{0D108BD9-81ED-4DB2-BD59-A6C34878D82A}">
                    <a16:rowId xmlns:a16="http://schemas.microsoft.com/office/drawing/2014/main" val="3648850274"/>
                  </a:ext>
                </a:extLst>
              </a:tr>
            </a:tbl>
          </a:graphicData>
        </a:graphic>
      </p:graphicFrame>
    </p:spTree>
    <p:extLst>
      <p:ext uri="{BB962C8B-B14F-4D97-AF65-F5344CB8AC3E}">
        <p14:creationId xmlns:p14="http://schemas.microsoft.com/office/powerpoint/2010/main" val="8329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711C-3826-E2A8-1E77-630B557BA8B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447A80E-E0A3-97CF-324E-82EF3AAA0DD3}"/>
              </a:ext>
            </a:extLst>
          </p:cNvPr>
          <p:cNvSpPr>
            <a:spLocks noGrp="1"/>
          </p:cNvSpPr>
          <p:nvPr>
            <p:ph type="title"/>
          </p:nvPr>
        </p:nvSpPr>
        <p:spPr/>
        <p:txBody>
          <a:bodyPr/>
          <a:lstStyle/>
          <a:p>
            <a:r>
              <a:rPr lang="fi-FI" dirty="0"/>
              <a:t>Valtionosuuksien jakautuminen kuntakoon mukaan 2026 </a:t>
            </a:r>
            <a:endParaRPr lang="fi-FI" dirty="0">
              <a:solidFill>
                <a:srgbClr val="FF0000"/>
              </a:solidFill>
            </a:endParaRPr>
          </a:p>
        </p:txBody>
      </p:sp>
      <p:graphicFrame>
        <p:nvGraphicFramePr>
          <p:cNvPr id="5" name="Sisällön paikkamerkki 4">
            <a:extLst>
              <a:ext uri="{FF2B5EF4-FFF2-40B4-BE49-F238E27FC236}">
                <a16:creationId xmlns:a16="http://schemas.microsoft.com/office/drawing/2014/main" id="{8964EC75-E6F0-F29C-4412-7ABAFF84D4C2}"/>
              </a:ext>
            </a:extLst>
          </p:cNvPr>
          <p:cNvGraphicFramePr>
            <a:graphicFrameLocks noGrp="1"/>
          </p:cNvGraphicFramePr>
          <p:nvPr>
            <p:ph idx="1"/>
          </p:nvPr>
        </p:nvGraphicFramePr>
        <p:xfrm>
          <a:off x="814390" y="1799999"/>
          <a:ext cx="6939350" cy="4504174"/>
        </p:xfrm>
        <a:graphic>
          <a:graphicData uri="http://schemas.openxmlformats.org/drawingml/2006/table">
            <a:tbl>
              <a:tblPr/>
              <a:tblGrid>
                <a:gridCol w="2564049">
                  <a:extLst>
                    <a:ext uri="{9D8B030D-6E8A-4147-A177-3AD203B41FA5}">
                      <a16:colId xmlns:a16="http://schemas.microsoft.com/office/drawing/2014/main" val="2640759385"/>
                    </a:ext>
                  </a:extLst>
                </a:gridCol>
                <a:gridCol w="1482191">
                  <a:extLst>
                    <a:ext uri="{9D8B030D-6E8A-4147-A177-3AD203B41FA5}">
                      <a16:colId xmlns:a16="http://schemas.microsoft.com/office/drawing/2014/main" val="637668447"/>
                    </a:ext>
                  </a:extLst>
                </a:gridCol>
                <a:gridCol w="2893110">
                  <a:extLst>
                    <a:ext uri="{9D8B030D-6E8A-4147-A177-3AD203B41FA5}">
                      <a16:colId xmlns:a16="http://schemas.microsoft.com/office/drawing/2014/main" val="2083616330"/>
                    </a:ext>
                  </a:extLst>
                </a:gridCol>
              </a:tblGrid>
              <a:tr h="733237">
                <a:tc>
                  <a:txBody>
                    <a:bodyPr/>
                    <a:lstStyle/>
                    <a:p>
                      <a:r>
                        <a:rPr lang="fi-FI" b="1" dirty="0">
                          <a:effectLst/>
                        </a:rPr>
                        <a:t>Peruspalveluiden valtionosuus, e/as</a:t>
                      </a:r>
                      <a:endParaRPr lang="fi-FI" b="1" dirty="0"/>
                    </a:p>
                  </a:txBody>
                  <a:tcPr anchor="ctr">
                    <a:lnL>
                      <a:noFill/>
                    </a:lnL>
                    <a:lnR>
                      <a:noFill/>
                    </a:lnR>
                    <a:lnT>
                      <a:noFill/>
                    </a:lnT>
                    <a:lnB>
                      <a:noFill/>
                    </a:lnB>
                    <a:noFill/>
                  </a:tcPr>
                </a:tc>
                <a:tc>
                  <a:txBody>
                    <a:bodyPr/>
                    <a:lstStyle/>
                    <a:p>
                      <a:pPr algn="r"/>
                      <a:endParaRPr lang="fi-FI" b="1" dirty="0"/>
                    </a:p>
                  </a:txBody>
                  <a:tcPr anchor="ctr">
                    <a:lnL>
                      <a:noFill/>
                    </a:lnL>
                    <a:lnR>
                      <a:noFill/>
                    </a:lnR>
                    <a:lnT>
                      <a:noFill/>
                    </a:lnT>
                    <a:lnB>
                      <a:noFill/>
                    </a:lnB>
                    <a:noFill/>
                  </a:tcPr>
                </a:tc>
                <a:tc>
                  <a:txBody>
                    <a:bodyPr/>
                    <a:lstStyle/>
                    <a:p>
                      <a:pPr algn="r"/>
                      <a:endParaRPr lang="fi-FI" b="1" dirty="0"/>
                    </a:p>
                  </a:txBody>
                  <a:tcPr anchor="ctr">
                    <a:lnL>
                      <a:noFill/>
                    </a:lnL>
                    <a:lnR>
                      <a:noFill/>
                    </a:lnR>
                    <a:lnT>
                      <a:noFill/>
                    </a:lnT>
                    <a:lnB>
                      <a:noFill/>
                    </a:lnB>
                    <a:noFill/>
                  </a:tcPr>
                </a:tc>
                <a:extLst>
                  <a:ext uri="{0D108BD9-81ED-4DB2-BD59-A6C34878D82A}">
                    <a16:rowId xmlns:a16="http://schemas.microsoft.com/office/drawing/2014/main" val="2001323147"/>
                  </a:ext>
                </a:extLst>
              </a:tr>
              <a:tr h="418993">
                <a:tc>
                  <a:txBody>
                    <a:bodyPr/>
                    <a:lstStyle/>
                    <a:p>
                      <a:pPr>
                        <a:buNone/>
                      </a:pPr>
                      <a:r>
                        <a:rPr lang="fi-FI" sz="1600" b="1" dirty="0">
                          <a:solidFill>
                            <a:srgbClr val="000000"/>
                          </a:solidFill>
                          <a:effectLst/>
                          <a:latin typeface="Arial" panose="020B0604020202020204" pitchFamily="34" charset="0"/>
                          <a:ea typeface="Aptos" panose="020B0004020202020204" pitchFamily="34" charset="0"/>
                        </a:rPr>
                        <a:t>Yli 300 000 as.</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1 004 949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dirty="0">
                          <a:solidFill>
                            <a:srgbClr val="000000"/>
                          </a:solidFill>
                          <a:effectLst/>
                          <a:latin typeface="Arial" panose="020B0604020202020204" pitchFamily="34" charset="0"/>
                          <a:ea typeface="Aptos" panose="020B0004020202020204" pitchFamily="34" charset="0"/>
                        </a:rPr>
                        <a:t>793 </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640776819"/>
                  </a:ext>
                </a:extLst>
              </a:tr>
              <a:tr h="418993">
                <a:tc>
                  <a:txBody>
                    <a:bodyPr/>
                    <a:lstStyle/>
                    <a:p>
                      <a:pPr>
                        <a:buNone/>
                      </a:pPr>
                      <a:r>
                        <a:rPr lang="fi-FI" sz="1600" b="1" dirty="0">
                          <a:solidFill>
                            <a:srgbClr val="000000"/>
                          </a:solidFill>
                          <a:effectLst/>
                          <a:latin typeface="Arial" panose="020B0604020202020204" pitchFamily="34" charset="0"/>
                          <a:ea typeface="Aptos" panose="020B0004020202020204" pitchFamily="34" charset="0"/>
                        </a:rPr>
                        <a:t>100 0001-300 000 as.</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1 329 871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448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556041902"/>
                  </a:ext>
                </a:extLst>
              </a:tr>
              <a:tr h="418993">
                <a:tc>
                  <a:txBody>
                    <a:bodyPr/>
                    <a:lstStyle/>
                    <a:p>
                      <a:pPr>
                        <a:buNone/>
                      </a:pPr>
                      <a:r>
                        <a:rPr lang="fi-FI" sz="1600" b="1" dirty="0">
                          <a:solidFill>
                            <a:srgbClr val="000000"/>
                          </a:solidFill>
                          <a:effectLst/>
                          <a:latin typeface="Arial" panose="020B0604020202020204" pitchFamily="34" charset="0"/>
                          <a:ea typeface="Aptos" panose="020B0004020202020204" pitchFamily="34" charset="0"/>
                        </a:rPr>
                        <a:t>40 001-100 000 as.</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1 064 232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423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608823362"/>
                  </a:ext>
                </a:extLst>
              </a:tr>
              <a:tr h="418993">
                <a:tc>
                  <a:txBody>
                    <a:bodyPr/>
                    <a:lstStyle/>
                    <a:p>
                      <a:pPr>
                        <a:buNone/>
                      </a:pPr>
                      <a:r>
                        <a:rPr lang="fi-FI" sz="1600" b="1" dirty="0">
                          <a:solidFill>
                            <a:srgbClr val="000000"/>
                          </a:solidFill>
                          <a:effectLst/>
                          <a:latin typeface="Arial" panose="020B0604020202020204" pitchFamily="34" charset="0"/>
                          <a:ea typeface="Aptos" panose="020B0004020202020204" pitchFamily="34" charset="0"/>
                        </a:rPr>
                        <a:t>20 001-40 000 as.</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dirty="0">
                          <a:solidFill>
                            <a:srgbClr val="000000"/>
                          </a:solidFill>
                          <a:effectLst/>
                          <a:latin typeface="Arial" panose="020B0604020202020204" pitchFamily="34" charset="0"/>
                          <a:ea typeface="Aptos" panose="020B0004020202020204" pitchFamily="34" charset="0"/>
                        </a:rPr>
                        <a:t>726 613 </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635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333665144"/>
                  </a:ext>
                </a:extLst>
              </a:tr>
              <a:tr h="418993">
                <a:tc>
                  <a:txBody>
                    <a:bodyPr/>
                    <a:lstStyle/>
                    <a:p>
                      <a:pPr>
                        <a:buNone/>
                      </a:pPr>
                      <a:r>
                        <a:rPr lang="fi-FI" sz="1600" b="1">
                          <a:solidFill>
                            <a:srgbClr val="000000"/>
                          </a:solidFill>
                          <a:effectLst/>
                          <a:latin typeface="Arial" panose="020B0604020202020204" pitchFamily="34" charset="0"/>
                          <a:ea typeface="Aptos" panose="020B0004020202020204" pitchFamily="34" charset="0"/>
                        </a:rPr>
                        <a:t>10 001-20 000 as.</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dirty="0">
                          <a:solidFill>
                            <a:srgbClr val="000000"/>
                          </a:solidFill>
                          <a:effectLst/>
                          <a:latin typeface="Arial" panose="020B0604020202020204" pitchFamily="34" charset="0"/>
                          <a:ea typeface="Aptos" panose="020B0004020202020204" pitchFamily="34" charset="0"/>
                        </a:rPr>
                        <a:t>636 342 </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728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713074263"/>
                  </a:ext>
                </a:extLst>
              </a:tr>
              <a:tr h="418993">
                <a:tc>
                  <a:txBody>
                    <a:bodyPr/>
                    <a:lstStyle/>
                    <a:p>
                      <a:pPr>
                        <a:buNone/>
                      </a:pPr>
                      <a:r>
                        <a:rPr lang="fi-FI" sz="1600" b="1">
                          <a:solidFill>
                            <a:srgbClr val="000000"/>
                          </a:solidFill>
                          <a:effectLst/>
                          <a:latin typeface="Arial" panose="020B0604020202020204" pitchFamily="34" charset="0"/>
                          <a:ea typeface="Aptos" panose="020B0004020202020204" pitchFamily="34" charset="0"/>
                        </a:rPr>
                        <a:t>5 001-10 000 as.</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dirty="0">
                          <a:solidFill>
                            <a:srgbClr val="000000"/>
                          </a:solidFill>
                          <a:effectLst/>
                          <a:latin typeface="Arial" panose="020B0604020202020204" pitchFamily="34" charset="0"/>
                          <a:ea typeface="Aptos" panose="020B0004020202020204" pitchFamily="34" charset="0"/>
                        </a:rPr>
                        <a:t>499 951 </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dirty="0">
                          <a:solidFill>
                            <a:srgbClr val="000000"/>
                          </a:solidFill>
                          <a:effectLst/>
                          <a:latin typeface="Arial" panose="020B0604020202020204" pitchFamily="34" charset="0"/>
                          <a:ea typeface="Aptos" panose="020B0004020202020204" pitchFamily="34" charset="0"/>
                        </a:rPr>
                        <a:t>822 </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50212041"/>
                  </a:ext>
                </a:extLst>
              </a:tr>
              <a:tr h="418993">
                <a:tc>
                  <a:txBody>
                    <a:bodyPr/>
                    <a:lstStyle/>
                    <a:p>
                      <a:pPr>
                        <a:buNone/>
                      </a:pPr>
                      <a:r>
                        <a:rPr lang="fi-FI" sz="1600" b="1">
                          <a:solidFill>
                            <a:srgbClr val="000000"/>
                          </a:solidFill>
                          <a:effectLst/>
                          <a:latin typeface="Arial" panose="020B0604020202020204" pitchFamily="34" charset="0"/>
                          <a:ea typeface="Aptos" panose="020B0004020202020204" pitchFamily="34" charset="0"/>
                        </a:rPr>
                        <a:t>2 000-5 000 as.</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290 241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dirty="0">
                          <a:solidFill>
                            <a:srgbClr val="000000"/>
                          </a:solidFill>
                          <a:effectLst/>
                          <a:latin typeface="Arial" panose="020B0604020202020204" pitchFamily="34" charset="0"/>
                          <a:ea typeface="Aptos" panose="020B0004020202020204" pitchFamily="34" charset="0"/>
                        </a:rPr>
                        <a:t>963 </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106746029"/>
                  </a:ext>
                </a:extLst>
              </a:tr>
              <a:tr h="418993">
                <a:tc>
                  <a:txBody>
                    <a:bodyPr/>
                    <a:lstStyle/>
                    <a:p>
                      <a:pPr>
                        <a:buNone/>
                      </a:pPr>
                      <a:r>
                        <a:rPr lang="fi-FI" sz="1600" b="1" dirty="0">
                          <a:solidFill>
                            <a:srgbClr val="000000"/>
                          </a:solidFill>
                          <a:effectLst/>
                          <a:latin typeface="Arial" panose="020B0604020202020204" pitchFamily="34" charset="0"/>
                          <a:ea typeface="Aptos" panose="020B0004020202020204" pitchFamily="34" charset="0"/>
                        </a:rPr>
                        <a:t>Alle 2 000 as.</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53 118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dirty="0">
                          <a:solidFill>
                            <a:srgbClr val="000000"/>
                          </a:solidFill>
                          <a:effectLst/>
                          <a:latin typeface="Arial" panose="020B0604020202020204" pitchFamily="34" charset="0"/>
                          <a:ea typeface="Aptos" panose="020B0004020202020204" pitchFamily="34" charset="0"/>
                        </a:rPr>
                        <a:t>997 </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13905436"/>
                  </a:ext>
                </a:extLst>
              </a:tr>
              <a:tr h="418993">
                <a:tc>
                  <a:txBody>
                    <a:bodyPr/>
                    <a:lstStyle/>
                    <a:p>
                      <a:pPr>
                        <a:buNone/>
                      </a:pPr>
                      <a:r>
                        <a:rPr lang="fi-FI" sz="1600" b="1" dirty="0">
                          <a:solidFill>
                            <a:srgbClr val="000000"/>
                          </a:solidFill>
                          <a:effectLst/>
                          <a:latin typeface="Arial" panose="020B0604020202020204" pitchFamily="34" charset="0"/>
                          <a:ea typeface="Aptos" panose="020B0004020202020204" pitchFamily="34" charset="0"/>
                        </a:rPr>
                        <a:t>KOKO MAA</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a:solidFill>
                            <a:srgbClr val="000000"/>
                          </a:solidFill>
                          <a:effectLst/>
                          <a:latin typeface="Arial" panose="020B0604020202020204" pitchFamily="34" charset="0"/>
                          <a:ea typeface="Aptos" panose="020B0004020202020204" pitchFamily="34" charset="0"/>
                        </a:rPr>
                        <a:t>5 605 317 </a:t>
                      </a:r>
                      <a:endParaRPr lang="fi-FI" sz="2800" b="1">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tc>
                  <a:txBody>
                    <a:bodyPr/>
                    <a:lstStyle/>
                    <a:p>
                      <a:pPr algn="r">
                        <a:buNone/>
                      </a:pPr>
                      <a:r>
                        <a:rPr lang="fi-FI" sz="1600" b="1" dirty="0">
                          <a:solidFill>
                            <a:srgbClr val="000000"/>
                          </a:solidFill>
                          <a:effectLst/>
                          <a:latin typeface="Arial" panose="020B0604020202020204" pitchFamily="34" charset="0"/>
                          <a:ea typeface="Aptos" panose="020B0004020202020204" pitchFamily="34" charset="0"/>
                        </a:rPr>
                        <a:t>626 </a:t>
                      </a:r>
                      <a:endParaRPr lang="fi-FI" sz="2800" b="1" dirty="0">
                        <a:effectLst/>
                        <a:latin typeface="Calibri" panose="020F0502020204030204" pitchFamily="34" charset="0"/>
                        <a:ea typeface="Aptos" panose="020B0004020202020204" pitchFamily="34"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830137122"/>
                  </a:ext>
                </a:extLst>
              </a:tr>
            </a:tbl>
          </a:graphicData>
        </a:graphic>
      </p:graphicFrame>
      <p:sp>
        <p:nvSpPr>
          <p:cNvPr id="4" name="Dian numeron paikkamerkki 3">
            <a:extLst>
              <a:ext uri="{FF2B5EF4-FFF2-40B4-BE49-F238E27FC236}">
                <a16:creationId xmlns:a16="http://schemas.microsoft.com/office/drawing/2014/main" id="{4D5CD9C8-0CF0-9217-64F6-75147C16667B}"/>
              </a:ext>
            </a:extLst>
          </p:cNvPr>
          <p:cNvSpPr>
            <a:spLocks noGrp="1"/>
          </p:cNvSpPr>
          <p:nvPr>
            <p:ph type="sldNum" sz="quarter" idx="12"/>
          </p:nvPr>
        </p:nvSpPr>
        <p:spPr/>
        <p:txBody>
          <a:bodyPr/>
          <a:lstStyle/>
          <a:p>
            <a:fld id="{7CD1C137-87C0-4E4B-8573-EDFCC21A7E6F}" type="slidenum">
              <a:rPr lang="fi-FI" noProof="0" smtClean="0"/>
              <a:pPr/>
              <a:t>12</a:t>
            </a:fld>
            <a:endParaRPr lang="fi-FI" noProof="0" dirty="0"/>
          </a:p>
        </p:txBody>
      </p:sp>
      <p:sp>
        <p:nvSpPr>
          <p:cNvPr id="6" name="Rectangle 1">
            <a:extLst>
              <a:ext uri="{FF2B5EF4-FFF2-40B4-BE49-F238E27FC236}">
                <a16:creationId xmlns:a16="http://schemas.microsoft.com/office/drawing/2014/main" id="{786618C1-45A5-3ED9-F5CF-EA9ADCD0ACC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9266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78552A-926E-809A-F3B8-BCED8F8A6870}"/>
              </a:ext>
            </a:extLst>
          </p:cNvPr>
          <p:cNvSpPr>
            <a:spLocks noGrp="1"/>
          </p:cNvSpPr>
          <p:nvPr>
            <p:ph type="title"/>
          </p:nvPr>
        </p:nvSpPr>
        <p:spPr/>
        <p:txBody>
          <a:bodyPr/>
          <a:lstStyle/>
          <a:p>
            <a:r>
              <a:rPr lang="fi-FI" dirty="0"/>
              <a:t>Valtionosuusuudistuksella ei yksin pelasteta kuntataloutta</a:t>
            </a:r>
          </a:p>
        </p:txBody>
      </p:sp>
      <p:sp>
        <p:nvSpPr>
          <p:cNvPr id="3" name="Sisällön paikkamerkki 2">
            <a:extLst>
              <a:ext uri="{FF2B5EF4-FFF2-40B4-BE49-F238E27FC236}">
                <a16:creationId xmlns:a16="http://schemas.microsoft.com/office/drawing/2014/main" id="{5957F090-132D-5F8F-549D-9E8071DD741B}"/>
              </a:ext>
            </a:extLst>
          </p:cNvPr>
          <p:cNvSpPr>
            <a:spLocks noGrp="1"/>
          </p:cNvSpPr>
          <p:nvPr>
            <p:ph idx="1"/>
          </p:nvPr>
        </p:nvSpPr>
        <p:spPr>
          <a:xfrm>
            <a:off x="814162" y="1943999"/>
            <a:ext cx="10871108" cy="4315125"/>
          </a:xfrm>
        </p:spPr>
        <p:txBody>
          <a:bodyPr>
            <a:normAutofit fontScale="62500" lnSpcReduction="20000"/>
          </a:bodyPr>
          <a:lstStyle/>
          <a:p>
            <a:r>
              <a:rPr lang="fi-FI" dirty="0"/>
              <a:t>Kuntatalouden ja julkisen talouden näkökulmasta rahoitus- tai valtionosuusuudistuksella ei pystytä vaikuttamaan eriytymis- ja demografiakehitykseen tai pelastamaan yksittäisiä kuntia.</a:t>
            </a:r>
          </a:p>
          <a:p>
            <a:pPr lvl="1"/>
            <a:r>
              <a:rPr lang="fi-FI" dirty="0"/>
              <a:t>Pienet ja heikossa taloudellisessa kunnossa olevat kunnat vaikeuttavat valtionosuusuudistusten valmistelua perustuslain tuomien reunaehtojen näkökulmasta, sillä lähtökohtaisesti näissä kunnissa veroprosentin yksikkötuotto on heikko ja kunnallisveroprosentit jo korkeita</a:t>
            </a:r>
          </a:p>
          <a:p>
            <a:r>
              <a:rPr lang="fi-FI" dirty="0"/>
              <a:t>Väestökehityksen ja syntyvyyden myötä kunnan peruspalvelujen valtionosuudet keskittyvät jatkovuosina entistä enemmän kasvukeskuksiin ja suuriin kaupunkeihin. Kun lisärahoitusta ei ole odotettavissa, kuntien väliset tulosiirrot eivät ole ratkaisu rakenteellisiin ongelmiin.</a:t>
            </a:r>
          </a:p>
          <a:p>
            <a:pPr lvl="1"/>
            <a:r>
              <a:rPr lang="fi-FI" dirty="0"/>
              <a:t>Myös keskuskaupunkien tilanteet eriytyvät ja tilanne haastaa voimakkaasti monia maakuntien keskuskaupunkeja, joiden pitäisi toimia vetureina alueilleen.</a:t>
            </a:r>
          </a:p>
          <a:p>
            <a:r>
              <a:rPr lang="fi-FI" dirty="0"/>
              <a:t>Kokonaisuudistus ei etene tällä hallituskaudella, mutta valtiovarainministeriössä selvitetään mahdollisia pienempiä muutoksia vuosista 2027 ja 2028 alkaen.</a:t>
            </a:r>
          </a:p>
          <a:p>
            <a:pPr lvl="1"/>
            <a:r>
              <a:rPr lang="fi-FI" dirty="0"/>
              <a:t>Kuntien oman talousvalmistelun näkökulmasta aikaa on kuitenkin vähän ja vaihtoehdot ovat rajalliset.</a:t>
            </a:r>
          </a:p>
          <a:p>
            <a:r>
              <a:rPr lang="fi-FI" dirty="0"/>
              <a:t>Valtiovarainministeriön valmisteluryhmän työ on tuottanut laajan ja ajantasaisen tietopohjan, jota voidaan hyödyntää valtionosuusjärjestelmän jatkokehittämisessä.</a:t>
            </a:r>
          </a:p>
        </p:txBody>
      </p:sp>
      <p:sp>
        <p:nvSpPr>
          <p:cNvPr id="4" name="Dian numeron paikkamerkki 3">
            <a:extLst>
              <a:ext uri="{FF2B5EF4-FFF2-40B4-BE49-F238E27FC236}">
                <a16:creationId xmlns:a16="http://schemas.microsoft.com/office/drawing/2014/main" id="{8F6B2CEA-1DE7-61F4-EA70-6AACCAD350BE}"/>
              </a:ext>
            </a:extLst>
          </p:cNvPr>
          <p:cNvSpPr>
            <a:spLocks noGrp="1"/>
          </p:cNvSpPr>
          <p:nvPr>
            <p:ph type="sldNum" sz="quarter" idx="12"/>
          </p:nvPr>
        </p:nvSpPr>
        <p:spPr/>
        <p:txBody>
          <a:bodyPr/>
          <a:lstStyle/>
          <a:p>
            <a:fld id="{7CD1C137-87C0-4E4B-8573-EDFCC21A7E6F}" type="slidenum">
              <a:rPr lang="fi-FI" noProof="0" smtClean="0"/>
              <a:pPr/>
              <a:t>13</a:t>
            </a:fld>
            <a:endParaRPr lang="fi-FI" noProof="0" dirty="0"/>
          </a:p>
        </p:txBody>
      </p:sp>
    </p:spTree>
    <p:extLst>
      <p:ext uri="{BB962C8B-B14F-4D97-AF65-F5344CB8AC3E}">
        <p14:creationId xmlns:p14="http://schemas.microsoft.com/office/powerpoint/2010/main" val="355133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C4D8B9-55CE-3050-B62F-7647CDF7A8AB}"/>
              </a:ext>
            </a:extLst>
          </p:cNvPr>
          <p:cNvSpPr>
            <a:spLocks noGrp="1"/>
          </p:cNvSpPr>
          <p:nvPr>
            <p:ph type="title"/>
          </p:nvPr>
        </p:nvSpPr>
        <p:spPr/>
        <p:txBody>
          <a:bodyPr/>
          <a:lstStyle/>
          <a:p>
            <a:r>
              <a:rPr lang="fi-FI" dirty="0"/>
              <a:t>Demografinen kehitys kunnissa ja perusopetus</a:t>
            </a:r>
          </a:p>
        </p:txBody>
      </p:sp>
    </p:spTree>
    <p:extLst>
      <p:ext uri="{BB962C8B-B14F-4D97-AF65-F5344CB8AC3E}">
        <p14:creationId xmlns:p14="http://schemas.microsoft.com/office/powerpoint/2010/main" val="191767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EF7C1D-EE5A-66BB-2CD2-20027D9A7083}"/>
              </a:ext>
            </a:extLst>
          </p:cNvPr>
          <p:cNvSpPr>
            <a:spLocks noGrp="1"/>
          </p:cNvSpPr>
          <p:nvPr>
            <p:ph type="title"/>
          </p:nvPr>
        </p:nvSpPr>
        <p:spPr>
          <a:xfrm>
            <a:off x="814160" y="499567"/>
            <a:ext cx="10871109" cy="1080000"/>
          </a:xfrm>
        </p:spPr>
        <p:txBody>
          <a:bodyPr/>
          <a:lstStyle/>
          <a:p>
            <a:r>
              <a:rPr lang="fi-FI" dirty="0"/>
              <a:t>Kuntien eriytymiskehitys jatkuu voimakkaana myös tulevina vuosina uudessa väestöennusteessa</a:t>
            </a:r>
          </a:p>
        </p:txBody>
      </p:sp>
      <p:sp>
        <p:nvSpPr>
          <p:cNvPr id="3" name="Sisällön paikkamerkki 2">
            <a:extLst>
              <a:ext uri="{FF2B5EF4-FFF2-40B4-BE49-F238E27FC236}">
                <a16:creationId xmlns:a16="http://schemas.microsoft.com/office/drawing/2014/main" id="{62CC82D1-9597-346D-0B13-CBD4A63B64E1}"/>
              </a:ext>
            </a:extLst>
          </p:cNvPr>
          <p:cNvSpPr>
            <a:spLocks noGrp="1"/>
          </p:cNvSpPr>
          <p:nvPr>
            <p:ph sz="half" idx="1"/>
          </p:nvPr>
        </p:nvSpPr>
        <p:spPr>
          <a:xfrm>
            <a:off x="814161" y="1837083"/>
            <a:ext cx="6216367" cy="4315125"/>
          </a:xfrm>
        </p:spPr>
        <p:txBody>
          <a:bodyPr>
            <a:normAutofit fontScale="92500" lnSpcReduction="10000"/>
          </a:bodyPr>
          <a:lstStyle/>
          <a:p>
            <a:r>
              <a:rPr lang="fi-FI" sz="1600" dirty="0"/>
              <a:t>Kuntien eriytymiskehitys on jatkunut Suomessa jo pitkään. Eriytymis- ja demografiakehitys tulee aiheuttamaan jatkossa ongelmia kuntien palvelujen järjestämiselle yhdenvertaisesti koko maassa.</a:t>
            </a:r>
          </a:p>
          <a:p>
            <a:r>
              <a:rPr lang="fi-FI" sz="1600" dirty="0"/>
              <a:t>Väestö kasvaa Suomessa vain 25 kunnassa enemmän kuin 15 prosenttia vuosien 2024–2045 välillä. Vastaavasti 109 kunnassa väestö pienenee samalla aikavälillä enemmän kuin 15 prosenttia. </a:t>
            </a:r>
          </a:p>
          <a:p>
            <a:r>
              <a:rPr lang="fi-FI" sz="1600" dirty="0"/>
              <a:t>Keskiössä Suomen eriytymiskehityksessä on syntyvyyden pienentyminen, väestön ikääntyminen ja maan sisäinen muuttoliike. Eriytymiskehitys haastaa kuntien kykyä suoriutua niille annetuista lakisääteisistä tehtävistä. </a:t>
            </a:r>
          </a:p>
          <a:p>
            <a:r>
              <a:rPr lang="fi-FI" sz="1600" dirty="0"/>
              <a:t>Väestön ikääntyminen ja työikäisen väestön keskittyminen suuriin kaupunkeihin pienentää väestöä menettävien kuntien veropohjaa. Jatkossa myös osaavan työvoiman saatavuus tulee olemaan entistä suurempi ongelma varsinkin pienille kunnille ja maakuntien reunakunnille. Suurissa kaupungeissa ja niiden kehyskunnissa väestönkasvu lisää palvelutarvetta ja investointipaineita.</a:t>
            </a:r>
          </a:p>
        </p:txBody>
      </p:sp>
      <p:sp>
        <p:nvSpPr>
          <p:cNvPr id="5" name="Dian numeron paikkamerkki 4">
            <a:extLst>
              <a:ext uri="{FF2B5EF4-FFF2-40B4-BE49-F238E27FC236}">
                <a16:creationId xmlns:a16="http://schemas.microsoft.com/office/drawing/2014/main" id="{566066A0-A65F-662F-467D-F687B9F22A26}"/>
              </a:ext>
            </a:extLst>
          </p:cNvPr>
          <p:cNvSpPr>
            <a:spLocks noGrp="1"/>
          </p:cNvSpPr>
          <p:nvPr>
            <p:ph type="sldNum" sz="quarter" idx="12"/>
          </p:nvPr>
        </p:nvSpPr>
        <p:spPr/>
        <p:txBody>
          <a:bodyPr/>
          <a:lstStyle/>
          <a:p>
            <a:fld id="{7CD1C137-87C0-4E4B-8573-EDFCC21A7E6F}" type="slidenum">
              <a:rPr lang="fi-FI" noProof="0" smtClean="0"/>
              <a:t>15</a:t>
            </a:fld>
            <a:endParaRPr lang="fi-FI" noProof="0" dirty="0"/>
          </a:p>
        </p:txBody>
      </p:sp>
      <p:pic>
        <p:nvPicPr>
          <p:cNvPr id="17" name="Sisällön paikkamerkki 16">
            <a:extLst>
              <a:ext uri="{FF2B5EF4-FFF2-40B4-BE49-F238E27FC236}">
                <a16:creationId xmlns:a16="http://schemas.microsoft.com/office/drawing/2014/main" id="{1C36466E-305B-AB7D-34C8-493B8E696BA8}"/>
              </a:ext>
            </a:extLst>
          </p:cNvPr>
          <p:cNvPicPr>
            <a:picLocks noGrp="1" noChangeAspect="1"/>
          </p:cNvPicPr>
          <p:nvPr>
            <p:ph sz="half" idx="2"/>
          </p:nvPr>
        </p:nvPicPr>
        <p:blipFill>
          <a:blip r:embed="rId2"/>
          <a:stretch>
            <a:fillRect/>
          </a:stretch>
        </p:blipFill>
        <p:spPr>
          <a:xfrm>
            <a:off x="7339581" y="1487207"/>
            <a:ext cx="4454486" cy="4665002"/>
          </a:xfrm>
        </p:spPr>
      </p:pic>
    </p:spTree>
    <p:extLst>
      <p:ext uri="{BB962C8B-B14F-4D97-AF65-F5344CB8AC3E}">
        <p14:creationId xmlns:p14="http://schemas.microsoft.com/office/powerpoint/2010/main" val="195090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834631-4677-4FE9-A378-9068B22F5EA5}"/>
              </a:ext>
            </a:extLst>
          </p:cNvPr>
          <p:cNvSpPr>
            <a:spLocks noGrp="1"/>
          </p:cNvSpPr>
          <p:nvPr>
            <p:ph type="title"/>
          </p:nvPr>
        </p:nvSpPr>
        <p:spPr/>
        <p:txBody>
          <a:bodyPr/>
          <a:lstStyle/>
          <a:p>
            <a:r>
              <a:rPr lang="fi-FI" dirty="0"/>
              <a:t>Syntyvyyden kehitys aiheuttaa muutospaineita kuntakoosta riippumatta</a:t>
            </a:r>
          </a:p>
        </p:txBody>
      </p:sp>
      <p:sp>
        <p:nvSpPr>
          <p:cNvPr id="3" name="Sisällön paikkamerkki 2">
            <a:extLst>
              <a:ext uri="{FF2B5EF4-FFF2-40B4-BE49-F238E27FC236}">
                <a16:creationId xmlns:a16="http://schemas.microsoft.com/office/drawing/2014/main" id="{A94FE233-1002-1176-8AAA-366E826CFD25}"/>
              </a:ext>
            </a:extLst>
          </p:cNvPr>
          <p:cNvSpPr>
            <a:spLocks noGrp="1"/>
          </p:cNvSpPr>
          <p:nvPr>
            <p:ph sz="half" idx="1"/>
          </p:nvPr>
        </p:nvSpPr>
        <p:spPr>
          <a:xfrm>
            <a:off x="814161" y="1981045"/>
            <a:ext cx="5874957" cy="4396415"/>
          </a:xfrm>
        </p:spPr>
        <p:txBody>
          <a:bodyPr>
            <a:noAutofit/>
          </a:bodyPr>
          <a:lstStyle/>
          <a:p>
            <a:r>
              <a:rPr lang="fi-FI" sz="1600" dirty="0"/>
              <a:t>Syntyvyyden arvioidaan kasvavan tulevina vuosina pääosin vain suurissa kaupungeissa ja kaupunkiseuduilla. Erityisen haasteellisessa tilanteessa ovat pienet kunnat, joissa lapsi-ikäluokan koko jää alle 20 lapseen ja joissa on jo nykyisin vain yksi peruskoulu, koska tällöin kunnilla ei ole mahdollisuutta tehdä sopeutuksia kouluverkkoa pienentämällä.</a:t>
            </a:r>
          </a:p>
          <a:p>
            <a:r>
              <a:rPr lang="fi-FI" sz="1600" dirty="0"/>
              <a:t>Syntyvyys kasvaa jatkossa lähinnä suurissa kaupungeissa ja suurten kaupunkien kehyskunnissa. Uhkaksi tulevaisuudessa voi nousta palveluiden eriarvoistuminen nuoren ja työikäisen väestön keskittyessä kaupunkeihin. </a:t>
            </a:r>
          </a:p>
          <a:p>
            <a:r>
              <a:rPr lang="fi-FI" sz="1600" dirty="0"/>
              <a:t>Eriytymiskehityksestä johtuen palveluiden ja investointien ennakoivan suunnittelun merkitys kasvaa.</a:t>
            </a:r>
          </a:p>
        </p:txBody>
      </p:sp>
      <p:sp>
        <p:nvSpPr>
          <p:cNvPr id="5" name="Dian numeron paikkamerkki 4">
            <a:extLst>
              <a:ext uri="{FF2B5EF4-FFF2-40B4-BE49-F238E27FC236}">
                <a16:creationId xmlns:a16="http://schemas.microsoft.com/office/drawing/2014/main" id="{C88AC25E-0533-6198-AC69-69BA1E838C3C}"/>
              </a:ext>
            </a:extLst>
          </p:cNvPr>
          <p:cNvSpPr>
            <a:spLocks noGrp="1"/>
          </p:cNvSpPr>
          <p:nvPr>
            <p:ph type="sldNum" sz="quarter" idx="12"/>
          </p:nvPr>
        </p:nvSpPr>
        <p:spPr/>
        <p:txBody>
          <a:bodyPr/>
          <a:lstStyle/>
          <a:p>
            <a:fld id="{7CD1C137-87C0-4E4B-8573-EDFCC21A7E6F}" type="slidenum">
              <a:rPr lang="fi-FI" noProof="0" smtClean="0"/>
              <a:t>16</a:t>
            </a:fld>
            <a:endParaRPr lang="fi-FI" noProof="0" dirty="0"/>
          </a:p>
        </p:txBody>
      </p:sp>
      <p:pic>
        <p:nvPicPr>
          <p:cNvPr id="9" name="Sisällön paikkamerkki 8">
            <a:extLst>
              <a:ext uri="{FF2B5EF4-FFF2-40B4-BE49-F238E27FC236}">
                <a16:creationId xmlns:a16="http://schemas.microsoft.com/office/drawing/2014/main" id="{B3AB4B72-B5D9-A705-432F-EE958EA942FA}"/>
              </a:ext>
            </a:extLst>
          </p:cNvPr>
          <p:cNvPicPr>
            <a:picLocks noGrp="1" noChangeAspect="1"/>
          </p:cNvPicPr>
          <p:nvPr>
            <p:ph sz="half" idx="2"/>
          </p:nvPr>
        </p:nvPicPr>
        <p:blipFill>
          <a:blip r:embed="rId3"/>
          <a:stretch>
            <a:fillRect/>
          </a:stretch>
        </p:blipFill>
        <p:spPr>
          <a:xfrm>
            <a:off x="6935637" y="1228679"/>
            <a:ext cx="3960963" cy="5310691"/>
          </a:xfrm>
        </p:spPr>
      </p:pic>
    </p:spTree>
    <p:extLst>
      <p:ext uri="{BB962C8B-B14F-4D97-AF65-F5344CB8AC3E}">
        <p14:creationId xmlns:p14="http://schemas.microsoft.com/office/powerpoint/2010/main" val="418526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1D76E2-7B07-92D8-5935-72A2FDFF03E6}"/>
              </a:ext>
            </a:extLst>
          </p:cNvPr>
          <p:cNvSpPr>
            <a:spLocks noGrp="1"/>
          </p:cNvSpPr>
          <p:nvPr>
            <p:ph type="title"/>
          </p:nvPr>
        </p:nvSpPr>
        <p:spPr>
          <a:xfrm>
            <a:off x="814161" y="310534"/>
            <a:ext cx="10574564" cy="1080000"/>
          </a:xfrm>
        </p:spPr>
        <p:txBody>
          <a:bodyPr/>
          <a:lstStyle/>
          <a:p>
            <a:r>
              <a:rPr lang="fi-FI" dirty="0"/>
              <a:t>Alueelliset erot työikäisen väestön kehityksessä voimistuvat</a:t>
            </a:r>
          </a:p>
        </p:txBody>
      </p:sp>
      <p:sp>
        <p:nvSpPr>
          <p:cNvPr id="3" name="Sisällön paikkamerkki 2">
            <a:extLst>
              <a:ext uri="{FF2B5EF4-FFF2-40B4-BE49-F238E27FC236}">
                <a16:creationId xmlns:a16="http://schemas.microsoft.com/office/drawing/2014/main" id="{A2E78218-2311-2E52-DAE6-80DA4B897A25}"/>
              </a:ext>
            </a:extLst>
          </p:cNvPr>
          <p:cNvSpPr>
            <a:spLocks noGrp="1"/>
          </p:cNvSpPr>
          <p:nvPr>
            <p:ph sz="half" idx="1"/>
          </p:nvPr>
        </p:nvSpPr>
        <p:spPr>
          <a:xfrm>
            <a:off x="814161" y="1602915"/>
            <a:ext cx="6911216" cy="4740876"/>
          </a:xfrm>
        </p:spPr>
        <p:txBody>
          <a:bodyPr>
            <a:normAutofit/>
          </a:bodyPr>
          <a:lstStyle/>
          <a:p>
            <a:r>
              <a:rPr lang="fi-FI" sz="1400" dirty="0"/>
              <a:t>Lapsi- ja nuorisoikäluokat sekä työikäinen väestö jakautuvat kunnittain tarkasteltuna hyvin epätasaisesti ja nykyisellä kuntarakenteella uhkakuvaksi nousee palveluiden voimakas eriytyminen</a:t>
            </a:r>
          </a:p>
          <a:p>
            <a:r>
              <a:rPr lang="fi-FI" sz="1400" dirty="0"/>
              <a:t>Osaavan työvoiman saatavuus ja julkisen sektorin henkilöstön kohtuullisen voimakas eläköityminen tulevat vaikeuttamaan kuntien järjestämisvastuulla olevien peruspalveluiden toteuttamista erityisesti maakuntien reuna-alueilla</a:t>
            </a:r>
          </a:p>
          <a:p>
            <a:r>
              <a:rPr lang="fi-FI" sz="1400" dirty="0"/>
              <a:t>Vahvan eriytymiskehityksen vuoksi, sekä taloudellisesti että väestöllisesti, kaikki kunnat eivät ole enää nykyisin tai jatkossakaan yhdenvertaisessa asemassa ottamaan vastaan vaativia uusia tehtäviä</a:t>
            </a:r>
          </a:p>
          <a:p>
            <a:r>
              <a:rPr lang="fi-FI" sz="1400" dirty="0"/>
              <a:t>Kuntien talouden kriisinsietokyky, yhdenvertaisten palvelujen parempi turvaaminen ja osaavan työvoiman saatavuus kaikkialla maassa edellyttäisivät leveämpiä hartioita sekä valtion kuntiin kohdistaman ohjauksen kehittämistä.</a:t>
            </a:r>
          </a:p>
        </p:txBody>
      </p:sp>
      <p:sp>
        <p:nvSpPr>
          <p:cNvPr id="5" name="Dian numeron paikkamerkki 4">
            <a:extLst>
              <a:ext uri="{FF2B5EF4-FFF2-40B4-BE49-F238E27FC236}">
                <a16:creationId xmlns:a16="http://schemas.microsoft.com/office/drawing/2014/main" id="{FC15C5E2-983A-02D0-12EF-24AA9E1C958E}"/>
              </a:ext>
            </a:extLst>
          </p:cNvPr>
          <p:cNvSpPr>
            <a:spLocks noGrp="1"/>
          </p:cNvSpPr>
          <p:nvPr>
            <p:ph type="sldNum" sz="quarter" idx="12"/>
          </p:nvPr>
        </p:nvSpPr>
        <p:spPr/>
        <p:txBody>
          <a:bodyPr/>
          <a:lstStyle/>
          <a:p>
            <a:fld id="{7CD1C137-87C0-4E4B-8573-EDFCC21A7E6F}" type="slidenum">
              <a:rPr lang="fi-FI" noProof="0" smtClean="0"/>
              <a:t>17</a:t>
            </a:fld>
            <a:endParaRPr lang="fi-FI" noProof="0" dirty="0"/>
          </a:p>
        </p:txBody>
      </p:sp>
      <p:pic>
        <p:nvPicPr>
          <p:cNvPr id="11" name="Sisällön paikkamerkki 10">
            <a:extLst>
              <a:ext uri="{FF2B5EF4-FFF2-40B4-BE49-F238E27FC236}">
                <a16:creationId xmlns:a16="http://schemas.microsoft.com/office/drawing/2014/main" id="{3465C910-4817-5015-4ABC-7D0102DF7D3F}"/>
              </a:ext>
            </a:extLst>
          </p:cNvPr>
          <p:cNvPicPr>
            <a:picLocks noGrp="1" noChangeAspect="1"/>
          </p:cNvPicPr>
          <p:nvPr>
            <p:ph sz="half" idx="2"/>
          </p:nvPr>
        </p:nvPicPr>
        <p:blipFill>
          <a:blip r:embed="rId3"/>
          <a:stretch>
            <a:fillRect/>
          </a:stretch>
        </p:blipFill>
        <p:spPr>
          <a:xfrm>
            <a:off x="7613059" y="811385"/>
            <a:ext cx="4485808" cy="5363073"/>
          </a:xfrm>
        </p:spPr>
      </p:pic>
    </p:spTree>
    <p:extLst>
      <p:ext uri="{BB962C8B-B14F-4D97-AF65-F5344CB8AC3E}">
        <p14:creationId xmlns:p14="http://schemas.microsoft.com/office/powerpoint/2010/main" val="163227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9EA1-81C7-140F-E561-88F4B9555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6C62E-382B-AD29-E017-9485FB77DFFC}"/>
              </a:ext>
            </a:extLst>
          </p:cNvPr>
          <p:cNvSpPr>
            <a:spLocks noGrp="1"/>
          </p:cNvSpPr>
          <p:nvPr>
            <p:ph type="title"/>
          </p:nvPr>
        </p:nvSpPr>
        <p:spPr>
          <a:xfrm>
            <a:off x="503284" y="313788"/>
            <a:ext cx="6028145" cy="1291011"/>
          </a:xfrm>
        </p:spPr>
        <p:txBody>
          <a:bodyPr/>
          <a:lstStyle/>
          <a:p>
            <a:r>
              <a:rPr lang="fi-FI" sz="3733" dirty="0"/>
              <a:t>Varhaiskasvatusikäisten kehitys</a:t>
            </a:r>
            <a:endParaRPr lang="en-US" sz="3733" dirty="0"/>
          </a:p>
        </p:txBody>
      </p:sp>
      <p:sp>
        <p:nvSpPr>
          <p:cNvPr id="4" name="Slide Number Placeholder 3">
            <a:extLst>
              <a:ext uri="{FF2B5EF4-FFF2-40B4-BE49-F238E27FC236}">
                <a16:creationId xmlns:a16="http://schemas.microsoft.com/office/drawing/2014/main" id="{88E592C9-2CB9-B412-33B3-E7ED314375C8}"/>
              </a:ext>
            </a:extLst>
          </p:cNvPr>
          <p:cNvSpPr>
            <a:spLocks noGrp="1"/>
          </p:cNvSpPr>
          <p:nvPr>
            <p:ph type="sldNum" sz="quarter" idx="12"/>
          </p:nvPr>
        </p:nvSpPr>
        <p:spPr/>
        <p:txBody>
          <a:bodyPr/>
          <a:lstStyle/>
          <a:p>
            <a:pPr defTabSz="1219170">
              <a:defRPr/>
            </a:pPr>
            <a:fld id="{1EA1DD0D-7089-48C5-B116-A19F892CF1D9}" type="slidenum">
              <a:rPr lang="fi-FI">
                <a:solidFill>
                  <a:srgbClr val="000000">
                    <a:lumMod val="50000"/>
                    <a:lumOff val="50000"/>
                  </a:srgbClr>
                </a:solidFill>
                <a:latin typeface="Arial"/>
              </a:rPr>
              <a:pPr defTabSz="1219170">
                <a:defRPr/>
              </a:pPr>
              <a:t>18</a:t>
            </a:fld>
            <a:r>
              <a:rPr lang="fi-FI">
                <a:solidFill>
                  <a:srgbClr val="000000">
                    <a:lumMod val="50000"/>
                    <a:lumOff val="50000"/>
                  </a:srgbClr>
                </a:solidFill>
                <a:latin typeface="Arial"/>
              </a:rPr>
              <a:t>  </a:t>
            </a:r>
            <a:r>
              <a:rPr lang="fi-FI" b="0">
                <a:solidFill>
                  <a:srgbClr val="FFFFFF">
                    <a:lumMod val="65000"/>
                  </a:srgbClr>
                </a:solidFill>
                <a:latin typeface="Arial"/>
              </a:rPr>
              <a:t>|</a:t>
            </a:r>
            <a:endParaRPr lang="fi-FI" sz="800" b="0" dirty="0">
              <a:solidFill>
                <a:srgbClr val="FFFFFF">
                  <a:lumMod val="65000"/>
                </a:srgbClr>
              </a:solidFill>
              <a:latin typeface="Arial"/>
            </a:endParaRPr>
          </a:p>
        </p:txBody>
      </p:sp>
      <p:sp>
        <p:nvSpPr>
          <p:cNvPr id="5" name="Date Placeholder 4">
            <a:extLst>
              <a:ext uri="{FF2B5EF4-FFF2-40B4-BE49-F238E27FC236}">
                <a16:creationId xmlns:a16="http://schemas.microsoft.com/office/drawing/2014/main" id="{B549476E-D3D4-E02F-97D0-C20C174874C5}"/>
              </a:ext>
            </a:extLst>
          </p:cNvPr>
          <p:cNvSpPr>
            <a:spLocks noGrp="1"/>
          </p:cNvSpPr>
          <p:nvPr>
            <p:ph type="dt" sz="half" idx="2"/>
          </p:nvPr>
        </p:nvSpPr>
        <p:spPr/>
        <p:txBody>
          <a:bodyPr/>
          <a:lstStyle/>
          <a:p>
            <a:pPr defTabSz="1219170">
              <a:defRPr/>
            </a:pPr>
            <a:r>
              <a:rPr lang="fi-FI" dirty="0">
                <a:solidFill>
                  <a:srgbClr val="000000">
                    <a:lumMod val="50000"/>
                    <a:lumOff val="50000"/>
                  </a:srgbClr>
                </a:solidFill>
                <a:latin typeface="Arial"/>
              </a:rPr>
              <a:t>12.3.2026</a:t>
            </a:r>
          </a:p>
        </p:txBody>
      </p:sp>
      <p:sp>
        <p:nvSpPr>
          <p:cNvPr id="17" name="Content Placeholder 16">
            <a:extLst>
              <a:ext uri="{FF2B5EF4-FFF2-40B4-BE49-F238E27FC236}">
                <a16:creationId xmlns:a16="http://schemas.microsoft.com/office/drawing/2014/main" id="{DC04B8D0-1594-CA29-5386-B05B4535888B}"/>
              </a:ext>
            </a:extLst>
          </p:cNvPr>
          <p:cNvSpPr>
            <a:spLocks noGrp="1"/>
          </p:cNvSpPr>
          <p:nvPr>
            <p:ph idx="1"/>
          </p:nvPr>
        </p:nvSpPr>
        <p:spPr>
          <a:xfrm>
            <a:off x="599296" y="2025554"/>
            <a:ext cx="3672501" cy="3803713"/>
          </a:xfrm>
        </p:spPr>
        <p:txBody>
          <a:bodyPr>
            <a:normAutofit/>
          </a:bodyPr>
          <a:lstStyle/>
          <a:p>
            <a:r>
              <a:rPr lang="fi-FI" sz="2133" dirty="0"/>
              <a:t>Varhaiskasvatusikäisten (1–6v) määrä on vähentynyt vuosina 2013–2023 noin 71 000 lapsella.</a:t>
            </a:r>
          </a:p>
          <a:p>
            <a:r>
              <a:rPr lang="fi-FI" sz="2133" dirty="0"/>
              <a:t>Vuoteen 2040 varhaiskasvatusikäisten väheneminen tasaantuu, mutta kehitys eriytyy alueiden välillä.</a:t>
            </a:r>
          </a:p>
        </p:txBody>
      </p:sp>
      <p:sp>
        <p:nvSpPr>
          <p:cNvPr id="21" name="TextBox 20">
            <a:extLst>
              <a:ext uri="{FF2B5EF4-FFF2-40B4-BE49-F238E27FC236}">
                <a16:creationId xmlns:a16="http://schemas.microsoft.com/office/drawing/2014/main" id="{7ADA504A-2B94-AE19-2F3C-40D9669A4A4E}"/>
              </a:ext>
            </a:extLst>
          </p:cNvPr>
          <p:cNvSpPr txBox="1"/>
          <p:nvPr/>
        </p:nvSpPr>
        <p:spPr>
          <a:xfrm>
            <a:off x="4655841" y="5981799"/>
            <a:ext cx="1599289" cy="584968"/>
          </a:xfrm>
          <a:prstGeom prst="rect">
            <a:avLst/>
          </a:prstGeom>
          <a:noFill/>
        </p:spPr>
        <p:txBody>
          <a:bodyPr wrap="square" rtlCol="0">
            <a:spAutoFit/>
          </a:bodyPr>
          <a:lstStyle/>
          <a:p>
            <a:pPr defTabSz="1219170">
              <a:defRPr/>
            </a:pPr>
            <a:r>
              <a:rPr lang="fi-FI" sz="1067" i="1" dirty="0">
                <a:solidFill>
                  <a:srgbClr val="000000"/>
                </a:solidFill>
                <a:latin typeface="Arial"/>
              </a:rPr>
              <a:t>Lähde: Tilastokeskus, väestötilasto ja väestöennuste 2024</a:t>
            </a:r>
            <a:endParaRPr lang="en-US" sz="1067" i="1" dirty="0">
              <a:solidFill>
                <a:srgbClr val="000000"/>
              </a:solidFill>
              <a:latin typeface="Arial"/>
            </a:endParaRPr>
          </a:p>
        </p:txBody>
      </p:sp>
      <p:pic>
        <p:nvPicPr>
          <p:cNvPr id="16" name="Kuva 15">
            <a:extLst>
              <a:ext uri="{FF2B5EF4-FFF2-40B4-BE49-F238E27FC236}">
                <a16:creationId xmlns:a16="http://schemas.microsoft.com/office/drawing/2014/main" id="{4FD201CF-DCA1-B305-D43B-AA3DF702C610}"/>
              </a:ext>
            </a:extLst>
          </p:cNvPr>
          <p:cNvPicPr>
            <a:picLocks noChangeAspect="1"/>
          </p:cNvPicPr>
          <p:nvPr/>
        </p:nvPicPr>
        <p:blipFill>
          <a:blip r:embed="rId2"/>
          <a:stretch>
            <a:fillRect/>
          </a:stretch>
        </p:blipFill>
        <p:spPr>
          <a:xfrm>
            <a:off x="4847862" y="1162474"/>
            <a:ext cx="7048951" cy="4762804"/>
          </a:xfrm>
          <a:prstGeom prst="rect">
            <a:avLst/>
          </a:prstGeom>
        </p:spPr>
      </p:pic>
    </p:spTree>
    <p:extLst>
      <p:ext uri="{BB962C8B-B14F-4D97-AF65-F5344CB8AC3E}">
        <p14:creationId xmlns:p14="http://schemas.microsoft.com/office/powerpoint/2010/main" val="323566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C2FD3-0350-1624-2854-13189B1D2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AD557-9744-158D-7128-D8E697B176BE}"/>
              </a:ext>
            </a:extLst>
          </p:cNvPr>
          <p:cNvSpPr>
            <a:spLocks noGrp="1"/>
          </p:cNvSpPr>
          <p:nvPr>
            <p:ph type="title"/>
          </p:nvPr>
        </p:nvSpPr>
        <p:spPr/>
        <p:txBody>
          <a:bodyPr/>
          <a:lstStyle/>
          <a:p>
            <a:r>
              <a:rPr lang="fi-FI" dirty="0"/>
              <a:t>Vieraskieliset varhaiskasvatusikäisissä</a:t>
            </a:r>
            <a:endParaRPr lang="en-US" dirty="0"/>
          </a:p>
        </p:txBody>
      </p:sp>
      <p:sp>
        <p:nvSpPr>
          <p:cNvPr id="3" name="Content Placeholder 2">
            <a:extLst>
              <a:ext uri="{FF2B5EF4-FFF2-40B4-BE49-F238E27FC236}">
                <a16:creationId xmlns:a16="http://schemas.microsoft.com/office/drawing/2014/main" id="{30B1BC96-2066-F95E-F682-2B548FDE4045}"/>
              </a:ext>
            </a:extLst>
          </p:cNvPr>
          <p:cNvSpPr>
            <a:spLocks noGrp="1"/>
          </p:cNvSpPr>
          <p:nvPr>
            <p:ph idx="1"/>
          </p:nvPr>
        </p:nvSpPr>
        <p:spPr>
          <a:xfrm>
            <a:off x="577048" y="1881330"/>
            <a:ext cx="5422945" cy="4524001"/>
          </a:xfrm>
        </p:spPr>
        <p:txBody>
          <a:bodyPr>
            <a:normAutofit/>
          </a:bodyPr>
          <a:lstStyle/>
          <a:p>
            <a:r>
              <a:rPr lang="fi-FI" sz="2133" dirty="0"/>
              <a:t>Kuten perusopetuksessa, maahanmuuttotaustaisten lasten määrä on kasvanut myös varhaiskasvatusikäisissä ja muuttoliike on keskittynyt erityisesti suurimpiin kaupunkeihin.</a:t>
            </a:r>
          </a:p>
          <a:p>
            <a:r>
              <a:rPr lang="fi-FI" sz="2133" dirty="0"/>
              <a:t>Vuonna 2024 heitä oli varhaiskasvatusikäisissä (1–6v) yhteensä noin</a:t>
            </a:r>
            <a:br>
              <a:rPr lang="fi-FI" sz="2133" dirty="0"/>
            </a:br>
            <a:r>
              <a:rPr lang="fi-FI" sz="2133" dirty="0"/>
              <a:t>42 000 (</a:t>
            </a:r>
            <a:r>
              <a:rPr lang="fi-FI" sz="2133" i="1" dirty="0"/>
              <a:t>15 % kokonaismäärästä</a:t>
            </a:r>
            <a:r>
              <a:rPr lang="fi-FI" sz="2133" dirty="0"/>
              <a:t>). </a:t>
            </a:r>
          </a:p>
        </p:txBody>
      </p:sp>
      <p:sp>
        <p:nvSpPr>
          <p:cNvPr id="4" name="Slide Number Placeholder 3">
            <a:extLst>
              <a:ext uri="{FF2B5EF4-FFF2-40B4-BE49-F238E27FC236}">
                <a16:creationId xmlns:a16="http://schemas.microsoft.com/office/drawing/2014/main" id="{F14A22E0-25C2-9AEE-0D7A-5C70A3405310}"/>
              </a:ext>
            </a:extLst>
          </p:cNvPr>
          <p:cNvSpPr>
            <a:spLocks noGrp="1"/>
          </p:cNvSpPr>
          <p:nvPr>
            <p:ph type="sldNum" sz="quarter" idx="12"/>
          </p:nvPr>
        </p:nvSpPr>
        <p:spPr/>
        <p:txBody>
          <a:bodyPr/>
          <a:lstStyle/>
          <a:p>
            <a:pPr defTabSz="1219170">
              <a:defRPr/>
            </a:pPr>
            <a:fld id="{1EA1DD0D-7089-48C5-B116-A19F892CF1D9}" type="slidenum">
              <a:rPr lang="fi-FI">
                <a:solidFill>
                  <a:srgbClr val="000000">
                    <a:lumMod val="50000"/>
                    <a:lumOff val="50000"/>
                  </a:srgbClr>
                </a:solidFill>
                <a:latin typeface="Arial"/>
              </a:rPr>
              <a:pPr defTabSz="1219170">
                <a:defRPr/>
              </a:pPr>
              <a:t>19</a:t>
            </a:fld>
            <a:r>
              <a:rPr lang="fi-FI">
                <a:solidFill>
                  <a:srgbClr val="000000">
                    <a:lumMod val="50000"/>
                    <a:lumOff val="50000"/>
                  </a:srgbClr>
                </a:solidFill>
                <a:latin typeface="Arial"/>
              </a:rPr>
              <a:t>  </a:t>
            </a:r>
            <a:r>
              <a:rPr lang="fi-FI" b="0">
                <a:solidFill>
                  <a:srgbClr val="FFFFFF">
                    <a:lumMod val="65000"/>
                  </a:srgbClr>
                </a:solidFill>
                <a:latin typeface="Arial"/>
              </a:rPr>
              <a:t>|</a:t>
            </a:r>
            <a:endParaRPr lang="fi-FI" sz="800" b="0" dirty="0">
              <a:solidFill>
                <a:srgbClr val="FFFFFF">
                  <a:lumMod val="65000"/>
                </a:srgbClr>
              </a:solidFill>
              <a:latin typeface="Arial"/>
            </a:endParaRPr>
          </a:p>
        </p:txBody>
      </p:sp>
      <p:sp>
        <p:nvSpPr>
          <p:cNvPr id="5" name="Date Placeholder 4">
            <a:extLst>
              <a:ext uri="{FF2B5EF4-FFF2-40B4-BE49-F238E27FC236}">
                <a16:creationId xmlns:a16="http://schemas.microsoft.com/office/drawing/2014/main" id="{FC72FB1A-2624-4FBA-F949-71187D914F34}"/>
              </a:ext>
            </a:extLst>
          </p:cNvPr>
          <p:cNvSpPr>
            <a:spLocks noGrp="1"/>
          </p:cNvSpPr>
          <p:nvPr>
            <p:ph type="dt" sz="half" idx="2"/>
          </p:nvPr>
        </p:nvSpPr>
        <p:spPr/>
        <p:txBody>
          <a:bodyPr/>
          <a:lstStyle/>
          <a:p>
            <a:pPr defTabSz="1219170">
              <a:defRPr/>
            </a:pPr>
            <a:r>
              <a:rPr lang="fi-FI" dirty="0">
                <a:solidFill>
                  <a:srgbClr val="000000">
                    <a:lumMod val="50000"/>
                    <a:lumOff val="50000"/>
                  </a:srgbClr>
                </a:solidFill>
                <a:latin typeface="Arial"/>
              </a:rPr>
              <a:t>12.3.2026</a:t>
            </a:r>
          </a:p>
        </p:txBody>
      </p:sp>
      <p:sp>
        <p:nvSpPr>
          <p:cNvPr id="6" name="Content Placeholder 2">
            <a:extLst>
              <a:ext uri="{FF2B5EF4-FFF2-40B4-BE49-F238E27FC236}">
                <a16:creationId xmlns:a16="http://schemas.microsoft.com/office/drawing/2014/main" id="{74551CF8-C88B-C89A-593A-0004BDFCE600}"/>
              </a:ext>
            </a:extLst>
          </p:cNvPr>
          <p:cNvSpPr txBox="1">
            <a:spLocks/>
          </p:cNvSpPr>
          <p:nvPr/>
        </p:nvSpPr>
        <p:spPr>
          <a:xfrm>
            <a:off x="6009857" y="1881330"/>
            <a:ext cx="3502729" cy="4524001"/>
          </a:xfrm>
          <a:prstGeom prst="rect">
            <a:avLst/>
          </a:prstGeom>
        </p:spPr>
        <p:txBody>
          <a:bodyPr vert="horz" lIns="121920" tIns="60960" rIns="121920" bIns="6096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708" indent="-357708" defTabSz="1219170">
              <a:spcBef>
                <a:spcPts val="1867"/>
              </a:spcBef>
              <a:buClr>
                <a:srgbClr val="165C7D"/>
              </a:buClr>
              <a:defRPr/>
            </a:pPr>
            <a:endParaRPr lang="en-US" sz="2667" dirty="0">
              <a:solidFill>
                <a:srgbClr val="000000"/>
              </a:solidFill>
              <a:latin typeface="Arial"/>
            </a:endParaRPr>
          </a:p>
        </p:txBody>
      </p:sp>
      <p:sp>
        <p:nvSpPr>
          <p:cNvPr id="8" name="TextBox 20">
            <a:extLst>
              <a:ext uri="{FF2B5EF4-FFF2-40B4-BE49-F238E27FC236}">
                <a16:creationId xmlns:a16="http://schemas.microsoft.com/office/drawing/2014/main" id="{E4064F9F-0660-E59D-9816-55CC7CFB0DBA}"/>
              </a:ext>
            </a:extLst>
          </p:cNvPr>
          <p:cNvSpPr txBox="1"/>
          <p:nvPr/>
        </p:nvSpPr>
        <p:spPr>
          <a:xfrm>
            <a:off x="5999990" y="6310093"/>
            <a:ext cx="1599289" cy="256545"/>
          </a:xfrm>
          <a:prstGeom prst="rect">
            <a:avLst/>
          </a:prstGeom>
          <a:noFill/>
        </p:spPr>
        <p:txBody>
          <a:bodyPr wrap="square" rtlCol="0">
            <a:spAutoFit/>
          </a:bodyPr>
          <a:lstStyle/>
          <a:p>
            <a:pPr defTabSz="1219170">
              <a:defRPr/>
            </a:pPr>
            <a:r>
              <a:rPr lang="fi-FI" sz="1067" i="1" dirty="0">
                <a:solidFill>
                  <a:srgbClr val="000000"/>
                </a:solidFill>
                <a:latin typeface="Arial"/>
              </a:rPr>
              <a:t>Lähde: Tilastokeskus</a:t>
            </a:r>
            <a:endParaRPr lang="en-US" sz="1067" i="1" dirty="0">
              <a:solidFill>
                <a:srgbClr val="000000"/>
              </a:solidFill>
              <a:latin typeface="Arial"/>
            </a:endParaRPr>
          </a:p>
        </p:txBody>
      </p:sp>
      <p:pic>
        <p:nvPicPr>
          <p:cNvPr id="9" name="Kuva 8">
            <a:extLst>
              <a:ext uri="{FF2B5EF4-FFF2-40B4-BE49-F238E27FC236}">
                <a16:creationId xmlns:a16="http://schemas.microsoft.com/office/drawing/2014/main" id="{798DC31A-B063-B738-DE9C-92FCD876666B}"/>
              </a:ext>
            </a:extLst>
          </p:cNvPr>
          <p:cNvPicPr>
            <a:picLocks noChangeAspect="1"/>
          </p:cNvPicPr>
          <p:nvPr/>
        </p:nvPicPr>
        <p:blipFill>
          <a:blip r:embed="rId2"/>
          <a:stretch>
            <a:fillRect/>
          </a:stretch>
        </p:blipFill>
        <p:spPr>
          <a:xfrm>
            <a:off x="6096000" y="1501155"/>
            <a:ext cx="5343413" cy="4808165"/>
          </a:xfrm>
          <a:prstGeom prst="rect">
            <a:avLst/>
          </a:prstGeom>
        </p:spPr>
      </p:pic>
    </p:spTree>
    <p:extLst>
      <p:ext uri="{BB962C8B-B14F-4D97-AF65-F5344CB8AC3E}">
        <p14:creationId xmlns:p14="http://schemas.microsoft.com/office/powerpoint/2010/main" val="319844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F6C509-710F-2037-A728-4C2D594EB014}"/>
              </a:ext>
            </a:extLst>
          </p:cNvPr>
          <p:cNvSpPr>
            <a:spLocks noGrp="1"/>
          </p:cNvSpPr>
          <p:nvPr>
            <p:ph type="title"/>
          </p:nvPr>
        </p:nvSpPr>
        <p:spPr>
          <a:xfrm>
            <a:off x="315686" y="507441"/>
            <a:ext cx="11538857" cy="1080000"/>
          </a:xfrm>
        </p:spPr>
        <p:txBody>
          <a:bodyPr>
            <a:normAutofit fontScale="90000"/>
          </a:bodyPr>
          <a:lstStyle/>
          <a:p>
            <a:r>
              <a:rPr lang="fi-FI" sz="3600" dirty="0"/>
              <a:t>Talouskasvu toipuu, mutta ilman uusia toimia julkinen talous nousee vaivalloisesti lähivuosina</a:t>
            </a:r>
            <a:endParaRPr lang="fi-FI" dirty="0"/>
          </a:p>
        </p:txBody>
      </p:sp>
      <p:sp>
        <p:nvSpPr>
          <p:cNvPr id="4" name="Dian numeron paikkamerkki 3">
            <a:extLst>
              <a:ext uri="{FF2B5EF4-FFF2-40B4-BE49-F238E27FC236}">
                <a16:creationId xmlns:a16="http://schemas.microsoft.com/office/drawing/2014/main" id="{C54EE97F-40B0-038D-19E8-C2B87F22131C}"/>
              </a:ext>
            </a:extLst>
          </p:cNvPr>
          <p:cNvSpPr>
            <a:spLocks noGrp="1"/>
          </p:cNvSpPr>
          <p:nvPr>
            <p:ph type="sldNum" sz="quarter" idx="12"/>
          </p:nvPr>
        </p:nvSpPr>
        <p:spPr/>
        <p:txBody>
          <a:bodyPr/>
          <a:lstStyle/>
          <a:p>
            <a:fld id="{7CD1C137-87C0-4E4B-8573-EDFCC21A7E6F}" type="slidenum">
              <a:rPr lang="fi-FI" noProof="0" smtClean="0"/>
              <a:pPr/>
              <a:t>2</a:t>
            </a:fld>
            <a:endParaRPr lang="fi-FI" noProof="0" dirty="0"/>
          </a:p>
        </p:txBody>
      </p:sp>
      <p:sp>
        <p:nvSpPr>
          <p:cNvPr id="7" name="Tekstiruutu 6">
            <a:extLst>
              <a:ext uri="{FF2B5EF4-FFF2-40B4-BE49-F238E27FC236}">
                <a16:creationId xmlns:a16="http://schemas.microsoft.com/office/drawing/2014/main" id="{1427650E-1E57-FF1B-1469-6CE7989DBDFF}"/>
              </a:ext>
            </a:extLst>
          </p:cNvPr>
          <p:cNvSpPr txBox="1"/>
          <p:nvPr/>
        </p:nvSpPr>
        <p:spPr>
          <a:xfrm>
            <a:off x="2949186" y="6304587"/>
            <a:ext cx="2552302" cy="307777"/>
          </a:xfrm>
          <a:prstGeom prst="rect">
            <a:avLst/>
          </a:prstGeom>
          <a:noFill/>
        </p:spPr>
        <p:txBody>
          <a:bodyPr wrap="none" rtlCol="0">
            <a:spAutoFit/>
          </a:bodyPr>
          <a:lstStyle/>
          <a:p>
            <a:r>
              <a:rPr lang="fi-FI" sz="1400" dirty="0"/>
              <a:t>VM:n ennuste, joulukuu 2025.</a:t>
            </a:r>
          </a:p>
        </p:txBody>
      </p:sp>
      <p:pic>
        <p:nvPicPr>
          <p:cNvPr id="3" name="Kuva 2">
            <a:extLst>
              <a:ext uri="{FF2B5EF4-FFF2-40B4-BE49-F238E27FC236}">
                <a16:creationId xmlns:a16="http://schemas.microsoft.com/office/drawing/2014/main" id="{29FEE1E2-4D2A-3C3E-A211-80C1C4AD8DB3}"/>
              </a:ext>
            </a:extLst>
          </p:cNvPr>
          <p:cNvPicPr/>
          <p:nvPr/>
        </p:nvPicPr>
        <p:blipFill>
          <a:blip r:embed="rId3"/>
          <a:stretch>
            <a:fillRect/>
          </a:stretch>
        </p:blipFill>
        <p:spPr>
          <a:xfrm>
            <a:off x="2229378" y="1712689"/>
            <a:ext cx="6734175" cy="4421188"/>
          </a:xfrm>
          <a:prstGeom prst="rect">
            <a:avLst/>
          </a:prstGeom>
        </p:spPr>
      </p:pic>
    </p:spTree>
    <p:extLst>
      <p:ext uri="{BB962C8B-B14F-4D97-AF65-F5344CB8AC3E}">
        <p14:creationId xmlns:p14="http://schemas.microsoft.com/office/powerpoint/2010/main" val="2374264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364D-9719-E852-1151-70D7227C8944}"/>
            </a:ext>
          </a:extLst>
        </p:cNvPr>
        <p:cNvGrpSpPr/>
        <p:nvPr/>
      </p:nvGrpSpPr>
      <p:grpSpPr>
        <a:xfrm>
          <a:off x="0" y="0"/>
          <a:ext cx="0" cy="0"/>
          <a:chOff x="0" y="0"/>
          <a:chExt cx="0" cy="0"/>
        </a:xfrm>
      </p:grpSpPr>
      <p:pic>
        <p:nvPicPr>
          <p:cNvPr id="14" name="Graphic 13">
            <a:extLst>
              <a:ext uri="{FF2B5EF4-FFF2-40B4-BE49-F238E27FC236}">
                <a16:creationId xmlns:a16="http://schemas.microsoft.com/office/drawing/2014/main" id="{0A11A92B-6F47-2E36-DAEA-A73553684A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5039" y="2365715"/>
            <a:ext cx="2079656" cy="2616680"/>
          </a:xfrm>
          <a:prstGeom prst="rect">
            <a:avLst/>
          </a:prstGeom>
        </p:spPr>
      </p:pic>
      <p:sp>
        <p:nvSpPr>
          <p:cNvPr id="2" name="Title 1">
            <a:extLst>
              <a:ext uri="{FF2B5EF4-FFF2-40B4-BE49-F238E27FC236}">
                <a16:creationId xmlns:a16="http://schemas.microsoft.com/office/drawing/2014/main" id="{0D028992-58CB-0BC0-ADBE-31F7D9988CD3}"/>
              </a:ext>
            </a:extLst>
          </p:cNvPr>
          <p:cNvSpPr>
            <a:spLocks noGrp="1"/>
          </p:cNvSpPr>
          <p:nvPr>
            <p:ph type="title"/>
          </p:nvPr>
        </p:nvSpPr>
        <p:spPr>
          <a:xfrm>
            <a:off x="503285" y="313788"/>
            <a:ext cx="4846880" cy="1939017"/>
          </a:xfrm>
        </p:spPr>
        <p:txBody>
          <a:bodyPr/>
          <a:lstStyle/>
          <a:p>
            <a:r>
              <a:rPr lang="fi-FI" dirty="0"/>
              <a:t>Perusopetusikäisten määrä romahtaa</a:t>
            </a:r>
            <a:endParaRPr lang="en-US" dirty="0"/>
          </a:p>
        </p:txBody>
      </p:sp>
      <p:sp>
        <p:nvSpPr>
          <p:cNvPr id="4" name="Slide Number Placeholder 3">
            <a:extLst>
              <a:ext uri="{FF2B5EF4-FFF2-40B4-BE49-F238E27FC236}">
                <a16:creationId xmlns:a16="http://schemas.microsoft.com/office/drawing/2014/main" id="{644D6255-7C52-9567-7012-41C6650F9946}"/>
              </a:ext>
            </a:extLst>
          </p:cNvPr>
          <p:cNvSpPr>
            <a:spLocks noGrp="1"/>
          </p:cNvSpPr>
          <p:nvPr>
            <p:ph type="sldNum" sz="quarter" idx="12"/>
          </p:nvPr>
        </p:nvSpPr>
        <p:spPr/>
        <p:txBody>
          <a:bodyPr/>
          <a:lstStyle/>
          <a:p>
            <a:pPr defTabSz="1219170">
              <a:defRPr/>
            </a:pPr>
            <a:fld id="{1EA1DD0D-7089-48C5-B116-A19F892CF1D9}" type="slidenum">
              <a:rPr lang="fi-FI">
                <a:solidFill>
                  <a:srgbClr val="000000">
                    <a:lumMod val="50000"/>
                    <a:lumOff val="50000"/>
                  </a:srgbClr>
                </a:solidFill>
                <a:latin typeface="Arial"/>
              </a:rPr>
              <a:pPr defTabSz="1219170">
                <a:defRPr/>
              </a:pPr>
              <a:t>20</a:t>
            </a:fld>
            <a:r>
              <a:rPr lang="fi-FI">
                <a:solidFill>
                  <a:srgbClr val="000000">
                    <a:lumMod val="50000"/>
                    <a:lumOff val="50000"/>
                  </a:srgbClr>
                </a:solidFill>
                <a:latin typeface="Arial"/>
              </a:rPr>
              <a:t>  </a:t>
            </a:r>
            <a:r>
              <a:rPr lang="fi-FI" b="0">
                <a:solidFill>
                  <a:srgbClr val="FFFFFF">
                    <a:lumMod val="65000"/>
                  </a:srgbClr>
                </a:solidFill>
                <a:latin typeface="Arial"/>
              </a:rPr>
              <a:t>|</a:t>
            </a:r>
            <a:endParaRPr lang="fi-FI" sz="800" b="0" dirty="0">
              <a:solidFill>
                <a:srgbClr val="FFFFFF">
                  <a:lumMod val="65000"/>
                </a:srgbClr>
              </a:solidFill>
              <a:latin typeface="Arial"/>
            </a:endParaRPr>
          </a:p>
        </p:txBody>
      </p:sp>
      <p:sp>
        <p:nvSpPr>
          <p:cNvPr id="5" name="Date Placeholder 4">
            <a:extLst>
              <a:ext uri="{FF2B5EF4-FFF2-40B4-BE49-F238E27FC236}">
                <a16:creationId xmlns:a16="http://schemas.microsoft.com/office/drawing/2014/main" id="{FAA655DC-106A-4013-3A98-DDCECD827DF5}"/>
              </a:ext>
            </a:extLst>
          </p:cNvPr>
          <p:cNvSpPr>
            <a:spLocks noGrp="1"/>
          </p:cNvSpPr>
          <p:nvPr>
            <p:ph type="dt" sz="half" idx="2"/>
          </p:nvPr>
        </p:nvSpPr>
        <p:spPr/>
        <p:txBody>
          <a:bodyPr/>
          <a:lstStyle/>
          <a:p>
            <a:pPr defTabSz="1219170">
              <a:defRPr/>
            </a:pPr>
            <a:r>
              <a:rPr lang="fi-FI" dirty="0">
                <a:solidFill>
                  <a:srgbClr val="000000">
                    <a:lumMod val="50000"/>
                    <a:lumOff val="50000"/>
                  </a:srgbClr>
                </a:solidFill>
                <a:latin typeface="Arial"/>
              </a:rPr>
              <a:t>12.3.2026</a:t>
            </a:r>
          </a:p>
        </p:txBody>
      </p:sp>
      <p:pic>
        <p:nvPicPr>
          <p:cNvPr id="12" name="Graphic 11">
            <a:extLst>
              <a:ext uri="{FF2B5EF4-FFF2-40B4-BE49-F238E27FC236}">
                <a16:creationId xmlns:a16="http://schemas.microsoft.com/office/drawing/2014/main" id="{7C267BC3-11B3-2875-FCB5-98F2C667C0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1228" y="97173"/>
            <a:ext cx="3105621" cy="6400280"/>
          </a:xfrm>
          <a:prstGeom prst="rect">
            <a:avLst/>
          </a:prstGeom>
        </p:spPr>
      </p:pic>
      <p:sp>
        <p:nvSpPr>
          <p:cNvPr id="17" name="Content Placeholder 16">
            <a:extLst>
              <a:ext uri="{FF2B5EF4-FFF2-40B4-BE49-F238E27FC236}">
                <a16:creationId xmlns:a16="http://schemas.microsoft.com/office/drawing/2014/main" id="{74C33EC5-3057-39EC-8216-8B8A2D70EA22}"/>
              </a:ext>
            </a:extLst>
          </p:cNvPr>
          <p:cNvSpPr>
            <a:spLocks noGrp="1"/>
          </p:cNvSpPr>
          <p:nvPr>
            <p:ph idx="1"/>
          </p:nvPr>
        </p:nvSpPr>
        <p:spPr>
          <a:xfrm>
            <a:off x="599297" y="2601618"/>
            <a:ext cx="3218011" cy="3803713"/>
          </a:xfrm>
        </p:spPr>
        <p:txBody>
          <a:bodyPr>
            <a:normAutofit/>
          </a:bodyPr>
          <a:lstStyle/>
          <a:p>
            <a:r>
              <a:rPr lang="fi-FI" sz="2133" dirty="0"/>
              <a:t>Vuonna 2040 perusopetusikäisiä on yli 90 000 nykyistä vähemmän.</a:t>
            </a:r>
          </a:p>
          <a:p>
            <a:r>
              <a:rPr lang="fi-FI" sz="2133" dirty="0"/>
              <a:t>Kunnat eriytyvät: osassa oppilasmäärä laskee jyrkästi, osassa kasvaa.</a:t>
            </a:r>
            <a:endParaRPr lang="en-US" sz="2133" dirty="0"/>
          </a:p>
          <a:p>
            <a:endParaRPr lang="en-US" sz="2133" dirty="0"/>
          </a:p>
        </p:txBody>
      </p:sp>
      <p:sp>
        <p:nvSpPr>
          <p:cNvPr id="21" name="TextBox 20">
            <a:extLst>
              <a:ext uri="{FF2B5EF4-FFF2-40B4-BE49-F238E27FC236}">
                <a16:creationId xmlns:a16="http://schemas.microsoft.com/office/drawing/2014/main" id="{C2C090C5-6365-EF42-5A7A-D37EC2209406}"/>
              </a:ext>
            </a:extLst>
          </p:cNvPr>
          <p:cNvSpPr txBox="1"/>
          <p:nvPr/>
        </p:nvSpPr>
        <p:spPr>
          <a:xfrm>
            <a:off x="5625406" y="5648277"/>
            <a:ext cx="1599289" cy="584968"/>
          </a:xfrm>
          <a:prstGeom prst="rect">
            <a:avLst/>
          </a:prstGeom>
          <a:noFill/>
        </p:spPr>
        <p:txBody>
          <a:bodyPr wrap="square" rtlCol="0">
            <a:spAutoFit/>
          </a:bodyPr>
          <a:lstStyle/>
          <a:p>
            <a:pPr defTabSz="1219170">
              <a:defRPr/>
            </a:pPr>
            <a:r>
              <a:rPr lang="fi-FI" sz="1067" i="1" dirty="0">
                <a:solidFill>
                  <a:srgbClr val="000000"/>
                </a:solidFill>
                <a:latin typeface="Arial"/>
              </a:rPr>
              <a:t>Lähde: Tilastokeskus, väestötilasto ja väestöennuste 2024</a:t>
            </a:r>
            <a:endParaRPr lang="en-US" sz="1067" i="1" dirty="0">
              <a:solidFill>
                <a:srgbClr val="000000"/>
              </a:solidFill>
              <a:latin typeface="Arial"/>
            </a:endParaRPr>
          </a:p>
        </p:txBody>
      </p:sp>
      <p:sp>
        <p:nvSpPr>
          <p:cNvPr id="22" name="TextBox 21">
            <a:extLst>
              <a:ext uri="{FF2B5EF4-FFF2-40B4-BE49-F238E27FC236}">
                <a16:creationId xmlns:a16="http://schemas.microsoft.com/office/drawing/2014/main" id="{04A4000E-AB89-8801-DC28-3BD081802924}"/>
              </a:ext>
            </a:extLst>
          </p:cNvPr>
          <p:cNvSpPr txBox="1"/>
          <p:nvPr/>
        </p:nvSpPr>
        <p:spPr>
          <a:xfrm>
            <a:off x="5625406" y="974666"/>
            <a:ext cx="2350837" cy="954300"/>
          </a:xfrm>
          <a:prstGeom prst="rect">
            <a:avLst/>
          </a:prstGeom>
          <a:noFill/>
        </p:spPr>
        <p:txBody>
          <a:bodyPr wrap="square" rtlCol="0">
            <a:spAutoFit/>
          </a:bodyPr>
          <a:lstStyle/>
          <a:p>
            <a:pPr defTabSz="1219170">
              <a:defRPr/>
            </a:pPr>
            <a:r>
              <a:rPr lang="fi-FI" sz="1867" b="1" dirty="0">
                <a:solidFill>
                  <a:srgbClr val="000000"/>
                </a:solidFill>
                <a:latin typeface="Arial"/>
              </a:rPr>
              <a:t>7–15-vuotiaiden määrä vuosina 2023–2040</a:t>
            </a:r>
          </a:p>
        </p:txBody>
      </p:sp>
      <p:sp>
        <p:nvSpPr>
          <p:cNvPr id="7" name="TextBox 6">
            <a:extLst>
              <a:ext uri="{FF2B5EF4-FFF2-40B4-BE49-F238E27FC236}">
                <a16:creationId xmlns:a16="http://schemas.microsoft.com/office/drawing/2014/main" id="{CA3E0A9A-4C23-877D-7F20-C514232425EA}"/>
              </a:ext>
            </a:extLst>
          </p:cNvPr>
          <p:cNvSpPr txBox="1"/>
          <p:nvPr/>
        </p:nvSpPr>
        <p:spPr>
          <a:xfrm>
            <a:off x="5742489" y="4197085"/>
            <a:ext cx="1112805" cy="420564"/>
          </a:xfrm>
          <a:prstGeom prst="rect">
            <a:avLst/>
          </a:prstGeom>
          <a:noFill/>
        </p:spPr>
        <p:txBody>
          <a:bodyPr wrap="none" rtlCol="0">
            <a:spAutoFit/>
          </a:bodyPr>
          <a:lstStyle/>
          <a:p>
            <a:pPr defTabSz="1219170">
              <a:defRPr/>
            </a:pPr>
            <a:r>
              <a:rPr lang="en-US" sz="2133" b="1" dirty="0">
                <a:solidFill>
                  <a:srgbClr val="CD545B"/>
                </a:solidFill>
                <a:latin typeface="Arial"/>
              </a:rPr>
              <a:t>-95 254</a:t>
            </a:r>
          </a:p>
        </p:txBody>
      </p:sp>
      <p:sp>
        <p:nvSpPr>
          <p:cNvPr id="8" name="TextBox 7">
            <a:extLst>
              <a:ext uri="{FF2B5EF4-FFF2-40B4-BE49-F238E27FC236}">
                <a16:creationId xmlns:a16="http://schemas.microsoft.com/office/drawing/2014/main" id="{C223B427-AAEB-E379-34AD-BAAC8D6EF242}"/>
              </a:ext>
            </a:extLst>
          </p:cNvPr>
          <p:cNvSpPr txBox="1"/>
          <p:nvPr/>
        </p:nvSpPr>
        <p:spPr>
          <a:xfrm>
            <a:off x="11049585" y="3400049"/>
            <a:ext cx="904415" cy="461665"/>
          </a:xfrm>
          <a:prstGeom prst="rect">
            <a:avLst/>
          </a:prstGeom>
          <a:noFill/>
        </p:spPr>
        <p:txBody>
          <a:bodyPr wrap="none" rtlCol="0">
            <a:spAutoFit/>
          </a:bodyPr>
          <a:lstStyle/>
          <a:p>
            <a:pPr defTabSz="1219170">
              <a:defRPr/>
            </a:pPr>
            <a:r>
              <a:rPr lang="en-US" sz="2400" b="1" dirty="0">
                <a:solidFill>
                  <a:srgbClr val="CD545B"/>
                </a:solidFill>
                <a:latin typeface="Arial"/>
              </a:rPr>
              <a:t>-17%</a:t>
            </a:r>
          </a:p>
        </p:txBody>
      </p:sp>
      <p:sp>
        <p:nvSpPr>
          <p:cNvPr id="9" name="Right Brace 8">
            <a:extLst>
              <a:ext uri="{FF2B5EF4-FFF2-40B4-BE49-F238E27FC236}">
                <a16:creationId xmlns:a16="http://schemas.microsoft.com/office/drawing/2014/main" id="{1BDCBA8C-FEC6-6E3E-51C6-7A83A569A8FF}"/>
              </a:ext>
            </a:extLst>
          </p:cNvPr>
          <p:cNvSpPr/>
          <p:nvPr/>
        </p:nvSpPr>
        <p:spPr>
          <a:xfrm>
            <a:off x="10491472" y="1247796"/>
            <a:ext cx="639267" cy="4608512"/>
          </a:xfrm>
          <a:prstGeom prst="rightBrace">
            <a:avLst>
              <a:gd name="adj1" fmla="val 127025"/>
              <a:gd name="adj2" fmla="val 50141"/>
            </a:avLst>
          </a:prstGeom>
          <a:ln>
            <a:solidFill>
              <a:srgbClr val="CD545B"/>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en-US" sz="2400">
              <a:solidFill>
                <a:srgbClr val="000000"/>
              </a:solidFill>
              <a:latin typeface="Arial"/>
            </a:endParaRPr>
          </a:p>
        </p:txBody>
      </p:sp>
      <p:sp>
        <p:nvSpPr>
          <p:cNvPr id="10" name="TextBox 9">
            <a:extLst>
              <a:ext uri="{FF2B5EF4-FFF2-40B4-BE49-F238E27FC236}">
                <a16:creationId xmlns:a16="http://schemas.microsoft.com/office/drawing/2014/main" id="{F90ADDDA-8F39-6557-AD2F-4AA4BA447364}"/>
              </a:ext>
            </a:extLst>
          </p:cNvPr>
          <p:cNvSpPr txBox="1"/>
          <p:nvPr/>
        </p:nvSpPr>
        <p:spPr>
          <a:xfrm>
            <a:off x="11049585" y="2961049"/>
            <a:ext cx="964367" cy="543867"/>
          </a:xfrm>
          <a:prstGeom prst="rect">
            <a:avLst/>
          </a:prstGeom>
          <a:noFill/>
        </p:spPr>
        <p:txBody>
          <a:bodyPr wrap="square" rtlCol="0">
            <a:spAutoFit/>
          </a:bodyPr>
          <a:lstStyle/>
          <a:p>
            <a:pPr algn="ctr" defTabSz="1219170">
              <a:defRPr/>
            </a:pPr>
            <a:r>
              <a:rPr lang="fi-FI" sz="1467" dirty="0">
                <a:solidFill>
                  <a:srgbClr val="000000"/>
                </a:solidFill>
                <a:latin typeface="Arial"/>
              </a:rPr>
              <a:t>Manner-</a:t>
            </a:r>
            <a:br>
              <a:rPr lang="fi-FI" sz="1467" dirty="0">
                <a:solidFill>
                  <a:srgbClr val="000000"/>
                </a:solidFill>
                <a:latin typeface="Arial"/>
              </a:rPr>
            </a:br>
            <a:r>
              <a:rPr lang="fi-FI" sz="1467" dirty="0">
                <a:solidFill>
                  <a:srgbClr val="000000"/>
                </a:solidFill>
                <a:latin typeface="Arial"/>
              </a:rPr>
              <a:t>Suomi</a:t>
            </a:r>
          </a:p>
        </p:txBody>
      </p:sp>
      <p:sp>
        <p:nvSpPr>
          <p:cNvPr id="3" name="TextBox 2">
            <a:extLst>
              <a:ext uri="{FF2B5EF4-FFF2-40B4-BE49-F238E27FC236}">
                <a16:creationId xmlns:a16="http://schemas.microsoft.com/office/drawing/2014/main" id="{C0462DB0-9219-7C3C-D718-64200B5B7E9E}"/>
              </a:ext>
            </a:extLst>
          </p:cNvPr>
          <p:cNvSpPr txBox="1"/>
          <p:nvPr/>
        </p:nvSpPr>
        <p:spPr>
          <a:xfrm>
            <a:off x="7521228" y="2334954"/>
            <a:ext cx="1711413" cy="543867"/>
          </a:xfrm>
          <a:prstGeom prst="rect">
            <a:avLst/>
          </a:prstGeom>
          <a:noFill/>
        </p:spPr>
        <p:txBody>
          <a:bodyPr wrap="square" rtlCol="0">
            <a:spAutoFit/>
          </a:bodyPr>
          <a:lstStyle/>
          <a:p>
            <a:pPr defTabSz="1219170">
              <a:defRPr/>
            </a:pPr>
            <a:r>
              <a:rPr lang="fi-FI" sz="1467" dirty="0">
                <a:solidFill>
                  <a:srgbClr val="000000"/>
                </a:solidFill>
                <a:latin typeface="Arial"/>
              </a:rPr>
              <a:t>Muutos,</a:t>
            </a:r>
          </a:p>
          <a:p>
            <a:pPr defTabSz="1219170">
              <a:defRPr/>
            </a:pPr>
            <a:r>
              <a:rPr lang="fi-FI" sz="1467" dirty="0">
                <a:solidFill>
                  <a:srgbClr val="000000"/>
                </a:solidFill>
                <a:latin typeface="Arial"/>
              </a:rPr>
              <a:t>prosenttia</a:t>
            </a:r>
          </a:p>
        </p:txBody>
      </p:sp>
      <p:sp>
        <p:nvSpPr>
          <p:cNvPr id="15" name="TextBox 14">
            <a:extLst>
              <a:ext uri="{FF2B5EF4-FFF2-40B4-BE49-F238E27FC236}">
                <a16:creationId xmlns:a16="http://schemas.microsoft.com/office/drawing/2014/main" id="{861107FA-C0B2-B946-647E-EB037A039DDA}"/>
              </a:ext>
            </a:extLst>
          </p:cNvPr>
          <p:cNvSpPr txBox="1"/>
          <p:nvPr/>
        </p:nvSpPr>
        <p:spPr>
          <a:xfrm>
            <a:off x="5625406" y="1990154"/>
            <a:ext cx="1711413" cy="318100"/>
          </a:xfrm>
          <a:prstGeom prst="rect">
            <a:avLst/>
          </a:prstGeom>
          <a:noFill/>
        </p:spPr>
        <p:txBody>
          <a:bodyPr wrap="square" rtlCol="0">
            <a:spAutoFit/>
          </a:bodyPr>
          <a:lstStyle/>
          <a:p>
            <a:pPr defTabSz="1219170">
              <a:defRPr/>
            </a:pPr>
            <a:r>
              <a:rPr lang="fi-FI" sz="1467" dirty="0">
                <a:solidFill>
                  <a:srgbClr val="000000"/>
                </a:solidFill>
                <a:latin typeface="Arial"/>
              </a:rPr>
              <a:t>Muutos, henkeä</a:t>
            </a:r>
          </a:p>
        </p:txBody>
      </p:sp>
    </p:spTree>
    <p:extLst>
      <p:ext uri="{BB962C8B-B14F-4D97-AF65-F5344CB8AC3E}">
        <p14:creationId xmlns:p14="http://schemas.microsoft.com/office/powerpoint/2010/main" val="46147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9638-905D-5F09-BFD7-9DA2BA4F8305}"/>
              </a:ext>
            </a:extLst>
          </p:cNvPr>
          <p:cNvSpPr>
            <a:spLocks noGrp="1"/>
          </p:cNvSpPr>
          <p:nvPr>
            <p:ph type="title"/>
          </p:nvPr>
        </p:nvSpPr>
        <p:spPr/>
        <p:txBody>
          <a:bodyPr/>
          <a:lstStyle/>
          <a:p>
            <a:r>
              <a:rPr lang="fi-FI" dirty="0"/>
              <a:t>Peruskoulujen määrä on puolittunut</a:t>
            </a:r>
            <a:endParaRPr lang="en-US" dirty="0"/>
          </a:p>
        </p:txBody>
      </p:sp>
      <p:graphicFrame>
        <p:nvGraphicFramePr>
          <p:cNvPr id="6" name="Content Placeholder 5">
            <a:extLst>
              <a:ext uri="{FF2B5EF4-FFF2-40B4-BE49-F238E27FC236}">
                <a16:creationId xmlns:a16="http://schemas.microsoft.com/office/drawing/2014/main" id="{3422B768-5A1F-F070-842B-D128360CA4BB}"/>
              </a:ext>
            </a:extLst>
          </p:cNvPr>
          <p:cNvGraphicFramePr>
            <a:graphicFrameLocks noGrp="1"/>
          </p:cNvGraphicFramePr>
          <p:nvPr>
            <p:ph idx="1"/>
            <p:extLst>
              <p:ext uri="{D42A27DB-BD31-4B8C-83A1-F6EECF244321}">
                <p14:modId xmlns:p14="http://schemas.microsoft.com/office/powerpoint/2010/main" val="184539657"/>
              </p:ext>
            </p:extLst>
          </p:nvPr>
        </p:nvGraphicFramePr>
        <p:xfrm>
          <a:off x="623392" y="1682647"/>
          <a:ext cx="6670277" cy="4043263"/>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a:extLst>
              <a:ext uri="{FF2B5EF4-FFF2-40B4-BE49-F238E27FC236}">
                <a16:creationId xmlns:a16="http://schemas.microsoft.com/office/drawing/2014/main" id="{416AA159-87CD-5B7C-A99F-66D3657722DC}"/>
              </a:ext>
            </a:extLst>
          </p:cNvPr>
          <p:cNvGrpSpPr/>
          <p:nvPr/>
        </p:nvGrpSpPr>
        <p:grpSpPr>
          <a:xfrm>
            <a:off x="1295467" y="1497978"/>
            <a:ext cx="1049436" cy="338554"/>
            <a:chOff x="2444274" y="1242112"/>
            <a:chExt cx="787077" cy="253916"/>
          </a:xfrm>
        </p:grpSpPr>
        <p:sp>
          <p:nvSpPr>
            <p:cNvPr id="10" name="Rectangle 9">
              <a:extLst>
                <a:ext uri="{FF2B5EF4-FFF2-40B4-BE49-F238E27FC236}">
                  <a16:creationId xmlns:a16="http://schemas.microsoft.com/office/drawing/2014/main" id="{D9B1AEF5-735B-217C-86A1-1F7319DACFFC}"/>
                </a:ext>
              </a:extLst>
            </p:cNvPr>
            <p:cNvSpPr/>
            <p:nvPr/>
          </p:nvSpPr>
          <p:spPr>
            <a:xfrm>
              <a:off x="2444274" y="1341602"/>
              <a:ext cx="144016" cy="780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a:endParaRPr>
            </a:p>
          </p:txBody>
        </p:sp>
        <p:sp>
          <p:nvSpPr>
            <p:cNvPr id="11" name="TextBox 10">
              <a:extLst>
                <a:ext uri="{FF2B5EF4-FFF2-40B4-BE49-F238E27FC236}">
                  <a16:creationId xmlns:a16="http://schemas.microsoft.com/office/drawing/2014/main" id="{BD0606BB-8014-AF2E-5ACF-BBDD043CB3C8}"/>
                </a:ext>
              </a:extLst>
            </p:cNvPr>
            <p:cNvSpPr txBox="1"/>
            <p:nvPr/>
          </p:nvSpPr>
          <p:spPr>
            <a:xfrm>
              <a:off x="2581894" y="1242112"/>
              <a:ext cx="649457" cy="253916"/>
            </a:xfrm>
            <a:prstGeom prst="rect">
              <a:avLst/>
            </a:prstGeom>
            <a:noFill/>
          </p:spPr>
          <p:txBody>
            <a:bodyPr wrap="none" rtlCol="0">
              <a:spAutoFit/>
            </a:bodyPr>
            <a:lstStyle/>
            <a:p>
              <a:pPr defTabSz="1219170">
                <a:defRPr/>
              </a:pPr>
              <a:r>
                <a:rPr lang="fi-FI" sz="1600" dirty="0">
                  <a:solidFill>
                    <a:srgbClr val="000000"/>
                  </a:solidFill>
                  <a:latin typeface="Arial"/>
                </a:rPr>
                <a:t>Kouluja</a:t>
              </a:r>
              <a:endParaRPr lang="en-US" sz="1600" dirty="0">
                <a:solidFill>
                  <a:srgbClr val="000000"/>
                </a:solidFill>
                <a:latin typeface="Arial"/>
              </a:endParaRPr>
            </a:p>
          </p:txBody>
        </p:sp>
      </p:grpSp>
      <p:sp>
        <p:nvSpPr>
          <p:cNvPr id="15" name="TextBox 14">
            <a:extLst>
              <a:ext uri="{FF2B5EF4-FFF2-40B4-BE49-F238E27FC236}">
                <a16:creationId xmlns:a16="http://schemas.microsoft.com/office/drawing/2014/main" id="{60B5181E-1567-8A54-57BD-CDD0BB5C065D}"/>
              </a:ext>
            </a:extLst>
          </p:cNvPr>
          <p:cNvSpPr txBox="1"/>
          <p:nvPr/>
        </p:nvSpPr>
        <p:spPr>
          <a:xfrm>
            <a:off x="4915911" y="1528063"/>
            <a:ext cx="1654620" cy="338554"/>
          </a:xfrm>
          <a:prstGeom prst="rect">
            <a:avLst/>
          </a:prstGeom>
          <a:noFill/>
        </p:spPr>
        <p:txBody>
          <a:bodyPr wrap="none" rtlCol="0">
            <a:spAutoFit/>
          </a:bodyPr>
          <a:lstStyle/>
          <a:p>
            <a:pPr defTabSz="1219170">
              <a:defRPr/>
            </a:pPr>
            <a:r>
              <a:rPr lang="fi-FI" sz="1600" dirty="0">
                <a:solidFill>
                  <a:srgbClr val="000000"/>
                </a:solidFill>
                <a:latin typeface="Arial"/>
              </a:rPr>
              <a:t>Oppilaita / koulu</a:t>
            </a:r>
            <a:endParaRPr lang="en-US" sz="1600" dirty="0">
              <a:solidFill>
                <a:srgbClr val="000000"/>
              </a:solidFill>
              <a:latin typeface="Arial"/>
            </a:endParaRPr>
          </a:p>
        </p:txBody>
      </p:sp>
      <p:cxnSp>
        <p:nvCxnSpPr>
          <p:cNvPr id="17" name="Straight Connector 16">
            <a:extLst>
              <a:ext uri="{FF2B5EF4-FFF2-40B4-BE49-F238E27FC236}">
                <a16:creationId xmlns:a16="http://schemas.microsoft.com/office/drawing/2014/main" id="{AC5D1D02-E3C9-32E2-7DDA-BE0A695EFC45}"/>
              </a:ext>
            </a:extLst>
          </p:cNvPr>
          <p:cNvCxnSpPr>
            <a:endCxn id="15" idx="1"/>
          </p:cNvCxnSpPr>
          <p:nvPr/>
        </p:nvCxnSpPr>
        <p:spPr>
          <a:xfrm flipV="1">
            <a:off x="4751851" y="1697340"/>
            <a:ext cx="164060" cy="153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5A726D3-E35C-21C0-3ACC-2522229CDB9F}"/>
              </a:ext>
            </a:extLst>
          </p:cNvPr>
          <p:cNvSpPr txBox="1"/>
          <p:nvPr/>
        </p:nvSpPr>
        <p:spPr>
          <a:xfrm>
            <a:off x="962897" y="5620518"/>
            <a:ext cx="562975" cy="297454"/>
          </a:xfrm>
          <a:prstGeom prst="rect">
            <a:avLst/>
          </a:prstGeom>
          <a:noFill/>
        </p:spPr>
        <p:txBody>
          <a:bodyPr wrap="none" rtlCol="0">
            <a:spAutoFit/>
          </a:bodyPr>
          <a:lstStyle/>
          <a:p>
            <a:pPr defTabSz="1219170">
              <a:defRPr/>
            </a:pPr>
            <a:r>
              <a:rPr lang="fi-FI" sz="1333" b="1" dirty="0">
                <a:solidFill>
                  <a:srgbClr val="000000">
                    <a:lumMod val="65000"/>
                    <a:lumOff val="35000"/>
                  </a:srgbClr>
                </a:solidFill>
                <a:latin typeface="Arial"/>
              </a:rPr>
              <a:t>2000</a:t>
            </a:r>
            <a:endParaRPr lang="en-US" sz="1333" b="1" dirty="0">
              <a:solidFill>
                <a:srgbClr val="000000">
                  <a:lumMod val="65000"/>
                  <a:lumOff val="35000"/>
                </a:srgbClr>
              </a:solidFill>
              <a:latin typeface="Arial"/>
            </a:endParaRPr>
          </a:p>
        </p:txBody>
      </p:sp>
      <p:sp>
        <p:nvSpPr>
          <p:cNvPr id="19" name="TextBox 18">
            <a:extLst>
              <a:ext uri="{FF2B5EF4-FFF2-40B4-BE49-F238E27FC236}">
                <a16:creationId xmlns:a16="http://schemas.microsoft.com/office/drawing/2014/main" id="{D35A27B8-F4BB-BA7C-6399-EE69175F6006}"/>
              </a:ext>
            </a:extLst>
          </p:cNvPr>
          <p:cNvSpPr txBox="1"/>
          <p:nvPr/>
        </p:nvSpPr>
        <p:spPr>
          <a:xfrm>
            <a:off x="6388318" y="5620518"/>
            <a:ext cx="562975" cy="297454"/>
          </a:xfrm>
          <a:prstGeom prst="rect">
            <a:avLst/>
          </a:prstGeom>
          <a:noFill/>
        </p:spPr>
        <p:txBody>
          <a:bodyPr wrap="none" rtlCol="0">
            <a:spAutoFit/>
          </a:bodyPr>
          <a:lstStyle/>
          <a:p>
            <a:pPr defTabSz="1219170">
              <a:defRPr/>
            </a:pPr>
            <a:r>
              <a:rPr lang="fi-FI" sz="1333" b="1" dirty="0">
                <a:solidFill>
                  <a:srgbClr val="000000">
                    <a:lumMod val="65000"/>
                    <a:lumOff val="35000"/>
                  </a:srgbClr>
                </a:solidFill>
                <a:latin typeface="Arial"/>
              </a:rPr>
              <a:t>2024</a:t>
            </a:r>
            <a:endParaRPr lang="en-US" sz="1333" b="1" dirty="0">
              <a:solidFill>
                <a:srgbClr val="000000">
                  <a:lumMod val="65000"/>
                  <a:lumOff val="35000"/>
                </a:srgbClr>
              </a:solidFill>
              <a:latin typeface="Arial"/>
            </a:endParaRPr>
          </a:p>
        </p:txBody>
      </p:sp>
      <p:sp>
        <p:nvSpPr>
          <p:cNvPr id="20" name="TextBox 19">
            <a:extLst>
              <a:ext uri="{FF2B5EF4-FFF2-40B4-BE49-F238E27FC236}">
                <a16:creationId xmlns:a16="http://schemas.microsoft.com/office/drawing/2014/main" id="{91051C92-1346-2A18-A5EA-F7BF892EF05F}"/>
              </a:ext>
            </a:extLst>
          </p:cNvPr>
          <p:cNvSpPr txBox="1"/>
          <p:nvPr/>
        </p:nvSpPr>
        <p:spPr>
          <a:xfrm>
            <a:off x="3254014" y="5620518"/>
            <a:ext cx="562975" cy="297454"/>
          </a:xfrm>
          <a:prstGeom prst="rect">
            <a:avLst/>
          </a:prstGeom>
          <a:noFill/>
        </p:spPr>
        <p:txBody>
          <a:bodyPr wrap="none" rtlCol="0">
            <a:spAutoFit/>
          </a:bodyPr>
          <a:lstStyle/>
          <a:p>
            <a:pPr defTabSz="1219170">
              <a:defRPr/>
            </a:pPr>
            <a:r>
              <a:rPr lang="fi-FI" sz="1333" b="1" dirty="0">
                <a:solidFill>
                  <a:srgbClr val="000000">
                    <a:lumMod val="65000"/>
                    <a:lumOff val="35000"/>
                  </a:srgbClr>
                </a:solidFill>
                <a:latin typeface="Arial"/>
              </a:rPr>
              <a:t>2010</a:t>
            </a:r>
            <a:endParaRPr lang="en-US" sz="1333" b="1" dirty="0">
              <a:solidFill>
                <a:srgbClr val="000000">
                  <a:lumMod val="65000"/>
                  <a:lumOff val="35000"/>
                </a:srgbClr>
              </a:solidFill>
              <a:latin typeface="Arial"/>
            </a:endParaRPr>
          </a:p>
        </p:txBody>
      </p:sp>
      <p:sp>
        <p:nvSpPr>
          <p:cNvPr id="21" name="TextBox 20">
            <a:extLst>
              <a:ext uri="{FF2B5EF4-FFF2-40B4-BE49-F238E27FC236}">
                <a16:creationId xmlns:a16="http://schemas.microsoft.com/office/drawing/2014/main" id="{0456441D-FDE9-0C2E-9292-3332587FC821}"/>
              </a:ext>
            </a:extLst>
          </p:cNvPr>
          <p:cNvSpPr txBox="1"/>
          <p:nvPr/>
        </p:nvSpPr>
        <p:spPr>
          <a:xfrm>
            <a:off x="5495476" y="5620518"/>
            <a:ext cx="562975" cy="297454"/>
          </a:xfrm>
          <a:prstGeom prst="rect">
            <a:avLst/>
          </a:prstGeom>
          <a:noFill/>
        </p:spPr>
        <p:txBody>
          <a:bodyPr wrap="none" rtlCol="0">
            <a:spAutoFit/>
          </a:bodyPr>
          <a:lstStyle/>
          <a:p>
            <a:pPr defTabSz="1219170">
              <a:defRPr/>
            </a:pPr>
            <a:r>
              <a:rPr lang="fi-FI" sz="1333" b="1" dirty="0">
                <a:solidFill>
                  <a:srgbClr val="000000">
                    <a:lumMod val="65000"/>
                    <a:lumOff val="35000"/>
                  </a:srgbClr>
                </a:solidFill>
                <a:latin typeface="Arial"/>
              </a:rPr>
              <a:t>2020</a:t>
            </a:r>
            <a:endParaRPr lang="en-US" sz="1333" b="1" dirty="0">
              <a:solidFill>
                <a:srgbClr val="000000">
                  <a:lumMod val="65000"/>
                  <a:lumOff val="35000"/>
                </a:srgbClr>
              </a:solidFill>
              <a:latin typeface="Arial"/>
            </a:endParaRPr>
          </a:p>
        </p:txBody>
      </p:sp>
      <p:sp>
        <p:nvSpPr>
          <p:cNvPr id="22" name="Content Placeholder 16">
            <a:extLst>
              <a:ext uri="{FF2B5EF4-FFF2-40B4-BE49-F238E27FC236}">
                <a16:creationId xmlns:a16="http://schemas.microsoft.com/office/drawing/2014/main" id="{A16025C2-4B5E-4725-A1FC-917F2E97EF0B}"/>
              </a:ext>
            </a:extLst>
          </p:cNvPr>
          <p:cNvSpPr txBox="1">
            <a:spLocks/>
          </p:cNvSpPr>
          <p:nvPr/>
        </p:nvSpPr>
        <p:spPr>
          <a:xfrm>
            <a:off x="7487736" y="2210148"/>
            <a:ext cx="4080873" cy="4287304"/>
          </a:xfrm>
          <a:prstGeom prst="rect">
            <a:avLst/>
          </a:prstGeom>
        </p:spPr>
        <p:txBody>
          <a:bodyPr vert="horz" lIns="121920" tIns="60960" rIns="121920" bIns="6096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708" indent="-357708" defTabSz="1219170">
              <a:spcBef>
                <a:spcPts val="1867"/>
              </a:spcBef>
              <a:buClr>
                <a:srgbClr val="165C7D"/>
              </a:buClr>
              <a:defRPr/>
            </a:pPr>
            <a:r>
              <a:rPr lang="fi-FI" sz="1867" dirty="0">
                <a:solidFill>
                  <a:srgbClr val="000000"/>
                </a:solidFill>
                <a:latin typeface="Arial"/>
              </a:rPr>
              <a:t>Peruskoulujen määrä on puolittunut 2000-luvulla noin  </a:t>
            </a:r>
            <a:br>
              <a:rPr lang="fi-FI" sz="1867" dirty="0">
                <a:solidFill>
                  <a:srgbClr val="000000"/>
                </a:solidFill>
                <a:latin typeface="Arial"/>
              </a:rPr>
            </a:br>
            <a:r>
              <a:rPr lang="fi-FI" sz="1867" dirty="0">
                <a:solidFill>
                  <a:srgbClr val="000000"/>
                </a:solidFill>
                <a:latin typeface="Arial"/>
              </a:rPr>
              <a:t>4 000 koulusta reiluun 2 000 kouluun.</a:t>
            </a:r>
          </a:p>
          <a:p>
            <a:pPr marL="357708" indent="-357708" defTabSz="1219170">
              <a:spcBef>
                <a:spcPts val="1867"/>
              </a:spcBef>
              <a:buClr>
                <a:srgbClr val="165C7D"/>
              </a:buClr>
              <a:defRPr/>
            </a:pPr>
            <a:r>
              <a:rPr lang="fi-FI" sz="1867" dirty="0">
                <a:solidFill>
                  <a:srgbClr val="000000"/>
                </a:solidFill>
                <a:latin typeface="Arial"/>
              </a:rPr>
              <a:t>Erityisesti pienten koulujen määrä on vähentynyt, suurten (yli 500 oppilasta) puolestaan kasvanut. </a:t>
            </a:r>
          </a:p>
          <a:p>
            <a:pPr marL="357708" indent="-357708" defTabSz="1219170">
              <a:spcBef>
                <a:spcPts val="1867"/>
              </a:spcBef>
              <a:buClr>
                <a:srgbClr val="165C7D"/>
              </a:buClr>
              <a:defRPr/>
            </a:pPr>
            <a:r>
              <a:rPr lang="fi-FI" sz="1867" dirty="0">
                <a:solidFill>
                  <a:srgbClr val="000000"/>
                </a:solidFill>
                <a:latin typeface="Arial"/>
              </a:rPr>
              <a:t>Vuonna 2024 lähes joka neljännessä kunnassa oli yksi peruskoulu.</a:t>
            </a:r>
          </a:p>
        </p:txBody>
      </p:sp>
      <p:sp>
        <p:nvSpPr>
          <p:cNvPr id="3" name="TextBox 20">
            <a:extLst>
              <a:ext uri="{FF2B5EF4-FFF2-40B4-BE49-F238E27FC236}">
                <a16:creationId xmlns:a16="http://schemas.microsoft.com/office/drawing/2014/main" id="{2FA945B4-34DD-D72C-E5D6-20CD660996EA}"/>
              </a:ext>
            </a:extLst>
          </p:cNvPr>
          <p:cNvSpPr txBox="1"/>
          <p:nvPr/>
        </p:nvSpPr>
        <p:spPr>
          <a:xfrm>
            <a:off x="1142262" y="5878335"/>
            <a:ext cx="1599289" cy="256545"/>
          </a:xfrm>
          <a:prstGeom prst="rect">
            <a:avLst/>
          </a:prstGeom>
          <a:noFill/>
        </p:spPr>
        <p:txBody>
          <a:bodyPr wrap="square" rtlCol="0">
            <a:spAutoFit/>
          </a:bodyPr>
          <a:lstStyle/>
          <a:p>
            <a:pPr defTabSz="1219170">
              <a:defRPr/>
            </a:pPr>
            <a:r>
              <a:rPr lang="fi-FI" sz="1067" i="1" dirty="0">
                <a:solidFill>
                  <a:srgbClr val="000000"/>
                </a:solidFill>
                <a:latin typeface="Arial"/>
              </a:rPr>
              <a:t>Lähde: Vipunen</a:t>
            </a:r>
            <a:endParaRPr lang="en-US" sz="1067" i="1" dirty="0">
              <a:solidFill>
                <a:srgbClr val="000000"/>
              </a:solidFill>
              <a:latin typeface="Arial"/>
            </a:endParaRPr>
          </a:p>
        </p:txBody>
      </p:sp>
    </p:spTree>
    <p:extLst>
      <p:ext uri="{BB962C8B-B14F-4D97-AF65-F5344CB8AC3E}">
        <p14:creationId xmlns:p14="http://schemas.microsoft.com/office/powerpoint/2010/main" val="338114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82505D42-ABC2-28B0-BC82-B67F1D5FC4E0}"/>
              </a:ext>
            </a:extLst>
          </p:cNvPr>
          <p:cNvGraphicFramePr>
            <a:graphicFrameLocks noGrp="1"/>
          </p:cNvGraphicFramePr>
          <p:nvPr>
            <p:ph idx="1"/>
            <p:extLst>
              <p:ext uri="{D42A27DB-BD31-4B8C-83A1-F6EECF244321}">
                <p14:modId xmlns:p14="http://schemas.microsoft.com/office/powerpoint/2010/main" val="2525598158"/>
              </p:ext>
            </p:extLst>
          </p:nvPr>
        </p:nvGraphicFramePr>
        <p:xfrm>
          <a:off x="577851" y="1515958"/>
          <a:ext cx="7150331" cy="45233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3D62B92-8F12-0FC2-10AF-097ECF8FBCE4}"/>
              </a:ext>
            </a:extLst>
          </p:cNvPr>
          <p:cNvSpPr>
            <a:spLocks noGrp="1"/>
          </p:cNvSpPr>
          <p:nvPr>
            <p:ph type="title"/>
          </p:nvPr>
        </p:nvSpPr>
        <p:spPr>
          <a:xfrm>
            <a:off x="577047" y="313787"/>
            <a:ext cx="6863103" cy="1299027"/>
          </a:xfrm>
        </p:spPr>
        <p:txBody>
          <a:bodyPr/>
          <a:lstStyle/>
          <a:p>
            <a:r>
              <a:rPr lang="fi-FI" dirty="0"/>
              <a:t>Perusopetuksen kustannukset</a:t>
            </a:r>
            <a:endParaRPr lang="en-US" dirty="0"/>
          </a:p>
        </p:txBody>
      </p:sp>
      <p:sp>
        <p:nvSpPr>
          <p:cNvPr id="3" name="Content Placeholder 2">
            <a:extLst>
              <a:ext uri="{FF2B5EF4-FFF2-40B4-BE49-F238E27FC236}">
                <a16:creationId xmlns:a16="http://schemas.microsoft.com/office/drawing/2014/main" id="{3C542A4D-C59E-CC33-3709-A52AF2069507}"/>
              </a:ext>
            </a:extLst>
          </p:cNvPr>
          <p:cNvSpPr txBox="1">
            <a:spLocks/>
          </p:cNvSpPr>
          <p:nvPr/>
        </p:nvSpPr>
        <p:spPr>
          <a:xfrm>
            <a:off x="7824193" y="1028733"/>
            <a:ext cx="3982783" cy="5280587"/>
          </a:xfrm>
          <a:prstGeom prst="rect">
            <a:avLst/>
          </a:prstGeom>
        </p:spPr>
        <p:txBody>
          <a:bodyPr vert="horz" lIns="121920" tIns="60960" rIns="121920" bIns="6096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708" indent="-357708" defTabSz="1219170">
              <a:spcBef>
                <a:spcPts val="1867"/>
              </a:spcBef>
              <a:buClr>
                <a:srgbClr val="165C7D"/>
              </a:buClr>
              <a:defRPr/>
            </a:pPr>
            <a:r>
              <a:rPr lang="fi-FI" sz="1867" dirty="0">
                <a:solidFill>
                  <a:srgbClr val="000000"/>
                </a:solidFill>
                <a:latin typeface="Arial"/>
              </a:rPr>
              <a:t>Perusopetuksen oppilaskohtaiset kustannukset ovat 2000-luvulla nousseet kaikenkokoisissa kunnissa, eniten pienissä ja maaseutumaisissa kunnissa.</a:t>
            </a:r>
          </a:p>
          <a:p>
            <a:pPr marL="357708" indent="-357708" defTabSz="1219170">
              <a:spcBef>
                <a:spcPts val="1867"/>
              </a:spcBef>
              <a:buClr>
                <a:srgbClr val="165C7D"/>
              </a:buClr>
              <a:defRPr/>
            </a:pPr>
            <a:r>
              <a:rPr lang="fi-FI" sz="1867" dirty="0">
                <a:solidFill>
                  <a:srgbClr val="000000"/>
                </a:solidFill>
                <a:latin typeface="Arial"/>
              </a:rPr>
              <a:t>Samalla kustannusrakenne on muuttunut. Opetukseen käytettyjen menojen osuus on pienentynyt ja kiinteistömenojen osuus on kasvanut. </a:t>
            </a:r>
          </a:p>
          <a:p>
            <a:pPr marL="357708" indent="-357708" defTabSz="1219170">
              <a:spcBef>
                <a:spcPts val="1867"/>
              </a:spcBef>
              <a:buClr>
                <a:srgbClr val="165C7D"/>
              </a:buClr>
              <a:defRPr/>
            </a:pPr>
            <a:r>
              <a:rPr lang="fi-FI" sz="1867" dirty="0">
                <a:solidFill>
                  <a:srgbClr val="000000"/>
                </a:solidFill>
                <a:latin typeface="Arial"/>
              </a:rPr>
              <a:t>Varsinkin harvaan asutuissa kunnissa myös kuljetus-kustannusten osuus on kasvanut.</a:t>
            </a:r>
          </a:p>
        </p:txBody>
      </p:sp>
      <p:sp>
        <p:nvSpPr>
          <p:cNvPr id="6" name="TextBox 20">
            <a:extLst>
              <a:ext uri="{FF2B5EF4-FFF2-40B4-BE49-F238E27FC236}">
                <a16:creationId xmlns:a16="http://schemas.microsoft.com/office/drawing/2014/main" id="{78CDF088-06FD-12C3-DE25-50CE0C4764F8}"/>
              </a:ext>
            </a:extLst>
          </p:cNvPr>
          <p:cNvSpPr txBox="1"/>
          <p:nvPr/>
        </p:nvSpPr>
        <p:spPr>
          <a:xfrm>
            <a:off x="1040328" y="5883545"/>
            <a:ext cx="1599289" cy="256545"/>
          </a:xfrm>
          <a:prstGeom prst="rect">
            <a:avLst/>
          </a:prstGeom>
          <a:noFill/>
        </p:spPr>
        <p:txBody>
          <a:bodyPr wrap="square" rtlCol="0">
            <a:spAutoFit/>
          </a:bodyPr>
          <a:lstStyle/>
          <a:p>
            <a:pPr defTabSz="1219170">
              <a:defRPr/>
            </a:pPr>
            <a:r>
              <a:rPr lang="fi-FI" sz="1067" i="1" dirty="0">
                <a:solidFill>
                  <a:srgbClr val="000000"/>
                </a:solidFill>
                <a:latin typeface="Arial"/>
              </a:rPr>
              <a:t>Lähde: Opetushallitus</a:t>
            </a:r>
            <a:endParaRPr lang="en-US" sz="1067" i="1" dirty="0">
              <a:solidFill>
                <a:srgbClr val="000000"/>
              </a:solidFill>
              <a:latin typeface="Arial"/>
            </a:endParaRPr>
          </a:p>
        </p:txBody>
      </p:sp>
    </p:spTree>
    <p:extLst>
      <p:ext uri="{BB962C8B-B14F-4D97-AF65-F5344CB8AC3E}">
        <p14:creationId xmlns:p14="http://schemas.microsoft.com/office/powerpoint/2010/main" val="1837304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C6F1-2163-64BC-8CFF-3A09C06B0041}"/>
              </a:ext>
            </a:extLst>
          </p:cNvPr>
          <p:cNvSpPr>
            <a:spLocks noGrp="1"/>
          </p:cNvSpPr>
          <p:nvPr>
            <p:ph type="title"/>
          </p:nvPr>
        </p:nvSpPr>
        <p:spPr/>
        <p:txBody>
          <a:bodyPr/>
          <a:lstStyle/>
          <a:p>
            <a:r>
              <a:rPr lang="fi-FI" dirty="0"/>
              <a:t>Vieraskieliset perusopetuksessa</a:t>
            </a:r>
            <a:endParaRPr lang="en-US" dirty="0"/>
          </a:p>
        </p:txBody>
      </p:sp>
      <p:sp>
        <p:nvSpPr>
          <p:cNvPr id="3" name="Content Placeholder 2">
            <a:extLst>
              <a:ext uri="{FF2B5EF4-FFF2-40B4-BE49-F238E27FC236}">
                <a16:creationId xmlns:a16="http://schemas.microsoft.com/office/drawing/2014/main" id="{C43AC95D-51BD-FE40-98B1-2673E7FB1021}"/>
              </a:ext>
            </a:extLst>
          </p:cNvPr>
          <p:cNvSpPr>
            <a:spLocks noGrp="1"/>
          </p:cNvSpPr>
          <p:nvPr>
            <p:ph idx="1"/>
          </p:nvPr>
        </p:nvSpPr>
        <p:spPr>
          <a:xfrm>
            <a:off x="577048" y="1881330"/>
            <a:ext cx="5422945" cy="4524001"/>
          </a:xfrm>
        </p:spPr>
        <p:txBody>
          <a:bodyPr>
            <a:normAutofit/>
          </a:bodyPr>
          <a:lstStyle/>
          <a:p>
            <a:r>
              <a:rPr lang="fi-FI" sz="2133" dirty="0"/>
              <a:t>Maahanmuuttotaustaisten oppilaiden määrä on kasvanut viime vuosikymmeninä voimakkaasti. </a:t>
            </a:r>
          </a:p>
          <a:p>
            <a:r>
              <a:rPr lang="fi-FI" sz="2133" dirty="0"/>
              <a:t>Vuonna 2024 heitä oli noin 70 000 </a:t>
            </a:r>
            <a:br>
              <a:rPr lang="fi-FI" sz="2133" dirty="0"/>
            </a:br>
            <a:r>
              <a:rPr lang="fi-FI" sz="2133" i="1" dirty="0"/>
              <a:t>(13 % kokonaismäärästä).</a:t>
            </a:r>
          </a:p>
          <a:p>
            <a:r>
              <a:rPr lang="fi-FI" sz="2133" dirty="0"/>
              <a:t>Muuttoliike keskittyy erityisesti suurimpiin kaupunkeihin, mutta maahanmuuttotaustaisia oppilaita </a:t>
            </a:r>
            <a:br>
              <a:rPr lang="fi-FI" sz="2133" dirty="0"/>
            </a:br>
            <a:r>
              <a:rPr lang="fi-FI" sz="2133" dirty="0"/>
              <a:t>on ympäri maata.</a:t>
            </a:r>
          </a:p>
        </p:txBody>
      </p:sp>
      <p:sp>
        <p:nvSpPr>
          <p:cNvPr id="6" name="Content Placeholder 2">
            <a:extLst>
              <a:ext uri="{FF2B5EF4-FFF2-40B4-BE49-F238E27FC236}">
                <a16:creationId xmlns:a16="http://schemas.microsoft.com/office/drawing/2014/main" id="{A42F8EFF-1E5B-5F73-236D-570C73E05381}"/>
              </a:ext>
            </a:extLst>
          </p:cNvPr>
          <p:cNvSpPr txBox="1">
            <a:spLocks/>
          </p:cNvSpPr>
          <p:nvPr/>
        </p:nvSpPr>
        <p:spPr>
          <a:xfrm>
            <a:off x="6009857" y="1881330"/>
            <a:ext cx="3502729" cy="4524001"/>
          </a:xfrm>
          <a:prstGeom prst="rect">
            <a:avLst/>
          </a:prstGeom>
        </p:spPr>
        <p:txBody>
          <a:bodyPr vert="horz" lIns="121920" tIns="60960" rIns="121920" bIns="6096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708" indent="-357708" defTabSz="1219170">
              <a:spcBef>
                <a:spcPts val="1867"/>
              </a:spcBef>
              <a:buClr>
                <a:srgbClr val="165C7D"/>
              </a:buClr>
              <a:defRPr/>
            </a:pPr>
            <a:endParaRPr lang="en-US" sz="2667" dirty="0">
              <a:solidFill>
                <a:srgbClr val="000000"/>
              </a:solidFill>
              <a:latin typeface="Arial"/>
            </a:endParaRPr>
          </a:p>
        </p:txBody>
      </p:sp>
      <p:sp>
        <p:nvSpPr>
          <p:cNvPr id="7" name="TextBox 6">
            <a:extLst>
              <a:ext uri="{FF2B5EF4-FFF2-40B4-BE49-F238E27FC236}">
                <a16:creationId xmlns:a16="http://schemas.microsoft.com/office/drawing/2014/main" id="{13C5C28A-CAF6-B82C-26DF-B61F06B7D57A}"/>
              </a:ext>
            </a:extLst>
          </p:cNvPr>
          <p:cNvSpPr txBox="1"/>
          <p:nvPr/>
        </p:nvSpPr>
        <p:spPr>
          <a:xfrm>
            <a:off x="6782866" y="2180861"/>
            <a:ext cx="2142841" cy="830997"/>
          </a:xfrm>
          <a:prstGeom prst="rect">
            <a:avLst/>
          </a:prstGeom>
          <a:noFill/>
        </p:spPr>
        <p:txBody>
          <a:bodyPr wrap="square" rtlCol="0">
            <a:spAutoFit/>
          </a:bodyPr>
          <a:lstStyle/>
          <a:p>
            <a:pPr defTabSz="1219170">
              <a:defRPr/>
            </a:pPr>
            <a:r>
              <a:rPr lang="fi-FI" sz="1600" b="1" dirty="0">
                <a:solidFill>
                  <a:srgbClr val="000000"/>
                </a:solidFill>
                <a:latin typeface="Arial"/>
              </a:rPr>
              <a:t>Vieraskielisiä perusopetuksessa, prosenttia</a:t>
            </a:r>
          </a:p>
        </p:txBody>
      </p:sp>
      <p:pic>
        <p:nvPicPr>
          <p:cNvPr id="10" name="Graphic 9">
            <a:extLst>
              <a:ext uri="{FF2B5EF4-FFF2-40B4-BE49-F238E27FC236}">
                <a16:creationId xmlns:a16="http://schemas.microsoft.com/office/drawing/2014/main" id="{F0A0EC4D-E1FC-DC9B-BA14-C33CBDB07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286" y="141052"/>
            <a:ext cx="3098353" cy="6368837"/>
          </a:xfrm>
          <a:prstGeom prst="rect">
            <a:avLst/>
          </a:prstGeom>
        </p:spPr>
      </p:pic>
      <p:sp>
        <p:nvSpPr>
          <p:cNvPr id="8" name="TextBox 20">
            <a:extLst>
              <a:ext uri="{FF2B5EF4-FFF2-40B4-BE49-F238E27FC236}">
                <a16:creationId xmlns:a16="http://schemas.microsoft.com/office/drawing/2014/main" id="{08B51AA3-44F7-83A5-5A5D-4167E7872790}"/>
              </a:ext>
            </a:extLst>
          </p:cNvPr>
          <p:cNvSpPr txBox="1"/>
          <p:nvPr/>
        </p:nvSpPr>
        <p:spPr>
          <a:xfrm>
            <a:off x="9585277" y="6117299"/>
            <a:ext cx="1599289" cy="256545"/>
          </a:xfrm>
          <a:prstGeom prst="rect">
            <a:avLst/>
          </a:prstGeom>
          <a:noFill/>
        </p:spPr>
        <p:txBody>
          <a:bodyPr wrap="square" rtlCol="0">
            <a:spAutoFit/>
          </a:bodyPr>
          <a:lstStyle/>
          <a:p>
            <a:pPr defTabSz="1219170">
              <a:defRPr/>
            </a:pPr>
            <a:r>
              <a:rPr lang="fi-FI" sz="1067" i="1" dirty="0">
                <a:solidFill>
                  <a:srgbClr val="000000"/>
                </a:solidFill>
                <a:latin typeface="Arial"/>
              </a:rPr>
              <a:t>Lähde: Vipunen</a:t>
            </a:r>
            <a:endParaRPr lang="en-US" sz="1067" i="1" dirty="0">
              <a:solidFill>
                <a:srgbClr val="000000"/>
              </a:solidFill>
              <a:latin typeface="Arial"/>
            </a:endParaRPr>
          </a:p>
        </p:txBody>
      </p:sp>
    </p:spTree>
    <p:extLst>
      <p:ext uri="{BB962C8B-B14F-4D97-AF65-F5344CB8AC3E}">
        <p14:creationId xmlns:p14="http://schemas.microsoft.com/office/powerpoint/2010/main" val="294509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9FC496-6C2C-5D28-7F97-6DF80DD88E29}"/>
              </a:ext>
            </a:extLst>
          </p:cNvPr>
          <p:cNvSpPr>
            <a:spLocks noGrp="1"/>
          </p:cNvSpPr>
          <p:nvPr>
            <p:ph type="ctrTitle"/>
          </p:nvPr>
        </p:nvSpPr>
        <p:spPr/>
        <p:txBody>
          <a:bodyPr/>
          <a:lstStyle/>
          <a:p>
            <a:r>
              <a:rPr lang="fi-FI" dirty="0"/>
              <a:t>Toisen asteen koulutus</a:t>
            </a:r>
          </a:p>
        </p:txBody>
      </p:sp>
      <p:sp>
        <p:nvSpPr>
          <p:cNvPr id="3" name="Alaotsikko 2">
            <a:extLst>
              <a:ext uri="{FF2B5EF4-FFF2-40B4-BE49-F238E27FC236}">
                <a16:creationId xmlns:a16="http://schemas.microsoft.com/office/drawing/2014/main" id="{8F1AD387-D3F3-0D14-8728-B9921C5D9FE5}"/>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579376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9512B9-C853-54BF-6676-F9F3A675C1AD}"/>
              </a:ext>
            </a:extLst>
          </p:cNvPr>
          <p:cNvSpPr>
            <a:spLocks noGrp="1"/>
          </p:cNvSpPr>
          <p:nvPr>
            <p:ph type="title"/>
          </p:nvPr>
        </p:nvSpPr>
        <p:spPr/>
        <p:txBody>
          <a:bodyPr/>
          <a:lstStyle/>
          <a:p>
            <a:r>
              <a:rPr lang="fi-FI"/>
              <a:t>Väestökehityksen vaikutus</a:t>
            </a:r>
          </a:p>
        </p:txBody>
      </p:sp>
      <p:sp>
        <p:nvSpPr>
          <p:cNvPr id="3" name="Sisällön paikkamerkki 2">
            <a:extLst>
              <a:ext uri="{FF2B5EF4-FFF2-40B4-BE49-F238E27FC236}">
                <a16:creationId xmlns:a16="http://schemas.microsoft.com/office/drawing/2014/main" id="{3D92FDDD-BC66-1189-20A8-0B7DB1F53ED6}"/>
              </a:ext>
            </a:extLst>
          </p:cNvPr>
          <p:cNvSpPr>
            <a:spLocks noGrp="1"/>
          </p:cNvSpPr>
          <p:nvPr>
            <p:ph idx="1"/>
          </p:nvPr>
        </p:nvSpPr>
        <p:spPr/>
        <p:txBody>
          <a:bodyPr>
            <a:normAutofit lnSpcReduction="10000"/>
          </a:bodyPr>
          <a:lstStyle/>
          <a:p>
            <a:r>
              <a:rPr lang="fi-FI" dirty="0"/>
              <a:t>Syntyvyyden vähentyminen, vieraskielisen väestön ja erityisesti lasten ja nuorten määrän kasvu sekä väestön ikääntyminen vaikuttavat toisen asteen koulutukseen.</a:t>
            </a:r>
          </a:p>
          <a:p>
            <a:r>
              <a:rPr lang="fi-FI" dirty="0"/>
              <a:t>Seuraavien viidentoista vuoden aikana toisen asteen koulutukseen perusopetuksen jälkeen siirtyvät ikäluokat ovat jo syntyneet.</a:t>
            </a:r>
          </a:p>
          <a:p>
            <a:r>
              <a:rPr lang="fi-FI" dirty="0"/>
              <a:t>Ammatillisessa koulutuksessa 2/3 opiskelijoista on yli 20-vuotiaita opintonsa aloittaessaan. Joukossa on ensimmäistä tutkintoa suorittavia, alan vaihtajia jne.</a:t>
            </a:r>
          </a:p>
          <a:p>
            <a:r>
              <a:rPr lang="fi-FI" dirty="0"/>
              <a:t>Ammatillisen koulutuksen aikuisopiskelijoista 1/5 on ja oppivelvollisuusikäisistä n. 1/10 on vieraskielisiä.</a:t>
            </a:r>
          </a:p>
        </p:txBody>
      </p:sp>
      <p:sp>
        <p:nvSpPr>
          <p:cNvPr id="4" name="Dian numeron paikkamerkki 3">
            <a:extLst>
              <a:ext uri="{FF2B5EF4-FFF2-40B4-BE49-F238E27FC236}">
                <a16:creationId xmlns:a16="http://schemas.microsoft.com/office/drawing/2014/main" id="{23CD35CE-35C2-1120-1BC7-3F0FEFF451E2}"/>
              </a:ext>
            </a:extLst>
          </p:cNvPr>
          <p:cNvSpPr>
            <a:spLocks noGrp="1"/>
          </p:cNvSpPr>
          <p:nvPr>
            <p:ph type="sldNum" sz="quarter" idx="12"/>
          </p:nvPr>
        </p:nvSpPr>
        <p:spPr/>
        <p:txBody>
          <a:bodyPr/>
          <a:lstStyle/>
          <a:p>
            <a:fld id="{1EA1DD0D-7089-48C5-B116-A19F892CF1D9}" type="slidenum">
              <a:rPr lang="fi-FI" smtClean="0"/>
              <a:pPr/>
              <a:t>25</a:t>
            </a:fld>
            <a:r>
              <a:rPr lang="fi-FI"/>
              <a:t>  </a:t>
            </a:r>
            <a:r>
              <a:rPr lang="fi-FI" b="0">
                <a:solidFill>
                  <a:schemeClr val="bg1">
                    <a:lumMod val="65000"/>
                  </a:schemeClr>
                </a:solidFill>
              </a:rPr>
              <a:t>|</a:t>
            </a:r>
            <a:endParaRPr lang="fi-FI" sz="800" dirty="0">
              <a:solidFill>
                <a:schemeClr val="bg1">
                  <a:lumMod val="65000"/>
                </a:schemeClr>
              </a:solidFill>
            </a:endParaRPr>
          </a:p>
        </p:txBody>
      </p:sp>
      <p:sp>
        <p:nvSpPr>
          <p:cNvPr id="5" name="Päivämäärän paikkamerkki 4">
            <a:extLst>
              <a:ext uri="{FF2B5EF4-FFF2-40B4-BE49-F238E27FC236}">
                <a16:creationId xmlns:a16="http://schemas.microsoft.com/office/drawing/2014/main" id="{CCB0AB31-D61D-A159-AB6C-4906D3055D69}"/>
              </a:ext>
            </a:extLst>
          </p:cNvPr>
          <p:cNvSpPr>
            <a:spLocks noGrp="1"/>
          </p:cNvSpPr>
          <p:nvPr>
            <p:ph type="dt" sz="half" idx="10"/>
          </p:nvPr>
        </p:nvSpPr>
        <p:spPr/>
        <p:txBody>
          <a:bodyPr/>
          <a:lstStyle/>
          <a:p>
            <a:r>
              <a:rPr lang="fi-FI"/>
              <a:t>5.6.2024</a:t>
            </a:r>
            <a:endParaRPr lang="fi-FI" dirty="0"/>
          </a:p>
        </p:txBody>
      </p:sp>
    </p:spTree>
    <p:extLst>
      <p:ext uri="{BB962C8B-B14F-4D97-AF65-F5344CB8AC3E}">
        <p14:creationId xmlns:p14="http://schemas.microsoft.com/office/powerpoint/2010/main" val="602210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461FFA-6F00-864B-6AB4-051726257FF9}"/>
              </a:ext>
            </a:extLst>
          </p:cNvPr>
          <p:cNvSpPr>
            <a:spLocks noGrp="1"/>
          </p:cNvSpPr>
          <p:nvPr>
            <p:ph type="title"/>
          </p:nvPr>
        </p:nvSpPr>
        <p:spPr>
          <a:xfrm>
            <a:off x="577047" y="313787"/>
            <a:ext cx="10319487" cy="763899"/>
          </a:xfrm>
        </p:spPr>
        <p:txBody>
          <a:bodyPr/>
          <a:lstStyle/>
          <a:p>
            <a:r>
              <a:rPr lang="fi-FI" dirty="0"/>
              <a:t>Järjestäjä- ja oppilaitosverkko</a:t>
            </a:r>
          </a:p>
        </p:txBody>
      </p:sp>
      <p:sp>
        <p:nvSpPr>
          <p:cNvPr id="3" name="Sisällön paikkamerkki 2">
            <a:extLst>
              <a:ext uri="{FF2B5EF4-FFF2-40B4-BE49-F238E27FC236}">
                <a16:creationId xmlns:a16="http://schemas.microsoft.com/office/drawing/2014/main" id="{ADA04F43-3B2D-07D7-0ED6-FD32F2C3D76A}"/>
              </a:ext>
            </a:extLst>
          </p:cNvPr>
          <p:cNvSpPr>
            <a:spLocks noGrp="1"/>
          </p:cNvSpPr>
          <p:nvPr>
            <p:ph idx="1"/>
          </p:nvPr>
        </p:nvSpPr>
        <p:spPr>
          <a:xfrm>
            <a:off x="577047" y="1513114"/>
            <a:ext cx="10319487" cy="4892217"/>
          </a:xfrm>
        </p:spPr>
        <p:txBody>
          <a:bodyPr>
            <a:normAutofit fontScale="85000" lnSpcReduction="20000"/>
          </a:bodyPr>
          <a:lstStyle/>
          <a:p>
            <a:r>
              <a:rPr lang="fi-FI" dirty="0"/>
              <a:t>Ammatillisen koulutuksen järjestäjiä on 132. Lukumäärä puolittunut fuusioiden kautta 25 vuoden aikana.</a:t>
            </a:r>
          </a:p>
          <a:p>
            <a:r>
              <a:rPr lang="fi-FI" dirty="0"/>
              <a:t>Yhdellä järjestäjällä on pääsääntöisesti 1 oppilaitos, joka voi toimia useassa toimipisteessä.</a:t>
            </a:r>
          </a:p>
          <a:p>
            <a:r>
              <a:rPr lang="fi-FI" dirty="0"/>
              <a:t>Lukiokoulutuksen järjestäjiä on 268. Muutokset ovat olleet vähäisempiä.</a:t>
            </a:r>
          </a:p>
          <a:p>
            <a:r>
              <a:rPr lang="fi-FI" dirty="0"/>
              <a:t>Lukioiden määrä on vähentynyt suurissa kaupungeissa, kun oppilaitoksia on yhdistetty suuriksi lukioiksi.</a:t>
            </a:r>
          </a:p>
          <a:p>
            <a:r>
              <a:rPr lang="fi-FI" dirty="0"/>
              <a:t>Koulutustarve keskittyy määrällisesti suurimpiin asutuskeskuksiin. Useimmissa keskuskaupungeissakin opiskeluikäisen väestön määrä vähentyy.</a:t>
            </a:r>
          </a:p>
          <a:p>
            <a:r>
              <a:rPr lang="fi-FI" dirty="0"/>
              <a:t>Harvaan asutuilla alueilla sijaitsevat pienet lukiot pienenevät syntyvyyden alentumisen vuoksi entisestään.</a:t>
            </a:r>
          </a:p>
          <a:p>
            <a:r>
              <a:rPr lang="fi-FI" dirty="0"/>
              <a:t>Oppivelvollisuuden tavoite tutkinnon suorittamisesta ja maahanmuutto vaikuttavat 20-30-vuotiaiden ammatillisen koulutuksen tarpeeseen.</a:t>
            </a:r>
          </a:p>
          <a:p>
            <a:endParaRPr lang="fi-FI" dirty="0"/>
          </a:p>
        </p:txBody>
      </p:sp>
      <p:sp>
        <p:nvSpPr>
          <p:cNvPr id="4" name="Dian numeron paikkamerkki 3">
            <a:extLst>
              <a:ext uri="{FF2B5EF4-FFF2-40B4-BE49-F238E27FC236}">
                <a16:creationId xmlns:a16="http://schemas.microsoft.com/office/drawing/2014/main" id="{DB9E1097-35E6-EE4F-98FB-02199BAFD40A}"/>
              </a:ext>
            </a:extLst>
          </p:cNvPr>
          <p:cNvSpPr>
            <a:spLocks noGrp="1"/>
          </p:cNvSpPr>
          <p:nvPr>
            <p:ph type="sldNum" sz="quarter" idx="12"/>
          </p:nvPr>
        </p:nvSpPr>
        <p:spPr/>
        <p:txBody>
          <a:bodyPr/>
          <a:lstStyle/>
          <a:p>
            <a:fld id="{1EA1DD0D-7089-48C5-B116-A19F892CF1D9}" type="slidenum">
              <a:rPr lang="fi-FI" smtClean="0"/>
              <a:pPr/>
              <a:t>26</a:t>
            </a:fld>
            <a:r>
              <a:rPr lang="fi-FI"/>
              <a:t>  </a:t>
            </a:r>
            <a:r>
              <a:rPr lang="fi-FI" b="0">
                <a:solidFill>
                  <a:schemeClr val="bg1">
                    <a:lumMod val="65000"/>
                  </a:schemeClr>
                </a:solidFill>
              </a:rPr>
              <a:t>|</a:t>
            </a:r>
            <a:endParaRPr lang="fi-FI" sz="800" dirty="0">
              <a:solidFill>
                <a:schemeClr val="bg1">
                  <a:lumMod val="65000"/>
                </a:schemeClr>
              </a:solidFill>
            </a:endParaRPr>
          </a:p>
        </p:txBody>
      </p:sp>
      <p:sp>
        <p:nvSpPr>
          <p:cNvPr id="5" name="Päivämäärän paikkamerkki 4">
            <a:extLst>
              <a:ext uri="{FF2B5EF4-FFF2-40B4-BE49-F238E27FC236}">
                <a16:creationId xmlns:a16="http://schemas.microsoft.com/office/drawing/2014/main" id="{9E25696B-9002-F138-52CF-A46D1E342965}"/>
              </a:ext>
            </a:extLst>
          </p:cNvPr>
          <p:cNvSpPr>
            <a:spLocks noGrp="1"/>
          </p:cNvSpPr>
          <p:nvPr>
            <p:ph type="dt" sz="half" idx="10"/>
          </p:nvPr>
        </p:nvSpPr>
        <p:spPr/>
        <p:txBody>
          <a:bodyPr/>
          <a:lstStyle/>
          <a:p>
            <a:r>
              <a:rPr lang="fi-FI"/>
              <a:t>5.6.2024</a:t>
            </a:r>
            <a:endParaRPr lang="fi-FI" dirty="0"/>
          </a:p>
        </p:txBody>
      </p:sp>
    </p:spTree>
    <p:extLst>
      <p:ext uri="{BB962C8B-B14F-4D97-AF65-F5344CB8AC3E}">
        <p14:creationId xmlns:p14="http://schemas.microsoft.com/office/powerpoint/2010/main" val="62817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05E8C18-5D71-BA6F-8A3F-04DFFED780F7}"/>
              </a:ext>
            </a:extLst>
          </p:cNvPr>
          <p:cNvSpPr>
            <a:spLocks noGrp="1"/>
          </p:cNvSpPr>
          <p:nvPr>
            <p:ph type="title"/>
          </p:nvPr>
        </p:nvSpPr>
        <p:spPr/>
        <p:txBody>
          <a:bodyPr>
            <a:normAutofit fontScale="90000"/>
          </a:bodyPr>
          <a:lstStyle/>
          <a:p>
            <a:r>
              <a:rPr lang="fi-FI" dirty="0"/>
              <a:t>Väestökehityksen haasteista sosiaali- ja terveysministeriön näkökulmasta </a:t>
            </a:r>
          </a:p>
        </p:txBody>
      </p:sp>
      <p:sp>
        <p:nvSpPr>
          <p:cNvPr id="3" name="Dian numeron paikkamerkki 2">
            <a:extLst>
              <a:ext uri="{FF2B5EF4-FFF2-40B4-BE49-F238E27FC236}">
                <a16:creationId xmlns:a16="http://schemas.microsoft.com/office/drawing/2014/main" id="{46C97858-6190-8CC2-B807-AFA163DC6D22}"/>
              </a:ext>
            </a:extLst>
          </p:cNvPr>
          <p:cNvSpPr>
            <a:spLocks noGrp="1"/>
          </p:cNvSpPr>
          <p:nvPr>
            <p:ph type="sldNum" sz="quarter" idx="4294967295"/>
          </p:nvPr>
        </p:nvSpPr>
        <p:spPr>
          <a:xfrm>
            <a:off x="11088688" y="6259513"/>
            <a:ext cx="1103312" cy="365125"/>
          </a:xfrm>
        </p:spPr>
        <p:txBody>
          <a:bodyPr/>
          <a:lstStyle/>
          <a:p>
            <a:fld id="{7CD1C137-87C0-4E4B-8573-EDFCC21A7E6F}" type="slidenum">
              <a:rPr lang="fi-FI" noProof="0" smtClean="0"/>
              <a:t>27</a:t>
            </a:fld>
            <a:endParaRPr lang="fi-FI" noProof="0" dirty="0"/>
          </a:p>
        </p:txBody>
      </p:sp>
    </p:spTree>
    <p:extLst>
      <p:ext uri="{BB962C8B-B14F-4D97-AF65-F5344CB8AC3E}">
        <p14:creationId xmlns:p14="http://schemas.microsoft.com/office/powerpoint/2010/main" val="156241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A1D05F-1696-A79B-068D-1EA63FE14884}"/>
              </a:ext>
            </a:extLst>
          </p:cNvPr>
          <p:cNvSpPr>
            <a:spLocks noGrp="1"/>
          </p:cNvSpPr>
          <p:nvPr>
            <p:ph type="title"/>
          </p:nvPr>
        </p:nvSpPr>
        <p:spPr/>
        <p:txBody>
          <a:bodyPr/>
          <a:lstStyle/>
          <a:p>
            <a:r>
              <a:rPr lang="fi-FI" dirty="0"/>
              <a:t>Väestökehityksen alueellisista haasteista</a:t>
            </a:r>
            <a:br>
              <a:rPr lang="fi-FI" dirty="0"/>
            </a:br>
            <a:r>
              <a:rPr lang="fi-FI" dirty="0"/>
              <a:t>kunnissa ja HVA-alueilla </a:t>
            </a:r>
          </a:p>
        </p:txBody>
      </p:sp>
      <p:sp>
        <p:nvSpPr>
          <p:cNvPr id="3" name="Sisällön paikkamerkki 2">
            <a:extLst>
              <a:ext uri="{FF2B5EF4-FFF2-40B4-BE49-F238E27FC236}">
                <a16:creationId xmlns:a16="http://schemas.microsoft.com/office/drawing/2014/main" id="{34E94BB6-69D4-D17C-13CC-22A3A2E6F8BA}"/>
              </a:ext>
            </a:extLst>
          </p:cNvPr>
          <p:cNvSpPr>
            <a:spLocks noGrp="1"/>
          </p:cNvSpPr>
          <p:nvPr>
            <p:ph sz="half" idx="1"/>
          </p:nvPr>
        </p:nvSpPr>
        <p:spPr>
          <a:xfrm>
            <a:off x="814161" y="1944000"/>
            <a:ext cx="5281839" cy="3781425"/>
          </a:xfrm>
        </p:spPr>
        <p:txBody>
          <a:bodyPr>
            <a:normAutofit fontScale="55000" lnSpcReduction="20000"/>
          </a:bodyPr>
          <a:lstStyle/>
          <a:p>
            <a:r>
              <a:rPr lang="fi-FI" sz="2500" dirty="0"/>
              <a:t>Nykyjärjestelmässä karkeasti ottaen: kunnat investoivat ehkäiseviin palveluihin (asunnot, liikunta, koulutus, nuorisotyö) ja hyvinvointialueet hoitavat korjaavat palvelut (sote-, mielenterveys-, ikääntyneiden hoiva). Hyvinvoinnin ja terveyden edistäminen on molempien lakisääteinen tehtävä. </a:t>
            </a:r>
          </a:p>
          <a:p>
            <a:r>
              <a:rPr lang="fi-FI" sz="2500" dirty="0"/>
              <a:t>Karkeasti ottaen: Palveluita tarvitaan elämän alku- ja loppupäässä ja keskivaiheilla osallistutaan työelämään. </a:t>
            </a:r>
          </a:p>
          <a:p>
            <a:r>
              <a:rPr lang="fi-FI" sz="2500" dirty="0"/>
              <a:t>Ikäryhmittäisissä tarpeissa ja haasteissa on toisiaan kiihdyttäviä tekijöitä. </a:t>
            </a:r>
          </a:p>
          <a:p>
            <a:pPr lvl="1"/>
            <a:r>
              <a:rPr lang="fi-FI" sz="2500" dirty="0"/>
              <a:t>Työllisten keskittyminen heikentää syrjäisempien seutujen elinvoimatekijöitä. </a:t>
            </a:r>
          </a:p>
          <a:p>
            <a:pPr lvl="1"/>
            <a:r>
              <a:rPr lang="fi-FI" sz="2500" dirty="0"/>
              <a:t>Lapsi- ja nuorisomäärät pienenevät, mutta tuen tarve kasautuu pienille ryhmille.</a:t>
            </a:r>
          </a:p>
          <a:p>
            <a:pPr lvl="1"/>
            <a:r>
              <a:rPr lang="fi-FI" sz="2500" dirty="0"/>
              <a:t>Iäkkäiden määrä kasvaa, tarkoittaa voimakasta hoiva- ja terveyspalvelujen kysynnän kasvua.</a:t>
            </a:r>
          </a:p>
          <a:p>
            <a:pPr marL="0" indent="0">
              <a:buNone/>
            </a:pPr>
            <a:endParaRPr lang="fi-FI" sz="2500" dirty="0"/>
          </a:p>
          <a:p>
            <a:endParaRPr lang="fi-FI" dirty="0"/>
          </a:p>
        </p:txBody>
      </p:sp>
      <p:sp>
        <p:nvSpPr>
          <p:cNvPr id="5" name="Dian numeron paikkamerkki 4">
            <a:extLst>
              <a:ext uri="{FF2B5EF4-FFF2-40B4-BE49-F238E27FC236}">
                <a16:creationId xmlns:a16="http://schemas.microsoft.com/office/drawing/2014/main" id="{C9856846-5DF6-E0C2-85F5-0C0DA4223BE9}"/>
              </a:ext>
            </a:extLst>
          </p:cNvPr>
          <p:cNvSpPr>
            <a:spLocks noGrp="1"/>
          </p:cNvSpPr>
          <p:nvPr>
            <p:ph type="sldNum" sz="quarter" idx="12"/>
          </p:nvPr>
        </p:nvSpPr>
        <p:spPr/>
        <p:txBody>
          <a:bodyPr/>
          <a:lstStyle/>
          <a:p>
            <a:fld id="{7CD1C137-87C0-4E4B-8573-EDFCC21A7E6F}" type="slidenum">
              <a:rPr lang="fi-FI" noProof="0" smtClean="0"/>
              <a:t>28</a:t>
            </a:fld>
            <a:endParaRPr lang="fi-FI" noProof="0" dirty="0"/>
          </a:p>
        </p:txBody>
      </p:sp>
      <p:pic>
        <p:nvPicPr>
          <p:cNvPr id="1026" name="Picture 2">
            <a:extLst>
              <a:ext uri="{FF2B5EF4-FFF2-40B4-BE49-F238E27FC236}">
                <a16:creationId xmlns:a16="http://schemas.microsoft.com/office/drawing/2014/main" id="{FF7F9245-1D3F-1953-D893-49190A89A7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51"/>
          <a:stretch>
            <a:fillRect/>
          </a:stretch>
        </p:blipFill>
        <p:spPr bwMode="auto">
          <a:xfrm>
            <a:off x="6519530" y="1318437"/>
            <a:ext cx="4724400" cy="534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797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B616B1-00E2-D431-F8BB-D655AD77BCEC}"/>
              </a:ext>
            </a:extLst>
          </p:cNvPr>
          <p:cNvSpPr>
            <a:spLocks noGrp="1"/>
          </p:cNvSpPr>
          <p:nvPr>
            <p:ph type="title"/>
          </p:nvPr>
        </p:nvSpPr>
        <p:spPr/>
        <p:txBody>
          <a:bodyPr>
            <a:normAutofit fontScale="90000"/>
          </a:bodyPr>
          <a:lstStyle/>
          <a:p>
            <a:r>
              <a:rPr lang="fi-FI" dirty="0"/>
              <a:t>STM yleiskuvaa väestökehityksestä ja haasteista</a:t>
            </a:r>
            <a:br>
              <a:rPr lang="fi-FI" dirty="0"/>
            </a:br>
            <a:br>
              <a:rPr lang="fi-FI" dirty="0"/>
            </a:br>
            <a:endParaRPr lang="fi-FI" dirty="0"/>
          </a:p>
        </p:txBody>
      </p:sp>
      <p:sp>
        <p:nvSpPr>
          <p:cNvPr id="3" name="Sisällön paikkamerkki 2">
            <a:extLst>
              <a:ext uri="{FF2B5EF4-FFF2-40B4-BE49-F238E27FC236}">
                <a16:creationId xmlns:a16="http://schemas.microsoft.com/office/drawing/2014/main" id="{DDFFBFAC-CB70-DDCE-851C-41A5C2B93FFB}"/>
              </a:ext>
            </a:extLst>
          </p:cNvPr>
          <p:cNvSpPr>
            <a:spLocks noGrp="1"/>
          </p:cNvSpPr>
          <p:nvPr>
            <p:ph idx="1"/>
          </p:nvPr>
        </p:nvSpPr>
        <p:spPr>
          <a:xfrm>
            <a:off x="649940" y="1252728"/>
            <a:ext cx="10896601" cy="4924235"/>
          </a:xfrm>
        </p:spPr>
        <p:txBody>
          <a:bodyPr>
            <a:normAutofit fontScale="92500"/>
          </a:bodyPr>
          <a:lstStyle/>
          <a:p>
            <a:pPr>
              <a:lnSpc>
                <a:spcPct val="150000"/>
              </a:lnSpc>
              <a:defRPr/>
            </a:pPr>
            <a:r>
              <a:rPr lang="fi-FI" sz="1800" dirty="0">
                <a:solidFill>
                  <a:schemeClr val="tx1">
                    <a:lumMod val="85000"/>
                    <a:lumOff val="15000"/>
                  </a:schemeClr>
                </a:solidFill>
                <a:ea typeface="+mn-lt"/>
                <a:cs typeface="Arial" panose="020B0604020202020204"/>
              </a:rPr>
              <a:t>Väestörakenteen muutokset haastavat yhteiskunnan ja hallinnollisten rakenteiden toimivuutta.</a:t>
            </a:r>
          </a:p>
          <a:p>
            <a:pPr>
              <a:lnSpc>
                <a:spcPct val="150000"/>
              </a:lnSpc>
              <a:defRPr/>
            </a:pPr>
            <a:r>
              <a:rPr lang="fi-FI" sz="1800" dirty="0">
                <a:solidFill>
                  <a:schemeClr val="tx1">
                    <a:lumMod val="85000"/>
                    <a:lumOff val="15000"/>
                  </a:schemeClr>
                </a:solidFill>
              </a:rPr>
              <a:t>Julkisen talouden ja väestörakenteen paineissa ei riitä, että tarkastellaan vain hyvinvointialueita tai vain kuntia. </a:t>
            </a:r>
          </a:p>
          <a:p>
            <a:pPr marL="342900" indent="-285750">
              <a:lnSpc>
                <a:spcPct val="150000"/>
              </a:lnSpc>
              <a:defRPr/>
            </a:pPr>
            <a:r>
              <a:rPr lang="fi-FI" sz="1800" dirty="0">
                <a:solidFill>
                  <a:schemeClr val="tx1">
                    <a:lumMod val="85000"/>
                    <a:lumOff val="15000"/>
                  </a:schemeClr>
                </a:solidFill>
              </a:rPr>
              <a:t>Vuosikymmeniä jatkunut terveyden ja hyvinvoinnin paranemiskehitys on osin pysähtynyt.</a:t>
            </a:r>
          </a:p>
          <a:p>
            <a:pPr>
              <a:lnSpc>
                <a:spcPct val="150000"/>
              </a:lnSpc>
              <a:spcBef>
                <a:spcPts val="0"/>
              </a:spcBef>
              <a:buSzTx/>
              <a:defRPr/>
            </a:pPr>
            <a:r>
              <a:rPr lang="fi-FI" sz="1800" dirty="0">
                <a:solidFill>
                  <a:schemeClr val="tx1">
                    <a:lumMod val="85000"/>
                    <a:lumOff val="15000"/>
                  </a:schemeClr>
                </a:solidFill>
              </a:rPr>
              <a:t>Väestö- ja työpaikkakehitys keskittyy suurimmille kaupunkiseuduille, erityisesti pääkaupunkiseudulle.</a:t>
            </a:r>
          </a:p>
          <a:p>
            <a:pPr>
              <a:lnSpc>
                <a:spcPct val="150000"/>
              </a:lnSpc>
              <a:spcBef>
                <a:spcPts val="0"/>
              </a:spcBef>
              <a:buSzTx/>
              <a:defRPr/>
            </a:pPr>
            <a:r>
              <a:rPr lang="fi-FI" sz="1800" dirty="0">
                <a:solidFill>
                  <a:schemeClr val="tx1">
                    <a:lumMod val="85000"/>
                    <a:lumOff val="15000"/>
                  </a:schemeClr>
                </a:solidFill>
              </a:rPr>
              <a:t>Palvelujen saatavuuden varmistaminen on haaste niin harvaan asutuilla alueilla kuin kasvavilla kaupunkiseuduilla.</a:t>
            </a:r>
            <a:endParaRPr lang="fi-FI" sz="1800" dirty="0">
              <a:solidFill>
                <a:schemeClr val="tx1">
                  <a:lumMod val="85000"/>
                  <a:lumOff val="15000"/>
                </a:schemeClr>
              </a:solidFill>
              <a:cs typeface="Arial"/>
            </a:endParaRPr>
          </a:p>
          <a:p>
            <a:pPr>
              <a:lnSpc>
                <a:spcPct val="150000"/>
              </a:lnSpc>
              <a:spcBef>
                <a:spcPts val="0"/>
              </a:spcBef>
              <a:buSzTx/>
              <a:defRPr/>
            </a:pPr>
            <a:r>
              <a:rPr lang="fi-FI" sz="1800" dirty="0">
                <a:solidFill>
                  <a:schemeClr val="tx1">
                    <a:lumMod val="85000"/>
                    <a:lumOff val="15000"/>
                  </a:schemeClr>
                </a:solidFill>
              </a:rPr>
              <a:t>Työn ja koulutuksen ulkopuolella olevien määrä on tällä hetkellä kasvussa, verotulojen vähenemisen myötä julkisiin palveluihin on vähemmän rahaa käytettävissä. </a:t>
            </a:r>
            <a:endParaRPr lang="fi-FI" sz="1800" dirty="0">
              <a:solidFill>
                <a:schemeClr val="tx1">
                  <a:lumMod val="85000"/>
                  <a:lumOff val="15000"/>
                </a:schemeClr>
              </a:solidFill>
              <a:cs typeface="Arial"/>
            </a:endParaRPr>
          </a:p>
          <a:p>
            <a:pPr>
              <a:lnSpc>
                <a:spcPct val="150000"/>
              </a:lnSpc>
              <a:spcBef>
                <a:spcPts val="0"/>
              </a:spcBef>
              <a:buSzTx/>
              <a:defRPr/>
            </a:pPr>
            <a:r>
              <a:rPr lang="fi-FI" sz="1800" dirty="0">
                <a:solidFill>
                  <a:schemeClr val="tx1">
                    <a:lumMod val="85000"/>
                    <a:lumOff val="15000"/>
                  </a:schemeClr>
                </a:solidFill>
                <a:ea typeface="+mn-lt"/>
                <a:cs typeface="Arial" panose="020B0604020202020204"/>
              </a:rPr>
              <a:t>Resurssien niukkenemisen myötä yksilöiden, yhteisöjen ja työpaikkojen merkitys työ- ja toimintakyvystä huolehtimisesta kasvaa suhteessa julkiseen palvelu- ja etuusjärjestelmään.</a:t>
            </a:r>
          </a:p>
          <a:p>
            <a:pPr>
              <a:lnSpc>
                <a:spcPct val="150000"/>
              </a:lnSpc>
              <a:spcBef>
                <a:spcPts val="0"/>
              </a:spcBef>
              <a:buSzTx/>
              <a:defRPr/>
            </a:pPr>
            <a:r>
              <a:rPr lang="fi-FI" sz="1800" dirty="0">
                <a:solidFill>
                  <a:schemeClr val="tx1">
                    <a:lumMod val="85000"/>
                    <a:lumOff val="15000"/>
                  </a:schemeClr>
                </a:solidFill>
              </a:rPr>
              <a:t>Osallisuuden kokemukset vaihtelevat Suomessa merkittävästi eri väestöryhmien välillä.</a:t>
            </a:r>
          </a:p>
          <a:p>
            <a:pPr marL="457200" lvl="1" indent="0">
              <a:buNone/>
              <a:defRPr/>
            </a:pPr>
            <a:endParaRPr lang="fi-FI" sz="1600" dirty="0">
              <a:solidFill>
                <a:srgbClr val="464646"/>
              </a:solidFill>
            </a:endParaRPr>
          </a:p>
          <a:p>
            <a:endParaRPr lang="fi-FI" dirty="0"/>
          </a:p>
        </p:txBody>
      </p:sp>
    </p:spTree>
    <p:extLst>
      <p:ext uri="{BB962C8B-B14F-4D97-AF65-F5344CB8AC3E}">
        <p14:creationId xmlns:p14="http://schemas.microsoft.com/office/powerpoint/2010/main" val="55802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2273" y="720000"/>
            <a:ext cx="11537475" cy="1080000"/>
          </a:xfrm>
        </p:spPr>
        <p:txBody>
          <a:bodyPr/>
          <a:lstStyle/>
          <a:p>
            <a:r>
              <a:rPr lang="fi-FI" dirty="0"/>
              <a:t>Suomen talous on ollut ongelmissa jo runsaat 15 vuotta</a:t>
            </a:r>
          </a:p>
        </p:txBody>
      </p:sp>
      <p:sp>
        <p:nvSpPr>
          <p:cNvPr id="5" name="Dian numeron paikkamerkki 4"/>
          <p:cNvSpPr>
            <a:spLocks noGrp="1"/>
          </p:cNvSpPr>
          <p:nvPr>
            <p:ph type="sldNum" sz="quarter" idx="12"/>
          </p:nvPr>
        </p:nvSpPr>
        <p:spPr/>
        <p:txBody>
          <a:bodyPr/>
          <a:lstStyle/>
          <a:p>
            <a:fld id="{7CD1C137-87C0-4E4B-8573-EDFCC21A7E6F}" type="slidenum">
              <a:rPr lang="fi-FI" noProof="0" smtClean="0"/>
              <a:t>3</a:t>
            </a:fld>
            <a:endParaRPr lang="fi-FI" noProof="0" dirty="0"/>
          </a:p>
        </p:txBody>
      </p:sp>
      <p:graphicFrame>
        <p:nvGraphicFramePr>
          <p:cNvPr id="6" name="Objekti 5">
            <a:extLst>
              <a:ext uri="{FF2B5EF4-FFF2-40B4-BE49-F238E27FC236}">
                <a16:creationId xmlns:a16="http://schemas.microsoft.com/office/drawing/2014/main" id="{17E111E8-2A50-ED8E-B5BC-4F8BB796925F}"/>
              </a:ext>
            </a:extLst>
          </p:cNvPr>
          <p:cNvGraphicFramePr>
            <a:graphicFrameLocks noChangeAspect="1"/>
          </p:cNvGraphicFramePr>
          <p:nvPr/>
        </p:nvGraphicFramePr>
        <p:xfrm>
          <a:off x="644525" y="1797050"/>
          <a:ext cx="5237163" cy="4387850"/>
        </p:xfrm>
        <a:graphic>
          <a:graphicData uri="http://schemas.openxmlformats.org/presentationml/2006/ole">
            <mc:AlternateContent xmlns:mc="http://schemas.openxmlformats.org/markup-compatibility/2006">
              <mc:Choice xmlns:v="urn:schemas-microsoft-com:vml" Requires="v">
                <p:oleObj name="Macrobond document" r:id="rId2" imgW="5237775" imgH="4388548" progId="Mbnd.mbnd">
                  <p:embed/>
                </p:oleObj>
              </mc:Choice>
              <mc:Fallback>
                <p:oleObj name="Macrobond document" r:id="rId2" imgW="5237775" imgH="4388548" progId="Mbnd.mbnd">
                  <p:embed/>
                  <p:pic>
                    <p:nvPicPr>
                      <p:cNvPr id="6" name="Objekti 5">
                        <a:extLst>
                          <a:ext uri="{FF2B5EF4-FFF2-40B4-BE49-F238E27FC236}">
                            <a16:creationId xmlns:a16="http://schemas.microsoft.com/office/drawing/2014/main" id="{17E111E8-2A50-ED8E-B5BC-4F8BB796925F}"/>
                          </a:ext>
                        </a:extLst>
                      </p:cNvPr>
                      <p:cNvPicPr/>
                      <p:nvPr/>
                    </p:nvPicPr>
                    <p:blipFill>
                      <a:blip r:embed="rId3"/>
                      <a:stretch>
                        <a:fillRect/>
                      </a:stretch>
                    </p:blipFill>
                    <p:spPr>
                      <a:xfrm>
                        <a:off x="644525" y="1797050"/>
                        <a:ext cx="5237163" cy="4387850"/>
                      </a:xfrm>
                      <a:prstGeom prst="rect">
                        <a:avLst/>
                      </a:prstGeom>
                    </p:spPr>
                  </p:pic>
                </p:oleObj>
              </mc:Fallback>
            </mc:AlternateContent>
          </a:graphicData>
        </a:graphic>
      </p:graphicFrame>
      <p:pic>
        <p:nvPicPr>
          <p:cNvPr id="7" name="Kuva 6">
            <a:extLst>
              <a:ext uri="{FF2B5EF4-FFF2-40B4-BE49-F238E27FC236}">
                <a16:creationId xmlns:a16="http://schemas.microsoft.com/office/drawing/2014/main" id="{7F74DB6C-86D4-3FFE-C0AD-341C4F0BDE22}"/>
              </a:ext>
            </a:extLst>
          </p:cNvPr>
          <p:cNvPicPr>
            <a:picLocks noChangeAspect="1"/>
          </p:cNvPicPr>
          <p:nvPr/>
        </p:nvPicPr>
        <p:blipFill>
          <a:blip r:embed="rId4"/>
          <a:stretch>
            <a:fillRect/>
          </a:stretch>
        </p:blipFill>
        <p:spPr>
          <a:xfrm>
            <a:off x="6023728" y="1800000"/>
            <a:ext cx="6082755" cy="4470727"/>
          </a:xfrm>
          <a:prstGeom prst="rect">
            <a:avLst/>
          </a:prstGeom>
        </p:spPr>
      </p:pic>
    </p:spTree>
    <p:extLst>
      <p:ext uri="{BB962C8B-B14F-4D97-AF65-F5344CB8AC3E}">
        <p14:creationId xmlns:p14="http://schemas.microsoft.com/office/powerpoint/2010/main" val="55070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BBD26A-9BD4-85A1-65F5-398A867601DF}"/>
              </a:ext>
            </a:extLst>
          </p:cNvPr>
          <p:cNvSpPr>
            <a:spLocks noGrp="1"/>
          </p:cNvSpPr>
          <p:nvPr>
            <p:ph type="title"/>
          </p:nvPr>
        </p:nvSpPr>
        <p:spPr>
          <a:xfrm>
            <a:off x="814161" y="304801"/>
            <a:ext cx="10888566" cy="620486"/>
          </a:xfrm>
        </p:spPr>
        <p:txBody>
          <a:bodyPr/>
          <a:lstStyle/>
          <a:p>
            <a:r>
              <a:rPr lang="fi-FI" dirty="0"/>
              <a:t>STM:n näkökulmia työryhmätyöhön</a:t>
            </a:r>
          </a:p>
        </p:txBody>
      </p:sp>
      <p:sp>
        <p:nvSpPr>
          <p:cNvPr id="3" name="Sisällön paikkamerkki 2">
            <a:extLst>
              <a:ext uri="{FF2B5EF4-FFF2-40B4-BE49-F238E27FC236}">
                <a16:creationId xmlns:a16="http://schemas.microsoft.com/office/drawing/2014/main" id="{A82FD67A-5A30-1DEC-B7DC-E3A36E44FB67}"/>
              </a:ext>
            </a:extLst>
          </p:cNvPr>
          <p:cNvSpPr>
            <a:spLocks noGrp="1"/>
          </p:cNvSpPr>
          <p:nvPr>
            <p:ph idx="1"/>
          </p:nvPr>
        </p:nvSpPr>
        <p:spPr>
          <a:xfrm>
            <a:off x="814162" y="1110343"/>
            <a:ext cx="10871108" cy="5027657"/>
          </a:xfrm>
        </p:spPr>
        <p:txBody>
          <a:bodyPr>
            <a:normAutofit lnSpcReduction="10000"/>
          </a:bodyPr>
          <a:lstStyle/>
          <a:p>
            <a:pPr marL="0" indent="0">
              <a:buNone/>
            </a:pPr>
            <a:r>
              <a:rPr lang="fi-FI" b="1" dirty="0">
                <a:solidFill>
                  <a:schemeClr val="tx1">
                    <a:lumMod val="85000"/>
                    <a:lumOff val="15000"/>
                  </a:schemeClr>
                </a:solidFill>
              </a:rPr>
              <a:t>Hallinnon koko kokonaisuuden uudistaminen </a:t>
            </a:r>
          </a:p>
          <a:p>
            <a:r>
              <a:rPr lang="fi-FI" sz="1600" dirty="0">
                <a:solidFill>
                  <a:schemeClr val="tx1">
                    <a:lumMod val="85000"/>
                    <a:lumOff val="15000"/>
                  </a:schemeClr>
                </a:solidFill>
              </a:rPr>
              <a:t>Julkisen talouden ja väestörakenteen paineissa ei riitä, että tarkastellaan vain hyvinvointialueita tai vain kuntia. Hyvinvointialueet ovat tehneet jo suuria sopeutuksia ja rakenneuudistuksia. Niin hyvinvointialueiden määrä, kuntarakenteen kehitys kuin kuntien tehtävät muodostavat kokonaisuuden, joka vaatii yhteisen tarkastelun. On myös karsittava sellaisia rahoituksen kannusteita, jotka ohjaavat lyhytnäköiseen toimintaan. Alueiden haasteet ovat erilaisia ja erilaisia ratkaisuja on pohdittava. </a:t>
            </a:r>
          </a:p>
          <a:p>
            <a:pPr lvl="1"/>
            <a:r>
              <a:rPr lang="fi-FI" sz="1400" dirty="0">
                <a:solidFill>
                  <a:schemeClr val="tx1">
                    <a:lumMod val="85000"/>
                    <a:lumOff val="15000"/>
                  </a:schemeClr>
                </a:solidFill>
              </a:rPr>
              <a:t>Alueelliset vahvuudet käyttöön yli hallintorajojen </a:t>
            </a:r>
            <a:endParaRPr lang="fi-FI" sz="1300" dirty="0">
              <a:solidFill>
                <a:schemeClr val="tx1">
                  <a:lumMod val="85000"/>
                  <a:lumOff val="15000"/>
                </a:schemeClr>
              </a:solidFill>
            </a:endParaRPr>
          </a:p>
          <a:p>
            <a:pPr marL="0" indent="0">
              <a:buNone/>
            </a:pPr>
            <a:r>
              <a:rPr lang="fi-FI" b="1" dirty="0">
                <a:solidFill>
                  <a:schemeClr val="tx1">
                    <a:lumMod val="85000"/>
                    <a:lumOff val="15000"/>
                  </a:schemeClr>
                </a:solidFill>
              </a:rPr>
              <a:t>Hyvinvointi syntyy arjen ympäristöissä </a:t>
            </a:r>
          </a:p>
          <a:p>
            <a:r>
              <a:rPr lang="fi-FI" sz="1600" dirty="0">
                <a:solidFill>
                  <a:schemeClr val="tx1">
                    <a:lumMod val="85000"/>
                    <a:lumOff val="15000"/>
                  </a:schemeClr>
                </a:solidFill>
              </a:rPr>
              <a:t>Kunnat ja hyvinvointialueet järjestävät palveluja ja toimintaedellytyksiä samoille asukkaille. Asuminen, yhteisöt, koulutus ja osallisuus ovat väestön kannalta aivan yhtä tärkeitä kuin sosiaali- ja terveyspalvelut. Erityisesti kuntien työllistämisen ja nuorten syrjäytymisen ehkäisyyn liittyvät tehtävät ovat ratkaisevia väestörakenteen muuttuessa ja eriytyessä alueellisesti. Nykyiset kannusteet eivät riitä: kunnille on taloudellisesti helpompaa maksaa etuuksia kuin investoida vaikeasti työllistyvien nuorten ratkaisuihin. Tarvitaan mm. parempaa yhdyspintaa TE-palvelujen ja hyvinvointialueiden välillä sekä uusia paikallisia ja yhteisölähtöisiä työllistämisen malleja, unohtamatta ikäystävällisiä asuinympäristöjä.</a:t>
            </a:r>
          </a:p>
          <a:p>
            <a:pPr lvl="1"/>
            <a:r>
              <a:rPr lang="fi-FI" sz="1300" dirty="0">
                <a:solidFill>
                  <a:schemeClr val="tx1">
                    <a:lumMod val="85000"/>
                    <a:lumOff val="15000"/>
                  </a:schemeClr>
                </a:solidFill>
              </a:rPr>
              <a:t>Ennaltaehkäisevät toimet pitkäjänteisesti ja monitoimijaisesti. </a:t>
            </a:r>
          </a:p>
          <a:p>
            <a:pPr lvl="1"/>
            <a:endParaRPr lang="fi-FI" sz="1300" dirty="0">
              <a:solidFill>
                <a:schemeClr val="tx1">
                  <a:lumMod val="85000"/>
                  <a:lumOff val="15000"/>
                </a:schemeClr>
              </a:solidFill>
            </a:endParaRPr>
          </a:p>
          <a:p>
            <a:pPr lvl="1"/>
            <a:endParaRPr lang="fi-FI" sz="1300" dirty="0">
              <a:solidFill>
                <a:schemeClr val="tx1">
                  <a:lumMod val="85000"/>
                  <a:lumOff val="15000"/>
                </a:schemeClr>
              </a:solidFill>
            </a:endParaRPr>
          </a:p>
          <a:p>
            <a:endParaRPr lang="fi-FI" dirty="0"/>
          </a:p>
          <a:p>
            <a:endParaRPr lang="fi-FI" dirty="0"/>
          </a:p>
        </p:txBody>
      </p:sp>
    </p:spTree>
    <p:extLst>
      <p:ext uri="{BB962C8B-B14F-4D97-AF65-F5344CB8AC3E}">
        <p14:creationId xmlns:p14="http://schemas.microsoft.com/office/powerpoint/2010/main" val="79646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8F2F3C-C908-19FA-4B27-F44F904B3A97}"/>
              </a:ext>
            </a:extLst>
          </p:cNvPr>
          <p:cNvSpPr>
            <a:spLocks noGrp="1"/>
          </p:cNvSpPr>
          <p:nvPr>
            <p:ph type="ctrTitle"/>
          </p:nvPr>
        </p:nvSpPr>
        <p:spPr>
          <a:xfrm>
            <a:off x="488869" y="548680"/>
            <a:ext cx="5127079" cy="3956083"/>
          </a:xfrm>
        </p:spPr>
        <p:txBody>
          <a:bodyPr/>
          <a:lstStyle/>
          <a:p>
            <a:r>
              <a:rPr lang="fi-FI" sz="4400" dirty="0"/>
              <a:t>Työttömyystilanne työllisyysalueilla </a:t>
            </a:r>
          </a:p>
        </p:txBody>
      </p:sp>
      <p:sp>
        <p:nvSpPr>
          <p:cNvPr id="3" name="Alaotsikko 2">
            <a:extLst>
              <a:ext uri="{FF2B5EF4-FFF2-40B4-BE49-F238E27FC236}">
                <a16:creationId xmlns:a16="http://schemas.microsoft.com/office/drawing/2014/main" id="{C1F7213E-C62B-64A5-CB3D-2B3410B6DE3E}"/>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864794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914E7C0-70F9-C21A-AA91-CD4D09CE6D14}"/>
              </a:ext>
            </a:extLst>
          </p:cNvPr>
          <p:cNvSpPr>
            <a:spLocks noGrp="1"/>
          </p:cNvSpPr>
          <p:nvPr>
            <p:ph type="sldNum" sz="quarter" idx="12"/>
          </p:nvPr>
        </p:nvSpPr>
        <p:spPr/>
        <p:txBody>
          <a:bodyPr/>
          <a:lstStyle/>
          <a:p>
            <a:fld id="{1EA1DD0D-7089-48C5-B116-A19F892CF1D9}" type="slidenum">
              <a:rPr lang="fi-FI" smtClean="0"/>
              <a:pPr/>
              <a:t>32</a:t>
            </a:fld>
            <a:r>
              <a:rPr lang="fi-FI"/>
              <a:t>  </a:t>
            </a:r>
            <a:r>
              <a:rPr lang="fi-FI" b="0">
                <a:solidFill>
                  <a:schemeClr val="bg1">
                    <a:lumMod val="65000"/>
                  </a:schemeClr>
                </a:solidFill>
              </a:rPr>
              <a:t>|</a:t>
            </a:r>
            <a:endParaRPr lang="fi-FI" sz="800" dirty="0">
              <a:solidFill>
                <a:schemeClr val="bg1">
                  <a:lumMod val="65000"/>
                </a:schemeClr>
              </a:solidFill>
            </a:endParaRPr>
          </a:p>
        </p:txBody>
      </p:sp>
      <p:sp>
        <p:nvSpPr>
          <p:cNvPr id="3" name="Päivämäärän paikkamerkki 2">
            <a:extLst>
              <a:ext uri="{FF2B5EF4-FFF2-40B4-BE49-F238E27FC236}">
                <a16:creationId xmlns:a16="http://schemas.microsoft.com/office/drawing/2014/main" id="{934C0278-C8B2-9CC1-F922-9CF24A958BC0}"/>
              </a:ext>
            </a:extLst>
          </p:cNvPr>
          <p:cNvSpPr>
            <a:spLocks noGrp="1"/>
          </p:cNvSpPr>
          <p:nvPr>
            <p:ph type="dt" sz="half" idx="2"/>
          </p:nvPr>
        </p:nvSpPr>
        <p:spPr>
          <a:xfrm>
            <a:off x="432785" y="4873089"/>
            <a:ext cx="683568" cy="201104"/>
          </a:xfrm>
          <a:prstGeom prst="rect">
            <a:avLst/>
          </a:prstGeom>
        </p:spPr>
        <p:txBody>
          <a:bodyPr vert="horz" lIns="0" tIns="0" rIns="0" bIns="0" rtlCol="0" anchor="ctr"/>
          <a:lstStyle>
            <a:defPPr>
              <a:defRPr lang="fi-FI"/>
            </a:defPPr>
            <a:lvl1pPr marL="0" algn="l" defTabSz="914400" rtl="0" eaLnBrk="1" latinLnBrk="0" hangingPunct="1">
              <a:defRPr sz="8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04BABE-377C-4042-9CE4-D8BB0ACFBA08}" type="datetime1">
              <a:rPr lang="fi-FI" smtClean="0"/>
              <a:pPr/>
              <a:t>30.3.2026</a:t>
            </a:fld>
            <a:endParaRPr lang="fi-FI" dirty="0"/>
          </a:p>
        </p:txBody>
      </p:sp>
      <p:pic>
        <p:nvPicPr>
          <p:cNvPr id="8" name="Kuva 7">
            <a:extLst>
              <a:ext uri="{FF2B5EF4-FFF2-40B4-BE49-F238E27FC236}">
                <a16:creationId xmlns:a16="http://schemas.microsoft.com/office/drawing/2014/main" id="{9F6BCFE2-C493-88E6-7D31-1F1C29F21E7B}"/>
              </a:ext>
            </a:extLst>
          </p:cNvPr>
          <p:cNvPicPr>
            <a:picLocks noChangeAspect="1"/>
          </p:cNvPicPr>
          <p:nvPr/>
        </p:nvPicPr>
        <p:blipFill>
          <a:blip r:embed="rId2"/>
          <a:stretch>
            <a:fillRect/>
          </a:stretch>
        </p:blipFill>
        <p:spPr>
          <a:xfrm>
            <a:off x="8688289" y="878043"/>
            <a:ext cx="2803359" cy="1692797"/>
          </a:xfrm>
          <a:prstGeom prst="rect">
            <a:avLst/>
          </a:prstGeom>
          <a:ln>
            <a:solidFill>
              <a:schemeClr val="tx1"/>
            </a:solidFill>
          </a:ln>
        </p:spPr>
      </p:pic>
      <p:sp>
        <p:nvSpPr>
          <p:cNvPr id="9" name="Tekstiruutu 8">
            <a:extLst>
              <a:ext uri="{FF2B5EF4-FFF2-40B4-BE49-F238E27FC236}">
                <a16:creationId xmlns:a16="http://schemas.microsoft.com/office/drawing/2014/main" id="{C8993E1B-7C78-40AD-F90F-89CA3712F98F}"/>
              </a:ext>
            </a:extLst>
          </p:cNvPr>
          <p:cNvSpPr txBox="1"/>
          <p:nvPr/>
        </p:nvSpPr>
        <p:spPr>
          <a:xfrm>
            <a:off x="719403" y="452669"/>
            <a:ext cx="6697283" cy="379656"/>
          </a:xfrm>
          <a:prstGeom prst="rect">
            <a:avLst/>
          </a:prstGeom>
          <a:noFill/>
        </p:spPr>
        <p:txBody>
          <a:bodyPr wrap="none" rtlCol="0">
            <a:spAutoFit/>
          </a:bodyPr>
          <a:lstStyle/>
          <a:p>
            <a:r>
              <a:rPr lang="fi-FI" sz="1867" dirty="0"/>
              <a:t>Työttömien määrän kehitys työllisyysalueilla alkuvuonna 2026</a:t>
            </a:r>
          </a:p>
        </p:txBody>
      </p:sp>
      <p:graphicFrame>
        <p:nvGraphicFramePr>
          <p:cNvPr id="10" name="Taulukko 9">
            <a:extLst>
              <a:ext uri="{FF2B5EF4-FFF2-40B4-BE49-F238E27FC236}">
                <a16:creationId xmlns:a16="http://schemas.microsoft.com/office/drawing/2014/main" id="{0A5809BB-79A2-BF73-EEDD-0B267E4C80DB}"/>
              </a:ext>
            </a:extLst>
          </p:cNvPr>
          <p:cNvGraphicFramePr>
            <a:graphicFrameLocks noGrp="1"/>
          </p:cNvGraphicFramePr>
          <p:nvPr/>
        </p:nvGraphicFramePr>
        <p:xfrm>
          <a:off x="47329" y="932723"/>
          <a:ext cx="4199966" cy="4574736"/>
        </p:xfrm>
        <a:graphic>
          <a:graphicData uri="http://schemas.openxmlformats.org/drawingml/2006/table">
            <a:tbl>
              <a:tblPr/>
              <a:tblGrid>
                <a:gridCol w="1316257">
                  <a:extLst>
                    <a:ext uri="{9D8B030D-6E8A-4147-A177-3AD203B41FA5}">
                      <a16:colId xmlns:a16="http://schemas.microsoft.com/office/drawing/2014/main" val="2309899984"/>
                    </a:ext>
                  </a:extLst>
                </a:gridCol>
                <a:gridCol w="743535">
                  <a:extLst>
                    <a:ext uri="{9D8B030D-6E8A-4147-A177-3AD203B41FA5}">
                      <a16:colId xmlns:a16="http://schemas.microsoft.com/office/drawing/2014/main" val="1788284312"/>
                    </a:ext>
                  </a:extLst>
                </a:gridCol>
                <a:gridCol w="793773">
                  <a:extLst>
                    <a:ext uri="{9D8B030D-6E8A-4147-A177-3AD203B41FA5}">
                      <a16:colId xmlns:a16="http://schemas.microsoft.com/office/drawing/2014/main" val="3772681496"/>
                    </a:ext>
                  </a:extLst>
                </a:gridCol>
                <a:gridCol w="713392">
                  <a:extLst>
                    <a:ext uri="{9D8B030D-6E8A-4147-A177-3AD203B41FA5}">
                      <a16:colId xmlns:a16="http://schemas.microsoft.com/office/drawing/2014/main" val="2890994067"/>
                    </a:ext>
                  </a:extLst>
                </a:gridCol>
                <a:gridCol w="633009">
                  <a:extLst>
                    <a:ext uri="{9D8B030D-6E8A-4147-A177-3AD203B41FA5}">
                      <a16:colId xmlns:a16="http://schemas.microsoft.com/office/drawing/2014/main" val="442221078"/>
                    </a:ext>
                  </a:extLst>
                </a:gridCol>
              </a:tblGrid>
              <a:tr h="334124">
                <a:tc>
                  <a:txBody>
                    <a:bodyPr/>
                    <a:lstStyle/>
                    <a:p>
                      <a:pPr algn="l" fontAlgn="b">
                        <a:buNone/>
                      </a:pPr>
                      <a:r>
                        <a:rPr lang="fi-FI" sz="1100" b="0" i="0" u="none" strike="noStrike">
                          <a:solidFill>
                            <a:srgbClr val="FFFFFF"/>
                          </a:solidFill>
                          <a:effectLst/>
                          <a:latin typeface="Aptos Narrow" panose="020B0004020202020204" pitchFamily="34" charset="0"/>
                        </a:rPr>
                        <a:t>Työllisyysalue</a:t>
                      </a:r>
                    </a:p>
                  </a:txBody>
                  <a:tcPr marL="9004" marR="9004" marT="90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l" fontAlgn="b">
                        <a:buNone/>
                      </a:pPr>
                      <a:r>
                        <a:rPr lang="fi-FI" sz="1100" b="0" i="0" u="none" strike="noStrike">
                          <a:solidFill>
                            <a:srgbClr val="FFFFFF"/>
                          </a:solidFill>
                          <a:effectLst/>
                          <a:latin typeface="Aptos Narrow" panose="020B0004020202020204" pitchFamily="34" charset="0"/>
                        </a:rPr>
                        <a:t>2026 Helmikuu</a:t>
                      </a:r>
                    </a:p>
                  </a:txBody>
                  <a:tcPr marL="9004" marR="9004" marT="9004" marB="0" anchor="b">
                    <a:lnL>
                      <a:noFill/>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l" fontAlgn="b">
                        <a:buNone/>
                      </a:pPr>
                      <a:r>
                        <a:rPr lang="fi-FI" sz="1100" b="0" i="0" u="none" strike="noStrike">
                          <a:solidFill>
                            <a:srgbClr val="FFFFFF"/>
                          </a:solidFill>
                          <a:effectLst/>
                          <a:latin typeface="Aptos Narrow" panose="020B0004020202020204" pitchFamily="34" charset="0"/>
                        </a:rPr>
                        <a:t>2026 Tammikuu</a:t>
                      </a:r>
                    </a:p>
                  </a:txBody>
                  <a:tcPr marL="9004" marR="9004" marT="9004" marB="0" anchor="b">
                    <a:lnL>
                      <a:noFill/>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l" fontAlgn="b">
                        <a:buNone/>
                      </a:pPr>
                      <a:r>
                        <a:rPr lang="fi-FI" sz="1100" b="0" i="0" u="none" strike="noStrike">
                          <a:solidFill>
                            <a:srgbClr val="FFFFFF"/>
                          </a:solidFill>
                          <a:effectLst/>
                          <a:latin typeface="Aptos Narrow" panose="020B0004020202020204" pitchFamily="34" charset="0"/>
                        </a:rPr>
                        <a:t>Muutos (hlöä)</a:t>
                      </a:r>
                    </a:p>
                  </a:txBody>
                  <a:tcPr marL="9004" marR="9004" marT="9004" marB="0" anchor="b">
                    <a:lnL>
                      <a:noFill/>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l" fontAlgn="b">
                        <a:buNone/>
                      </a:pPr>
                      <a:r>
                        <a:rPr lang="fi-FI" sz="1100" b="0" i="0" u="none" strike="noStrike">
                          <a:solidFill>
                            <a:srgbClr val="FFFFFF"/>
                          </a:solidFill>
                          <a:effectLst/>
                          <a:latin typeface="Aptos Narrow" panose="020B0004020202020204" pitchFamily="34" charset="0"/>
                        </a:rPr>
                        <a:t>Muutos (%)</a:t>
                      </a:r>
                    </a:p>
                  </a:txBody>
                  <a:tcPr marL="9004" marR="9004" marT="90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15C98"/>
                    </a:solidFill>
                  </a:tcPr>
                </a:tc>
                <a:extLst>
                  <a:ext uri="{0D108BD9-81ED-4DB2-BD59-A6C34878D82A}">
                    <a16:rowId xmlns:a16="http://schemas.microsoft.com/office/drawing/2014/main" val="1303725764"/>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KOKO MAA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348 015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346 406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1 609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19689758"/>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Espoo-Kauniainen</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19 317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19 286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27348656"/>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Etelä-Häme</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3 140</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3 155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70600663"/>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Etelä-Karjala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8 072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7 994</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78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05611601"/>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Etelä-Kymenlaakso</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5 549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5 451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98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31276289"/>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Etelä-Satakunta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3 343</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3 483</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-140</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-4 %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solidFill>
                      <a:srgbClr val="B5E6A2"/>
                    </a:solidFill>
                  </a:tcPr>
                </a:tc>
                <a:extLst>
                  <a:ext uri="{0D108BD9-81ED-4DB2-BD59-A6C34878D82A}">
                    <a16:rowId xmlns:a16="http://schemas.microsoft.com/office/drawing/2014/main" val="1774165490"/>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Eteläinen Keski-Suomi</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3 125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3 052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73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39901538"/>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Raasepori</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1 749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1 745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92139463"/>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Helsinki</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49 934</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50 025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-91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4330598"/>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Jyväskylä-Muurame</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12 481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12 309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172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49525276"/>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Kainuu-Koillismaa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4 584</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4 626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73939131"/>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Kerava-Sipoo</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3 522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3 480</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90170719"/>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Keski-Pohjanmaa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3 111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3 156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56659689"/>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Keski-Savo</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3 069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3 100</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70634856"/>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Keski-Uusimaa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12 105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12 050</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55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58134199"/>
                  </a:ext>
                </a:extLst>
              </a:tr>
              <a:tr h="334124">
                <a:tc>
                  <a:txBody>
                    <a:bodyPr/>
                    <a:lstStyle/>
                    <a:p>
                      <a:pPr algn="l" fontAlgn="b">
                        <a:buNone/>
                      </a:pPr>
                      <a:r>
                        <a:rPr lang="fi-FI" sz="1100" b="0" i="0" u="none" strike="noStrike">
                          <a:solidFill>
                            <a:srgbClr val="000000"/>
                          </a:solidFill>
                          <a:effectLst/>
                          <a:latin typeface="Aptos Narrow" panose="020B0004020202020204" pitchFamily="34" charset="0"/>
                        </a:rPr>
                        <a:t>Kirkkonummi-Vihti-Siuntio</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3 984</a:t>
                      </a:r>
                    </a:p>
                  </a:txBody>
                  <a:tcPr marL="9004" marR="9004" marT="9004" marB="0" anchor="b">
                    <a:lnL>
                      <a:noFill/>
                    </a:lnL>
                    <a:lnR>
                      <a:noFill/>
                    </a:lnR>
                    <a:lnT>
                      <a:noFill/>
                    </a:lnT>
                    <a:lnB>
                      <a:noFill/>
                    </a:lnB>
                    <a:noFill/>
                  </a:tcPr>
                </a:tc>
                <a:tc>
                  <a:txBody>
                    <a:bodyPr/>
                    <a:lstStyle/>
                    <a:p>
                      <a:pPr algn="r" fontAlgn="b">
                        <a:buNone/>
                      </a:pPr>
                      <a:r>
                        <a:rPr lang="fi-FI" sz="1100" b="0" i="0" u="none" strike="noStrike" dirty="0">
                          <a:solidFill>
                            <a:srgbClr val="000000"/>
                          </a:solidFill>
                          <a:effectLst/>
                          <a:latin typeface="Aptos Narrow" panose="020B0004020202020204" pitchFamily="34" charset="0"/>
                        </a:rPr>
                        <a:t>3 965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51308650"/>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Kouvola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5 132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5 117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74026522"/>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Kuopio</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11 229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11 046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183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46128853"/>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Kuntayhtymä Kymppi</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2 727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2 685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90205488"/>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Lahti</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10 170</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10 017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153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39947511"/>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Lohja-Karkkila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2 982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2 993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82830340"/>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Läntinen Pirkanmaa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solidFill>
                      <a:srgbClr val="FF7C80"/>
                    </a:solidFill>
                  </a:tcPr>
                </a:tc>
                <a:tc>
                  <a:txBody>
                    <a:bodyPr/>
                    <a:lstStyle/>
                    <a:p>
                      <a:pPr algn="r" fontAlgn="b">
                        <a:buNone/>
                      </a:pPr>
                      <a:r>
                        <a:rPr lang="fi-FI" sz="1100" b="0" i="0" u="none" strike="noStrike">
                          <a:solidFill>
                            <a:srgbClr val="000000"/>
                          </a:solidFill>
                          <a:effectLst/>
                          <a:latin typeface="Aptos Narrow" panose="020B0004020202020204" pitchFamily="34" charset="0"/>
                        </a:rPr>
                        <a:t>2 433</a:t>
                      </a:r>
                    </a:p>
                  </a:txBody>
                  <a:tcPr marL="9004" marR="9004" marT="9004" marB="0" anchor="b">
                    <a:lnL>
                      <a:noFill/>
                    </a:lnL>
                    <a:lnR>
                      <a:noFill/>
                    </a:lnR>
                    <a:lnT>
                      <a:noFill/>
                    </a:lnT>
                    <a:lnB>
                      <a:noFill/>
                    </a:lnB>
                    <a:solidFill>
                      <a:srgbClr val="FF7C80"/>
                    </a:solidFill>
                  </a:tcPr>
                </a:tc>
                <a:tc>
                  <a:txBody>
                    <a:bodyPr/>
                    <a:lstStyle/>
                    <a:p>
                      <a:pPr algn="r" fontAlgn="b">
                        <a:buNone/>
                      </a:pPr>
                      <a:r>
                        <a:rPr lang="fi-FI" sz="1100" b="0" i="0" u="none" strike="noStrike">
                          <a:solidFill>
                            <a:srgbClr val="000000"/>
                          </a:solidFill>
                          <a:effectLst/>
                          <a:latin typeface="Aptos Narrow" panose="020B0004020202020204" pitchFamily="34" charset="0"/>
                        </a:rPr>
                        <a:t>2 312</a:t>
                      </a:r>
                    </a:p>
                  </a:txBody>
                  <a:tcPr marL="9004" marR="9004" marT="9004" marB="0" anchor="b">
                    <a:lnL>
                      <a:noFill/>
                    </a:lnL>
                    <a:lnR>
                      <a:noFill/>
                    </a:lnR>
                    <a:lnT>
                      <a:noFill/>
                    </a:lnT>
                    <a:lnB>
                      <a:noFill/>
                    </a:lnB>
                    <a:solidFill>
                      <a:srgbClr val="FF7C80"/>
                    </a:solidFill>
                  </a:tcPr>
                </a:tc>
                <a:tc>
                  <a:txBody>
                    <a:bodyPr/>
                    <a:lstStyle/>
                    <a:p>
                      <a:pPr algn="r" fontAlgn="b">
                        <a:buNone/>
                      </a:pPr>
                      <a:r>
                        <a:rPr lang="fi-FI" sz="1100" b="0" i="0" u="none" strike="noStrike">
                          <a:solidFill>
                            <a:srgbClr val="000000"/>
                          </a:solidFill>
                          <a:effectLst/>
                          <a:latin typeface="Aptos Narrow" panose="020B0004020202020204" pitchFamily="34" charset="0"/>
                        </a:rPr>
                        <a:t>121</a:t>
                      </a:r>
                    </a:p>
                  </a:txBody>
                  <a:tcPr marL="9004" marR="9004" marT="9004" marB="0" anchor="b">
                    <a:lnL>
                      <a:noFill/>
                    </a:lnL>
                    <a:lnR>
                      <a:noFill/>
                    </a:lnR>
                    <a:lnT>
                      <a:noFill/>
                    </a:lnT>
                    <a:lnB>
                      <a:noFill/>
                    </a:lnB>
                    <a:solidFill>
                      <a:srgbClr val="FF7C80"/>
                    </a:solidFill>
                  </a:tcPr>
                </a:tc>
                <a:tc>
                  <a:txBody>
                    <a:bodyPr/>
                    <a:lstStyle/>
                    <a:p>
                      <a:pPr algn="r" fontAlgn="b">
                        <a:buNone/>
                      </a:pPr>
                      <a:r>
                        <a:rPr lang="fi-FI" sz="1100" b="0" i="0" u="none" strike="noStrike">
                          <a:solidFill>
                            <a:srgbClr val="000000"/>
                          </a:solidFill>
                          <a:effectLst/>
                          <a:latin typeface="Aptos Narrow" panose="020B0004020202020204" pitchFamily="34" charset="0"/>
                        </a:rPr>
                        <a:t>5 %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solidFill>
                      <a:srgbClr val="FF7C80"/>
                    </a:solidFill>
                  </a:tcPr>
                </a:tc>
                <a:extLst>
                  <a:ext uri="{0D108BD9-81ED-4DB2-BD59-A6C34878D82A}">
                    <a16:rowId xmlns:a16="http://schemas.microsoft.com/office/drawing/2014/main" val="1992401232"/>
                  </a:ext>
                </a:extLst>
              </a:tr>
              <a:tr h="171564">
                <a:tc>
                  <a:txBody>
                    <a:bodyPr/>
                    <a:lstStyle/>
                    <a:p>
                      <a:pPr algn="l" fontAlgn="b">
                        <a:buNone/>
                      </a:pPr>
                      <a:r>
                        <a:rPr lang="fi-FI" sz="1100" b="0" i="0" u="none" strike="noStrike" dirty="0">
                          <a:solidFill>
                            <a:srgbClr val="000000"/>
                          </a:solidFill>
                          <a:effectLst/>
                          <a:latin typeface="Aptos Narrow" panose="020B0004020202020204" pitchFamily="34" charset="0"/>
                        </a:rPr>
                        <a:t>Meri-Lappi</a:t>
                      </a:r>
                    </a:p>
                  </a:txBody>
                  <a:tcPr marL="9004" marR="9004" marT="90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3 129</a:t>
                      </a:r>
                    </a:p>
                  </a:txBody>
                  <a:tcPr marL="9004" marR="9004" marT="900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3 129</a:t>
                      </a:r>
                    </a:p>
                  </a:txBody>
                  <a:tcPr marL="9004" marR="9004" marT="900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a:t>
                      </a:r>
                    </a:p>
                  </a:txBody>
                  <a:tcPr marL="9004" marR="9004" marT="900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fi-FI" sz="1100" b="0" i="0" u="none" strike="noStrike" dirty="0">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5271691"/>
                  </a:ext>
                </a:extLst>
              </a:tr>
            </a:tbl>
          </a:graphicData>
        </a:graphic>
      </p:graphicFrame>
      <p:graphicFrame>
        <p:nvGraphicFramePr>
          <p:cNvPr id="11" name="Taulukko 10">
            <a:extLst>
              <a:ext uri="{FF2B5EF4-FFF2-40B4-BE49-F238E27FC236}">
                <a16:creationId xmlns:a16="http://schemas.microsoft.com/office/drawing/2014/main" id="{F2E3CA73-3658-D70A-633A-0D210CB19911}"/>
              </a:ext>
            </a:extLst>
          </p:cNvPr>
          <p:cNvGraphicFramePr>
            <a:graphicFrameLocks noGrp="1"/>
          </p:cNvGraphicFramePr>
          <p:nvPr/>
        </p:nvGraphicFramePr>
        <p:xfrm>
          <a:off x="4367809" y="932723"/>
          <a:ext cx="3744416" cy="4910016"/>
        </p:xfrm>
        <a:graphic>
          <a:graphicData uri="http://schemas.openxmlformats.org/drawingml/2006/table">
            <a:tbl>
              <a:tblPr/>
              <a:tblGrid>
                <a:gridCol w="1155655">
                  <a:extLst>
                    <a:ext uri="{9D8B030D-6E8A-4147-A177-3AD203B41FA5}">
                      <a16:colId xmlns:a16="http://schemas.microsoft.com/office/drawing/2014/main" val="1151984"/>
                    </a:ext>
                  </a:extLst>
                </a:gridCol>
                <a:gridCol w="678719">
                  <a:extLst>
                    <a:ext uri="{9D8B030D-6E8A-4147-A177-3AD203B41FA5}">
                      <a16:colId xmlns:a16="http://schemas.microsoft.com/office/drawing/2014/main" val="3111330790"/>
                    </a:ext>
                  </a:extLst>
                </a:gridCol>
                <a:gridCol w="724579">
                  <a:extLst>
                    <a:ext uri="{9D8B030D-6E8A-4147-A177-3AD203B41FA5}">
                      <a16:colId xmlns:a16="http://schemas.microsoft.com/office/drawing/2014/main" val="2339060280"/>
                    </a:ext>
                  </a:extLst>
                </a:gridCol>
                <a:gridCol w="653495">
                  <a:extLst>
                    <a:ext uri="{9D8B030D-6E8A-4147-A177-3AD203B41FA5}">
                      <a16:colId xmlns:a16="http://schemas.microsoft.com/office/drawing/2014/main" val="1562382604"/>
                    </a:ext>
                  </a:extLst>
                </a:gridCol>
                <a:gridCol w="531968">
                  <a:extLst>
                    <a:ext uri="{9D8B030D-6E8A-4147-A177-3AD203B41FA5}">
                      <a16:colId xmlns:a16="http://schemas.microsoft.com/office/drawing/2014/main" val="62645909"/>
                    </a:ext>
                  </a:extLst>
                </a:gridCol>
              </a:tblGrid>
              <a:tr h="334124">
                <a:tc>
                  <a:txBody>
                    <a:bodyPr/>
                    <a:lstStyle/>
                    <a:p>
                      <a:pPr algn="l" fontAlgn="b">
                        <a:buNone/>
                      </a:pPr>
                      <a:r>
                        <a:rPr lang="fi-FI" sz="1100" b="0" i="0" u="none" strike="noStrike">
                          <a:solidFill>
                            <a:srgbClr val="FFFFFF"/>
                          </a:solidFill>
                          <a:effectLst/>
                          <a:latin typeface="Aptos Narrow" panose="020B0004020202020204" pitchFamily="34" charset="0"/>
                        </a:rPr>
                        <a:t>Työllisyysalue</a:t>
                      </a:r>
                    </a:p>
                  </a:txBody>
                  <a:tcPr marL="9004" marR="9004" marT="90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l" fontAlgn="b">
                        <a:buNone/>
                      </a:pPr>
                      <a:r>
                        <a:rPr lang="fi-FI" sz="1100" b="0" i="0" u="none" strike="noStrike">
                          <a:solidFill>
                            <a:srgbClr val="FFFFFF"/>
                          </a:solidFill>
                          <a:effectLst/>
                          <a:latin typeface="Aptos Narrow" panose="020B0004020202020204" pitchFamily="34" charset="0"/>
                        </a:rPr>
                        <a:t>2026 Helmikuu</a:t>
                      </a:r>
                    </a:p>
                  </a:txBody>
                  <a:tcPr marL="9004" marR="9004" marT="9004" marB="0" anchor="b">
                    <a:lnL>
                      <a:noFill/>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l" fontAlgn="b">
                        <a:buNone/>
                      </a:pPr>
                      <a:r>
                        <a:rPr lang="fi-FI" sz="1100" b="0" i="0" u="none" strike="noStrike">
                          <a:solidFill>
                            <a:srgbClr val="FFFFFF"/>
                          </a:solidFill>
                          <a:effectLst/>
                          <a:latin typeface="Aptos Narrow" panose="020B0004020202020204" pitchFamily="34" charset="0"/>
                        </a:rPr>
                        <a:t>2026 Tammikuu</a:t>
                      </a:r>
                    </a:p>
                  </a:txBody>
                  <a:tcPr marL="9004" marR="9004" marT="9004" marB="0" anchor="b">
                    <a:lnL>
                      <a:noFill/>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l" fontAlgn="b">
                        <a:buNone/>
                      </a:pPr>
                      <a:r>
                        <a:rPr lang="fi-FI" sz="1100" b="0" i="0" u="none" strike="noStrike">
                          <a:solidFill>
                            <a:srgbClr val="FFFFFF"/>
                          </a:solidFill>
                          <a:effectLst/>
                          <a:latin typeface="Aptos Narrow" panose="020B0004020202020204" pitchFamily="34" charset="0"/>
                        </a:rPr>
                        <a:t>Muutos (hlöä)</a:t>
                      </a:r>
                    </a:p>
                  </a:txBody>
                  <a:tcPr marL="9004" marR="9004" marT="9004" marB="0" anchor="b">
                    <a:lnL>
                      <a:noFill/>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l" fontAlgn="b">
                        <a:buNone/>
                      </a:pPr>
                      <a:r>
                        <a:rPr lang="fi-FI" sz="1100" b="0" i="0" u="none" strike="noStrike">
                          <a:solidFill>
                            <a:srgbClr val="FFFFFF"/>
                          </a:solidFill>
                          <a:effectLst/>
                          <a:latin typeface="Aptos Narrow" panose="020B0004020202020204" pitchFamily="34" charset="0"/>
                        </a:rPr>
                        <a:t>Muutos (%)</a:t>
                      </a:r>
                    </a:p>
                  </a:txBody>
                  <a:tcPr marL="9004" marR="9004" marT="90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15C98"/>
                    </a:solidFill>
                  </a:tcPr>
                </a:tc>
                <a:extLst>
                  <a:ext uri="{0D108BD9-81ED-4DB2-BD59-A6C34878D82A}">
                    <a16:rowId xmlns:a16="http://schemas.microsoft.com/office/drawing/2014/main" val="1378335727"/>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Mikkelin seutu</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3 915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3 948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05258523"/>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Oulun seutu</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19 644</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19 660</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95149799"/>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Pietarsaaren seutu</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1 238</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1 292</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-54</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-4 %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solidFill>
                      <a:srgbClr val="B5E6A2"/>
                    </a:solidFill>
                  </a:tcPr>
                </a:tc>
                <a:extLst>
                  <a:ext uri="{0D108BD9-81ED-4DB2-BD59-A6C34878D82A}">
                    <a16:rowId xmlns:a16="http://schemas.microsoft.com/office/drawing/2014/main" val="3944600523"/>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Pohjanmaa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4 939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4 922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06015287"/>
                  </a:ext>
                </a:extLst>
              </a:tr>
              <a:tr h="334124">
                <a:tc>
                  <a:txBody>
                    <a:bodyPr/>
                    <a:lstStyle/>
                    <a:p>
                      <a:pPr algn="l" fontAlgn="b">
                        <a:buNone/>
                      </a:pPr>
                      <a:r>
                        <a:rPr lang="fi-FI" sz="1100" b="0" i="0" u="none" strike="noStrike">
                          <a:solidFill>
                            <a:srgbClr val="000000"/>
                          </a:solidFill>
                          <a:effectLst/>
                          <a:latin typeface="Aptos Narrow" panose="020B0004020202020204" pitchFamily="34" charset="0"/>
                        </a:rPr>
                        <a:t>Pohjoinen Keski-Suomi</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4 749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4 668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81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14361320"/>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Pohjois- ja Itä-Lappi</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1 377</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1 446</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-69</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-5 %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solidFill>
                      <a:srgbClr val="B5E6A2"/>
                    </a:solidFill>
                  </a:tcPr>
                </a:tc>
                <a:extLst>
                  <a:ext uri="{0D108BD9-81ED-4DB2-BD59-A6C34878D82A}">
                    <a16:rowId xmlns:a16="http://schemas.microsoft.com/office/drawing/2014/main" val="1082218787"/>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Pohjois-Karjala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11 112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11 083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13902551"/>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Porvoo</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4 065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4 067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25875184"/>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Päijät-Häme</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4 658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4 639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26095829"/>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Raahe</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3 304</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3 321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29995208"/>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Rovaseutu</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3 098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3 061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29536554"/>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Salo</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3 451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3 487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80566421"/>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Satakunta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8 205</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8 133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72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76470676"/>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Savonlinna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solidFill>
                      <a:srgbClr val="FF7C80"/>
                    </a:solidFill>
                  </a:tcPr>
                </a:tc>
                <a:tc>
                  <a:txBody>
                    <a:bodyPr/>
                    <a:lstStyle/>
                    <a:p>
                      <a:pPr algn="r" fontAlgn="b">
                        <a:buNone/>
                      </a:pPr>
                      <a:r>
                        <a:rPr lang="fi-FI" sz="1100" b="0" i="0" u="none" strike="noStrike">
                          <a:solidFill>
                            <a:srgbClr val="000000"/>
                          </a:solidFill>
                          <a:effectLst/>
                          <a:latin typeface="Aptos Narrow" panose="020B0004020202020204" pitchFamily="34" charset="0"/>
                        </a:rPr>
                        <a:t>2 434</a:t>
                      </a:r>
                    </a:p>
                  </a:txBody>
                  <a:tcPr marL="9004" marR="9004" marT="9004" marB="0" anchor="b">
                    <a:lnL>
                      <a:noFill/>
                    </a:lnL>
                    <a:lnR>
                      <a:noFill/>
                    </a:lnR>
                    <a:lnT>
                      <a:noFill/>
                    </a:lnT>
                    <a:lnB>
                      <a:noFill/>
                    </a:lnB>
                    <a:solidFill>
                      <a:srgbClr val="FF7C80"/>
                    </a:solidFill>
                  </a:tcPr>
                </a:tc>
                <a:tc>
                  <a:txBody>
                    <a:bodyPr/>
                    <a:lstStyle/>
                    <a:p>
                      <a:pPr algn="r" fontAlgn="b">
                        <a:buNone/>
                      </a:pPr>
                      <a:r>
                        <a:rPr lang="fi-FI" sz="1100" b="0" i="0" u="none" strike="noStrike">
                          <a:solidFill>
                            <a:srgbClr val="000000"/>
                          </a:solidFill>
                          <a:effectLst/>
                          <a:latin typeface="Aptos Narrow" panose="020B0004020202020204" pitchFamily="34" charset="0"/>
                        </a:rPr>
                        <a:t>2 274</a:t>
                      </a:r>
                    </a:p>
                  </a:txBody>
                  <a:tcPr marL="9004" marR="9004" marT="9004" marB="0" anchor="b">
                    <a:lnL>
                      <a:noFill/>
                    </a:lnL>
                    <a:lnR>
                      <a:noFill/>
                    </a:lnR>
                    <a:lnT>
                      <a:noFill/>
                    </a:lnT>
                    <a:lnB>
                      <a:noFill/>
                    </a:lnB>
                    <a:solidFill>
                      <a:srgbClr val="FF7C80"/>
                    </a:solidFill>
                  </a:tcPr>
                </a:tc>
                <a:tc>
                  <a:txBody>
                    <a:bodyPr/>
                    <a:lstStyle/>
                    <a:p>
                      <a:pPr algn="r" fontAlgn="b">
                        <a:buNone/>
                      </a:pPr>
                      <a:r>
                        <a:rPr lang="fi-FI" sz="1100" b="0" i="0" u="none" strike="noStrike">
                          <a:solidFill>
                            <a:srgbClr val="000000"/>
                          </a:solidFill>
                          <a:effectLst/>
                          <a:latin typeface="Aptos Narrow" panose="020B0004020202020204" pitchFamily="34" charset="0"/>
                        </a:rPr>
                        <a:t>160</a:t>
                      </a:r>
                    </a:p>
                  </a:txBody>
                  <a:tcPr marL="9004" marR="9004" marT="9004" marB="0" anchor="b">
                    <a:lnL>
                      <a:noFill/>
                    </a:lnL>
                    <a:lnR>
                      <a:noFill/>
                    </a:lnR>
                    <a:lnT>
                      <a:noFill/>
                    </a:lnT>
                    <a:lnB>
                      <a:noFill/>
                    </a:lnB>
                    <a:solidFill>
                      <a:srgbClr val="FF7C80"/>
                    </a:solidFill>
                  </a:tcPr>
                </a:tc>
                <a:tc>
                  <a:txBody>
                    <a:bodyPr/>
                    <a:lstStyle/>
                    <a:p>
                      <a:pPr algn="r" fontAlgn="b">
                        <a:buNone/>
                      </a:pPr>
                      <a:r>
                        <a:rPr lang="fi-FI" sz="1100" b="0" i="0" u="none" strike="noStrike">
                          <a:solidFill>
                            <a:srgbClr val="000000"/>
                          </a:solidFill>
                          <a:effectLst/>
                          <a:latin typeface="Aptos Narrow" panose="020B0004020202020204" pitchFamily="34" charset="0"/>
                        </a:rPr>
                        <a:t>7 %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solidFill>
                      <a:srgbClr val="FF7C80"/>
                    </a:solidFill>
                  </a:tcPr>
                </a:tc>
                <a:extLst>
                  <a:ext uri="{0D108BD9-81ED-4DB2-BD59-A6C34878D82A}">
                    <a16:rowId xmlns:a16="http://schemas.microsoft.com/office/drawing/2014/main" val="2017447564"/>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TyöLakeus</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3 856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3 789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67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41735185"/>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Suupohja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2 106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2 037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69</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38633934"/>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Tampereen seutu</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33 928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33 460</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468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24905413"/>
                  </a:ext>
                </a:extLst>
              </a:tr>
              <a:tr h="315075">
                <a:tc>
                  <a:txBody>
                    <a:bodyPr/>
                    <a:lstStyle/>
                    <a:p>
                      <a:pPr algn="l" fontAlgn="b">
                        <a:buNone/>
                      </a:pPr>
                      <a:r>
                        <a:rPr lang="fi-FI" sz="1100" b="0" i="0" u="none" strike="noStrike">
                          <a:solidFill>
                            <a:srgbClr val="000000"/>
                          </a:solidFill>
                          <a:effectLst/>
                          <a:latin typeface="Aptos Narrow" panose="020B0004020202020204" pitchFamily="34" charset="0"/>
                        </a:rPr>
                        <a:t>Tunturi-Lappi ja Pello</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579</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621</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dirty="0">
                          <a:solidFill>
                            <a:srgbClr val="000000"/>
                          </a:solidFill>
                          <a:effectLst/>
                          <a:latin typeface="Aptos Narrow" panose="020B0004020202020204" pitchFamily="34" charset="0"/>
                        </a:rPr>
                        <a:t>-42</a:t>
                      </a:r>
                    </a:p>
                  </a:txBody>
                  <a:tcPr marL="9004" marR="9004" marT="9004" marB="0" anchor="b">
                    <a:lnL>
                      <a:noFill/>
                    </a:lnL>
                    <a:lnR>
                      <a:noFill/>
                    </a:lnR>
                    <a:lnT>
                      <a:noFill/>
                    </a:lnT>
                    <a:lnB>
                      <a:noFill/>
                    </a:lnB>
                    <a:solidFill>
                      <a:srgbClr val="B5E6A2"/>
                    </a:solidFill>
                  </a:tcPr>
                </a:tc>
                <a:tc>
                  <a:txBody>
                    <a:bodyPr/>
                    <a:lstStyle/>
                    <a:p>
                      <a:pPr algn="r" fontAlgn="b">
                        <a:buNone/>
                      </a:pPr>
                      <a:r>
                        <a:rPr lang="fi-FI" sz="1100" b="0" i="0" u="none" strike="noStrike">
                          <a:solidFill>
                            <a:srgbClr val="000000"/>
                          </a:solidFill>
                          <a:effectLst/>
                          <a:latin typeface="Aptos Narrow" panose="020B0004020202020204" pitchFamily="34" charset="0"/>
                        </a:rPr>
                        <a:t>-7 %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solidFill>
                      <a:srgbClr val="B5E6A2"/>
                    </a:solidFill>
                  </a:tcPr>
                </a:tc>
                <a:extLst>
                  <a:ext uri="{0D108BD9-81ED-4DB2-BD59-A6C34878D82A}">
                    <a16:rowId xmlns:a16="http://schemas.microsoft.com/office/drawing/2014/main" val="40265138"/>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Turku</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25 314</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25 243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71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68856448"/>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TyöHäme</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6 121</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6 097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24</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0 %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0597951"/>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Vantaa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19 973</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19 826</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147</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1 %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72284616"/>
                  </a:ext>
                </a:extLst>
              </a:tr>
              <a:tr h="334124">
                <a:tc>
                  <a:txBody>
                    <a:bodyPr/>
                    <a:lstStyle/>
                    <a:p>
                      <a:pPr algn="l" fontAlgn="b">
                        <a:buNone/>
                      </a:pPr>
                      <a:r>
                        <a:rPr lang="fi-FI" sz="1100" b="0" i="0" u="none" strike="noStrike">
                          <a:solidFill>
                            <a:srgbClr val="000000"/>
                          </a:solidFill>
                          <a:effectLst/>
                          <a:latin typeface="Aptos Narrow" panose="020B0004020202020204" pitchFamily="34" charset="0"/>
                        </a:rPr>
                        <a:t>Ylivieska-Kalajoki-Nivala</a:t>
                      </a:r>
                    </a:p>
                  </a:txBody>
                  <a:tcPr marL="9004" marR="9004" marT="9004"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2 102</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2 140</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-38</a:t>
                      </a:r>
                    </a:p>
                  </a:txBody>
                  <a:tcPr marL="9004" marR="9004" marT="9004" marB="0" anchor="b">
                    <a:lnL>
                      <a:noFill/>
                    </a:lnL>
                    <a:lnR>
                      <a:noFill/>
                    </a:lnR>
                    <a:lnT>
                      <a:noFill/>
                    </a:lnT>
                    <a:lnB>
                      <a:noFill/>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67121327"/>
                  </a:ext>
                </a:extLst>
              </a:tr>
              <a:tr h="171564">
                <a:tc>
                  <a:txBody>
                    <a:bodyPr/>
                    <a:lstStyle/>
                    <a:p>
                      <a:pPr algn="l" fontAlgn="b">
                        <a:buNone/>
                      </a:pPr>
                      <a:r>
                        <a:rPr lang="fi-FI" sz="1100" b="0" i="0" u="none" strike="noStrike">
                          <a:solidFill>
                            <a:srgbClr val="000000"/>
                          </a:solidFill>
                          <a:effectLst/>
                          <a:latin typeface="Aptos Narrow" panose="020B0004020202020204" pitchFamily="34" charset="0"/>
                        </a:rPr>
                        <a:t>Ylä-Savo</a:t>
                      </a:r>
                    </a:p>
                  </a:txBody>
                  <a:tcPr marL="9004" marR="9004" marT="900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2 061</a:t>
                      </a:r>
                    </a:p>
                  </a:txBody>
                  <a:tcPr marL="9004" marR="9004" marT="900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fi-FI" sz="1100" b="0" i="0" u="none" strike="noStrike">
                          <a:solidFill>
                            <a:srgbClr val="000000"/>
                          </a:solidFill>
                          <a:effectLst/>
                          <a:latin typeface="Aptos Narrow" panose="020B0004020202020204" pitchFamily="34" charset="0"/>
                        </a:rPr>
                        <a:t>2 112</a:t>
                      </a:r>
                    </a:p>
                  </a:txBody>
                  <a:tcPr marL="9004" marR="9004" marT="900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fi-FI" sz="1100" b="0" i="0" u="none" strike="noStrike">
                          <a:solidFill>
                            <a:srgbClr val="000000"/>
                          </a:solidFill>
                          <a:effectLst/>
                          <a:latin typeface="Aptos Narrow" panose="020B0004020202020204" pitchFamily="34" charset="0"/>
                        </a:rPr>
                        <a:t>-51</a:t>
                      </a:r>
                    </a:p>
                  </a:txBody>
                  <a:tcPr marL="9004" marR="9004" marT="900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fi-FI" sz="1100" b="0" i="0" u="none" strike="noStrike" dirty="0">
                          <a:solidFill>
                            <a:srgbClr val="000000"/>
                          </a:solidFill>
                          <a:effectLst/>
                          <a:latin typeface="Aptos Narrow" panose="020B0004020202020204" pitchFamily="34" charset="0"/>
                        </a:rPr>
                        <a:t>-2 %</a:t>
                      </a:r>
                    </a:p>
                  </a:txBody>
                  <a:tcPr marL="9004" marR="9004" marT="900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2404586"/>
                  </a:ext>
                </a:extLst>
              </a:tr>
            </a:tbl>
          </a:graphicData>
        </a:graphic>
      </p:graphicFrame>
      <p:graphicFrame>
        <p:nvGraphicFramePr>
          <p:cNvPr id="13" name="Taulukko 12">
            <a:extLst>
              <a:ext uri="{FF2B5EF4-FFF2-40B4-BE49-F238E27FC236}">
                <a16:creationId xmlns:a16="http://schemas.microsoft.com/office/drawing/2014/main" id="{351712E3-6C87-D77D-A257-6475E751DD73}"/>
              </a:ext>
            </a:extLst>
          </p:cNvPr>
          <p:cNvGraphicFramePr>
            <a:graphicFrameLocks noGrp="1"/>
          </p:cNvGraphicFramePr>
          <p:nvPr/>
        </p:nvGraphicFramePr>
        <p:xfrm>
          <a:off x="8304246" y="2934538"/>
          <a:ext cx="3744414" cy="3398787"/>
        </p:xfrm>
        <a:graphic>
          <a:graphicData uri="http://schemas.openxmlformats.org/drawingml/2006/table">
            <a:tbl>
              <a:tblPr/>
              <a:tblGrid>
                <a:gridCol w="1502561">
                  <a:extLst>
                    <a:ext uri="{9D8B030D-6E8A-4147-A177-3AD203B41FA5}">
                      <a16:colId xmlns:a16="http://schemas.microsoft.com/office/drawing/2014/main" val="4119383731"/>
                    </a:ext>
                  </a:extLst>
                </a:gridCol>
                <a:gridCol w="2241853">
                  <a:extLst>
                    <a:ext uri="{9D8B030D-6E8A-4147-A177-3AD203B41FA5}">
                      <a16:colId xmlns:a16="http://schemas.microsoft.com/office/drawing/2014/main" val="1734716875"/>
                    </a:ext>
                  </a:extLst>
                </a:gridCol>
              </a:tblGrid>
              <a:tr h="486123">
                <a:tc>
                  <a:txBody>
                    <a:bodyPr/>
                    <a:lstStyle/>
                    <a:p>
                      <a:pPr algn="ctr" fontAlgn="ctr">
                        <a:buNone/>
                      </a:pPr>
                      <a:r>
                        <a:rPr lang="fi-FI" sz="1500" b="0" i="0" u="none" strike="noStrike" dirty="0">
                          <a:solidFill>
                            <a:srgbClr val="FFFFFF"/>
                          </a:solidFill>
                          <a:effectLst/>
                          <a:latin typeface="Aptos Narrow" panose="020B0004020202020204" pitchFamily="34" charset="0"/>
                        </a:rPr>
                        <a:t>Helmikuu 2026</a:t>
                      </a:r>
                    </a:p>
                  </a:txBody>
                  <a:tcPr marL="12700" marR="12700" marT="1270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15C98"/>
                    </a:solidFill>
                  </a:tcPr>
                </a:tc>
                <a:tc>
                  <a:txBody>
                    <a:bodyPr/>
                    <a:lstStyle/>
                    <a:p>
                      <a:pPr algn="ctr" fontAlgn="b">
                        <a:buNone/>
                      </a:pPr>
                      <a:r>
                        <a:rPr lang="fi-FI" sz="1500" b="0" i="0" u="none" strike="noStrike">
                          <a:solidFill>
                            <a:srgbClr val="FFFFFF"/>
                          </a:solidFill>
                          <a:effectLst/>
                          <a:latin typeface="Aptos Narrow" panose="020B0004020202020204" pitchFamily="34" charset="0"/>
                        </a:rPr>
                        <a:t>Työttömien työnhakijoiden %-osuus työvoimasta</a:t>
                      </a:r>
                    </a:p>
                  </a:txBody>
                  <a:tcPr marL="12700" marR="12700"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15C98"/>
                    </a:solidFill>
                  </a:tcPr>
                </a:tc>
                <a:extLst>
                  <a:ext uri="{0D108BD9-81ED-4DB2-BD59-A6C34878D82A}">
                    <a16:rowId xmlns:a16="http://schemas.microsoft.com/office/drawing/2014/main" val="69651872"/>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KOKO MAA</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12,7</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95795539"/>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UUSIMAA</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12,5</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58741595"/>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LOUNAIS-SUOMI</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11,7</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3311268"/>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KAAKKOIS-SUOMI</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15,3</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55713854"/>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SISÄ-SUOMI</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13,2</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2166409"/>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KESKI-SUOMI</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15,6</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15368150"/>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ITÄ-SUOMI</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14</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23330488"/>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ETELÄ-POHJANMAA</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9,8</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49314482"/>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POHJANMAA</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8,1</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74163200"/>
                  </a:ext>
                </a:extLst>
              </a:tr>
              <a:tr h="243061">
                <a:tc>
                  <a:txBody>
                    <a:bodyPr/>
                    <a:lstStyle/>
                    <a:p>
                      <a:pPr algn="l" fontAlgn="b">
                        <a:buNone/>
                      </a:pPr>
                      <a:r>
                        <a:rPr lang="fi-FI" sz="1500" b="0" i="0" u="none" strike="noStrike">
                          <a:solidFill>
                            <a:srgbClr val="000000"/>
                          </a:solidFill>
                          <a:effectLst/>
                          <a:latin typeface="Aptos Narrow" panose="020B0004020202020204" pitchFamily="34" charset="0"/>
                        </a:rPr>
                        <a:t>POHJOIS-SUOMI</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fi-FI" sz="1500" b="0" i="0" u="none" strike="noStrike">
                          <a:solidFill>
                            <a:srgbClr val="000000"/>
                          </a:solidFill>
                          <a:effectLst/>
                          <a:latin typeface="Aptos Narrow" panose="020B0004020202020204" pitchFamily="34" charset="0"/>
                        </a:rPr>
                        <a:t>13</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83653724"/>
                  </a:ext>
                </a:extLst>
              </a:tr>
              <a:tr h="255215">
                <a:tc>
                  <a:txBody>
                    <a:bodyPr/>
                    <a:lstStyle/>
                    <a:p>
                      <a:pPr algn="l" fontAlgn="b">
                        <a:buNone/>
                      </a:pPr>
                      <a:r>
                        <a:rPr lang="fi-FI" sz="1500" b="0" i="0" u="none" strike="noStrike">
                          <a:solidFill>
                            <a:srgbClr val="000000"/>
                          </a:solidFill>
                          <a:effectLst/>
                          <a:latin typeface="Aptos Narrow" panose="020B0004020202020204" pitchFamily="34" charset="0"/>
                        </a:rPr>
                        <a:t>LAPPI</a:t>
                      </a:r>
                    </a:p>
                  </a:txBody>
                  <a:tcPr marL="12700" marR="12700"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fi-FI" sz="1500" b="0" i="0" u="none" strike="noStrike" dirty="0">
                          <a:solidFill>
                            <a:srgbClr val="000000"/>
                          </a:solidFill>
                          <a:effectLst/>
                          <a:latin typeface="Aptos Narrow" panose="020B0004020202020204" pitchFamily="34" charset="0"/>
                        </a:rPr>
                        <a:t>9,9</a:t>
                      </a:r>
                    </a:p>
                  </a:txBody>
                  <a:tcPr marL="12700" marR="12700" marT="127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5918833"/>
                  </a:ext>
                </a:extLst>
              </a:tr>
            </a:tbl>
          </a:graphicData>
        </a:graphic>
      </p:graphicFrame>
      <p:sp>
        <p:nvSpPr>
          <p:cNvPr id="14" name="Tekstiruutu 13">
            <a:extLst>
              <a:ext uri="{FF2B5EF4-FFF2-40B4-BE49-F238E27FC236}">
                <a16:creationId xmlns:a16="http://schemas.microsoft.com/office/drawing/2014/main" id="{78D11DD1-7E0C-9778-8D76-FA439BA2CBCC}"/>
              </a:ext>
            </a:extLst>
          </p:cNvPr>
          <p:cNvSpPr txBox="1"/>
          <p:nvPr/>
        </p:nvSpPr>
        <p:spPr>
          <a:xfrm>
            <a:off x="7482831" y="6445042"/>
            <a:ext cx="4566699" cy="307777"/>
          </a:xfrm>
          <a:prstGeom prst="rect">
            <a:avLst/>
          </a:prstGeom>
          <a:noFill/>
        </p:spPr>
        <p:txBody>
          <a:bodyPr wrap="none" rtlCol="0">
            <a:spAutoFit/>
          </a:bodyPr>
          <a:lstStyle/>
          <a:p>
            <a:r>
              <a:rPr lang="fi-FI" sz="1400" dirty="0"/>
              <a:t>Lähteet: Tilastokeskus; KEHA-keskus/Työnvälitystilasto</a:t>
            </a:r>
          </a:p>
        </p:txBody>
      </p:sp>
    </p:spTree>
    <p:extLst>
      <p:ext uri="{BB962C8B-B14F-4D97-AF65-F5344CB8AC3E}">
        <p14:creationId xmlns:p14="http://schemas.microsoft.com/office/powerpoint/2010/main" val="1913188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BF43A4-6952-C393-1F2E-05ADB4650FD2}"/>
              </a:ext>
            </a:extLst>
          </p:cNvPr>
          <p:cNvSpPr>
            <a:spLocks noGrp="1"/>
          </p:cNvSpPr>
          <p:nvPr>
            <p:ph type="title"/>
          </p:nvPr>
        </p:nvSpPr>
        <p:spPr>
          <a:xfrm>
            <a:off x="577047" y="212934"/>
            <a:ext cx="10319487" cy="840313"/>
          </a:xfrm>
        </p:spPr>
        <p:txBody>
          <a:bodyPr/>
          <a:lstStyle/>
          <a:p>
            <a:br>
              <a:rPr lang="fi-FI" b="0" dirty="0"/>
            </a:br>
            <a:r>
              <a:rPr lang="fi-FI" dirty="0"/>
              <a:t>Pitkäaikaistyöttömät työllisyysalueilla </a:t>
            </a:r>
          </a:p>
        </p:txBody>
      </p:sp>
      <p:pic>
        <p:nvPicPr>
          <p:cNvPr id="7" name="Sisällön paikkamerkki 6">
            <a:extLst>
              <a:ext uri="{FF2B5EF4-FFF2-40B4-BE49-F238E27FC236}">
                <a16:creationId xmlns:a16="http://schemas.microsoft.com/office/drawing/2014/main" id="{80CB2424-BE6C-6E80-CD44-29995E307A25}"/>
              </a:ext>
            </a:extLst>
          </p:cNvPr>
          <p:cNvPicPr>
            <a:picLocks noGrp="1" noChangeAspect="1"/>
          </p:cNvPicPr>
          <p:nvPr>
            <p:ph idx="1"/>
          </p:nvPr>
        </p:nvPicPr>
        <p:blipFill>
          <a:blip r:embed="rId2"/>
          <a:stretch>
            <a:fillRect/>
          </a:stretch>
        </p:blipFill>
        <p:spPr>
          <a:xfrm>
            <a:off x="3119670" y="1316765"/>
            <a:ext cx="8938703" cy="5059480"/>
          </a:xfrm>
        </p:spPr>
      </p:pic>
      <p:sp>
        <p:nvSpPr>
          <p:cNvPr id="4" name="Dian numeron paikkamerkki 3">
            <a:extLst>
              <a:ext uri="{FF2B5EF4-FFF2-40B4-BE49-F238E27FC236}">
                <a16:creationId xmlns:a16="http://schemas.microsoft.com/office/drawing/2014/main" id="{4F86D13B-C797-D0AA-1B40-1ED706297DD5}"/>
              </a:ext>
            </a:extLst>
          </p:cNvPr>
          <p:cNvSpPr>
            <a:spLocks noGrp="1"/>
          </p:cNvSpPr>
          <p:nvPr>
            <p:ph type="sldNum" sz="quarter" idx="12"/>
          </p:nvPr>
        </p:nvSpPr>
        <p:spPr/>
        <p:txBody>
          <a:bodyPr/>
          <a:lstStyle/>
          <a:p>
            <a:fld id="{1EA1DD0D-7089-48C5-B116-A19F892CF1D9}" type="slidenum">
              <a:rPr lang="fi-FI" smtClean="0"/>
              <a:pPr/>
              <a:t>33</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5" name="Päivämäärän paikkamerkki 4">
            <a:extLst>
              <a:ext uri="{FF2B5EF4-FFF2-40B4-BE49-F238E27FC236}">
                <a16:creationId xmlns:a16="http://schemas.microsoft.com/office/drawing/2014/main" id="{9A3B85DA-B260-D66C-DDF1-1A5098AF9A94}"/>
              </a:ext>
            </a:extLst>
          </p:cNvPr>
          <p:cNvSpPr>
            <a:spLocks noGrp="1"/>
          </p:cNvSpPr>
          <p:nvPr>
            <p:ph type="dt" sz="half" idx="2"/>
          </p:nvPr>
        </p:nvSpPr>
        <p:spPr/>
        <p:txBody>
          <a:bodyPr/>
          <a:lstStyle/>
          <a:p>
            <a:fld id="{9504BABE-377C-4042-9CE4-D8BB0ACFBA08}" type="datetime1">
              <a:rPr lang="fi-FI" smtClean="0"/>
              <a:pPr/>
              <a:t>30.3.2026</a:t>
            </a:fld>
            <a:endParaRPr lang="fi-FI" dirty="0"/>
          </a:p>
        </p:txBody>
      </p:sp>
      <p:sp>
        <p:nvSpPr>
          <p:cNvPr id="8" name="Tekstiruutu 7">
            <a:extLst>
              <a:ext uri="{FF2B5EF4-FFF2-40B4-BE49-F238E27FC236}">
                <a16:creationId xmlns:a16="http://schemas.microsoft.com/office/drawing/2014/main" id="{1150264F-5E92-5B1F-38AC-E8EF520D27F9}"/>
              </a:ext>
            </a:extLst>
          </p:cNvPr>
          <p:cNvSpPr txBox="1"/>
          <p:nvPr/>
        </p:nvSpPr>
        <p:spPr>
          <a:xfrm>
            <a:off x="-45158" y="1559358"/>
            <a:ext cx="3228323" cy="4114844"/>
          </a:xfrm>
          <a:prstGeom prst="rect">
            <a:avLst/>
          </a:prstGeom>
          <a:noFill/>
        </p:spPr>
        <p:txBody>
          <a:bodyPr wrap="square" rtlCol="0">
            <a:spAutoFit/>
          </a:bodyPr>
          <a:lstStyle/>
          <a:p>
            <a:pPr marL="380990" indent="-380990">
              <a:buFont typeface="Arial" panose="020B0604020202020204" pitchFamily="34" charset="0"/>
              <a:buChar char="•"/>
            </a:pPr>
            <a:r>
              <a:rPr lang="fi-FI" sz="1867" dirty="0"/>
              <a:t>Pitkäaikaistyöttömien kasvu on 2025 aikana kohdentunut voimakkaana lähes jokaiselle työllisyysalueelle</a:t>
            </a:r>
          </a:p>
          <a:p>
            <a:pPr marL="380990" indent="-380990">
              <a:buFont typeface="Arial" panose="020B0604020202020204" pitchFamily="34" charset="0"/>
              <a:buChar char="•"/>
            </a:pPr>
            <a:endParaRPr lang="fi-FI" sz="1867" dirty="0"/>
          </a:p>
          <a:p>
            <a:pPr marL="380990" indent="-380990">
              <a:buFont typeface="Arial" panose="020B0604020202020204" pitchFamily="34" charset="0"/>
              <a:buChar char="•"/>
            </a:pPr>
            <a:r>
              <a:rPr lang="fi-FI" sz="1867" dirty="0"/>
              <a:t>Pitkäaikaistyöttömyyden kasvun taustalla on suhdannetilanteen lisäksi asiakkaiden aktivoinnin lasku ja passiivisten työttömyysjaksojen lisääntyminen</a:t>
            </a:r>
          </a:p>
        </p:txBody>
      </p:sp>
      <p:sp>
        <p:nvSpPr>
          <p:cNvPr id="9" name="Tekstiruutu 8">
            <a:extLst>
              <a:ext uri="{FF2B5EF4-FFF2-40B4-BE49-F238E27FC236}">
                <a16:creationId xmlns:a16="http://schemas.microsoft.com/office/drawing/2014/main" id="{08D881EA-9705-53AB-0BAC-BA3F8CDE9AC4}"/>
              </a:ext>
            </a:extLst>
          </p:cNvPr>
          <p:cNvSpPr txBox="1"/>
          <p:nvPr/>
        </p:nvSpPr>
        <p:spPr>
          <a:xfrm>
            <a:off x="9867174" y="6446854"/>
            <a:ext cx="2132315" cy="338554"/>
          </a:xfrm>
          <a:prstGeom prst="rect">
            <a:avLst/>
          </a:prstGeom>
          <a:noFill/>
        </p:spPr>
        <p:txBody>
          <a:bodyPr wrap="none" rtlCol="0">
            <a:spAutoFit/>
          </a:bodyPr>
          <a:lstStyle/>
          <a:p>
            <a:r>
              <a:rPr lang="fi-FI" sz="1600" dirty="0"/>
              <a:t>Lähde: KEHA-keskus</a:t>
            </a:r>
          </a:p>
        </p:txBody>
      </p:sp>
    </p:spTree>
    <p:extLst>
      <p:ext uri="{BB962C8B-B14F-4D97-AF65-F5344CB8AC3E}">
        <p14:creationId xmlns:p14="http://schemas.microsoft.com/office/powerpoint/2010/main" val="368105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E654E-4AA7-8693-35AE-83606F830112}"/>
              </a:ext>
            </a:extLst>
          </p:cNvPr>
          <p:cNvSpPr>
            <a:spLocks noGrp="1"/>
          </p:cNvSpPr>
          <p:nvPr>
            <p:ph type="ctrTitle"/>
          </p:nvPr>
        </p:nvSpPr>
        <p:spPr>
          <a:xfrm>
            <a:off x="488869" y="548680"/>
            <a:ext cx="4935057" cy="3956083"/>
          </a:xfrm>
        </p:spPr>
        <p:txBody>
          <a:bodyPr/>
          <a:lstStyle/>
          <a:p>
            <a:r>
              <a:rPr lang="fi-FI" dirty="0"/>
              <a:t>Tietoja yritys-toiminnasta</a:t>
            </a:r>
          </a:p>
        </p:txBody>
      </p:sp>
    </p:spTree>
    <p:extLst>
      <p:ext uri="{BB962C8B-B14F-4D97-AF65-F5344CB8AC3E}">
        <p14:creationId xmlns:p14="http://schemas.microsoft.com/office/powerpoint/2010/main" val="3489721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3C9C07-137C-E37F-65CC-F6496A84226F}"/>
              </a:ext>
            </a:extLst>
          </p:cNvPr>
          <p:cNvSpPr>
            <a:spLocks noGrp="1"/>
          </p:cNvSpPr>
          <p:nvPr>
            <p:ph type="title"/>
          </p:nvPr>
        </p:nvSpPr>
        <p:spPr/>
        <p:txBody>
          <a:bodyPr anchor="t"/>
          <a:lstStyle/>
          <a:p>
            <a:r>
              <a:rPr lang="fi-FI" dirty="0"/>
              <a:t>Työpaikkojen määrän kehitys</a:t>
            </a:r>
          </a:p>
        </p:txBody>
      </p:sp>
      <p:sp>
        <p:nvSpPr>
          <p:cNvPr id="3" name="Sisällön paikkamerkki 2">
            <a:extLst>
              <a:ext uri="{FF2B5EF4-FFF2-40B4-BE49-F238E27FC236}">
                <a16:creationId xmlns:a16="http://schemas.microsoft.com/office/drawing/2014/main" id="{EFEF1AAB-28BD-21FC-4F18-FE65D050671B}"/>
              </a:ext>
            </a:extLst>
          </p:cNvPr>
          <p:cNvSpPr>
            <a:spLocks noGrp="1"/>
          </p:cNvSpPr>
          <p:nvPr>
            <p:ph idx="1"/>
          </p:nvPr>
        </p:nvSpPr>
        <p:spPr>
          <a:xfrm>
            <a:off x="577047" y="1316767"/>
            <a:ext cx="10799540" cy="689072"/>
          </a:xfrm>
        </p:spPr>
        <p:txBody>
          <a:bodyPr>
            <a:normAutofit/>
          </a:bodyPr>
          <a:lstStyle/>
          <a:p>
            <a:r>
              <a:rPr lang="fi-FI" sz="1600" dirty="0"/>
              <a:t>Vuonna 2023 koko maassa oli 3,9 % enemmän työpaikkoja kuin vuonna 2010. Kaupunkimaisissa kunnissa työpaikkoja oli 8,6 % enemmän, taajaan asutuissa 8,2 % vähemmän ja maaseutumaisissa 14,3 % vähemmän.</a:t>
            </a:r>
          </a:p>
          <a:p>
            <a:endParaRPr lang="fi-FI" sz="1600" dirty="0"/>
          </a:p>
        </p:txBody>
      </p:sp>
      <p:sp>
        <p:nvSpPr>
          <p:cNvPr id="4" name="Dian numeron paikkamerkki 3">
            <a:extLst>
              <a:ext uri="{FF2B5EF4-FFF2-40B4-BE49-F238E27FC236}">
                <a16:creationId xmlns:a16="http://schemas.microsoft.com/office/drawing/2014/main" id="{CD0AC48C-D26C-F27B-DC32-8263B24CB92C}"/>
              </a:ext>
            </a:extLst>
          </p:cNvPr>
          <p:cNvSpPr>
            <a:spLocks noGrp="1"/>
          </p:cNvSpPr>
          <p:nvPr>
            <p:ph type="sldNum" sz="quarter" idx="12"/>
          </p:nvPr>
        </p:nvSpPr>
        <p:spPr/>
        <p:txBody>
          <a:bodyPr/>
          <a:lstStyle/>
          <a:p>
            <a:fld id="{1EA1DD0D-7089-48C5-B116-A19F892CF1D9}" type="slidenum">
              <a:rPr lang="fi-FI" smtClean="0"/>
              <a:pPr/>
              <a:t>35</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5" name="Päivämäärän paikkamerkki 4">
            <a:extLst>
              <a:ext uri="{FF2B5EF4-FFF2-40B4-BE49-F238E27FC236}">
                <a16:creationId xmlns:a16="http://schemas.microsoft.com/office/drawing/2014/main" id="{49F31F31-99BB-318F-83FD-F3F95A4E3519}"/>
              </a:ext>
            </a:extLst>
          </p:cNvPr>
          <p:cNvSpPr>
            <a:spLocks noGrp="1"/>
          </p:cNvSpPr>
          <p:nvPr>
            <p:ph type="dt" sz="half" idx="2"/>
          </p:nvPr>
        </p:nvSpPr>
        <p:spPr/>
        <p:txBody>
          <a:bodyPr/>
          <a:lstStyle/>
          <a:p>
            <a:fld id="{9504BABE-377C-4042-9CE4-D8BB0ACFBA08}" type="datetime1">
              <a:rPr lang="fi-FI" smtClean="0"/>
              <a:pPr/>
              <a:t>30.3.2026</a:t>
            </a:fld>
            <a:endParaRPr lang="fi-FI" dirty="0"/>
          </a:p>
        </p:txBody>
      </p:sp>
      <p:pic>
        <p:nvPicPr>
          <p:cNvPr id="7" name="Kuva 6">
            <a:extLst>
              <a:ext uri="{FF2B5EF4-FFF2-40B4-BE49-F238E27FC236}">
                <a16:creationId xmlns:a16="http://schemas.microsoft.com/office/drawing/2014/main" id="{56A03932-4A92-F724-57FC-D37634BE128E}"/>
              </a:ext>
            </a:extLst>
          </p:cNvPr>
          <p:cNvPicPr>
            <a:picLocks noChangeAspect="1"/>
          </p:cNvPicPr>
          <p:nvPr/>
        </p:nvPicPr>
        <p:blipFill>
          <a:blip r:embed="rId2"/>
          <a:stretch>
            <a:fillRect/>
          </a:stretch>
        </p:blipFill>
        <p:spPr>
          <a:xfrm>
            <a:off x="6540504" y="2227217"/>
            <a:ext cx="5324301" cy="3828620"/>
          </a:xfrm>
          <a:prstGeom prst="rect">
            <a:avLst/>
          </a:prstGeom>
        </p:spPr>
      </p:pic>
      <p:sp>
        <p:nvSpPr>
          <p:cNvPr id="9" name="Tekstiruutu 8">
            <a:extLst>
              <a:ext uri="{FF2B5EF4-FFF2-40B4-BE49-F238E27FC236}">
                <a16:creationId xmlns:a16="http://schemas.microsoft.com/office/drawing/2014/main" id="{B3E43B95-F2C6-85B4-72AB-45A81096E3BA}"/>
              </a:ext>
            </a:extLst>
          </p:cNvPr>
          <p:cNvSpPr txBox="1"/>
          <p:nvPr/>
        </p:nvSpPr>
        <p:spPr>
          <a:xfrm>
            <a:off x="1677187" y="6262654"/>
            <a:ext cx="9935444" cy="297454"/>
          </a:xfrm>
          <a:prstGeom prst="rect">
            <a:avLst/>
          </a:prstGeom>
          <a:noFill/>
        </p:spPr>
        <p:txBody>
          <a:bodyPr wrap="square">
            <a:spAutoFit/>
          </a:bodyPr>
          <a:lstStyle/>
          <a:p>
            <a:pPr algn="r"/>
            <a:r>
              <a:rPr lang="fi-FI" sz="1333" dirty="0"/>
              <a:t>Lähde: Tilastokeskus. Tilastollinen kuntaryhmitys on taajamaväkitietoon perustuva 3-luokkainen kuntaluokitus. </a:t>
            </a:r>
          </a:p>
        </p:txBody>
      </p:sp>
      <p:sp>
        <p:nvSpPr>
          <p:cNvPr id="14" name="Sisällön paikkamerkki 2">
            <a:extLst>
              <a:ext uri="{FF2B5EF4-FFF2-40B4-BE49-F238E27FC236}">
                <a16:creationId xmlns:a16="http://schemas.microsoft.com/office/drawing/2014/main" id="{FA1A97FC-A0C8-881E-94AB-1F871F827B11}"/>
              </a:ext>
            </a:extLst>
          </p:cNvPr>
          <p:cNvSpPr txBox="1">
            <a:spLocks/>
          </p:cNvSpPr>
          <p:nvPr/>
        </p:nvSpPr>
        <p:spPr>
          <a:xfrm>
            <a:off x="538948" y="2089612"/>
            <a:ext cx="5653064" cy="1819441"/>
          </a:xfrm>
          <a:prstGeom prst="rect">
            <a:avLst/>
          </a:prstGeom>
        </p:spPr>
        <p:txBody>
          <a:bodyPr vert="horz" lIns="121920" tIns="60960" rIns="121920" bIns="6096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sz="1600" dirty="0"/>
              <a:t>Kaupunkimaisissa kunnissa kaikkien muiden työantajasektorien työpaikat olivat kasvaneet paitsi valtioenemmistöisten osakeyhtiöiden. Taajaan asutuissa ja maaseutumaisissa kunnissa kaikkien työantajasektorien työpaikat vähenivät ja eniten vähenivät yksityisen sektorin työpaikat ja yrittäjät.</a:t>
            </a:r>
          </a:p>
        </p:txBody>
      </p:sp>
      <p:pic>
        <p:nvPicPr>
          <p:cNvPr id="15" name="Kuva 14">
            <a:extLst>
              <a:ext uri="{FF2B5EF4-FFF2-40B4-BE49-F238E27FC236}">
                <a16:creationId xmlns:a16="http://schemas.microsoft.com/office/drawing/2014/main" id="{E8585A3A-FC8C-B9A2-F065-5EF980EFD93E}"/>
              </a:ext>
            </a:extLst>
          </p:cNvPr>
          <p:cNvPicPr>
            <a:picLocks noChangeAspect="1"/>
          </p:cNvPicPr>
          <p:nvPr/>
        </p:nvPicPr>
        <p:blipFill>
          <a:blip r:embed="rId3"/>
          <a:stretch>
            <a:fillRect/>
          </a:stretch>
        </p:blipFill>
        <p:spPr>
          <a:xfrm>
            <a:off x="1032759" y="3816442"/>
            <a:ext cx="4975011" cy="2300857"/>
          </a:xfrm>
          <a:prstGeom prst="rect">
            <a:avLst/>
          </a:prstGeom>
        </p:spPr>
      </p:pic>
    </p:spTree>
    <p:extLst>
      <p:ext uri="{BB962C8B-B14F-4D97-AF65-F5344CB8AC3E}">
        <p14:creationId xmlns:p14="http://schemas.microsoft.com/office/powerpoint/2010/main" val="414885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E5436F-21E0-611C-B32A-1AF1203D4E48}"/>
              </a:ext>
            </a:extLst>
          </p:cNvPr>
          <p:cNvSpPr>
            <a:spLocks noGrp="1"/>
          </p:cNvSpPr>
          <p:nvPr>
            <p:ph type="title"/>
          </p:nvPr>
        </p:nvSpPr>
        <p:spPr/>
        <p:txBody>
          <a:bodyPr anchor="t"/>
          <a:lstStyle/>
          <a:p>
            <a:r>
              <a:rPr lang="fi-FI" dirty="0"/>
              <a:t>Yritysten toimipaikkojen määrä</a:t>
            </a:r>
          </a:p>
        </p:txBody>
      </p:sp>
      <p:sp>
        <p:nvSpPr>
          <p:cNvPr id="3" name="Sisällön paikkamerkki 2">
            <a:extLst>
              <a:ext uri="{FF2B5EF4-FFF2-40B4-BE49-F238E27FC236}">
                <a16:creationId xmlns:a16="http://schemas.microsoft.com/office/drawing/2014/main" id="{E0CD8080-6658-3F22-56ED-3D76AAD1765A}"/>
              </a:ext>
            </a:extLst>
          </p:cNvPr>
          <p:cNvSpPr>
            <a:spLocks noGrp="1"/>
          </p:cNvSpPr>
          <p:nvPr>
            <p:ph idx="1"/>
          </p:nvPr>
        </p:nvSpPr>
        <p:spPr>
          <a:xfrm>
            <a:off x="577047" y="1612815"/>
            <a:ext cx="3886772" cy="4792517"/>
          </a:xfrm>
        </p:spPr>
        <p:txBody>
          <a:bodyPr vert="horz" lIns="121920" tIns="60960" rIns="121920" bIns="60960" rtlCol="0" anchor="t">
            <a:normAutofit/>
          </a:bodyPr>
          <a:lstStyle/>
          <a:p>
            <a:r>
              <a:rPr lang="fi-FI" sz="1867" dirty="0"/>
              <a:t>Yritysten toimipaikkojen määrä on vuoteen 2018 verrattaessa lisääntynyt eniten Uudellamaalla, Lapissa ja Pohjois-Pohjanmaalla.</a:t>
            </a:r>
          </a:p>
          <a:p>
            <a:pPr marL="357284" indent="-357284"/>
            <a:r>
              <a:rPr lang="fi-FI" sz="1867" dirty="0"/>
              <a:t>Toimipaikkojen määrä on </a:t>
            </a:r>
            <a:r>
              <a:rPr lang="fi-FI" sz="1867"/>
              <a:t>tarkastelujaksolla kehittynyt heikoiten Etelä-Pohjanmaalla. Tästä </a:t>
            </a:r>
            <a:r>
              <a:rPr lang="fi-FI" sz="1867" dirty="0"/>
              <a:t>huolimatta Etelä-Pohjanmaalla oli vuonna 2024 Manner-Suomen maakunnista eniten yritysten toimipaikkoja suhteessa keskiväkilukuun.</a:t>
            </a:r>
            <a:endParaRPr lang="fi-FI" sz="1867" dirty="0">
              <a:cs typeface="Arial"/>
            </a:endParaRPr>
          </a:p>
        </p:txBody>
      </p:sp>
      <p:sp>
        <p:nvSpPr>
          <p:cNvPr id="4" name="Dian numeron paikkamerkki 3">
            <a:extLst>
              <a:ext uri="{FF2B5EF4-FFF2-40B4-BE49-F238E27FC236}">
                <a16:creationId xmlns:a16="http://schemas.microsoft.com/office/drawing/2014/main" id="{400FED75-F20F-CB24-275B-522D0155A2CD}"/>
              </a:ext>
            </a:extLst>
          </p:cNvPr>
          <p:cNvSpPr>
            <a:spLocks noGrp="1"/>
          </p:cNvSpPr>
          <p:nvPr>
            <p:ph type="sldNum" sz="quarter" idx="12"/>
          </p:nvPr>
        </p:nvSpPr>
        <p:spPr/>
        <p:txBody>
          <a:bodyPr/>
          <a:lstStyle/>
          <a:p>
            <a:fld id="{1EA1DD0D-7089-48C5-B116-A19F892CF1D9}" type="slidenum">
              <a:rPr lang="fi-FI" smtClean="0"/>
              <a:pPr/>
              <a:t>36</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5" name="Päivämäärän paikkamerkki 4">
            <a:extLst>
              <a:ext uri="{FF2B5EF4-FFF2-40B4-BE49-F238E27FC236}">
                <a16:creationId xmlns:a16="http://schemas.microsoft.com/office/drawing/2014/main" id="{2007C8D6-8C60-6783-2FDF-008EB607D830}"/>
              </a:ext>
            </a:extLst>
          </p:cNvPr>
          <p:cNvSpPr>
            <a:spLocks noGrp="1"/>
          </p:cNvSpPr>
          <p:nvPr>
            <p:ph type="dt" sz="half" idx="2"/>
          </p:nvPr>
        </p:nvSpPr>
        <p:spPr/>
        <p:txBody>
          <a:bodyPr/>
          <a:lstStyle/>
          <a:p>
            <a:fld id="{9504BABE-377C-4042-9CE4-D8BB0ACFBA08}" type="datetime1">
              <a:rPr lang="fi-FI" smtClean="0"/>
              <a:pPr/>
              <a:t>30.3.2026</a:t>
            </a:fld>
            <a:endParaRPr lang="fi-FI" dirty="0"/>
          </a:p>
        </p:txBody>
      </p:sp>
      <p:pic>
        <p:nvPicPr>
          <p:cNvPr id="13" name="Kuva 12">
            <a:extLst>
              <a:ext uri="{FF2B5EF4-FFF2-40B4-BE49-F238E27FC236}">
                <a16:creationId xmlns:a16="http://schemas.microsoft.com/office/drawing/2014/main" id="{9E15F41D-0574-27FD-9CC3-12DA5D5175BE}"/>
              </a:ext>
            </a:extLst>
          </p:cNvPr>
          <p:cNvPicPr>
            <a:picLocks noChangeAspect="1"/>
          </p:cNvPicPr>
          <p:nvPr/>
        </p:nvPicPr>
        <p:blipFill>
          <a:blip r:embed="rId2"/>
          <a:stretch>
            <a:fillRect/>
          </a:stretch>
        </p:blipFill>
        <p:spPr>
          <a:xfrm>
            <a:off x="5022861" y="1301200"/>
            <a:ext cx="6737768" cy="5296152"/>
          </a:xfrm>
          <a:prstGeom prst="snip1Rect">
            <a:avLst/>
          </a:prstGeom>
        </p:spPr>
      </p:pic>
      <p:sp>
        <p:nvSpPr>
          <p:cNvPr id="15" name="Tekstiruutu 14">
            <a:extLst>
              <a:ext uri="{FF2B5EF4-FFF2-40B4-BE49-F238E27FC236}">
                <a16:creationId xmlns:a16="http://schemas.microsoft.com/office/drawing/2014/main" id="{75BB8AD2-0AC1-B8FB-8EA1-929A6732E92B}"/>
              </a:ext>
            </a:extLst>
          </p:cNvPr>
          <p:cNvSpPr txBox="1"/>
          <p:nvPr/>
        </p:nvSpPr>
        <p:spPr>
          <a:xfrm>
            <a:off x="5615947" y="6578989"/>
            <a:ext cx="6096000" cy="256545"/>
          </a:xfrm>
          <a:prstGeom prst="rect">
            <a:avLst/>
          </a:prstGeom>
          <a:noFill/>
        </p:spPr>
        <p:txBody>
          <a:bodyPr wrap="square">
            <a:spAutoFit/>
          </a:bodyPr>
          <a:lstStyle/>
          <a:p>
            <a:pPr algn="r"/>
            <a:r>
              <a:rPr lang="fi-FI" sz="1067" dirty="0">
                <a:solidFill>
                  <a:schemeClr val="bg1">
                    <a:lumMod val="50000"/>
                  </a:schemeClr>
                </a:solidFill>
              </a:rPr>
              <a:t>Lähde: Tilastokeskus, Kunnittainen toimipaikkatilasto</a:t>
            </a:r>
          </a:p>
        </p:txBody>
      </p:sp>
    </p:spTree>
    <p:extLst>
      <p:ext uri="{BB962C8B-B14F-4D97-AF65-F5344CB8AC3E}">
        <p14:creationId xmlns:p14="http://schemas.microsoft.com/office/powerpoint/2010/main" val="420243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C48346-6774-FEDA-36CD-EF05236E3578}"/>
              </a:ext>
            </a:extLst>
          </p:cNvPr>
          <p:cNvSpPr>
            <a:spLocks noGrp="1"/>
          </p:cNvSpPr>
          <p:nvPr>
            <p:ph type="title"/>
          </p:nvPr>
        </p:nvSpPr>
        <p:spPr>
          <a:xfrm>
            <a:off x="583409" y="374433"/>
            <a:ext cx="9935444" cy="618936"/>
          </a:xfrm>
        </p:spPr>
        <p:txBody>
          <a:bodyPr/>
          <a:lstStyle/>
          <a:p>
            <a:r>
              <a:rPr lang="fi-FI" dirty="0"/>
              <a:t>Liikevaihdon kehitys</a:t>
            </a:r>
          </a:p>
        </p:txBody>
      </p:sp>
      <p:sp>
        <p:nvSpPr>
          <p:cNvPr id="4" name="Dian numeron paikkamerkki 3">
            <a:extLst>
              <a:ext uri="{FF2B5EF4-FFF2-40B4-BE49-F238E27FC236}">
                <a16:creationId xmlns:a16="http://schemas.microsoft.com/office/drawing/2014/main" id="{0D1A1A6F-2407-C4D1-9968-88A7F83A30A4}"/>
              </a:ext>
            </a:extLst>
          </p:cNvPr>
          <p:cNvSpPr>
            <a:spLocks noGrp="1"/>
          </p:cNvSpPr>
          <p:nvPr>
            <p:ph type="sldNum" sz="quarter" idx="12"/>
          </p:nvPr>
        </p:nvSpPr>
        <p:spPr/>
        <p:txBody>
          <a:bodyPr/>
          <a:lstStyle/>
          <a:p>
            <a:fld id="{1EA1DD0D-7089-48C5-B116-A19F892CF1D9}" type="slidenum">
              <a:rPr lang="fi-FI" smtClean="0"/>
              <a:pPr/>
              <a:t>37</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5" name="Päivämäärän paikkamerkki 4">
            <a:extLst>
              <a:ext uri="{FF2B5EF4-FFF2-40B4-BE49-F238E27FC236}">
                <a16:creationId xmlns:a16="http://schemas.microsoft.com/office/drawing/2014/main" id="{341078B0-1519-9A7E-D42C-9EB544FDC9CA}"/>
              </a:ext>
            </a:extLst>
          </p:cNvPr>
          <p:cNvSpPr>
            <a:spLocks noGrp="1"/>
          </p:cNvSpPr>
          <p:nvPr>
            <p:ph type="dt" sz="half" idx="2"/>
          </p:nvPr>
        </p:nvSpPr>
        <p:spPr/>
        <p:txBody>
          <a:bodyPr/>
          <a:lstStyle/>
          <a:p>
            <a:fld id="{9504BABE-377C-4042-9CE4-D8BB0ACFBA08}" type="datetime1">
              <a:rPr lang="fi-FI" smtClean="0"/>
              <a:pPr/>
              <a:t>30.3.2026</a:t>
            </a:fld>
            <a:endParaRPr lang="fi-FI" dirty="0"/>
          </a:p>
        </p:txBody>
      </p:sp>
      <p:pic>
        <p:nvPicPr>
          <p:cNvPr id="11" name="Kuva 10">
            <a:extLst>
              <a:ext uri="{FF2B5EF4-FFF2-40B4-BE49-F238E27FC236}">
                <a16:creationId xmlns:a16="http://schemas.microsoft.com/office/drawing/2014/main" id="{93400648-627D-6407-559C-9ACAACFBFC2E}"/>
              </a:ext>
            </a:extLst>
          </p:cNvPr>
          <p:cNvPicPr>
            <a:picLocks noChangeAspect="1"/>
          </p:cNvPicPr>
          <p:nvPr/>
        </p:nvPicPr>
        <p:blipFill>
          <a:blip r:embed="rId2"/>
          <a:srcRect t="5939"/>
          <a:stretch/>
        </p:blipFill>
        <p:spPr>
          <a:xfrm>
            <a:off x="5785498" y="1699700"/>
            <a:ext cx="6420401" cy="4783867"/>
          </a:xfrm>
          <a:prstGeom prst="snip1Rect">
            <a:avLst/>
          </a:prstGeom>
        </p:spPr>
      </p:pic>
      <p:sp>
        <p:nvSpPr>
          <p:cNvPr id="18" name="Tekstiruutu 17">
            <a:extLst>
              <a:ext uri="{FF2B5EF4-FFF2-40B4-BE49-F238E27FC236}">
                <a16:creationId xmlns:a16="http://schemas.microsoft.com/office/drawing/2014/main" id="{7FFF1D02-6135-DBF3-EEA2-32CB04054EC4}"/>
              </a:ext>
            </a:extLst>
          </p:cNvPr>
          <p:cNvSpPr txBox="1"/>
          <p:nvPr/>
        </p:nvSpPr>
        <p:spPr>
          <a:xfrm>
            <a:off x="5779529" y="1316766"/>
            <a:ext cx="5735808" cy="297454"/>
          </a:xfrm>
          <a:prstGeom prst="rect">
            <a:avLst/>
          </a:prstGeom>
          <a:solidFill>
            <a:schemeClr val="bg1"/>
          </a:solidFill>
        </p:spPr>
        <p:txBody>
          <a:bodyPr wrap="square" rtlCol="0">
            <a:spAutoFit/>
          </a:bodyPr>
          <a:lstStyle/>
          <a:p>
            <a:pPr algn="ctr"/>
            <a:r>
              <a:rPr lang="fi-FI" sz="1333" b="1" dirty="0"/>
              <a:t>Liikevaihdon trendisarja maakunnittain 2019Q1-2025Q3</a:t>
            </a:r>
          </a:p>
        </p:txBody>
      </p:sp>
      <p:sp>
        <p:nvSpPr>
          <p:cNvPr id="19" name="Tekstiruutu 18">
            <a:extLst>
              <a:ext uri="{FF2B5EF4-FFF2-40B4-BE49-F238E27FC236}">
                <a16:creationId xmlns:a16="http://schemas.microsoft.com/office/drawing/2014/main" id="{2FC524A0-FDAA-8133-BD15-E935BB51B13E}"/>
              </a:ext>
            </a:extLst>
          </p:cNvPr>
          <p:cNvSpPr txBox="1"/>
          <p:nvPr/>
        </p:nvSpPr>
        <p:spPr>
          <a:xfrm>
            <a:off x="2732663" y="2329928"/>
            <a:ext cx="3325000" cy="502573"/>
          </a:xfrm>
          <a:prstGeom prst="rect">
            <a:avLst/>
          </a:prstGeom>
          <a:noFill/>
        </p:spPr>
        <p:txBody>
          <a:bodyPr wrap="square" rtlCol="0">
            <a:spAutoFit/>
          </a:bodyPr>
          <a:lstStyle/>
          <a:p>
            <a:pPr algn="ctr"/>
            <a:r>
              <a:rPr lang="fi-FI" sz="1333" b="1" dirty="0"/>
              <a:t>Liikevaihdon vuosimuutos seutukunnittain 2024</a:t>
            </a:r>
          </a:p>
        </p:txBody>
      </p:sp>
      <p:sp>
        <p:nvSpPr>
          <p:cNvPr id="20" name="Tekstiruutu 19">
            <a:extLst>
              <a:ext uri="{FF2B5EF4-FFF2-40B4-BE49-F238E27FC236}">
                <a16:creationId xmlns:a16="http://schemas.microsoft.com/office/drawing/2014/main" id="{FD460224-8A0A-0D91-60CC-57CBE31AE9C3}"/>
              </a:ext>
            </a:extLst>
          </p:cNvPr>
          <p:cNvSpPr txBox="1"/>
          <p:nvPr/>
        </p:nvSpPr>
        <p:spPr>
          <a:xfrm>
            <a:off x="9801991" y="6502115"/>
            <a:ext cx="2316775" cy="256545"/>
          </a:xfrm>
          <a:prstGeom prst="rect">
            <a:avLst/>
          </a:prstGeom>
          <a:solidFill>
            <a:schemeClr val="bg1"/>
          </a:solidFill>
        </p:spPr>
        <p:txBody>
          <a:bodyPr wrap="square" rtlCol="0">
            <a:spAutoFit/>
          </a:bodyPr>
          <a:lstStyle/>
          <a:p>
            <a:pPr algn="r"/>
            <a:r>
              <a:rPr lang="fi-FI" sz="1067" dirty="0">
                <a:solidFill>
                  <a:schemeClr val="bg1">
                    <a:lumMod val="50000"/>
                  </a:schemeClr>
                </a:solidFill>
              </a:rPr>
              <a:t>Tilastokeskus, Toimiala Online</a:t>
            </a:r>
          </a:p>
        </p:txBody>
      </p:sp>
      <p:sp>
        <p:nvSpPr>
          <p:cNvPr id="21" name="Tekstiruutu 20">
            <a:extLst>
              <a:ext uri="{FF2B5EF4-FFF2-40B4-BE49-F238E27FC236}">
                <a16:creationId xmlns:a16="http://schemas.microsoft.com/office/drawing/2014/main" id="{3462304F-E2BE-76F2-F87F-03A9A4AFE36C}"/>
              </a:ext>
            </a:extLst>
          </p:cNvPr>
          <p:cNvSpPr txBox="1"/>
          <p:nvPr/>
        </p:nvSpPr>
        <p:spPr>
          <a:xfrm>
            <a:off x="347613" y="1290460"/>
            <a:ext cx="5399784" cy="1077218"/>
          </a:xfrm>
          <a:prstGeom prst="rect">
            <a:avLst/>
          </a:prstGeom>
          <a:noFill/>
        </p:spPr>
        <p:txBody>
          <a:bodyPr wrap="square" rtlCol="0">
            <a:spAutoFit/>
          </a:bodyPr>
          <a:lstStyle/>
          <a:p>
            <a:pPr marL="118530" indent="-118530">
              <a:buFont typeface="Arial" panose="020B0604020202020204" pitchFamily="34" charset="0"/>
              <a:buChar char="•"/>
            </a:pPr>
            <a:r>
              <a:rPr lang="fi-FI" sz="1600" dirty="0"/>
              <a:t>Liikevaihto on Manner-Suomen maakunnista  kehittynyt parhaiten Uudellamaalla ja Varsinais-Suomessa. Heikointa kehitys on ollut Kymenlaaksossa ja Etelä-Karjalassa. </a:t>
            </a:r>
          </a:p>
        </p:txBody>
      </p:sp>
      <p:sp>
        <p:nvSpPr>
          <p:cNvPr id="23" name="Tekstiruutu 22">
            <a:extLst>
              <a:ext uri="{FF2B5EF4-FFF2-40B4-BE49-F238E27FC236}">
                <a16:creationId xmlns:a16="http://schemas.microsoft.com/office/drawing/2014/main" id="{78A6B133-11D4-7F4F-DC17-DE2EBF2A1D2A}"/>
              </a:ext>
            </a:extLst>
          </p:cNvPr>
          <p:cNvSpPr txBox="1"/>
          <p:nvPr/>
        </p:nvSpPr>
        <p:spPr>
          <a:xfrm>
            <a:off x="347614" y="2596668"/>
            <a:ext cx="2099981" cy="3170099"/>
          </a:xfrm>
          <a:prstGeom prst="rect">
            <a:avLst/>
          </a:prstGeom>
          <a:noFill/>
        </p:spPr>
        <p:txBody>
          <a:bodyPr wrap="square" rtlCol="0">
            <a:spAutoFit/>
          </a:bodyPr>
          <a:lstStyle/>
          <a:p>
            <a:endParaRPr lang="fi-FI" sz="1600" dirty="0"/>
          </a:p>
          <a:p>
            <a:pPr marL="118530" indent="-118530">
              <a:buFont typeface="Arial" panose="020B0604020202020204" pitchFamily="34" charset="0"/>
              <a:buChar char="•"/>
            </a:pPr>
            <a:r>
              <a:rPr lang="fi-FI" sz="1600" dirty="0"/>
              <a:t>Liikevaihdon vuosimuutos oli vuonna 2024 positiivisin Tunturi-Lapin, Pohjois-Lapin ja Joutsan seuduilla. Heikointa kehitys oli Porvoon, Varkauden ja Imatran seuduilla.  </a:t>
            </a:r>
          </a:p>
          <a:p>
            <a:r>
              <a:rPr lang="fi-FI" sz="2400" dirty="0"/>
              <a:t> </a:t>
            </a:r>
          </a:p>
        </p:txBody>
      </p:sp>
      <p:pic>
        <p:nvPicPr>
          <p:cNvPr id="27" name="Sisällön paikkamerkki 26">
            <a:extLst>
              <a:ext uri="{FF2B5EF4-FFF2-40B4-BE49-F238E27FC236}">
                <a16:creationId xmlns:a16="http://schemas.microsoft.com/office/drawing/2014/main" id="{3F4A2D72-D34C-5877-7827-01EBB01E99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5933" y="2827787"/>
            <a:ext cx="2801464" cy="3961587"/>
          </a:xfrm>
        </p:spPr>
      </p:pic>
    </p:spTree>
    <p:extLst>
      <p:ext uri="{BB962C8B-B14F-4D97-AF65-F5344CB8AC3E}">
        <p14:creationId xmlns:p14="http://schemas.microsoft.com/office/powerpoint/2010/main" val="1059042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1EA318-5811-07A3-06BE-57E5081F89E1}"/>
              </a:ext>
            </a:extLst>
          </p:cNvPr>
          <p:cNvSpPr>
            <a:spLocks noGrp="1"/>
          </p:cNvSpPr>
          <p:nvPr>
            <p:ph type="title"/>
          </p:nvPr>
        </p:nvSpPr>
        <p:spPr>
          <a:xfrm>
            <a:off x="577047" y="313787"/>
            <a:ext cx="10319487" cy="1299027"/>
          </a:xfrm>
        </p:spPr>
        <p:txBody>
          <a:bodyPr anchor="t"/>
          <a:lstStyle/>
          <a:p>
            <a:r>
              <a:rPr lang="fi-FI" dirty="0"/>
              <a:t>Investoinnit</a:t>
            </a:r>
          </a:p>
        </p:txBody>
      </p:sp>
      <p:sp>
        <p:nvSpPr>
          <p:cNvPr id="3" name="Sisällön paikkamerkki 2">
            <a:extLst>
              <a:ext uri="{FF2B5EF4-FFF2-40B4-BE49-F238E27FC236}">
                <a16:creationId xmlns:a16="http://schemas.microsoft.com/office/drawing/2014/main" id="{C8B29B35-C3CE-DB7F-4E74-B6457ECA90DF}"/>
              </a:ext>
            </a:extLst>
          </p:cNvPr>
          <p:cNvSpPr>
            <a:spLocks noGrp="1"/>
          </p:cNvSpPr>
          <p:nvPr>
            <p:ph idx="1"/>
          </p:nvPr>
        </p:nvSpPr>
        <p:spPr>
          <a:xfrm>
            <a:off x="577047" y="1408887"/>
            <a:ext cx="4750868" cy="5088565"/>
          </a:xfrm>
        </p:spPr>
        <p:txBody>
          <a:bodyPr vert="horz" lIns="121920" tIns="60960" rIns="121920" bIns="60960" rtlCol="0" anchor="t">
            <a:normAutofit fontScale="70000" lnSpcReduction="20000"/>
          </a:bodyPr>
          <a:lstStyle/>
          <a:p>
            <a:pPr marL="357284" indent="-357284"/>
            <a:r>
              <a:rPr lang="fi-FI" dirty="0"/>
              <a:t>Syksyn 2025 </a:t>
            </a:r>
            <a:r>
              <a:rPr lang="fi-FI" dirty="0">
                <a:hlinkClick r:id="rId2"/>
              </a:rPr>
              <a:t>Alueellisten kehitysnäkymien</a:t>
            </a:r>
            <a:r>
              <a:rPr lang="fi-FI" dirty="0"/>
              <a:t> perusteella puhtaan siirtymän investoinnit, erityisesti tuuli- ja aurinkovoima, kiertotalous, akkuja vetyteollisuus sekä datakeskushankkeet, ja puolustusteollisuus tuovat kasvua eri puolille maata. Rakennusala, etenkin uudisrakentaminen, laahasi edelleen.</a:t>
            </a:r>
            <a:endParaRPr lang="en-US"/>
          </a:p>
          <a:p>
            <a:pPr marL="357284" indent="-357284"/>
            <a:r>
              <a:rPr lang="fi-FI" err="1"/>
              <a:t>EK:n</a:t>
            </a:r>
            <a:r>
              <a:rPr lang="fi-FI" dirty="0"/>
              <a:t> </a:t>
            </a:r>
            <a:r>
              <a:rPr lang="fi-FI" dirty="0">
                <a:hlinkClick r:id="rId3"/>
              </a:rPr>
              <a:t>Vihreiden investointien dataikkunan</a:t>
            </a:r>
            <a:r>
              <a:rPr lang="fi-FI" dirty="0"/>
              <a:t> investointien kokonaisarvo </a:t>
            </a:r>
            <a:r>
              <a:rPr lang="fi-FI"/>
              <a:t>26.2.2026 oli 304 189 milj. €. Investoinnit painottuvat Länsi-</a:t>
            </a:r>
            <a:r>
              <a:rPr lang="fi-FI" dirty="0"/>
              <a:t>Suomeen. Satakunnassa, Ahvenanmaalla ja Pohjanmaalla oli eniten (€) investointeja. Vähiten investointeja (€) </a:t>
            </a:r>
            <a:r>
              <a:rPr lang="fi-FI" err="1"/>
              <a:t>EK:n</a:t>
            </a:r>
            <a:r>
              <a:rPr lang="fi-FI" dirty="0"/>
              <a:t> tiedoissa oli Pohjois-Karjalassa ja Keski-Suomessa.</a:t>
            </a:r>
            <a:endParaRPr lang="fi-FI">
              <a:cs typeface="Arial"/>
            </a:endParaRPr>
          </a:p>
        </p:txBody>
      </p:sp>
      <p:sp>
        <p:nvSpPr>
          <p:cNvPr id="4" name="Dian numeron paikkamerkki 3">
            <a:extLst>
              <a:ext uri="{FF2B5EF4-FFF2-40B4-BE49-F238E27FC236}">
                <a16:creationId xmlns:a16="http://schemas.microsoft.com/office/drawing/2014/main" id="{4703AB17-0BA5-1AE3-34D3-E78003CA0D4A}"/>
              </a:ext>
            </a:extLst>
          </p:cNvPr>
          <p:cNvSpPr>
            <a:spLocks noGrp="1"/>
          </p:cNvSpPr>
          <p:nvPr>
            <p:ph type="sldNum" sz="quarter" idx="12"/>
          </p:nvPr>
        </p:nvSpPr>
        <p:spPr/>
        <p:txBody>
          <a:bodyPr/>
          <a:lstStyle/>
          <a:p>
            <a:fld id="{1EA1DD0D-7089-48C5-B116-A19F892CF1D9}" type="slidenum">
              <a:rPr lang="fi-FI" smtClean="0"/>
              <a:pPr/>
              <a:t>38</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5" name="Päivämäärän paikkamerkki 4">
            <a:extLst>
              <a:ext uri="{FF2B5EF4-FFF2-40B4-BE49-F238E27FC236}">
                <a16:creationId xmlns:a16="http://schemas.microsoft.com/office/drawing/2014/main" id="{8E56A374-E353-1DEA-05AB-73AC3E4FDC44}"/>
              </a:ext>
            </a:extLst>
          </p:cNvPr>
          <p:cNvSpPr>
            <a:spLocks noGrp="1"/>
          </p:cNvSpPr>
          <p:nvPr>
            <p:ph type="dt" sz="half" idx="2"/>
          </p:nvPr>
        </p:nvSpPr>
        <p:spPr/>
        <p:txBody>
          <a:bodyPr/>
          <a:lstStyle/>
          <a:p>
            <a:fld id="{9504BABE-377C-4042-9CE4-D8BB0ACFBA08}" type="datetime1">
              <a:rPr lang="fi-FI" smtClean="0"/>
              <a:pPr/>
              <a:t>30.3.2026</a:t>
            </a:fld>
            <a:endParaRPr lang="fi-FI" dirty="0"/>
          </a:p>
        </p:txBody>
      </p:sp>
      <p:pic>
        <p:nvPicPr>
          <p:cNvPr id="9" name="Kuva 8">
            <a:extLst>
              <a:ext uri="{FF2B5EF4-FFF2-40B4-BE49-F238E27FC236}">
                <a16:creationId xmlns:a16="http://schemas.microsoft.com/office/drawing/2014/main" id="{4B9C14A1-A565-113F-1CAB-A1FD5558A745}"/>
              </a:ext>
            </a:extLst>
          </p:cNvPr>
          <p:cNvPicPr>
            <a:picLocks noChangeAspect="1"/>
          </p:cNvPicPr>
          <p:nvPr/>
        </p:nvPicPr>
        <p:blipFill>
          <a:blip r:embed="rId4"/>
          <a:srcRect l="1903"/>
          <a:stretch/>
        </p:blipFill>
        <p:spPr>
          <a:xfrm>
            <a:off x="6095999" y="740701"/>
            <a:ext cx="4874972" cy="5886104"/>
          </a:xfrm>
          <a:prstGeom prst="rect">
            <a:avLst/>
          </a:prstGeom>
        </p:spPr>
      </p:pic>
    </p:spTree>
    <p:extLst>
      <p:ext uri="{BB962C8B-B14F-4D97-AF65-F5344CB8AC3E}">
        <p14:creationId xmlns:p14="http://schemas.microsoft.com/office/powerpoint/2010/main" val="193435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05E8C18-5D71-BA6F-8A3F-04DFFED780F7}"/>
              </a:ext>
            </a:extLst>
          </p:cNvPr>
          <p:cNvSpPr>
            <a:spLocks noGrp="1"/>
          </p:cNvSpPr>
          <p:nvPr>
            <p:ph type="title"/>
          </p:nvPr>
        </p:nvSpPr>
        <p:spPr/>
        <p:txBody>
          <a:bodyPr/>
          <a:lstStyle/>
          <a:p>
            <a:r>
              <a:rPr lang="fi-FI" dirty="0"/>
              <a:t>Alue- ja yhdyskuntarakenteen kehityskuva</a:t>
            </a:r>
          </a:p>
        </p:txBody>
      </p:sp>
      <p:sp>
        <p:nvSpPr>
          <p:cNvPr id="3" name="Dian numeron paikkamerkki 2">
            <a:extLst>
              <a:ext uri="{FF2B5EF4-FFF2-40B4-BE49-F238E27FC236}">
                <a16:creationId xmlns:a16="http://schemas.microsoft.com/office/drawing/2014/main" id="{46C97858-6190-8CC2-B807-AFA163DC6D22}"/>
              </a:ext>
            </a:extLst>
          </p:cNvPr>
          <p:cNvSpPr>
            <a:spLocks noGrp="1"/>
          </p:cNvSpPr>
          <p:nvPr>
            <p:ph type="sldNum" sz="quarter" idx="4294967295"/>
          </p:nvPr>
        </p:nvSpPr>
        <p:spPr>
          <a:xfrm>
            <a:off x="11088688" y="6259513"/>
            <a:ext cx="1103312" cy="365125"/>
          </a:xfrm>
        </p:spPr>
        <p:txBody>
          <a:bodyPr/>
          <a:lstStyle/>
          <a:p>
            <a:fld id="{7CD1C137-87C0-4E4B-8573-EDFCC21A7E6F}" type="slidenum">
              <a:rPr lang="fi-FI" noProof="0" smtClean="0"/>
              <a:t>39</a:t>
            </a:fld>
            <a:endParaRPr lang="fi-FI" noProof="0" dirty="0"/>
          </a:p>
        </p:txBody>
      </p:sp>
    </p:spTree>
    <p:extLst>
      <p:ext uri="{BB962C8B-B14F-4D97-AF65-F5344CB8AC3E}">
        <p14:creationId xmlns:p14="http://schemas.microsoft.com/office/powerpoint/2010/main" val="60139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BE11E2-4442-F724-CB29-B9C1B755B7F3}"/>
              </a:ext>
            </a:extLst>
          </p:cNvPr>
          <p:cNvSpPr>
            <a:spLocks noGrp="1"/>
          </p:cNvSpPr>
          <p:nvPr>
            <p:ph type="title"/>
          </p:nvPr>
        </p:nvSpPr>
        <p:spPr>
          <a:xfrm>
            <a:off x="808717" y="627089"/>
            <a:ext cx="10574564" cy="1080000"/>
          </a:xfrm>
        </p:spPr>
        <p:txBody>
          <a:bodyPr/>
          <a:lstStyle/>
          <a:p>
            <a:r>
              <a:rPr lang="fi-FI" dirty="0"/>
              <a:t>Julkisen talouden vahvistamistarve on tuntuva</a:t>
            </a:r>
          </a:p>
        </p:txBody>
      </p:sp>
      <p:sp>
        <p:nvSpPr>
          <p:cNvPr id="3" name="Sisällön paikkamerkki 2">
            <a:extLst>
              <a:ext uri="{FF2B5EF4-FFF2-40B4-BE49-F238E27FC236}">
                <a16:creationId xmlns:a16="http://schemas.microsoft.com/office/drawing/2014/main" id="{2A8C53BB-B97C-ECCF-0B76-349C25A2ADD4}"/>
              </a:ext>
            </a:extLst>
          </p:cNvPr>
          <p:cNvSpPr>
            <a:spLocks noGrp="1"/>
          </p:cNvSpPr>
          <p:nvPr>
            <p:ph sz="half" idx="1"/>
          </p:nvPr>
        </p:nvSpPr>
        <p:spPr>
          <a:xfrm>
            <a:off x="665211" y="1952878"/>
            <a:ext cx="5186949" cy="3703574"/>
          </a:xfrm>
        </p:spPr>
        <p:txBody>
          <a:bodyPr vert="horz" lIns="0" tIns="45720" rIns="0" bIns="45720" rtlCol="0" anchor="t">
            <a:noAutofit/>
          </a:bodyPr>
          <a:lstStyle/>
          <a:p>
            <a:pPr marL="312420" indent="-312420">
              <a:spcBef>
                <a:spcPts val="600"/>
              </a:spcBef>
            </a:pPr>
            <a:r>
              <a:rPr lang="fi-FI" sz="1400" dirty="0"/>
              <a:t>EU:n finanssipoliittiset säännöt ja tulevat kotimaiset säännöt vaativat velkasuhteen kääntämistä laskuun.</a:t>
            </a:r>
          </a:p>
          <a:p>
            <a:pPr marL="312420" indent="-312420">
              <a:spcBef>
                <a:spcPts val="600"/>
              </a:spcBef>
            </a:pPr>
            <a:r>
              <a:rPr lang="fi-FI" sz="1400" dirty="0"/>
              <a:t>Nyt käytettävissä oleva arvio lisäsopeutustarpeesta perustuu talven 2025 ennusteeseen ja niihin liittyy epävarmuuksia. Laskelmat tulevat päivittymään useaan otteeseen ennen vuotta 2027.</a:t>
            </a:r>
          </a:p>
          <a:p>
            <a:pPr marL="312420" indent="-312420">
              <a:spcBef>
                <a:spcPts val="600"/>
              </a:spcBef>
            </a:pPr>
            <a:r>
              <a:rPr lang="fi-FI" sz="1400" dirty="0"/>
              <a:t>Puolustusmenojen tasoa koskevien Nato-sitoumusten (puolustusmenojen kasvattaminen 3,5 prosenttiin suhteessa BKT:hen) arvioidaan kasvattavan puolustusmenoja edelleen yli 4 mrd. eurolla vuoteen 2035 mennessä</a:t>
            </a:r>
          </a:p>
          <a:p>
            <a:pPr marL="312420" indent="-312420">
              <a:spcBef>
                <a:spcPts val="600"/>
              </a:spcBef>
            </a:pPr>
            <a:r>
              <a:rPr lang="fi-FI" sz="1400" dirty="0"/>
              <a:t>Kahden seuraavan vaalikauden aikana julkista taloutta on tarpeen vahvistaa paljon. Toimet vaalikauden rahoitusasematavoitteen saavuttamiseksi sisällytettävä vaalikauden ensimmäiseen julkisen talouden suunnitelmaan. Talouspolitiikan arviointineuvosto arvioi toimien riittävyyttä tavoitteen saavuttamiseen.</a:t>
            </a:r>
          </a:p>
        </p:txBody>
      </p:sp>
      <p:sp>
        <p:nvSpPr>
          <p:cNvPr id="5" name="Dian numeron paikkamerkki 4">
            <a:extLst>
              <a:ext uri="{FF2B5EF4-FFF2-40B4-BE49-F238E27FC236}">
                <a16:creationId xmlns:a16="http://schemas.microsoft.com/office/drawing/2014/main" id="{1B6E0BED-6FA5-79DC-4127-176776BDE5B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1C137-87C0-4E4B-8573-EDFCC21A7E6F}" type="slidenum">
              <a:rPr kumimoji="0" lang="fi-FI" sz="1200" b="0" i="0" u="none" strike="noStrike" kern="1200" cap="none" spc="0" normalizeH="0" baseline="0" noProof="0" smtClean="0">
                <a:ln>
                  <a:noFill/>
                </a:ln>
                <a:solidFill>
                  <a:srgbClr val="1A748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dirty="0">
              <a:ln>
                <a:noFill/>
              </a:ln>
              <a:solidFill>
                <a:srgbClr val="1A7483"/>
              </a:solidFill>
              <a:effectLst/>
              <a:uLnTx/>
              <a:uFillTx/>
              <a:latin typeface="Arial" panose="020B0604020202020204"/>
              <a:ea typeface="+mn-ea"/>
              <a:cs typeface="+mn-cs"/>
            </a:endParaRPr>
          </a:p>
        </p:txBody>
      </p:sp>
      <p:graphicFrame>
        <p:nvGraphicFramePr>
          <p:cNvPr id="9" name="Kaavio 8">
            <a:extLst>
              <a:ext uri="{FF2B5EF4-FFF2-40B4-BE49-F238E27FC236}">
                <a16:creationId xmlns:a16="http://schemas.microsoft.com/office/drawing/2014/main" id="{3BE7E5EA-3582-EF16-7588-707CD31ADAC7}"/>
              </a:ext>
            </a:extLst>
          </p:cNvPr>
          <p:cNvGraphicFramePr>
            <a:graphicFrameLocks noGrp="1"/>
          </p:cNvGraphicFramePr>
          <p:nvPr>
            <p:extLst>
              <p:ext uri="{D42A27DB-BD31-4B8C-83A1-F6EECF244321}">
                <p14:modId xmlns:p14="http://schemas.microsoft.com/office/powerpoint/2010/main" val="4231850491"/>
              </p:ext>
            </p:extLst>
          </p:nvPr>
        </p:nvGraphicFramePr>
        <p:xfrm>
          <a:off x="6011150" y="1915555"/>
          <a:ext cx="5515639" cy="4035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5621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69B5C-E70E-FCAF-E561-5269173F1DB8}"/>
            </a:ext>
          </a:extLst>
        </p:cNvPr>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7F27E0ED-AEDC-BCBD-9E0F-43B9FE9B9A0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956A8D-6DB0-49DF-B4E0-79E614B24A77}"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30.3.2026</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4" name="Dian numeron paikkamerkki 3">
            <a:extLst>
              <a:ext uri="{FF2B5EF4-FFF2-40B4-BE49-F238E27FC236}">
                <a16:creationId xmlns:a16="http://schemas.microsoft.com/office/drawing/2014/main" id="{AAAF55D5-0F69-201E-2E35-C7298BE1C9F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5" name="Otsikko 1">
            <a:extLst>
              <a:ext uri="{FF2B5EF4-FFF2-40B4-BE49-F238E27FC236}">
                <a16:creationId xmlns:a16="http://schemas.microsoft.com/office/drawing/2014/main" id="{A34B5793-4764-1AE5-4CA8-7AACF0B210BF}"/>
              </a:ext>
            </a:extLst>
          </p:cNvPr>
          <p:cNvSpPr>
            <a:spLocks noGrp="1"/>
          </p:cNvSpPr>
          <p:nvPr>
            <p:ph type="title"/>
          </p:nvPr>
        </p:nvSpPr>
        <p:spPr>
          <a:xfrm>
            <a:off x="849111" y="285408"/>
            <a:ext cx="10406984" cy="1197308"/>
          </a:xfrm>
        </p:spPr>
        <p:txBody>
          <a:bodyPr/>
          <a:lstStyle/>
          <a:p>
            <a:r>
              <a:rPr lang="fi-FI" dirty="0"/>
              <a:t>Tarjolla on paljon kuntarajoista riippumatonta tietoa kuntien tulevaisuustyön tueksi</a:t>
            </a:r>
          </a:p>
        </p:txBody>
      </p:sp>
      <p:sp>
        <p:nvSpPr>
          <p:cNvPr id="6" name="Päivämäärän paikkamerkki 3">
            <a:extLst>
              <a:ext uri="{FF2B5EF4-FFF2-40B4-BE49-F238E27FC236}">
                <a16:creationId xmlns:a16="http://schemas.microsoft.com/office/drawing/2014/main" id="{780D8C3A-6F60-DBA8-0060-60479950D4B4}"/>
              </a:ext>
            </a:extLst>
          </p:cNvPr>
          <p:cNvSpPr txBox="1">
            <a:spLocks/>
          </p:cNvSpPr>
          <p:nvPr/>
        </p:nvSpPr>
        <p:spPr>
          <a:xfrm>
            <a:off x="10885488" y="6426058"/>
            <a:ext cx="741215" cy="204481"/>
          </a:xfrm>
          <a:prstGeom prst="rect">
            <a:avLst/>
          </a:prstGeom>
        </p:spPr>
        <p:txBody>
          <a:bodyPr vert="horz" lIns="0" tIns="0" rIns="0" bIns="0" rtlCol="0" anchor="ctr">
            <a:noAutofit/>
          </a:bodyPr>
          <a:lstStyle>
            <a:defPPr>
              <a:defRPr lang="fi-FI"/>
            </a:defPPr>
            <a:lvl1pPr marL="0" algn="ct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EEE63CA-3BBE-43DD-ADEF-D0577A787475}"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30.3.2026</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grpSp>
        <p:nvGrpSpPr>
          <p:cNvPr id="10" name="Ryhmä 9">
            <a:extLst>
              <a:ext uri="{FF2B5EF4-FFF2-40B4-BE49-F238E27FC236}">
                <a16:creationId xmlns:a16="http://schemas.microsoft.com/office/drawing/2014/main" id="{ADB60154-E5A5-4097-DCF6-02730E92A082}"/>
              </a:ext>
            </a:extLst>
          </p:cNvPr>
          <p:cNvGrpSpPr/>
          <p:nvPr/>
        </p:nvGrpSpPr>
        <p:grpSpPr>
          <a:xfrm>
            <a:off x="849110" y="2944146"/>
            <a:ext cx="10448703" cy="3671485"/>
            <a:chOff x="849110" y="1201637"/>
            <a:chExt cx="10448703" cy="3671485"/>
          </a:xfrm>
        </p:grpSpPr>
        <p:sp>
          <p:nvSpPr>
            <p:cNvPr id="7" name="Pyöristetty suorakulmio 6">
              <a:extLst>
                <a:ext uri="{FF2B5EF4-FFF2-40B4-BE49-F238E27FC236}">
                  <a16:creationId xmlns:a16="http://schemas.microsoft.com/office/drawing/2014/main" id="{63CC2F94-C257-69FB-9D63-9704C09694EE}"/>
                </a:ext>
              </a:extLst>
            </p:cNvPr>
            <p:cNvSpPr/>
            <p:nvPr/>
          </p:nvSpPr>
          <p:spPr>
            <a:xfrm>
              <a:off x="894189" y="1663681"/>
              <a:ext cx="3360868" cy="319209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600" b="1" i="0" u="none" strike="noStrike" kern="1200" cap="none" spc="0" normalizeH="0" baseline="0" noProof="0" dirty="0">
                  <a:ln>
                    <a:noFill/>
                  </a:ln>
                  <a:solidFill>
                    <a:prstClr val="black"/>
                  </a:solidFill>
                  <a:effectLst/>
                  <a:uLnTx/>
                  <a:uFillTx/>
                  <a:latin typeface="Arial" panose="020B0604020202020204"/>
                  <a:ea typeface="+mn-ea"/>
                  <a:cs typeface="+mn-cs"/>
                </a:rPr>
                <a:t>Tilannekuva</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rPr>
                <a:t>Mistä tullaan ja mihin ollaan menossa?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rPr>
                <a:t>Alue- ja yhdyskunta-rakenteen tilanne ja kehitys keskeisten muuttujien mukaan seurattuina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Pyöristetty suorakulmio 7">
              <a:extLst>
                <a:ext uri="{FF2B5EF4-FFF2-40B4-BE49-F238E27FC236}">
                  <a16:creationId xmlns:a16="http://schemas.microsoft.com/office/drawing/2014/main" id="{3976BF76-8EDE-FE48-9969-C47650A0999E}"/>
                </a:ext>
              </a:extLst>
            </p:cNvPr>
            <p:cNvSpPr/>
            <p:nvPr/>
          </p:nvSpPr>
          <p:spPr>
            <a:xfrm>
              <a:off x="4372169" y="1681025"/>
              <a:ext cx="3360868" cy="319209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600" b="1" i="0" u="none" strike="noStrike" kern="1200" cap="none" spc="0" normalizeH="0" baseline="0" noProof="0" dirty="0">
                  <a:ln>
                    <a:noFill/>
                  </a:ln>
                  <a:solidFill>
                    <a:prstClr val="black"/>
                  </a:solidFill>
                  <a:effectLst/>
                  <a:uLnTx/>
                  <a:uFillTx/>
                  <a:latin typeface="Arial" panose="020B0604020202020204"/>
                  <a:ea typeface="+mn-ea"/>
                  <a:cs typeface="+mn-cs"/>
                </a:rPr>
                <a:t>Tulevaisuuskuva</a:t>
              </a:r>
              <a:b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rPr>
                <a:t>Mitä tulevaisuus tuo mukanaan sellaista, johon on varauduttava?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rPr>
                <a:t>Arvio muutostekijöistä, perusura ja muita kehitys-kulkuja, arvio kestävän kehityksen kannalta</a:t>
              </a:r>
            </a:p>
          </p:txBody>
        </p:sp>
        <p:sp>
          <p:nvSpPr>
            <p:cNvPr id="9" name="Pyöristetty suorakulmio 8">
              <a:extLst>
                <a:ext uri="{FF2B5EF4-FFF2-40B4-BE49-F238E27FC236}">
                  <a16:creationId xmlns:a16="http://schemas.microsoft.com/office/drawing/2014/main" id="{9D3EA85D-AFA8-9D37-8929-4E5960A132F9}"/>
                </a:ext>
              </a:extLst>
            </p:cNvPr>
            <p:cNvSpPr/>
            <p:nvPr/>
          </p:nvSpPr>
          <p:spPr>
            <a:xfrm>
              <a:off x="7936945" y="1670192"/>
              <a:ext cx="3360868" cy="319209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600" b="1" i="0" u="none" strike="noStrike" kern="1200" cap="none" spc="0" normalizeH="0" baseline="0" noProof="0" dirty="0">
                  <a:ln>
                    <a:noFill/>
                  </a:ln>
                  <a:solidFill>
                    <a:prstClr val="black"/>
                  </a:solidFill>
                  <a:effectLst/>
                  <a:uLnTx/>
                  <a:uFillTx/>
                  <a:latin typeface="Arial" panose="020B0604020202020204"/>
                  <a:ea typeface="+mn-ea"/>
                  <a:cs typeface="+mn-cs"/>
                </a:rPr>
                <a:t>Kehittämiskuva</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rPr>
                <a:t>Mihin suuntaan kehitystä on suunnattava ja miten sinne päästään?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rPr>
                <a:t>Kehittämisen tarpeet ja </a:t>
              </a:r>
              <a:br>
                <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rPr>
                <a:t>varautumiset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rPr>
                <a:t>Mitä toimia tarvitaan?</a:t>
              </a:r>
            </a:p>
          </p:txBody>
        </p:sp>
        <p:sp>
          <p:nvSpPr>
            <p:cNvPr id="13" name="Nuoli oikealle 12">
              <a:extLst>
                <a:ext uri="{FF2B5EF4-FFF2-40B4-BE49-F238E27FC236}">
                  <a16:creationId xmlns:a16="http://schemas.microsoft.com/office/drawing/2014/main" id="{F99014B5-EBD4-3052-88EE-0A00DC8D0A62}"/>
                </a:ext>
              </a:extLst>
            </p:cNvPr>
            <p:cNvSpPr/>
            <p:nvPr/>
          </p:nvSpPr>
          <p:spPr>
            <a:xfrm>
              <a:off x="849110" y="1201637"/>
              <a:ext cx="10406985" cy="5514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Arial" panose="020B0604020202020204"/>
                  <a:ea typeface="+mn-ea"/>
                  <a:cs typeface="+mn-cs"/>
                </a:rPr>
                <a:t>Jatkuva seuranta, päivitys neljän vuoden sykleissä</a:t>
              </a:r>
            </a:p>
          </p:txBody>
        </p:sp>
      </p:grpSp>
      <p:sp>
        <p:nvSpPr>
          <p:cNvPr id="11" name="Sisällön paikkamerkki 2">
            <a:extLst>
              <a:ext uri="{FF2B5EF4-FFF2-40B4-BE49-F238E27FC236}">
                <a16:creationId xmlns:a16="http://schemas.microsoft.com/office/drawing/2014/main" id="{5AB33F21-4D76-AD77-08C8-986A44D3B018}"/>
              </a:ext>
            </a:extLst>
          </p:cNvPr>
          <p:cNvSpPr txBox="1">
            <a:spLocks/>
          </p:cNvSpPr>
          <p:nvPr/>
        </p:nvSpPr>
        <p:spPr>
          <a:xfrm>
            <a:off x="355402" y="1580852"/>
            <a:ext cx="10668580" cy="2033616"/>
          </a:xfrm>
          <a:prstGeom prst="rect">
            <a:avLst/>
          </a:prstGeom>
        </p:spPr>
        <p:txBody>
          <a:bodyPr/>
          <a:lst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Tx/>
              <a:buChar char="-"/>
              <a:defRPr/>
            </a:pPr>
            <a:r>
              <a:rPr lang="fi-FI" sz="2400" b="1" dirty="0">
                <a:solidFill>
                  <a:srgbClr val="253746"/>
                </a:solidFill>
                <a:highlight>
                  <a:srgbClr val="FFFF00"/>
                </a:highlight>
                <a:latin typeface="Arial" panose="020B0604020202020204"/>
              </a:rPr>
              <a:t>Alueidenkäytön kehityskuvan </a:t>
            </a:r>
            <a:r>
              <a:rPr lang="fi-FI" sz="2400" dirty="0">
                <a:solidFill>
                  <a:srgbClr val="253746"/>
                </a:solidFill>
                <a:latin typeface="Arial" panose="020B0604020202020204"/>
              </a:rPr>
              <a:t>kuntarajoista riippumaton tarkastelu antaa hyvän pohjan kuntien palveluverkon tarkasteluun ja kuntien yhteistyön kehittämiseen (</a:t>
            </a:r>
            <a:r>
              <a:rPr lang="fi-FI" sz="2400" dirty="0">
                <a:solidFill>
                  <a:srgbClr val="253746"/>
                </a:solidFill>
                <a:hlinkClick r:id="rId2"/>
              </a:rPr>
              <a:t>https://ym.fi/alueidenkayton-kehityskuva</a:t>
            </a:r>
            <a:r>
              <a:rPr lang="fi-FI" sz="2400" dirty="0">
                <a:solidFill>
                  <a:srgbClr val="253746"/>
                </a:solidFill>
              </a:rPr>
              <a:t>)</a:t>
            </a:r>
          </a:p>
          <a:p>
            <a:pPr marL="180975" marR="0" lvl="1" indent="0" algn="l" defTabSz="914400" rtl="0" eaLnBrk="1" fontAlgn="auto" latinLnBrk="0" hangingPunct="1">
              <a:lnSpc>
                <a:spcPct val="100000"/>
              </a:lnSpc>
              <a:spcBef>
                <a:spcPts val="800"/>
              </a:spcBef>
              <a:spcAft>
                <a:spcPts val="0"/>
              </a:spcAft>
              <a:buClrTx/>
              <a:buSzTx/>
              <a:buNone/>
              <a:tabLst/>
              <a:defRPr/>
            </a:pPr>
            <a:endParaRPr lang="fi-FI" sz="2400" dirty="0">
              <a:solidFill>
                <a:srgbClr val="253746"/>
              </a:solidFill>
            </a:endParaRPr>
          </a:p>
          <a:p>
            <a:pPr marL="180975" lvl="1" indent="0">
              <a:buNone/>
              <a:defRPr/>
            </a:pPr>
            <a:endParaRPr lang="fi-FI" sz="2800" dirty="0">
              <a:solidFill>
                <a:srgbClr val="253746"/>
              </a:solidFill>
              <a:latin typeface="Arial" panose="020B0604020202020204"/>
            </a:endParaRPr>
          </a:p>
          <a:p>
            <a:pPr marR="0" lvl="1" algn="l" defTabSz="914400" rtl="0" eaLnBrk="1" fontAlgn="auto" latinLnBrk="0" hangingPunct="1">
              <a:lnSpc>
                <a:spcPct val="100000"/>
              </a:lnSpc>
              <a:spcBef>
                <a:spcPts val="800"/>
              </a:spcBef>
              <a:spcAft>
                <a:spcPts val="0"/>
              </a:spcAft>
              <a:buClrTx/>
              <a:buSzTx/>
              <a:buFontTx/>
              <a:buChar char="-"/>
              <a:tabLst/>
              <a:defRPr/>
            </a:pPr>
            <a:endParaRPr lang="fi-FI" sz="2000" dirty="0">
              <a:solidFill>
                <a:srgbClr val="253746"/>
              </a:solidFill>
              <a:latin typeface="Arial" panose="020B0604020202020204"/>
            </a:endParaRPr>
          </a:p>
          <a:p>
            <a:pPr marR="0" lvl="1" algn="l" defTabSz="914400" rtl="0" eaLnBrk="1" fontAlgn="auto" latinLnBrk="0" hangingPunct="1">
              <a:lnSpc>
                <a:spcPct val="100000"/>
              </a:lnSpc>
              <a:spcBef>
                <a:spcPts val="800"/>
              </a:spcBef>
              <a:spcAft>
                <a:spcPts val="0"/>
              </a:spcAft>
              <a:buClrTx/>
              <a:buSzTx/>
              <a:buFontTx/>
              <a:buChar char="-"/>
              <a:tabLst/>
              <a:defRPr/>
            </a:pPr>
            <a:endParaRPr lang="fi-FI" sz="2000" dirty="0">
              <a:solidFill>
                <a:srgbClr val="253746"/>
              </a:solidFill>
              <a:latin typeface="Arial" panose="020B0604020202020204"/>
            </a:endParaRPr>
          </a:p>
          <a:p>
            <a:pPr marR="0" lvl="1" algn="l" defTabSz="914400" rtl="0" eaLnBrk="1" fontAlgn="auto" latinLnBrk="0" hangingPunct="1">
              <a:lnSpc>
                <a:spcPct val="100000"/>
              </a:lnSpc>
              <a:spcBef>
                <a:spcPts val="800"/>
              </a:spcBef>
              <a:spcAft>
                <a:spcPts val="0"/>
              </a:spcAft>
              <a:buClrTx/>
              <a:buSzTx/>
              <a:buFontTx/>
              <a:buChar char="-"/>
              <a:tabLst/>
              <a:defRPr/>
            </a:pPr>
            <a:endParaRPr lang="fi-FI" sz="2000" dirty="0">
              <a:solidFill>
                <a:srgbClr val="253746"/>
              </a:solidFill>
              <a:latin typeface="Arial" panose="020B0604020202020204"/>
            </a:endParaRPr>
          </a:p>
          <a:p>
            <a:pPr marL="180975" marR="0" lvl="1" indent="0" algn="l" defTabSz="914400" rtl="0" eaLnBrk="1" fontAlgn="auto" latinLnBrk="0" hangingPunct="1">
              <a:lnSpc>
                <a:spcPct val="100000"/>
              </a:lnSpc>
              <a:spcBef>
                <a:spcPts val="800"/>
              </a:spcBef>
              <a:spcAft>
                <a:spcPts val="0"/>
              </a:spcAft>
              <a:buClrTx/>
              <a:buSzTx/>
              <a:buNone/>
              <a:tabLst/>
              <a:defRPr/>
            </a:pPr>
            <a:endParaRPr kumimoji="0" lang="fi-FI" sz="2000" b="0" i="0" u="none" strike="noStrike" kern="1200" cap="none" spc="-20" normalizeH="0" baseline="0" noProof="0" dirty="0">
              <a:ln>
                <a:noFill/>
              </a:ln>
              <a:solidFill>
                <a:srgbClr val="253746"/>
              </a:solidFill>
              <a:effectLst/>
              <a:uLnTx/>
              <a:uFillTx/>
              <a:latin typeface="Arial" panose="020B0604020202020204"/>
              <a:ea typeface="+mn-ea"/>
              <a:cs typeface="+mn-cs"/>
            </a:endParaRPr>
          </a:p>
          <a:p>
            <a:pPr marL="180975" marR="0" lvl="0" indent="-180975"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endParaRPr kumimoji="0" lang="fi-FI" sz="2000" b="0" i="0" u="none" strike="noStrike" kern="1200" cap="none" spc="-20" normalizeH="0" baseline="0" noProof="0" dirty="0">
              <a:ln>
                <a:noFill/>
              </a:ln>
              <a:solidFill>
                <a:srgbClr val="253746"/>
              </a:solidFill>
              <a:effectLst/>
              <a:uLnTx/>
              <a:uFillTx/>
              <a:latin typeface="Arial" panose="020B0604020202020204"/>
              <a:ea typeface="+mn-ea"/>
              <a:cs typeface="+mn-cs"/>
            </a:endParaRPr>
          </a:p>
          <a:p>
            <a:pPr marL="180975" marR="0" lvl="0" indent="-180975"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endParaRPr kumimoji="0" lang="fi-FI" sz="2000" b="0" i="0" u="none" strike="noStrike" kern="1200" cap="none" spc="-20" normalizeH="0" baseline="0" noProof="0" dirty="0">
              <a:ln>
                <a:noFill/>
              </a:ln>
              <a:solidFill>
                <a:srgbClr val="25374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0177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BF87-26F9-A69B-94D0-9217830885DB}"/>
            </a:ext>
          </a:extLst>
        </p:cNvPr>
        <p:cNvGrpSpPr/>
        <p:nvPr/>
      </p:nvGrpSpPr>
      <p:grpSpPr>
        <a:xfrm>
          <a:off x="0" y="0"/>
          <a:ext cx="0" cy="0"/>
          <a:chOff x="0" y="0"/>
          <a:chExt cx="0" cy="0"/>
        </a:xfrm>
      </p:grpSpPr>
      <p:pic>
        <p:nvPicPr>
          <p:cNvPr id="7" name="Kuva 6">
            <a:extLst>
              <a:ext uri="{FF2B5EF4-FFF2-40B4-BE49-F238E27FC236}">
                <a16:creationId xmlns:a16="http://schemas.microsoft.com/office/drawing/2014/main" id="{5853C1BC-FCD4-141D-9794-B5BD41E332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896" y="0"/>
            <a:ext cx="5737104" cy="6858000"/>
          </a:xfrm>
          <a:prstGeom prst="rect">
            <a:avLst/>
          </a:prstGeom>
          <a:noFill/>
        </p:spPr>
      </p:pic>
      <p:sp>
        <p:nvSpPr>
          <p:cNvPr id="2" name="Otsikko 1">
            <a:extLst>
              <a:ext uri="{FF2B5EF4-FFF2-40B4-BE49-F238E27FC236}">
                <a16:creationId xmlns:a16="http://schemas.microsoft.com/office/drawing/2014/main" id="{2ED4ECDE-C394-F675-3606-8BD4BC4C324F}"/>
              </a:ext>
            </a:extLst>
          </p:cNvPr>
          <p:cNvSpPr>
            <a:spLocks noGrp="1"/>
          </p:cNvSpPr>
          <p:nvPr>
            <p:ph type="title"/>
          </p:nvPr>
        </p:nvSpPr>
        <p:spPr>
          <a:xfrm>
            <a:off x="415220" y="382431"/>
            <a:ext cx="5737104" cy="668660"/>
          </a:xfrm>
        </p:spPr>
        <p:txBody>
          <a:bodyPr/>
          <a:lstStyle/>
          <a:p>
            <a:r>
              <a:rPr lang="fi-FI" sz="2800" dirty="0"/>
              <a:t>On syytä tunnistaa erilaistuva kaupunki- ja yhdyskuntakehitys</a:t>
            </a:r>
            <a:br>
              <a:rPr lang="fi-FI" sz="2800" dirty="0"/>
            </a:br>
            <a:r>
              <a:rPr lang="fi-FI" sz="2800" dirty="0"/>
              <a:t>tulevaisuustyön pohjaksi</a:t>
            </a:r>
          </a:p>
        </p:txBody>
      </p:sp>
      <p:sp>
        <p:nvSpPr>
          <p:cNvPr id="3" name="Sisällön paikkamerkki 2">
            <a:extLst>
              <a:ext uri="{FF2B5EF4-FFF2-40B4-BE49-F238E27FC236}">
                <a16:creationId xmlns:a16="http://schemas.microsoft.com/office/drawing/2014/main" id="{10C51173-A426-8433-3BED-229247A02BFD}"/>
              </a:ext>
            </a:extLst>
          </p:cNvPr>
          <p:cNvSpPr>
            <a:spLocks noGrp="1"/>
          </p:cNvSpPr>
          <p:nvPr>
            <p:ph idx="1"/>
          </p:nvPr>
        </p:nvSpPr>
        <p:spPr>
          <a:xfrm>
            <a:off x="415219" y="1455575"/>
            <a:ext cx="5958527" cy="4653049"/>
          </a:xfrm>
        </p:spPr>
        <p:txBody>
          <a:bodyPr>
            <a:normAutofit fontScale="77500" lnSpcReduction="20000"/>
          </a:bodyPr>
          <a:lstStyle/>
          <a:p>
            <a:pPr marL="0" indent="0">
              <a:buNone/>
            </a:pPr>
            <a:r>
              <a:rPr lang="fi-FI" sz="1800" dirty="0"/>
              <a:t>Kartalla tunnistettu Suomen </a:t>
            </a:r>
            <a:r>
              <a:rPr lang="fi-FI" sz="1800" dirty="0">
                <a:solidFill>
                  <a:schemeClr val="tx1"/>
                </a:solidFill>
              </a:rPr>
              <a:t>erityyppiset kaupunkiseudut</a:t>
            </a:r>
            <a:r>
              <a:rPr lang="fi-FI" sz="1800" dirty="0">
                <a:solidFill>
                  <a:srgbClr val="FF0000"/>
                </a:solidFill>
              </a:rPr>
              <a:t>,</a:t>
            </a:r>
            <a:r>
              <a:rPr lang="fi-FI" sz="1800" dirty="0"/>
              <a:t> suuremmat taajamat ja haja-asutusalue luokiteltuna alue- ja yhdyskuntarakenteen ominaispiirteiltään. Kehittämistarpeet  ja lähtökohdat eroavat. Muutamia nostoja:</a:t>
            </a:r>
          </a:p>
          <a:p>
            <a:r>
              <a:rPr lang="fi-FI" sz="1400" b="1" dirty="0"/>
              <a:t>Metropolialueen </a:t>
            </a:r>
            <a:r>
              <a:rPr lang="fi-FI" sz="1400" dirty="0" err="1"/>
              <a:t>monikeskuksisuus</a:t>
            </a:r>
            <a:r>
              <a:rPr lang="fi-FI" sz="1400" dirty="0"/>
              <a:t>, jossa kaupunkimaistuvat alakeskukset, tiiviin radanvarren </a:t>
            </a:r>
            <a:r>
              <a:rPr lang="fi-FI" sz="1400" dirty="0" err="1"/>
              <a:t>pendelöintitaajamat</a:t>
            </a:r>
            <a:r>
              <a:rPr lang="fi-FI" sz="1400" dirty="0"/>
              <a:t> sekä monipuolisen elinkeinojen palvelukeskittymät  ja hallitun taajamakasvun kehysalueet </a:t>
            </a:r>
          </a:p>
          <a:p>
            <a:r>
              <a:rPr lang="fi-FI" sz="1400" b="1" dirty="0"/>
              <a:t>Eteläisen Suomen verkostometropoli </a:t>
            </a:r>
            <a:r>
              <a:rPr lang="fi-FI" sz="1400" dirty="0"/>
              <a:t>kytkee tehokkaalla joukkoliikenneyhteydellä Helsingin, Tampereen, Lahden ja Turun kehittyvät joukkoliikennekaupunkiseudut sekä niitä ympäröivän monipuolisen elinkeinojen maaseudun. Osaavan työvoiman monipuolinen ja laajentuva työmarkkina-alue.</a:t>
            </a:r>
          </a:p>
          <a:p>
            <a:r>
              <a:rPr lang="fi-FI" sz="1400" b="1" dirty="0"/>
              <a:t>Oulun</a:t>
            </a:r>
            <a:r>
              <a:rPr lang="fi-FI" sz="1400" dirty="0"/>
              <a:t> kehittyvä ja kasvava kaupunkiseutu kehysalueineen, </a:t>
            </a:r>
            <a:r>
              <a:rPr lang="fi-FI" sz="1400" b="1" dirty="0"/>
              <a:t>Jyväskylän</a:t>
            </a:r>
            <a:r>
              <a:rPr lang="fi-FI" sz="1400" dirty="0"/>
              <a:t> sekä </a:t>
            </a:r>
            <a:r>
              <a:rPr lang="fi-FI" sz="1400" b="1" dirty="0"/>
              <a:t>Kuopion</a:t>
            </a:r>
            <a:r>
              <a:rPr lang="fi-FI" sz="1400" dirty="0"/>
              <a:t> kehittyvät ja kasvavat joukkoliikennekaupungit</a:t>
            </a:r>
          </a:p>
          <a:p>
            <a:r>
              <a:rPr lang="fi-FI" sz="1400" b="1" dirty="0"/>
              <a:t>Muut maakuntakeskukset ja isoimmat seutukaupungit </a:t>
            </a:r>
            <a:r>
              <a:rPr lang="fi-FI" sz="1400" dirty="0"/>
              <a:t>joko kasvavat keskustojen ympärille tai hyödyntävät jo olevaa yhdyskuntarakennetta   </a:t>
            </a:r>
          </a:p>
          <a:p>
            <a:r>
              <a:rPr lang="fi-FI" sz="1400" b="1" dirty="0"/>
              <a:t>Monipuolisen elinkeinojen palvelukeskittymät: </a:t>
            </a:r>
            <a:r>
              <a:rPr lang="fi-FI" sz="1400" dirty="0"/>
              <a:t>pikkukaupunkeja, vanhoja kirkonkyliä, teollisuustaajamia joko kaupunkiseudulla tai sen ulkopuolella. </a:t>
            </a:r>
          </a:p>
          <a:p>
            <a:r>
              <a:rPr lang="fi-FI" sz="1400" b="1" dirty="0"/>
              <a:t>Voimakkaimmin väestöään menettävät maaseudun keskukset </a:t>
            </a:r>
            <a:r>
              <a:rPr lang="fi-FI" sz="1400" dirty="0"/>
              <a:t>älykkään sopeutumisen työpaikka- ja palvelukeskittymiä </a:t>
            </a:r>
          </a:p>
          <a:p>
            <a:r>
              <a:rPr lang="fi-FI" sz="1400" b="1" dirty="0"/>
              <a:t>Matkailukeskukset </a:t>
            </a:r>
            <a:r>
              <a:rPr lang="fi-FI" sz="1400" b="1" dirty="0">
                <a:solidFill>
                  <a:schemeClr val="tx1"/>
                </a:solidFill>
              </a:rPr>
              <a:t>ja erilaistuva maaseudun haja-asutus </a:t>
            </a:r>
            <a:r>
              <a:rPr lang="fi-FI" sz="1400" dirty="0">
                <a:solidFill>
                  <a:schemeClr val="tx1"/>
                </a:solidFill>
              </a:rPr>
              <a:t>kattaen pienet taajamat ja kyläalueet</a:t>
            </a:r>
          </a:p>
        </p:txBody>
      </p:sp>
      <p:sp>
        <p:nvSpPr>
          <p:cNvPr id="4" name="Päivämäärän paikkamerkki 3">
            <a:extLst>
              <a:ext uri="{FF2B5EF4-FFF2-40B4-BE49-F238E27FC236}">
                <a16:creationId xmlns:a16="http://schemas.microsoft.com/office/drawing/2014/main" id="{B24C39A1-0C48-7B7A-2879-1634B799DD7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EE63CA-3BBE-43DD-ADEF-D0577A787475}"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30.3.2026</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5" name="Dian numeron paikkamerkki 4">
            <a:extLst>
              <a:ext uri="{FF2B5EF4-FFF2-40B4-BE49-F238E27FC236}">
                <a16:creationId xmlns:a16="http://schemas.microsoft.com/office/drawing/2014/main" id="{A9B8DBB9-C3A7-8A4D-E5FB-D135CA69D12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fi-FI" sz="800" b="0" i="0" u="none" strike="noStrike" kern="1200" cap="none" spc="0" normalizeH="0" baseline="0" noProof="0" dirty="0">
              <a:ln>
                <a:noFill/>
              </a:ln>
              <a:solidFill>
                <a:srgbClr val="253746"/>
              </a:solidFill>
              <a:effectLst/>
              <a:uLnTx/>
              <a:uFillTx/>
              <a:latin typeface="Arial" panose="020B0604020202020204"/>
              <a:ea typeface="+mn-ea"/>
              <a:cs typeface="+mn-cs"/>
            </a:endParaRPr>
          </a:p>
        </p:txBody>
      </p:sp>
      <p:sp>
        <p:nvSpPr>
          <p:cNvPr id="6" name="Tekstiruutu 5">
            <a:extLst>
              <a:ext uri="{FF2B5EF4-FFF2-40B4-BE49-F238E27FC236}">
                <a16:creationId xmlns:a16="http://schemas.microsoft.com/office/drawing/2014/main" id="{F5359D6E-48CC-18A2-67EF-9B652D9713E6}"/>
              </a:ext>
            </a:extLst>
          </p:cNvPr>
          <p:cNvSpPr txBox="1"/>
          <p:nvPr/>
        </p:nvSpPr>
        <p:spPr>
          <a:xfrm>
            <a:off x="8970328" y="83308"/>
            <a:ext cx="3108960" cy="276999"/>
          </a:xfrm>
          <a:prstGeom prst="rect">
            <a:avLst/>
          </a:prstGeom>
          <a:pattFill prst="pct5">
            <a:fgClr>
              <a:srgbClr val="F6F3E5"/>
            </a:fgClr>
            <a:bgClr>
              <a:schemeClr val="bg1"/>
            </a:bgClr>
          </a:pattFill>
          <a:effectLst>
            <a:outerShdw blurRad="50800" dist="50800" dir="5400000" algn="ctr" rotWithShape="0">
              <a:schemeClr val="accent2"/>
            </a:outerShdw>
          </a:effectLst>
        </p:spPr>
        <p:txBody>
          <a:bodyPr wrap="square" lIns="0" tIns="0" rIns="0" bIns="0" rtlCol="0">
            <a:spAutoFit/>
          </a:bodyPr>
          <a:lstStyle/>
          <a:p>
            <a:pPr algn="l"/>
            <a:r>
              <a:rPr lang="fi-FI" dirty="0"/>
              <a:t>Kehityskuvaraportista 1/2024)</a:t>
            </a:r>
          </a:p>
        </p:txBody>
      </p:sp>
    </p:spTree>
    <p:extLst>
      <p:ext uri="{BB962C8B-B14F-4D97-AF65-F5344CB8AC3E}">
        <p14:creationId xmlns:p14="http://schemas.microsoft.com/office/powerpoint/2010/main" val="2979072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3F65431-0ADF-801B-A09D-13F96FD7A3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5437" y="725214"/>
            <a:ext cx="3712954" cy="6132786"/>
          </a:xfrm>
          <a:prstGeom prst="rect">
            <a:avLst/>
          </a:prstGeom>
          <a:noFill/>
          <a:ln>
            <a:noFill/>
          </a:ln>
        </p:spPr>
      </p:pic>
      <p:pic>
        <p:nvPicPr>
          <p:cNvPr id="11" name="Kuva 10">
            <a:extLst>
              <a:ext uri="{FF2B5EF4-FFF2-40B4-BE49-F238E27FC236}">
                <a16:creationId xmlns:a16="http://schemas.microsoft.com/office/drawing/2014/main" id="{5B423122-1655-1629-1C1A-A63E2F42ED76}"/>
              </a:ext>
            </a:extLst>
          </p:cNvPr>
          <p:cNvPicPr>
            <a:picLocks noChangeAspect="1"/>
          </p:cNvPicPr>
          <p:nvPr/>
        </p:nvPicPr>
        <p:blipFill>
          <a:blip r:embed="rId3"/>
          <a:stretch>
            <a:fillRect/>
          </a:stretch>
        </p:blipFill>
        <p:spPr>
          <a:xfrm>
            <a:off x="7876190" y="727195"/>
            <a:ext cx="3712954" cy="6130805"/>
          </a:xfrm>
          <a:prstGeom prst="rect">
            <a:avLst/>
          </a:prstGeom>
        </p:spPr>
      </p:pic>
      <p:sp>
        <p:nvSpPr>
          <p:cNvPr id="13" name="Tekstiruutu 12">
            <a:extLst>
              <a:ext uri="{FF2B5EF4-FFF2-40B4-BE49-F238E27FC236}">
                <a16:creationId xmlns:a16="http://schemas.microsoft.com/office/drawing/2014/main" id="{AFDE1EFC-C6F0-A8E2-ACCA-60F8664B980D}"/>
              </a:ext>
            </a:extLst>
          </p:cNvPr>
          <p:cNvSpPr txBox="1"/>
          <p:nvPr/>
        </p:nvSpPr>
        <p:spPr>
          <a:xfrm>
            <a:off x="78741" y="747562"/>
            <a:ext cx="3395027"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rgbClr val="005854"/>
                </a:solidFill>
                <a:latin typeface="Arial"/>
                <a:ea typeface="Times New Roman" panose="02020603050405020304" pitchFamily="18" charset="0"/>
                <a:cs typeface="Times New Roman" panose="02020603050405020304" pitchFamily="18" charset="0"/>
              </a:rPr>
              <a:t>Omistuspohjasta johtuen e</a:t>
            </a:r>
            <a:r>
              <a:rPr kumimoji="0" lang="fi-FI" sz="1800" b="0" i="0" u="none" strike="noStrike" kern="1200" cap="none" spc="0" normalizeH="0" baseline="0" noProof="0" dirty="0" err="1">
                <a:ln>
                  <a:noFill/>
                </a:ln>
                <a:solidFill>
                  <a:srgbClr val="005854"/>
                </a:solidFill>
                <a:effectLst/>
                <a:uLnTx/>
                <a:uFillTx/>
                <a:latin typeface="Arial"/>
                <a:ea typeface="Times New Roman" panose="02020603050405020304" pitchFamily="18" charset="0"/>
                <a:cs typeface="Times New Roman" panose="02020603050405020304" pitchFamily="18" charset="0"/>
              </a:rPr>
              <a:t>rityisen</a:t>
            </a:r>
            <a:r>
              <a:rPr kumimoji="0" lang="fi-FI" sz="1800" b="0" i="0" u="none" strike="noStrike" kern="1200" cap="none" spc="0" normalizeH="0" baseline="0" noProof="0" dirty="0">
                <a:ln>
                  <a:noFill/>
                </a:ln>
                <a:solidFill>
                  <a:srgbClr val="005854"/>
                </a:solidFill>
                <a:effectLst/>
                <a:uLnTx/>
                <a:uFillTx/>
                <a:latin typeface="Arial"/>
                <a:ea typeface="Times New Roman" panose="02020603050405020304" pitchFamily="18" charset="0"/>
                <a:cs typeface="Times New Roman" panose="02020603050405020304" pitchFamily="18" charset="0"/>
              </a:rPr>
              <a:t> hankala tilanne on kerrostaloissa. </a:t>
            </a:r>
            <a:br>
              <a:rPr kumimoji="0" lang="fi-FI" sz="1800" b="0" i="0" u="none" strike="noStrike" kern="1200" cap="none" spc="0" normalizeH="0" baseline="0" noProof="0" dirty="0">
                <a:ln>
                  <a:noFill/>
                </a:ln>
                <a:solidFill>
                  <a:srgbClr val="005854"/>
                </a:solidFill>
                <a:effectLst/>
                <a:uLnTx/>
                <a:uFillTx/>
                <a:latin typeface="Arial"/>
                <a:ea typeface="Times New Roman" panose="02020603050405020304" pitchFamily="18" charset="0"/>
                <a:cs typeface="Times New Roman" panose="02020603050405020304" pitchFamily="18" charset="0"/>
              </a:rPr>
            </a:br>
            <a:endParaRPr kumimoji="0" lang="fi-FI" sz="1800" b="0" i="0" u="none" strike="noStrike" kern="1200" cap="none" spc="0" normalizeH="0" baseline="0" noProof="0" dirty="0">
              <a:ln>
                <a:noFill/>
              </a:ln>
              <a:solidFill>
                <a:srgbClr val="005854"/>
              </a:solidFill>
              <a:effectLst/>
              <a:uLnTx/>
              <a:uFillTx/>
              <a:latin typeface="Aria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5854"/>
                </a:solidFill>
                <a:effectLst/>
                <a:uLnTx/>
                <a:uFillTx/>
                <a:latin typeface="Arial"/>
                <a:ea typeface="Times New Roman" panose="02020603050405020304" pitchFamily="18" charset="0"/>
                <a:cs typeface="Times New Roman" panose="02020603050405020304" pitchFamily="18" charset="0"/>
              </a:rPr>
              <a:t>Vanhojen kerrostaloasuntojen keskihinta  600-30 000 asukkaan taajamissa 2019-2023 (vasen) ja kunnittain (oikea). </a:t>
            </a:r>
            <a:r>
              <a:rPr kumimoji="0" lang="fi-FI" sz="1200" b="0" i="0" u="none" strike="noStrike" kern="1200" cap="none" spc="0" normalizeH="0" baseline="0" noProof="0" dirty="0">
                <a:ln>
                  <a:noFill/>
                </a:ln>
                <a:solidFill>
                  <a:srgbClr val="005854"/>
                </a:solidFill>
                <a:effectLst/>
                <a:uLnTx/>
                <a:uFillTx/>
                <a:latin typeface="Arial"/>
                <a:ea typeface="Times New Roman" panose="02020603050405020304" pitchFamily="18" charset="0"/>
                <a:cs typeface="Times New Roman" panose="02020603050405020304" pitchFamily="18" charset="0"/>
              </a:rPr>
              <a:t>Osassa taajamia  ja  kuntia kauppojen määrä alittaa tietosuojavaatimuksen ja ne ovat taajamakartassa violetilla ja kuntakartassa harmaalla (SYKE, Tilastokeskus)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585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5854"/>
                </a:solidFill>
                <a:effectLst/>
                <a:uLnTx/>
                <a:uFillTx/>
                <a:latin typeface="Arial"/>
                <a:ea typeface="+mn-ea"/>
                <a:cs typeface="+mn-cs"/>
              </a:rPr>
              <a:t>Alle 1200 euroa /m2 asunnoissa peruskorjauksen rahoitusongelma yleistä. Kartan keltaiset ja siniset taajamat.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solidFill>
                <a:srgbClr val="005854"/>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5854"/>
                </a:solidFill>
                <a:effectLst/>
                <a:uLnTx/>
                <a:uFillTx/>
                <a:latin typeface="Arial"/>
                <a:ea typeface="Times New Roman" panose="02020603050405020304" pitchFamily="18" charset="0"/>
                <a:cs typeface="Times New Roman" panose="02020603050405020304" pitchFamily="18" charset="0"/>
              </a:rPr>
              <a:t>Linkki valtakunnalliseen alueiden eriytymisen selvitykseen: </a:t>
            </a:r>
          </a:p>
          <a:p>
            <a:pPr lvl="0">
              <a:defRPr/>
            </a:pPr>
            <a:r>
              <a:rPr lang="fi-FI" sz="1200" dirty="0">
                <a:hlinkClick r:id="rId4"/>
              </a:rPr>
              <a:t>https://urn.fi/URN:ISBN:978-952-361-702-5</a:t>
            </a:r>
            <a:endParaRPr kumimoji="0" lang="fi-FI" sz="1200" b="0" i="0" u="none" strike="noStrike" kern="1200" cap="none" spc="0" normalizeH="0" baseline="0" noProof="0" dirty="0">
              <a:ln>
                <a:noFill/>
              </a:ln>
              <a:solidFill>
                <a:srgbClr val="005854"/>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Otsikko 3">
            <a:extLst>
              <a:ext uri="{FF2B5EF4-FFF2-40B4-BE49-F238E27FC236}">
                <a16:creationId xmlns:a16="http://schemas.microsoft.com/office/drawing/2014/main" id="{7356DB2E-DFEA-F71C-A763-2B30050B1A5C}"/>
              </a:ext>
            </a:extLst>
          </p:cNvPr>
          <p:cNvSpPr>
            <a:spLocks noGrp="1"/>
          </p:cNvSpPr>
          <p:nvPr>
            <p:ph type="title"/>
          </p:nvPr>
        </p:nvSpPr>
        <p:spPr>
          <a:xfrm>
            <a:off x="177490" y="115404"/>
            <a:ext cx="10046447" cy="504496"/>
          </a:xfrm>
        </p:spPr>
        <p:txBody>
          <a:bodyPr/>
          <a:lstStyle/>
          <a:p>
            <a:r>
              <a:rPr lang="fi-FI" sz="2400" dirty="0">
                <a:latin typeface="+mn-lt"/>
              </a:rPr>
              <a:t>Asuntojen tyhjenemiskehitys voimistuu,  hinta ja vakuusarvot eriytyvät ja peruskorjauksen rahoitusongelmat lisääntyvät</a:t>
            </a:r>
          </a:p>
        </p:txBody>
      </p:sp>
    </p:spTree>
    <p:extLst>
      <p:ext uri="{BB962C8B-B14F-4D97-AF65-F5344CB8AC3E}">
        <p14:creationId xmlns:p14="http://schemas.microsoft.com/office/powerpoint/2010/main" val="3401798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E5BD-34E5-FCF2-A2C5-F32DA7890F62}"/>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513141A-6B7F-ADF3-FE5D-D5B36E1728B7}"/>
              </a:ext>
            </a:extLst>
          </p:cNvPr>
          <p:cNvSpPr>
            <a:spLocks noGrp="1"/>
          </p:cNvSpPr>
          <p:nvPr>
            <p:ph type="dt" sz="half" idx="10"/>
          </p:nvPr>
        </p:nvSpPr>
        <p:spPr/>
        <p:txBody>
          <a:bodyPr/>
          <a:lstStyle/>
          <a:p>
            <a:fld id="{7EEE63CA-3BBE-43DD-ADEF-D0577A787475}" type="datetime1">
              <a:rPr lang="fi-FI" smtClean="0"/>
              <a:t>30.3.2026</a:t>
            </a:fld>
            <a:endParaRPr lang="fi-FI" dirty="0"/>
          </a:p>
        </p:txBody>
      </p:sp>
      <p:sp>
        <p:nvSpPr>
          <p:cNvPr id="5" name="Dian numeron paikkamerkki 4">
            <a:extLst>
              <a:ext uri="{FF2B5EF4-FFF2-40B4-BE49-F238E27FC236}">
                <a16:creationId xmlns:a16="http://schemas.microsoft.com/office/drawing/2014/main" id="{3A0EF6EE-9B1D-C4E9-36EE-C69D79833DB0}"/>
              </a:ext>
            </a:extLst>
          </p:cNvPr>
          <p:cNvSpPr>
            <a:spLocks noGrp="1"/>
          </p:cNvSpPr>
          <p:nvPr>
            <p:ph type="sldNum" sz="quarter" idx="12"/>
          </p:nvPr>
        </p:nvSpPr>
        <p:spPr/>
        <p:txBody>
          <a:bodyPr/>
          <a:lstStyle/>
          <a:p>
            <a:fld id="{91E53C16-2649-4D48-AFD3-9E32AB86C978}" type="slidenum">
              <a:rPr lang="fi-FI" smtClean="0"/>
              <a:pPr/>
              <a:t>43</a:t>
            </a:fld>
            <a:endParaRPr lang="fi-FI" dirty="0"/>
          </a:p>
        </p:txBody>
      </p:sp>
      <p:pic>
        <p:nvPicPr>
          <p:cNvPr id="12" name="Kuva 11">
            <a:extLst>
              <a:ext uri="{FF2B5EF4-FFF2-40B4-BE49-F238E27FC236}">
                <a16:creationId xmlns:a16="http://schemas.microsoft.com/office/drawing/2014/main" id="{EFA091C5-3AC9-34D5-0336-DF9D0E85C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25" y="-2818"/>
            <a:ext cx="14655256" cy="6860818"/>
          </a:xfrm>
          <a:prstGeom prst="rect">
            <a:avLst/>
          </a:prstGeom>
        </p:spPr>
      </p:pic>
      <p:sp>
        <p:nvSpPr>
          <p:cNvPr id="13" name="Tekstiruutu 12">
            <a:extLst>
              <a:ext uri="{FF2B5EF4-FFF2-40B4-BE49-F238E27FC236}">
                <a16:creationId xmlns:a16="http://schemas.microsoft.com/office/drawing/2014/main" id="{E3C78095-6E6D-DDA8-44DE-45DBA5B02AC4}"/>
              </a:ext>
            </a:extLst>
          </p:cNvPr>
          <p:cNvSpPr txBox="1"/>
          <p:nvPr/>
        </p:nvSpPr>
        <p:spPr>
          <a:xfrm>
            <a:off x="-531832" y="6538495"/>
            <a:ext cx="13380097" cy="461665"/>
          </a:xfrm>
          <a:prstGeom prst="rect">
            <a:avLst/>
          </a:prstGeom>
          <a:noFill/>
        </p:spPr>
        <p:txBody>
          <a:bodyPr wrap="square">
            <a:spAutoFit/>
          </a:bodyPr>
          <a:lstStyle/>
          <a:p>
            <a:r>
              <a:rPr lang="fi-FI" sz="1200" dirty="0">
                <a:hlinkClick r:id="rId3"/>
              </a:rPr>
              <a:t>(Tarkemmin raportissa: Keskukset ja toiminnalliset vaikutusalueet – Tarinakartta. Suomen Ympäristökeskus 8.12.2025. https://storymaps.arcgis.com/stories/9a795442110547f1acca9d460a236bfe</a:t>
            </a:r>
            <a:r>
              <a:rPr lang="fi-FI" sz="1200" dirty="0"/>
              <a:t>)</a:t>
            </a:r>
          </a:p>
          <a:p>
            <a:endParaRPr lang="fi-FI" sz="1200" dirty="0"/>
          </a:p>
        </p:txBody>
      </p:sp>
      <p:sp>
        <p:nvSpPr>
          <p:cNvPr id="2" name="Tekstiruutu 1">
            <a:extLst>
              <a:ext uri="{FF2B5EF4-FFF2-40B4-BE49-F238E27FC236}">
                <a16:creationId xmlns:a16="http://schemas.microsoft.com/office/drawing/2014/main" id="{98BE31EE-2EBE-FB5E-F030-D9A2DE31087C}"/>
              </a:ext>
            </a:extLst>
          </p:cNvPr>
          <p:cNvSpPr txBox="1"/>
          <p:nvPr/>
        </p:nvSpPr>
        <p:spPr>
          <a:xfrm>
            <a:off x="1240970" y="9324"/>
            <a:ext cx="10456709" cy="369332"/>
          </a:xfrm>
          <a:prstGeom prst="rect">
            <a:avLst/>
          </a:prstGeom>
          <a:noFill/>
        </p:spPr>
        <p:txBody>
          <a:bodyPr wrap="none" rtlCol="0">
            <a:spAutoFit/>
          </a:bodyPr>
          <a:lstStyle/>
          <a:p>
            <a:r>
              <a:rPr lang="fi-FI" dirty="0"/>
              <a:t>Kuntien yhteistyön edistämiseksi tarjolla on paljon kuntarajoista riippumatonta tietoa – </a:t>
            </a:r>
            <a:r>
              <a:rPr lang="fi-FI" b="1" dirty="0"/>
              <a:t>esimerkkinä:</a:t>
            </a:r>
            <a:r>
              <a:rPr lang="fi-FI" dirty="0"/>
              <a:t> </a:t>
            </a:r>
          </a:p>
        </p:txBody>
      </p:sp>
    </p:spTree>
    <p:extLst>
      <p:ext uri="{BB962C8B-B14F-4D97-AF65-F5344CB8AC3E}">
        <p14:creationId xmlns:p14="http://schemas.microsoft.com/office/powerpoint/2010/main" val="3881919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2C34386-F7DF-766D-23E9-8B98D08A40E8}"/>
              </a:ext>
            </a:extLst>
          </p:cNvPr>
          <p:cNvSpPr>
            <a:spLocks noGrp="1"/>
          </p:cNvSpPr>
          <p:nvPr>
            <p:ph type="title"/>
          </p:nvPr>
        </p:nvSpPr>
        <p:spPr>
          <a:xfrm>
            <a:off x="814161" y="719999"/>
            <a:ext cx="2650492" cy="1452749"/>
          </a:xfrm>
        </p:spPr>
        <p:txBody>
          <a:bodyPr>
            <a:normAutofit fontScale="90000"/>
          </a:bodyPr>
          <a:lstStyle/>
          <a:p>
            <a:r>
              <a:rPr lang="fi-FI" dirty="0"/>
              <a:t>Kuntien määrä </a:t>
            </a:r>
            <a:br>
              <a:rPr lang="fi-FI" dirty="0"/>
            </a:br>
            <a:r>
              <a:rPr lang="fi-FI" dirty="0"/>
              <a:t>1900 - 2025</a:t>
            </a:r>
          </a:p>
        </p:txBody>
      </p:sp>
      <p:sp>
        <p:nvSpPr>
          <p:cNvPr id="4" name="Dian numeron paikkamerkki 3">
            <a:extLst>
              <a:ext uri="{FF2B5EF4-FFF2-40B4-BE49-F238E27FC236}">
                <a16:creationId xmlns:a16="http://schemas.microsoft.com/office/drawing/2014/main" id="{CEF88D3F-6B6F-9C54-1436-6C99B45EFF8D}"/>
              </a:ext>
            </a:extLst>
          </p:cNvPr>
          <p:cNvSpPr>
            <a:spLocks noGrp="1"/>
          </p:cNvSpPr>
          <p:nvPr>
            <p:ph type="sldNum" sz="quarter" idx="12"/>
          </p:nvPr>
        </p:nvSpPr>
        <p:spPr/>
        <p:txBody>
          <a:bodyPr/>
          <a:lstStyle/>
          <a:p>
            <a:fld id="{52D72BAF-8CDA-4878-B74D-CAA2BE485765}" type="slidenum">
              <a:rPr lang="fi-FI" smtClean="0"/>
              <a:t>44</a:t>
            </a:fld>
            <a:endParaRPr lang="fi-FI"/>
          </a:p>
        </p:txBody>
      </p:sp>
      <p:graphicFrame>
        <p:nvGraphicFramePr>
          <p:cNvPr id="8" name="Kaavio 7">
            <a:extLst>
              <a:ext uri="{FF2B5EF4-FFF2-40B4-BE49-F238E27FC236}">
                <a16:creationId xmlns:a16="http://schemas.microsoft.com/office/drawing/2014/main" id="{00000000-0008-0000-0000-000007000000}"/>
              </a:ext>
            </a:extLst>
          </p:cNvPr>
          <p:cNvGraphicFramePr>
            <a:graphicFrameLocks/>
          </p:cNvGraphicFramePr>
          <p:nvPr/>
        </p:nvGraphicFramePr>
        <p:xfrm>
          <a:off x="4413159" y="424868"/>
          <a:ext cx="6964680" cy="52197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63ECADF7-564F-A756-243E-7BC67AFC09DF}"/>
              </a:ext>
            </a:extLst>
          </p:cNvPr>
          <p:cNvSpPr txBox="1"/>
          <p:nvPr/>
        </p:nvSpPr>
        <p:spPr>
          <a:xfrm>
            <a:off x="906011" y="2474752"/>
            <a:ext cx="2952925" cy="2308324"/>
          </a:xfrm>
          <a:prstGeom prst="rect">
            <a:avLst/>
          </a:prstGeom>
          <a:noFill/>
        </p:spPr>
        <p:txBody>
          <a:bodyPr wrap="square" rtlCol="0">
            <a:spAutoFit/>
          </a:bodyPr>
          <a:lstStyle/>
          <a:p>
            <a:pPr marL="285750" indent="-285750">
              <a:buFont typeface="Arial" panose="020B0604020202020204" pitchFamily="34" charset="0"/>
              <a:buChar char="•"/>
            </a:pPr>
            <a:r>
              <a:rPr lang="fi-FI" dirty="0"/>
              <a:t>”Yhtenäiskuntamallin” aika 1977 -&gt;</a:t>
            </a:r>
          </a:p>
          <a:p>
            <a:endParaRPr lang="fi-FI" dirty="0"/>
          </a:p>
          <a:p>
            <a:pPr marL="285750" indent="-285750">
              <a:buFont typeface="Arial" panose="020B0604020202020204" pitchFamily="34" charset="0"/>
              <a:buChar char="•"/>
            </a:pPr>
            <a:r>
              <a:rPr lang="fi-FI" dirty="0"/>
              <a:t>Sitä ennen kaupungeilla, kauppaloilla ja maalaiskunnilla erilaisia tehtäviä</a:t>
            </a:r>
          </a:p>
        </p:txBody>
      </p:sp>
    </p:spTree>
    <p:extLst>
      <p:ext uri="{BB962C8B-B14F-4D97-AF65-F5344CB8AC3E}">
        <p14:creationId xmlns:p14="http://schemas.microsoft.com/office/powerpoint/2010/main" val="2379902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C5E2B30-6546-F110-613B-9CF4B1C80691}"/>
              </a:ext>
            </a:extLst>
          </p:cNvPr>
          <p:cNvSpPr>
            <a:spLocks noGrp="1"/>
          </p:cNvSpPr>
          <p:nvPr>
            <p:ph type="title"/>
          </p:nvPr>
        </p:nvSpPr>
        <p:spPr/>
        <p:txBody>
          <a:bodyPr/>
          <a:lstStyle/>
          <a:p>
            <a:r>
              <a:rPr lang="fi-FI" dirty="0"/>
              <a:t>Kuntauudistus 2011 - 2014</a:t>
            </a:r>
          </a:p>
        </p:txBody>
      </p:sp>
      <p:sp>
        <p:nvSpPr>
          <p:cNvPr id="4" name="Sisällön paikkamerkki 3">
            <a:extLst>
              <a:ext uri="{FF2B5EF4-FFF2-40B4-BE49-F238E27FC236}">
                <a16:creationId xmlns:a16="http://schemas.microsoft.com/office/drawing/2014/main" id="{AF83BE91-5A9C-63DD-286B-53FA84E499AA}"/>
              </a:ext>
            </a:extLst>
          </p:cNvPr>
          <p:cNvSpPr>
            <a:spLocks noGrp="1"/>
          </p:cNvSpPr>
          <p:nvPr>
            <p:ph idx="1"/>
          </p:nvPr>
        </p:nvSpPr>
        <p:spPr/>
        <p:txBody>
          <a:bodyPr>
            <a:normAutofit fontScale="92500" lnSpcReduction="20000"/>
          </a:bodyPr>
          <a:lstStyle/>
          <a:p>
            <a:r>
              <a:rPr lang="fi-FI" dirty="0"/>
              <a:t>Hallitusohjelman mukaan tavoitteena oli toteuttaa koko maan laajuinen kuntauudistuksen, jonka tavoitteena oli vahvoihin peruskuntiin pohjautuva elinvoimainen kuntarakenne. </a:t>
            </a:r>
          </a:p>
          <a:p>
            <a:pPr lvl="1"/>
            <a:r>
              <a:rPr lang="fi-FI" dirty="0"/>
              <a:t>Uudistuksella käytännössä kaksi kärkeä: vahvistaa kuntien kykyä vastata palvelujen järjestämisestä yhdenvertaisesti sekä puuttua erityisesti kaupunkiseutujen yhdyskuntarakenteen hajautumisesta johtuviin ongelmiin.</a:t>
            </a:r>
          </a:p>
          <a:p>
            <a:r>
              <a:rPr lang="fi-FI" dirty="0"/>
              <a:t>Esitys elinvoimaisesta kuntarakenteesta valmisteltiin 2011 – 12 eri ministeriöiden yhteisessä virkatyöryhmässä </a:t>
            </a:r>
          </a:p>
          <a:p>
            <a:pPr lvl="1"/>
            <a:r>
              <a:rPr lang="fi-FI" dirty="0"/>
              <a:t>Väestö-, talous, työssäkäynti-, työpaikkaomavaraisuutta, asiointia sekä yhdyskuntarakennetta koskeviin tilastotietoihin perustuva esitys. Esitys perustui erityisesti kuntien ennustettuun väestökehitykseen ja kuntatalouden painelaskelmiin</a:t>
            </a:r>
          </a:p>
          <a:p>
            <a:pPr lvl="1"/>
            <a:endParaRPr lang="fi-FI" dirty="0"/>
          </a:p>
        </p:txBody>
      </p:sp>
    </p:spTree>
    <p:extLst>
      <p:ext uri="{BB962C8B-B14F-4D97-AF65-F5344CB8AC3E}">
        <p14:creationId xmlns:p14="http://schemas.microsoft.com/office/powerpoint/2010/main" val="1639693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67743" y="220951"/>
            <a:ext cx="10888566" cy="1080000"/>
          </a:xfrm>
        </p:spPr>
        <p:txBody>
          <a:bodyPr/>
          <a:lstStyle/>
          <a:p>
            <a:r>
              <a:rPr lang="fi-FI" dirty="0"/>
              <a:t>Kunta- ja palvelurakenneuudistus, nk. Paras (2005 – 2011)</a:t>
            </a:r>
          </a:p>
        </p:txBody>
      </p:sp>
      <p:sp>
        <p:nvSpPr>
          <p:cNvPr id="3" name="Sisällön paikkamerkki 2"/>
          <p:cNvSpPr>
            <a:spLocks noGrp="1"/>
          </p:cNvSpPr>
          <p:nvPr>
            <p:ph idx="1"/>
          </p:nvPr>
        </p:nvSpPr>
        <p:spPr>
          <a:xfrm>
            <a:off x="5711957" y="1386115"/>
            <a:ext cx="6183632" cy="4779189"/>
          </a:xfrm>
        </p:spPr>
        <p:txBody>
          <a:bodyPr>
            <a:normAutofit fontScale="92500"/>
          </a:bodyPr>
          <a:lstStyle/>
          <a:p>
            <a:r>
              <a:rPr lang="fi-FI" sz="1400" dirty="0"/>
              <a:t>Uudistus toteutettiin lailla kunta- ja palvelurakenneuudistuksesta (nk. Paras-puitelaki), jossa säädettiin mm. seuraavia asioita:</a:t>
            </a:r>
          </a:p>
          <a:p>
            <a:pPr lvl="1"/>
            <a:r>
              <a:rPr lang="fi-FI" sz="1400" dirty="0"/>
              <a:t>Kunnassa tai yhteistoiminta-alueella, joka huolehtii perusterveydenhuollosta ja sosiaalihuollosta (aik. ”siihen kiinteästi liittyvistä sosiaalitoimen palveluista”), oli oltava vähintään noin 20 000 asukasta. Yhteistoiminta-alueelle voitiin antaa myös muita tehtäviä.</a:t>
            </a:r>
          </a:p>
          <a:p>
            <a:pPr lvl="1"/>
            <a:r>
              <a:rPr lang="fi-FI" sz="1400" dirty="0"/>
              <a:t>Kunnan tai yhteistoiminta-alueen, jolla oli ammatillisen peruskoulutuksen järjestämislupa, asukasmäärän oli oltava vähintään noin 50 000.</a:t>
            </a:r>
          </a:p>
          <a:p>
            <a:pPr lvl="1"/>
            <a:r>
              <a:rPr lang="fi-FI" sz="1400" dirty="0"/>
              <a:t>[Laissa mainittujen suurten] kaupunkiseutujen tuli laatia suunnitelma siitä, miten maankäytön, asumisen ja liikenteen yhteensovittamista sekä palvelujen käyttöä kuntarajat ylittäen parannetaan seudulla ottaen huomioon jo käynnissä olevat yhteistyön kehittämishankkeet.</a:t>
            </a:r>
          </a:p>
          <a:p>
            <a:pPr lvl="1"/>
            <a:r>
              <a:rPr lang="fi-FI" sz="1400" dirty="0"/>
              <a:t>Erityisen vaikeassa taloudellisessa asemassa olevien kuntien arviointimenettely käynnistettiin</a:t>
            </a:r>
          </a:p>
          <a:p>
            <a:pPr lvl="1"/>
            <a:endParaRPr lang="fi-FI" sz="1100" dirty="0"/>
          </a:p>
          <a:p>
            <a:pPr lvl="1"/>
            <a:endParaRPr lang="fi-FI" sz="1100" dirty="0"/>
          </a:p>
          <a:p>
            <a:endParaRPr lang="fi-FI" dirty="0"/>
          </a:p>
        </p:txBody>
      </p:sp>
      <p:sp>
        <p:nvSpPr>
          <p:cNvPr id="4" name="Dian numeron paikkamerkki 3"/>
          <p:cNvSpPr>
            <a:spLocks noGrp="1"/>
          </p:cNvSpPr>
          <p:nvPr>
            <p:ph type="sldNum" sz="quarter" idx="12"/>
          </p:nvPr>
        </p:nvSpPr>
        <p:spPr/>
        <p:txBody>
          <a:bodyPr/>
          <a:lstStyle/>
          <a:p>
            <a:fld id="{52D72BAF-8CDA-4878-B74D-CAA2BE485765}" type="slidenum">
              <a:rPr lang="fi-FI" smtClean="0"/>
              <a:t>46</a:t>
            </a:fld>
            <a:endParaRPr lang="fi-FI"/>
          </a:p>
        </p:txBody>
      </p:sp>
      <p:pic>
        <p:nvPicPr>
          <p:cNvPr id="6" name="Kuva 5"/>
          <p:cNvPicPr>
            <a:picLocks noChangeAspect="1"/>
          </p:cNvPicPr>
          <p:nvPr/>
        </p:nvPicPr>
        <p:blipFill>
          <a:blip r:embed="rId2"/>
          <a:stretch>
            <a:fillRect/>
          </a:stretch>
        </p:blipFill>
        <p:spPr>
          <a:xfrm>
            <a:off x="1258179" y="808192"/>
            <a:ext cx="4680520" cy="5935034"/>
          </a:xfrm>
          <a:prstGeom prst="rect">
            <a:avLst/>
          </a:prstGeom>
        </p:spPr>
      </p:pic>
    </p:spTree>
    <p:extLst>
      <p:ext uri="{BB962C8B-B14F-4D97-AF65-F5344CB8AC3E}">
        <p14:creationId xmlns:p14="http://schemas.microsoft.com/office/powerpoint/2010/main" val="2142099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782320" y="201217"/>
            <a:ext cx="10571480" cy="1067543"/>
          </a:xfrm>
        </p:spPr>
        <p:txBody>
          <a:bodyPr>
            <a:normAutofit/>
          </a:bodyPr>
          <a:lstStyle/>
          <a:p>
            <a:r>
              <a:rPr lang="fi-FI" dirty="0"/>
              <a:t>Kuntien tehtäväkenttä muuttunut 2020-luvulla</a:t>
            </a:r>
          </a:p>
        </p:txBody>
      </p:sp>
      <p:sp>
        <p:nvSpPr>
          <p:cNvPr id="7" name="Sisällön paikkamerkki 6"/>
          <p:cNvSpPr>
            <a:spLocks noGrp="1"/>
          </p:cNvSpPr>
          <p:nvPr>
            <p:ph idx="1"/>
          </p:nvPr>
        </p:nvSpPr>
        <p:spPr>
          <a:xfrm>
            <a:off x="479376" y="1609343"/>
            <a:ext cx="10676304" cy="4234503"/>
          </a:xfrm>
        </p:spPr>
        <p:txBody>
          <a:bodyPr>
            <a:normAutofit fontScale="92500" lnSpcReduction="10000"/>
          </a:bodyPr>
          <a:lstStyle/>
          <a:p>
            <a:r>
              <a:rPr lang="fi-FI" dirty="0"/>
              <a:t>Hyvinvointialueet 2023</a:t>
            </a:r>
          </a:p>
          <a:p>
            <a:pPr lvl="1"/>
            <a:r>
              <a:rPr lang="fi-FI" dirty="0"/>
              <a:t>Merkittävä osa kuntien tehtävistä siirtyi hyvinvointialueille, mikä helpotti miltei kaikkien kuntien suoria kustannuspaineita. Puolet pienempi käyttötalous myös kavensi kunnan sopeutumisvaraa.</a:t>
            </a:r>
          </a:p>
          <a:p>
            <a:r>
              <a:rPr lang="fi-FI" dirty="0"/>
              <a:t>TE-uudistus 2025</a:t>
            </a:r>
          </a:p>
          <a:p>
            <a:pPr lvl="1"/>
            <a:r>
              <a:rPr lang="fi-FI" dirty="0"/>
              <a:t>Työvoima- ja elinkeinopalvelut siirtyivät valtiolta kunnille, järjestämiskriteerinä 20 000 henkilön työvoimapohja</a:t>
            </a:r>
          </a:p>
          <a:p>
            <a:pPr lvl="1"/>
            <a:r>
              <a:rPr lang="fi-FI" dirty="0"/>
              <a:t>Yhteensä 45 työllisyysaluetta (39 vastuukunta, 4 kuntaa itse, 2 kuntayhtymä)</a:t>
            </a:r>
          </a:p>
          <a:p>
            <a:r>
              <a:rPr lang="fi-FI" dirty="0"/>
              <a:t>Uudistukset muuttivat suuresti kuntien toimintaa ja synnyttivät uusia yhdyspintoja kuntien ja hyvinvointialueiden välille. </a:t>
            </a:r>
          </a:p>
          <a:p>
            <a:endParaRPr lang="fi-FI" sz="2600" dirty="0"/>
          </a:p>
          <a:p>
            <a:endParaRPr lang="fi-FI" b="1" dirty="0"/>
          </a:p>
        </p:txBody>
      </p:sp>
      <p:sp>
        <p:nvSpPr>
          <p:cNvPr id="5" name="Dian numeron paikkamerkki 4"/>
          <p:cNvSpPr>
            <a:spLocks noGrp="1"/>
          </p:cNvSpPr>
          <p:nvPr>
            <p:ph type="sldNum" sz="quarter" idx="12"/>
          </p:nvPr>
        </p:nvSpPr>
        <p:spPr/>
        <p:txBody>
          <a:bodyPr/>
          <a:lstStyle/>
          <a:p>
            <a:fld id="{4BCCB783-365B-40E8-A1C9-91A9348041A5}" type="slidenum">
              <a:rPr lang="fi-FI" smtClean="0"/>
              <a:pPr/>
              <a:t>47</a:t>
            </a:fld>
            <a:endParaRPr lang="fi-FI" dirty="0"/>
          </a:p>
        </p:txBody>
      </p:sp>
    </p:spTree>
    <p:extLst>
      <p:ext uri="{BB962C8B-B14F-4D97-AF65-F5344CB8AC3E}">
        <p14:creationId xmlns:p14="http://schemas.microsoft.com/office/powerpoint/2010/main" val="3560375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B6526-6186-405F-336A-25BC2F99BD2B}"/>
              </a:ext>
            </a:extLst>
          </p:cNvPr>
          <p:cNvSpPr>
            <a:spLocks noGrp="1"/>
          </p:cNvSpPr>
          <p:nvPr>
            <p:ph type="title"/>
          </p:nvPr>
        </p:nvSpPr>
        <p:spPr>
          <a:xfrm>
            <a:off x="814161" y="720000"/>
            <a:ext cx="10888566" cy="4167686"/>
          </a:xfrm>
        </p:spPr>
        <p:txBody>
          <a:bodyPr/>
          <a:lstStyle/>
          <a:p>
            <a:r>
              <a:rPr lang="fi-FI" dirty="0"/>
              <a:t>Mitä teemme seuraavaksi ja pitkällä aikavälillä?</a:t>
            </a:r>
          </a:p>
        </p:txBody>
      </p:sp>
      <p:sp>
        <p:nvSpPr>
          <p:cNvPr id="3" name="Sisällön paikkamerkki 2">
            <a:extLst>
              <a:ext uri="{FF2B5EF4-FFF2-40B4-BE49-F238E27FC236}">
                <a16:creationId xmlns:a16="http://schemas.microsoft.com/office/drawing/2014/main" id="{9F233F7B-0674-486A-2357-DDAD21314C1E}"/>
              </a:ext>
            </a:extLst>
          </p:cNvPr>
          <p:cNvSpPr>
            <a:spLocks noGrp="1"/>
          </p:cNvSpPr>
          <p:nvPr>
            <p:ph idx="1"/>
          </p:nvPr>
        </p:nvSpPr>
        <p:spPr>
          <a:xfrm flipV="1">
            <a:off x="814162" y="5741919"/>
            <a:ext cx="10871108" cy="45719"/>
          </a:xfrm>
        </p:spPr>
        <p:txBody>
          <a:bodyPr>
            <a:normAutofit fontScale="25000" lnSpcReduction="20000"/>
          </a:bodyPr>
          <a:lstStyle/>
          <a:p>
            <a:pPr marL="0" indent="0">
              <a:buNone/>
            </a:pPr>
            <a:endParaRPr lang="fi-FI" dirty="0"/>
          </a:p>
        </p:txBody>
      </p:sp>
      <p:sp>
        <p:nvSpPr>
          <p:cNvPr id="4" name="Dian numeron paikkamerkki 3">
            <a:extLst>
              <a:ext uri="{FF2B5EF4-FFF2-40B4-BE49-F238E27FC236}">
                <a16:creationId xmlns:a16="http://schemas.microsoft.com/office/drawing/2014/main" id="{A6C4F973-E1A0-01F0-C0AF-57CA43D491CB}"/>
              </a:ext>
            </a:extLst>
          </p:cNvPr>
          <p:cNvSpPr>
            <a:spLocks noGrp="1"/>
          </p:cNvSpPr>
          <p:nvPr>
            <p:ph type="sldNum" sz="quarter" idx="12"/>
          </p:nvPr>
        </p:nvSpPr>
        <p:spPr/>
        <p:txBody>
          <a:bodyPr/>
          <a:lstStyle/>
          <a:p>
            <a:fld id="{7CD1C137-87C0-4E4B-8573-EDFCC21A7E6F}" type="slidenum">
              <a:rPr lang="fi-FI" noProof="0" smtClean="0"/>
              <a:pPr/>
              <a:t>48</a:t>
            </a:fld>
            <a:endParaRPr lang="fi-FI" noProof="0" dirty="0"/>
          </a:p>
        </p:txBody>
      </p:sp>
    </p:spTree>
    <p:extLst>
      <p:ext uri="{BB962C8B-B14F-4D97-AF65-F5344CB8AC3E}">
        <p14:creationId xmlns:p14="http://schemas.microsoft.com/office/powerpoint/2010/main" val="4106050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EBD5E47-586D-2B3F-F1D0-8C682154C881}"/>
              </a:ext>
            </a:extLst>
          </p:cNvPr>
          <p:cNvSpPr>
            <a:spLocks noGrp="1"/>
          </p:cNvSpPr>
          <p:nvPr>
            <p:ph type="title"/>
          </p:nvPr>
        </p:nvSpPr>
        <p:spPr>
          <a:xfrm>
            <a:off x="2579913" y="2260209"/>
            <a:ext cx="8213009" cy="1632282"/>
          </a:xfrm>
        </p:spPr>
        <p:txBody>
          <a:bodyPr>
            <a:normAutofit/>
          </a:bodyPr>
          <a:lstStyle/>
          <a:p>
            <a:r>
              <a:rPr lang="fi-FI" dirty="0"/>
              <a:t>		Kiitos</a:t>
            </a:r>
            <a:br>
              <a:rPr lang="fi-FI" dirty="0"/>
            </a:br>
            <a:endParaRPr lang="fi-FI" dirty="0"/>
          </a:p>
        </p:txBody>
      </p:sp>
      <p:sp>
        <p:nvSpPr>
          <p:cNvPr id="2" name="Alaotsikko 1">
            <a:extLst>
              <a:ext uri="{FF2B5EF4-FFF2-40B4-BE49-F238E27FC236}">
                <a16:creationId xmlns:a16="http://schemas.microsoft.com/office/drawing/2014/main" id="{AA25236A-989A-B9CB-9EE9-348A39670ED4}"/>
              </a:ext>
            </a:extLst>
          </p:cNvPr>
          <p:cNvSpPr>
            <a:spLocks noGrp="1"/>
          </p:cNvSpPr>
          <p:nvPr>
            <p:ph type="subTitle" idx="1"/>
          </p:nvPr>
        </p:nvSpPr>
        <p:spPr/>
        <p:txBody>
          <a:bodyPr>
            <a:normAutofit fontScale="92500"/>
          </a:bodyPr>
          <a:lstStyle/>
          <a:p>
            <a:r>
              <a:rPr lang="fi-FI" dirty="0"/>
              <a:t>Jussi </a:t>
            </a:r>
            <a:r>
              <a:rPr lang="fi-FI" dirty="0" err="1"/>
              <a:t>virsunen</a:t>
            </a:r>
            <a:r>
              <a:rPr lang="fi-FI" dirty="0"/>
              <a:t>, Osastopäällikkö, ylijohtaja</a:t>
            </a:r>
            <a:br>
              <a:rPr lang="fi-FI" dirty="0"/>
            </a:br>
            <a:r>
              <a:rPr lang="fi-FI" dirty="0"/>
              <a:t>jussi.virsunen@gov.fi</a:t>
            </a:r>
            <a:br>
              <a:rPr lang="fi-FI" dirty="0"/>
            </a:br>
            <a:r>
              <a:rPr lang="fi-FI" dirty="0"/>
              <a:t>vm.fi | @VMuutiset</a:t>
            </a:r>
            <a:r>
              <a:rPr lang="en-FI" dirty="0"/>
              <a:t> </a:t>
            </a:r>
          </a:p>
        </p:txBody>
      </p:sp>
    </p:spTree>
    <p:extLst>
      <p:ext uri="{BB962C8B-B14F-4D97-AF65-F5344CB8AC3E}">
        <p14:creationId xmlns:p14="http://schemas.microsoft.com/office/powerpoint/2010/main" val="22869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200851-564E-2F1F-2378-473F9AEF68E6}"/>
              </a:ext>
            </a:extLst>
          </p:cNvPr>
          <p:cNvSpPr>
            <a:spLocks noGrp="1"/>
          </p:cNvSpPr>
          <p:nvPr>
            <p:ph type="title"/>
          </p:nvPr>
        </p:nvSpPr>
        <p:spPr/>
        <p:txBody>
          <a:bodyPr/>
          <a:lstStyle/>
          <a:p>
            <a:r>
              <a:rPr lang="fi-FI" dirty="0"/>
              <a:t>Parlamentaarinen sopimus julkisen talouden hoitamisesta on Suomelle suuri mahdollisuus</a:t>
            </a:r>
          </a:p>
        </p:txBody>
      </p:sp>
      <p:sp>
        <p:nvSpPr>
          <p:cNvPr id="3" name="Sisällön paikkamerkki 2">
            <a:extLst>
              <a:ext uri="{FF2B5EF4-FFF2-40B4-BE49-F238E27FC236}">
                <a16:creationId xmlns:a16="http://schemas.microsoft.com/office/drawing/2014/main" id="{16F52B79-DBB2-6185-A97C-C17830F444F9}"/>
              </a:ext>
            </a:extLst>
          </p:cNvPr>
          <p:cNvSpPr>
            <a:spLocks noGrp="1"/>
          </p:cNvSpPr>
          <p:nvPr>
            <p:ph idx="1"/>
          </p:nvPr>
        </p:nvSpPr>
        <p:spPr/>
        <p:txBody>
          <a:bodyPr/>
          <a:lstStyle/>
          <a:p>
            <a:r>
              <a:rPr lang="fi-FI" dirty="0"/>
              <a:t>Julkisen talouden tila on muuttunut tukalaksi pitkäaikaisen kehityksen seurauksena.</a:t>
            </a:r>
          </a:p>
          <a:p>
            <a:r>
              <a:rPr lang="fi-FI" dirty="0"/>
              <a:t>Turvallisuusympäristön muutos on puolustusmenojen kasvattamisen taustalla ja samalla korostaa tarvetta vahvistaa julkisen talouden iskunkestävyyttä.</a:t>
            </a:r>
          </a:p>
          <a:p>
            <a:r>
              <a:rPr lang="fi-FI" dirty="0"/>
              <a:t>EU:n finanssipoliittiset säännöt edustavat vastuullisen politiikan rajaa, johon on syytä pyrkiä pitämään turvamarginaali.</a:t>
            </a:r>
          </a:p>
          <a:p>
            <a:r>
              <a:rPr lang="fi-FI" dirty="0"/>
              <a:t>Vahva sitoutuminen parlamentaarisen sopimuksen mukaisiin menettelyihin tarjoaa mahdollisuuden saada julkinen talous kestävälle pohjalle.</a:t>
            </a:r>
          </a:p>
        </p:txBody>
      </p:sp>
      <p:sp>
        <p:nvSpPr>
          <p:cNvPr id="4" name="Dian numeron paikkamerkki 3">
            <a:extLst>
              <a:ext uri="{FF2B5EF4-FFF2-40B4-BE49-F238E27FC236}">
                <a16:creationId xmlns:a16="http://schemas.microsoft.com/office/drawing/2014/main" id="{B4E84FB5-D6F0-8C7D-7B60-60BA0D46B738}"/>
              </a:ext>
            </a:extLst>
          </p:cNvPr>
          <p:cNvSpPr>
            <a:spLocks noGrp="1"/>
          </p:cNvSpPr>
          <p:nvPr>
            <p:ph type="sldNum" sz="quarter" idx="12"/>
          </p:nvPr>
        </p:nvSpPr>
        <p:spPr/>
        <p:txBody>
          <a:bodyPr/>
          <a:lstStyle/>
          <a:p>
            <a:fld id="{7CD1C137-87C0-4E4B-8573-EDFCC21A7E6F}" type="slidenum">
              <a:rPr lang="fi-FI" noProof="0" smtClean="0"/>
              <a:pPr/>
              <a:t>5</a:t>
            </a:fld>
            <a:endParaRPr lang="fi-FI" noProof="0"/>
          </a:p>
        </p:txBody>
      </p:sp>
    </p:spTree>
    <p:extLst>
      <p:ext uri="{BB962C8B-B14F-4D97-AF65-F5344CB8AC3E}">
        <p14:creationId xmlns:p14="http://schemas.microsoft.com/office/powerpoint/2010/main" val="405782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BB74-C0B2-9C4D-9839-E19EA57A0AD6}"/>
              </a:ext>
            </a:extLst>
          </p:cNvPr>
          <p:cNvSpPr>
            <a:spLocks noGrp="1"/>
          </p:cNvSpPr>
          <p:nvPr>
            <p:ph type="title"/>
          </p:nvPr>
        </p:nvSpPr>
        <p:spPr>
          <a:xfrm>
            <a:off x="1286932" y="261830"/>
            <a:ext cx="9004733" cy="914213"/>
          </a:xfrm>
        </p:spPr>
        <p:txBody>
          <a:bodyPr anchor="ctr">
            <a:normAutofit fontScale="90000"/>
          </a:bodyPr>
          <a:lstStyle/>
          <a:p>
            <a:r>
              <a:rPr lang="fi-FI" dirty="0"/>
              <a:t>Arvio EU-sääntöjen mukaisesta lisäsopeutustarpeesta</a:t>
            </a:r>
          </a:p>
        </p:txBody>
      </p:sp>
      <p:sp>
        <p:nvSpPr>
          <p:cNvPr id="3" name="Slide Number Placeholder 2">
            <a:extLst>
              <a:ext uri="{FF2B5EF4-FFF2-40B4-BE49-F238E27FC236}">
                <a16:creationId xmlns:a16="http://schemas.microsoft.com/office/drawing/2014/main" id="{3436F441-DAFC-2142-ADBA-0BFA336589DD}"/>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en-FI"/>
              <a:pPr/>
              <a:t>6</a:t>
            </a:fld>
            <a:endParaRPr lang="en-FI"/>
          </a:p>
        </p:txBody>
      </p:sp>
      <p:graphicFrame>
        <p:nvGraphicFramePr>
          <p:cNvPr id="5" name="Taulukko 4">
            <a:extLst>
              <a:ext uri="{FF2B5EF4-FFF2-40B4-BE49-F238E27FC236}">
                <a16:creationId xmlns:a16="http://schemas.microsoft.com/office/drawing/2014/main" id="{90F42CAA-17B1-3C0D-289F-78FA29EEA733}"/>
              </a:ext>
            </a:extLst>
          </p:cNvPr>
          <p:cNvGraphicFramePr>
            <a:graphicFrameLocks noGrp="1"/>
          </p:cNvGraphicFramePr>
          <p:nvPr/>
        </p:nvGraphicFramePr>
        <p:xfrm>
          <a:off x="1286932" y="1448998"/>
          <a:ext cx="10272465" cy="4080066"/>
        </p:xfrm>
        <a:graphic>
          <a:graphicData uri="http://schemas.openxmlformats.org/drawingml/2006/table">
            <a:tbl>
              <a:tblPr firstRow="1" firstCol="1" bandRow="1">
                <a:tableStyleId>{B301B821-A1FF-4177-AEE7-76D212191A09}</a:tableStyleId>
              </a:tblPr>
              <a:tblGrid>
                <a:gridCol w="2096094">
                  <a:extLst>
                    <a:ext uri="{9D8B030D-6E8A-4147-A177-3AD203B41FA5}">
                      <a16:colId xmlns:a16="http://schemas.microsoft.com/office/drawing/2014/main" val="1330804512"/>
                    </a:ext>
                  </a:extLst>
                </a:gridCol>
                <a:gridCol w="993848">
                  <a:extLst>
                    <a:ext uri="{9D8B030D-6E8A-4147-A177-3AD203B41FA5}">
                      <a16:colId xmlns:a16="http://schemas.microsoft.com/office/drawing/2014/main" val="101098376"/>
                    </a:ext>
                  </a:extLst>
                </a:gridCol>
                <a:gridCol w="1048211">
                  <a:extLst>
                    <a:ext uri="{9D8B030D-6E8A-4147-A177-3AD203B41FA5}">
                      <a16:colId xmlns:a16="http://schemas.microsoft.com/office/drawing/2014/main" val="1977414889"/>
                    </a:ext>
                  </a:extLst>
                </a:gridCol>
                <a:gridCol w="1057326">
                  <a:extLst>
                    <a:ext uri="{9D8B030D-6E8A-4147-A177-3AD203B41FA5}">
                      <a16:colId xmlns:a16="http://schemas.microsoft.com/office/drawing/2014/main" val="1018625147"/>
                    </a:ext>
                  </a:extLst>
                </a:gridCol>
                <a:gridCol w="1027064">
                  <a:extLst>
                    <a:ext uri="{9D8B030D-6E8A-4147-A177-3AD203B41FA5}">
                      <a16:colId xmlns:a16="http://schemas.microsoft.com/office/drawing/2014/main" val="1518399421"/>
                    </a:ext>
                  </a:extLst>
                </a:gridCol>
                <a:gridCol w="987324">
                  <a:extLst>
                    <a:ext uri="{9D8B030D-6E8A-4147-A177-3AD203B41FA5}">
                      <a16:colId xmlns:a16="http://schemas.microsoft.com/office/drawing/2014/main" val="3223615484"/>
                    </a:ext>
                  </a:extLst>
                </a:gridCol>
                <a:gridCol w="1020866">
                  <a:extLst>
                    <a:ext uri="{9D8B030D-6E8A-4147-A177-3AD203B41FA5}">
                      <a16:colId xmlns:a16="http://schemas.microsoft.com/office/drawing/2014/main" val="718937825"/>
                    </a:ext>
                  </a:extLst>
                </a:gridCol>
                <a:gridCol w="1020866">
                  <a:extLst>
                    <a:ext uri="{9D8B030D-6E8A-4147-A177-3AD203B41FA5}">
                      <a16:colId xmlns:a16="http://schemas.microsoft.com/office/drawing/2014/main" val="1295521820"/>
                    </a:ext>
                  </a:extLst>
                </a:gridCol>
                <a:gridCol w="1020866">
                  <a:extLst>
                    <a:ext uri="{9D8B030D-6E8A-4147-A177-3AD203B41FA5}">
                      <a16:colId xmlns:a16="http://schemas.microsoft.com/office/drawing/2014/main" val="2904642366"/>
                    </a:ext>
                  </a:extLst>
                </a:gridCol>
              </a:tblGrid>
              <a:tr h="224743">
                <a:tc rowSpan="2">
                  <a:txBody>
                    <a:bodyPr/>
                    <a:lstStyle/>
                    <a:p>
                      <a:pPr>
                        <a:tabLst>
                          <a:tab pos="1656080" algn="l"/>
                          <a:tab pos="828040" algn="l"/>
                        </a:tabLst>
                      </a:pPr>
                      <a:r>
                        <a:rPr lang="fi-FI" sz="1100">
                          <a:effectLst/>
                        </a:rPr>
                        <a:t> </a:t>
                      </a:r>
                    </a:p>
                    <a:p>
                      <a:pPr algn="l" fontAlgn="b"/>
                      <a:r>
                        <a:rPr lang="fi-FI" sz="1100" u="none" strike="noStrike">
                          <a:solidFill>
                            <a:schemeClr val="bg1"/>
                          </a:solidFill>
                          <a:effectLst/>
                        </a:rPr>
                        <a:t>Sopeutus, Mrd. €</a:t>
                      </a:r>
                      <a:endParaRPr lang="fi-FI" sz="1100" b="0" i="0" u="none" strike="noStrike">
                        <a:solidFill>
                          <a:schemeClr val="bg1"/>
                        </a:solidFill>
                        <a:effectLst/>
                        <a:latin typeface="Calibri" panose="020F0502020204030204" pitchFamily="34" charset="0"/>
                      </a:endParaRPr>
                    </a:p>
                  </a:txBody>
                  <a:tcPr marL="44450" marR="44450" marT="0" marB="0" anchor="b">
                    <a:lnR w="12700" cap="flat" cmpd="sng" algn="ctr">
                      <a:solidFill>
                        <a:schemeClr val="tx1"/>
                      </a:solidFill>
                      <a:prstDash val="solid"/>
                      <a:round/>
                      <a:headEnd type="none" w="med" len="med"/>
                      <a:tailEnd type="none" w="med" len="med"/>
                    </a:lnR>
                  </a:tcPr>
                </a:tc>
                <a:tc gridSpan="2">
                  <a:txBody>
                    <a:bodyPr/>
                    <a:lstStyle/>
                    <a:p>
                      <a:pPr algn="ctr">
                        <a:tabLst>
                          <a:tab pos="1656080" algn="l"/>
                          <a:tab pos="828040" algn="l"/>
                        </a:tabLst>
                      </a:pPr>
                      <a:r>
                        <a:rPr lang="fi-FI" sz="1050">
                          <a:effectLst/>
                          <a:latin typeface="Arial" panose="020B0604020202020204" pitchFamily="34" charset="0"/>
                          <a:ea typeface="Arial" panose="020B0604020202020204" pitchFamily="34" charset="0"/>
                          <a:cs typeface="Arial" panose="020B0604020202020204" pitchFamily="34" charset="0"/>
                        </a:rPr>
                        <a:t>Skenaario 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tabLst>
                          <a:tab pos="1656080" algn="l"/>
                          <a:tab pos="828040" algn="l"/>
                        </a:tabLst>
                      </a:pPr>
                      <a:endParaRPr lang="fi-FI" sz="10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tc>
                <a:tc gridSpan="2">
                  <a:txBody>
                    <a:bodyPr/>
                    <a:lstStyle/>
                    <a:p>
                      <a:pPr algn="ctr">
                        <a:tabLst>
                          <a:tab pos="1656080" algn="l"/>
                          <a:tab pos="828040" algn="l"/>
                        </a:tabLst>
                      </a:pPr>
                      <a:r>
                        <a:rPr lang="fi-FI" sz="1050">
                          <a:effectLst/>
                          <a:latin typeface="Arial" panose="020B0604020202020204" pitchFamily="34" charset="0"/>
                          <a:ea typeface="Arial" panose="020B0604020202020204" pitchFamily="34" charset="0"/>
                          <a:cs typeface="Arial" panose="020B0604020202020204" pitchFamily="34" charset="0"/>
                        </a:rPr>
                        <a:t>Skenaario 2</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tabLst>
                          <a:tab pos="1656080" algn="l"/>
                          <a:tab pos="828040" algn="l"/>
                        </a:tabLst>
                      </a:pPr>
                      <a:endParaRPr lang="fi-FI" sz="10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tc>
                <a:tc gridSpan="2">
                  <a:txBody>
                    <a:bodyPr/>
                    <a:lstStyle/>
                    <a:p>
                      <a:pPr algn="ctr">
                        <a:tabLst>
                          <a:tab pos="1656080" algn="l"/>
                          <a:tab pos="828040" algn="l"/>
                        </a:tabLst>
                      </a:pPr>
                      <a:r>
                        <a:rPr lang="fi-FI" sz="1050" dirty="0">
                          <a:effectLst/>
                          <a:latin typeface="Arial" panose="020B0604020202020204" pitchFamily="34" charset="0"/>
                          <a:ea typeface="Arial" panose="020B0604020202020204" pitchFamily="34" charset="0"/>
                          <a:cs typeface="Arial" panose="020B0604020202020204" pitchFamily="34" charset="0"/>
                        </a:rPr>
                        <a:t>Skenaario 3</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tabLst>
                          <a:tab pos="1656080" algn="l"/>
                          <a:tab pos="828040" algn="l"/>
                        </a:tabLst>
                      </a:pPr>
                      <a:endParaRPr lang="fi-FI" sz="10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tab pos="1656080" algn="l"/>
                          <a:tab pos="828040" algn="l"/>
                        </a:tabLst>
                        <a:defRPr/>
                      </a:pPr>
                      <a:r>
                        <a:rPr lang="fi-FI" sz="1050" dirty="0">
                          <a:effectLst/>
                          <a:latin typeface="Arial" panose="020B0604020202020204" pitchFamily="34" charset="0"/>
                          <a:ea typeface="Arial" panose="020B0604020202020204" pitchFamily="34" charset="0"/>
                          <a:cs typeface="Arial" panose="020B0604020202020204" pitchFamily="34" charset="0"/>
                        </a:rPr>
                        <a:t>Skenaario 4</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tabLst>
                          <a:tab pos="1656080" algn="l"/>
                          <a:tab pos="828040" algn="l"/>
                        </a:tabLst>
                      </a:pPr>
                      <a:endParaRPr lang="fi-FI" sz="105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0062751"/>
                  </a:ext>
                </a:extLst>
              </a:tr>
              <a:tr h="224743">
                <a:tc vMerge="1">
                  <a:txBody>
                    <a:bodyPr/>
                    <a:lstStyle/>
                    <a:p>
                      <a:pPr algn="l" fontAlgn="b"/>
                      <a:r>
                        <a:rPr lang="fi-FI" sz="1100" u="none" strike="noStrike">
                          <a:solidFill>
                            <a:schemeClr val="bg1"/>
                          </a:solidFill>
                          <a:effectLst/>
                        </a:rPr>
                        <a:t>Sopeutus, Mrd. €</a:t>
                      </a:r>
                      <a:endParaRPr lang="fi-FI" sz="1100" b="0" i="0" u="none" strike="noStrike">
                        <a:solidFill>
                          <a:schemeClr val="bg1"/>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fi-FI" sz="1100" u="none" strike="noStrike">
                          <a:solidFill>
                            <a:schemeClr val="bg1"/>
                          </a:solidFill>
                          <a:effectLst/>
                        </a:rPr>
                        <a:t>4 vuoden sopeutusjakso</a:t>
                      </a:r>
                      <a:endParaRPr lang="fi-F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100" u="none" strike="noStrike">
                          <a:effectLst/>
                        </a:rPr>
                        <a:t>  </a:t>
                      </a:r>
                      <a:r>
                        <a:rPr lang="fi-FI" sz="1100" u="none" strike="noStrike">
                          <a:solidFill>
                            <a:schemeClr val="bg1"/>
                          </a:solidFill>
                          <a:effectLst/>
                        </a:rPr>
                        <a:t>7 vuoden sopeutusjakso</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fi-FI" sz="1100" u="none" strike="noStrike">
                          <a:solidFill>
                            <a:schemeClr val="bg1"/>
                          </a:solidFill>
                          <a:effectLst/>
                        </a:rPr>
                        <a:t>4 vuoden sopeutusjakso</a:t>
                      </a:r>
                      <a:r>
                        <a:rPr lang="fi-FI" sz="1100" u="none" strike="noStrike">
                          <a:effectLst/>
                        </a:rPr>
                        <a:t> </a:t>
                      </a:r>
                      <a:endParaRPr lang="fi-FI"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100" u="none" strike="noStrike">
                          <a:effectLst/>
                        </a:rPr>
                        <a:t> </a:t>
                      </a:r>
                      <a:r>
                        <a:rPr lang="fi-FI" sz="1100" u="none" strike="noStrike">
                          <a:solidFill>
                            <a:schemeClr val="bg1"/>
                          </a:solidFill>
                          <a:effectLst/>
                        </a:rPr>
                        <a:t>7 vuoden sopeutusjakso</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fi-FI" sz="1100" u="none" strike="noStrike" dirty="0">
                          <a:solidFill>
                            <a:schemeClr val="bg1"/>
                          </a:solidFill>
                          <a:effectLst/>
                        </a:rPr>
                        <a:t>4 vuoden sopeutusjakso</a:t>
                      </a:r>
                      <a:endParaRPr lang="fi-FI"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1"/>
                    </a:solidFill>
                  </a:tcPr>
                </a:tc>
                <a:tc>
                  <a:txBody>
                    <a:bodyPr/>
                    <a:lstStyle/>
                    <a:p>
                      <a:pPr algn="ctr" fontAlgn="b"/>
                      <a:r>
                        <a:rPr lang="fi-FI" sz="1100" u="none" strike="noStrike" dirty="0">
                          <a:effectLst/>
                        </a:rPr>
                        <a:t> </a:t>
                      </a:r>
                      <a:r>
                        <a:rPr lang="fi-FI" sz="1100" u="none" strike="noStrike" dirty="0">
                          <a:solidFill>
                            <a:schemeClr val="bg1"/>
                          </a:solidFill>
                          <a:effectLst/>
                        </a:rPr>
                        <a:t>7 vuoden sopeutusjakso</a:t>
                      </a:r>
                      <a:endParaRPr lang="fi-FI"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fontAlgn="b"/>
                      <a:r>
                        <a:rPr lang="fi-FI" sz="1100" u="none" strike="noStrike" dirty="0">
                          <a:solidFill>
                            <a:schemeClr val="bg1"/>
                          </a:solidFill>
                          <a:effectLst/>
                        </a:rPr>
                        <a:t>4 vuoden sopeutusjakso</a:t>
                      </a:r>
                      <a:endParaRPr lang="fi-FI"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1"/>
                    </a:solidFill>
                  </a:tcPr>
                </a:tc>
                <a:tc>
                  <a:txBody>
                    <a:bodyPr/>
                    <a:lstStyle/>
                    <a:p>
                      <a:pPr algn="ctr" fontAlgn="b"/>
                      <a:r>
                        <a:rPr lang="fi-FI" sz="1100" u="none" strike="noStrike" dirty="0">
                          <a:effectLst/>
                        </a:rPr>
                        <a:t> </a:t>
                      </a:r>
                      <a:r>
                        <a:rPr lang="fi-FI" sz="1100" u="none" strike="noStrike" dirty="0">
                          <a:solidFill>
                            <a:schemeClr val="bg1"/>
                          </a:solidFill>
                          <a:effectLst/>
                        </a:rPr>
                        <a:t>7 vuoden sopeutusjakso</a:t>
                      </a:r>
                      <a:endParaRPr lang="fi-FI"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286526174"/>
                  </a:ext>
                </a:extLst>
              </a:tr>
              <a:tr h="224743">
                <a:tc>
                  <a:txBody>
                    <a:bodyPr/>
                    <a:lstStyle/>
                    <a:p>
                      <a:pPr algn="r" fontAlgn="b"/>
                      <a:r>
                        <a:rPr lang="fi-FI" sz="1100" u="none" strike="noStrike" dirty="0">
                          <a:effectLst/>
                        </a:rPr>
                        <a:t>2026</a:t>
                      </a:r>
                      <a:endParaRPr lang="fi-FI"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fi-FI" sz="1100" u="none" strike="noStrike" dirty="0">
                          <a:effectLst/>
                          <a:latin typeface="+mn-lt"/>
                        </a:rPr>
                        <a:t>0,0</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fi-FI" sz="1100" u="none" strike="noStrike">
                          <a:effectLst/>
                          <a:latin typeface="+mn-lt"/>
                        </a:rPr>
                        <a:t>0,0</a:t>
                      </a:r>
                      <a:endParaRPr lang="fi-FI" sz="1100" b="0" i="0" u="none" strike="noStrike">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fi-FI" sz="1100" u="none" strike="noStrike">
                          <a:effectLst/>
                          <a:latin typeface="+mn-lt"/>
                        </a:rPr>
                        <a:t>0,0</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fi-FI" sz="1100" u="none" strike="noStrike">
                          <a:effectLst/>
                          <a:latin typeface="+mn-lt"/>
                        </a:rPr>
                        <a:t>0,0</a:t>
                      </a:r>
                      <a:endParaRPr lang="fi-FI" sz="1100" b="0" i="0" u="none" strike="noStrike">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fi-FI" sz="1100" u="none" strike="noStrike" dirty="0">
                          <a:effectLst/>
                          <a:latin typeface="+mn-lt"/>
                        </a:rPr>
                        <a:t>0,0</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fi-FI" sz="1100" u="none" strike="noStrike" dirty="0">
                          <a:effectLst/>
                          <a:latin typeface="+mn-lt"/>
                        </a:rPr>
                        <a:t>0,0</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fi-FI" sz="1100" u="none" strike="noStrike" dirty="0">
                          <a:effectLst/>
                          <a:latin typeface="+mn-lt"/>
                        </a:rPr>
                        <a:t>0,0</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fi-FI" sz="1100" u="none" strike="noStrike" dirty="0">
                          <a:effectLst/>
                          <a:latin typeface="+mn-lt"/>
                        </a:rPr>
                        <a:t>0,0</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9637084"/>
                  </a:ext>
                </a:extLst>
              </a:tr>
              <a:tr h="224743">
                <a:tc>
                  <a:txBody>
                    <a:bodyPr/>
                    <a:lstStyle/>
                    <a:p>
                      <a:pPr algn="r" fontAlgn="b"/>
                      <a:r>
                        <a:rPr lang="fi-FI" sz="1100" u="none" strike="noStrike">
                          <a:effectLst/>
                        </a:rPr>
                        <a:t>2027</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dirty="0">
                          <a:effectLst/>
                          <a:latin typeface="+mn-lt"/>
                        </a:rPr>
                        <a:t>1,4</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a:effectLst/>
                          <a:latin typeface="+mn-lt"/>
                        </a:rPr>
                        <a:t>1,4</a:t>
                      </a:r>
                      <a:endParaRPr lang="fi-FI" sz="1100" b="0" i="0" u="none" strike="noStrike">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a:effectLst/>
                          <a:latin typeface="+mn-lt"/>
                        </a:rPr>
                        <a:t>1,4</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a:effectLst/>
                          <a:latin typeface="+mn-lt"/>
                        </a:rPr>
                        <a:t>1,4</a:t>
                      </a:r>
                      <a:endParaRPr lang="fi-FI" sz="1100" b="0" i="0" u="none" strike="noStrike">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a:effectLst/>
                          <a:latin typeface="+mn-lt"/>
                        </a:rPr>
                        <a:t>0,0</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dirty="0">
                          <a:effectLst/>
                          <a:latin typeface="+mn-lt"/>
                        </a:rPr>
                        <a:t>0,0</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i-FI" sz="1100" b="0" i="0" u="none" strike="noStrike" dirty="0">
                          <a:solidFill>
                            <a:srgbClr val="000000"/>
                          </a:solidFill>
                          <a:effectLst/>
                          <a:latin typeface="+mn-lt"/>
                        </a:rPr>
                        <a:t>0,6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100" b="0" i="0" u="none" strike="noStrike" dirty="0">
                          <a:solidFill>
                            <a:srgbClr val="000000"/>
                          </a:solidFill>
                          <a:effectLst/>
                          <a:latin typeface="+mn-lt"/>
                        </a:rPr>
                        <a:t>0,6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947956"/>
                  </a:ext>
                </a:extLst>
              </a:tr>
              <a:tr h="224743">
                <a:tc>
                  <a:txBody>
                    <a:bodyPr/>
                    <a:lstStyle/>
                    <a:p>
                      <a:pPr algn="r" fontAlgn="b"/>
                      <a:r>
                        <a:rPr lang="fi-FI" sz="1100" u="none" strike="noStrike">
                          <a:effectLst/>
                        </a:rPr>
                        <a:t>2028</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fi-FI" sz="1100" u="none" strike="noStrike">
                          <a:effectLst/>
                          <a:latin typeface="+mn-lt"/>
                        </a:rPr>
                        <a:t>3,6</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fi-FI" sz="1100" u="none" strike="noStrike" dirty="0">
                          <a:effectLst/>
                          <a:latin typeface="+mn-lt"/>
                        </a:rPr>
                        <a:t>3,6</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fi-FI" sz="1100" u="none" strike="noStrike" dirty="0">
                          <a:effectLst/>
                          <a:latin typeface="+mn-lt"/>
                        </a:rPr>
                        <a:t>1,9</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2,0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fi-FI" sz="1100" u="none" strike="noStrike" dirty="0">
                          <a:effectLst/>
                          <a:latin typeface="+mn-lt"/>
                        </a:rPr>
                        <a:t>1,2</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0,6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0,6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extLst>
                  <a:ext uri="{0D108BD9-81ED-4DB2-BD59-A6C34878D82A}">
                    <a16:rowId xmlns:a16="http://schemas.microsoft.com/office/drawing/2014/main" val="2936458747"/>
                  </a:ext>
                </a:extLst>
              </a:tr>
              <a:tr h="224743">
                <a:tc>
                  <a:txBody>
                    <a:bodyPr/>
                    <a:lstStyle/>
                    <a:p>
                      <a:pPr algn="r" fontAlgn="b"/>
                      <a:r>
                        <a:rPr lang="fi-FI" sz="1100" u="none" strike="noStrike">
                          <a:effectLst/>
                        </a:rPr>
                        <a:t>2029</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fi-FI" sz="1100" u="none" strike="noStrike">
                          <a:effectLst/>
                          <a:latin typeface="+mn-lt"/>
                        </a:rPr>
                        <a:t>1,9</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fi-FI" sz="1100" u="none" strike="noStrike" dirty="0">
                          <a:effectLst/>
                          <a:latin typeface="+mn-lt"/>
                        </a:rPr>
                        <a:t>1,3</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fi-FI" sz="1100" u="none" strike="noStrike">
                          <a:effectLst/>
                          <a:latin typeface="+mn-lt"/>
                        </a:rPr>
                        <a:t>2,9</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fi-FI" sz="1100" u="none" strike="noStrike" dirty="0">
                          <a:effectLst/>
                          <a:latin typeface="+mn-lt"/>
                        </a:rPr>
                        <a:t>1,8</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fi-FI" sz="1100" u="none" strike="noStrike" dirty="0">
                          <a:effectLst/>
                          <a:latin typeface="+mn-lt"/>
                        </a:rPr>
                        <a:t>4,3</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fi-FI" sz="1100" u="none" strike="noStrike" dirty="0">
                          <a:effectLst/>
                          <a:latin typeface="+mn-lt"/>
                        </a:rPr>
                        <a:t>2,3</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4,3</a:t>
                      </a:r>
                    </a:p>
                  </a:txBody>
                  <a:tcPr marL="9525" marR="9525" marT="9525" marB="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2,3</a:t>
                      </a:r>
                    </a:p>
                  </a:txBody>
                  <a:tcPr marL="9525" marR="9525" marT="9525"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610507183"/>
                  </a:ext>
                </a:extLst>
              </a:tr>
              <a:tr h="224743">
                <a:tc>
                  <a:txBody>
                    <a:bodyPr/>
                    <a:lstStyle/>
                    <a:p>
                      <a:pPr algn="r" fontAlgn="b"/>
                      <a:r>
                        <a:rPr lang="fi-FI" sz="1100" u="none" strike="noStrike">
                          <a:effectLst/>
                        </a:rPr>
                        <a:t>2030</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fi-FI" sz="1100" u="none" strike="noStrike">
                          <a:effectLst/>
                          <a:latin typeface="+mn-lt"/>
                        </a:rPr>
                        <a:t>1,8</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fi-FI" sz="1100" u="none" strike="noStrike" dirty="0">
                          <a:effectLst/>
                          <a:latin typeface="+mn-lt"/>
                        </a:rPr>
                        <a:t>1,4</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fi-FI" sz="1100" u="none" strike="noStrike" dirty="0">
                          <a:effectLst/>
                          <a:latin typeface="+mn-lt"/>
                        </a:rPr>
                        <a:t>3,0</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1,8</a:t>
                      </a:r>
                    </a:p>
                  </a:txBody>
                  <a:tcPr marL="9525" marR="9525" marT="9525"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4,4</a:t>
                      </a:r>
                    </a:p>
                  </a:txBody>
                  <a:tcPr marL="9525" marR="9525" marT="9525" marB="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fi-FI" sz="1100" u="none" strike="noStrike" dirty="0">
                          <a:effectLst/>
                          <a:latin typeface="+mn-lt"/>
                        </a:rPr>
                        <a:t>2,4</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4,4</a:t>
                      </a:r>
                    </a:p>
                  </a:txBody>
                  <a:tcPr marL="9525" marR="9525" marT="9525" marB="0" anchor="ct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2,4</a:t>
                      </a:r>
                    </a:p>
                  </a:txBody>
                  <a:tcPr marL="9525" marR="9525" marT="9525" marB="0" anchor="ctr">
                    <a:lnR w="12700" cap="flat" cmpd="sng" algn="ctr">
                      <a:solidFill>
                        <a:schemeClr val="tx1"/>
                      </a:solidFill>
                      <a:prstDash val="solid"/>
                      <a:round/>
                      <a:headEnd type="none" w="med" len="med"/>
                      <a:tailEnd type="none" w="med" len="med"/>
                    </a:lnR>
                    <a:solidFill>
                      <a:schemeClr val="accent2">
                        <a:lumMod val="60000"/>
                        <a:lumOff val="40000"/>
                      </a:schemeClr>
                    </a:solidFill>
                  </a:tcPr>
                </a:tc>
                <a:extLst>
                  <a:ext uri="{0D108BD9-81ED-4DB2-BD59-A6C34878D82A}">
                    <a16:rowId xmlns:a16="http://schemas.microsoft.com/office/drawing/2014/main" val="2863664361"/>
                  </a:ext>
                </a:extLst>
              </a:tr>
              <a:tr h="224743">
                <a:tc>
                  <a:txBody>
                    <a:bodyPr/>
                    <a:lstStyle/>
                    <a:p>
                      <a:pPr algn="r" fontAlgn="b"/>
                      <a:r>
                        <a:rPr lang="fi-FI" sz="1100" u="none" strike="noStrike">
                          <a:effectLst/>
                        </a:rPr>
                        <a:t>2031</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fi-FI" sz="1100" u="none" strike="noStrike" dirty="0">
                          <a:effectLst/>
                          <a:latin typeface="+mn-lt"/>
                        </a:rPr>
                        <a:t>0,7</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1,4</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fi-FI" sz="1100" u="none" strike="noStrike" dirty="0">
                          <a:effectLst/>
                          <a:latin typeface="+mn-lt"/>
                        </a:rPr>
                        <a:t>3,1</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1,9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4,5</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fi-FI" sz="1100" u="none" strike="noStrike" dirty="0">
                          <a:effectLst/>
                          <a:latin typeface="+mn-lt"/>
                        </a:rPr>
                        <a:t>2,5</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4,5</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fi-FI" sz="1100" b="0" i="0" u="none" strike="noStrike" dirty="0">
                          <a:solidFill>
                            <a:srgbClr val="000000"/>
                          </a:solidFill>
                          <a:effectLst/>
                          <a:latin typeface="+mn-lt"/>
                        </a:rPr>
                        <a:t>2,5</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735304453"/>
                  </a:ext>
                </a:extLst>
              </a:tr>
              <a:tr h="224743">
                <a:tc>
                  <a:txBody>
                    <a:bodyPr/>
                    <a:lstStyle/>
                    <a:p>
                      <a:pPr algn="r" fontAlgn="b"/>
                      <a:r>
                        <a:rPr lang="fi-FI" sz="1100" u="none" strike="noStrike">
                          <a:effectLst/>
                        </a:rPr>
                        <a:t>2032</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fi-FI" sz="1100" u="none" strike="noStrike" dirty="0">
                          <a:effectLst/>
                          <a:latin typeface="+mn-lt"/>
                        </a:rPr>
                        <a:t> </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fi-FI" sz="1100" b="0" i="0" u="none" strike="noStrike" dirty="0">
                          <a:solidFill>
                            <a:srgbClr val="000000"/>
                          </a:solidFill>
                          <a:effectLst/>
                          <a:latin typeface="+mn-lt"/>
                        </a:rPr>
                        <a:t>1,5</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fi-FI" sz="1100" u="none" strike="noStrike" dirty="0">
                          <a:effectLst/>
                          <a:latin typeface="+mn-lt"/>
                        </a:rPr>
                        <a:t> </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fi-FI" sz="1100" b="0" i="0" u="none" strike="noStrike" dirty="0">
                          <a:solidFill>
                            <a:srgbClr val="000000"/>
                          </a:solidFill>
                          <a:effectLst/>
                          <a:latin typeface="+mn-lt"/>
                        </a:rPr>
                        <a:t>2,0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fi-FI" sz="1100" u="none" strike="noStrike">
                          <a:effectLst/>
                          <a:latin typeface="+mn-lt"/>
                        </a:rPr>
                        <a:t> </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fi-FI" sz="1100" u="none" strike="noStrike" dirty="0">
                          <a:effectLst/>
                          <a:latin typeface="+mn-lt"/>
                        </a:rPr>
                        <a:t>2,6</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fi-FI" sz="1100" b="0" i="0" u="none" strike="noStrike" dirty="0">
                          <a:solidFill>
                            <a:srgbClr val="000000"/>
                          </a:solidFill>
                          <a:effectLst/>
                          <a:latin typeface="+mn-lt"/>
                        </a:rPr>
                        <a:t>2,5</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708701274"/>
                  </a:ext>
                </a:extLst>
              </a:tr>
              <a:tr h="224743">
                <a:tc>
                  <a:txBody>
                    <a:bodyPr/>
                    <a:lstStyle/>
                    <a:p>
                      <a:pPr algn="r" fontAlgn="b"/>
                      <a:r>
                        <a:rPr lang="fi-FI" sz="1100" u="none" strike="noStrike">
                          <a:effectLst/>
                        </a:rPr>
                        <a:t>2033</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fi-FI" sz="1100" u="none" strike="noStrike">
                          <a:effectLst/>
                          <a:latin typeface="+mn-lt"/>
                        </a:rPr>
                        <a:t> </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fi-FI" sz="1100" b="0" i="0" u="none" strike="noStrike" dirty="0">
                          <a:solidFill>
                            <a:srgbClr val="000000"/>
                          </a:solidFill>
                          <a:effectLst/>
                          <a:latin typeface="+mn-lt"/>
                        </a:rPr>
                        <a:t>1,5</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fi-FI" sz="1100" u="none" strike="noStrike">
                          <a:effectLst/>
                          <a:latin typeface="+mn-lt"/>
                        </a:rPr>
                        <a:t> </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fi-FI" sz="1100" b="0" i="0" u="none" strike="noStrike" dirty="0">
                          <a:solidFill>
                            <a:srgbClr val="000000"/>
                          </a:solidFill>
                          <a:effectLst/>
                          <a:latin typeface="+mn-lt"/>
                        </a:rPr>
                        <a:t>2,0</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r>
                        <a:rPr lang="fi-FI" sz="1100" u="none" strike="noStrike">
                          <a:effectLst/>
                          <a:latin typeface="+mn-lt"/>
                        </a:rPr>
                        <a:t> </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fi-FI" sz="1100" b="0" i="0" u="none" strike="noStrike" dirty="0">
                          <a:solidFill>
                            <a:srgbClr val="000000"/>
                          </a:solidFill>
                          <a:effectLst/>
                          <a:latin typeface="+mn-lt"/>
                        </a:rPr>
                        <a:t>2,6</a:t>
                      </a: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fi-FI" sz="1100" b="0" i="0" u="none" strike="noStrike" dirty="0">
                          <a:solidFill>
                            <a:srgbClr val="000000"/>
                          </a:solidFill>
                          <a:effectLst/>
                          <a:latin typeface="+mn-lt"/>
                        </a:rPr>
                        <a:t>2,6</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34585412"/>
                  </a:ext>
                </a:extLst>
              </a:tr>
              <a:tr h="224743">
                <a:tc>
                  <a:txBody>
                    <a:bodyPr/>
                    <a:lstStyle/>
                    <a:p>
                      <a:pPr algn="r" fontAlgn="b"/>
                      <a:r>
                        <a:rPr lang="fi-FI" sz="1100" u="none" strike="noStrike">
                          <a:effectLst/>
                        </a:rPr>
                        <a:t>2034</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a:effectLst/>
                          <a:latin typeface="+mn-lt"/>
                        </a:rPr>
                        <a:t> </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fi-FI" sz="1100" b="0" i="0" u="none" strike="noStrike" dirty="0">
                          <a:solidFill>
                            <a:srgbClr val="000000"/>
                          </a:solidFill>
                          <a:effectLst/>
                          <a:latin typeface="+mn-lt"/>
                        </a:rPr>
                        <a:t>1,6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a:effectLst/>
                          <a:latin typeface="+mn-lt"/>
                        </a:rPr>
                        <a:t> </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fi-FI" sz="1100" b="0" i="0" u="none" strike="noStrike" dirty="0">
                          <a:solidFill>
                            <a:srgbClr val="000000"/>
                          </a:solidFill>
                          <a:effectLst/>
                          <a:latin typeface="+mn-lt"/>
                        </a:rPr>
                        <a:t>2,1</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dirty="0">
                          <a:effectLst/>
                          <a:latin typeface="+mn-lt"/>
                        </a:rPr>
                        <a:t> </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fi-FI" sz="1100" u="none" strike="noStrike" dirty="0">
                          <a:effectLst/>
                          <a:latin typeface="+mn-lt"/>
                        </a:rPr>
                        <a:t>0,0</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fi-FI" sz="1100" b="0" i="0" u="none" strike="noStrike" dirty="0">
                          <a:solidFill>
                            <a:srgbClr val="000000"/>
                          </a:solidFill>
                          <a:effectLst/>
                          <a:latin typeface="+mn-lt"/>
                        </a:rPr>
                        <a:t>0,0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4867633"/>
                  </a:ext>
                </a:extLst>
              </a:tr>
              <a:tr h="224743">
                <a:tc>
                  <a:txBody>
                    <a:bodyPr/>
                    <a:lstStyle/>
                    <a:p>
                      <a:pPr algn="r" fontAlgn="b"/>
                      <a:r>
                        <a:rPr lang="fi-FI" sz="1100" u="none" strike="noStrike">
                          <a:effectLst/>
                        </a:rPr>
                        <a:t>Oletettu sopeutus 2026-2027</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u="none" strike="noStrike" dirty="0">
                          <a:effectLst/>
                          <a:latin typeface="+mn-lt"/>
                        </a:rPr>
                        <a:t>1,4</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u="none" strike="noStrike">
                          <a:effectLst/>
                          <a:latin typeface="+mn-lt"/>
                        </a:rPr>
                        <a:t>1,4</a:t>
                      </a:r>
                      <a:endParaRPr lang="fi-FI" sz="1100" b="0" i="0" u="none" strike="noStrike">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u="none" strike="noStrike">
                          <a:effectLst/>
                          <a:latin typeface="+mn-lt"/>
                        </a:rPr>
                        <a:t>1,4</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u="none" strike="noStrike">
                          <a:effectLst/>
                          <a:latin typeface="+mn-lt"/>
                        </a:rPr>
                        <a:t>1,4</a:t>
                      </a:r>
                      <a:endParaRPr lang="fi-FI" sz="1100" b="0" i="0" u="none" strike="noStrike">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u="none" strike="noStrike">
                          <a:effectLst/>
                          <a:latin typeface="+mn-lt"/>
                        </a:rPr>
                        <a:t>0,0</a:t>
                      </a:r>
                      <a:endParaRPr lang="fi-FI" sz="11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u="none" strike="noStrike" dirty="0">
                          <a:effectLst/>
                          <a:latin typeface="+mn-lt"/>
                        </a:rPr>
                        <a:t>0,0</a:t>
                      </a:r>
                      <a:endParaRPr lang="fi-FI" sz="1100" b="0"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i="0" u="none" strike="noStrike" dirty="0">
                          <a:solidFill>
                            <a:srgbClr val="000000"/>
                          </a:solidFill>
                          <a:effectLst/>
                          <a:latin typeface="+mn-lt"/>
                        </a:rPr>
                        <a:t>0,6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0" i="0" u="none" strike="noStrike" dirty="0">
                          <a:solidFill>
                            <a:srgbClr val="000000"/>
                          </a:solidFill>
                          <a:effectLst/>
                          <a:latin typeface="+mn-lt"/>
                        </a:rPr>
                        <a:t>0,6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88087765"/>
                  </a:ext>
                </a:extLst>
              </a:tr>
              <a:tr h="224743">
                <a:tc>
                  <a:txBody>
                    <a:bodyPr/>
                    <a:lstStyle/>
                    <a:p>
                      <a:pPr algn="r" fontAlgn="b"/>
                      <a:r>
                        <a:rPr lang="fi-FI" sz="1100" u="none" strike="noStrike" dirty="0">
                          <a:effectLst/>
                        </a:rPr>
                        <a:t>Sopeutus 2028-2031</a:t>
                      </a:r>
                      <a:endParaRPr lang="fi-FI" sz="11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effectLst/>
                          <a:latin typeface="+mn-lt"/>
                        </a:rPr>
                        <a:t>8,0</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fi-FI" sz="1100" b="1" u="none" strike="noStrike" dirty="0">
                          <a:effectLst/>
                          <a:latin typeface="+mn-lt"/>
                        </a:rPr>
                        <a:t>7,7</a:t>
                      </a:r>
                      <a:endParaRPr lang="fi-FI" sz="1100" b="1"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effectLst/>
                          <a:latin typeface="+mn-lt"/>
                        </a:rPr>
                        <a:t>10,8</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fi-FI" sz="1100" b="1" i="0" u="none" strike="noStrike" dirty="0">
                          <a:solidFill>
                            <a:srgbClr val="000000"/>
                          </a:solidFill>
                          <a:effectLst/>
                          <a:latin typeface="+mn-lt"/>
                        </a:rPr>
                        <a:t>7,4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effectLst/>
                          <a:latin typeface="+mn-lt"/>
                        </a:rPr>
                        <a:t>14,4</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fi-FI" sz="1100" b="1" i="0" u="none" strike="noStrike" dirty="0">
                          <a:solidFill>
                            <a:srgbClr val="000000"/>
                          </a:solidFill>
                          <a:effectLst/>
                          <a:latin typeface="+mn-lt"/>
                        </a:rPr>
                        <a:t>8,3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fi-FI" sz="1100" b="1" i="0" u="none" strike="noStrike" dirty="0">
                          <a:solidFill>
                            <a:srgbClr val="000000"/>
                          </a:solidFill>
                          <a:effectLst/>
                          <a:latin typeface="+mn-lt"/>
                        </a:rPr>
                        <a:t>13,8</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fi-FI" sz="1100" b="1" i="0" u="none" strike="noStrike" dirty="0">
                          <a:solidFill>
                            <a:srgbClr val="000000"/>
                          </a:solidFill>
                          <a:effectLst/>
                          <a:latin typeface="+mn-lt"/>
                        </a:rPr>
                        <a:t>7,7</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1598430"/>
                  </a:ext>
                </a:extLst>
              </a:tr>
              <a:tr h="224743">
                <a:tc>
                  <a:txBody>
                    <a:bodyPr/>
                    <a:lstStyle/>
                    <a:p>
                      <a:pPr algn="r" fontAlgn="b"/>
                      <a:r>
                        <a:rPr lang="fi-FI" sz="1100" u="none" strike="noStrike">
                          <a:effectLst/>
                        </a:rPr>
                        <a:t>Sopeutus 2027-2031</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100" u="none" strike="noStrike" dirty="0">
                          <a:effectLst/>
                          <a:latin typeface="+mn-lt"/>
                        </a:rPr>
                        <a:t>9,3</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100" b="0" i="0" u="none" strike="noStrike" dirty="0">
                          <a:solidFill>
                            <a:srgbClr val="000000"/>
                          </a:solidFill>
                          <a:effectLst/>
                          <a:latin typeface="+mn-lt"/>
                        </a:rPr>
                        <a:t>9,0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100" u="none" strike="noStrike" dirty="0">
                          <a:effectLst/>
                          <a:latin typeface="+mn-lt"/>
                        </a:rPr>
                        <a:t>12,2</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100" b="0" i="0" u="none" strike="noStrike" dirty="0">
                          <a:solidFill>
                            <a:srgbClr val="000000"/>
                          </a:solidFill>
                          <a:effectLst/>
                          <a:latin typeface="+mn-lt"/>
                        </a:rPr>
                        <a:t>8,8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100" u="none" strike="noStrike" dirty="0">
                          <a:effectLst/>
                          <a:latin typeface="+mn-lt"/>
                        </a:rPr>
                        <a:t>14,4</a:t>
                      </a:r>
                      <a:endParaRPr lang="fi-FI"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100" b="0" i="0" u="none" strike="noStrike" dirty="0">
                          <a:solidFill>
                            <a:srgbClr val="000000"/>
                          </a:solidFill>
                          <a:effectLst/>
                          <a:latin typeface="+mn-lt"/>
                        </a:rPr>
                        <a:t>8,3</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100" b="0" i="0" u="none" strike="noStrike" dirty="0">
                          <a:solidFill>
                            <a:srgbClr val="000000"/>
                          </a:solidFill>
                          <a:effectLst/>
                          <a:latin typeface="+mn-lt"/>
                        </a:rPr>
                        <a:t>14,4</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100" b="0" i="0" u="none" strike="noStrike" dirty="0">
                          <a:solidFill>
                            <a:srgbClr val="000000"/>
                          </a:solidFill>
                          <a:effectLst/>
                          <a:latin typeface="+mn-lt"/>
                        </a:rPr>
                        <a:t>8,3</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185221"/>
                  </a:ext>
                </a:extLst>
              </a:tr>
              <a:tr h="406801">
                <a:tc>
                  <a:txBody>
                    <a:bodyPr/>
                    <a:lstStyle/>
                    <a:p>
                      <a:pPr algn="r" fontAlgn="b"/>
                      <a:r>
                        <a:rPr lang="fi-FI" sz="1100" u="none" strike="noStrike">
                          <a:effectLst/>
                        </a:rPr>
                        <a:t>Velkaa kerryttävä jäämä keskimäärin 2027-2033</a:t>
                      </a:r>
                      <a:endParaRPr lang="fi-FI" sz="11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1" u="none" strike="noStrike" dirty="0">
                          <a:effectLst/>
                          <a:latin typeface="+mn-lt"/>
                        </a:rPr>
                        <a:t>–2,9 %</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1" u="none" strike="noStrike" dirty="0">
                          <a:effectLst/>
                          <a:latin typeface="+mn-lt"/>
                        </a:rPr>
                        <a:t>–2,9 %</a:t>
                      </a:r>
                      <a:endParaRPr lang="fi-FI" sz="1100" b="1"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1" u="none" strike="noStrike" dirty="0">
                          <a:effectLst/>
                          <a:latin typeface="+mn-lt"/>
                        </a:rPr>
                        <a:t>–2,7 %</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1" u="none" strike="noStrike" dirty="0">
                          <a:effectLst/>
                          <a:latin typeface="+mn-lt"/>
                        </a:rPr>
                        <a:t>–3,1 %</a:t>
                      </a:r>
                      <a:endParaRPr lang="fi-FI" sz="1100" b="1"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1" u="none" strike="noStrike" dirty="0">
                          <a:effectLst/>
                          <a:latin typeface="+mn-lt"/>
                        </a:rPr>
                        <a:t>–2,7 %</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1" u="none" strike="noStrike" dirty="0">
                          <a:effectLst/>
                          <a:latin typeface="+mn-lt"/>
                        </a:rPr>
                        <a:t>–3,3 %</a:t>
                      </a:r>
                      <a:endParaRPr lang="fi-FI" sz="1100" b="1"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1" u="none" strike="noStrike" dirty="0">
                          <a:effectLst/>
                          <a:latin typeface="+mn-lt"/>
                        </a:rPr>
                        <a:t>–2,7 %</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1" u="none" strike="noStrike" dirty="0">
                          <a:effectLst/>
                          <a:latin typeface="+mn-lt"/>
                        </a:rPr>
                        <a:t>–3,3 %</a:t>
                      </a:r>
                      <a:endParaRPr lang="fi-FI" sz="1100" b="1"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42326285"/>
                  </a:ext>
                </a:extLst>
              </a:tr>
              <a:tr h="406801">
                <a:tc>
                  <a:txBody>
                    <a:bodyPr/>
                    <a:lstStyle/>
                    <a:p>
                      <a:pPr algn="r" fontAlgn="b"/>
                      <a:r>
                        <a:rPr lang="fi-FI" sz="1100" u="none" strike="noStrike">
                          <a:effectLst/>
                        </a:rPr>
                        <a:t>Velkaa kerryttävä jäämä 2031</a:t>
                      </a:r>
                      <a:endParaRPr lang="fi-FI"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effectLst/>
                          <a:latin typeface="+mn-lt"/>
                        </a:rPr>
                        <a:t>–2,0 %</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fi-FI" sz="1100" b="1" u="none" strike="noStrike" dirty="0">
                          <a:effectLst/>
                          <a:latin typeface="+mn-lt"/>
                        </a:rPr>
                        <a:t>–2,1 %</a:t>
                      </a:r>
                      <a:endParaRPr lang="fi-FI" sz="1100" b="1"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effectLst/>
                          <a:latin typeface="+mn-lt"/>
                        </a:rPr>
                        <a:t>–1,5 %</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fi-FI" sz="1100" b="1" u="none" strike="noStrike" dirty="0">
                          <a:effectLst/>
                          <a:latin typeface="+mn-lt"/>
                        </a:rPr>
                        <a:t>–2,3 %</a:t>
                      </a:r>
                      <a:endParaRPr lang="fi-FI" sz="1100" b="1"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effectLst/>
                          <a:latin typeface="+mn-lt"/>
                        </a:rPr>
                        <a:t>–1,1 %</a:t>
                      </a:r>
                      <a:endParaRPr lang="fi-FI"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fi-FI" sz="1100" b="1" u="none" strike="noStrike" dirty="0">
                          <a:effectLst/>
                          <a:latin typeface="+mn-lt"/>
                        </a:rPr>
                        <a:t>–2,5 %</a:t>
                      </a:r>
                      <a:endParaRPr lang="fi-FI" sz="1100" b="1" i="0"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fi-FI" sz="1100" b="1" i="0" u="none" strike="noStrike" dirty="0">
                          <a:solidFill>
                            <a:srgbClr val="000000"/>
                          </a:solidFill>
                          <a:effectLst/>
                          <a:latin typeface="+mn-lt"/>
                        </a:rPr>
                        <a:t>-1,2 %</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fi-FI" sz="1100" b="1" i="0" u="none" strike="noStrike" dirty="0">
                          <a:solidFill>
                            <a:srgbClr val="000000"/>
                          </a:solidFill>
                          <a:effectLst/>
                          <a:latin typeface="+mn-lt"/>
                        </a:rPr>
                        <a:t>-2,6 %</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5455294"/>
                  </a:ext>
                </a:extLst>
              </a:tr>
            </a:tbl>
          </a:graphicData>
        </a:graphic>
      </p:graphicFrame>
    </p:spTree>
    <p:extLst>
      <p:ext uri="{BB962C8B-B14F-4D97-AF65-F5344CB8AC3E}">
        <p14:creationId xmlns:p14="http://schemas.microsoft.com/office/powerpoint/2010/main" val="285371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EEE871-A709-F01E-EAB8-6FDCBC03DA81}"/>
              </a:ext>
            </a:extLst>
          </p:cNvPr>
          <p:cNvSpPr>
            <a:spLocks noGrp="1"/>
          </p:cNvSpPr>
          <p:nvPr>
            <p:ph type="title"/>
          </p:nvPr>
        </p:nvSpPr>
        <p:spPr/>
        <p:txBody>
          <a:bodyPr/>
          <a:lstStyle/>
          <a:p>
            <a:r>
              <a:rPr lang="fi-FI" dirty="0"/>
              <a:t>Julkista taloutta vahvistavan talouskasvun edellytysten parantaminen</a:t>
            </a:r>
          </a:p>
        </p:txBody>
      </p:sp>
      <p:sp>
        <p:nvSpPr>
          <p:cNvPr id="3" name="Sisällön paikkamerkki 2">
            <a:extLst>
              <a:ext uri="{FF2B5EF4-FFF2-40B4-BE49-F238E27FC236}">
                <a16:creationId xmlns:a16="http://schemas.microsoft.com/office/drawing/2014/main" id="{04B9849C-DFCF-F473-34D5-D00BAD19B6C5}"/>
              </a:ext>
            </a:extLst>
          </p:cNvPr>
          <p:cNvSpPr>
            <a:spLocks noGrp="1"/>
          </p:cNvSpPr>
          <p:nvPr>
            <p:ph idx="1"/>
          </p:nvPr>
        </p:nvSpPr>
        <p:spPr>
          <a:xfrm>
            <a:off x="822890" y="1991810"/>
            <a:ext cx="10871108" cy="4449877"/>
          </a:xfrm>
        </p:spPr>
        <p:txBody>
          <a:bodyPr>
            <a:normAutofit lnSpcReduction="10000"/>
          </a:bodyPr>
          <a:lstStyle/>
          <a:p>
            <a:pPr>
              <a:spcBef>
                <a:spcPts val="300"/>
              </a:spcBef>
            </a:pPr>
            <a:r>
              <a:rPr lang="fi-FI" dirty="0"/>
              <a:t>Osaava työvoima ja pääoma, riskinottohalu ja –kyky</a:t>
            </a:r>
          </a:p>
          <a:p>
            <a:pPr>
              <a:spcBef>
                <a:spcPts val="300"/>
              </a:spcBef>
            </a:pPr>
            <a:r>
              <a:rPr lang="fi-FI" dirty="0"/>
              <a:t>T&amp;K-panostusten tehokas suuntaaminen, verotuksen rakenteen uudistamisen jatkaminen, työvoiman tarjonnan lisääminen edelleen</a:t>
            </a:r>
          </a:p>
          <a:p>
            <a:pPr>
              <a:spcBef>
                <a:spcPts val="300"/>
              </a:spcBef>
            </a:pPr>
            <a:r>
              <a:rPr lang="fi-FI" dirty="0"/>
              <a:t>Joitakin aloja, joilla on potentiaalia: puolustusteollisuus, kaksikäyttötuotteet, televiestintä, suurteholaskenta, kvanttitietokoneet, tekoäly, avaruus, puhdas teräs</a:t>
            </a:r>
          </a:p>
          <a:p>
            <a:pPr>
              <a:spcBef>
                <a:spcPts val="2400"/>
              </a:spcBef>
              <a:buFont typeface="Wingdings" panose="05000000000000000000" pitchFamily="2" charset="2"/>
              <a:buChar char="Ø"/>
            </a:pPr>
            <a:r>
              <a:rPr lang="fi-FI" dirty="0"/>
              <a:t>Kasvuedellytysten parantaminen on välttämätöntä, kun mm. ikääntymiseen liittyvät menot jatkavat kasvuaan pitkälle tulevaisuuteen.</a:t>
            </a:r>
          </a:p>
          <a:p>
            <a:pPr>
              <a:spcBef>
                <a:spcPts val="300"/>
              </a:spcBef>
              <a:buFont typeface="Wingdings" panose="05000000000000000000" pitchFamily="2" charset="2"/>
              <a:buChar char="Ø"/>
            </a:pPr>
            <a:r>
              <a:rPr lang="fi-FI" dirty="0"/>
              <a:t>Lyhyemmällä aikavälillä mahdollisuus vakauttaa julkista taloutta kasvutoimien avulla on vähäisempi.</a:t>
            </a:r>
          </a:p>
          <a:p>
            <a:endParaRPr lang="fi-FI" dirty="0"/>
          </a:p>
        </p:txBody>
      </p:sp>
      <p:sp>
        <p:nvSpPr>
          <p:cNvPr id="4" name="Dian numeron paikkamerkki 3">
            <a:extLst>
              <a:ext uri="{FF2B5EF4-FFF2-40B4-BE49-F238E27FC236}">
                <a16:creationId xmlns:a16="http://schemas.microsoft.com/office/drawing/2014/main" id="{0B38E0F4-BE2E-D95B-8261-929B11F66A81}"/>
              </a:ext>
            </a:extLst>
          </p:cNvPr>
          <p:cNvSpPr>
            <a:spLocks noGrp="1"/>
          </p:cNvSpPr>
          <p:nvPr>
            <p:ph type="sldNum" sz="quarter" idx="12"/>
          </p:nvPr>
        </p:nvSpPr>
        <p:spPr/>
        <p:txBody>
          <a:bodyPr/>
          <a:lstStyle/>
          <a:p>
            <a:fld id="{7CD1C137-87C0-4E4B-8573-EDFCC21A7E6F}" type="slidenum">
              <a:rPr lang="fi-FI" noProof="0" smtClean="0"/>
              <a:pPr/>
              <a:t>7</a:t>
            </a:fld>
            <a:endParaRPr lang="fi-FI" noProof="0"/>
          </a:p>
        </p:txBody>
      </p:sp>
    </p:spTree>
    <p:extLst>
      <p:ext uri="{BB962C8B-B14F-4D97-AF65-F5344CB8AC3E}">
        <p14:creationId xmlns:p14="http://schemas.microsoft.com/office/powerpoint/2010/main" val="158344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9F1DE7-C50E-D280-AED9-5E21DA73E857}"/>
              </a:ext>
            </a:extLst>
          </p:cNvPr>
          <p:cNvSpPr>
            <a:spLocks noGrp="1"/>
          </p:cNvSpPr>
          <p:nvPr>
            <p:ph type="title"/>
          </p:nvPr>
        </p:nvSpPr>
        <p:spPr/>
        <p:txBody>
          <a:bodyPr/>
          <a:lstStyle/>
          <a:p>
            <a:r>
              <a:rPr lang="fi-FI" dirty="0"/>
              <a:t>Kuntien talouden kehitysnäkymät</a:t>
            </a:r>
          </a:p>
        </p:txBody>
      </p:sp>
    </p:spTree>
    <p:extLst>
      <p:ext uri="{BB962C8B-B14F-4D97-AF65-F5344CB8AC3E}">
        <p14:creationId xmlns:p14="http://schemas.microsoft.com/office/powerpoint/2010/main" val="428406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130202-1BC4-1197-E297-8D3D892F22B3}"/>
              </a:ext>
            </a:extLst>
          </p:cNvPr>
          <p:cNvSpPr>
            <a:spLocks noGrp="1"/>
          </p:cNvSpPr>
          <p:nvPr>
            <p:ph type="title"/>
          </p:nvPr>
        </p:nvSpPr>
        <p:spPr>
          <a:xfrm>
            <a:off x="808718" y="592575"/>
            <a:ext cx="10574564" cy="1080000"/>
          </a:xfrm>
        </p:spPr>
        <p:txBody>
          <a:bodyPr anchor="ctr">
            <a:normAutofit/>
          </a:bodyPr>
          <a:lstStyle/>
          <a:p>
            <a:r>
              <a:rPr lang="fi-FI" sz="2800" dirty="0"/>
              <a:t>Vuosina 2025-2029 kuntatalouden* vuosikate riittää niukasti poistoihin, mutta ei nettoinvestointeihin </a:t>
            </a:r>
            <a:r>
              <a:rPr lang="fi-FI" sz="1800" dirty="0"/>
              <a:t>(KTO 22.9.2025)</a:t>
            </a:r>
            <a:endParaRPr lang="fi-FI" sz="1800" dirty="0">
              <a:cs typeface="Arial"/>
            </a:endParaRPr>
          </a:p>
        </p:txBody>
      </p:sp>
      <p:pic>
        <p:nvPicPr>
          <p:cNvPr id="6" name="Picture 5">
            <a:extLst>
              <a:ext uri="{FF2B5EF4-FFF2-40B4-BE49-F238E27FC236}">
                <a16:creationId xmlns:a16="http://schemas.microsoft.com/office/drawing/2014/main" id="{C7D14077-D741-7A1D-FBFC-2C868D44211C}"/>
              </a:ext>
            </a:extLst>
          </p:cNvPr>
          <p:cNvPicPr>
            <a:picLocks noChangeAspect="1"/>
          </p:cNvPicPr>
          <p:nvPr/>
        </p:nvPicPr>
        <p:blipFill>
          <a:blip r:embed="rId3"/>
          <a:stretch>
            <a:fillRect/>
          </a:stretch>
        </p:blipFill>
        <p:spPr>
          <a:xfrm>
            <a:off x="162000" y="1944000"/>
            <a:ext cx="6401112" cy="3691224"/>
          </a:xfrm>
          <a:prstGeom prst="rect">
            <a:avLst/>
          </a:prstGeom>
          <a:noFill/>
        </p:spPr>
      </p:pic>
      <p:sp>
        <p:nvSpPr>
          <p:cNvPr id="3" name="Sisällön paikkamerkki 2">
            <a:extLst>
              <a:ext uri="{FF2B5EF4-FFF2-40B4-BE49-F238E27FC236}">
                <a16:creationId xmlns:a16="http://schemas.microsoft.com/office/drawing/2014/main" id="{407B7FAE-367F-F430-BCA8-0DDAF323A4DA}"/>
              </a:ext>
            </a:extLst>
          </p:cNvPr>
          <p:cNvSpPr>
            <a:spLocks noGrp="1"/>
          </p:cNvSpPr>
          <p:nvPr>
            <p:ph sz="half" idx="2"/>
          </p:nvPr>
        </p:nvSpPr>
        <p:spPr>
          <a:xfrm>
            <a:off x="6642157" y="1944000"/>
            <a:ext cx="5316764" cy="3781425"/>
          </a:xfrm>
        </p:spPr>
        <p:txBody>
          <a:bodyPr vert="horz" lIns="0" tIns="45720" rIns="0" bIns="45720" rtlCol="0" anchor="t">
            <a:noAutofit/>
          </a:bodyPr>
          <a:lstStyle/>
          <a:p>
            <a:pPr marL="312420" indent="-312420">
              <a:lnSpc>
                <a:spcPct val="100000"/>
              </a:lnSpc>
            </a:pPr>
            <a:r>
              <a:rPr lang="fi-FI" sz="1600" dirty="0"/>
              <a:t>Vuosikatteet riittävät niukasti kattamaan poistot, mutta ei nettoinvestointeja vuosina 2025-2029.</a:t>
            </a:r>
            <a:endParaRPr lang="fi-FI" sz="1600" dirty="0">
              <a:cs typeface="Arial"/>
            </a:endParaRPr>
          </a:p>
          <a:p>
            <a:pPr marL="312420" indent="-312420">
              <a:lnSpc>
                <a:spcPct val="100000"/>
              </a:lnSpc>
            </a:pPr>
            <a:r>
              <a:rPr lang="fi-FI" sz="1600" dirty="0">
                <a:cs typeface="Arial"/>
              </a:rPr>
              <a:t>Valtionosuuksiin tehdyt leikkaukset ja heikosti kehittyvät verotulot heikentävät kuntien tulorahoitusta.</a:t>
            </a:r>
          </a:p>
          <a:p>
            <a:pPr marL="312420" indent="-312420">
              <a:lnSpc>
                <a:spcPct val="100000"/>
              </a:lnSpc>
            </a:pPr>
            <a:r>
              <a:rPr lang="fi-FI" sz="1600" dirty="0"/>
              <a:t>Kuntahallinnon menot kasvavat pääasiassa hintojen noustessa. Kustannuksia nostaa erityisesti kunta-alan palkkaratkaisu, joka myös ylittää yleisen linjan.</a:t>
            </a:r>
            <a:endParaRPr lang="fi-FI" sz="1600" dirty="0">
              <a:cs typeface="Arial"/>
            </a:endParaRPr>
          </a:p>
          <a:p>
            <a:pPr marL="312420" indent="-312420">
              <a:lnSpc>
                <a:spcPct val="100000"/>
              </a:lnSpc>
            </a:pPr>
            <a:r>
              <a:rPr lang="fi-FI" sz="1600" dirty="0"/>
              <a:t>Investoinnit pysyvät mm. kasvukeskusten investointipaineiden vuoksi mittavina.</a:t>
            </a:r>
            <a:endParaRPr lang="fi-FI" sz="1600" dirty="0">
              <a:cs typeface="Arial"/>
            </a:endParaRPr>
          </a:p>
          <a:p>
            <a:pPr marL="312420" indent="-312420">
              <a:lnSpc>
                <a:spcPct val="100000"/>
              </a:lnSpc>
            </a:pPr>
            <a:r>
              <a:rPr lang="fi-FI" sz="1600" dirty="0"/>
              <a:t>TE-palvelu-uudistuksen myötä kuntatalous on aiempaa herkempi suhdanteille</a:t>
            </a:r>
            <a:endParaRPr lang="fi-FI" sz="1600" dirty="0">
              <a:cs typeface="Arial"/>
            </a:endParaRPr>
          </a:p>
          <a:p>
            <a:pPr lvl="1">
              <a:lnSpc>
                <a:spcPct val="100000"/>
              </a:lnSpc>
              <a:buFont typeface="Courier New" panose="020B0604020202020204" pitchFamily="34" charset="0"/>
              <a:buChar char="o"/>
            </a:pPr>
            <a:r>
              <a:rPr lang="fi-FI" sz="1400" dirty="0"/>
              <a:t>Pitkään jatkuvat työttömyysjaksot nostavat kuntien osuutta työttömyysetuuksien rahoituksesta.</a:t>
            </a:r>
            <a:endParaRPr lang="fi-FI" sz="1400" dirty="0">
              <a:cs typeface="Arial"/>
            </a:endParaRPr>
          </a:p>
          <a:p>
            <a:pPr marL="312420" indent="-312420">
              <a:lnSpc>
                <a:spcPct val="100000"/>
              </a:lnSpc>
            </a:pPr>
            <a:endParaRPr lang="fi-FI" sz="1600" dirty="0">
              <a:cs typeface="Arial"/>
            </a:endParaRPr>
          </a:p>
        </p:txBody>
      </p:sp>
      <p:sp>
        <p:nvSpPr>
          <p:cNvPr id="4" name="Dian numeron paikkamerkki 3">
            <a:extLst>
              <a:ext uri="{FF2B5EF4-FFF2-40B4-BE49-F238E27FC236}">
                <a16:creationId xmlns:a16="http://schemas.microsoft.com/office/drawing/2014/main" id="{877E1C9B-C885-EF4A-88EA-5D29CE6CDF5A}"/>
              </a:ext>
            </a:extLst>
          </p:cNvPr>
          <p:cNvSpPr>
            <a:spLocks noGrp="1"/>
          </p:cNvSpPr>
          <p:nvPr>
            <p:ph type="sldNum" sz="quarter" idx="12"/>
          </p:nvPr>
        </p:nvSpPr>
        <p:spPr>
          <a:xfrm>
            <a:off x="10582910" y="6259125"/>
            <a:ext cx="1102360" cy="365125"/>
          </a:xfrm>
        </p:spPr>
        <p:txBody>
          <a:bodyPr anchor="ctr">
            <a:normAutofit/>
          </a:bodyPr>
          <a:lstStyle/>
          <a:p>
            <a:pPr>
              <a:spcAft>
                <a:spcPts val="600"/>
              </a:spcAft>
            </a:pPr>
            <a:fld id="{7CD1C137-87C0-4E4B-8573-EDFCC21A7E6F}" type="slidenum">
              <a:rPr lang="fi-FI" noProof="0" smtClean="0"/>
              <a:pPr>
                <a:spcAft>
                  <a:spcPts val="600"/>
                </a:spcAft>
              </a:pPr>
              <a:t>9</a:t>
            </a:fld>
            <a:endParaRPr lang="fi-FI" noProof="0"/>
          </a:p>
        </p:txBody>
      </p:sp>
      <p:sp>
        <p:nvSpPr>
          <p:cNvPr id="5" name="Tekstiruutu 4">
            <a:extLst>
              <a:ext uri="{FF2B5EF4-FFF2-40B4-BE49-F238E27FC236}">
                <a16:creationId xmlns:a16="http://schemas.microsoft.com/office/drawing/2014/main" id="{8A3609F1-750B-CA87-B2B1-8F33531A48AE}"/>
              </a:ext>
            </a:extLst>
          </p:cNvPr>
          <p:cNvSpPr txBox="1"/>
          <p:nvPr/>
        </p:nvSpPr>
        <p:spPr>
          <a:xfrm>
            <a:off x="2829464" y="6259125"/>
            <a:ext cx="5684808" cy="276999"/>
          </a:xfrm>
          <a:prstGeom prst="rect">
            <a:avLst/>
          </a:prstGeom>
          <a:noFill/>
        </p:spPr>
        <p:txBody>
          <a:bodyPr wrap="square" rtlCol="0">
            <a:spAutoFit/>
          </a:bodyPr>
          <a:lstStyle/>
          <a:p>
            <a:r>
              <a:rPr lang="fi-FI" sz="1200" dirty="0"/>
              <a:t>* = kunnat ja kuntayhtymät yhteensä, sisäiset erät eliminoitu</a:t>
            </a:r>
          </a:p>
        </p:txBody>
      </p:sp>
    </p:spTree>
    <p:extLst>
      <p:ext uri="{BB962C8B-B14F-4D97-AF65-F5344CB8AC3E}">
        <p14:creationId xmlns:p14="http://schemas.microsoft.com/office/powerpoint/2010/main" val="3697875651"/>
      </p:ext>
    </p:extLst>
  </p:cSld>
  <p:clrMapOvr>
    <a:masterClrMapping/>
  </p:clrMapOvr>
</p:sld>
</file>

<file path=ppt/theme/theme1.xml><?xml version="1.0" encoding="utf-8"?>
<a:theme xmlns:a="http://schemas.openxmlformats.org/drawingml/2006/main" name="Valtiovarainministeriö">
  <a:themeElements>
    <a:clrScheme name="VM väripaletti">
      <a:dk1>
        <a:srgbClr val="000000"/>
      </a:dk1>
      <a:lt1>
        <a:srgbClr val="FFFFFF"/>
      </a:lt1>
      <a:dk2>
        <a:srgbClr val="1A7483"/>
      </a:dk2>
      <a:lt2>
        <a:srgbClr val="F3F3F1"/>
      </a:lt2>
      <a:accent1>
        <a:srgbClr val="006475"/>
      </a:accent1>
      <a:accent2>
        <a:srgbClr val="B5D8CC"/>
      </a:accent2>
      <a:accent3>
        <a:srgbClr val="365ABD"/>
      </a:accent3>
      <a:accent4>
        <a:srgbClr val="F3F3F1"/>
      </a:accent4>
      <a:accent5>
        <a:srgbClr val="1B396D"/>
      </a:accent5>
      <a:accent6>
        <a:srgbClr val="C48903"/>
      </a:accent6>
      <a:hlink>
        <a:srgbClr val="1A7483"/>
      </a:hlink>
      <a:folHlink>
        <a:srgbClr val="0064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AE8A5ABE-A8FF-40F7-AA49-8D25FFD83B22}" vid="{A7AE3D7A-9652-4E67-AC39-6426DCC99A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01-Esitysmalli-VM-FI-SV</Template>
  <TotalTime>806</TotalTime>
  <Words>4019</Words>
  <Application>Microsoft Office PowerPoint</Application>
  <PresentationFormat>Laajakuva</PresentationFormat>
  <Paragraphs>822</Paragraphs>
  <Slides>49</Slides>
  <Notes>12</Notes>
  <HiddenSlides>0</HiddenSlides>
  <MMClips>0</MMClips>
  <ScaleCrop>false</ScaleCrop>
  <HeadingPairs>
    <vt:vector size="8" baseType="variant">
      <vt:variant>
        <vt:lpstr>Käytetyt fontit</vt:lpstr>
      </vt:variant>
      <vt:variant>
        <vt:i4>7</vt:i4>
      </vt:variant>
      <vt:variant>
        <vt:lpstr>Teema</vt:lpstr>
      </vt:variant>
      <vt:variant>
        <vt:i4>1</vt:i4>
      </vt:variant>
      <vt:variant>
        <vt:lpstr>Upotetut OLE-palvelimet</vt:lpstr>
      </vt:variant>
      <vt:variant>
        <vt:i4>1</vt:i4>
      </vt:variant>
      <vt:variant>
        <vt:lpstr>Dian otsikot</vt:lpstr>
      </vt:variant>
      <vt:variant>
        <vt:i4>49</vt:i4>
      </vt:variant>
    </vt:vector>
  </HeadingPairs>
  <TitlesOfParts>
    <vt:vector size="58" baseType="lpstr">
      <vt:lpstr>Aptos Narrow</vt:lpstr>
      <vt:lpstr>Arial</vt:lpstr>
      <vt:lpstr>Calibri</vt:lpstr>
      <vt:lpstr>Courier New</vt:lpstr>
      <vt:lpstr>Times New Roman</vt:lpstr>
      <vt:lpstr>Verdana</vt:lpstr>
      <vt:lpstr>Wingdings</vt:lpstr>
      <vt:lpstr>Valtiovarainministeriö</vt:lpstr>
      <vt:lpstr>Macrobond document</vt:lpstr>
      <vt:lpstr>Kuntien tilannekuva</vt:lpstr>
      <vt:lpstr>Talouskasvu toipuu, mutta ilman uusia toimia julkinen talous nousee vaivalloisesti lähivuosina</vt:lpstr>
      <vt:lpstr>Suomen talous on ollut ongelmissa jo runsaat 15 vuotta</vt:lpstr>
      <vt:lpstr>Julkisen talouden vahvistamistarve on tuntuva</vt:lpstr>
      <vt:lpstr>Parlamentaarinen sopimus julkisen talouden hoitamisesta on Suomelle suuri mahdollisuus</vt:lpstr>
      <vt:lpstr>Arvio EU-sääntöjen mukaisesta lisäsopeutustarpeesta</vt:lpstr>
      <vt:lpstr>Julkista taloutta vahvistavan talouskasvun edellytysten parantaminen</vt:lpstr>
      <vt:lpstr>Kuntien talouden kehitysnäkymät</vt:lpstr>
      <vt:lpstr>Vuosina 2025-2029 kuntatalouden* vuosikate riittää niukasti poistoihin, mutta ei nettoinvestointeihin (KTO 22.9.2025)</vt:lpstr>
      <vt:lpstr>Toiminnan ja investointien rahavirta kuntakokoryhmittäin 2024 - 2029, €/asukas</vt:lpstr>
      <vt:lpstr>Kuntien tuloveroprosentit vuonna 2026 ja muutospaine* 2026 - 2029</vt:lpstr>
      <vt:lpstr>Valtionosuuksien jakautuminen kuntakoon mukaan 2026 </vt:lpstr>
      <vt:lpstr>Valtionosuusuudistuksella ei yksin pelasteta kuntataloutta</vt:lpstr>
      <vt:lpstr>Demografinen kehitys kunnissa ja perusopetus</vt:lpstr>
      <vt:lpstr>Kuntien eriytymiskehitys jatkuu voimakkaana myös tulevina vuosina uudessa väestöennusteessa</vt:lpstr>
      <vt:lpstr>Syntyvyyden kehitys aiheuttaa muutospaineita kuntakoosta riippumatta</vt:lpstr>
      <vt:lpstr>Alueelliset erot työikäisen väestön kehityksessä voimistuvat</vt:lpstr>
      <vt:lpstr>Varhaiskasvatusikäisten kehitys</vt:lpstr>
      <vt:lpstr>Vieraskieliset varhaiskasvatusikäisissä</vt:lpstr>
      <vt:lpstr>Perusopetusikäisten määrä romahtaa</vt:lpstr>
      <vt:lpstr>Peruskoulujen määrä on puolittunut</vt:lpstr>
      <vt:lpstr>Perusopetuksen kustannukset</vt:lpstr>
      <vt:lpstr>Vieraskieliset perusopetuksessa</vt:lpstr>
      <vt:lpstr>Toisen asteen koulutus</vt:lpstr>
      <vt:lpstr>Väestökehityksen vaikutus</vt:lpstr>
      <vt:lpstr>Järjestäjä- ja oppilaitosverkko</vt:lpstr>
      <vt:lpstr>Väestökehityksen haasteista sosiaali- ja terveysministeriön näkökulmasta </vt:lpstr>
      <vt:lpstr>Väestökehityksen alueellisista haasteista kunnissa ja HVA-alueilla </vt:lpstr>
      <vt:lpstr>STM yleiskuvaa väestökehityksestä ja haasteista  </vt:lpstr>
      <vt:lpstr>STM:n näkökulmia työryhmätyöhön</vt:lpstr>
      <vt:lpstr>Työttömyystilanne työllisyysalueilla </vt:lpstr>
      <vt:lpstr>PowerPoint-esitys</vt:lpstr>
      <vt:lpstr> Pitkäaikaistyöttömät työllisyysalueilla </vt:lpstr>
      <vt:lpstr>Tietoja yritys-toiminnasta</vt:lpstr>
      <vt:lpstr>Työpaikkojen määrän kehitys</vt:lpstr>
      <vt:lpstr>Yritysten toimipaikkojen määrä</vt:lpstr>
      <vt:lpstr>Liikevaihdon kehitys</vt:lpstr>
      <vt:lpstr>Investoinnit</vt:lpstr>
      <vt:lpstr>Alue- ja yhdyskuntarakenteen kehityskuva</vt:lpstr>
      <vt:lpstr>Tarjolla on paljon kuntarajoista riippumatonta tietoa kuntien tulevaisuustyön tueksi</vt:lpstr>
      <vt:lpstr>On syytä tunnistaa erilaistuva kaupunki- ja yhdyskuntakehitys tulevaisuustyön pohjaksi</vt:lpstr>
      <vt:lpstr>Asuntojen tyhjenemiskehitys voimistuu,  hinta ja vakuusarvot eriytyvät ja peruskorjauksen rahoitusongelmat lisääntyvät</vt:lpstr>
      <vt:lpstr>PowerPoint-esitys</vt:lpstr>
      <vt:lpstr>Kuntien määrä  1900 - 2025</vt:lpstr>
      <vt:lpstr>Kuntauudistus 2011 - 2014</vt:lpstr>
      <vt:lpstr>Kunta- ja palvelurakenneuudistus, nk. Paras (2005 – 2011)</vt:lpstr>
      <vt:lpstr>Kuntien tehtäväkenttä muuttunut 2020-luvulla</vt:lpstr>
      <vt:lpstr>Mitä teemme seuraavaksi ja pitkällä aikavälillä?</vt:lpstr>
      <vt:lpstr>  Kiitos </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Parlamentaarisen kuntarakennetyön käynnistäminen</dc:title>
  <dc:creator>Savolainen Suvi (VM)</dc:creator>
  <cp:lastModifiedBy>Savolainen Suvi (VM)</cp:lastModifiedBy>
  <cp:revision>71</cp:revision>
  <dcterms:created xsi:type="dcterms:W3CDTF">2025-11-17T10:39:16Z</dcterms:created>
  <dcterms:modified xsi:type="dcterms:W3CDTF">2026-03-30T11:40:30Z</dcterms:modified>
</cp:coreProperties>
</file>