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26"/>
  </p:notesMasterIdLst>
  <p:handoutMasterIdLst>
    <p:handoutMasterId r:id="rId27"/>
  </p:handoutMasterIdLst>
  <p:sldIdLst>
    <p:sldId id="287" r:id="rId5"/>
    <p:sldId id="260" r:id="rId6"/>
    <p:sldId id="261" r:id="rId7"/>
    <p:sldId id="264" r:id="rId8"/>
    <p:sldId id="265" r:id="rId9"/>
    <p:sldId id="283" r:id="rId10"/>
    <p:sldId id="282" r:id="rId11"/>
    <p:sldId id="289" r:id="rId12"/>
    <p:sldId id="284" r:id="rId13"/>
    <p:sldId id="267" r:id="rId14"/>
    <p:sldId id="276" r:id="rId15"/>
    <p:sldId id="273" r:id="rId16"/>
    <p:sldId id="274" r:id="rId17"/>
    <p:sldId id="272" r:id="rId18"/>
    <p:sldId id="262" r:id="rId19"/>
    <p:sldId id="271" r:id="rId20"/>
    <p:sldId id="286" r:id="rId21"/>
    <p:sldId id="285" r:id="rId22"/>
    <p:sldId id="256" r:id="rId23"/>
    <p:sldId id="257" r:id="rId24"/>
    <p:sldId id="290" r:id="rId25"/>
  </p:sldIdLst>
  <p:sldSz cx="12192000" cy="6858000"/>
  <p:notesSz cx="6858000" cy="9144000"/>
  <p:embeddedFontLst>
    <p:embeddedFont>
      <p:font typeface="Work Sans" panose="00000500000000000000" pitchFamily="2" charset="0"/>
      <p:regular r:id="rId28"/>
      <p:bold r:id="rId29"/>
      <p:italic r:id="rId30"/>
      <p:boldItalic r:id="rId31"/>
    </p:embeddedFont>
    <p:embeddedFont>
      <p:font typeface="Work Sans ExtraBold" panose="00000900000000000000" pitchFamily="2" charset="0"/>
      <p:bold r:id="rId32"/>
      <p:boldItalic r:id="rId33"/>
    </p:embeddedFont>
    <p:embeddedFont>
      <p:font typeface="Work Sans SemiBold" panose="00000700000000000000" pitchFamily="2" charset="0"/>
      <p:bold r:id="rId34"/>
      <p:boldItalic r:id="rId35"/>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5" orient="horz" pos="527">
          <p15:clr>
            <a:srgbClr val="A4A3A4"/>
          </p15:clr>
        </p15:guide>
        <p15:guide id="8" orient="horz" pos="3657" userDrawn="1">
          <p15:clr>
            <a:srgbClr val="A4A3A4"/>
          </p15:clr>
        </p15:guide>
        <p15:guide id="9" pos="483">
          <p15:clr>
            <a:srgbClr val="A4A3A4"/>
          </p15:clr>
        </p15:guide>
        <p15:guide id="10" pos="7197">
          <p15:clr>
            <a:srgbClr val="A4A3A4"/>
          </p15:clr>
        </p15:guide>
        <p15:guide id="13" pos="3840" userDrawn="1">
          <p15:clr>
            <a:srgbClr val="A4A3A4"/>
          </p15:clr>
        </p15:guide>
        <p15:guide id="14"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3468"/>
    <a:srgbClr val="FF3E60"/>
    <a:srgbClr val="DFDAD6"/>
    <a:srgbClr val="C4A5A5"/>
    <a:srgbClr val="FF6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D9F2C-0473-48EB-9AEE-63850AAA0976}" v="3" dt="2026-06-01T10:30:45.306"/>
  </p1510:revLst>
</p1510:revInfo>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9" autoAdjust="0"/>
    <p:restoredTop sz="86467" autoAdjust="0"/>
  </p:normalViewPr>
  <p:slideViewPr>
    <p:cSldViewPr showGuides="1">
      <p:cViewPr varScale="1">
        <p:scale>
          <a:sx n="71" d="100"/>
          <a:sy n="71" d="100"/>
        </p:scale>
        <p:origin x="51" y="309"/>
      </p:cViewPr>
      <p:guideLst>
        <p:guide orient="horz" pos="1253"/>
        <p:guide orient="horz" pos="527"/>
        <p:guide orient="horz" pos="3657"/>
        <p:guide pos="483"/>
        <p:guide pos="7197"/>
        <p:guide pos="3840"/>
        <p:guide orient="horz" pos="2160"/>
      </p:guideLst>
    </p:cSldViewPr>
  </p:slideViewPr>
  <p:outlineViewPr>
    <p:cViewPr>
      <p:scale>
        <a:sx n="33" d="100"/>
        <a:sy n="33" d="100"/>
      </p:scale>
      <p:origin x="0" y="-53316"/>
    </p:cViewPr>
  </p:outlineViewPr>
  <p:notesTextViewPr>
    <p:cViewPr>
      <p:scale>
        <a:sx n="1" d="1"/>
        <a:sy n="1" d="1"/>
      </p:scale>
      <p:origin x="0" y="0"/>
    </p:cViewPr>
  </p:notesTextViewPr>
  <p:sorterViewPr>
    <p:cViewPr>
      <p:scale>
        <a:sx n="100" d="100"/>
        <a:sy n="100" d="100"/>
      </p:scale>
      <p:origin x="0" y="-8730"/>
    </p:cViewPr>
  </p:sorterViewPr>
  <p:notesViewPr>
    <p:cSldViewPr showGuides="1">
      <p:cViewPr varScale="1">
        <p:scale>
          <a:sx n="90" d="100"/>
          <a:sy n="90" d="100"/>
        </p:scale>
        <p:origin x="-369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478ED3-B612-4193-BFB3-30640D50ACE2}" type="datetimeFigureOut">
              <a:rPr lang="fi-FI" sz="800" smtClean="0"/>
              <a:t>1.6.2026</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5EF1D2-EDBA-4B30-9DEE-0BEBDA91FEA7}" type="slidenum">
              <a:rPr lang="fi-FI" sz="800" smtClean="0"/>
              <a:t>‹#›</a:t>
            </a:fld>
            <a:endParaRPr lang="fi-FI" sz="800"/>
          </a:p>
        </p:txBody>
      </p:sp>
    </p:spTree>
    <p:extLst>
      <p:ext uri="{BB962C8B-B14F-4D97-AF65-F5344CB8AC3E}">
        <p14:creationId xmlns:p14="http://schemas.microsoft.com/office/powerpoint/2010/main" val="3909660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0A258E9B-EF9A-4277-B3A7-6483215B4E3F}" type="datetimeFigureOut">
              <a:rPr lang="fi-FI" smtClean="0"/>
              <a:pPr/>
              <a:t>1.6.2026</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C23CFE97-E977-4A8B-BB69-50F617FD6581}" type="slidenum">
              <a:rPr lang="fi-FI" smtClean="0"/>
              <a:pPr/>
              <a:t>‹#›</a:t>
            </a:fld>
            <a:endParaRPr lang="fi-FI"/>
          </a:p>
        </p:txBody>
      </p:sp>
    </p:spTree>
    <p:extLst>
      <p:ext uri="{BB962C8B-B14F-4D97-AF65-F5344CB8AC3E}">
        <p14:creationId xmlns:p14="http://schemas.microsoft.com/office/powerpoint/2010/main" val="66932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43C5E-A539-051B-C90B-9F7C418231F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79D971C-AB9A-1229-8906-4FAED054007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4565498-3D43-2EF2-5110-1D80094321DE}"/>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C845212-CB89-1345-F2FC-F77E368B10E3}"/>
              </a:ext>
            </a:extLst>
          </p:cNvPr>
          <p:cNvSpPr>
            <a:spLocks noGrp="1"/>
          </p:cNvSpPr>
          <p:nvPr>
            <p:ph type="sldNum" sz="quarter" idx="5"/>
          </p:nvPr>
        </p:nvSpPr>
        <p:spPr/>
        <p:txBody>
          <a:bodyPr/>
          <a:lstStyle/>
          <a:p>
            <a:fld id="{C23CFE97-E977-4A8B-BB69-50F617FD6581}" type="slidenum">
              <a:rPr lang="fi-FI" smtClean="0"/>
              <a:pPr/>
              <a:t>12</a:t>
            </a:fld>
            <a:endParaRPr lang="fi-FI"/>
          </a:p>
        </p:txBody>
      </p:sp>
    </p:spTree>
    <p:extLst>
      <p:ext uri="{BB962C8B-B14F-4D97-AF65-F5344CB8AC3E}">
        <p14:creationId xmlns:p14="http://schemas.microsoft.com/office/powerpoint/2010/main" val="4151385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23CFE97-E977-4A8B-BB69-50F617FD6581}" type="slidenum">
              <a:rPr lang="fi-FI" smtClean="0"/>
              <a:pPr/>
              <a:t>15</a:t>
            </a:fld>
            <a:endParaRPr lang="fi-FI"/>
          </a:p>
        </p:txBody>
      </p:sp>
    </p:spTree>
    <p:extLst>
      <p:ext uri="{BB962C8B-B14F-4D97-AF65-F5344CB8AC3E}">
        <p14:creationId xmlns:p14="http://schemas.microsoft.com/office/powerpoint/2010/main" val="3172168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5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26.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28.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1.6.2026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8592142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1.6.2026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3911225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3542455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41521191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024173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6478668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815648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C5E01554-BD96-489C-AC34-A7B4D28A369C}" type="datetime1">
              <a:rPr lang="fi-FI" noProof="0" smtClean="0"/>
              <a:t>1.6.2026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dirty="0"/>
          </a:p>
        </p:txBody>
      </p:sp>
    </p:spTree>
    <p:extLst>
      <p:ext uri="{BB962C8B-B14F-4D97-AF65-F5344CB8AC3E}">
        <p14:creationId xmlns:p14="http://schemas.microsoft.com/office/powerpoint/2010/main" val="12948211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A25D1783-9B67-47D5-BD56-9F174F4EAE56}" type="datetime1">
              <a:rPr lang="fi-FI" smtClean="0"/>
              <a:t>1.6.2026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66240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54A87E19-8C04-4D5C-9034-113E3A734C43}"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1726786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AD68CABA-EB03-4EF8-AF74-2AF1845764A7}"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036515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DC31758-D6AF-4773-9754-B70452D6788C}"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789230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5918B7E-B6F8-4789-A44C-228A8CD5AB6B}"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36634294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6D354A3-49B3-478C-AC83-629507BE13C2}"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33290405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97A03D-C024-448F-B337-EF507B974421}"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30847153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F0D0DC-FFCE-4535-B859-D79D48AC3E58}"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6941719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F2D588A9-004E-48C7-9249-D404E5931C69}"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837214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42607333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4110166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6989199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31384067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27249220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694459C7-B1FD-43B2-A1AF-1A902ACF93C5}"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819776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endParaRPr lang="fi-FI" noProof="0" dirty="0"/>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3997525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98056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C53BEB26-41D6-4026-B61D-A3E7E670F1AC}"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dirty="0"/>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365060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6A21A49A-E0EE-4A76-AD38-8443CE185D7D}"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520546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C5BCE6-2D7A-4E96-B01D-446E7A06509F}"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4240604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461A66A4-CB0F-4FFB-A3F7-97A8406D58B6}"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1089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EF816C-448D-4CAD-8E7D-3E87A3DFF3FB}"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809929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75FD9048-5DEA-4497-B4EE-9C521DA934F6}" type="datetime1">
              <a:rPr lang="fi-FI" smtClean="0"/>
              <a:t>1.6.2026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Tree>
    <p:extLst>
      <p:ext uri="{BB962C8B-B14F-4D97-AF65-F5344CB8AC3E}">
        <p14:creationId xmlns:p14="http://schemas.microsoft.com/office/powerpoint/2010/main" val="1395539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550348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556196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2804670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46880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1976039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3339511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6BE111E2-37B1-4109-A1BB-6B241DDDB9DB}" type="datetime1">
              <a:rPr lang="fi-FI" smtClean="0"/>
              <a:t>1.6.2026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8311711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5815717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7654787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6223994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909460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297551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5285733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792900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364254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1.6.2026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6038366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accent3"/>
                </a:solidFill>
                <a:latin typeface="+mn-lt"/>
              </a:rPr>
              <a:t>www.kuntaliitto.fi</a:t>
            </a:r>
          </a:p>
          <a:p>
            <a:pPr algn="r"/>
            <a:r>
              <a:rPr lang="fi-FI" sz="2000" b="1" dirty="0">
                <a:solidFill>
                  <a:schemeClr val="accent3"/>
                </a:solidFill>
                <a:latin typeface="+mn-lt"/>
              </a:rPr>
              <a:t>www.kommunforbundet.fi</a:t>
            </a:r>
          </a:p>
        </p:txBody>
      </p:sp>
    </p:spTree>
    <p:extLst>
      <p:ext uri="{BB962C8B-B14F-4D97-AF65-F5344CB8AC3E}">
        <p14:creationId xmlns:p14="http://schemas.microsoft.com/office/powerpoint/2010/main" val="28016902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35245846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199517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1080962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10061196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42537578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34551153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23516401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348465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79075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893573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1.6.2026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23573227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5076584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1.6.2026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135722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22DBA17B-2728-4812-BD36-2D48D0819177}" type="datetime1">
              <a:rPr lang="fi-FI" smtClean="0"/>
              <a:t>1.6.2026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782699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endParaRPr lang="fi-FI" noProof="0" dirty="0"/>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dirty="0"/>
              <a:t>Click to edit Master text styles</a:t>
            </a:r>
          </a:p>
          <a:p>
            <a:pPr lvl="1"/>
            <a:r>
              <a:rPr lang="fi-FI" noProof="0" dirty="0"/>
              <a:t>Second level</a:t>
            </a:r>
          </a:p>
          <a:p>
            <a:pPr lvl="2"/>
            <a:r>
              <a:rPr lang="fi-FI" noProof="0" dirty="0"/>
              <a:t>Third level</a:t>
            </a:r>
          </a:p>
          <a:p>
            <a:pPr lvl="5"/>
            <a:endParaRPr lang="fi-FI" noProof="0" dirty="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1.6.2026</a:t>
            </a:fld>
            <a:endParaRPr lang="fi-FI" noProof="0" dirty="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dirty="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dirty="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568533639"/>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62" r:id="rId3"/>
    <p:sldLayoutId id="2147483663" r:id="rId4"/>
    <p:sldLayoutId id="2147483705" r:id="rId5"/>
    <p:sldLayoutId id="2147483661" r:id="rId6"/>
    <p:sldLayoutId id="2147483707" r:id="rId7"/>
    <p:sldLayoutId id="2147483668" r:id="rId8"/>
    <p:sldLayoutId id="2147483650" r:id="rId9"/>
    <p:sldLayoutId id="2147483653" r:id="rId10"/>
    <p:sldLayoutId id="2147483652" r:id="rId11"/>
    <p:sldLayoutId id="2147483667"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701" r:id="rId26"/>
    <p:sldLayoutId id="2147483721" r:id="rId27"/>
    <p:sldLayoutId id="2147483722" r:id="rId28"/>
    <p:sldLayoutId id="2147483732" r:id="rId29"/>
    <p:sldLayoutId id="2147483733" r:id="rId30"/>
    <p:sldLayoutId id="2147483734" r:id="rId31"/>
    <p:sldLayoutId id="2147483651" r:id="rId32"/>
    <p:sldLayoutId id="2147483664" r:id="rId33"/>
    <p:sldLayoutId id="2147483666" r:id="rId34"/>
    <p:sldLayoutId id="2147483708" r:id="rId35"/>
    <p:sldLayoutId id="2147483665" r:id="rId36"/>
    <p:sldLayoutId id="2147483711" r:id="rId37"/>
    <p:sldLayoutId id="2147483654" r:id="rId38"/>
    <p:sldLayoutId id="2147483684" r:id="rId39"/>
    <p:sldLayoutId id="2147483685" r:id="rId40"/>
    <p:sldLayoutId id="2147483686" r:id="rId41"/>
    <p:sldLayoutId id="2147483683" r:id="rId42"/>
    <p:sldLayoutId id="2147483717" r:id="rId43"/>
    <p:sldLayoutId id="2147483687" r:id="rId44"/>
    <p:sldLayoutId id="2147483718" r:id="rId45"/>
    <p:sldLayoutId id="2147483720" r:id="rId46"/>
    <p:sldLayoutId id="2147483655" r:id="rId47"/>
    <p:sldLayoutId id="2147483692" r:id="rId48"/>
    <p:sldLayoutId id="2147483693" r:id="rId49"/>
    <p:sldLayoutId id="2147483694" r:id="rId50"/>
    <p:sldLayoutId id="2147483695" r:id="rId51"/>
    <p:sldLayoutId id="2147483735" r:id="rId52"/>
    <p:sldLayoutId id="2147483736" r:id="rId53"/>
    <p:sldLayoutId id="2147483700" r:id="rId54"/>
    <p:sldLayoutId id="2147483660" r:id="rId55"/>
    <p:sldLayoutId id="2147483699" r:id="rId56"/>
    <p:sldLayoutId id="2147483682" r:id="rId57"/>
    <p:sldLayoutId id="2147483713" r:id="rId58"/>
    <p:sldLayoutId id="2147483728" r:id="rId59"/>
    <p:sldLayoutId id="2147483729" r:id="rId60"/>
    <p:sldLayoutId id="2147483730" r:id="rId61"/>
    <p:sldLayoutId id="2147483731"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A6BA39-A267-701E-6D0B-0E1EE70BD86A}"/>
              </a:ext>
            </a:extLst>
          </p:cNvPr>
          <p:cNvSpPr>
            <a:spLocks noGrp="1"/>
          </p:cNvSpPr>
          <p:nvPr>
            <p:ph type="ctrTitle"/>
          </p:nvPr>
        </p:nvSpPr>
        <p:spPr/>
        <p:txBody>
          <a:bodyPr/>
          <a:lstStyle/>
          <a:p>
            <a:r>
              <a:rPr lang="fi-FI" dirty="0"/>
              <a:t>Kuntaliiton aineisto kuntien tehtävien eriyttämisestä</a:t>
            </a:r>
          </a:p>
        </p:txBody>
      </p:sp>
      <p:sp>
        <p:nvSpPr>
          <p:cNvPr id="4" name="Dian numeron paikkamerkki 3">
            <a:extLst>
              <a:ext uri="{FF2B5EF4-FFF2-40B4-BE49-F238E27FC236}">
                <a16:creationId xmlns:a16="http://schemas.microsoft.com/office/drawing/2014/main" id="{D967BAAD-2BCD-7738-04CC-2020AF491949}"/>
              </a:ext>
            </a:extLst>
          </p:cNvPr>
          <p:cNvSpPr>
            <a:spLocks noGrp="1"/>
          </p:cNvSpPr>
          <p:nvPr>
            <p:ph type="sldNum" sz="quarter" idx="12"/>
          </p:nvPr>
        </p:nvSpPr>
        <p:spPr/>
        <p:txBody>
          <a:bodyPr/>
          <a:lstStyle/>
          <a:p>
            <a:fld id="{0861148C-697E-4B67-BDAA-872F34DF1106}" type="slidenum">
              <a:rPr lang="fi-FI" smtClean="0"/>
              <a:pPr/>
              <a:t>1</a:t>
            </a:fld>
            <a:endParaRPr lang="fi-FI"/>
          </a:p>
        </p:txBody>
      </p:sp>
    </p:spTree>
    <p:extLst>
      <p:ext uri="{BB962C8B-B14F-4D97-AF65-F5344CB8AC3E}">
        <p14:creationId xmlns:p14="http://schemas.microsoft.com/office/powerpoint/2010/main" val="20211425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6981-DB7D-408B-A77B-DEE3C02264DF}"/>
              </a:ext>
            </a:extLst>
          </p:cNvPr>
          <p:cNvSpPr>
            <a:spLocks noGrp="1"/>
          </p:cNvSpPr>
          <p:nvPr>
            <p:ph type="ctrTitle"/>
          </p:nvPr>
        </p:nvSpPr>
        <p:spPr>
          <a:xfrm>
            <a:off x="766763" y="1268866"/>
            <a:ext cx="10658475" cy="2231972"/>
          </a:xfrm>
        </p:spPr>
        <p:txBody>
          <a:bodyPr/>
          <a:lstStyle/>
          <a:p>
            <a:r>
              <a:rPr lang="fi-FI"/>
              <a:t>Eriytetyn kuntajärjestelmän simulaatioita</a:t>
            </a:r>
          </a:p>
        </p:txBody>
      </p:sp>
      <p:sp>
        <p:nvSpPr>
          <p:cNvPr id="3" name="Subtitle 2">
            <a:extLst>
              <a:ext uri="{FF2B5EF4-FFF2-40B4-BE49-F238E27FC236}">
                <a16:creationId xmlns:a16="http://schemas.microsoft.com/office/drawing/2014/main" id="{6C40CD22-8F0A-4579-93DD-CE8E6692DBE8}"/>
              </a:ext>
            </a:extLst>
          </p:cNvPr>
          <p:cNvSpPr>
            <a:spLocks noGrp="1"/>
          </p:cNvSpPr>
          <p:nvPr>
            <p:ph type="subTitle" idx="1"/>
          </p:nvPr>
        </p:nvSpPr>
        <p:spPr>
          <a:xfrm>
            <a:off x="766762" y="4112943"/>
            <a:ext cx="10658475" cy="936130"/>
          </a:xfrm>
        </p:spPr>
        <p:txBody>
          <a:bodyPr/>
          <a:lstStyle/>
          <a:p>
            <a:pPr marL="0" marR="0" lvl="0" indent="0"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2000" b="1" i="0" u="none" strike="noStrike" kern="1200" cap="none" spc="0" normalizeH="0" baseline="0" noProof="0">
                <a:ln>
                  <a:noFill/>
                </a:ln>
                <a:solidFill>
                  <a:prstClr val="white"/>
                </a:solidFill>
                <a:effectLst/>
                <a:uLnTx/>
                <a:uFillTx/>
                <a:latin typeface="Work Sans"/>
                <a:ea typeface="+mn-ea"/>
                <a:cs typeface="+mn-cs"/>
              </a:rPr>
              <a:t>Mitä tehtävien eriyttäminen erilaisille kunnille voisi tarkoittaa?</a:t>
            </a:r>
          </a:p>
          <a:p>
            <a:pPr marL="0" marR="0" lvl="0" indent="0"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800" b="0" i="0" u="none" strike="noStrike" kern="1200" cap="none" spc="0" normalizeH="0" baseline="0" noProof="0">
                <a:ln>
                  <a:noFill/>
                </a:ln>
                <a:solidFill>
                  <a:prstClr val="white"/>
                </a:solidFill>
                <a:effectLst/>
                <a:uLnTx/>
                <a:uFillTx/>
                <a:latin typeface="Work Sans"/>
                <a:ea typeface="+mn-ea"/>
                <a:cs typeface="+mn-cs"/>
              </a:rPr>
              <a:t>1.1 Eriyttämisen perusteena pienten kuntien kantokyvyn rajallisuus ja lasten määrän vähentyminen</a:t>
            </a:r>
          </a:p>
          <a:p>
            <a:pPr marL="0" marR="0" lvl="0" indent="0"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800" b="0" i="0" u="none" strike="noStrike" kern="1200" cap="none" spc="0" normalizeH="0" baseline="0" noProof="0">
                <a:ln>
                  <a:noFill/>
                </a:ln>
                <a:solidFill>
                  <a:prstClr val="white"/>
                </a:solidFill>
                <a:effectLst/>
                <a:uLnTx/>
                <a:uFillTx/>
                <a:latin typeface="Work Sans"/>
                <a:ea typeface="+mn-ea"/>
                <a:cs typeface="+mn-cs"/>
              </a:rPr>
              <a:t>1.2 Eriyttämisen perusteena kaupungistumisen mahdollisuuksien ja haasteiden hallinta</a:t>
            </a:r>
          </a:p>
          <a:p>
            <a:pPr marL="0" marR="0" lvl="0" indent="0"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800" b="0" i="0" u="none" strike="noStrike" kern="1200" cap="none" spc="0" normalizeH="0" baseline="0" noProof="0">
                <a:ln>
                  <a:noFill/>
                </a:ln>
                <a:solidFill>
                  <a:prstClr val="white"/>
                </a:solidFill>
                <a:effectLst/>
                <a:uLnTx/>
                <a:uFillTx/>
                <a:latin typeface="Work Sans"/>
                <a:ea typeface="+mn-ea"/>
                <a:cs typeface="+mn-cs"/>
              </a:rPr>
              <a:t>1.3 Edelliset yhdistävä kolmen tason malli</a:t>
            </a:r>
          </a:p>
        </p:txBody>
      </p:sp>
    </p:spTree>
    <p:extLst>
      <p:ext uri="{BB962C8B-B14F-4D97-AF65-F5344CB8AC3E}">
        <p14:creationId xmlns:p14="http://schemas.microsoft.com/office/powerpoint/2010/main" val="24838104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454D7E3-1F68-B7F7-BE49-8ADDEC87461D}"/>
              </a:ext>
            </a:extLst>
          </p:cNvPr>
          <p:cNvSpPr>
            <a:spLocks noGrp="1"/>
          </p:cNvSpPr>
          <p:nvPr>
            <p:ph type="title"/>
          </p:nvPr>
        </p:nvSpPr>
        <p:spPr>
          <a:xfrm>
            <a:off x="766762" y="189446"/>
            <a:ext cx="10658475" cy="1008113"/>
          </a:xfrm>
        </p:spPr>
        <p:txBody>
          <a:bodyPr/>
          <a:lstStyle/>
          <a:p>
            <a:r>
              <a:rPr lang="fi-FI"/>
              <a:t>Johdanto ja tausta</a:t>
            </a:r>
          </a:p>
        </p:txBody>
      </p:sp>
      <p:sp>
        <p:nvSpPr>
          <p:cNvPr id="3" name="Sisällön paikkamerkki 2">
            <a:extLst>
              <a:ext uri="{FF2B5EF4-FFF2-40B4-BE49-F238E27FC236}">
                <a16:creationId xmlns:a16="http://schemas.microsoft.com/office/drawing/2014/main" id="{5C25E248-A18E-E1A8-A032-3A07F073CEA9}"/>
              </a:ext>
            </a:extLst>
          </p:cNvPr>
          <p:cNvSpPr>
            <a:spLocks noGrp="1"/>
          </p:cNvSpPr>
          <p:nvPr>
            <p:ph idx="1"/>
          </p:nvPr>
        </p:nvSpPr>
        <p:spPr>
          <a:xfrm>
            <a:off x="766761" y="900184"/>
            <a:ext cx="10739439" cy="3816648"/>
          </a:xfrm>
        </p:spPr>
        <p:txBody>
          <a:bodyPr/>
          <a:lstStyle/>
          <a:p>
            <a:pPr marL="271145" indent="-271145"/>
            <a:r>
              <a:rPr lang="fi-FI" sz="1600" b="1"/>
              <a:t>Taustalla jatkuvasti yhä eriytyneemmät kunnat:</a:t>
            </a:r>
            <a:r>
              <a:rPr lang="fi-FI" sz="1600"/>
              <a:t> eriytyvä kuntatalous ja veroprosentit, eriytyvä väestörakenne, eriytyneet mahdollisuudet järjestää lakisääteisiä palveluja, lakisääteisten yhteistyörakenteiden kasvu jne.</a:t>
            </a:r>
            <a:endParaRPr lang="fi-FI"/>
          </a:p>
          <a:p>
            <a:pPr marL="271145" indent="-271145"/>
            <a:r>
              <a:rPr lang="fi-FI" sz="1600" b="1"/>
              <a:t>Helsinki-Lestijärvi –ilmiö</a:t>
            </a:r>
            <a:r>
              <a:rPr lang="fi-FI" sz="1600"/>
              <a:t> (~700000 asukasta / ~700 asukasta, mutta sama kuntalaki)</a:t>
            </a:r>
          </a:p>
          <a:p>
            <a:pPr marL="271145" indent="-271145"/>
            <a:r>
              <a:rPr lang="fi-FI" sz="1600"/>
              <a:t>Käytännössä </a:t>
            </a:r>
            <a:r>
              <a:rPr lang="fi-FI" sz="1600" b="1"/>
              <a:t>ns. yhtenäiskuntamallista on jo luovuttu</a:t>
            </a:r>
            <a:r>
              <a:rPr lang="fi-FI" sz="1600"/>
              <a:t> yhteistyövelvoitteiden lisääntymisen kautta sekä viimeistään silloin kun Helsingin kaupungin on säädetty toimivan sekä kuntana että hyvinvointialueena.</a:t>
            </a:r>
          </a:p>
          <a:p>
            <a:pPr marL="271145" indent="-271145"/>
            <a:r>
              <a:rPr lang="fi-FI" sz="1600"/>
              <a:t>Viime vuosien aikana on käyty jonkin verran keskustelua siitä, voisiko erilaisilla kunnilla olla </a:t>
            </a:r>
            <a:r>
              <a:rPr lang="fi-FI" sz="1600" b="1"/>
              <a:t>erilaisia tehtäviä</a:t>
            </a:r>
            <a:r>
              <a:rPr lang="fi-FI" sz="1600"/>
              <a:t>. Juridisesti se on täysin mahdollista ja näin on ollut myös menneisyydessä (vrt. maalaiskunta-kauppala-kaupunki –malli ennen v. 1977, ks. myös VM:n tilaama selvitys, Pöysti 2026).</a:t>
            </a:r>
          </a:p>
          <a:p>
            <a:pPr marL="271145" indent="-271145"/>
            <a:r>
              <a:rPr lang="fi-FI" sz="1600"/>
              <a:t>Lainsäädäntötasolla eriytettävän </a:t>
            </a:r>
            <a:r>
              <a:rPr lang="fi-FI" sz="1600" b="1"/>
              <a:t>kaksi- tai useampitasoisen kuntamallin</a:t>
            </a:r>
            <a:r>
              <a:rPr lang="fi-FI" sz="1600"/>
              <a:t> ympärillä ei ole kuitenkaan ollut ymmärtääksemme lainkaan konkreettisia hahmotelmia tai simulaatioita: mitä tehtäviä se voisi koskea ja mitä se tarkoittaisi käytännössä kuntien välisessä työnjaossa ja rahoituksessa?</a:t>
            </a:r>
          </a:p>
          <a:p>
            <a:pPr marL="271145" indent="-271145"/>
            <a:r>
              <a:rPr lang="fi-FI" sz="1600"/>
              <a:t>VM on ottanut kuntien </a:t>
            </a:r>
            <a:r>
              <a:rPr lang="fi-FI" sz="1600" b="1"/>
              <a:t>parlamentaariseen tulevaisuustyöhön</a:t>
            </a:r>
            <a:r>
              <a:rPr lang="fi-FI" sz="1600"/>
              <a:t> eriyttämisen mukaan yhdeksi keskusteluteemaksi / vaihtoehdoksi.</a:t>
            </a:r>
          </a:p>
          <a:p>
            <a:pPr marL="271145" indent="-271145"/>
            <a:r>
              <a:rPr lang="fi-FI" sz="1600"/>
              <a:t>Kuntaliitto on päättänyt tehdä asiaa </a:t>
            </a:r>
            <a:r>
              <a:rPr lang="fi-FI" sz="1600" b="1"/>
              <a:t>konkretisoivia simulaatioita</a:t>
            </a:r>
            <a:r>
              <a:rPr lang="fi-FI" sz="1600"/>
              <a:t> vauhdittaakseen asiasta käytävää keskustelua ja parlamentaarisen työn valmistelua.</a:t>
            </a:r>
          </a:p>
          <a:p>
            <a:pPr marL="271145" indent="-271145"/>
            <a:r>
              <a:rPr lang="fi-FI" sz="1600" u="sng"/>
              <a:t>Simulaatiot eivät ole Kuntaliiton ehdotus, joita se millään tapaa priorisoisi, vaan keskustelun avaus. </a:t>
            </a:r>
          </a:p>
          <a:p>
            <a:pPr marL="271145" indent="-271145"/>
            <a:r>
              <a:rPr lang="fi-FI" sz="1600" u="sng"/>
              <a:t>Simulaatioiden tavoitteena on osoittaa, miltä eriyttämisen mallit voisivat teoriassa näyttää eräiden esimerkkien valossa</a:t>
            </a:r>
            <a:r>
              <a:rPr lang="fi-FI" sz="1600"/>
              <a:t>. </a:t>
            </a:r>
            <a:r>
              <a:rPr lang="fi-FI" sz="1600" b="1"/>
              <a:t>Käytännössä eriyttämisen valmistelu olisi joka tapauksessa valtava suunnittelu- ja säädöstyö eikä vähiten rahoitusjärjestelmän rakentamiseksi malleille.    </a:t>
            </a:r>
          </a:p>
        </p:txBody>
      </p:sp>
      <p:sp>
        <p:nvSpPr>
          <p:cNvPr id="4" name="Dian numeron paikkamerkki 3">
            <a:extLst>
              <a:ext uri="{FF2B5EF4-FFF2-40B4-BE49-F238E27FC236}">
                <a16:creationId xmlns:a16="http://schemas.microsoft.com/office/drawing/2014/main" id="{A48DD800-C21C-F6E6-2AEB-D8DBA7735A0B}"/>
              </a:ext>
            </a:extLst>
          </p:cNvPr>
          <p:cNvSpPr>
            <a:spLocks noGrp="1"/>
          </p:cNvSpPr>
          <p:nvPr>
            <p:ph type="sldNum" sz="quarter" idx="12"/>
          </p:nvPr>
        </p:nvSpPr>
        <p:spPr/>
        <p:txBody>
          <a:bodyPr/>
          <a:lstStyle/>
          <a:p>
            <a:fld id="{0861148C-697E-4B67-BDAA-872F34DF1106}" type="slidenum">
              <a:rPr lang="fi-FI" smtClean="0"/>
              <a:t>3</a:t>
            </a:fld>
            <a:endParaRPr lang="fi-FI"/>
          </a:p>
        </p:txBody>
      </p:sp>
    </p:spTree>
    <p:extLst>
      <p:ext uri="{BB962C8B-B14F-4D97-AF65-F5344CB8AC3E}">
        <p14:creationId xmlns:p14="http://schemas.microsoft.com/office/powerpoint/2010/main" val="30237178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57DAF8-3FB9-CF18-61C3-C435C9A771BD}"/>
              </a:ext>
            </a:extLst>
          </p:cNvPr>
          <p:cNvSpPr>
            <a:spLocks noGrp="1"/>
          </p:cNvSpPr>
          <p:nvPr>
            <p:ph type="ctrTitle"/>
          </p:nvPr>
        </p:nvSpPr>
        <p:spPr/>
        <p:txBody>
          <a:bodyPr/>
          <a:lstStyle/>
          <a:p>
            <a:r>
              <a:rPr lang="fi-FI" sz="4400" dirty="0"/>
              <a:t>1.1 Kaksitasoisen kuntamallin simulaatio 1: </a:t>
            </a:r>
            <a:br>
              <a:rPr lang="fi-FI" sz="4400" dirty="0"/>
            </a:br>
            <a:r>
              <a:rPr lang="fi-FI" sz="4400" dirty="0"/>
              <a:t>Kunta—kotiseutukunta-simulaatio</a:t>
            </a:r>
          </a:p>
        </p:txBody>
      </p:sp>
      <p:sp>
        <p:nvSpPr>
          <p:cNvPr id="4" name="Dian numeron paikkamerkki 3">
            <a:extLst>
              <a:ext uri="{FF2B5EF4-FFF2-40B4-BE49-F238E27FC236}">
                <a16:creationId xmlns:a16="http://schemas.microsoft.com/office/drawing/2014/main" id="{93234FFD-E613-B7C1-B146-436E618011AD}"/>
              </a:ext>
            </a:extLst>
          </p:cNvPr>
          <p:cNvSpPr>
            <a:spLocks noGrp="1"/>
          </p:cNvSpPr>
          <p:nvPr>
            <p:ph type="sldNum" sz="quarter" idx="12"/>
          </p:nvPr>
        </p:nvSpPr>
        <p:spPr/>
        <p:txBody>
          <a:bodyPr/>
          <a:lstStyle/>
          <a:p>
            <a:fld id="{0861148C-697E-4B67-BDAA-872F34DF1106}" type="slidenum">
              <a:rPr lang="fi-FI" smtClean="0"/>
              <a:pPr/>
              <a:t>4</a:t>
            </a:fld>
            <a:endParaRPr lang="fi-FI"/>
          </a:p>
        </p:txBody>
      </p:sp>
      <p:sp>
        <p:nvSpPr>
          <p:cNvPr id="3" name="Tekstiruutu 2">
            <a:extLst>
              <a:ext uri="{FF2B5EF4-FFF2-40B4-BE49-F238E27FC236}">
                <a16:creationId xmlns:a16="http://schemas.microsoft.com/office/drawing/2014/main" id="{D0BAE175-E28A-85E9-E138-C0060036A49B}"/>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37062650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150F26D4-A26B-F225-9326-47883FF0485B}"/>
              </a:ext>
            </a:extLst>
          </p:cNvPr>
          <p:cNvSpPr>
            <a:spLocks noGrp="1"/>
          </p:cNvSpPr>
          <p:nvPr>
            <p:ph type="title"/>
          </p:nvPr>
        </p:nvSpPr>
        <p:spPr>
          <a:xfrm>
            <a:off x="331330" y="247263"/>
            <a:ext cx="10658475" cy="504057"/>
          </a:xfrm>
        </p:spPr>
        <p:txBody>
          <a:bodyPr/>
          <a:lstStyle/>
          <a:p>
            <a:r>
              <a:rPr lang="fi-FI" sz="2800" dirty="0"/>
              <a:t>Kunta—kotiseutukunta-simulaation lähtökohdat</a:t>
            </a:r>
          </a:p>
        </p:txBody>
      </p:sp>
      <p:sp>
        <p:nvSpPr>
          <p:cNvPr id="10" name="Sisällön paikkamerkki 9">
            <a:extLst>
              <a:ext uri="{FF2B5EF4-FFF2-40B4-BE49-F238E27FC236}">
                <a16:creationId xmlns:a16="http://schemas.microsoft.com/office/drawing/2014/main" id="{13377673-AC4D-48D1-E166-D6171A074891}"/>
              </a:ext>
            </a:extLst>
          </p:cNvPr>
          <p:cNvSpPr>
            <a:spLocks noGrp="1"/>
          </p:cNvSpPr>
          <p:nvPr>
            <p:ph sz="half" idx="2"/>
          </p:nvPr>
        </p:nvSpPr>
        <p:spPr>
          <a:xfrm>
            <a:off x="350821" y="1071869"/>
            <a:ext cx="4343400" cy="2952568"/>
          </a:xfrm>
        </p:spPr>
        <p:txBody>
          <a:bodyPr/>
          <a:lstStyle/>
          <a:p>
            <a:pPr marL="0" lvl="0" indent="0">
              <a:spcBef>
                <a:spcPts val="0"/>
              </a:spcBef>
              <a:buClr>
                <a:srgbClr val="923468"/>
              </a:buClr>
              <a:buNone/>
            </a:pPr>
            <a:r>
              <a:rPr lang="fi-FI" sz="2400" dirty="0">
                <a:solidFill>
                  <a:srgbClr val="000000"/>
                </a:solidFill>
                <a:latin typeface="Work Sans SemiBold" panose="00000700000000000000" pitchFamily="2" charset="0"/>
              </a:rPr>
              <a:t>Kunta	 (198 kpl)	</a:t>
            </a:r>
          </a:p>
          <a:p>
            <a:pPr marL="0" indent="0">
              <a:buNone/>
            </a:pPr>
            <a:endParaRPr lang="fi-FI" sz="1200" b="1" dirty="0"/>
          </a:p>
          <a:p>
            <a:pPr marL="271145" indent="-271145"/>
            <a:r>
              <a:rPr lang="fi-FI" sz="1200" b="1" dirty="0"/>
              <a:t>Kunnassa yläkoululaisia (13-15-vuotiaat) on oltava vähintään 120 </a:t>
            </a:r>
            <a:r>
              <a:rPr lang="fi-FI" sz="1200" dirty="0"/>
              <a:t>(20 oppilasta / luokka), joka mahdollistaa vähintään 2-sarjaisen yläkoulun järjestämisen, joka on otettu tässä simulaatiossa yläkoulun kestävän järjestämisen minimikooksi. </a:t>
            </a:r>
          </a:p>
          <a:p>
            <a:pPr marL="271145" indent="-271145"/>
            <a:r>
              <a:rPr lang="fi-FI" sz="1200" b="1" dirty="0"/>
              <a:t>Kunnilla on nykyisen kuntalain ja erityislakien mukaiset tehtävät </a:t>
            </a:r>
            <a:r>
              <a:rPr lang="fi-FI" sz="1200" dirty="0"/>
              <a:t>ja velvoitteet ja esim. kuntayhteistyörakenteet kuten nykyisin. (BAU)</a:t>
            </a:r>
          </a:p>
          <a:p>
            <a:pPr marL="271145" indent="-271145"/>
            <a:r>
              <a:rPr lang="fi-FI" sz="1200" dirty="0"/>
              <a:t>Lisäksi joillakin kunnilla voisi olla valtion asettama </a:t>
            </a:r>
            <a:r>
              <a:rPr lang="fi-FI" sz="1200" b="1" dirty="0"/>
              <a:t>velvoite järjestää</a:t>
            </a:r>
            <a:r>
              <a:rPr lang="fi-FI" sz="1200" dirty="0"/>
              <a:t> lakisääteisiä palveluita joidenkin kotiseutukuntien asukkaille niissä tehtävissä, jotka eivät enää kuuluisi kotiseutukuntien vastuulle.</a:t>
            </a:r>
          </a:p>
          <a:p>
            <a:pPr lvl="1"/>
            <a:endParaRPr lang="fi-FI" dirty="0"/>
          </a:p>
        </p:txBody>
      </p:sp>
      <p:sp>
        <p:nvSpPr>
          <p:cNvPr id="2" name="Suorakulmio 1">
            <a:extLst>
              <a:ext uri="{FF2B5EF4-FFF2-40B4-BE49-F238E27FC236}">
                <a16:creationId xmlns:a16="http://schemas.microsoft.com/office/drawing/2014/main" id="{9503982A-D150-AB5D-450B-B9C889E5DED4}"/>
              </a:ext>
            </a:extLst>
          </p:cNvPr>
          <p:cNvSpPr/>
          <p:nvPr/>
        </p:nvSpPr>
        <p:spPr>
          <a:xfrm>
            <a:off x="4508500" y="2139048"/>
            <a:ext cx="2024767" cy="18288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200" b="1">
                <a:solidFill>
                  <a:schemeClr val="tx1"/>
                </a:solidFill>
              </a:rPr>
              <a:t>Kunta-kotiseutukunta-mallin simulaatiossa kuntien määrä vähenisi 198:aan, jolloin kotiseutukuntia olisi 110 kpl (2026 väestötietojen perusteella)</a:t>
            </a:r>
          </a:p>
        </p:txBody>
      </p:sp>
      <p:sp>
        <p:nvSpPr>
          <p:cNvPr id="12" name="Sisällön paikkamerkki 11">
            <a:extLst>
              <a:ext uri="{FF2B5EF4-FFF2-40B4-BE49-F238E27FC236}">
                <a16:creationId xmlns:a16="http://schemas.microsoft.com/office/drawing/2014/main" id="{78D436EF-84B9-E4B4-1E35-1C9148D13FC8}"/>
              </a:ext>
            </a:extLst>
          </p:cNvPr>
          <p:cNvSpPr>
            <a:spLocks noGrp="1"/>
          </p:cNvSpPr>
          <p:nvPr>
            <p:ph sz="quarter" idx="4"/>
          </p:nvPr>
        </p:nvSpPr>
        <p:spPr>
          <a:xfrm>
            <a:off x="6627423" y="908721"/>
            <a:ext cx="5391469" cy="3477144"/>
          </a:xfrm>
        </p:spPr>
        <p:txBody>
          <a:bodyPr/>
          <a:lstStyle/>
          <a:p>
            <a:pPr marL="0" lvl="0" indent="0">
              <a:spcBef>
                <a:spcPts val="0"/>
              </a:spcBef>
              <a:buClr>
                <a:srgbClr val="923468"/>
              </a:buClr>
              <a:buNone/>
            </a:pPr>
            <a:r>
              <a:rPr lang="fi-FI" sz="2400" dirty="0">
                <a:solidFill>
                  <a:srgbClr val="000000"/>
                </a:solidFill>
                <a:latin typeface="Work Sans SemiBold" panose="00000700000000000000" pitchFamily="2" charset="0"/>
              </a:rPr>
              <a:t>Kotiseutukunta (110 kpl)</a:t>
            </a:r>
          </a:p>
          <a:p>
            <a:pPr marL="0" indent="0">
              <a:buNone/>
            </a:pPr>
            <a:endParaRPr lang="fi-FI" sz="1200" b="1" dirty="0"/>
          </a:p>
          <a:p>
            <a:r>
              <a:rPr lang="fi-FI" sz="1200" b="1" dirty="0"/>
              <a:t>Kotiseutukunnassa yläkoululaisia (13-15-vuotiaita) on alle 120 </a:t>
            </a:r>
            <a:r>
              <a:rPr lang="fi-FI" sz="1200" dirty="0"/>
              <a:t>(20 oppilasta / luokka), eli vähemmän kuin 2-sarjainen yläkoulu, joka on otettu tässä simulaatiossa yläkoulun kestävän järjestämisen minimikooksi. </a:t>
            </a:r>
          </a:p>
          <a:p>
            <a:r>
              <a:rPr lang="fi-FI" sz="1200" b="1" dirty="0"/>
              <a:t>Kotiseutukunnassa 0-8-vuotiaita on vähintään 20*</a:t>
            </a:r>
            <a:r>
              <a:rPr lang="fi-FI" sz="1200" dirty="0"/>
              <a:t>, joka on tässä simulaatiossa valittu pienimmäksi lasten määräksi, jolle voidaan järjestää kestävästi </a:t>
            </a:r>
            <a:r>
              <a:rPr lang="fi-FI" sz="1200" b="1" dirty="0"/>
              <a:t>varhaiskasvatus, esiopetus ja näihin kiinteästi liittyvät ja pienten lasten koululuokat 1-2</a:t>
            </a:r>
            <a:r>
              <a:rPr lang="fi-FI" sz="1200" dirty="0"/>
              <a:t>.</a:t>
            </a:r>
          </a:p>
          <a:p>
            <a:pPr marL="271145" indent="-271145"/>
            <a:r>
              <a:rPr lang="fi-FI" sz="1200" b="1" dirty="0"/>
              <a:t>Kotiseutukunnan järjestämisvastuulla olevia palveluita voisivat kaikkiaan olla:</a:t>
            </a:r>
          </a:p>
          <a:p>
            <a:pPr lvl="1"/>
            <a:r>
              <a:rPr lang="fi-FI" sz="1000" dirty="0"/>
              <a:t>Varhaiskasvatus </a:t>
            </a:r>
          </a:p>
          <a:p>
            <a:pPr lvl="1"/>
            <a:r>
              <a:rPr lang="fi-FI" sz="1000" dirty="0"/>
              <a:t>Perusopetuksen 1.-2. luokat</a:t>
            </a:r>
          </a:p>
          <a:p>
            <a:pPr lvl="1"/>
            <a:r>
              <a:rPr lang="fi-FI" sz="1000" dirty="0"/>
              <a:t>Nuorisotoiminta, liikunta- ja ulkoilupalvelut</a:t>
            </a:r>
          </a:p>
          <a:p>
            <a:pPr lvl="1"/>
            <a:r>
              <a:rPr lang="fi-FI" sz="1000" dirty="0"/>
              <a:t>Liikenneväylät, puistot ja yleiset alueet</a:t>
            </a:r>
          </a:p>
          <a:p>
            <a:pPr lvl="1"/>
            <a:r>
              <a:rPr lang="fi-FI" sz="1000" dirty="0"/>
              <a:t>Yhdyskuntasuunnittelu ja maaomaisuuden hallinta </a:t>
            </a:r>
          </a:p>
          <a:p>
            <a:pPr marL="271145" indent="-271145"/>
            <a:r>
              <a:rPr lang="fi-FI" sz="1200" dirty="0"/>
              <a:t>Kotiseutukunnat voivat yhdessä muodostaa kunnan nykylainsäädännön mukaisella </a:t>
            </a:r>
            <a:r>
              <a:rPr lang="fi-FI" sz="1200" b="1" dirty="0"/>
              <a:t>kuntaliitoksella</a:t>
            </a:r>
            <a:r>
              <a:rPr lang="fi-FI" sz="1200" dirty="0"/>
              <a:t> </a:t>
            </a:r>
            <a:r>
              <a:rPr lang="fi-FI" sz="1200" b="1" dirty="0"/>
              <a:t>tai liittyä</a:t>
            </a:r>
            <a:r>
              <a:rPr lang="fi-FI" sz="1200" dirty="0"/>
              <a:t> osaksi olemassa olevaa kuntaa.</a:t>
            </a:r>
          </a:p>
          <a:p>
            <a:pPr marL="271145" indent="-271145"/>
            <a:r>
              <a:rPr lang="fi-FI" sz="1200" dirty="0"/>
              <a:t>Kotiseutukunnan olisi mahdollista hakea </a:t>
            </a:r>
            <a:r>
              <a:rPr lang="fi-FI" sz="1200" b="1" dirty="0"/>
              <a:t>”kuntaoikeuksia”,</a:t>
            </a:r>
            <a:r>
              <a:rPr lang="fi-FI" sz="1200" dirty="0"/>
              <a:t> jos sen väestöllinen tilanne muuttuu (”pysyväluonteisella” tavalla).</a:t>
            </a:r>
          </a:p>
          <a:p>
            <a:pPr marL="271145" indent="-271145"/>
            <a:r>
              <a:rPr lang="fi-FI" sz="1200" dirty="0"/>
              <a:t>Kotiseutukunnan </a:t>
            </a:r>
            <a:r>
              <a:rPr lang="fi-FI" sz="1200" b="1" dirty="0"/>
              <a:t>asukkaiden vaikuttamismahdollisuudet ovat ensisijaisesti kotiseutukunnan valtuustossa</a:t>
            </a:r>
            <a:r>
              <a:rPr lang="fi-FI" sz="1200" dirty="0"/>
              <a:t>. Mahd. muut vaikuttamismahdollisuudet olisi tarkemmin pohdittava.</a:t>
            </a:r>
          </a:p>
          <a:p>
            <a:pPr marL="0" indent="0">
              <a:buNone/>
            </a:pPr>
            <a:endParaRPr lang="fi-FI" sz="1200" dirty="0"/>
          </a:p>
          <a:p>
            <a:pPr lvl="1"/>
            <a:endParaRPr lang="fi-FI" dirty="0"/>
          </a:p>
        </p:txBody>
      </p:sp>
      <p:sp>
        <p:nvSpPr>
          <p:cNvPr id="3" name="Tekstiruutu 2">
            <a:extLst>
              <a:ext uri="{FF2B5EF4-FFF2-40B4-BE49-F238E27FC236}">
                <a16:creationId xmlns:a16="http://schemas.microsoft.com/office/drawing/2014/main" id="{6315BCA8-DA63-73CC-69F1-06B2CAE9354C}"/>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22" name="Tekstiruutu 21">
            <a:extLst>
              <a:ext uri="{FF2B5EF4-FFF2-40B4-BE49-F238E27FC236}">
                <a16:creationId xmlns:a16="http://schemas.microsoft.com/office/drawing/2014/main" id="{D44AB825-C6E4-D998-3570-6493A79A915B}"/>
              </a:ext>
            </a:extLst>
          </p:cNvPr>
          <p:cNvSpPr txBox="1"/>
          <p:nvPr/>
        </p:nvSpPr>
        <p:spPr>
          <a:xfrm>
            <a:off x="5595252" y="6420681"/>
            <a:ext cx="4347665" cy="400110"/>
          </a:xfrm>
          <a:prstGeom prst="rect">
            <a:avLst/>
          </a:prstGeom>
          <a:noFill/>
        </p:spPr>
        <p:txBody>
          <a:bodyPr wrap="none" lIns="91440" tIns="45720" rIns="91440" bIns="45720" rtlCol="0" anchor="t">
            <a:spAutoFit/>
          </a:bodyPr>
          <a:lstStyle/>
          <a:p>
            <a:r>
              <a:rPr lang="fi-FI" sz="1000" i="1"/>
              <a:t>*) Jos alle 20, on liityttävä toiseen kuntaan tai kotiseutukuntaan, </a:t>
            </a:r>
          </a:p>
          <a:p>
            <a:r>
              <a:rPr lang="fi-FI" sz="1000" i="1"/>
              <a:t>näitä kuntia on 2026 väestötietojen perusteella vain viisi. </a:t>
            </a:r>
          </a:p>
        </p:txBody>
      </p:sp>
      <p:sp>
        <p:nvSpPr>
          <p:cNvPr id="4" name="Dian numeron paikkamerkki 3">
            <a:extLst>
              <a:ext uri="{FF2B5EF4-FFF2-40B4-BE49-F238E27FC236}">
                <a16:creationId xmlns:a16="http://schemas.microsoft.com/office/drawing/2014/main" id="{CD46CF22-4563-61D0-BEE7-0A59F494B712}"/>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noProof="0" smtClean="0"/>
              <a:pPr/>
              <a:t>5</a:t>
            </a:fld>
            <a:endParaRPr lang="fi-FI" noProof="0"/>
          </a:p>
        </p:txBody>
      </p:sp>
      <p:pic>
        <p:nvPicPr>
          <p:cNvPr id="20" name="Kuva 19">
            <a:extLst>
              <a:ext uri="{FF2B5EF4-FFF2-40B4-BE49-F238E27FC236}">
                <a16:creationId xmlns:a16="http://schemas.microsoft.com/office/drawing/2014/main" id="{6984210D-21C4-4017-9F35-6B94230F557E}"/>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2207" y="4144166"/>
            <a:ext cx="2214227" cy="1601745"/>
          </a:xfrm>
          <a:prstGeom prst="rect">
            <a:avLst/>
          </a:prstGeom>
        </p:spPr>
      </p:pic>
      <p:pic>
        <p:nvPicPr>
          <p:cNvPr id="21" name="Kuva 20">
            <a:extLst>
              <a:ext uri="{FF2B5EF4-FFF2-40B4-BE49-F238E27FC236}">
                <a16:creationId xmlns:a16="http://schemas.microsoft.com/office/drawing/2014/main" id="{47F554EF-316B-7C15-FD15-3AEF9EB448F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3914" y="4275887"/>
            <a:ext cx="1529353" cy="1529353"/>
          </a:xfrm>
          <a:prstGeom prst="rect">
            <a:avLst/>
          </a:prstGeom>
        </p:spPr>
      </p:pic>
      <p:pic>
        <p:nvPicPr>
          <p:cNvPr id="16" name="Kuva 15">
            <a:extLst>
              <a:ext uri="{FF2B5EF4-FFF2-40B4-BE49-F238E27FC236}">
                <a16:creationId xmlns:a16="http://schemas.microsoft.com/office/drawing/2014/main" id="{F0349ACE-2B56-4E10-E7D9-CA058FFEE91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3828" y="-159"/>
            <a:ext cx="1525065" cy="1480618"/>
          </a:xfrm>
          <a:prstGeom prst="rect">
            <a:avLst/>
          </a:prstGeom>
        </p:spPr>
      </p:pic>
    </p:spTree>
    <p:extLst>
      <p:ext uri="{BB962C8B-B14F-4D97-AF65-F5344CB8AC3E}">
        <p14:creationId xmlns:p14="http://schemas.microsoft.com/office/powerpoint/2010/main" val="37376301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DE372C-F99D-23A4-B4CF-F48D9437439F}"/>
              </a:ext>
            </a:extLst>
          </p:cNvPr>
          <p:cNvSpPr>
            <a:spLocks noGrp="1"/>
          </p:cNvSpPr>
          <p:nvPr>
            <p:ph type="title"/>
          </p:nvPr>
        </p:nvSpPr>
        <p:spPr>
          <a:xfrm>
            <a:off x="766763" y="341411"/>
            <a:ext cx="10658475" cy="608063"/>
          </a:xfrm>
        </p:spPr>
        <p:txBody>
          <a:bodyPr/>
          <a:lstStyle/>
          <a:p>
            <a:r>
              <a:rPr lang="fi-FI" dirty="0">
                <a:latin typeface="Work Sans ExtraBold"/>
              </a:rPr>
              <a:t>Simulaation lähtöoletukset</a:t>
            </a:r>
            <a:endParaRPr lang="fi-FI" dirty="0"/>
          </a:p>
        </p:txBody>
      </p:sp>
      <p:sp>
        <p:nvSpPr>
          <p:cNvPr id="3" name="Sisällön paikkamerkki 2">
            <a:extLst>
              <a:ext uri="{FF2B5EF4-FFF2-40B4-BE49-F238E27FC236}">
                <a16:creationId xmlns:a16="http://schemas.microsoft.com/office/drawing/2014/main" id="{8A4A5232-A0EC-2AFD-2BB7-08BB0E76CB04}"/>
              </a:ext>
            </a:extLst>
          </p:cNvPr>
          <p:cNvSpPr>
            <a:spLocks noGrp="1"/>
          </p:cNvSpPr>
          <p:nvPr>
            <p:ph idx="1"/>
          </p:nvPr>
        </p:nvSpPr>
        <p:spPr>
          <a:xfrm>
            <a:off x="766763" y="950615"/>
            <a:ext cx="10658475" cy="4854873"/>
          </a:xfrm>
        </p:spPr>
        <p:txBody>
          <a:bodyPr/>
          <a:lstStyle/>
          <a:p>
            <a:pPr marL="271145" indent="-271145"/>
            <a:r>
              <a:rPr lang="fi-FI" sz="1600">
                <a:ea typeface="+mn-lt"/>
                <a:cs typeface="+mn-lt"/>
              </a:rPr>
              <a:t>Mallinnuksessa tarkastellaan tilannetta, jossa palveluiden järjestämisvastuuta siirtyy pieniltä kunnilta suuremmille järjestäjille väestö- ja oppilasmäärärajoihin perustuen. Tässä esitettävät tulokset perustuvat 5000 asukkaan rajaan ja vaihtoehtoisesti 120 13-15-vuotiaan rajaan.</a:t>
            </a:r>
          </a:p>
          <a:p>
            <a:pPr marL="271145" indent="-271145"/>
            <a:r>
              <a:rPr lang="fi-FI" sz="1600">
                <a:ea typeface="+mn-lt"/>
                <a:cs typeface="+mn-lt"/>
              </a:rPr>
              <a:t>Simulaation tavoitteena on arvioida, kuinka paljon suurempi järjestäjä voisi saavuttaa skaala- ja sopeutusetuja verrattuna nykyiseen rakenteeseen. </a:t>
            </a:r>
            <a:endParaRPr lang="fi-FI" sz="1600"/>
          </a:p>
          <a:p>
            <a:pPr marL="271145" indent="-271145"/>
            <a:r>
              <a:rPr lang="fi-FI" sz="1600">
                <a:ea typeface="+mn-lt"/>
                <a:cs typeface="+mn-lt"/>
              </a:rPr>
              <a:t>Laskennassa oletetaan, että vastaanottavalle kunnalle syntyy 5 % pysyvä säästö siirtyvistä kustannuksista ja palveluja luovuttavalle kunnalle syntyy 10 % sopeutus jäljelle jäävistä kustannuksista. </a:t>
            </a:r>
            <a:endParaRPr lang="en-US" sz="1600"/>
          </a:p>
          <a:p>
            <a:pPr marL="271145" indent="-271145"/>
            <a:r>
              <a:rPr lang="fi-FI" sz="1600">
                <a:ea typeface="+mn-lt"/>
                <a:cs typeface="+mn-lt"/>
              </a:rPr>
              <a:t>Lisäksi oletetaan, että suuremmalla palvelun järjestäjällä on parempi kyky sopeuttaa sivistyspalveluiden kustannuksia väestömuutoksiin. </a:t>
            </a:r>
            <a:endParaRPr lang="fi-FI" sz="1600"/>
          </a:p>
          <a:p>
            <a:pPr marL="271145" indent="-271145"/>
            <a:r>
              <a:rPr lang="fi-FI" sz="1600">
                <a:ea typeface="+mn-lt"/>
                <a:cs typeface="+mn-lt"/>
              </a:rPr>
              <a:t>Mallinnus ei huomioi kertaluonteisia muutos- ja valmistelukustannuksia eikä siirtymäajan hallinnollisia haasteita.</a:t>
            </a:r>
          </a:p>
          <a:p>
            <a:pPr marL="271145" indent="-271145"/>
            <a:r>
              <a:rPr lang="fi-FI" sz="1600">
                <a:ea typeface="+mn-lt"/>
                <a:cs typeface="+mn-lt"/>
              </a:rPr>
              <a:t>Mallinnus perustuu painelaskelmaan: verrataan perusuraa ja vaihtoehtoista palvelutuotannon rakennetta kuntien toimintakatteiden, velkapaineen ja negatiivisten vuosikatteiden näkökulmasta. </a:t>
            </a:r>
            <a:endParaRPr lang="fi-FI" sz="1600"/>
          </a:p>
          <a:p>
            <a:pPr marL="271145" indent="-271145"/>
            <a:r>
              <a:rPr lang="fi-FI" sz="1600" b="1">
                <a:ea typeface="+mn-lt"/>
                <a:cs typeface="+mn-lt"/>
              </a:rPr>
              <a:t>Painelaskelmat kuvaavat kuntatalouden rakenteellista painetta. Ne eivät kuvaa suoraan tulevaa kehitystä. Ne kuvaavat tilannetta, joka syntyisi laskennassa tehtyjen lähtöoletusten perusteella, mikäli kuntien omia sopeutustoimia tai muita kuntien taloudelliseen tilanteeseen vaikuttavia ratkaisuja ei </a:t>
            </a:r>
            <a:r>
              <a:rPr lang="fi-FI" sz="1600" b="1" dirty="0">
                <a:ea typeface="+mn-lt"/>
                <a:cs typeface="+mn-lt"/>
              </a:rPr>
              <a:t>tehtäisi.</a:t>
            </a:r>
            <a:endParaRPr lang="fi-FI" sz="1600" b="1"/>
          </a:p>
          <a:p>
            <a:pPr marL="271145" indent="-271145"/>
            <a:endParaRPr lang="fi-FI" dirty="0"/>
          </a:p>
          <a:p>
            <a:pPr marL="271145" indent="-271145"/>
            <a:endParaRPr lang="fi-FI" dirty="0"/>
          </a:p>
        </p:txBody>
      </p:sp>
      <p:sp>
        <p:nvSpPr>
          <p:cNvPr id="4" name="Dian numeron paikkamerkki 3">
            <a:extLst>
              <a:ext uri="{FF2B5EF4-FFF2-40B4-BE49-F238E27FC236}">
                <a16:creationId xmlns:a16="http://schemas.microsoft.com/office/drawing/2014/main" id="{4D4BDE68-CCD5-BA39-5C79-CD20D05F2BEF}"/>
              </a:ext>
            </a:extLst>
          </p:cNvPr>
          <p:cNvSpPr>
            <a:spLocks noGrp="1"/>
          </p:cNvSpPr>
          <p:nvPr>
            <p:ph type="sldNum" sz="quarter" idx="12"/>
          </p:nvPr>
        </p:nvSpPr>
        <p:spPr/>
        <p:txBody>
          <a:bodyPr/>
          <a:lstStyle/>
          <a:p>
            <a:fld id="{0861148C-697E-4B67-BDAA-872F34DF1106}" type="slidenum">
              <a:rPr lang="fi-FI" smtClean="0"/>
              <a:t>6</a:t>
            </a:fld>
            <a:endParaRPr lang="fi-FI"/>
          </a:p>
        </p:txBody>
      </p:sp>
      <p:sp>
        <p:nvSpPr>
          <p:cNvPr id="5" name="Tekstiruutu 4">
            <a:extLst>
              <a:ext uri="{FF2B5EF4-FFF2-40B4-BE49-F238E27FC236}">
                <a16:creationId xmlns:a16="http://schemas.microsoft.com/office/drawing/2014/main" id="{6D12C319-8BA7-DA82-15ED-91A1E0000B0F}"/>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217203863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6CC498-2E1E-5806-2FD0-062A574647AA}"/>
              </a:ext>
            </a:extLst>
          </p:cNvPr>
          <p:cNvSpPr>
            <a:spLocks noGrp="1"/>
          </p:cNvSpPr>
          <p:nvPr>
            <p:ph type="title"/>
          </p:nvPr>
        </p:nvSpPr>
        <p:spPr>
          <a:xfrm>
            <a:off x="766763" y="332656"/>
            <a:ext cx="10658475" cy="432272"/>
          </a:xfrm>
        </p:spPr>
        <p:txBody>
          <a:bodyPr/>
          <a:lstStyle/>
          <a:p>
            <a:r>
              <a:rPr lang="fi-FI" sz="2800" dirty="0">
                <a:latin typeface="Work Sans ExtraBold"/>
              </a:rPr>
              <a:t>Kunta—kotiseutukunta-mallin simulaatio: kotikunnista siirtyvät ja niihin jäävät palvelut (%-osuudet kuvaavat siirtyviä/jääviä kustannuksia)</a:t>
            </a:r>
            <a:endParaRPr lang="fi-FI" sz="2800" dirty="0"/>
          </a:p>
        </p:txBody>
      </p:sp>
      <p:sp>
        <p:nvSpPr>
          <p:cNvPr id="3" name="Sisällön paikkamerkki 2">
            <a:extLst>
              <a:ext uri="{FF2B5EF4-FFF2-40B4-BE49-F238E27FC236}">
                <a16:creationId xmlns:a16="http://schemas.microsoft.com/office/drawing/2014/main" id="{7B3835AF-23C6-72E8-34F5-F41857681160}"/>
              </a:ext>
            </a:extLst>
          </p:cNvPr>
          <p:cNvSpPr>
            <a:spLocks noGrp="1"/>
          </p:cNvSpPr>
          <p:nvPr>
            <p:ph idx="1"/>
          </p:nvPr>
        </p:nvSpPr>
        <p:spPr>
          <a:xfrm>
            <a:off x="766763" y="1533178"/>
            <a:ext cx="4573587" cy="4615210"/>
          </a:xfrm>
        </p:spPr>
        <p:txBody>
          <a:bodyPr/>
          <a:lstStyle/>
          <a:p>
            <a:pPr marL="0" indent="0">
              <a:buNone/>
            </a:pPr>
            <a:r>
              <a:rPr lang="fi-FI" sz="1400" b="1" dirty="0"/>
              <a:t>Kotiseutukunnilta muiden kuntien järjestämisvastuulle siirrettävät palvelut:</a:t>
            </a:r>
          </a:p>
          <a:p>
            <a:r>
              <a:rPr lang="fi-FI" sz="1400" dirty="0"/>
              <a:t>Perusopetuksesta 90 % (vuosiluokat 3-9)</a:t>
            </a:r>
          </a:p>
          <a:p>
            <a:r>
              <a:rPr lang="fi-FI" sz="1400" dirty="0"/>
              <a:t>Lukiokoulutus</a:t>
            </a:r>
          </a:p>
          <a:p>
            <a:r>
              <a:rPr lang="fi-FI" sz="1400" dirty="0"/>
              <a:t>Kirjastot, taiteen perusopetus, kansalaisopistot, muut opetuspalvelut</a:t>
            </a:r>
          </a:p>
          <a:p>
            <a:r>
              <a:rPr lang="fi-FI" sz="1400" dirty="0"/>
              <a:t>Museot, musiikkitoiminta, muu kulttuuritoiminta</a:t>
            </a:r>
          </a:p>
          <a:p>
            <a:r>
              <a:rPr lang="fi-FI" sz="1400" dirty="0"/>
              <a:t>Yleishallinnosta ja vaaleista 90 %</a:t>
            </a:r>
          </a:p>
          <a:p>
            <a:r>
              <a:rPr lang="fi-FI" sz="1400" dirty="0"/>
              <a:t>Tila- ja vuokrauspalvelut, 90 % tukipalveluista</a:t>
            </a:r>
          </a:p>
          <a:p>
            <a:r>
              <a:rPr lang="fi-FI" sz="1400" dirty="0"/>
              <a:t>Kotoutumisen ja maahanmuuton palvelut</a:t>
            </a:r>
          </a:p>
          <a:p>
            <a:r>
              <a:rPr lang="fi-FI" sz="1400" dirty="0"/>
              <a:t>Elinkeinoelämän edistäminen ja työllisyyspalvelut</a:t>
            </a:r>
          </a:p>
          <a:p>
            <a:r>
              <a:rPr lang="fi-FI" sz="1400" dirty="0"/>
              <a:t>Asuminen</a:t>
            </a:r>
          </a:p>
          <a:p>
            <a:r>
              <a:rPr lang="fi-FI" sz="1400" dirty="0"/>
              <a:t>Rakennusvalvonta </a:t>
            </a:r>
          </a:p>
          <a:p>
            <a:r>
              <a:rPr lang="fi-FI" sz="1400" dirty="0"/>
              <a:t>Vesihuolto, energiahuolto, jätehuolto</a:t>
            </a:r>
          </a:p>
          <a:p>
            <a:r>
              <a:rPr lang="fi-FI" sz="1400" dirty="0"/>
              <a:t>Ympäristönsuojelu, ympäristöterveydenhuolto </a:t>
            </a:r>
          </a:p>
          <a:p>
            <a:r>
              <a:rPr lang="fi-FI" sz="1400" dirty="0"/>
              <a:t>Joukkoliikenne </a:t>
            </a:r>
          </a:p>
          <a:p>
            <a:endParaRPr lang="fi-FI" dirty="0"/>
          </a:p>
        </p:txBody>
      </p:sp>
      <p:sp>
        <p:nvSpPr>
          <p:cNvPr id="4" name="Dian numeron paikkamerkki 3">
            <a:extLst>
              <a:ext uri="{FF2B5EF4-FFF2-40B4-BE49-F238E27FC236}">
                <a16:creationId xmlns:a16="http://schemas.microsoft.com/office/drawing/2014/main" id="{A9181EDC-8153-DCF4-AE8F-46881CBA68EA}"/>
              </a:ext>
            </a:extLst>
          </p:cNvPr>
          <p:cNvSpPr>
            <a:spLocks noGrp="1"/>
          </p:cNvSpPr>
          <p:nvPr>
            <p:ph type="sldNum" sz="quarter" idx="12"/>
          </p:nvPr>
        </p:nvSpPr>
        <p:spPr/>
        <p:txBody>
          <a:bodyPr/>
          <a:lstStyle/>
          <a:p>
            <a:fld id="{0861148C-697E-4B67-BDAA-872F34DF1106}" type="slidenum">
              <a:rPr lang="fi-FI" smtClean="0"/>
              <a:t>7</a:t>
            </a:fld>
            <a:endParaRPr lang="fi-FI"/>
          </a:p>
        </p:txBody>
      </p:sp>
      <p:sp>
        <p:nvSpPr>
          <p:cNvPr id="5" name="Tekstiruutu 4">
            <a:extLst>
              <a:ext uri="{FF2B5EF4-FFF2-40B4-BE49-F238E27FC236}">
                <a16:creationId xmlns:a16="http://schemas.microsoft.com/office/drawing/2014/main" id="{70D20054-A4B2-6D08-D564-37CC19746165}"/>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6" name="Sisällön paikkamerkki 2">
            <a:extLst>
              <a:ext uri="{FF2B5EF4-FFF2-40B4-BE49-F238E27FC236}">
                <a16:creationId xmlns:a16="http://schemas.microsoft.com/office/drawing/2014/main" id="{84BB864F-53C2-C9F3-05EC-D7CF03C6829A}"/>
              </a:ext>
            </a:extLst>
          </p:cNvPr>
          <p:cNvSpPr txBox="1">
            <a:spLocks/>
          </p:cNvSpPr>
          <p:nvPr/>
        </p:nvSpPr>
        <p:spPr>
          <a:xfrm>
            <a:off x="6096000" y="1533178"/>
            <a:ext cx="4573587" cy="4615210"/>
          </a:xfrm>
          <a:prstGeom prst="rect">
            <a:avLst/>
          </a:prstGeom>
        </p:spPr>
        <p:txBody>
          <a:bodyPr vert="horz" lIns="0" tIns="0" rIns="0" bIns="0" rtlCol="0" anchor="t"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0" indent="0">
              <a:buNone/>
            </a:pPr>
            <a:r>
              <a:rPr lang="fi-FI" sz="1400" b="1" dirty="0"/>
              <a:t>Kotiseutukuntien omalle järjestämisvastuulle jäävät palvelut:</a:t>
            </a:r>
          </a:p>
          <a:p>
            <a:r>
              <a:rPr lang="fi-FI" sz="1400" dirty="0"/>
              <a:t>Varhaiskasvatus </a:t>
            </a:r>
          </a:p>
          <a:p>
            <a:r>
              <a:rPr lang="fi-FI" sz="1400" dirty="0"/>
              <a:t>Perusopetuksen 1.-2. luokat</a:t>
            </a:r>
          </a:p>
          <a:p>
            <a:r>
              <a:rPr lang="fi-FI" sz="1400" dirty="0"/>
              <a:t>Nuorisotoiminta, liikunta- ja ulkoilupalvelut</a:t>
            </a:r>
          </a:p>
          <a:p>
            <a:r>
              <a:rPr lang="fi-FI" sz="1400" dirty="0"/>
              <a:t>10 % yleishallinnosta ja vaaleista</a:t>
            </a:r>
          </a:p>
          <a:p>
            <a:r>
              <a:rPr lang="fi-FI" sz="1400" dirty="0"/>
              <a:t>Liikenneväylät, puistot ja yleiset alueet</a:t>
            </a:r>
          </a:p>
          <a:p>
            <a:r>
              <a:rPr lang="fi-FI" sz="1400" dirty="0"/>
              <a:t>Yhdyskuntasuunnittelu ja maaomaisuuden hallinta </a:t>
            </a:r>
          </a:p>
          <a:p>
            <a:endParaRPr lang="fi-FI" dirty="0"/>
          </a:p>
        </p:txBody>
      </p:sp>
    </p:spTree>
    <p:extLst>
      <p:ext uri="{BB962C8B-B14F-4D97-AF65-F5344CB8AC3E}">
        <p14:creationId xmlns:p14="http://schemas.microsoft.com/office/powerpoint/2010/main" val="24525555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5802-46EB-BEDA-C79D-20E8B217001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F30D4D1-41CB-B7A0-0FFE-616C8748249C}"/>
              </a:ext>
            </a:extLst>
          </p:cNvPr>
          <p:cNvSpPr>
            <a:spLocks noGrp="1"/>
          </p:cNvSpPr>
          <p:nvPr>
            <p:ph type="title"/>
          </p:nvPr>
        </p:nvSpPr>
        <p:spPr>
          <a:xfrm>
            <a:off x="766763" y="350936"/>
            <a:ext cx="10658475" cy="636638"/>
          </a:xfrm>
        </p:spPr>
        <p:txBody>
          <a:bodyPr/>
          <a:lstStyle/>
          <a:p>
            <a:r>
              <a:rPr lang="fi-FI" dirty="0">
                <a:latin typeface="Work Sans ExtraBold"/>
              </a:rPr>
              <a:t>Simulaation tulokset</a:t>
            </a:r>
          </a:p>
        </p:txBody>
      </p:sp>
      <p:sp>
        <p:nvSpPr>
          <p:cNvPr id="3" name="Sisällön paikkamerkki 2">
            <a:extLst>
              <a:ext uri="{FF2B5EF4-FFF2-40B4-BE49-F238E27FC236}">
                <a16:creationId xmlns:a16="http://schemas.microsoft.com/office/drawing/2014/main" id="{6BCB7F9E-6D41-F816-1AAD-F7C4187EA05F}"/>
              </a:ext>
            </a:extLst>
          </p:cNvPr>
          <p:cNvSpPr>
            <a:spLocks noGrp="1"/>
          </p:cNvSpPr>
          <p:nvPr>
            <p:ph idx="1"/>
          </p:nvPr>
        </p:nvSpPr>
        <p:spPr>
          <a:xfrm>
            <a:off x="766763" y="1150640"/>
            <a:ext cx="10658475" cy="4188123"/>
          </a:xfrm>
        </p:spPr>
        <p:txBody>
          <a:bodyPr/>
          <a:lstStyle/>
          <a:p>
            <a:pPr marL="342900" indent="-342900"/>
            <a:r>
              <a:rPr lang="fi-FI" sz="1800">
                <a:ea typeface="+mn-lt"/>
                <a:cs typeface="+mn-lt"/>
              </a:rPr>
              <a:t>Kun siirtyvien (palveluita luovuttavien) kuntien rajaus tehtiin 5 000 asukkaan rajaan perustuen, palveluita siirtyisi noin 800 miljoonalla eurolla. Vaihtoehtoisesti, 120 13-15 –vuotiaan määriin perustuvassa tarkastelussa, palveluita siirtyisi tästä noin puolet, runsaat 400 miljoonaa euroa. </a:t>
            </a:r>
            <a:endParaRPr lang="fi-FI" sz="1800"/>
          </a:p>
          <a:p>
            <a:pPr marL="342900" indent="-342900"/>
            <a:r>
              <a:rPr lang="fi-FI" sz="1800">
                <a:ea typeface="+mn-lt"/>
                <a:cs typeface="+mn-lt"/>
              </a:rPr>
              <a:t>Tehokkuushyöty näkyy toimintakatteen (käyttötalouden nettomenojen) pienentymisenä. Simulaatiossa siirtymähetken välittömät säästöt sekä suuremman järjestäjän parempi sopeutumiskyky pienentävät kuntien toimintakatetta verrattuna perusuraan. 5000 asukkaan rajaa käyttäen kokonaishyöty olisi noin 200 miljoonaa euroa, 13-15-vuotiaiden määrään perustuvalla rajauksella noin 100 miljoonaa euroa vuositasolla vuonna 2035.</a:t>
            </a:r>
          </a:p>
          <a:p>
            <a:pPr marL="271145" indent="-271145"/>
            <a:r>
              <a:rPr lang="fi-FI" sz="1800">
                <a:ea typeface="+mn-lt"/>
                <a:cs typeface="+mn-lt"/>
              </a:rPr>
              <a:t>Taloudelliset hyödyt syntyvät erityisesti siitä, että suurempi järjestäjä pystyy sopeuttamaan sivistyspalveluiden kustannuksia tehokkaammin väestömuutoksiin.</a:t>
            </a:r>
          </a:p>
          <a:p>
            <a:pPr marL="271145" indent="-271145"/>
            <a:r>
              <a:rPr lang="fi-FI" sz="1800">
                <a:ea typeface="+mn-lt"/>
                <a:cs typeface="+mn-lt"/>
              </a:rPr>
              <a:t>Painelaskelman perusteella molemmissa vaihtoehdoissa negatiivisen vuosikatteen omaavien kuntien määrä vähenisi, mutta edelleen, siirron jälkeen, niitä olisi. Perusuraan verrattuna paine veronkorotuksiin olisi jonkin verran pienempi. </a:t>
            </a:r>
          </a:p>
          <a:p>
            <a:pPr marL="271145" indent="-271145"/>
            <a:endParaRPr lang="fi-FI" dirty="0">
              <a:ea typeface="+mn-lt"/>
              <a:cs typeface="+mn-lt"/>
            </a:endParaRPr>
          </a:p>
          <a:p>
            <a:pPr marL="271145" indent="-271145"/>
            <a:endParaRPr lang="fi-FI" dirty="0"/>
          </a:p>
          <a:p>
            <a:pPr marL="271145" indent="-271145"/>
            <a:endParaRPr lang="fi-FI" dirty="0"/>
          </a:p>
          <a:p>
            <a:pPr marL="271145" indent="-271145"/>
            <a:endParaRPr lang="fi-FI" dirty="0"/>
          </a:p>
        </p:txBody>
      </p:sp>
      <p:sp>
        <p:nvSpPr>
          <p:cNvPr id="4" name="Dian numeron paikkamerkki 3">
            <a:extLst>
              <a:ext uri="{FF2B5EF4-FFF2-40B4-BE49-F238E27FC236}">
                <a16:creationId xmlns:a16="http://schemas.microsoft.com/office/drawing/2014/main" id="{D2D39884-0CA3-8F6C-60A2-ECEB67E97487}"/>
              </a:ext>
            </a:extLst>
          </p:cNvPr>
          <p:cNvSpPr>
            <a:spLocks noGrp="1"/>
          </p:cNvSpPr>
          <p:nvPr>
            <p:ph type="sldNum" sz="quarter" idx="12"/>
          </p:nvPr>
        </p:nvSpPr>
        <p:spPr/>
        <p:txBody>
          <a:bodyPr/>
          <a:lstStyle/>
          <a:p>
            <a:fld id="{0861148C-697E-4B67-BDAA-872F34DF1106}" type="slidenum">
              <a:rPr lang="fi-FI" smtClean="0"/>
              <a:t>8</a:t>
            </a:fld>
            <a:endParaRPr lang="fi-FI"/>
          </a:p>
        </p:txBody>
      </p:sp>
      <p:sp>
        <p:nvSpPr>
          <p:cNvPr id="5" name="Tekstiruutu 4">
            <a:extLst>
              <a:ext uri="{FF2B5EF4-FFF2-40B4-BE49-F238E27FC236}">
                <a16:creationId xmlns:a16="http://schemas.microsoft.com/office/drawing/2014/main" id="{6467067A-C34E-DA1C-6F5E-1F6D6F91E6C2}"/>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38778926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A8B4E-248E-C6A6-ED23-3F493F3D70B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CF03CBE-6D07-C148-9807-A8BD68EDEEB2}"/>
              </a:ext>
            </a:extLst>
          </p:cNvPr>
          <p:cNvSpPr>
            <a:spLocks noGrp="1"/>
          </p:cNvSpPr>
          <p:nvPr>
            <p:ph type="title"/>
          </p:nvPr>
        </p:nvSpPr>
        <p:spPr/>
        <p:txBody>
          <a:bodyPr/>
          <a:lstStyle/>
          <a:p>
            <a:r>
              <a:rPr lang="fi-FI" dirty="0">
                <a:latin typeface="Work Sans ExtraBold"/>
              </a:rPr>
              <a:t>Simulaatiotarkastelun johtopäätöksiä</a:t>
            </a:r>
          </a:p>
        </p:txBody>
      </p:sp>
      <p:sp>
        <p:nvSpPr>
          <p:cNvPr id="3" name="Sisällön paikkamerkki 2">
            <a:extLst>
              <a:ext uri="{FF2B5EF4-FFF2-40B4-BE49-F238E27FC236}">
                <a16:creationId xmlns:a16="http://schemas.microsoft.com/office/drawing/2014/main" id="{BE24EF41-74AC-B224-2BBD-9C7AB5844FD6}"/>
              </a:ext>
            </a:extLst>
          </p:cNvPr>
          <p:cNvSpPr>
            <a:spLocks noGrp="1"/>
          </p:cNvSpPr>
          <p:nvPr>
            <p:ph idx="1"/>
          </p:nvPr>
        </p:nvSpPr>
        <p:spPr>
          <a:xfrm>
            <a:off x="766763" y="1712615"/>
            <a:ext cx="10658475" cy="4092873"/>
          </a:xfrm>
        </p:spPr>
        <p:txBody>
          <a:bodyPr/>
          <a:lstStyle/>
          <a:p>
            <a:pPr marL="271145" indent="-271145"/>
            <a:r>
              <a:rPr lang="fi-FI" sz="1800">
                <a:ea typeface="+mn-lt"/>
                <a:cs typeface="+mn-lt"/>
              </a:rPr>
              <a:t>Kuntien eriyttäminen ei poista kuntatalouden rakenteellista perushaastetta. </a:t>
            </a:r>
            <a:endParaRPr lang="fi-FI" sz="1800"/>
          </a:p>
          <a:p>
            <a:pPr marL="271145" indent="-271145"/>
            <a:r>
              <a:rPr lang="fi-FI" sz="1800">
                <a:ea typeface="+mn-lt"/>
                <a:cs typeface="+mn-lt"/>
              </a:rPr>
              <a:t>Kuntien olisi edelleen toteutettava omia sopeutustoimiaan, muutettava palveluverkkoaan, korotettava veroja tai arvioitava kuntarakenteen muutoksia talouden tasapainottamiseksi. </a:t>
            </a:r>
            <a:endParaRPr lang="fi-FI" sz="1800"/>
          </a:p>
          <a:p>
            <a:pPr marL="271145" indent="-271145"/>
            <a:r>
              <a:rPr lang="fi-FI" sz="1800">
                <a:ea typeface="+mn-lt"/>
                <a:cs typeface="+mn-lt"/>
              </a:rPr>
              <a:t>Laskelmat korostavat myös sitä, että aivan pienimpien kuntien kohdalla pelkkä palveluiden siirtäminen ei välttämättä ole riittävä tai tarkoituksenmukainen ratkaisu, vaan tarvitaan laajempia rakenteellisia ratkaisuja palveluiden turvaamiseksi. </a:t>
            </a:r>
            <a:endParaRPr lang="fi-FI" sz="1800"/>
          </a:p>
          <a:p>
            <a:pPr marL="271145" indent="-271145"/>
            <a:r>
              <a:rPr lang="fi-FI" sz="1800">
                <a:ea typeface="+mn-lt"/>
                <a:cs typeface="+mn-lt"/>
              </a:rPr>
              <a:t>Vastuukuntamallin etuna voidaan nähdä rakenteellinen yksinkertaisuus ja kuntarakenteen säilyminen, mutta samalla siihen liittyy rahoituksen, kannustimien ja päätösvallan jakautumiseen liittyviä haasteita. </a:t>
            </a:r>
            <a:endParaRPr lang="en-US" sz="1800">
              <a:ea typeface="+mn-lt"/>
              <a:cs typeface="+mn-lt"/>
            </a:endParaRPr>
          </a:p>
          <a:p>
            <a:pPr marL="271145" indent="-271145"/>
            <a:r>
              <a:rPr lang="fi-FI" sz="1800">
                <a:ea typeface="+mn-lt"/>
                <a:cs typeface="+mn-lt"/>
              </a:rPr>
              <a:t>Kokonaisuutena tarkastellen tehtävien eriyttäminen voi toimia osaratkaisuna kuntatalouden paineisiin, mutta se ei yksin ratkaise kuntakentän pitkän aikavälin kestävyyshaastetta.</a:t>
            </a:r>
          </a:p>
          <a:p>
            <a:pPr marL="271145" indent="-271145"/>
            <a:endParaRPr lang="fi-FI" dirty="0"/>
          </a:p>
          <a:p>
            <a:pPr marL="271145" indent="-271145"/>
            <a:endParaRPr lang="fi-FI" dirty="0"/>
          </a:p>
        </p:txBody>
      </p:sp>
      <p:sp>
        <p:nvSpPr>
          <p:cNvPr id="4" name="Dian numeron paikkamerkki 3">
            <a:extLst>
              <a:ext uri="{FF2B5EF4-FFF2-40B4-BE49-F238E27FC236}">
                <a16:creationId xmlns:a16="http://schemas.microsoft.com/office/drawing/2014/main" id="{370A270E-9CC4-ABD1-1E51-DCDBE922F3C3}"/>
              </a:ext>
            </a:extLst>
          </p:cNvPr>
          <p:cNvSpPr>
            <a:spLocks noGrp="1"/>
          </p:cNvSpPr>
          <p:nvPr>
            <p:ph type="sldNum" sz="quarter" idx="12"/>
          </p:nvPr>
        </p:nvSpPr>
        <p:spPr/>
        <p:txBody>
          <a:bodyPr/>
          <a:lstStyle/>
          <a:p>
            <a:fld id="{0861148C-697E-4B67-BDAA-872F34DF1106}" type="slidenum">
              <a:rPr lang="fi-FI" smtClean="0"/>
              <a:t>9</a:t>
            </a:fld>
            <a:endParaRPr lang="fi-FI"/>
          </a:p>
        </p:txBody>
      </p:sp>
      <p:sp>
        <p:nvSpPr>
          <p:cNvPr id="5" name="Tekstiruutu 4">
            <a:extLst>
              <a:ext uri="{FF2B5EF4-FFF2-40B4-BE49-F238E27FC236}">
                <a16:creationId xmlns:a16="http://schemas.microsoft.com/office/drawing/2014/main" id="{E01ED9DE-4CA7-A482-D886-BA0A2F9CDCE0}"/>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17946261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F51C85-C182-9D5F-D54E-58579CE6C0D8}"/>
              </a:ext>
            </a:extLst>
          </p:cNvPr>
          <p:cNvSpPr>
            <a:spLocks noGrp="1"/>
          </p:cNvSpPr>
          <p:nvPr>
            <p:ph type="title"/>
          </p:nvPr>
        </p:nvSpPr>
        <p:spPr>
          <a:xfrm>
            <a:off x="668791" y="735428"/>
            <a:ext cx="10658475" cy="1008113"/>
          </a:xfrm>
        </p:spPr>
        <p:txBody>
          <a:bodyPr/>
          <a:lstStyle/>
          <a:p>
            <a:r>
              <a:rPr lang="fi-FI" sz="2800" dirty="0"/>
              <a:t>Johtopäätöksiä ja arviointia kunta-kotiseutukunta-mallista</a:t>
            </a:r>
          </a:p>
        </p:txBody>
      </p:sp>
      <p:sp>
        <p:nvSpPr>
          <p:cNvPr id="7" name="Sisällön paikkamerkki 6">
            <a:extLst>
              <a:ext uri="{FF2B5EF4-FFF2-40B4-BE49-F238E27FC236}">
                <a16:creationId xmlns:a16="http://schemas.microsoft.com/office/drawing/2014/main" id="{544E8D94-61CA-CD49-EC48-B87C980A6AF2}"/>
              </a:ext>
            </a:extLst>
          </p:cNvPr>
          <p:cNvSpPr>
            <a:spLocks noGrp="1"/>
          </p:cNvSpPr>
          <p:nvPr>
            <p:ph idx="1"/>
          </p:nvPr>
        </p:nvSpPr>
        <p:spPr>
          <a:xfrm>
            <a:off x="668791" y="1433581"/>
            <a:ext cx="10658475" cy="3816648"/>
          </a:xfrm>
        </p:spPr>
        <p:txBody>
          <a:bodyPr/>
          <a:lstStyle/>
          <a:p>
            <a:r>
              <a:rPr lang="fi-FI" sz="1600"/>
              <a:t>Edellä kuvattu kunta–kotiseutukunta‑malli ratkaisee </a:t>
            </a:r>
            <a:r>
              <a:rPr lang="fi-FI" sz="1600" b="1"/>
              <a:t>yhtä keskeistä nykyisen kuntajärjestelmän ajankohtaista ongelmaa</a:t>
            </a:r>
            <a:r>
              <a:rPr lang="fi-FI" sz="1600"/>
              <a:t>: Kaikkein pienimpien kuntien kantokykyä selvitä nykyisistä tehtävistään sekä niiden kohtaamaa lapsimäärien vähenemisen ongelmaa erityisesti perusopetuksen järjestämisessä: </a:t>
            </a:r>
          </a:p>
          <a:p>
            <a:pPr lvl="1"/>
            <a:r>
              <a:rPr lang="fi-FI" sz="1600"/>
              <a:t>rajaa kotiseutukunnan tehtäväkentän realistisemmaksi suhteessa resursseihin ja väestörakenteeseen</a:t>
            </a:r>
          </a:p>
          <a:p>
            <a:pPr lvl="1"/>
            <a:r>
              <a:rPr lang="fi-FI" sz="1600"/>
              <a:t>säilyttää paikallisen demokratian ja kuntaidentiteetin</a:t>
            </a:r>
          </a:p>
          <a:p>
            <a:r>
              <a:rPr lang="fi-FI" sz="1600"/>
              <a:t>Kuntatalouden kestävyydelle malli näyttäisi alustavien laskelmien (ks. FCG) perusteella tuovan hyvin vähän helpotusta, sillä </a:t>
            </a:r>
            <a:r>
              <a:rPr lang="fi-FI" sz="1600" b="1"/>
              <a:t>volyymi- ja skaalaedut ovat hyvin rajalliset</a:t>
            </a:r>
            <a:r>
              <a:rPr lang="fi-FI" sz="1600"/>
              <a:t>. </a:t>
            </a:r>
          </a:p>
          <a:p>
            <a:r>
              <a:rPr lang="fi-FI" sz="1600"/>
              <a:t>Kaksitasoinen malli ei ratkaise toista merkittävää näkökulmaa ja haastetta: </a:t>
            </a:r>
            <a:r>
              <a:rPr lang="fi-FI" sz="1600" b="1"/>
              <a:t>Suurten ja keskisuurten kaupunkien kasvun hyötyjen ulosmittaamisen </a:t>
            </a:r>
            <a:r>
              <a:rPr lang="fi-FI" sz="1600"/>
              <a:t>parempaa huomioimista kuntapolitiikassa sekä </a:t>
            </a:r>
            <a:r>
              <a:rPr lang="fi-FI" sz="1600" b="1"/>
              <a:t>urbaanien ja sosiaalisten ongelmien kasautumista</a:t>
            </a:r>
            <a:r>
              <a:rPr lang="fi-FI" sz="1600"/>
              <a:t>, eikä nykyistä </a:t>
            </a:r>
            <a:r>
              <a:rPr lang="fi-FI" sz="1600" b="1"/>
              <a:t>kunta–hyvinvointialue‑rajapinnassa syntyvää kannustin‑ ja ohjausongelmaa</a:t>
            </a:r>
            <a:r>
              <a:rPr lang="fi-FI" sz="1600"/>
              <a:t>. Tämä ilmenee erityisesti:</a:t>
            </a:r>
          </a:p>
          <a:p>
            <a:pPr lvl="1"/>
            <a:r>
              <a:rPr lang="fi-FI" sz="1600"/>
              <a:t>lapsiperheiden sosiaalisessa tuessa</a:t>
            </a:r>
          </a:p>
          <a:p>
            <a:pPr lvl="1"/>
            <a:r>
              <a:rPr lang="fi-FI" sz="1600"/>
              <a:t>nuorten syrjäytymiskehityksessä</a:t>
            </a:r>
          </a:p>
          <a:p>
            <a:pPr lvl="1"/>
            <a:r>
              <a:rPr lang="fi-FI" sz="1600"/>
              <a:t>pitkäaikaistyöttömyydessä</a:t>
            </a:r>
          </a:p>
          <a:p>
            <a:pPr lvl="1"/>
            <a:r>
              <a:rPr lang="fi-FI" sz="1600"/>
              <a:t>asumisen ja sosiaalipalvelujen kytkennässä</a:t>
            </a:r>
          </a:p>
        </p:txBody>
      </p:sp>
      <p:sp>
        <p:nvSpPr>
          <p:cNvPr id="3" name="Tekstiruutu 2">
            <a:extLst>
              <a:ext uri="{FF2B5EF4-FFF2-40B4-BE49-F238E27FC236}">
                <a16:creationId xmlns:a16="http://schemas.microsoft.com/office/drawing/2014/main" id="{24D86FAF-FD38-C022-A90E-9C0815B191CB}"/>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4" name="Dian numeron paikkamerkki 3">
            <a:extLst>
              <a:ext uri="{FF2B5EF4-FFF2-40B4-BE49-F238E27FC236}">
                <a16:creationId xmlns:a16="http://schemas.microsoft.com/office/drawing/2014/main" id="{ED2ADE42-0EAF-D395-3CD5-6A331D4827D8}"/>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10</a:t>
            </a:fld>
            <a:endParaRPr lang="fi-FI"/>
          </a:p>
        </p:txBody>
      </p:sp>
    </p:spTree>
    <p:extLst>
      <p:ext uri="{BB962C8B-B14F-4D97-AF65-F5344CB8AC3E}">
        <p14:creationId xmlns:p14="http://schemas.microsoft.com/office/powerpoint/2010/main" val="27012958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78989924-C326-1215-1290-A10BF937E16F}"/>
              </a:ext>
            </a:extLst>
          </p:cNvPr>
          <p:cNvSpPr txBox="1">
            <a:spLocks noGrp="1"/>
          </p:cNvSpPr>
          <p:nvPr>
            <p:ph type="title" idx="4294967295"/>
          </p:nvPr>
        </p:nvSpPr>
        <p:spPr>
          <a:xfrm>
            <a:off x="811213" y="2681288"/>
            <a:ext cx="10658475" cy="223197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bg1"/>
                </a:solidFill>
                <a:latin typeface="Work Sans ExtraBold" panose="000009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600" b="0" i="0" u="none" strike="noStrike" kern="1200" cap="none" spc="0" normalizeH="0" baseline="0" noProof="0" dirty="0">
                <a:ln>
                  <a:noFill/>
                </a:ln>
                <a:solidFill>
                  <a:schemeClr val="bg1"/>
                </a:solidFill>
                <a:effectLst/>
                <a:uLnTx/>
                <a:uFillTx/>
                <a:latin typeface="Work Sans ExtraBold" panose="00000900000000000000" pitchFamily="2" charset="0"/>
                <a:ea typeface="+mj-ea"/>
                <a:cs typeface="+mj-cs"/>
              </a:rPr>
              <a:t>1.2 Kaksitasoisen kuntamallin simulaatio 2: </a:t>
            </a:r>
            <a:br>
              <a:rPr kumimoji="0" lang="fi-FI" sz="3600" b="0" i="0" u="none" strike="noStrike" kern="1200" cap="none" spc="0" normalizeH="0" baseline="0" noProof="0" dirty="0">
                <a:ln>
                  <a:noFill/>
                </a:ln>
                <a:solidFill>
                  <a:schemeClr val="bg1"/>
                </a:solidFill>
                <a:effectLst/>
                <a:uLnTx/>
                <a:uFillTx/>
                <a:latin typeface="Work Sans ExtraBold" panose="00000900000000000000" pitchFamily="2" charset="0"/>
                <a:ea typeface="+mj-ea"/>
                <a:cs typeface="+mj-cs"/>
              </a:rPr>
            </a:br>
            <a:r>
              <a:rPr kumimoji="0" lang="fi-FI" sz="3600" b="0" i="0" u="none" strike="noStrike" kern="1200" cap="none" spc="0" normalizeH="0" baseline="0" noProof="0" dirty="0">
                <a:ln>
                  <a:noFill/>
                </a:ln>
                <a:solidFill>
                  <a:schemeClr val="bg1"/>
                </a:solidFill>
                <a:effectLst/>
                <a:uLnTx/>
                <a:uFillTx/>
                <a:latin typeface="Work Sans ExtraBold" panose="00000900000000000000" pitchFamily="2" charset="0"/>
                <a:ea typeface="+mj-ea"/>
                <a:cs typeface="+mj-cs"/>
              </a:rPr>
              <a:t>Kaupunki—kunta-malli</a:t>
            </a:r>
          </a:p>
        </p:txBody>
      </p:sp>
      <p:sp>
        <p:nvSpPr>
          <p:cNvPr id="2" name="Tekstiruutu 1">
            <a:extLst>
              <a:ext uri="{FF2B5EF4-FFF2-40B4-BE49-F238E27FC236}">
                <a16:creationId xmlns:a16="http://schemas.microsoft.com/office/drawing/2014/main" id="{FA19F222-1686-6C85-7BC5-88A4EE09C888}"/>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4" name="Dian numeron paikkamerkki 3">
            <a:extLst>
              <a:ext uri="{FF2B5EF4-FFF2-40B4-BE49-F238E27FC236}">
                <a16:creationId xmlns:a16="http://schemas.microsoft.com/office/drawing/2014/main" id="{08645920-7058-3438-FDA5-35520F39023E}"/>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pPr/>
              <a:t>11</a:t>
            </a:fld>
            <a:endParaRPr lang="fi-FI"/>
          </a:p>
        </p:txBody>
      </p:sp>
    </p:spTree>
    <p:extLst>
      <p:ext uri="{BB962C8B-B14F-4D97-AF65-F5344CB8AC3E}">
        <p14:creationId xmlns:p14="http://schemas.microsoft.com/office/powerpoint/2010/main" val="21681535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C384C-CB7D-12FF-79C8-E8383082C1F5}"/>
            </a:ext>
          </a:extLst>
        </p:cNvPr>
        <p:cNvGrpSpPr/>
        <p:nvPr/>
      </p:nvGrpSpPr>
      <p:grpSpPr>
        <a:xfrm>
          <a:off x="0" y="0"/>
          <a:ext cx="0" cy="0"/>
          <a:chOff x="0" y="0"/>
          <a:chExt cx="0" cy="0"/>
        </a:xfrm>
      </p:grpSpPr>
      <p:sp>
        <p:nvSpPr>
          <p:cNvPr id="8" name="Otsikko 7">
            <a:extLst>
              <a:ext uri="{FF2B5EF4-FFF2-40B4-BE49-F238E27FC236}">
                <a16:creationId xmlns:a16="http://schemas.microsoft.com/office/drawing/2014/main" id="{A8775307-BD89-63F7-B86D-7A1CC10D7CC0}"/>
              </a:ext>
            </a:extLst>
          </p:cNvPr>
          <p:cNvSpPr>
            <a:spLocks noGrp="1"/>
          </p:cNvSpPr>
          <p:nvPr>
            <p:ph type="title"/>
          </p:nvPr>
        </p:nvSpPr>
        <p:spPr>
          <a:xfrm>
            <a:off x="414415" y="135917"/>
            <a:ext cx="10658475" cy="504057"/>
          </a:xfrm>
        </p:spPr>
        <p:txBody>
          <a:bodyPr/>
          <a:lstStyle/>
          <a:p>
            <a:r>
              <a:rPr lang="fi-FI" sz="2800" dirty="0"/>
              <a:t>Kaupunki—kunta-simulaation lähtökohdat</a:t>
            </a:r>
          </a:p>
        </p:txBody>
      </p:sp>
      <p:sp>
        <p:nvSpPr>
          <p:cNvPr id="9" name="Tekstin paikkamerkki 8">
            <a:extLst>
              <a:ext uri="{FF2B5EF4-FFF2-40B4-BE49-F238E27FC236}">
                <a16:creationId xmlns:a16="http://schemas.microsoft.com/office/drawing/2014/main" id="{B6C35961-CCFC-C5FF-B3A1-2F2C41802D5F}"/>
              </a:ext>
            </a:extLst>
          </p:cNvPr>
          <p:cNvSpPr>
            <a:spLocks noGrp="1"/>
          </p:cNvSpPr>
          <p:nvPr>
            <p:ph type="body" idx="1"/>
          </p:nvPr>
        </p:nvSpPr>
        <p:spPr>
          <a:xfrm>
            <a:off x="447072" y="657278"/>
            <a:ext cx="3880326" cy="719763"/>
          </a:xfrm>
        </p:spPr>
        <p:txBody>
          <a:bodyPr/>
          <a:lstStyle/>
          <a:p>
            <a:r>
              <a:rPr lang="fi-FI" sz="1600"/>
              <a:t>Kaupunki	</a:t>
            </a:r>
          </a:p>
        </p:txBody>
      </p:sp>
      <p:sp>
        <p:nvSpPr>
          <p:cNvPr id="10" name="Sisällön paikkamerkki 9">
            <a:extLst>
              <a:ext uri="{FF2B5EF4-FFF2-40B4-BE49-F238E27FC236}">
                <a16:creationId xmlns:a16="http://schemas.microsoft.com/office/drawing/2014/main" id="{BBF6ED34-1478-C385-938C-FDF6AA374E13}"/>
              </a:ext>
            </a:extLst>
          </p:cNvPr>
          <p:cNvSpPr>
            <a:spLocks noGrp="1"/>
          </p:cNvSpPr>
          <p:nvPr>
            <p:ph sz="half" idx="2"/>
          </p:nvPr>
        </p:nvSpPr>
        <p:spPr>
          <a:xfrm>
            <a:off x="414415" y="1017159"/>
            <a:ext cx="5046585" cy="2952568"/>
          </a:xfrm>
        </p:spPr>
        <p:txBody>
          <a:bodyPr/>
          <a:lstStyle/>
          <a:p>
            <a:pPr marL="271145" indent="-271145"/>
            <a:r>
              <a:rPr lang="fi-FI" sz="1000" dirty="0"/>
              <a:t>Kaupunki toimii laajasti elinvoiman, kasvun ja työllisyyden edistäjänä sekä koulutus- ja hyvinvointipalvelujen järjestäjänä </a:t>
            </a:r>
            <a:r>
              <a:rPr lang="fi-FI" sz="1000" b="1" dirty="0"/>
              <a:t>paikallisesti, osin alueellisesti, itsenäisesti, monialaisesti ja demokraattisesti</a:t>
            </a:r>
            <a:r>
              <a:rPr lang="fi-FI" sz="1000" dirty="0"/>
              <a:t>.</a:t>
            </a:r>
            <a:r>
              <a:rPr lang="fi-FI" sz="1000" dirty="0">
                <a:sym typeface="Wingdings" panose="05000000000000000000" pitchFamily="2" charset="2"/>
              </a:rPr>
              <a:t> </a:t>
            </a:r>
          </a:p>
          <a:p>
            <a:pPr marL="271145" indent="-271145"/>
            <a:r>
              <a:rPr lang="fi-FI" sz="1000" dirty="0"/>
              <a:t>Eriyttämällä kaupunki omaksi kuntamuodoksi lainsäädännössä mahdollistetaan nykyistä paremmin kaupunkien kehittyminen</a:t>
            </a:r>
            <a:r>
              <a:rPr lang="fi-FI" sz="1000" b="1" dirty="0"/>
              <a:t> </a:t>
            </a:r>
            <a:r>
              <a:rPr lang="fi-FI" sz="1000" dirty="0"/>
              <a:t>vastaamaan niiden </a:t>
            </a:r>
            <a:r>
              <a:rPr lang="fi-FI" sz="1000" b="1" dirty="0"/>
              <a:t>tosiasiallista yhteiskunnallista roolia ja tehtävää</a:t>
            </a:r>
            <a:r>
              <a:rPr lang="fi-FI" sz="1000" dirty="0"/>
              <a:t>.</a:t>
            </a:r>
          </a:p>
          <a:p>
            <a:pPr marL="271145" indent="-271145"/>
            <a:r>
              <a:rPr lang="fi-FI" sz="1000" dirty="0">
                <a:sym typeface="Wingdings" panose="05000000000000000000" pitchFamily="2" charset="2"/>
              </a:rPr>
              <a:t>Kaupungin keskeisenä tehtävänä on </a:t>
            </a:r>
            <a:r>
              <a:rPr lang="fi-FI" sz="1000" b="1" dirty="0">
                <a:sym typeface="Wingdings" panose="05000000000000000000" pitchFamily="2" charset="2"/>
              </a:rPr>
              <a:t>kaupungistumisen hyötyjen ulosmittaaminen sekä haasteiden ratkominen ja ennaltaehkäisy</a:t>
            </a:r>
            <a:r>
              <a:rPr lang="fi-FI" sz="1000" dirty="0">
                <a:sym typeface="Wingdings" panose="05000000000000000000" pitchFamily="2" charset="2"/>
              </a:rPr>
              <a:t>. Näissä tehtävissä onnistuminen vaikuttaa keskeisesti myös niitä ympäröivän seudun ja myös koko Suomen menestymiseen.</a:t>
            </a:r>
          </a:p>
          <a:p>
            <a:pPr marL="271145" indent="-271145"/>
            <a:r>
              <a:rPr lang="fi-FI" sz="1000" dirty="0">
                <a:sym typeface="Wingdings" panose="05000000000000000000" pitchFamily="2" charset="2"/>
              </a:rPr>
              <a:t>Kaupungeille luodaan </a:t>
            </a:r>
            <a:r>
              <a:rPr lang="fi-FI" sz="1000" b="1" dirty="0">
                <a:sym typeface="Wingdings" panose="05000000000000000000" pitchFamily="2" charset="2"/>
              </a:rPr>
              <a:t>vapaakaupunki‑kehikko</a:t>
            </a:r>
            <a:r>
              <a:rPr lang="fi-FI" sz="1000" dirty="0">
                <a:sym typeface="Wingdings" panose="05000000000000000000" pitchFamily="2" charset="2"/>
              </a:rPr>
              <a:t>: vähemmän yksityiskohtaista normiohjausta, enemmän paikallista harkintaa, sopimuksellisuutta ja oikeus kokeilla kasvua, elinvoimaa ja palvelujen vaikuttavuutta tukevia ratkaisuja lakisääteisissä tehtävissä.</a:t>
            </a:r>
          </a:p>
          <a:p>
            <a:pPr marL="271145" indent="-271145"/>
            <a:r>
              <a:rPr lang="fi-FI" sz="1000" b="1" dirty="0"/>
              <a:t>Kaupungin kriteerinä urbaani toimintaympäristö</a:t>
            </a:r>
            <a:r>
              <a:rPr lang="fi-FI" sz="1000" dirty="0"/>
              <a:t>: </a:t>
            </a:r>
            <a:r>
              <a:rPr lang="fi-FI" sz="1000" dirty="0">
                <a:sym typeface="Wingdings" panose="05000000000000000000" pitchFamily="2" charset="2"/>
              </a:rPr>
              <a:t>väestörakenne ja -määrä (ml. lapset ja nuoret, opiskelijat, maahanmuuttajat, työikäiset), elinkeinorakenne ja työmarkkinoiden koko, sosiaalisten ongelmien luonne (ml. segregaatio), yhdyskuntarakenteen tiiviys, kaupunkiorganisaation hallinnollinen ja ammatillinen kantokyky</a:t>
            </a:r>
          </a:p>
          <a:p>
            <a:pPr marL="271145" indent="-271145"/>
            <a:r>
              <a:rPr lang="fi-FI" sz="1000" dirty="0">
                <a:sym typeface="Wingdings" panose="05000000000000000000" pitchFamily="2" charset="2"/>
              </a:rPr>
              <a:t>Kaupunkien toimintaympäristössä sosiaalisten ongelmien kasautuminen lisää poikkihallinnollisen yhteistyön tarvetta, mikä edellyttää paikallisesti integroituja ratkaisuja. </a:t>
            </a:r>
          </a:p>
          <a:p>
            <a:pPr marL="271145" indent="-271145"/>
            <a:r>
              <a:rPr lang="fi-FI" sz="1000" dirty="0"/>
              <a:t>Kaupunkien eriyttäminen avaa mahdollisuuden palauttaa </a:t>
            </a:r>
            <a:r>
              <a:rPr lang="fi-FI" sz="1000" b="1" dirty="0"/>
              <a:t>sosiaalitoimen paikallisia tehtäviä</a:t>
            </a:r>
            <a:r>
              <a:rPr lang="fi-FI" sz="1000" dirty="0"/>
              <a:t> hyvinvointialueilta, esim. ennaltaehkäisevä sosiaalityö, lapsiperheiden perussosiaalipalvelut, oppilashuolto, monialaista palvelua tarvitsevien työttömien työllistymistä tukevat sosiaalipalvelut, asumisen sosiaalinen tuki. </a:t>
            </a:r>
          </a:p>
          <a:p>
            <a:pPr marL="271145" indent="-271145"/>
            <a:r>
              <a:rPr lang="fi-FI" sz="1000" b="1" dirty="0">
                <a:sym typeface="Wingdings" panose="05000000000000000000" pitchFamily="2" charset="2"/>
              </a:rPr>
              <a:t>Kaupunkien monialainen kyvykkyys käyttöön: </a:t>
            </a:r>
            <a:r>
              <a:rPr lang="fi-FI" sz="1000" dirty="0"/>
              <a:t>työllisyyden, asumisen, koulutuksen, kaupunkisuunnittelun ja sosiaalipolitiikan välinen yhteys kytketään nykyistä tiiviimmin saman demokraattisen toimijan vastuulle.</a:t>
            </a:r>
          </a:p>
          <a:p>
            <a:pPr marL="715645" lvl="1" indent="-271145"/>
            <a:endParaRPr lang="fi-FI" sz="900" dirty="0"/>
          </a:p>
        </p:txBody>
      </p:sp>
      <p:sp>
        <p:nvSpPr>
          <p:cNvPr id="6" name="Tekstin paikkamerkki 8">
            <a:extLst>
              <a:ext uri="{FF2B5EF4-FFF2-40B4-BE49-F238E27FC236}">
                <a16:creationId xmlns:a16="http://schemas.microsoft.com/office/drawing/2014/main" id="{5E3D23DE-842E-A3BE-B502-3C41D14DA6E3}"/>
              </a:ext>
            </a:extLst>
          </p:cNvPr>
          <p:cNvSpPr txBox="1">
            <a:spLocks/>
          </p:cNvSpPr>
          <p:nvPr/>
        </p:nvSpPr>
        <p:spPr>
          <a:xfrm>
            <a:off x="6940116" y="668602"/>
            <a:ext cx="2444635" cy="41476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buClr>
                <a:schemeClr val="accent3"/>
              </a:buClr>
              <a:buFont typeface="Arial" panose="020B0604020202020204" pitchFamily="34" charset="0"/>
              <a:buNone/>
              <a:defRPr sz="2400" b="0" kern="1200">
                <a:solidFill>
                  <a:schemeClr val="tx1"/>
                </a:solidFill>
                <a:latin typeface="Work Sans SemiBold" panose="00000700000000000000" pitchFamily="2" charset="0"/>
                <a:ea typeface="+mn-ea"/>
                <a:cs typeface="+mn-cs"/>
              </a:defRPr>
            </a:lvl1pPr>
            <a:lvl2pPr marL="457200" indent="0" algn="l" defTabSz="914400" rtl="0" eaLnBrk="1" latinLnBrk="0" hangingPunct="1">
              <a:lnSpc>
                <a:spcPct val="100000"/>
              </a:lnSpc>
              <a:spcBef>
                <a:spcPts val="200"/>
              </a:spcBef>
              <a:buClr>
                <a:schemeClr val="accent3"/>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3"/>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9pPr>
          </a:lstStyle>
          <a:p>
            <a:r>
              <a:rPr lang="fi-FI" sz="1600" dirty="0"/>
              <a:t>Kunta </a:t>
            </a:r>
          </a:p>
        </p:txBody>
      </p:sp>
      <p:sp>
        <p:nvSpPr>
          <p:cNvPr id="17" name="Tekstiruutu 16">
            <a:extLst>
              <a:ext uri="{FF2B5EF4-FFF2-40B4-BE49-F238E27FC236}">
                <a16:creationId xmlns:a16="http://schemas.microsoft.com/office/drawing/2014/main" id="{46638F3C-BA56-577B-9F26-5BAB14FE8781}"/>
              </a:ext>
            </a:extLst>
          </p:cNvPr>
          <p:cNvSpPr txBox="1"/>
          <p:nvPr/>
        </p:nvSpPr>
        <p:spPr>
          <a:xfrm>
            <a:off x="6940116" y="951398"/>
            <a:ext cx="4717266" cy="3465051"/>
          </a:xfrm>
          <a:prstGeom prst="rect">
            <a:avLst/>
          </a:prstGeom>
          <a:noFill/>
        </p:spPr>
        <p:txBody>
          <a:bodyPr wrap="square">
            <a:spAutoFit/>
          </a:bodyPr>
          <a:lstStyle/>
          <a:p>
            <a:pPr marL="271145" lvl="0" indent="-271145">
              <a:spcBef>
                <a:spcPts val="800"/>
              </a:spcBef>
              <a:buClr>
                <a:srgbClr val="923468"/>
              </a:buClr>
              <a:buFont typeface="Arial" panose="020B0604020202020204" pitchFamily="34" charset="0"/>
              <a:buChar char="•"/>
              <a:defRPr/>
            </a:pPr>
            <a:r>
              <a:rPr lang="fi-FI" sz="1000" b="1" dirty="0">
                <a:solidFill>
                  <a:srgbClr val="000000"/>
                </a:solidFill>
              </a:rPr>
              <a:t>Kunnilla on pitkälti nykyisen kuntalain ja erityislakien mukaiset tehtävät </a:t>
            </a:r>
            <a:r>
              <a:rPr lang="fi-FI" sz="1000" dirty="0">
                <a:solidFill>
                  <a:srgbClr val="000000"/>
                </a:solidFill>
              </a:rPr>
              <a:t>ja velvoitteet, mutta niillä on keskenään laajoja nykyisiä ja myös </a:t>
            </a:r>
            <a:r>
              <a:rPr lang="fi-FI" sz="1000" b="1" dirty="0">
                <a:solidFill>
                  <a:srgbClr val="000000"/>
                </a:solidFill>
              </a:rPr>
              <a:t>uusia yhteistyövelvoitteita</a:t>
            </a:r>
            <a:r>
              <a:rPr lang="fi-FI" sz="1000" dirty="0">
                <a:solidFill>
                  <a:srgbClr val="000000"/>
                </a:solidFill>
              </a:rPr>
              <a:t>.</a:t>
            </a:r>
          </a:p>
          <a:p>
            <a:pPr marL="271145" lvl="0" indent="-271145">
              <a:spcBef>
                <a:spcPts val="800"/>
              </a:spcBef>
              <a:buClr>
                <a:srgbClr val="923468"/>
              </a:buClr>
              <a:buFont typeface="Arial" panose="020B0604020202020204" pitchFamily="34" charset="0"/>
              <a:buChar char="•"/>
              <a:defRPr/>
            </a:pPr>
            <a:r>
              <a:rPr lang="fi-FI" sz="1000" dirty="0">
                <a:solidFill>
                  <a:srgbClr val="000000"/>
                </a:solidFill>
              </a:rPr>
              <a:t>Yhteistyövelvoitteet toteutettaisiin nykyisen kuntalain mukaisilla keinoilla - </a:t>
            </a:r>
            <a:r>
              <a:rPr lang="fi-FI" sz="1000" b="1" dirty="0">
                <a:solidFill>
                  <a:srgbClr val="000000"/>
                </a:solidFill>
              </a:rPr>
              <a:t>vastuukuntamallit tai kuntayhtymät</a:t>
            </a:r>
            <a:r>
              <a:rPr lang="fi-FI" sz="1000" dirty="0">
                <a:solidFill>
                  <a:srgbClr val="000000"/>
                </a:solidFill>
              </a:rPr>
              <a:t>.</a:t>
            </a:r>
          </a:p>
          <a:p>
            <a:pPr marL="271145" lvl="0" indent="-271145">
              <a:spcBef>
                <a:spcPts val="800"/>
              </a:spcBef>
              <a:buClr>
                <a:srgbClr val="923468"/>
              </a:buClr>
              <a:buFont typeface="Arial" panose="020B0604020202020204" pitchFamily="34" charset="0"/>
              <a:buChar char="•"/>
              <a:defRPr/>
            </a:pPr>
            <a:r>
              <a:rPr lang="fi-FI" sz="1000" b="1" dirty="0">
                <a:solidFill>
                  <a:srgbClr val="000000"/>
                </a:solidFill>
              </a:rPr>
              <a:t>Lasten määrän vähenemisen olosuhteissa </a:t>
            </a:r>
            <a:r>
              <a:rPr lang="fi-FI" sz="1000" dirty="0">
                <a:solidFill>
                  <a:srgbClr val="000000"/>
                </a:solidFill>
              </a:rPr>
              <a:t>otettaisiin käyttöön uusia esim. perusopetuksen järjestämiseen kytkeytyviä yhteistyöhön velvoittavia kriteerejä samaan tapaan kuin edellä kuvatussa kotiseutukunta-tarkastelussa nostettiin esille.</a:t>
            </a:r>
          </a:p>
          <a:p>
            <a:pPr marL="271145" indent="-271145">
              <a:spcBef>
                <a:spcPts val="800"/>
              </a:spcBef>
              <a:buClr>
                <a:srgbClr val="923468"/>
              </a:buClr>
              <a:buFont typeface="Arial" panose="020B0604020202020204" pitchFamily="34" charset="0"/>
              <a:buChar char="•"/>
              <a:defRPr/>
            </a:pPr>
            <a:r>
              <a:rPr lang="fi-FI" sz="1000" dirty="0"/>
              <a:t>Kunnan olisi mahdollista hakea </a:t>
            </a:r>
            <a:r>
              <a:rPr lang="fi-FI" sz="1000" b="1" dirty="0"/>
              <a:t>”kaupunkioikeuksia”,</a:t>
            </a:r>
            <a:r>
              <a:rPr lang="fi-FI" sz="1000" dirty="0"/>
              <a:t> jos sen toimintaympäristö muuttuu urbaaniksi ”pysyväluonteisella” tavalla.</a:t>
            </a:r>
          </a:p>
          <a:p>
            <a:pPr marL="271145" indent="-271145">
              <a:spcBef>
                <a:spcPts val="800"/>
              </a:spcBef>
              <a:buClr>
                <a:srgbClr val="923468"/>
              </a:buClr>
              <a:buFont typeface="Arial" panose="020B0604020202020204" pitchFamily="34" charset="0"/>
              <a:buChar char="•"/>
              <a:defRPr/>
            </a:pPr>
            <a:r>
              <a:rPr lang="fi-FI" sz="1000" dirty="0">
                <a:solidFill>
                  <a:srgbClr val="000000"/>
                </a:solidFill>
              </a:rPr>
              <a:t>Hyvinvointialueet järjestäisivät laajasti kaikki sote-palvelut kunnille, kuten tällä hetkellä.</a:t>
            </a:r>
          </a:p>
          <a:p>
            <a:pPr marL="271145" indent="-271145">
              <a:spcBef>
                <a:spcPts val="800"/>
              </a:spcBef>
              <a:buClr>
                <a:srgbClr val="923468"/>
              </a:buClr>
              <a:buFont typeface="Arial" panose="020B0604020202020204" pitchFamily="34" charset="0"/>
              <a:buChar char="•"/>
              <a:defRPr/>
            </a:pPr>
            <a:r>
              <a:rPr lang="fi-FI" sz="1000" dirty="0">
                <a:solidFill>
                  <a:srgbClr val="000000"/>
                </a:solidFill>
              </a:rPr>
              <a:t>Kaupunkien ja kuntien välillä tehdään myös tässä mallissa tarkoituksenmukaisella tavalla yhteistyötä.</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endParaRPr kumimoji="0" lang="fi-FI" sz="1050" b="0" i="0" u="none" strike="noStrike" kern="1200" cap="none" spc="0" normalizeH="0" baseline="0" noProof="0" dirty="0">
              <a:ln>
                <a:noFill/>
              </a:ln>
              <a:solidFill>
                <a:srgbClr val="000000"/>
              </a:solidFill>
              <a:effectLst/>
              <a:uLnTx/>
              <a:uFillTx/>
              <a:latin typeface="Work Sans"/>
              <a:ea typeface="+mn-ea"/>
              <a:cs typeface="+mn-cs"/>
            </a:endParaRPr>
          </a:p>
          <a:p>
            <a:pPr marL="271145" indent="-271145">
              <a:spcBef>
                <a:spcPts val="800"/>
              </a:spcBef>
              <a:buClr>
                <a:srgbClr val="923468"/>
              </a:buClr>
              <a:buFont typeface="Arial" panose="020B0604020202020204" pitchFamily="34" charset="0"/>
              <a:buChar char="•"/>
              <a:defRPr/>
            </a:pPr>
            <a:endParaRPr lang="fi-FI" sz="1200" dirty="0">
              <a:solidFill>
                <a:srgbClr val="000000"/>
              </a:solidFill>
            </a:endParaRPr>
          </a:p>
        </p:txBody>
      </p:sp>
      <p:sp>
        <p:nvSpPr>
          <p:cNvPr id="5" name="Tekstiruutu 4">
            <a:extLst>
              <a:ext uri="{FF2B5EF4-FFF2-40B4-BE49-F238E27FC236}">
                <a16:creationId xmlns:a16="http://schemas.microsoft.com/office/drawing/2014/main" id="{D0762E60-B14B-E30D-20EE-3FD6615A0D5B}"/>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4" name="Dian numeron paikkamerkki 3">
            <a:extLst>
              <a:ext uri="{FF2B5EF4-FFF2-40B4-BE49-F238E27FC236}">
                <a16:creationId xmlns:a16="http://schemas.microsoft.com/office/drawing/2014/main" id="{081027B1-0545-4D79-D3C5-FB82E402D8F6}"/>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noProof="0" smtClean="0"/>
              <a:pPr/>
              <a:t>12</a:t>
            </a:fld>
            <a:endParaRPr lang="fi-FI" noProof="0"/>
          </a:p>
        </p:txBody>
      </p:sp>
      <p:pic>
        <p:nvPicPr>
          <p:cNvPr id="14" name="Kuva 13">
            <a:extLst>
              <a:ext uri="{FF2B5EF4-FFF2-40B4-BE49-F238E27FC236}">
                <a16:creationId xmlns:a16="http://schemas.microsoft.com/office/drawing/2014/main" id="{95B81418-CF2A-D5AF-6ED6-460DA8AA82D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1882" y="4043270"/>
            <a:ext cx="1688234" cy="1221248"/>
          </a:xfrm>
          <a:prstGeom prst="rect">
            <a:avLst/>
          </a:prstGeom>
        </p:spPr>
      </p:pic>
      <p:pic>
        <p:nvPicPr>
          <p:cNvPr id="15" name="Kuva 14">
            <a:extLst>
              <a:ext uri="{FF2B5EF4-FFF2-40B4-BE49-F238E27FC236}">
                <a16:creationId xmlns:a16="http://schemas.microsoft.com/office/drawing/2014/main" id="{17C97FFC-93C3-E11B-C794-9344A730736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9932" y="2583974"/>
            <a:ext cx="1243717" cy="1243717"/>
          </a:xfrm>
          <a:prstGeom prst="rect">
            <a:avLst/>
          </a:prstGeom>
        </p:spPr>
      </p:pic>
    </p:spTree>
    <p:extLst>
      <p:ext uri="{BB962C8B-B14F-4D97-AF65-F5344CB8AC3E}">
        <p14:creationId xmlns:p14="http://schemas.microsoft.com/office/powerpoint/2010/main" val="911953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2C2A5-8C3A-B759-4F69-8BB809A18BF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B5EF383-E1ED-9A62-8AB9-F502BCEC0821}"/>
              </a:ext>
            </a:extLst>
          </p:cNvPr>
          <p:cNvSpPr>
            <a:spLocks noGrp="1"/>
          </p:cNvSpPr>
          <p:nvPr>
            <p:ph type="title"/>
          </p:nvPr>
        </p:nvSpPr>
        <p:spPr>
          <a:xfrm>
            <a:off x="634906" y="579925"/>
            <a:ext cx="11207217" cy="1008113"/>
          </a:xfrm>
        </p:spPr>
        <p:txBody>
          <a:bodyPr/>
          <a:lstStyle/>
          <a:p>
            <a:r>
              <a:rPr lang="fi-FI" sz="2800" dirty="0"/>
              <a:t>Johtopäätöksiä ja arviointia kaupunki–kunta‑simulaatiosta</a:t>
            </a:r>
          </a:p>
        </p:txBody>
      </p:sp>
      <p:sp>
        <p:nvSpPr>
          <p:cNvPr id="3" name="Sisällön paikkamerkki 2">
            <a:extLst>
              <a:ext uri="{FF2B5EF4-FFF2-40B4-BE49-F238E27FC236}">
                <a16:creationId xmlns:a16="http://schemas.microsoft.com/office/drawing/2014/main" id="{0049DFCD-C1F2-7D4E-7685-0945B824E9C3}"/>
              </a:ext>
            </a:extLst>
          </p:cNvPr>
          <p:cNvSpPr>
            <a:spLocks noGrp="1"/>
          </p:cNvSpPr>
          <p:nvPr>
            <p:ph idx="1"/>
          </p:nvPr>
        </p:nvSpPr>
        <p:spPr>
          <a:xfrm>
            <a:off x="766763" y="1322996"/>
            <a:ext cx="10658475" cy="3816648"/>
          </a:xfrm>
        </p:spPr>
        <p:txBody>
          <a:bodyPr/>
          <a:lstStyle/>
          <a:p>
            <a:r>
              <a:rPr lang="fi-FI" sz="1400" b="1"/>
              <a:t>Kaupunki–kunta‑malli</a:t>
            </a:r>
            <a:r>
              <a:rPr lang="fi-FI" sz="1400"/>
              <a:t> eriyttää kriteerit täyttävät kaupungit omaksi kuntamuodokseen ja muodostaa </a:t>
            </a:r>
            <a:r>
              <a:rPr lang="fi-FI" sz="1400" b="1"/>
              <a:t>kaksitasoisen kuntajärjestelmän</a:t>
            </a:r>
            <a:r>
              <a:rPr lang="fi-FI" sz="1400"/>
              <a:t>, jossa muut kunnat järjestävät palvelujaan nykyistä tiiviimmässä yhteistyössä, erityisesti perusopetuksessa. </a:t>
            </a:r>
          </a:p>
          <a:p>
            <a:r>
              <a:rPr lang="fi-FI" sz="1400"/>
              <a:t>Malli </a:t>
            </a:r>
            <a:r>
              <a:rPr lang="fi-FI" sz="1400" b="1"/>
              <a:t>ei luo erillistä kotiseutukuntatasoa</a:t>
            </a:r>
            <a:r>
              <a:rPr lang="fi-FI" sz="1400"/>
              <a:t>, vaan pienempiä kuntia koskevat rakenteelliset ratkaisut toteutetaan kuntien välisenä yhteistyönä </a:t>
            </a:r>
            <a:r>
              <a:rPr lang="fi-FI" sz="1400" b="1"/>
              <a:t>nykyisen kuntalain</a:t>
            </a:r>
            <a:r>
              <a:rPr lang="fi-FI" sz="1400"/>
              <a:t> mukaisilla vastuukunta‑ ja kuntayhtymämalleilla. </a:t>
            </a:r>
          </a:p>
          <a:p>
            <a:r>
              <a:rPr lang="fi-FI" sz="1400" b="1"/>
              <a:t>Kaupunkikategorian erottaminen</a:t>
            </a:r>
            <a:r>
              <a:rPr lang="fi-FI" sz="1400"/>
              <a:t> perustuu kaupunkien tosiasialliseen rooliin </a:t>
            </a:r>
            <a:r>
              <a:rPr lang="fi-FI" sz="1400" b="1"/>
              <a:t>kasvun, elinvoiman ja työmarkkinoiden solmukohtina</a:t>
            </a:r>
            <a:r>
              <a:rPr lang="fi-FI" sz="1400"/>
              <a:t>, sekä niiden muuta kuntakenttää laajempaan kykyyn järjestää palveluja paikallisesti. </a:t>
            </a:r>
          </a:p>
          <a:p>
            <a:r>
              <a:rPr lang="fi-FI" sz="1400" b="1"/>
              <a:t>Vapaakaupunki‑periaate</a:t>
            </a:r>
            <a:r>
              <a:rPr lang="fi-FI" sz="1400"/>
              <a:t> mahdollistaa kevennetyn normiohjauksen, laajemman paikallisen harkinnan ja määräaikaiset kokeilut, joissa </a:t>
            </a:r>
            <a:r>
              <a:rPr lang="fi-FI" sz="1400" b="1"/>
              <a:t>valtion ohjaus painottuu vaikuttavuuteen</a:t>
            </a:r>
            <a:r>
              <a:rPr lang="fi-FI" sz="1400"/>
              <a:t> yksityiskohtaisten keinojen sijaan. </a:t>
            </a:r>
          </a:p>
          <a:p>
            <a:r>
              <a:rPr lang="fi-FI" sz="1400" b="1"/>
              <a:t>Sosiaalitoimen osittainen palauttaminen</a:t>
            </a:r>
            <a:r>
              <a:rPr lang="fi-FI" sz="1400"/>
              <a:t> kaupungeille toimii välineenä urbaanien ilmiöiden hallinnassa, rajattuna ennaltaehkäisevään ja perusluonteiseen sosiaalitoimeen silloin, kun se lisää vaikuttavuutta. </a:t>
            </a:r>
          </a:p>
          <a:p>
            <a:r>
              <a:rPr lang="fi-FI" sz="1400" b="1"/>
              <a:t>Kunnat säilyvät yleiskuntina</a:t>
            </a:r>
            <a:r>
              <a:rPr lang="fi-FI" sz="1400"/>
              <a:t>, joilla on laaja peruspalveluvastuu ja keskeinen paikallisdemokraattinen rooli, mutta niiden yhteistyövelvoitteet vahvistuvat palvelujen kestävän järjestämisen turvaamiseksi. </a:t>
            </a:r>
          </a:p>
          <a:p>
            <a:r>
              <a:rPr lang="fi-FI" sz="1400" b="1"/>
              <a:t>Hyvinvointialueet</a:t>
            </a:r>
            <a:r>
              <a:rPr lang="fi-FI" sz="1400"/>
              <a:t> vastaavat jatkossakin laajasti sosiaali‑ ja terveyspalvelujen järjestämisestä, lukuun ottamatta kaupungeille erikseen rajattuja tehtäviä. </a:t>
            </a:r>
          </a:p>
          <a:p>
            <a:r>
              <a:rPr lang="fi-FI" sz="1400"/>
              <a:t>Kokonaisuutena </a:t>
            </a:r>
            <a:r>
              <a:rPr lang="fi-FI" sz="1400" b="1"/>
              <a:t>kaupunki–kunta‑malli</a:t>
            </a:r>
            <a:r>
              <a:rPr lang="fi-FI" sz="1400"/>
              <a:t> kohdentaa tehtävät ja ohjauksen kuntien todellisen toimintaympäristön mukaan ja </a:t>
            </a:r>
            <a:r>
              <a:rPr lang="fi-FI" sz="1400" b="1"/>
              <a:t>vahvistaa kaupunkien roolia kansallisen kasvun vetureina</a:t>
            </a:r>
            <a:r>
              <a:rPr lang="fi-FI" sz="1400"/>
              <a:t> kuntajärjestelmän perusrakennetta säilyttäen.</a:t>
            </a:r>
            <a:endParaRPr lang="fi-FI"/>
          </a:p>
        </p:txBody>
      </p:sp>
      <p:sp>
        <p:nvSpPr>
          <p:cNvPr id="4" name="Dian numeron paikkamerkki 3">
            <a:extLst>
              <a:ext uri="{FF2B5EF4-FFF2-40B4-BE49-F238E27FC236}">
                <a16:creationId xmlns:a16="http://schemas.microsoft.com/office/drawing/2014/main" id="{75DBCB0E-001E-3247-4F0C-2F33F636C6FB}"/>
              </a:ext>
            </a:extLst>
          </p:cNvPr>
          <p:cNvSpPr>
            <a:spLocks noGrp="1"/>
          </p:cNvSpPr>
          <p:nvPr>
            <p:ph type="sldNum" sz="quarter" idx="12"/>
          </p:nvPr>
        </p:nvSpPr>
        <p:spPr/>
        <p:txBody>
          <a:bodyPr/>
          <a:lstStyle/>
          <a:p>
            <a:fld id="{0861148C-697E-4B67-BDAA-872F34DF1106}" type="slidenum">
              <a:rPr lang="fi-FI" smtClean="0"/>
              <a:t>13</a:t>
            </a:fld>
            <a:endParaRPr lang="fi-FI"/>
          </a:p>
        </p:txBody>
      </p:sp>
      <p:sp>
        <p:nvSpPr>
          <p:cNvPr id="5" name="Tekstiruutu 4">
            <a:extLst>
              <a:ext uri="{FF2B5EF4-FFF2-40B4-BE49-F238E27FC236}">
                <a16:creationId xmlns:a16="http://schemas.microsoft.com/office/drawing/2014/main" id="{CD4F09D0-D0B9-F2B5-3615-D1647597DFC7}"/>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12286777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FF1A0-8D64-F582-6C5D-0FFE4A33C2C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86C26F-7D75-CFD7-0C10-2E9871D9B921}"/>
              </a:ext>
            </a:extLst>
          </p:cNvPr>
          <p:cNvSpPr>
            <a:spLocks noGrp="1"/>
          </p:cNvSpPr>
          <p:nvPr>
            <p:ph type="ctrTitle"/>
          </p:nvPr>
        </p:nvSpPr>
        <p:spPr>
          <a:xfrm>
            <a:off x="766763" y="2313014"/>
            <a:ext cx="10658475" cy="2231972"/>
          </a:xfrm>
        </p:spPr>
        <p:txBody>
          <a:bodyPr/>
          <a:lstStyle/>
          <a:p>
            <a:br>
              <a:rPr lang="fi-FI" sz="3600" dirty="0"/>
            </a:br>
            <a:r>
              <a:rPr lang="fi-FI" sz="3600" dirty="0"/>
              <a:t>1.3 Kolmitasoisen kuntamallin simulaatio: </a:t>
            </a:r>
            <a:br>
              <a:rPr lang="fi-FI" sz="3600" dirty="0"/>
            </a:br>
            <a:r>
              <a:rPr lang="fi-FI" sz="3600" dirty="0"/>
              <a:t>kaupunki-kunta-kotiseutukunta</a:t>
            </a:r>
            <a:br>
              <a:rPr lang="fi-FI" sz="3600" dirty="0"/>
            </a:br>
            <a:endParaRPr lang="fi-FI" sz="3600" dirty="0"/>
          </a:p>
        </p:txBody>
      </p:sp>
      <p:sp>
        <p:nvSpPr>
          <p:cNvPr id="4" name="Dian numeron paikkamerkki 3">
            <a:extLst>
              <a:ext uri="{FF2B5EF4-FFF2-40B4-BE49-F238E27FC236}">
                <a16:creationId xmlns:a16="http://schemas.microsoft.com/office/drawing/2014/main" id="{ECA88C51-53AE-4CA7-7191-636F2E1365F9}"/>
              </a:ext>
            </a:extLst>
          </p:cNvPr>
          <p:cNvSpPr>
            <a:spLocks noGrp="1"/>
          </p:cNvSpPr>
          <p:nvPr>
            <p:ph type="sldNum" sz="quarter" idx="12"/>
          </p:nvPr>
        </p:nvSpPr>
        <p:spPr/>
        <p:txBody>
          <a:bodyPr/>
          <a:lstStyle/>
          <a:p>
            <a:fld id="{0861148C-697E-4B67-BDAA-872F34DF1106}" type="slidenum">
              <a:rPr lang="fi-FI" noProof="0" smtClean="0"/>
              <a:pPr/>
              <a:t>14</a:t>
            </a:fld>
            <a:endParaRPr lang="fi-FI" noProof="0"/>
          </a:p>
        </p:txBody>
      </p:sp>
      <p:sp>
        <p:nvSpPr>
          <p:cNvPr id="3" name="Tekstiruutu 2">
            <a:extLst>
              <a:ext uri="{FF2B5EF4-FFF2-40B4-BE49-F238E27FC236}">
                <a16:creationId xmlns:a16="http://schemas.microsoft.com/office/drawing/2014/main" id="{75795F4B-859D-4DB3-6E8C-04A241233DC6}"/>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20347912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8B40-FC7A-0D71-D735-2F9DBF867A43}"/>
            </a:ext>
          </a:extLst>
        </p:cNvPr>
        <p:cNvGrpSpPr/>
        <p:nvPr/>
      </p:nvGrpSpPr>
      <p:grpSpPr>
        <a:xfrm>
          <a:off x="0" y="0"/>
          <a:ext cx="0" cy="0"/>
          <a:chOff x="0" y="0"/>
          <a:chExt cx="0" cy="0"/>
        </a:xfrm>
      </p:grpSpPr>
      <p:sp>
        <p:nvSpPr>
          <p:cNvPr id="8" name="Otsikko 7">
            <a:extLst>
              <a:ext uri="{FF2B5EF4-FFF2-40B4-BE49-F238E27FC236}">
                <a16:creationId xmlns:a16="http://schemas.microsoft.com/office/drawing/2014/main" id="{2FBBB4EA-2F5A-0FA2-DEE8-409A98C9BC63}"/>
              </a:ext>
            </a:extLst>
          </p:cNvPr>
          <p:cNvSpPr>
            <a:spLocks noGrp="1"/>
          </p:cNvSpPr>
          <p:nvPr>
            <p:ph type="title"/>
          </p:nvPr>
        </p:nvSpPr>
        <p:spPr>
          <a:xfrm>
            <a:off x="414415" y="135917"/>
            <a:ext cx="10658475" cy="504057"/>
          </a:xfrm>
        </p:spPr>
        <p:txBody>
          <a:bodyPr/>
          <a:lstStyle/>
          <a:p>
            <a:r>
              <a:rPr lang="fi-FI" sz="2800" dirty="0"/>
              <a:t>Kaupunki-kunta-kotiseutukunta –simulaation lähtökohdat</a:t>
            </a:r>
          </a:p>
        </p:txBody>
      </p:sp>
      <p:sp>
        <p:nvSpPr>
          <p:cNvPr id="9" name="Tekstin paikkamerkki 8">
            <a:extLst>
              <a:ext uri="{FF2B5EF4-FFF2-40B4-BE49-F238E27FC236}">
                <a16:creationId xmlns:a16="http://schemas.microsoft.com/office/drawing/2014/main" id="{5A082308-F4A9-9FE2-2632-0208BE13C6B8}"/>
              </a:ext>
            </a:extLst>
          </p:cNvPr>
          <p:cNvSpPr>
            <a:spLocks noGrp="1"/>
          </p:cNvSpPr>
          <p:nvPr>
            <p:ph type="body" idx="1"/>
          </p:nvPr>
        </p:nvSpPr>
        <p:spPr>
          <a:xfrm>
            <a:off x="447072" y="657278"/>
            <a:ext cx="3880326" cy="719763"/>
          </a:xfrm>
        </p:spPr>
        <p:txBody>
          <a:bodyPr/>
          <a:lstStyle/>
          <a:p>
            <a:r>
              <a:rPr lang="fi-FI" sz="1600"/>
              <a:t>Kaupunki	</a:t>
            </a:r>
          </a:p>
        </p:txBody>
      </p:sp>
      <p:sp>
        <p:nvSpPr>
          <p:cNvPr id="10" name="Sisällön paikkamerkki 9">
            <a:extLst>
              <a:ext uri="{FF2B5EF4-FFF2-40B4-BE49-F238E27FC236}">
                <a16:creationId xmlns:a16="http://schemas.microsoft.com/office/drawing/2014/main" id="{1DA0DE0D-6693-7ECA-5F19-5B6692E0C346}"/>
              </a:ext>
            </a:extLst>
          </p:cNvPr>
          <p:cNvSpPr>
            <a:spLocks noGrp="1"/>
          </p:cNvSpPr>
          <p:nvPr>
            <p:ph sz="half" idx="2"/>
          </p:nvPr>
        </p:nvSpPr>
        <p:spPr>
          <a:xfrm>
            <a:off x="214088" y="1007792"/>
            <a:ext cx="4858657" cy="2952568"/>
          </a:xfrm>
        </p:spPr>
        <p:txBody>
          <a:bodyPr/>
          <a:lstStyle/>
          <a:p>
            <a:pPr marL="271145" indent="-271145"/>
            <a:r>
              <a:rPr lang="fi-FI" sz="1000" dirty="0"/>
              <a:t>Kaupunki toimii laajasti elinvoiman, kasvun ja työllisyyden edistäjänä sekä koulutus- ja hyvinvointipalvelujen järjestäjänä </a:t>
            </a:r>
            <a:r>
              <a:rPr lang="fi-FI" sz="1000" b="1" dirty="0"/>
              <a:t>paikallisesti, osin alueellisesti, itsenäisesti, monialaisesti ja demokraattisesti</a:t>
            </a:r>
            <a:r>
              <a:rPr lang="fi-FI" sz="1000" dirty="0"/>
              <a:t>.</a:t>
            </a:r>
            <a:r>
              <a:rPr lang="fi-FI" sz="1000" dirty="0">
                <a:sym typeface="Wingdings" panose="05000000000000000000" pitchFamily="2" charset="2"/>
              </a:rPr>
              <a:t> </a:t>
            </a:r>
          </a:p>
          <a:p>
            <a:pPr marL="271145" indent="-271145"/>
            <a:r>
              <a:rPr lang="fi-FI" sz="1000" dirty="0"/>
              <a:t>Eriyttämällä kaupunki omaksi kuntamuodoksi lainsäädännössä mahdollistetaan nykyistä paremmin kaupunkien kehittyminen</a:t>
            </a:r>
            <a:r>
              <a:rPr lang="fi-FI" sz="1000" b="1" dirty="0"/>
              <a:t> </a:t>
            </a:r>
            <a:r>
              <a:rPr lang="fi-FI" sz="1000" dirty="0"/>
              <a:t>vastaamaan niiden </a:t>
            </a:r>
            <a:r>
              <a:rPr lang="fi-FI" sz="1000" b="1" dirty="0"/>
              <a:t>tosiasiallista yhteiskunnallista roolia ja tehtävää</a:t>
            </a:r>
            <a:r>
              <a:rPr lang="fi-FI" sz="1000" dirty="0"/>
              <a:t>.</a:t>
            </a:r>
          </a:p>
          <a:p>
            <a:pPr marL="271145" indent="-271145"/>
            <a:r>
              <a:rPr lang="fi-FI" sz="1000" dirty="0">
                <a:sym typeface="Wingdings" panose="05000000000000000000" pitchFamily="2" charset="2"/>
              </a:rPr>
              <a:t>Kaupungin keskeisenä tehtävänä on </a:t>
            </a:r>
            <a:r>
              <a:rPr lang="fi-FI" sz="1000" b="1" dirty="0">
                <a:sym typeface="Wingdings" panose="05000000000000000000" pitchFamily="2" charset="2"/>
              </a:rPr>
              <a:t>kaupungistumisen hyötyjen ulosmittaaminen sekä haasteiden ratkominen ja ennaltaehkäisy</a:t>
            </a:r>
            <a:r>
              <a:rPr lang="fi-FI" sz="1000" dirty="0">
                <a:sym typeface="Wingdings" panose="05000000000000000000" pitchFamily="2" charset="2"/>
              </a:rPr>
              <a:t>. Näissä tehtävissä onnistuminen vaikuttaa keskeisesti myös niitä ympäröivän seudun ja myös koko Suomen menestymiseen.</a:t>
            </a:r>
          </a:p>
          <a:p>
            <a:pPr marL="271145" indent="-271145"/>
            <a:r>
              <a:rPr lang="fi-FI" sz="1000" dirty="0">
                <a:sym typeface="Wingdings" panose="05000000000000000000" pitchFamily="2" charset="2"/>
              </a:rPr>
              <a:t>Kaupungeille luodaan </a:t>
            </a:r>
            <a:r>
              <a:rPr lang="fi-FI" sz="1000" b="1" dirty="0">
                <a:sym typeface="Wingdings" panose="05000000000000000000" pitchFamily="2" charset="2"/>
              </a:rPr>
              <a:t>vapaakaupunki‑kehikko</a:t>
            </a:r>
            <a:r>
              <a:rPr lang="fi-FI" sz="1000" dirty="0">
                <a:sym typeface="Wingdings" panose="05000000000000000000" pitchFamily="2" charset="2"/>
              </a:rPr>
              <a:t>: vähemmän yksityiskohtaista normiohjausta, enemmän paikallista harkintaa, sopimuksellisuutta ja oikeus kokeilla kasvua, elinvoimaa ja palvelujen vaikuttavuutta tukevia ratkaisuja lakisääteisissä tehtävissä.</a:t>
            </a:r>
          </a:p>
          <a:p>
            <a:pPr marL="271145" indent="-271145"/>
            <a:r>
              <a:rPr lang="fi-FI" sz="1000" b="1" dirty="0"/>
              <a:t>Kaupungin kriteerinä urbaani toimintaympäristö</a:t>
            </a:r>
            <a:r>
              <a:rPr lang="fi-FI" sz="1000" dirty="0"/>
              <a:t>: </a:t>
            </a:r>
            <a:r>
              <a:rPr lang="fi-FI" sz="1000" dirty="0">
                <a:sym typeface="Wingdings" panose="05000000000000000000" pitchFamily="2" charset="2"/>
              </a:rPr>
              <a:t>väestörakenne ja -määrä (ml. lapset ja nuoret, opiskelijat, maahanmuuttajat, työikäiset), elinkeinorakenne ja työmarkkinoiden koko, sosiaalisten ongelmien luonne (ml. segregaatio), yhdyskuntarakenteen tiiviys, kaupunkiorganisaation hallinnollinen ja ammatillinen kantokyky</a:t>
            </a:r>
          </a:p>
          <a:p>
            <a:pPr marL="271145" indent="-271145"/>
            <a:r>
              <a:rPr lang="fi-FI" sz="1000" dirty="0">
                <a:sym typeface="Wingdings" panose="05000000000000000000" pitchFamily="2" charset="2"/>
              </a:rPr>
              <a:t>Kaupunkien toimintaympäristössä sosiaalisten ongelmien kasautuminen lisää poikkihallinnollisen yhteistyön tarvetta, mikä edellyttää paikallisesti integroituja ratkaisuja. </a:t>
            </a:r>
          </a:p>
          <a:p>
            <a:pPr marL="271145" indent="-271145"/>
            <a:r>
              <a:rPr lang="fi-FI" sz="1000" dirty="0"/>
              <a:t>Kaupunkien eriyttäminen avaa mahdollisuuden palauttaa </a:t>
            </a:r>
            <a:r>
              <a:rPr lang="fi-FI" sz="1000" b="1" dirty="0"/>
              <a:t>sosiaalitoimen paikallisia tehtäviä</a:t>
            </a:r>
            <a:r>
              <a:rPr lang="fi-FI" sz="1000" dirty="0"/>
              <a:t> hyvinvointialueilta, esim. ennaltaehkäisevä sosiaalityö, lapsiperheiden perussosiaalipalvelut, oppilashuolto, monialaista palvelua tarvitsevien työttömien työllistymistä tukevat sosiaalipalvelut, asumisen sosiaalinen tuki. </a:t>
            </a:r>
          </a:p>
          <a:p>
            <a:pPr marL="271145" indent="-271145"/>
            <a:r>
              <a:rPr lang="fi-FI" sz="1000" b="1" dirty="0">
                <a:sym typeface="Wingdings" panose="05000000000000000000" pitchFamily="2" charset="2"/>
              </a:rPr>
              <a:t>Kaupunkien monialainen kyvykkyys käyttöön</a:t>
            </a:r>
            <a:r>
              <a:rPr lang="fi-FI" sz="1000" b="1">
                <a:sym typeface="Wingdings" panose="05000000000000000000" pitchFamily="2" charset="2"/>
              </a:rPr>
              <a:t>: </a:t>
            </a:r>
            <a:r>
              <a:rPr lang="fi-FI" sz="1000"/>
              <a:t>työllisyyden</a:t>
            </a:r>
            <a:r>
              <a:rPr lang="fi-FI" sz="1000" dirty="0"/>
              <a:t>, asumisen, koulutuksen, kaupunkisuunnittelun ja sosiaalipolitiikan välinen yhteys kytketään nykyistä tiiviimmin saman demokraattisen toimijan vastuulle.</a:t>
            </a:r>
          </a:p>
          <a:p>
            <a:pPr marL="715645" lvl="1" indent="-271145"/>
            <a:endParaRPr lang="fi-FI" sz="900" dirty="0"/>
          </a:p>
        </p:txBody>
      </p:sp>
      <p:sp>
        <p:nvSpPr>
          <p:cNvPr id="6" name="Tekstin paikkamerkki 8">
            <a:extLst>
              <a:ext uri="{FF2B5EF4-FFF2-40B4-BE49-F238E27FC236}">
                <a16:creationId xmlns:a16="http://schemas.microsoft.com/office/drawing/2014/main" id="{5AB803BA-7F0A-721D-6CE6-3F452FA408DA}"/>
              </a:ext>
            </a:extLst>
          </p:cNvPr>
          <p:cNvSpPr txBox="1">
            <a:spLocks/>
          </p:cNvSpPr>
          <p:nvPr/>
        </p:nvSpPr>
        <p:spPr>
          <a:xfrm>
            <a:off x="5505006" y="698002"/>
            <a:ext cx="2444635" cy="41476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buClr>
                <a:schemeClr val="accent3"/>
              </a:buClr>
              <a:buFont typeface="Arial" panose="020B0604020202020204" pitchFamily="34" charset="0"/>
              <a:buNone/>
              <a:defRPr sz="2400" b="0" kern="1200">
                <a:solidFill>
                  <a:schemeClr val="tx1"/>
                </a:solidFill>
                <a:latin typeface="Work Sans SemiBold" panose="00000700000000000000" pitchFamily="2" charset="0"/>
                <a:ea typeface="+mn-ea"/>
                <a:cs typeface="+mn-cs"/>
              </a:defRPr>
            </a:lvl1pPr>
            <a:lvl2pPr marL="457200" indent="0" algn="l" defTabSz="914400" rtl="0" eaLnBrk="1" latinLnBrk="0" hangingPunct="1">
              <a:lnSpc>
                <a:spcPct val="100000"/>
              </a:lnSpc>
              <a:spcBef>
                <a:spcPts val="200"/>
              </a:spcBef>
              <a:buClr>
                <a:schemeClr val="accent3"/>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3"/>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100000"/>
              </a:lnSpc>
              <a:spcBef>
                <a:spcPts val="200"/>
              </a:spcBef>
              <a:buClr>
                <a:schemeClr val="accent3"/>
              </a:buClr>
              <a:buFont typeface="Arial" panose="020B0604020202020204" pitchFamily="34" charset="0"/>
              <a:buNone/>
              <a:defRPr sz="1600" b="1" kern="1200">
                <a:solidFill>
                  <a:schemeClr val="tx1"/>
                </a:solidFill>
                <a:latin typeface="+mn-lt"/>
                <a:ea typeface="+mn-ea"/>
                <a:cs typeface="+mn-cs"/>
              </a:defRPr>
            </a:lvl9pPr>
          </a:lstStyle>
          <a:p>
            <a:r>
              <a:rPr lang="fi-FI" sz="1600"/>
              <a:t>Kunta </a:t>
            </a:r>
          </a:p>
        </p:txBody>
      </p:sp>
      <p:sp>
        <p:nvSpPr>
          <p:cNvPr id="17" name="Tekstiruutu 16">
            <a:extLst>
              <a:ext uri="{FF2B5EF4-FFF2-40B4-BE49-F238E27FC236}">
                <a16:creationId xmlns:a16="http://schemas.microsoft.com/office/drawing/2014/main" id="{76598D86-DB53-6667-D1F7-50EBDF84AD1E}"/>
              </a:ext>
            </a:extLst>
          </p:cNvPr>
          <p:cNvSpPr txBox="1"/>
          <p:nvPr/>
        </p:nvSpPr>
        <p:spPr>
          <a:xfrm>
            <a:off x="5205325" y="951398"/>
            <a:ext cx="3133132" cy="4593565"/>
          </a:xfrm>
          <a:prstGeom prst="rect">
            <a:avLst/>
          </a:prstGeom>
          <a:noFill/>
        </p:spPr>
        <p:txBody>
          <a:bodyPr wrap="square">
            <a:spAutoFit/>
          </a:bodyPr>
          <a:lstStyle/>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lang="fi-FI" sz="1000" b="1">
                <a:solidFill>
                  <a:srgbClr val="000000"/>
                </a:solidFill>
                <a:latin typeface="Work Sans"/>
              </a:rPr>
              <a:t>K</a:t>
            </a:r>
            <a:r>
              <a:rPr kumimoji="0" lang="fi-FI" sz="1000" b="1" i="0" u="none" strike="noStrike" kern="1200" cap="none" spc="0" normalizeH="0" baseline="0" noProof="0" err="1">
                <a:ln>
                  <a:noFill/>
                </a:ln>
                <a:solidFill>
                  <a:srgbClr val="000000"/>
                </a:solidFill>
                <a:effectLst/>
                <a:uLnTx/>
                <a:uFillTx/>
                <a:latin typeface="Work Sans"/>
                <a:ea typeface="+mn-ea"/>
                <a:cs typeface="+mn-cs"/>
              </a:rPr>
              <a:t>unnassa</a:t>
            </a:r>
            <a:r>
              <a:rPr kumimoji="0" lang="fi-FI" sz="1000" b="1" i="0" u="none" strike="noStrike" kern="1200" cap="none" spc="0" normalizeH="0" baseline="0" noProof="0">
                <a:ln>
                  <a:noFill/>
                </a:ln>
                <a:solidFill>
                  <a:srgbClr val="000000"/>
                </a:solidFill>
                <a:effectLst/>
                <a:uLnTx/>
                <a:uFillTx/>
                <a:latin typeface="Work Sans"/>
                <a:ea typeface="+mn-ea"/>
                <a:cs typeface="+mn-cs"/>
              </a:rPr>
              <a:t> on oltava vähintään 120 yläkoululaista (13-15-vuotiaat) </a:t>
            </a:r>
            <a:r>
              <a:rPr kumimoji="0" lang="fi-FI" sz="1000" b="0" i="0" u="none" strike="noStrike" kern="1200" cap="none" spc="0" normalizeH="0" baseline="0" noProof="0">
                <a:ln>
                  <a:noFill/>
                </a:ln>
                <a:solidFill>
                  <a:srgbClr val="000000"/>
                </a:solidFill>
                <a:effectLst/>
                <a:uLnTx/>
                <a:uFillTx/>
                <a:latin typeface="Work Sans"/>
                <a:ea typeface="+mn-ea"/>
                <a:cs typeface="+mn-cs"/>
              </a:rPr>
              <a:t>(20 oppilasta / luokka), joka mahdollistaa vähintään 2-sarjaisen yläkoulun järjestämisen, joka on otettu tässä simulaatiossa yläkoulun kestävän järjestämisen minimikooksi. </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lang="fi-FI" sz="1000" b="1">
                <a:solidFill>
                  <a:srgbClr val="000000"/>
                </a:solidFill>
                <a:latin typeface="Work Sans"/>
              </a:rPr>
              <a:t>K</a:t>
            </a:r>
            <a:r>
              <a:rPr kumimoji="0" lang="fi-FI" sz="1000" b="1" i="0" u="none" strike="noStrike" kern="1200" cap="none" spc="0" normalizeH="0" baseline="0" noProof="0" err="1">
                <a:ln>
                  <a:noFill/>
                </a:ln>
                <a:solidFill>
                  <a:srgbClr val="000000"/>
                </a:solidFill>
                <a:effectLst/>
                <a:uLnTx/>
                <a:uFillTx/>
                <a:latin typeface="Work Sans"/>
                <a:ea typeface="+mn-ea"/>
                <a:cs typeface="+mn-cs"/>
              </a:rPr>
              <a:t>unnilla</a:t>
            </a:r>
            <a:r>
              <a:rPr kumimoji="0" lang="fi-FI" sz="1000" b="1" i="0" u="none" strike="noStrike" kern="1200" cap="none" spc="0" normalizeH="0" baseline="0" noProof="0">
                <a:ln>
                  <a:noFill/>
                </a:ln>
                <a:solidFill>
                  <a:srgbClr val="000000"/>
                </a:solidFill>
                <a:effectLst/>
                <a:uLnTx/>
                <a:uFillTx/>
                <a:latin typeface="Work Sans"/>
                <a:ea typeface="+mn-ea"/>
                <a:cs typeface="+mn-cs"/>
              </a:rPr>
              <a:t> on nykyisen kuntalain ja erityislakien mukaiset tehtävät </a:t>
            </a:r>
            <a:r>
              <a:rPr kumimoji="0" lang="fi-FI" sz="1000" b="0" i="0" u="none" strike="noStrike" kern="1200" cap="none" spc="0" normalizeH="0" baseline="0" noProof="0">
                <a:ln>
                  <a:noFill/>
                </a:ln>
                <a:solidFill>
                  <a:srgbClr val="000000"/>
                </a:solidFill>
                <a:effectLst/>
                <a:uLnTx/>
                <a:uFillTx/>
                <a:latin typeface="Work Sans"/>
                <a:ea typeface="+mn-ea"/>
                <a:cs typeface="+mn-cs"/>
              </a:rPr>
              <a:t>ja velvoitteet ja esim. kuntayhteistyörakenteet kuten nykyisin.</a:t>
            </a:r>
          </a:p>
          <a:p>
            <a:pPr marL="271145" indent="-271145">
              <a:spcBef>
                <a:spcPts val="800"/>
              </a:spcBef>
              <a:buClr>
                <a:srgbClr val="923468"/>
              </a:buClr>
              <a:buFont typeface="Arial" panose="020B0604020202020204" pitchFamily="34" charset="0"/>
              <a:buChar char="•"/>
              <a:defRPr/>
            </a:pPr>
            <a:r>
              <a:rPr lang="fi-FI" sz="1000">
                <a:solidFill>
                  <a:srgbClr val="000000"/>
                </a:solidFill>
              </a:rPr>
              <a:t>Lisäksi kaupungilla tai kunnalla voi olla valtion asettama </a:t>
            </a:r>
            <a:r>
              <a:rPr lang="fi-FI" sz="1000" b="1">
                <a:solidFill>
                  <a:srgbClr val="000000"/>
                </a:solidFill>
              </a:rPr>
              <a:t>velvoite järjestää</a:t>
            </a:r>
            <a:r>
              <a:rPr lang="fi-FI" sz="1000">
                <a:solidFill>
                  <a:srgbClr val="000000"/>
                </a:solidFill>
              </a:rPr>
              <a:t> lakisääteisiä palveluita joidenkin kotiseutukuntien asukkaille (ks. kunta-kotiseutukunta-malli).</a:t>
            </a:r>
          </a:p>
          <a:p>
            <a:pPr marL="271145" indent="-271145">
              <a:spcBef>
                <a:spcPts val="800"/>
              </a:spcBef>
              <a:buClr>
                <a:srgbClr val="923468"/>
              </a:buClr>
              <a:buFont typeface="Arial" panose="020B0604020202020204" pitchFamily="34" charset="0"/>
              <a:buChar char="•"/>
              <a:defRPr/>
            </a:pPr>
            <a:r>
              <a:rPr lang="fi-FI" sz="1000"/>
              <a:t>Kunnalla olisi mahdollista hakea </a:t>
            </a:r>
            <a:r>
              <a:rPr lang="fi-FI" sz="1000" b="1"/>
              <a:t>”kaupunkioikeuksia”,</a:t>
            </a:r>
            <a:r>
              <a:rPr lang="fi-FI" sz="1000"/>
              <a:t> jos sen luonne ja toimintaympäristö muuttuu urbaaniksi (”pysyväluonteisella” tavalla).</a:t>
            </a:r>
          </a:p>
          <a:p>
            <a:pPr marL="271145" indent="-271145">
              <a:spcBef>
                <a:spcPts val="800"/>
              </a:spcBef>
              <a:buClr>
                <a:srgbClr val="923468"/>
              </a:buClr>
              <a:buFont typeface="Arial" panose="020B0604020202020204" pitchFamily="34" charset="0"/>
              <a:buChar char="•"/>
              <a:defRPr/>
            </a:pPr>
            <a:r>
              <a:rPr lang="fi-FI" sz="1000">
                <a:solidFill>
                  <a:srgbClr val="000000"/>
                </a:solidFill>
              </a:rPr>
              <a:t>Hyvinvointialueet järjestäisivät laajasti kaikki sote-palvelut kunnille ja kotiseutukunnille.</a:t>
            </a:r>
          </a:p>
          <a:p>
            <a:pPr marL="271145" marR="0" lvl="0" indent="-271145"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endParaRPr kumimoji="0" lang="fi-FI" sz="1050" b="0" i="0" u="none" strike="noStrike" kern="1200" cap="none" spc="0" normalizeH="0" baseline="0" noProof="0">
              <a:ln>
                <a:noFill/>
              </a:ln>
              <a:solidFill>
                <a:srgbClr val="000000"/>
              </a:solidFill>
              <a:effectLst/>
              <a:uLnTx/>
              <a:uFillTx/>
              <a:latin typeface="Work Sans"/>
              <a:ea typeface="+mn-ea"/>
              <a:cs typeface="+mn-cs"/>
            </a:endParaRPr>
          </a:p>
          <a:p>
            <a:pPr marL="271145" indent="-271145">
              <a:spcBef>
                <a:spcPts val="800"/>
              </a:spcBef>
              <a:buClr>
                <a:srgbClr val="923468"/>
              </a:buClr>
              <a:buFont typeface="Arial" panose="020B0604020202020204" pitchFamily="34" charset="0"/>
              <a:buChar char="•"/>
              <a:defRPr/>
            </a:pPr>
            <a:endParaRPr lang="fi-FI" sz="1200">
              <a:solidFill>
                <a:srgbClr val="000000"/>
              </a:solidFill>
            </a:endParaRPr>
          </a:p>
        </p:txBody>
      </p:sp>
      <p:sp>
        <p:nvSpPr>
          <p:cNvPr id="11" name="Tekstin paikkamerkki 10">
            <a:extLst>
              <a:ext uri="{FF2B5EF4-FFF2-40B4-BE49-F238E27FC236}">
                <a16:creationId xmlns:a16="http://schemas.microsoft.com/office/drawing/2014/main" id="{B01917C7-4CEB-1E69-2008-06661D0BA0BE}"/>
              </a:ext>
            </a:extLst>
          </p:cNvPr>
          <p:cNvSpPr>
            <a:spLocks noGrp="1"/>
          </p:cNvSpPr>
          <p:nvPr>
            <p:ph type="body" sz="quarter" idx="3"/>
          </p:nvPr>
        </p:nvSpPr>
        <p:spPr>
          <a:xfrm>
            <a:off x="8490857" y="657278"/>
            <a:ext cx="5113338" cy="719763"/>
          </a:xfrm>
        </p:spPr>
        <p:txBody>
          <a:bodyPr/>
          <a:lstStyle/>
          <a:p>
            <a:r>
              <a:rPr lang="fi-FI" sz="1600"/>
              <a:t>Kotiseutukunta (110 kpl)</a:t>
            </a:r>
          </a:p>
        </p:txBody>
      </p:sp>
      <p:sp>
        <p:nvSpPr>
          <p:cNvPr id="12" name="Sisällön paikkamerkki 11">
            <a:extLst>
              <a:ext uri="{FF2B5EF4-FFF2-40B4-BE49-F238E27FC236}">
                <a16:creationId xmlns:a16="http://schemas.microsoft.com/office/drawing/2014/main" id="{47149B7F-94E7-63B3-1DB8-1DA765278730}"/>
              </a:ext>
            </a:extLst>
          </p:cNvPr>
          <p:cNvSpPr>
            <a:spLocks noGrp="1"/>
          </p:cNvSpPr>
          <p:nvPr>
            <p:ph sz="quarter" idx="4"/>
          </p:nvPr>
        </p:nvSpPr>
        <p:spPr>
          <a:xfrm>
            <a:off x="8251370" y="951398"/>
            <a:ext cx="3635072" cy="2952569"/>
          </a:xfrm>
        </p:spPr>
        <p:txBody>
          <a:bodyPr/>
          <a:lstStyle/>
          <a:p>
            <a:r>
              <a:rPr lang="fi-FI" sz="1000" b="1" dirty="0"/>
              <a:t>Kotiseutukunnassa on oltava 0-8-vuotiaita vähintään 20*</a:t>
            </a:r>
            <a:r>
              <a:rPr lang="fi-FI" sz="1000" dirty="0"/>
              <a:t>, joka on tässä simulaatiossa valittu pienimmäksi lasten määräksi, jolle voidaan järjestää kestävästi </a:t>
            </a:r>
            <a:r>
              <a:rPr lang="fi-FI" sz="1000" b="1" dirty="0"/>
              <a:t>varhaiskasvatus, esiopetus ja näihin kiinteästi liittyvät ja pienten lasten koululuokat 1-2</a:t>
            </a:r>
            <a:r>
              <a:rPr lang="fi-FI" sz="1000" dirty="0"/>
              <a:t>.</a:t>
            </a:r>
          </a:p>
          <a:p>
            <a:r>
              <a:rPr lang="fi-FI" sz="1000" b="1" dirty="0"/>
              <a:t>Kotiseutukunnassa yläkoululaisia (13-15-vuotiaita) on alle 120 </a:t>
            </a:r>
            <a:r>
              <a:rPr lang="fi-FI" sz="1000" dirty="0"/>
              <a:t>(20 oppilasta / luokka), eli vähemmän kuin 2-sarjainen yläkoulu, joka on otettu tässä simulaatiossa yläkoulun kestävän järjestämisen minimikooksi. </a:t>
            </a:r>
          </a:p>
          <a:p>
            <a:pPr marL="271145" indent="-271145"/>
            <a:r>
              <a:rPr lang="fi-FI" sz="1000" b="1" dirty="0"/>
              <a:t>Muita kotiseutukunnan järjestämisvastuulla olevia palveluita voisivat olla:</a:t>
            </a:r>
          </a:p>
          <a:p>
            <a:pPr lvl="1"/>
            <a:r>
              <a:rPr lang="fi-FI" sz="1000" dirty="0"/>
              <a:t>Yhdyskuntasuunnittelu (kaavamonopoli)</a:t>
            </a:r>
          </a:p>
          <a:p>
            <a:pPr marL="715645" lvl="1" indent="-271145"/>
            <a:r>
              <a:rPr lang="fi-FI" sz="1000" dirty="0"/>
              <a:t>Liikunta, nuorisotyö, kulttuuripalvelut</a:t>
            </a:r>
          </a:p>
          <a:p>
            <a:pPr lvl="1"/>
            <a:r>
              <a:rPr lang="fi-FI" sz="1000" dirty="0"/>
              <a:t>Liikenneväylät, maaomaisuuden hallinta</a:t>
            </a:r>
          </a:p>
          <a:p>
            <a:pPr lvl="1"/>
            <a:r>
              <a:rPr lang="fi-FI" sz="1000" dirty="0"/>
              <a:t>Maa- ja metsätilat</a:t>
            </a:r>
          </a:p>
          <a:p>
            <a:pPr marL="271145" indent="-271145"/>
            <a:r>
              <a:rPr lang="fi-FI" sz="1000" dirty="0"/>
              <a:t>Kotiseutukunnat voivat yhdessä muodostaa kunnan nykylainsäädännön mukaisella </a:t>
            </a:r>
            <a:r>
              <a:rPr lang="fi-FI" sz="1000" b="1" dirty="0"/>
              <a:t>kuntaliitoksella</a:t>
            </a:r>
            <a:r>
              <a:rPr lang="fi-FI" sz="1000" dirty="0"/>
              <a:t> </a:t>
            </a:r>
            <a:r>
              <a:rPr lang="fi-FI" sz="1000" b="1" dirty="0"/>
              <a:t>tai liittyä</a:t>
            </a:r>
            <a:r>
              <a:rPr lang="fi-FI" sz="1000" dirty="0"/>
              <a:t> osaksi olemassa olevaa kuntaa tai kaupunkia.</a:t>
            </a:r>
          </a:p>
          <a:p>
            <a:pPr marL="271145" indent="-271145"/>
            <a:r>
              <a:rPr lang="fi-FI" sz="1000" dirty="0"/>
              <a:t>Kotiseutukunnan olisi mahdollista hakea </a:t>
            </a:r>
            <a:r>
              <a:rPr lang="fi-FI" sz="1000" b="1" dirty="0"/>
              <a:t>”kuntaoikeuksia”,</a:t>
            </a:r>
            <a:r>
              <a:rPr lang="fi-FI" sz="1000" dirty="0"/>
              <a:t> jos sen väestöllinen tilanne muuttuu (”pysyväluonteisella” tavalla).</a:t>
            </a:r>
          </a:p>
          <a:p>
            <a:pPr marL="271145" indent="-271145"/>
            <a:r>
              <a:rPr lang="fi-FI" sz="1000" dirty="0"/>
              <a:t>Kotiseutukunnan </a:t>
            </a:r>
            <a:r>
              <a:rPr lang="fi-FI" sz="1000" b="1" dirty="0"/>
              <a:t>asukkaiden vaikuttamismahdollisuudet ovat ensisijaisesti kotiseutukunnan valtuustossa</a:t>
            </a:r>
            <a:r>
              <a:rPr lang="fi-FI" sz="1000" dirty="0"/>
              <a:t>. Mahd. muut vaikuttamismahdollisuudet olisi tarkemmin pohdittava.</a:t>
            </a:r>
          </a:p>
          <a:p>
            <a:pPr marL="0" indent="0">
              <a:buNone/>
            </a:pPr>
            <a:endParaRPr lang="fi-FI" sz="1000" dirty="0"/>
          </a:p>
          <a:p>
            <a:pPr lvl="1"/>
            <a:endParaRPr lang="fi-FI" dirty="0"/>
          </a:p>
        </p:txBody>
      </p:sp>
      <p:sp>
        <p:nvSpPr>
          <p:cNvPr id="22" name="Tekstiruutu 21">
            <a:extLst>
              <a:ext uri="{FF2B5EF4-FFF2-40B4-BE49-F238E27FC236}">
                <a16:creationId xmlns:a16="http://schemas.microsoft.com/office/drawing/2014/main" id="{882C7E5B-950F-BD48-1E8E-7936B871FEC1}"/>
              </a:ext>
            </a:extLst>
          </p:cNvPr>
          <p:cNvSpPr txBox="1"/>
          <p:nvPr/>
        </p:nvSpPr>
        <p:spPr>
          <a:xfrm>
            <a:off x="7467599" y="6159998"/>
            <a:ext cx="2928257" cy="461665"/>
          </a:xfrm>
          <a:prstGeom prst="rect">
            <a:avLst/>
          </a:prstGeom>
          <a:noFill/>
        </p:spPr>
        <p:txBody>
          <a:bodyPr wrap="square" lIns="91440" tIns="45720" rIns="91440" bIns="45720" rtlCol="0" anchor="t">
            <a:spAutoFit/>
          </a:bodyPr>
          <a:lstStyle/>
          <a:p>
            <a:r>
              <a:rPr lang="fi-FI" sz="800" i="1"/>
              <a:t>*) Jos alle 20, on liityttävä toiseen kotiseutukuntaan, kuntaan tai kaupunkiin. Näitä kuntia on 2026 väestötietojen perusteella vain viisi. </a:t>
            </a:r>
          </a:p>
        </p:txBody>
      </p:sp>
      <p:sp>
        <p:nvSpPr>
          <p:cNvPr id="2" name="Tekstiruutu 1">
            <a:extLst>
              <a:ext uri="{FF2B5EF4-FFF2-40B4-BE49-F238E27FC236}">
                <a16:creationId xmlns:a16="http://schemas.microsoft.com/office/drawing/2014/main" id="{0209117E-4AC9-ED13-9113-967727F3CC41}"/>
              </a:ext>
            </a:extLst>
          </p:cNvPr>
          <p:cNvSpPr txBox="1"/>
          <p:nvPr/>
        </p:nvSpPr>
        <p:spPr>
          <a:xfrm>
            <a:off x="224949" y="6599231"/>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
        <p:nvSpPr>
          <p:cNvPr id="4" name="Dian numeron paikkamerkki 3">
            <a:extLst>
              <a:ext uri="{FF2B5EF4-FFF2-40B4-BE49-F238E27FC236}">
                <a16:creationId xmlns:a16="http://schemas.microsoft.com/office/drawing/2014/main" id="{295053B4-70D9-0AFA-D8D6-3608D09FADD7}"/>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noProof="0" smtClean="0"/>
              <a:pPr/>
              <a:t>15</a:t>
            </a:fld>
            <a:endParaRPr lang="fi-FI" noProof="0"/>
          </a:p>
        </p:txBody>
      </p:sp>
      <p:pic>
        <p:nvPicPr>
          <p:cNvPr id="5" name="Kuva 4">
            <a:extLst>
              <a:ext uri="{FF2B5EF4-FFF2-40B4-BE49-F238E27FC236}">
                <a16:creationId xmlns:a16="http://schemas.microsoft.com/office/drawing/2014/main" id="{40A3CC95-5378-FBF3-E6E7-C2EADA37F11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3317" y="4997486"/>
            <a:ext cx="2214227" cy="1601745"/>
          </a:xfrm>
          <a:prstGeom prst="rect">
            <a:avLst/>
          </a:prstGeom>
        </p:spPr>
      </p:pic>
    </p:spTree>
    <p:extLst>
      <p:ext uri="{BB962C8B-B14F-4D97-AF65-F5344CB8AC3E}">
        <p14:creationId xmlns:p14="http://schemas.microsoft.com/office/powerpoint/2010/main" val="4144229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A0B7C1-6A02-015F-9F53-31A361B82C82}"/>
              </a:ext>
            </a:extLst>
          </p:cNvPr>
          <p:cNvSpPr>
            <a:spLocks noGrp="1"/>
          </p:cNvSpPr>
          <p:nvPr>
            <p:ph type="title"/>
          </p:nvPr>
        </p:nvSpPr>
        <p:spPr>
          <a:xfrm>
            <a:off x="853848" y="476894"/>
            <a:ext cx="10658475" cy="1008113"/>
          </a:xfrm>
        </p:spPr>
        <p:txBody>
          <a:bodyPr/>
          <a:lstStyle/>
          <a:p>
            <a:r>
              <a:rPr lang="fi-FI" sz="3200"/>
              <a:t>Johtopäätöksiä ja arviointia kaupunki–kunta–kotiseutukunta‑mallista</a:t>
            </a:r>
          </a:p>
        </p:txBody>
      </p:sp>
      <p:sp>
        <p:nvSpPr>
          <p:cNvPr id="3" name="Sisällön paikkamerkki 2">
            <a:extLst>
              <a:ext uri="{FF2B5EF4-FFF2-40B4-BE49-F238E27FC236}">
                <a16:creationId xmlns:a16="http://schemas.microsoft.com/office/drawing/2014/main" id="{8345701F-FEFB-2072-4EE5-DDAE5787E8DE}"/>
              </a:ext>
            </a:extLst>
          </p:cNvPr>
          <p:cNvSpPr>
            <a:spLocks noGrp="1"/>
          </p:cNvSpPr>
          <p:nvPr>
            <p:ph idx="1"/>
          </p:nvPr>
        </p:nvSpPr>
        <p:spPr>
          <a:xfrm>
            <a:off x="766763" y="1520676"/>
            <a:ext cx="10658475" cy="3816648"/>
          </a:xfrm>
        </p:spPr>
        <p:txBody>
          <a:bodyPr/>
          <a:lstStyle/>
          <a:p>
            <a:r>
              <a:rPr lang="fi-FI" sz="1300" b="1"/>
              <a:t>Kolmitasoinen kuntien tehtävien eriyttämisen malli</a:t>
            </a:r>
            <a:r>
              <a:rPr lang="fi-FI" sz="1300"/>
              <a:t> laajentaa aiemmin kuvatun kunta–kotiseutukunta‑mallin koskemaan myös </a:t>
            </a:r>
            <a:r>
              <a:rPr lang="fi-FI" sz="1300" b="1"/>
              <a:t>suuria ja kriteerit täyttäviä keskisuuria kaupunkeja</a:t>
            </a:r>
            <a:r>
              <a:rPr lang="fi-FI" sz="1300"/>
              <a:t>, joiden toimintaympäristö, kehitysdynamiikka ja yhteiskunnallinen rooli poikkeavat olennaisesti muusta kuntakentästä. </a:t>
            </a:r>
          </a:p>
          <a:p>
            <a:r>
              <a:rPr lang="fi-FI" sz="1300"/>
              <a:t>Malli tunnistaa, että </a:t>
            </a:r>
            <a:r>
              <a:rPr lang="fi-FI" sz="1300" b="1"/>
              <a:t>yhtenäinen sääntely‑ ja ohjauskehikko</a:t>
            </a:r>
            <a:r>
              <a:rPr lang="fi-FI" sz="1300"/>
              <a:t> ei huomioi riittävästi kaupunkien roolia </a:t>
            </a:r>
            <a:r>
              <a:rPr lang="fi-FI" sz="1300" b="1"/>
              <a:t>kasvun ja elinvoiman keskittyminä</a:t>
            </a:r>
            <a:r>
              <a:rPr lang="fi-FI" sz="1300"/>
              <a:t>, eikä kaupunkien tosiasiallinen vastuu kaupungistumisen hyötyjen, työmarkkinoiden toimivuuden ja alueellisen kilpailukyvyn edistämisestä ole nykyjärjestelmässä täysimääräisesti linjassa niiden käytössä olevien välineiden kanssa. </a:t>
            </a:r>
          </a:p>
          <a:p>
            <a:r>
              <a:rPr lang="fi-FI" sz="1300" b="1"/>
              <a:t>Kaupunkikategorian erottaminen</a:t>
            </a:r>
            <a:r>
              <a:rPr lang="fi-FI" sz="1300"/>
              <a:t> vastaa tähän epäsuhtaan ja mahdollistaa kaupunkien roolia ja vastuuta vastaavan sääntely‑ ja ohjauskehyksen, tunnistaen samalla niiden kyvyn järjestää palveluja paikallisesti ja itsenäisesti muita kuntatyyppejä laajemmin. </a:t>
            </a:r>
          </a:p>
          <a:p>
            <a:r>
              <a:rPr lang="fi-FI" sz="1300" b="1"/>
              <a:t>Vapaakaupunki‑periaate</a:t>
            </a:r>
            <a:r>
              <a:rPr lang="fi-FI" sz="1300"/>
              <a:t> kaupunkikategoriassa mahdollistaa kevennetyn normiohjauksen, laajemman paikallisen harkinnan ja määräaikaiset kokeilut, joissa </a:t>
            </a:r>
            <a:r>
              <a:rPr lang="fi-FI" sz="1300" b="1"/>
              <a:t>valtion ohjaus painottuu kumppanuuteen ja vaikuttavuuteen</a:t>
            </a:r>
            <a:r>
              <a:rPr lang="fi-FI" sz="1300"/>
              <a:t> yksityiskohtaisten keinojen sijaan. </a:t>
            </a:r>
          </a:p>
          <a:p>
            <a:r>
              <a:rPr lang="fi-FI" sz="1300" b="1"/>
              <a:t>Sosiaalitoimen osittainen palauttaminen</a:t>
            </a:r>
            <a:r>
              <a:rPr lang="fi-FI" sz="1300"/>
              <a:t> kaupunkien järjestämisvastuulle nähdään mallissa välineenä urbaanin toimintaympäristön ohjaamisessa, rajattuna ennaltaehkäiseviin ja perusluonteisiin tehtäviin silloin, kun vastuun ja vaikutuskeinojen parempi yhteensovittaminen tukee vaikuttavuutta. </a:t>
            </a:r>
          </a:p>
          <a:p>
            <a:r>
              <a:rPr lang="fi-FI" sz="1300" b="1"/>
              <a:t>Kunnat ja kotiseutukunnat säilyvät</a:t>
            </a:r>
            <a:r>
              <a:rPr lang="fi-FI" sz="1300"/>
              <a:t> mallissa paikallisdemokratian ja lähipalvelujen keskeisinä kantajina, ja niiden tehtävät voidaan sovittaa joustavasti väestöpohjan ja toiminnallisen kapasiteetin mukaan. </a:t>
            </a:r>
          </a:p>
          <a:p>
            <a:r>
              <a:rPr lang="fi-FI" sz="1300" b="1"/>
              <a:t>Hyvinvointialueet</a:t>
            </a:r>
            <a:r>
              <a:rPr lang="fi-FI" sz="1300"/>
              <a:t> vastaavat jatkossakin laajasti sosiaali‑ ja terveyspalvelujen järjestämisestä, lukuun ottamatta kaupungeille erikseen palautettavia rajattuja sosiaalitoimen tehtäviä. </a:t>
            </a:r>
          </a:p>
          <a:p>
            <a:r>
              <a:rPr lang="fi-FI" sz="1300"/>
              <a:t>Kokonaisuutena </a:t>
            </a:r>
            <a:r>
              <a:rPr lang="fi-FI" sz="1300" b="1"/>
              <a:t>kaupunki–kunta–kotiseutukunta‑malli</a:t>
            </a:r>
            <a:r>
              <a:rPr lang="fi-FI" sz="1300"/>
              <a:t> kohdentaa tehtävät ja ohjauksen kuntatyyppien todellisen toimintaympäristön mukaan, vähentää rakenteellisia jännitteitä ja </a:t>
            </a:r>
            <a:r>
              <a:rPr lang="fi-FI" sz="1300" b="1"/>
              <a:t>luo kestävän perustan kaupunkien roolille kansallisen kasvun ja kilpailukyvyn vetureina</a:t>
            </a:r>
            <a:r>
              <a:rPr lang="fi-FI" sz="1300"/>
              <a:t>.</a:t>
            </a:r>
          </a:p>
        </p:txBody>
      </p:sp>
      <p:sp>
        <p:nvSpPr>
          <p:cNvPr id="4" name="Dian numeron paikkamerkki 3">
            <a:extLst>
              <a:ext uri="{FF2B5EF4-FFF2-40B4-BE49-F238E27FC236}">
                <a16:creationId xmlns:a16="http://schemas.microsoft.com/office/drawing/2014/main" id="{0892CD6E-928E-51D1-322F-67B6A815BE54}"/>
              </a:ext>
            </a:extLst>
          </p:cNvPr>
          <p:cNvSpPr>
            <a:spLocks noGrp="1"/>
          </p:cNvSpPr>
          <p:nvPr>
            <p:ph type="sldNum" sz="quarter" idx="12"/>
          </p:nvPr>
        </p:nvSpPr>
        <p:spPr/>
        <p:txBody>
          <a:bodyPr/>
          <a:lstStyle/>
          <a:p>
            <a:fld id="{0861148C-697E-4B67-BDAA-872F34DF1106}" type="slidenum">
              <a:rPr lang="fi-FI" smtClean="0"/>
              <a:t>16</a:t>
            </a:fld>
            <a:endParaRPr lang="fi-FI"/>
          </a:p>
        </p:txBody>
      </p:sp>
      <p:sp>
        <p:nvSpPr>
          <p:cNvPr id="5" name="Tekstiruutu 4">
            <a:extLst>
              <a:ext uri="{FF2B5EF4-FFF2-40B4-BE49-F238E27FC236}">
                <a16:creationId xmlns:a16="http://schemas.microsoft.com/office/drawing/2014/main" id="{1C38F401-7BAD-4AFA-EF04-35691B93D696}"/>
              </a:ext>
            </a:extLst>
          </p:cNvPr>
          <p:cNvSpPr txBox="1"/>
          <p:nvPr/>
        </p:nvSpPr>
        <p:spPr>
          <a:xfrm>
            <a:off x="226624" y="6469160"/>
            <a:ext cx="4980376" cy="267253"/>
          </a:xfrm>
          <a:prstGeom prst="rect">
            <a:avLst/>
          </a:prstGeom>
          <a:noFill/>
        </p:spPr>
        <p:txBody>
          <a:bodyPr wrap="square">
            <a:spAutoFit/>
          </a:bodyPr>
          <a:lstStyle/>
          <a:p>
            <a:pPr>
              <a:lnSpc>
                <a:spcPct val="107000"/>
              </a:lnSpc>
              <a:spcAft>
                <a:spcPts val="800"/>
              </a:spcAft>
              <a:buNone/>
            </a:pPr>
            <a:r>
              <a:rPr lang="fi-FI" sz="1050" kern="100" dirty="0">
                <a:solidFill>
                  <a:schemeClr val="bg1"/>
                </a:solidFill>
                <a:effectLst/>
                <a:highlight>
                  <a:srgbClr val="923468"/>
                </a:highlight>
                <a:latin typeface="Aptos" panose="020B0004020202020204" pitchFamily="34" charset="0"/>
                <a:ea typeface="Aptos" panose="020B0004020202020204" pitchFamily="34" charset="0"/>
                <a:cs typeface="Times New Roman" panose="02020603050405020304" pitchFamily="18" charset="0"/>
              </a:rPr>
              <a:t>Ei Kuntaliiton esittämä tai priorisoima kannanotto, vaan keskustelupohja</a:t>
            </a:r>
          </a:p>
        </p:txBody>
      </p:sp>
    </p:spTree>
    <p:extLst>
      <p:ext uri="{BB962C8B-B14F-4D97-AF65-F5344CB8AC3E}">
        <p14:creationId xmlns:p14="http://schemas.microsoft.com/office/powerpoint/2010/main" val="30484524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C9FA8F41-8FAB-EC42-AAAB-E62DDFFC5248}"/>
              </a:ext>
            </a:extLst>
          </p:cNvPr>
          <p:cNvSpPr>
            <a:spLocks noGrp="1"/>
          </p:cNvSpPr>
          <p:nvPr>
            <p:ph type="title" idx="4294967295"/>
          </p:nvPr>
        </p:nvSpPr>
        <p:spPr>
          <a:xfrm>
            <a:off x="766763" y="-1008113"/>
            <a:ext cx="10658475" cy="1008113"/>
          </a:xfrm>
        </p:spPr>
        <p:txBody>
          <a:bodyPr vert="horz" lIns="0" tIns="0" rIns="0" bIns="0" rtlCol="0" anchor="b" anchorCtr="0">
            <a:noAutofit/>
          </a:bodyPr>
          <a:lstStyle/>
          <a:p>
            <a:r>
              <a:rPr lang="fi-FI" dirty="0"/>
              <a:t>Tehtävien eriyttämisen arviointi</a:t>
            </a:r>
          </a:p>
        </p:txBody>
      </p:sp>
      <p:sp>
        <p:nvSpPr>
          <p:cNvPr id="3" name="Tekstin paikkamerkki 2">
            <a:extLst>
              <a:ext uri="{FF2B5EF4-FFF2-40B4-BE49-F238E27FC236}">
                <a16:creationId xmlns:a16="http://schemas.microsoft.com/office/drawing/2014/main" id="{E57950E2-7F6B-5F40-7626-58DB988A2209}"/>
              </a:ext>
            </a:extLst>
          </p:cNvPr>
          <p:cNvSpPr>
            <a:spLocks noGrp="1"/>
          </p:cNvSpPr>
          <p:nvPr>
            <p:ph type="body" sz="quarter" idx="13"/>
          </p:nvPr>
        </p:nvSpPr>
        <p:spPr/>
        <p:txBody>
          <a:bodyPr/>
          <a:lstStyle/>
          <a:p>
            <a:r>
              <a:rPr lang="fi-FI" dirty="0"/>
              <a:t>Tehtävien eriyttämisen arviointi</a:t>
            </a:r>
          </a:p>
        </p:txBody>
      </p:sp>
      <p:sp>
        <p:nvSpPr>
          <p:cNvPr id="2" name="Dian numeron paikkamerkki 1">
            <a:extLst>
              <a:ext uri="{FF2B5EF4-FFF2-40B4-BE49-F238E27FC236}">
                <a16:creationId xmlns:a16="http://schemas.microsoft.com/office/drawing/2014/main" id="{9B6C3722-7D68-20A2-71D8-A49C30E94D46}"/>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pPr/>
              <a:t>17</a:t>
            </a:fld>
            <a:endParaRPr lang="fi-FI"/>
          </a:p>
        </p:txBody>
      </p:sp>
    </p:spTree>
    <p:extLst>
      <p:ext uri="{BB962C8B-B14F-4D97-AF65-F5344CB8AC3E}">
        <p14:creationId xmlns:p14="http://schemas.microsoft.com/office/powerpoint/2010/main" val="22129546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0BE2A44D-D70C-DD15-C9B4-C714B336E51D}"/>
              </a:ext>
            </a:extLst>
          </p:cNvPr>
          <p:cNvSpPr>
            <a:spLocks noGrp="1"/>
          </p:cNvSpPr>
          <p:nvPr>
            <p:ph type="title"/>
          </p:nvPr>
        </p:nvSpPr>
        <p:spPr>
          <a:xfrm>
            <a:off x="766762" y="225051"/>
            <a:ext cx="10658475" cy="1008113"/>
          </a:xfrm>
        </p:spPr>
        <p:txBody>
          <a:bodyPr/>
          <a:lstStyle/>
          <a:p>
            <a:r>
              <a:rPr lang="fi-FI" dirty="0"/>
              <a:t>Kuntien tehtävien eriyttämisen positiiviset ja negatiiviset vaikutukset</a:t>
            </a:r>
          </a:p>
        </p:txBody>
      </p:sp>
      <p:sp>
        <p:nvSpPr>
          <p:cNvPr id="2" name="Tekstin paikkamerkki 1">
            <a:extLst>
              <a:ext uri="{FF2B5EF4-FFF2-40B4-BE49-F238E27FC236}">
                <a16:creationId xmlns:a16="http://schemas.microsoft.com/office/drawing/2014/main" id="{FD5DDEAF-C475-7309-3892-CAE1552C5095}"/>
              </a:ext>
            </a:extLst>
          </p:cNvPr>
          <p:cNvSpPr>
            <a:spLocks noGrp="1"/>
          </p:cNvSpPr>
          <p:nvPr>
            <p:ph type="body" idx="1"/>
          </p:nvPr>
        </p:nvSpPr>
        <p:spPr>
          <a:xfrm>
            <a:off x="766762" y="1539152"/>
            <a:ext cx="5113337" cy="719763"/>
          </a:xfrm>
        </p:spPr>
        <p:txBody>
          <a:bodyPr/>
          <a:lstStyle/>
          <a:p>
            <a:r>
              <a:rPr lang="fi-FI" dirty="0"/>
              <a:t>Mahdolliset positiiviset vaikutukset</a:t>
            </a:r>
          </a:p>
        </p:txBody>
      </p:sp>
      <p:sp>
        <p:nvSpPr>
          <p:cNvPr id="3" name="Sisällön paikkamerkki 2">
            <a:extLst>
              <a:ext uri="{FF2B5EF4-FFF2-40B4-BE49-F238E27FC236}">
                <a16:creationId xmlns:a16="http://schemas.microsoft.com/office/drawing/2014/main" id="{340C854E-0461-EE5D-1FCF-6F9B7DF09FFA}"/>
              </a:ext>
            </a:extLst>
          </p:cNvPr>
          <p:cNvSpPr>
            <a:spLocks noGrp="1"/>
          </p:cNvSpPr>
          <p:nvPr>
            <p:ph sz="half" idx="2"/>
          </p:nvPr>
        </p:nvSpPr>
        <p:spPr>
          <a:xfrm>
            <a:off x="551383" y="2393454"/>
            <a:ext cx="5246168" cy="3240584"/>
          </a:xfrm>
        </p:spPr>
        <p:txBody>
          <a:bodyPr/>
          <a:lstStyle/>
          <a:p>
            <a:r>
              <a:rPr lang="fi-FI" sz="1100" b="1"/>
              <a:t>Kuntien kantokyky </a:t>
            </a:r>
            <a:r>
              <a:rPr lang="fi-FI" sz="1100"/>
              <a:t>järjestää nykyiset (sekä mahdolliset uudet niille osoitettavat tehtävät) parantuvat, kun ne lähtökohtaisesti osoitettaisiin suuremmille kunnille ja kotiseutukuntien tehtävät olisivat keveämmät.</a:t>
            </a:r>
          </a:p>
          <a:p>
            <a:r>
              <a:rPr lang="fi-FI" sz="1100"/>
              <a:t>Pienten ja </a:t>
            </a:r>
            <a:r>
              <a:rPr lang="fi-FI" sz="1100" b="1"/>
              <a:t>väestöään menettävien kuntien kantokyky </a:t>
            </a:r>
            <a:r>
              <a:rPr lang="fi-FI" sz="1100"/>
              <a:t>selvitä palveluista paranee, kun niiden tehtäväkenttä rajataan realistisemmaksi suhteessa resursseihin ja väestörakenteeseen.</a:t>
            </a:r>
          </a:p>
          <a:p>
            <a:r>
              <a:rPr lang="fi-FI" sz="1100"/>
              <a:t>Eriyttämällä lainsäädännöllisesti kaupungit omaksi kuntaryhmäkseen </a:t>
            </a:r>
            <a:r>
              <a:rPr lang="fi-FI" sz="1100" b="1"/>
              <a:t>voidaan paremmin tunnistaa ja turvata kaupunkien merkitys </a:t>
            </a:r>
            <a:r>
              <a:rPr lang="fi-FI" sz="1100"/>
              <a:t>kasvun ja elinvoiman moottoreina sekä ilkeiden ongelmien poikkihallinnollisina ratkojina.</a:t>
            </a:r>
          </a:p>
          <a:p>
            <a:r>
              <a:rPr lang="fi-FI" sz="1100"/>
              <a:t>Tehtävien siirtäminen kotiseutukunnilta muiden kuntien järjestämisvastuulle voi mahdollistaa paremmin </a:t>
            </a:r>
            <a:r>
              <a:rPr lang="fi-FI" sz="1100" b="1"/>
              <a:t>varautumisen, osaamisen kehittämisen ja vertaistuen </a:t>
            </a:r>
            <a:r>
              <a:rPr lang="fi-FI" sz="1100"/>
              <a:t>isommassa organisaatiossa. </a:t>
            </a:r>
          </a:p>
          <a:p>
            <a:r>
              <a:rPr lang="fi-FI" sz="1100" b="1"/>
              <a:t>Laadun parantaminen:</a:t>
            </a:r>
            <a:r>
              <a:rPr lang="fi-FI" sz="1100"/>
              <a:t> Pelkän säästämisen sijaan eriyttämisellä voitaisiin tavoitella parempaa palvelun laatua tai vähintään säilyttää nykyinen laatu.</a:t>
            </a:r>
          </a:p>
          <a:p>
            <a:r>
              <a:rPr lang="fi-FI" sz="1100"/>
              <a:t>Erilaisten ja eri suuntiin tehtyjen </a:t>
            </a:r>
            <a:r>
              <a:rPr lang="fi-FI" sz="1100" b="1"/>
              <a:t>kuntien välisten yhteistyörakenteiden ja -sopimusten vähentyminen</a:t>
            </a:r>
            <a:r>
              <a:rPr lang="fi-FI" sz="1100"/>
              <a:t>, kun tehtäviä siirrettäisiin isompina kokonaisuuksina järjestämisvastuullisten kuntien vastuulle. </a:t>
            </a:r>
          </a:p>
          <a:p>
            <a:endParaRPr lang="fi-FI" sz="1200" dirty="0"/>
          </a:p>
        </p:txBody>
      </p:sp>
      <p:sp>
        <p:nvSpPr>
          <p:cNvPr id="4" name="Tekstin paikkamerkki 3">
            <a:extLst>
              <a:ext uri="{FF2B5EF4-FFF2-40B4-BE49-F238E27FC236}">
                <a16:creationId xmlns:a16="http://schemas.microsoft.com/office/drawing/2014/main" id="{F836D7A3-813E-8AAD-9339-5EDAADEC245E}"/>
              </a:ext>
            </a:extLst>
          </p:cNvPr>
          <p:cNvSpPr>
            <a:spLocks noGrp="1"/>
          </p:cNvSpPr>
          <p:nvPr>
            <p:ph type="body" sz="quarter" idx="3"/>
          </p:nvPr>
        </p:nvSpPr>
        <p:spPr>
          <a:xfrm>
            <a:off x="6311899" y="1528039"/>
            <a:ext cx="5113338" cy="719763"/>
          </a:xfrm>
        </p:spPr>
        <p:txBody>
          <a:bodyPr/>
          <a:lstStyle/>
          <a:p>
            <a:r>
              <a:rPr lang="fi-FI" dirty="0"/>
              <a:t>Mahdolliset negatiiviset vaikutukset</a:t>
            </a:r>
          </a:p>
        </p:txBody>
      </p:sp>
      <p:sp>
        <p:nvSpPr>
          <p:cNvPr id="5" name="Sisällön paikkamerkki 4">
            <a:extLst>
              <a:ext uri="{FF2B5EF4-FFF2-40B4-BE49-F238E27FC236}">
                <a16:creationId xmlns:a16="http://schemas.microsoft.com/office/drawing/2014/main" id="{D6B0C975-4234-FDB8-57AA-597150F0D580}"/>
              </a:ext>
            </a:extLst>
          </p:cNvPr>
          <p:cNvSpPr>
            <a:spLocks noGrp="1"/>
          </p:cNvSpPr>
          <p:nvPr>
            <p:ph sz="quarter" idx="4"/>
          </p:nvPr>
        </p:nvSpPr>
        <p:spPr>
          <a:xfrm>
            <a:off x="6165850" y="2323605"/>
            <a:ext cx="5537200" cy="3240584"/>
          </a:xfrm>
        </p:spPr>
        <p:txBody>
          <a:bodyPr/>
          <a:lstStyle/>
          <a:p>
            <a:r>
              <a:rPr lang="fi-FI" sz="1100" b="1" dirty="0"/>
              <a:t>Vastuukunniksi velvoitettavien kuntien motivaatio </a:t>
            </a:r>
            <a:r>
              <a:rPr lang="fi-FI" sz="1100" dirty="0"/>
              <a:t>järjestää palveluja kotiseutukuntien väestölle voi muodostua </a:t>
            </a:r>
            <a:r>
              <a:rPr lang="fi-FI" sz="1100"/>
              <a:t>haasteeksi </a:t>
            </a:r>
            <a:r>
              <a:rPr lang="fi-FI" sz="1100" dirty="0"/>
              <a:t>(kannusteet)? </a:t>
            </a:r>
          </a:p>
          <a:p>
            <a:r>
              <a:rPr lang="fi-FI" sz="1100" dirty="0"/>
              <a:t>Kuntatalouden kestävyydelle malli toisi vain vähäisesti </a:t>
            </a:r>
            <a:r>
              <a:rPr lang="fi-FI" sz="1100"/>
              <a:t>suoraa </a:t>
            </a:r>
            <a:r>
              <a:rPr lang="fi-FI" sz="1100" dirty="0"/>
              <a:t>helpotusta, sillä kotiseutukunnilta toisille kunnille siirtyvien palvelujen </a:t>
            </a:r>
            <a:r>
              <a:rPr lang="fi-FI" sz="1100" b="1" dirty="0"/>
              <a:t>volyymi- ja skaalaedut </a:t>
            </a:r>
            <a:r>
              <a:rPr lang="fi-FI" sz="1100" b="1"/>
              <a:t>olisivat </a:t>
            </a:r>
            <a:r>
              <a:rPr lang="fi-FI" sz="1100" b="1" dirty="0"/>
              <a:t>rajalliset</a:t>
            </a:r>
            <a:r>
              <a:rPr lang="fi-FI" sz="1100" b="1"/>
              <a:t>.</a:t>
            </a:r>
            <a:r>
              <a:rPr lang="fi-FI" sz="1100" dirty="0"/>
              <a:t>  </a:t>
            </a:r>
          </a:p>
          <a:p>
            <a:r>
              <a:rPr lang="fi-FI" sz="1100" dirty="0"/>
              <a:t>Kotiseutukunnilta muille kunnille siirtyviin palveluihin liittyvät  sopeuttamistarpeet heijastuvat palveluverkkoihin (esim. </a:t>
            </a:r>
            <a:r>
              <a:rPr lang="fi-FI" sz="1100" b="1" dirty="0"/>
              <a:t>koulumatkojen pidentyminen</a:t>
            </a:r>
            <a:r>
              <a:rPr lang="fi-FI" sz="1100" dirty="0"/>
              <a:t>). </a:t>
            </a:r>
          </a:p>
          <a:p>
            <a:r>
              <a:rPr lang="fi-FI" sz="1100" b="1" dirty="0"/>
              <a:t>Päätöksentekovaltaa</a:t>
            </a:r>
            <a:r>
              <a:rPr lang="fi-FI" sz="1100" dirty="0"/>
              <a:t> siirtyy palvelujen mukana kotiseutukunnilta toisille kunnille, joka voi synnyttää </a:t>
            </a:r>
            <a:r>
              <a:rPr lang="fi-FI" sz="1100" b="1" dirty="0"/>
              <a:t>demokratiavajetta</a:t>
            </a:r>
            <a:r>
              <a:rPr lang="fi-FI" sz="1100" dirty="0"/>
              <a:t>. Järjestely saattaa vaatia monimutkaisia demokratian ja osallisuuden ratkaisuja, jotka toisaalta voivat jäykistää </a:t>
            </a:r>
            <a:r>
              <a:rPr lang="fi-FI" sz="1100"/>
              <a:t>kaikkien </a:t>
            </a:r>
            <a:r>
              <a:rPr lang="fi-FI" sz="1100" dirty="0"/>
              <a:t>kuntien toimintaa. </a:t>
            </a:r>
          </a:p>
          <a:p>
            <a:r>
              <a:rPr lang="fi-FI" sz="1100" b="1"/>
              <a:t>Kotiseutukunnan </a:t>
            </a:r>
            <a:r>
              <a:rPr lang="fi-FI" sz="1100" b="1" dirty="0"/>
              <a:t>roolin hämärtyminen</a:t>
            </a:r>
            <a:r>
              <a:rPr lang="fi-FI" sz="1100" dirty="0"/>
              <a:t>: Voidaan kyseenalaistaa, onko kunta enää kunta, jos </a:t>
            </a:r>
            <a:r>
              <a:rPr lang="fi-FI" sz="1100"/>
              <a:t>sen järjestämisvastuulle kuuluisi </a:t>
            </a:r>
            <a:r>
              <a:rPr lang="fi-FI" sz="1100" dirty="0"/>
              <a:t>vain</a:t>
            </a:r>
            <a:r>
              <a:rPr lang="fi-FI" sz="1100"/>
              <a:t> hyvin rajallinen lakisääteisten tehtävien kokonaisuus</a:t>
            </a:r>
            <a:r>
              <a:rPr lang="fi-FI" sz="1100" dirty="0"/>
              <a:t>.</a:t>
            </a:r>
          </a:p>
          <a:p>
            <a:r>
              <a:rPr lang="fi-FI" sz="1100" dirty="0"/>
              <a:t>Paleluprosesseihin muodostuu </a:t>
            </a:r>
            <a:r>
              <a:rPr lang="fi-FI" sz="1100" b="1" dirty="0"/>
              <a:t>uusia rajapintoja</a:t>
            </a:r>
            <a:r>
              <a:rPr lang="fi-FI" sz="1100" dirty="0"/>
              <a:t>, joiden hallinta voi olla hankalaa, esim. maankäytön kokonaisvastuu vs. rakennusvalvonta, 1-2 luokat vs. perusopetuksen ylemmät luokat,</a:t>
            </a:r>
            <a:r>
              <a:rPr lang="fi-FI" sz="1100"/>
              <a:t> tiedon ja</a:t>
            </a:r>
            <a:r>
              <a:rPr lang="fi-FI" sz="1100" dirty="0"/>
              <a:t> rekisterien hallinta ym.)</a:t>
            </a:r>
          </a:p>
          <a:p>
            <a:r>
              <a:rPr lang="fi-FI" sz="1100" dirty="0"/>
              <a:t>Eriyttäminen voi kiihdyttää </a:t>
            </a:r>
            <a:r>
              <a:rPr lang="fi-FI" sz="1100" b="1" dirty="0"/>
              <a:t>reuna-alueiden surkastumista </a:t>
            </a:r>
            <a:r>
              <a:rPr lang="fi-FI" sz="1100" dirty="0"/>
              <a:t>ja elinvoiman vähenemistä.</a:t>
            </a:r>
          </a:p>
          <a:p>
            <a:endParaRPr lang="fi-FI" sz="1200" dirty="0"/>
          </a:p>
        </p:txBody>
      </p:sp>
      <p:sp>
        <p:nvSpPr>
          <p:cNvPr id="6" name="Dian numeron paikkamerkki 5">
            <a:extLst>
              <a:ext uri="{FF2B5EF4-FFF2-40B4-BE49-F238E27FC236}">
                <a16:creationId xmlns:a16="http://schemas.microsoft.com/office/drawing/2014/main" id="{2739494D-710E-175D-D854-B3A6BFFB47F1}"/>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18</a:t>
            </a:fld>
            <a:endParaRPr lang="fi-FI"/>
          </a:p>
        </p:txBody>
      </p:sp>
    </p:spTree>
    <p:extLst>
      <p:ext uri="{BB962C8B-B14F-4D97-AF65-F5344CB8AC3E}">
        <p14:creationId xmlns:p14="http://schemas.microsoft.com/office/powerpoint/2010/main" val="15275913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6981-DB7D-408B-A77B-DEE3C02264DF}"/>
              </a:ext>
            </a:extLst>
          </p:cNvPr>
          <p:cNvSpPr>
            <a:spLocks noGrp="1"/>
          </p:cNvSpPr>
          <p:nvPr>
            <p:ph type="ctrTitle"/>
          </p:nvPr>
        </p:nvSpPr>
        <p:spPr/>
        <p:txBody>
          <a:bodyPr/>
          <a:lstStyle/>
          <a:p>
            <a:r>
              <a:rPr lang="fi-FI" dirty="0"/>
              <a:t>Ahvenanmaan kuntien tehtävät ja yhteistyöt</a:t>
            </a:r>
          </a:p>
        </p:txBody>
      </p:sp>
    </p:spTree>
    <p:extLst>
      <p:ext uri="{BB962C8B-B14F-4D97-AF65-F5344CB8AC3E}">
        <p14:creationId xmlns:p14="http://schemas.microsoft.com/office/powerpoint/2010/main" val="14703657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788EF9BB-6F12-AD92-29F8-C51CD77D9506}"/>
              </a:ext>
            </a:extLst>
          </p:cNvPr>
          <p:cNvSpPr>
            <a:spLocks noGrp="1"/>
          </p:cNvSpPr>
          <p:nvPr>
            <p:ph type="title"/>
          </p:nvPr>
        </p:nvSpPr>
        <p:spPr/>
        <p:txBody>
          <a:bodyPr/>
          <a:lstStyle/>
          <a:p>
            <a:r>
              <a:rPr lang="fi-FI" noProof="0" dirty="0"/>
              <a:t>Maakuntahallituksen ja kuntien tehtävänjako</a:t>
            </a:r>
          </a:p>
        </p:txBody>
      </p:sp>
      <p:sp>
        <p:nvSpPr>
          <p:cNvPr id="2" name="Tekstin paikkamerkki 1">
            <a:extLst>
              <a:ext uri="{FF2B5EF4-FFF2-40B4-BE49-F238E27FC236}">
                <a16:creationId xmlns:a16="http://schemas.microsoft.com/office/drawing/2014/main" id="{494367AC-EB12-9CB7-B105-F53A74E46ED9}"/>
              </a:ext>
            </a:extLst>
          </p:cNvPr>
          <p:cNvSpPr>
            <a:spLocks noGrp="1"/>
          </p:cNvSpPr>
          <p:nvPr>
            <p:ph type="body" idx="1"/>
          </p:nvPr>
        </p:nvSpPr>
        <p:spPr>
          <a:xfrm>
            <a:off x="766763" y="2132856"/>
            <a:ext cx="5113337" cy="576044"/>
          </a:xfrm>
        </p:spPr>
        <p:txBody>
          <a:bodyPr/>
          <a:lstStyle/>
          <a:p>
            <a:r>
              <a:rPr lang="fi-FI" noProof="0"/>
              <a:t>Kuntien tehtäväkokonaisuudet</a:t>
            </a:r>
          </a:p>
        </p:txBody>
      </p:sp>
      <p:sp>
        <p:nvSpPr>
          <p:cNvPr id="3" name="Sisällön paikkamerkki 2">
            <a:extLst>
              <a:ext uri="{FF2B5EF4-FFF2-40B4-BE49-F238E27FC236}">
                <a16:creationId xmlns:a16="http://schemas.microsoft.com/office/drawing/2014/main" id="{E3E30B0C-430C-0914-D807-2ECAD828F081}"/>
              </a:ext>
            </a:extLst>
          </p:cNvPr>
          <p:cNvSpPr>
            <a:spLocks noGrp="1"/>
          </p:cNvSpPr>
          <p:nvPr>
            <p:ph sz="half" idx="2"/>
          </p:nvPr>
        </p:nvSpPr>
        <p:spPr/>
        <p:txBody>
          <a:bodyPr/>
          <a:lstStyle/>
          <a:p>
            <a:r>
              <a:rPr lang="fi-FI" sz="1600" noProof="0"/>
              <a:t>varhaiskasvatus ja perusopetus</a:t>
            </a:r>
          </a:p>
          <a:p>
            <a:r>
              <a:rPr lang="fi-FI" sz="1600" noProof="0" dirty="0"/>
              <a:t>kulttuuri-, nuoriso-, kirjasto- ja liikuntapalvelut</a:t>
            </a:r>
          </a:p>
          <a:p>
            <a:r>
              <a:rPr lang="fi-FI" sz="1600" noProof="0" dirty="0"/>
              <a:t>Sosiaalihuolto, vanhuspalvelut</a:t>
            </a:r>
          </a:p>
          <a:p>
            <a:r>
              <a:rPr lang="fi-FI" sz="1600" noProof="0" dirty="0"/>
              <a:t>maankäyttö ja kaavoitus, rakennusvalvonta</a:t>
            </a:r>
          </a:p>
          <a:p>
            <a:r>
              <a:rPr lang="fi-FI" sz="1600" noProof="0" dirty="0"/>
              <a:t>vesi- ja jätehuolto, katujen rakentaminen ja ylläpito, ympäristöpalvelut</a:t>
            </a:r>
          </a:p>
          <a:p>
            <a:r>
              <a:rPr lang="fi-FI" sz="1600" noProof="0" dirty="0"/>
              <a:t>pelastustoimen tehtävät</a:t>
            </a:r>
          </a:p>
          <a:p>
            <a:r>
              <a:rPr lang="fi-FI" sz="1600" noProof="0" dirty="0"/>
              <a:t>kotoutuminen </a:t>
            </a:r>
          </a:p>
          <a:p>
            <a:r>
              <a:rPr lang="fi-FI" sz="1600" noProof="0" dirty="0"/>
              <a:t>vaalien järjestäminen ja asukkaiden osallistumismahdollisuuksien edistäminen</a:t>
            </a:r>
          </a:p>
          <a:p>
            <a:endParaRPr lang="fi-FI" noProof="0" dirty="0"/>
          </a:p>
          <a:p>
            <a:endParaRPr lang="fi-FI" noProof="0" dirty="0"/>
          </a:p>
        </p:txBody>
      </p:sp>
      <p:sp>
        <p:nvSpPr>
          <p:cNvPr id="4" name="Tekstin paikkamerkki 3">
            <a:extLst>
              <a:ext uri="{FF2B5EF4-FFF2-40B4-BE49-F238E27FC236}">
                <a16:creationId xmlns:a16="http://schemas.microsoft.com/office/drawing/2014/main" id="{A19F2821-B254-2F9A-3CC8-41F1C25BD0B8}"/>
              </a:ext>
            </a:extLst>
          </p:cNvPr>
          <p:cNvSpPr>
            <a:spLocks noGrp="1"/>
          </p:cNvSpPr>
          <p:nvPr>
            <p:ph type="body" sz="quarter" idx="3"/>
          </p:nvPr>
        </p:nvSpPr>
        <p:spPr>
          <a:xfrm>
            <a:off x="6311900" y="2132856"/>
            <a:ext cx="5113338" cy="576044"/>
          </a:xfrm>
        </p:spPr>
        <p:txBody>
          <a:bodyPr/>
          <a:lstStyle/>
          <a:p>
            <a:r>
              <a:rPr lang="fi-FI" noProof="0" dirty="0"/>
              <a:t>Maakuntahallituksen tehtäviä </a:t>
            </a:r>
            <a:br>
              <a:rPr lang="fi-FI" noProof="0" dirty="0"/>
            </a:br>
            <a:r>
              <a:rPr lang="fi-FI" sz="1600" noProof="0" dirty="0"/>
              <a:t>(lista ei ole tyhjentävä)</a:t>
            </a:r>
            <a:endParaRPr lang="fi-FI" noProof="0" dirty="0"/>
          </a:p>
        </p:txBody>
      </p:sp>
      <p:sp>
        <p:nvSpPr>
          <p:cNvPr id="5" name="Sisällön paikkamerkki 4">
            <a:extLst>
              <a:ext uri="{FF2B5EF4-FFF2-40B4-BE49-F238E27FC236}">
                <a16:creationId xmlns:a16="http://schemas.microsoft.com/office/drawing/2014/main" id="{9BAFA082-4744-A8C6-AF4F-F729094449D7}"/>
              </a:ext>
            </a:extLst>
          </p:cNvPr>
          <p:cNvSpPr>
            <a:spLocks noGrp="1"/>
          </p:cNvSpPr>
          <p:nvPr>
            <p:ph sz="quarter" idx="4"/>
          </p:nvPr>
        </p:nvSpPr>
        <p:spPr>
          <a:xfrm>
            <a:off x="6384032" y="2871384"/>
            <a:ext cx="5113338" cy="2952568"/>
          </a:xfrm>
        </p:spPr>
        <p:txBody>
          <a:bodyPr/>
          <a:lstStyle/>
          <a:p>
            <a:r>
              <a:rPr lang="fi-FI" sz="1800" noProof="0" dirty="0"/>
              <a:t>toisen asteen koulutus</a:t>
            </a:r>
          </a:p>
          <a:p>
            <a:r>
              <a:rPr lang="fi-FI" sz="1800" noProof="0" dirty="0"/>
              <a:t>terveydenhuolto </a:t>
            </a:r>
            <a:endParaRPr lang="fi-FI" sz="1800" noProof="0" dirty="0">
              <a:solidFill>
                <a:srgbClr val="FF0000"/>
              </a:solidFill>
            </a:endParaRPr>
          </a:p>
          <a:p>
            <a:r>
              <a:rPr lang="fi-FI" sz="1800" noProof="0" dirty="0"/>
              <a:t>joukkoliikenne</a:t>
            </a:r>
          </a:p>
          <a:p>
            <a:r>
              <a:rPr lang="fi-FI" sz="1800" noProof="0" dirty="0"/>
              <a:t>ympäristöpalvelut</a:t>
            </a:r>
          </a:p>
          <a:p>
            <a:r>
              <a:rPr lang="fi-FI" sz="1800" noProof="0" dirty="0"/>
              <a:t>kotoutuminen </a:t>
            </a:r>
          </a:p>
          <a:p>
            <a:r>
              <a:rPr lang="fi-FI" sz="1800" noProof="0" dirty="0"/>
              <a:t>työllisyyspalvelut</a:t>
            </a:r>
          </a:p>
          <a:p>
            <a:r>
              <a:rPr lang="fi-FI" sz="1800" noProof="0" dirty="0"/>
              <a:t>elinkeinopolitiikka</a:t>
            </a:r>
          </a:p>
          <a:p>
            <a:endParaRPr lang="sv-FI" dirty="0"/>
          </a:p>
        </p:txBody>
      </p:sp>
      <p:sp>
        <p:nvSpPr>
          <p:cNvPr id="6" name="Dian numeron paikkamerkki 5">
            <a:extLst>
              <a:ext uri="{FF2B5EF4-FFF2-40B4-BE49-F238E27FC236}">
                <a16:creationId xmlns:a16="http://schemas.microsoft.com/office/drawing/2014/main" id="{09EC0F4B-8AD1-7D19-37AA-7C7A4B1F16E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fi-FI" sz="1000" b="0" i="0" u="none" strike="noStrike" kern="1200" cap="none" spc="0" normalizeH="0" baseline="0" noProof="0" dirty="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6095107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2C7B0832-D925-D357-20EB-D7C9888645A5}"/>
              </a:ext>
            </a:extLst>
          </p:cNvPr>
          <p:cNvSpPr>
            <a:spLocks noGrp="1"/>
          </p:cNvSpPr>
          <p:nvPr>
            <p:ph type="title"/>
          </p:nvPr>
        </p:nvSpPr>
        <p:spPr>
          <a:xfrm>
            <a:off x="622746" y="332655"/>
            <a:ext cx="10658475" cy="576065"/>
          </a:xfrm>
        </p:spPr>
        <p:txBody>
          <a:bodyPr/>
          <a:lstStyle/>
          <a:p>
            <a:r>
              <a:rPr lang="sv-FI" sz="3600" dirty="0" err="1"/>
              <a:t>Esimerkkinä</a:t>
            </a:r>
            <a:r>
              <a:rPr lang="sv-FI" sz="3600" dirty="0"/>
              <a:t> </a:t>
            </a:r>
            <a:r>
              <a:rPr lang="sv-FI" sz="3600" dirty="0" err="1"/>
              <a:t>Maarianhamina</a:t>
            </a:r>
            <a:r>
              <a:rPr lang="sv-FI" sz="3600" dirty="0"/>
              <a:t> ja Lumparland</a:t>
            </a:r>
          </a:p>
        </p:txBody>
      </p:sp>
      <p:sp>
        <p:nvSpPr>
          <p:cNvPr id="2" name="Tekstin paikkamerkki 1">
            <a:extLst>
              <a:ext uri="{FF2B5EF4-FFF2-40B4-BE49-F238E27FC236}">
                <a16:creationId xmlns:a16="http://schemas.microsoft.com/office/drawing/2014/main" id="{DE15B52A-76DD-389C-1EAA-D8EAF1E8EAAF}"/>
              </a:ext>
            </a:extLst>
          </p:cNvPr>
          <p:cNvSpPr>
            <a:spLocks noGrp="1"/>
          </p:cNvSpPr>
          <p:nvPr>
            <p:ph type="body" idx="1"/>
          </p:nvPr>
        </p:nvSpPr>
        <p:spPr>
          <a:xfrm>
            <a:off x="774011" y="1269374"/>
            <a:ext cx="4897189" cy="719763"/>
          </a:xfrm>
        </p:spPr>
        <p:txBody>
          <a:bodyPr/>
          <a:lstStyle/>
          <a:p>
            <a:r>
              <a:rPr lang="fi-FI" sz="2000" noProof="0" dirty="0"/>
              <a:t>Maarianhaminan järjestämät palvelut (n. 12 000 asukasta)</a:t>
            </a:r>
          </a:p>
        </p:txBody>
      </p:sp>
      <p:sp>
        <p:nvSpPr>
          <p:cNvPr id="3" name="Sisällön paikkamerkki 2">
            <a:extLst>
              <a:ext uri="{FF2B5EF4-FFF2-40B4-BE49-F238E27FC236}">
                <a16:creationId xmlns:a16="http://schemas.microsoft.com/office/drawing/2014/main" id="{F208A027-0424-4A1F-11D3-AB2364380AC6}"/>
              </a:ext>
            </a:extLst>
          </p:cNvPr>
          <p:cNvSpPr>
            <a:spLocks noGrp="1"/>
          </p:cNvSpPr>
          <p:nvPr>
            <p:ph sz="half" idx="2"/>
          </p:nvPr>
        </p:nvSpPr>
        <p:spPr>
          <a:xfrm>
            <a:off x="774011" y="2132857"/>
            <a:ext cx="5105965" cy="4032447"/>
          </a:xfrm>
          <a:solidFill>
            <a:schemeClr val="bg1">
              <a:lumMod val="95000"/>
            </a:schemeClr>
          </a:solidFill>
        </p:spPr>
        <p:txBody>
          <a:bodyPr/>
          <a:lstStyle/>
          <a:p>
            <a:pPr>
              <a:buFont typeface="Wingdings" panose="05000000000000000000" pitchFamily="2" charset="2"/>
              <a:buChar char="§"/>
            </a:pPr>
            <a:r>
              <a:rPr lang="fi-FI" sz="1400" noProof="0" dirty="0"/>
              <a:t>varhaiskasvatus ja perusopetus</a:t>
            </a:r>
          </a:p>
          <a:p>
            <a:pPr>
              <a:buFont typeface="Wingdings" panose="05000000000000000000" pitchFamily="2" charset="2"/>
              <a:buChar char="§"/>
            </a:pPr>
            <a:r>
              <a:rPr lang="fi-FI" sz="1400" dirty="0"/>
              <a:t>kulttuuri-, nuoriso-, kirjasto- ja liikuntapalvelut</a:t>
            </a:r>
          </a:p>
          <a:p>
            <a:pPr>
              <a:buFont typeface="Wingdings" panose="05000000000000000000" pitchFamily="2" charset="2"/>
              <a:buChar char="§"/>
            </a:pPr>
            <a:r>
              <a:rPr lang="fi-FI" sz="1400" dirty="0"/>
              <a:t>vanhuspalvelut</a:t>
            </a:r>
          </a:p>
          <a:p>
            <a:pPr>
              <a:buFont typeface="Wingdings" panose="05000000000000000000" pitchFamily="2" charset="2"/>
              <a:buChar char="§"/>
            </a:pPr>
            <a:r>
              <a:rPr lang="fi-FI" sz="1400" dirty="0"/>
              <a:t>maankäyttö ja kaavoitus, rakennusvalvonta, katujen rakentaminen ja ylläpito, ympäristöpalvelut</a:t>
            </a:r>
          </a:p>
          <a:p>
            <a:pPr>
              <a:buFont typeface="Wingdings" panose="05000000000000000000" pitchFamily="2" charset="2"/>
              <a:buChar char="§"/>
            </a:pPr>
            <a:r>
              <a:rPr lang="fi-FI" sz="1400" dirty="0"/>
              <a:t>kotouttaminen </a:t>
            </a:r>
          </a:p>
          <a:p>
            <a:pPr>
              <a:buFont typeface="Wingdings" panose="05000000000000000000" pitchFamily="2" charset="2"/>
              <a:buChar char="§"/>
            </a:pPr>
            <a:r>
              <a:rPr lang="fi-FI" sz="1400" dirty="0"/>
              <a:t>vaalien järjestäminen ja asukkaiden osallistumismahdollisuuksien edistäminen</a:t>
            </a:r>
          </a:p>
          <a:p>
            <a:pPr>
              <a:buFont typeface="Wingdings" panose="05000000000000000000" pitchFamily="2" charset="2"/>
              <a:buChar char="§"/>
            </a:pPr>
            <a:r>
              <a:rPr lang="fi-FI" sz="1400" dirty="0"/>
              <a:t>vastaa kaikkien kuntien yhteisestä kotiopetuksen valvonnasta </a:t>
            </a:r>
          </a:p>
          <a:p>
            <a:pPr>
              <a:buFont typeface="Wingdings" panose="05000000000000000000" pitchFamily="2" charset="2"/>
              <a:buChar char="§"/>
            </a:pPr>
            <a:endParaRPr lang="fi-FI" sz="1400" dirty="0"/>
          </a:p>
          <a:p>
            <a:pPr marL="0" indent="0">
              <a:buNone/>
            </a:pPr>
            <a:r>
              <a:rPr lang="fi-FI" sz="1400" b="1" dirty="0"/>
              <a:t>Yhteistyössä:</a:t>
            </a:r>
          </a:p>
          <a:p>
            <a:pPr lvl="1">
              <a:buFont typeface="Wingdings" panose="05000000000000000000" pitchFamily="2" charset="2"/>
              <a:buChar char="ü"/>
            </a:pPr>
            <a:r>
              <a:rPr lang="fi-FI" sz="1200" dirty="0"/>
              <a:t>sosiaalipalvelut</a:t>
            </a:r>
          </a:p>
          <a:p>
            <a:pPr lvl="1">
              <a:buFont typeface="Wingdings" panose="05000000000000000000" pitchFamily="2" charset="2"/>
              <a:buChar char="ü"/>
            </a:pPr>
            <a:r>
              <a:rPr lang="fi-FI" sz="1200" dirty="0"/>
              <a:t>jätehuolto</a:t>
            </a:r>
          </a:p>
          <a:p>
            <a:pPr lvl="1">
              <a:buFont typeface="Wingdings" panose="05000000000000000000" pitchFamily="2" charset="2"/>
              <a:buChar char="ü"/>
            </a:pPr>
            <a:r>
              <a:rPr lang="fi-FI" sz="1200" dirty="0"/>
              <a:t>vesihuolto</a:t>
            </a:r>
          </a:p>
          <a:p>
            <a:endParaRPr lang="sv-FI" dirty="0"/>
          </a:p>
          <a:p>
            <a:endParaRPr lang="sv-FI" dirty="0"/>
          </a:p>
        </p:txBody>
      </p:sp>
      <p:sp>
        <p:nvSpPr>
          <p:cNvPr id="4" name="Tekstin paikkamerkki 3">
            <a:extLst>
              <a:ext uri="{FF2B5EF4-FFF2-40B4-BE49-F238E27FC236}">
                <a16:creationId xmlns:a16="http://schemas.microsoft.com/office/drawing/2014/main" id="{4995E21E-09C4-091E-79E6-109214AE195C}"/>
              </a:ext>
            </a:extLst>
          </p:cNvPr>
          <p:cNvSpPr>
            <a:spLocks noGrp="1"/>
          </p:cNvSpPr>
          <p:nvPr>
            <p:ph type="body" sz="quarter" idx="3"/>
          </p:nvPr>
        </p:nvSpPr>
        <p:spPr>
          <a:xfrm>
            <a:off x="6384032" y="1270223"/>
            <a:ext cx="4608636" cy="719763"/>
          </a:xfrm>
        </p:spPr>
        <p:txBody>
          <a:bodyPr/>
          <a:lstStyle/>
          <a:p>
            <a:r>
              <a:rPr lang="fi-FI" sz="2000" noProof="0" dirty="0"/>
              <a:t>Lumparlandin järjestämät palvelut (n. 370 asukasta)</a:t>
            </a:r>
          </a:p>
        </p:txBody>
      </p:sp>
      <p:sp>
        <p:nvSpPr>
          <p:cNvPr id="5" name="Sisällön paikkamerkki 4">
            <a:extLst>
              <a:ext uri="{FF2B5EF4-FFF2-40B4-BE49-F238E27FC236}">
                <a16:creationId xmlns:a16="http://schemas.microsoft.com/office/drawing/2014/main" id="{ED7EC9FA-3641-85ED-53A8-684460A5C26E}"/>
              </a:ext>
            </a:extLst>
          </p:cNvPr>
          <p:cNvSpPr>
            <a:spLocks noGrp="1"/>
          </p:cNvSpPr>
          <p:nvPr>
            <p:ph sz="quarter" idx="4"/>
          </p:nvPr>
        </p:nvSpPr>
        <p:spPr>
          <a:xfrm>
            <a:off x="6384032" y="2132857"/>
            <a:ext cx="5041206" cy="4032447"/>
          </a:xfrm>
          <a:solidFill>
            <a:schemeClr val="bg1">
              <a:lumMod val="95000"/>
            </a:schemeClr>
          </a:solidFill>
        </p:spPr>
        <p:txBody>
          <a:bodyPr/>
          <a:lstStyle/>
          <a:p>
            <a:pPr>
              <a:buFont typeface="Wingdings" panose="05000000000000000000" pitchFamily="2" charset="2"/>
              <a:buChar char="§"/>
            </a:pPr>
            <a:r>
              <a:rPr lang="fi-FI" sz="1400" noProof="0" dirty="0"/>
              <a:t>varhaiskasvatus ja alakoulu</a:t>
            </a:r>
          </a:p>
          <a:p>
            <a:pPr>
              <a:buFont typeface="Wingdings" panose="05000000000000000000" pitchFamily="2" charset="2"/>
              <a:buChar char="§"/>
            </a:pPr>
            <a:r>
              <a:rPr lang="fi-FI" sz="1400" noProof="0" dirty="0"/>
              <a:t>kulttuuri-, nuoriso-, kirjasto- ja liikuntapalvelut</a:t>
            </a:r>
          </a:p>
          <a:p>
            <a:pPr>
              <a:buFont typeface="Wingdings" panose="05000000000000000000" pitchFamily="2" charset="2"/>
              <a:buChar char="§"/>
            </a:pPr>
            <a:r>
              <a:rPr lang="fi-FI" sz="1400" noProof="0" dirty="0"/>
              <a:t>kotouttaminen </a:t>
            </a:r>
          </a:p>
          <a:p>
            <a:pPr>
              <a:buFont typeface="Wingdings" panose="05000000000000000000" pitchFamily="2" charset="2"/>
              <a:buChar char="§"/>
            </a:pPr>
            <a:r>
              <a:rPr lang="fi-FI" sz="1400" noProof="0" dirty="0"/>
              <a:t>vaalien järjestäminen ja asukkaiden osallistumismahdollisuuksien edistäminen</a:t>
            </a:r>
          </a:p>
          <a:p>
            <a:pPr>
              <a:buFont typeface="Wingdings" panose="05000000000000000000" pitchFamily="2" charset="2"/>
              <a:buChar char="§"/>
            </a:pPr>
            <a:endParaRPr lang="fi-FI" sz="1400" noProof="0" dirty="0">
              <a:highlight>
                <a:srgbClr val="FFFF00"/>
              </a:highlight>
            </a:endParaRPr>
          </a:p>
          <a:p>
            <a:pPr marL="0" indent="0">
              <a:buNone/>
            </a:pPr>
            <a:r>
              <a:rPr lang="fi-FI" sz="1400" b="1" noProof="0" dirty="0"/>
              <a:t>Yhteistyössä:</a:t>
            </a:r>
          </a:p>
          <a:p>
            <a:pPr lvl="1">
              <a:buFont typeface="Wingdings" panose="05000000000000000000" pitchFamily="2" charset="2"/>
              <a:buChar char="ü"/>
            </a:pPr>
            <a:r>
              <a:rPr lang="fi-FI" sz="1200" noProof="0" dirty="0"/>
              <a:t>yläkoulu</a:t>
            </a:r>
          </a:p>
          <a:p>
            <a:pPr lvl="1">
              <a:buFont typeface="Wingdings" panose="05000000000000000000" pitchFamily="2" charset="2"/>
              <a:buChar char="ü"/>
            </a:pPr>
            <a:r>
              <a:rPr lang="fi-FI" sz="1200" noProof="0" dirty="0"/>
              <a:t>vanhuspalvelut</a:t>
            </a:r>
          </a:p>
          <a:p>
            <a:pPr lvl="1">
              <a:buFont typeface="Wingdings" panose="05000000000000000000" pitchFamily="2" charset="2"/>
              <a:buChar char="ü"/>
            </a:pPr>
            <a:r>
              <a:rPr lang="fi-FI" sz="1200" noProof="0" dirty="0"/>
              <a:t>sosiaalipalvelut</a:t>
            </a:r>
          </a:p>
          <a:p>
            <a:pPr lvl="1">
              <a:buFont typeface="Wingdings" panose="05000000000000000000" pitchFamily="2" charset="2"/>
              <a:buChar char="ü"/>
            </a:pPr>
            <a:r>
              <a:rPr lang="fi-FI" sz="1200" noProof="0" dirty="0"/>
              <a:t>jätehuolto</a:t>
            </a:r>
          </a:p>
          <a:p>
            <a:pPr lvl="1">
              <a:buFont typeface="Wingdings" panose="05000000000000000000" pitchFamily="2" charset="2"/>
              <a:buChar char="ü"/>
            </a:pPr>
            <a:r>
              <a:rPr lang="fi-FI" sz="1200" noProof="0" dirty="0"/>
              <a:t>rakennus- ja ympäristö- sekä tekniset palvelut</a:t>
            </a:r>
          </a:p>
          <a:p>
            <a:pPr lvl="1">
              <a:buFont typeface="Wingdings" panose="05000000000000000000" pitchFamily="2" charset="2"/>
              <a:buChar char="ü"/>
            </a:pPr>
            <a:r>
              <a:rPr lang="fi-FI" sz="1200" noProof="0" dirty="0"/>
              <a:t>vesihuolto</a:t>
            </a:r>
          </a:p>
          <a:p>
            <a:pPr lvl="1">
              <a:buFont typeface="Wingdings" panose="05000000000000000000" pitchFamily="2" charset="2"/>
              <a:buChar char="ü"/>
            </a:pPr>
            <a:r>
              <a:rPr lang="fi-FI" sz="1200" noProof="0" dirty="0"/>
              <a:t>maatalouspalvelut</a:t>
            </a:r>
            <a:endParaRPr lang="fi-FI" noProof="0" dirty="0"/>
          </a:p>
        </p:txBody>
      </p:sp>
      <p:sp>
        <p:nvSpPr>
          <p:cNvPr id="6" name="Dian numeron paikkamerkki 5">
            <a:extLst>
              <a:ext uri="{FF2B5EF4-FFF2-40B4-BE49-F238E27FC236}">
                <a16:creationId xmlns:a16="http://schemas.microsoft.com/office/drawing/2014/main" id="{954880E4-9259-9DC6-58A9-7C38F3533F3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15941339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2.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5a7308-f776-4e38-b129-5a9b3b8c5cb0">
      <Terms xmlns="http://schemas.microsoft.com/office/infopath/2007/PartnerControls"/>
    </lcf76f155ced4ddcb4097134ff3c332f>
    <TaxCatchAll xmlns="1bbf1625-0078-428a-834c-519f2a2271d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1D30F12E49B66439B1465D4D29819A4" ma:contentTypeVersion="18" ma:contentTypeDescription="Luo uusi asiakirja." ma:contentTypeScope="" ma:versionID="20e8d90c59a2903fcaf8897337df303d">
  <xsd:schema xmlns:xsd="http://www.w3.org/2001/XMLSchema" xmlns:xs="http://www.w3.org/2001/XMLSchema" xmlns:p="http://schemas.microsoft.com/office/2006/metadata/properties" xmlns:ns2="955a7308-f776-4e38-b129-5a9b3b8c5cb0" xmlns:ns3="1bbf1625-0078-428a-834c-519f2a2271dd" targetNamespace="http://schemas.microsoft.com/office/2006/metadata/properties" ma:root="true" ma:fieldsID="9833136da3e45db7a89226e109dbf8fa" ns2:_="" ns3:_="">
    <xsd:import namespace="955a7308-f776-4e38-b129-5a9b3b8c5cb0"/>
    <xsd:import namespace="1bbf1625-0078-428a-834c-519f2a2271d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5a7308-f776-4e38-b129-5a9b3b8c5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ecfe813c-4066-4bef-b87d-398c4f4d93fe"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f1625-0078-428a-834c-519f2a2271dd"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e2c7c86-7364-4157-92c7-d5520cc7a005}" ma:internalName="TaxCatchAll" ma:showField="CatchAllData" ma:web="1bbf1625-0078-428a-834c-519f2a2271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C0B669-5EA0-479F-8BFD-2212B76B057B}">
  <ds:schemaRefs>
    <ds:schemaRef ds:uri="http://purl.org/dc/elements/1.1/"/>
    <ds:schemaRef ds:uri="1bbf1625-0078-428a-834c-519f2a2271dd"/>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955a7308-f776-4e38-b129-5a9b3b8c5cb0"/>
    <ds:schemaRef ds:uri="http://purl.org/dc/dcmitype/"/>
    <ds:schemaRef ds:uri="http://purl.org/dc/terms/"/>
  </ds:schemaRefs>
</ds:datastoreItem>
</file>

<file path=customXml/itemProps2.xml><?xml version="1.0" encoding="utf-8"?>
<ds:datastoreItem xmlns:ds="http://schemas.openxmlformats.org/officeDocument/2006/customXml" ds:itemID="{2CBCE883-46BC-4B5C-A567-4393FB5302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5a7308-f776-4e38-b129-5a9b3b8c5cb0"/>
    <ds:schemaRef ds:uri="1bbf1625-0078-428a-834c-519f2a2271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4EC826-67CA-4361-A4E5-9062B2A2CAF8}">
  <ds:schemaRefs>
    <ds:schemaRef ds:uri="http://schemas.microsoft.com/sharepoint/v3/contenttype/forms"/>
  </ds:schemaRefs>
</ds:datastoreItem>
</file>

<file path=docMetadata/LabelInfo.xml><?xml version="1.0" encoding="utf-8"?>
<clbl:labelList xmlns:clbl="http://schemas.microsoft.com/office/2020/mipLabelMetadata">
  <clbl:label id="{436e5d61-1ada-438e-901c-5e7398a51c1f}" enabled="0" method="" siteId="{436e5d61-1ada-438e-901c-5e7398a51c1f}" removed="1"/>
</clbl:labelList>
</file>

<file path=docProps/app.xml><?xml version="1.0" encoding="utf-8"?>
<Properties xmlns="http://schemas.openxmlformats.org/officeDocument/2006/extended-properties" xmlns:vt="http://schemas.openxmlformats.org/officeDocument/2006/docPropsVTypes">
  <Template>blank</Template>
  <TotalTime>641</TotalTime>
  <Words>3038</Words>
  <Application>Microsoft Office PowerPoint</Application>
  <PresentationFormat>Laajakuva</PresentationFormat>
  <Paragraphs>256</Paragraphs>
  <Slides>21</Slides>
  <Notes>2</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21</vt:i4>
      </vt:variant>
    </vt:vector>
  </HeadingPairs>
  <TitlesOfParts>
    <vt:vector size="28" baseType="lpstr">
      <vt:lpstr>Aptos</vt:lpstr>
      <vt:lpstr>Work Sans SemiBold</vt:lpstr>
      <vt:lpstr>Work Sans ExtraBold</vt:lpstr>
      <vt:lpstr>Arial</vt:lpstr>
      <vt:lpstr>Wingdings</vt:lpstr>
      <vt:lpstr>Work Sans</vt:lpstr>
      <vt:lpstr>Kuntaliitto FI</vt:lpstr>
      <vt:lpstr>Kuntaliiton aineisto kuntien tehtävien eriyttämisestä</vt:lpstr>
      <vt:lpstr>Eriytetyn kuntajärjestelmän simulaatioita</vt:lpstr>
      <vt:lpstr>Johdanto ja tausta</vt:lpstr>
      <vt:lpstr>1.1 Kaksitasoisen kuntamallin simulaatio 1:  Kunta—kotiseutukunta-simulaatio</vt:lpstr>
      <vt:lpstr>Kunta—kotiseutukunta-simulaation lähtökohdat</vt:lpstr>
      <vt:lpstr>Simulaation lähtöoletukset</vt:lpstr>
      <vt:lpstr>Kunta—kotiseutukunta-mallin simulaatio: kotikunnista siirtyvät ja niihin jäävät palvelut (%-osuudet kuvaavat siirtyviä/jääviä kustannuksia)</vt:lpstr>
      <vt:lpstr>Simulaation tulokset</vt:lpstr>
      <vt:lpstr>Simulaatiotarkastelun johtopäätöksiä</vt:lpstr>
      <vt:lpstr>Johtopäätöksiä ja arviointia kunta-kotiseutukunta-mallista</vt:lpstr>
      <vt:lpstr>1.2 Kaksitasoisen kuntamallin simulaatio 2:  Kaupunki—kunta-malli</vt:lpstr>
      <vt:lpstr>Kaupunki—kunta-simulaation lähtökohdat</vt:lpstr>
      <vt:lpstr>Johtopäätöksiä ja arviointia kaupunki–kunta‑simulaatiosta</vt:lpstr>
      <vt:lpstr> 1.3 Kolmitasoisen kuntamallin simulaatio:  kaupunki-kunta-kotiseutukunta </vt:lpstr>
      <vt:lpstr>Kaupunki-kunta-kotiseutukunta –simulaation lähtökohdat</vt:lpstr>
      <vt:lpstr>Johtopäätöksiä ja arviointia kaupunki–kunta–kotiseutukunta‑mallista</vt:lpstr>
      <vt:lpstr>Tehtävien eriyttämisen arviointi</vt:lpstr>
      <vt:lpstr>Kuntien tehtävien eriyttämisen positiiviset ja negatiiviset vaikutukset</vt:lpstr>
      <vt:lpstr>Ahvenanmaan kuntien tehtävät ja yhteistyöt</vt:lpstr>
      <vt:lpstr>Maakuntahallituksen ja kuntien tehtävänjako</vt:lpstr>
      <vt:lpstr>Esimerkkinä Maarianhamina ja Lumparland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Kuntien tehtävien eriytyminen</dc:title>
  <dc:creator>Nieminen Ville</dc:creator>
  <cp:lastModifiedBy>Sallinen Sini</cp:lastModifiedBy>
  <cp:revision>2</cp:revision>
  <dcterms:created xsi:type="dcterms:W3CDTF">2026-05-13T07:13:46Z</dcterms:created>
  <dcterms:modified xsi:type="dcterms:W3CDTF">2026-06-01T10:33:08Z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0x010100F1D30F12E49B66439B1465D4D29819A4</vt:lpwstr>
  </property>
  <property fmtid="{D5CDD505-2E9C-101B-9397-08002B2CF9AE}" pid="3" name="MediaServiceImageTags">
    <vt:lpwstr/>
  </property>
</Properties>
</file>