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37" r:id="rId5"/>
  </p:sldMasterIdLst>
  <p:notesMasterIdLst>
    <p:notesMasterId r:id="rId24"/>
  </p:notesMasterIdLst>
  <p:handoutMasterIdLst>
    <p:handoutMasterId r:id="rId25"/>
  </p:handoutMasterIdLst>
  <p:sldIdLst>
    <p:sldId id="256" r:id="rId6"/>
    <p:sldId id="2147473715" r:id="rId7"/>
    <p:sldId id="2147473775" r:id="rId8"/>
    <p:sldId id="2147473732" r:id="rId9"/>
    <p:sldId id="2147473238" r:id="rId10"/>
    <p:sldId id="2147473729" r:id="rId11"/>
    <p:sldId id="11011" r:id="rId12"/>
    <p:sldId id="257" r:id="rId13"/>
    <p:sldId id="2147473800" r:id="rId14"/>
    <p:sldId id="2147473798" r:id="rId15"/>
    <p:sldId id="2147473719" r:id="rId16"/>
    <p:sldId id="2145707719" r:id="rId17"/>
    <p:sldId id="2147473796" r:id="rId18"/>
    <p:sldId id="2147473799" r:id="rId19"/>
    <p:sldId id="2147473725" r:id="rId20"/>
    <p:sldId id="2147473442" r:id="rId21"/>
    <p:sldId id="2147473731" r:id="rId22"/>
    <p:sldId id="2147473726" r:id="rId23"/>
  </p:sldIdLst>
  <p:sldSz cx="12192000" cy="6858000"/>
  <p:notesSz cx="6858000" cy="9144000"/>
  <p:embeddedFontLst>
    <p:embeddedFont>
      <p:font typeface="Work Sans" panose="00000500000000000000" pitchFamily="2" charset="0"/>
      <p:regular r:id="rId26"/>
      <p:bold r:id="rId27"/>
      <p:italic r:id="rId28"/>
      <p:boldItalic r:id="rId29"/>
    </p:embeddedFont>
    <p:embeddedFont>
      <p:font typeface="Work Sans ExtraBold" panose="00000900000000000000" pitchFamily="2" charset="0"/>
      <p:bold r:id="rId30"/>
      <p:boldItalic r:id="rId31"/>
    </p:embeddedFont>
    <p:embeddedFont>
      <p:font typeface="Work Sans Medium" panose="00000600000000000000" pitchFamily="2" charset="0"/>
      <p:regular r:id="rId32"/>
      <p:italic r:id="rId33"/>
    </p:embeddedFont>
    <p:embeddedFont>
      <p:font typeface="Work Sans SemiBold" panose="00000700000000000000" pitchFamily="2" charset="0"/>
      <p:bold r:id="rId34"/>
      <p:boldItalic r:id="rId35"/>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5" orient="horz" pos="527">
          <p15:clr>
            <a:srgbClr val="A4A3A4"/>
          </p15:clr>
        </p15:guide>
        <p15:guide id="8" orient="horz" pos="3657" userDrawn="1">
          <p15:clr>
            <a:srgbClr val="A4A3A4"/>
          </p15:clr>
        </p15:guide>
        <p15:guide id="9" pos="483">
          <p15:clr>
            <a:srgbClr val="A4A3A4"/>
          </p15:clr>
        </p15:guide>
        <p15:guide id="10" pos="7197">
          <p15:clr>
            <a:srgbClr val="A4A3A4"/>
          </p15:clr>
        </p15:guide>
        <p15:guide id="13" pos="3840" userDrawn="1">
          <p15:clr>
            <a:srgbClr val="A4A3A4"/>
          </p15:clr>
        </p15:guide>
        <p15:guide id="14"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F8E773-2B43-BFE5-0CCD-BAE46DC26842}" name="Nieminen Ville" initials="NV" userId="S::ville.nieminen@kuntaliitto.fi::279868ec-3e78-43bc-9a2e-7b53c919e48b" providerId="AD"/>
  <p188:author id="{4ACC4A80-A9D0-DFC2-810B-7ABDF12E3FF7}" name="Setälä Martti" initials="SM" userId="S::Martti.Setala@kuntaliitto.fi::58dc5371-c60a-48c3-a010-4513208bd420" providerId="AD"/>
  <p188:author id="{DF01268C-8B03-ED76-FD0F-6D744BDE1CEE}" name="Lang Merja" initials="ML" userId="S::Merja.Lang@kuntaliitto.fi::b10c26ce-3135-4251-8813-03c4b744d29f" providerId="AD"/>
  <p188:author id="{07B6CEA4-11C7-3444-F2A5-5DCE69F14B0D}" name="Hänninen Heli" initials="HH" userId="S::heli.hanninen@kuntaliitto.fi::fcfe2743-04b4-463c-9fa3-2919813279c1" providerId="AD"/>
  <p188:author id="{0AC9B6AE-74CD-8F73-6A38-06FD9A434E3A}" name="Jormanainen Jaana" initials="JJ" userId="S::Jaana.Jormanainen@kuntaliitto.fi::f27d7fde-e406-495c-96be-8980f99e4a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468"/>
    <a:srgbClr val="FF3E60"/>
    <a:srgbClr val="DFDAD6"/>
    <a:srgbClr val="C4A5A5"/>
    <a:srgbClr val="FF6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77CA0-33B6-4969-9ABC-36FE3C851BEA}" v="46" dt="2026-03-19T06:09:14.291"/>
    <p1510:client id="{6C470741-A827-484F-9614-66D81D9CE8C1}" v="827" dt="2026-03-17T12:14:52.007"/>
    <p1510:client id="{9DBCCB70-FC52-4C38-AD93-12C35B063066}" v="1" dt="2026-03-17T11:20:36.169"/>
    <p1510:client id="{F184A997-6F63-4D45-BB84-2CB8EA41878F}" v="46" dt="2026-03-17T14:00:30.805"/>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52" y="48"/>
      </p:cViewPr>
      <p:guideLst>
        <p:guide orient="horz" pos="1253"/>
        <p:guide orient="horz" pos="527"/>
        <p:guide orient="horz" pos="3657"/>
        <p:guide pos="483"/>
        <p:guide pos="7197"/>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9.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onnqhe\Downloads\koulut_taulukko.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Ty&#246;kirja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Ty&#246;kirja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599734047343049E-2"/>
          <c:y val="0.11175710132579683"/>
          <c:w val="0.95425495647228797"/>
          <c:h val="0.8034737182685302"/>
        </c:manualLayout>
      </c:layout>
      <c:barChart>
        <c:barDir val="col"/>
        <c:grouping val="clustered"/>
        <c:varyColors val="0"/>
        <c:ser>
          <c:idx val="0"/>
          <c:order val="0"/>
          <c:tx>
            <c:strRef>
              <c:f>Taul1!$B$1</c:f>
              <c:strCache>
                <c:ptCount val="1"/>
                <c:pt idx="0">
                  <c:v>Alin veroprosentti</c:v>
                </c:pt>
              </c:strCache>
            </c:strRef>
          </c:tx>
          <c:spPr>
            <a:solidFill>
              <a:schemeClr val="accent1"/>
            </a:solidFill>
          </c:spPr>
          <c:invertIfNegative val="0"/>
          <c:dLbls>
            <c:dLbl>
              <c:idx val="3"/>
              <c:tx>
                <c:rich>
                  <a:bodyPr/>
                  <a:lstStyle/>
                  <a:p>
                    <a:r>
                      <a:rPr lang="en-US"/>
                      <a:t>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F8A9-4373-8B2C-2FA4464EE7AB}"/>
                </c:ext>
              </c:extLst>
            </c:dLbl>
            <c:spPr>
              <a:noFill/>
              <a:ln>
                <a:noFill/>
              </a:ln>
              <a:effectLst/>
            </c:spPr>
            <c:txPr>
              <a:bodyPr wrap="square" lIns="38100" tIns="19050" rIns="38100" bIns="19050" anchor="ctr">
                <a:spAutoFit/>
              </a:bodyPr>
              <a:lstStyle/>
              <a:p>
                <a:pPr>
                  <a:defRPr sz="2000"/>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Taul1!$A$2:$A$5</c:f>
              <c:numCache>
                <c:formatCode>General</c:formatCode>
                <c:ptCount val="4"/>
                <c:pt idx="0">
                  <c:v>2025</c:v>
                </c:pt>
                <c:pt idx="1">
                  <c:v>2030</c:v>
                </c:pt>
                <c:pt idx="2">
                  <c:v>2035</c:v>
                </c:pt>
                <c:pt idx="3">
                  <c:v>2040</c:v>
                </c:pt>
              </c:numCache>
            </c:numRef>
          </c:cat>
          <c:val>
            <c:numRef>
              <c:f>Taul1!$B$2:$B$5</c:f>
              <c:numCache>
                <c:formatCode>General</c:formatCode>
                <c:ptCount val="4"/>
                <c:pt idx="0">
                  <c:v>4.7</c:v>
                </c:pt>
                <c:pt idx="1">
                  <c:v>5.3</c:v>
                </c:pt>
                <c:pt idx="2">
                  <c:v>5.3</c:v>
                </c:pt>
                <c:pt idx="3" formatCode="d\-mmm">
                  <c:v>5.3</c:v>
                </c:pt>
              </c:numCache>
            </c:numRef>
          </c:val>
          <c:extLst>
            <c:ext xmlns:c16="http://schemas.microsoft.com/office/drawing/2014/chart" uri="{C3380CC4-5D6E-409C-BE32-E72D297353CC}">
              <c16:uniqueId val="{00000004-F8A9-4373-8B2C-2FA4464EE7AB}"/>
            </c:ext>
          </c:extLst>
        </c:ser>
        <c:ser>
          <c:idx val="1"/>
          <c:order val="1"/>
          <c:tx>
            <c:strRef>
              <c:f>Taul1!$C$1</c:f>
              <c:strCache>
                <c:ptCount val="1"/>
                <c:pt idx="0">
                  <c:v>Ylin veroprosentti</c:v>
                </c:pt>
              </c:strCache>
            </c:strRef>
          </c:tx>
          <c:spPr>
            <a:solidFill>
              <a:schemeClr val="accent2"/>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8A9-4373-8B2C-2FA4464EE7A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8A9-4373-8B2C-2FA4464EE7A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8A9-4373-8B2C-2FA4464EE7A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8A9-4373-8B2C-2FA4464EE7AB}"/>
                </c:ext>
              </c:extLst>
            </c:dLbl>
            <c:spPr>
              <a:noFill/>
              <a:ln>
                <a:noFill/>
              </a:ln>
              <a:effectLst/>
            </c:spPr>
            <c:txPr>
              <a:bodyPr wrap="square" lIns="38100" tIns="19050" rIns="38100" bIns="19050" anchor="ctr">
                <a:spAutoFit/>
              </a:bodyPr>
              <a:lstStyle/>
              <a:p>
                <a:pPr>
                  <a:defRPr sz="2000"/>
                </a:pPr>
                <a:endParaRPr lang="fi-FI"/>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Taul1!$A$2:$A$5</c:f>
              <c:numCache>
                <c:formatCode>General</c:formatCode>
                <c:ptCount val="4"/>
                <c:pt idx="0">
                  <c:v>2025</c:v>
                </c:pt>
                <c:pt idx="1">
                  <c:v>2030</c:v>
                </c:pt>
                <c:pt idx="2">
                  <c:v>2035</c:v>
                </c:pt>
                <c:pt idx="3">
                  <c:v>2040</c:v>
                </c:pt>
              </c:numCache>
            </c:numRef>
          </c:cat>
          <c:val>
            <c:numRef>
              <c:f>Taul1!$C$2:$C$5</c:f>
              <c:numCache>
                <c:formatCode>General</c:formatCode>
                <c:ptCount val="4"/>
                <c:pt idx="0">
                  <c:v>10.9</c:v>
                </c:pt>
                <c:pt idx="1">
                  <c:v>15.2</c:v>
                </c:pt>
                <c:pt idx="2">
                  <c:v>19.100000000000001</c:v>
                </c:pt>
                <c:pt idx="3">
                  <c:v>24.1</c:v>
                </c:pt>
              </c:numCache>
            </c:numRef>
          </c:val>
          <c:extLst>
            <c:ext xmlns:c16="http://schemas.microsoft.com/office/drawing/2014/chart" uri="{C3380CC4-5D6E-409C-BE32-E72D297353CC}">
              <c16:uniqueId val="{00000006-F8A9-4373-8B2C-2FA4464EE7AB}"/>
            </c:ext>
          </c:extLst>
        </c:ser>
        <c:ser>
          <c:idx val="2"/>
          <c:order val="2"/>
          <c:tx>
            <c:strRef>
              <c:f>Taul1!$D$1</c:f>
              <c:strCache>
                <c:ptCount val="1"/>
              </c:strCache>
            </c:strRef>
          </c:tx>
          <c:spPr>
            <a:solidFill>
              <a:schemeClr val="accent3"/>
            </a:solidFill>
          </c:spPr>
          <c:invertIfNegative val="0"/>
          <c:cat>
            <c:numRef>
              <c:f>Taul1!$A$2:$A$5</c:f>
              <c:numCache>
                <c:formatCode>General</c:formatCode>
                <c:ptCount val="4"/>
                <c:pt idx="0">
                  <c:v>2025</c:v>
                </c:pt>
                <c:pt idx="1">
                  <c:v>2030</c:v>
                </c:pt>
                <c:pt idx="2">
                  <c:v>2035</c:v>
                </c:pt>
                <c:pt idx="3">
                  <c:v>2040</c:v>
                </c:pt>
              </c:numCache>
            </c:numRef>
          </c:cat>
          <c:val>
            <c:numRef>
              <c:f>Taul1!$D$2:$D$5</c:f>
              <c:numCache>
                <c:formatCode>General</c:formatCode>
                <c:ptCount val="4"/>
              </c:numCache>
            </c:numRef>
          </c:val>
          <c:extLst>
            <c:ext xmlns:c16="http://schemas.microsoft.com/office/drawing/2014/chart" uri="{C3380CC4-5D6E-409C-BE32-E72D297353CC}">
              <c16:uniqueId val="{00000008-F8A9-4373-8B2C-2FA4464EE7AB}"/>
            </c:ext>
          </c:extLst>
        </c:ser>
        <c:dLbls>
          <c:showLegendKey val="0"/>
          <c:showVal val="0"/>
          <c:showCatName val="0"/>
          <c:showSerName val="0"/>
          <c:showPercent val="0"/>
          <c:showBubbleSize val="0"/>
        </c:dLbls>
        <c:gapWidth val="0"/>
        <c:overlap val="8"/>
        <c:axId val="309220864"/>
        <c:axId val="295545664"/>
      </c:barChart>
      <c:catAx>
        <c:axId val="309220864"/>
        <c:scaling>
          <c:orientation val="minMax"/>
        </c:scaling>
        <c:delete val="0"/>
        <c:axPos val="b"/>
        <c:numFmt formatCode="General" sourceLinked="1"/>
        <c:majorTickMark val="none"/>
        <c:minorTickMark val="none"/>
        <c:tickLblPos val="nextTo"/>
        <c:spPr>
          <a:ln>
            <a:noFill/>
          </a:ln>
        </c:spPr>
        <c:txPr>
          <a:bodyPr/>
          <a:lstStyle/>
          <a:p>
            <a:pPr>
              <a:defRPr sz="2000"/>
            </a:pPr>
            <a:endParaRPr lang="fi-FI"/>
          </a:p>
        </c:txPr>
        <c:crossAx val="295545664"/>
        <c:crosses val="autoZero"/>
        <c:auto val="1"/>
        <c:lblAlgn val="ctr"/>
        <c:lblOffset val="100"/>
        <c:noMultiLvlLbl val="0"/>
      </c:catAx>
      <c:valAx>
        <c:axId val="295545664"/>
        <c:scaling>
          <c:orientation val="minMax"/>
        </c:scaling>
        <c:delete val="1"/>
        <c:axPos val="l"/>
        <c:majorGridlines>
          <c:spPr>
            <a:ln w="3175">
              <a:solidFill>
                <a:schemeClr val="bg2"/>
              </a:solidFill>
            </a:ln>
          </c:spPr>
        </c:majorGridlines>
        <c:numFmt formatCode="General" sourceLinked="1"/>
        <c:majorTickMark val="none"/>
        <c:minorTickMark val="none"/>
        <c:tickLblPos val="nextTo"/>
        <c:crossAx val="309220864"/>
        <c:crosses val="autoZero"/>
        <c:crossBetween val="between"/>
      </c:valAx>
    </c:plotArea>
    <c:legend>
      <c:legendPos val="t"/>
      <c:legendEntry>
        <c:idx val="2"/>
        <c:delete val="1"/>
      </c:legendEntry>
      <c:overlay val="0"/>
      <c:txPr>
        <a:bodyPr/>
        <a:lstStyle/>
        <a:p>
          <a:pPr>
            <a:defRPr sz="1800"/>
          </a:pPr>
          <a:endParaRPr lang="fi-FI"/>
        </a:p>
      </c:txPr>
    </c:legend>
    <c:plotVisOnly val="1"/>
    <c:dispBlanksAs val="gap"/>
    <c:showDLblsOverMax val="0"/>
  </c:chart>
  <c:spPr>
    <a:ln w="0">
      <a:noFill/>
    </a:ln>
  </c:spPr>
  <c:txPr>
    <a:bodyPr/>
    <a:lstStyle/>
    <a:p>
      <a:pPr>
        <a:defRPr sz="1200">
          <a:latin typeface="+mn-lt"/>
        </a:defRPr>
      </a:pPr>
      <a:endParaRPr lang="fi-FI"/>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Koulujen määrä vuosina 2005-2022</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stacked"/>
        <c:varyColors val="0"/>
        <c:ser>
          <c:idx val="0"/>
          <c:order val="0"/>
          <c:tx>
            <c:strRef>
              <c:f>Sheet1!$A$2</c:f>
              <c:strCache>
                <c:ptCount val="1"/>
                <c:pt idx="0">
                  <c:v>Peruskoulut</c:v>
                </c:pt>
              </c:strCache>
            </c:strRef>
          </c:tx>
          <c:spPr>
            <a:solidFill>
              <a:schemeClr val="accent1"/>
            </a:solidFill>
            <a:ln>
              <a:noFill/>
            </a:ln>
            <a:effectLst/>
          </c:spPr>
          <c:invertIfNegative val="0"/>
          <c:cat>
            <c:numRef>
              <c:f>Sheet1!$B$1:$J$1</c:f>
              <c:numCache>
                <c:formatCode>General</c:formatCode>
                <c:ptCount val="9"/>
                <c:pt idx="0">
                  <c:v>2005</c:v>
                </c:pt>
                <c:pt idx="1">
                  <c:v>2008</c:v>
                </c:pt>
                <c:pt idx="2">
                  <c:v>2010</c:v>
                </c:pt>
                <c:pt idx="3">
                  <c:v>2012</c:v>
                </c:pt>
                <c:pt idx="4">
                  <c:v>2014</c:v>
                </c:pt>
                <c:pt idx="5">
                  <c:v>2016</c:v>
                </c:pt>
                <c:pt idx="6">
                  <c:v>2018</c:v>
                </c:pt>
                <c:pt idx="7">
                  <c:v>2020</c:v>
                </c:pt>
                <c:pt idx="8">
                  <c:v>2022</c:v>
                </c:pt>
              </c:numCache>
            </c:numRef>
          </c:cat>
          <c:val>
            <c:numRef>
              <c:f>Sheet1!$B$2:$J$2</c:f>
              <c:numCache>
                <c:formatCode>General</c:formatCode>
                <c:ptCount val="9"/>
                <c:pt idx="0">
                  <c:v>3290</c:v>
                </c:pt>
                <c:pt idx="1">
                  <c:v>2928</c:v>
                </c:pt>
                <c:pt idx="2">
                  <c:v>2724</c:v>
                </c:pt>
                <c:pt idx="3">
                  <c:v>2579</c:v>
                </c:pt>
                <c:pt idx="4">
                  <c:v>2493</c:v>
                </c:pt>
                <c:pt idx="5">
                  <c:v>2376</c:v>
                </c:pt>
                <c:pt idx="6">
                  <c:v>2170</c:v>
                </c:pt>
                <c:pt idx="7">
                  <c:v>2067</c:v>
                </c:pt>
                <c:pt idx="8">
                  <c:v>1976</c:v>
                </c:pt>
              </c:numCache>
            </c:numRef>
          </c:val>
          <c:extLst>
            <c:ext xmlns:c16="http://schemas.microsoft.com/office/drawing/2014/chart" uri="{C3380CC4-5D6E-409C-BE32-E72D297353CC}">
              <c16:uniqueId val="{00000000-6FBB-42D8-B2B1-FA02B19D779D}"/>
            </c:ext>
          </c:extLst>
        </c:ser>
        <c:ser>
          <c:idx val="1"/>
          <c:order val="1"/>
          <c:tx>
            <c:strRef>
              <c:f>Sheet1!$A$3</c:f>
              <c:strCache>
                <c:ptCount val="1"/>
                <c:pt idx="0">
                  <c:v>Peruskoulut, erityiskoulut</c:v>
                </c:pt>
              </c:strCache>
            </c:strRef>
          </c:tx>
          <c:spPr>
            <a:solidFill>
              <a:schemeClr val="accent2"/>
            </a:solidFill>
            <a:ln>
              <a:noFill/>
            </a:ln>
            <a:effectLst/>
          </c:spPr>
          <c:invertIfNegative val="0"/>
          <c:cat>
            <c:numRef>
              <c:f>Sheet1!$B$1:$J$1</c:f>
              <c:numCache>
                <c:formatCode>General</c:formatCode>
                <c:ptCount val="9"/>
                <c:pt idx="0">
                  <c:v>2005</c:v>
                </c:pt>
                <c:pt idx="1">
                  <c:v>2008</c:v>
                </c:pt>
                <c:pt idx="2">
                  <c:v>2010</c:v>
                </c:pt>
                <c:pt idx="3">
                  <c:v>2012</c:v>
                </c:pt>
                <c:pt idx="4">
                  <c:v>2014</c:v>
                </c:pt>
                <c:pt idx="5">
                  <c:v>2016</c:v>
                </c:pt>
                <c:pt idx="6">
                  <c:v>2018</c:v>
                </c:pt>
                <c:pt idx="7">
                  <c:v>2020</c:v>
                </c:pt>
                <c:pt idx="8">
                  <c:v>2022</c:v>
                </c:pt>
              </c:numCache>
            </c:numRef>
          </c:cat>
          <c:val>
            <c:numRef>
              <c:f>Sheet1!$B$3:$J$3</c:f>
              <c:numCache>
                <c:formatCode>General</c:formatCode>
                <c:ptCount val="9"/>
                <c:pt idx="0">
                  <c:v>165</c:v>
                </c:pt>
                <c:pt idx="1">
                  <c:v>121</c:v>
                </c:pt>
                <c:pt idx="2">
                  <c:v>102</c:v>
                </c:pt>
                <c:pt idx="3">
                  <c:v>84</c:v>
                </c:pt>
                <c:pt idx="4">
                  <c:v>75</c:v>
                </c:pt>
                <c:pt idx="5">
                  <c:v>57</c:v>
                </c:pt>
                <c:pt idx="6">
                  <c:v>53</c:v>
                </c:pt>
                <c:pt idx="7">
                  <c:v>45</c:v>
                </c:pt>
                <c:pt idx="8">
                  <c:v>47</c:v>
                </c:pt>
              </c:numCache>
            </c:numRef>
          </c:val>
          <c:extLst>
            <c:ext xmlns:c16="http://schemas.microsoft.com/office/drawing/2014/chart" uri="{C3380CC4-5D6E-409C-BE32-E72D297353CC}">
              <c16:uniqueId val="{00000001-6FBB-42D8-B2B1-FA02B19D779D}"/>
            </c:ext>
          </c:extLst>
        </c:ser>
        <c:ser>
          <c:idx val="2"/>
          <c:order val="2"/>
          <c:tx>
            <c:strRef>
              <c:f>Sheet1!$A$4</c:f>
              <c:strCache>
                <c:ptCount val="1"/>
                <c:pt idx="0">
                  <c:v>Lukiot</c:v>
                </c:pt>
              </c:strCache>
            </c:strRef>
          </c:tx>
          <c:spPr>
            <a:solidFill>
              <a:schemeClr val="accent3"/>
            </a:solidFill>
            <a:ln>
              <a:noFill/>
            </a:ln>
            <a:effectLst/>
          </c:spPr>
          <c:invertIfNegative val="0"/>
          <c:cat>
            <c:numRef>
              <c:f>Sheet1!$B$1:$J$1</c:f>
              <c:numCache>
                <c:formatCode>General</c:formatCode>
                <c:ptCount val="9"/>
                <c:pt idx="0">
                  <c:v>2005</c:v>
                </c:pt>
                <c:pt idx="1">
                  <c:v>2008</c:v>
                </c:pt>
                <c:pt idx="2">
                  <c:v>2010</c:v>
                </c:pt>
                <c:pt idx="3">
                  <c:v>2012</c:v>
                </c:pt>
                <c:pt idx="4">
                  <c:v>2014</c:v>
                </c:pt>
                <c:pt idx="5">
                  <c:v>2016</c:v>
                </c:pt>
                <c:pt idx="6">
                  <c:v>2018</c:v>
                </c:pt>
                <c:pt idx="7">
                  <c:v>2020</c:v>
                </c:pt>
                <c:pt idx="8">
                  <c:v>2022</c:v>
                </c:pt>
              </c:numCache>
            </c:numRef>
          </c:cat>
          <c:val>
            <c:numRef>
              <c:f>Sheet1!$B$4:$J$4</c:f>
              <c:numCache>
                <c:formatCode>General</c:formatCode>
                <c:ptCount val="9"/>
                <c:pt idx="0">
                  <c:v>410</c:v>
                </c:pt>
                <c:pt idx="1">
                  <c:v>388</c:v>
                </c:pt>
                <c:pt idx="2">
                  <c:v>369</c:v>
                </c:pt>
                <c:pt idx="3">
                  <c:v>368</c:v>
                </c:pt>
                <c:pt idx="4">
                  <c:v>343</c:v>
                </c:pt>
                <c:pt idx="5">
                  <c:v>322</c:v>
                </c:pt>
                <c:pt idx="6">
                  <c:v>318</c:v>
                </c:pt>
                <c:pt idx="7">
                  <c:v>316</c:v>
                </c:pt>
                <c:pt idx="8">
                  <c:v>312</c:v>
                </c:pt>
              </c:numCache>
            </c:numRef>
          </c:val>
          <c:extLst>
            <c:ext xmlns:c16="http://schemas.microsoft.com/office/drawing/2014/chart" uri="{C3380CC4-5D6E-409C-BE32-E72D297353CC}">
              <c16:uniqueId val="{00000002-6FBB-42D8-B2B1-FA02B19D779D}"/>
            </c:ext>
          </c:extLst>
        </c:ser>
        <c:dLbls>
          <c:showLegendKey val="0"/>
          <c:showVal val="0"/>
          <c:showCatName val="0"/>
          <c:showSerName val="0"/>
          <c:showPercent val="0"/>
          <c:showBubbleSize val="0"/>
        </c:dLbls>
        <c:gapWidth val="150"/>
        <c:overlap val="100"/>
        <c:axId val="342568367"/>
        <c:axId val="342565007"/>
      </c:barChart>
      <c:catAx>
        <c:axId val="34256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342565007"/>
        <c:crosses val="autoZero"/>
        <c:auto val="1"/>
        <c:lblAlgn val="ctr"/>
        <c:lblOffset val="100"/>
        <c:noMultiLvlLbl val="0"/>
      </c:catAx>
      <c:valAx>
        <c:axId val="342565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342568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solidFill>
      <a:schemeClr val="bg1"/>
    </a:solidFill>
    <a:ln w="9525" cap="flat" cmpd="sng" algn="ctr">
      <a:noFill/>
      <a:round/>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3"/>
          <c:dPt>
            <c:idx val="0"/>
            <c:bubble3D val="0"/>
            <c:explosion val="9"/>
            <c:spPr>
              <a:solidFill>
                <a:schemeClr val="accent4"/>
              </a:solidFill>
              <a:ln w="19050">
                <a:solidFill>
                  <a:schemeClr val="lt1"/>
                </a:solidFill>
              </a:ln>
              <a:effectLst/>
            </c:spPr>
            <c:extLst>
              <c:ext xmlns:c16="http://schemas.microsoft.com/office/drawing/2014/chart" uri="{C3380CC4-5D6E-409C-BE32-E72D297353CC}">
                <c16:uniqueId val="{00000001-F291-4C39-8C7B-D825EBB8A8E3}"/>
              </c:ext>
            </c:extLst>
          </c:dPt>
          <c:dPt>
            <c:idx val="1"/>
            <c:bubble3D val="0"/>
            <c:explosion val="0"/>
            <c:spPr>
              <a:solidFill>
                <a:srgbClr val="DFDAD6"/>
              </a:solidFill>
              <a:ln w="19050">
                <a:solidFill>
                  <a:schemeClr val="lt1"/>
                </a:solidFill>
              </a:ln>
              <a:effectLst/>
            </c:spPr>
            <c:extLst>
              <c:ext xmlns:c16="http://schemas.microsoft.com/office/drawing/2014/chart" uri="{C3380CC4-5D6E-409C-BE32-E72D297353CC}">
                <c16:uniqueId val="{00000003-F291-4C39-8C7B-D825EBB8A8E3}"/>
              </c:ext>
            </c:extLst>
          </c:dPt>
          <c:dPt>
            <c:idx val="2"/>
            <c:bubble3D val="0"/>
            <c:explosion val="0"/>
            <c:spPr>
              <a:solidFill>
                <a:schemeClr val="bg2">
                  <a:lumMod val="90000"/>
                </a:schemeClr>
              </a:solidFill>
              <a:ln w="19050">
                <a:solidFill>
                  <a:schemeClr val="lt1"/>
                </a:solidFill>
              </a:ln>
              <a:effectLst/>
            </c:spPr>
            <c:extLst>
              <c:ext xmlns:c16="http://schemas.microsoft.com/office/drawing/2014/chart" uri="{C3380CC4-5D6E-409C-BE32-E72D297353CC}">
                <c16:uniqueId val="{00000005-F291-4C39-8C7B-D825EBB8A8E3}"/>
              </c:ext>
            </c:extLst>
          </c:dPt>
          <c:dLbls>
            <c:dLbl>
              <c:idx val="0"/>
              <c:layout>
                <c:manualLayout>
                  <c:x val="9.6683775308808728E-2"/>
                  <c:y val="0.24194244764427036"/>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fi-FI"/>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291-4C39-8C7B-D825EBB8A8E3}"/>
                </c:ext>
              </c:extLst>
            </c:dLbl>
            <c:dLbl>
              <c:idx val="1"/>
              <c:layout>
                <c:manualLayout>
                  <c:x val="-0.18731350694262675"/>
                  <c:y val="5.8789753633187163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1"/>
              <c:showSerName val="0"/>
              <c:showPercent val="1"/>
              <c:showBubbleSize val="0"/>
              <c:separator>
</c:separator>
              <c:extLst>
                <c:ext xmlns:c15="http://schemas.microsoft.com/office/drawing/2012/chart" uri="{CE6537A1-D6FC-4f65-9D91-7224C49458BB}">
                  <c15:layout>
                    <c:manualLayout>
                      <c:w val="0.29838749316167146"/>
                      <c:h val="0.16557238555182158"/>
                    </c:manualLayout>
                  </c15:layout>
                </c:ext>
                <c:ext xmlns:c16="http://schemas.microsoft.com/office/drawing/2014/chart" uri="{C3380CC4-5D6E-409C-BE32-E72D297353CC}">
                  <c16:uniqueId val="{00000003-F291-4C39-8C7B-D825EBB8A8E3}"/>
                </c:ext>
              </c:extLst>
            </c:dLbl>
            <c:dLbl>
              <c:idx val="2"/>
              <c:layout>
                <c:manualLayout>
                  <c:x val="-0.16961297558102315"/>
                  <c:y val="1.3566866223043116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1"/>
              <c:showSerName val="0"/>
              <c:showPercent val="1"/>
              <c:showBubbleSize val="0"/>
              <c:separator>
</c:separator>
              <c:extLst>
                <c:ext xmlns:c15="http://schemas.microsoft.com/office/drawing/2012/chart" uri="{CE6537A1-D6FC-4f65-9D91-7224C49458BB}">
                  <c15:layout>
                    <c:manualLayout>
                      <c:w val="0.22119600118124752"/>
                      <c:h val="0.13410847261478201"/>
                    </c:manualLayout>
                  </c15:layout>
                </c:ext>
                <c:ext xmlns:c16="http://schemas.microsoft.com/office/drawing/2014/chart" uri="{C3380CC4-5D6E-409C-BE32-E72D297353CC}">
                  <c16:uniqueId val="{00000005-F291-4C39-8C7B-D825EBB8A8E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Taul1!$A$2:$A$4</c:f>
              <c:strCache>
                <c:ptCount val="3"/>
                <c:pt idx="0">
                  <c:v>Verotulot</c:v>
                </c:pt>
                <c:pt idx="1">
                  <c:v>Valtionosuudet</c:v>
                </c:pt>
                <c:pt idx="2">
                  <c:v>Toimintatuotot</c:v>
                </c:pt>
              </c:strCache>
            </c:strRef>
          </c:cat>
          <c:val>
            <c:numRef>
              <c:f>Taul1!$B$2:$B$4</c:f>
              <c:numCache>
                <c:formatCode>#\ ##0.0</c:formatCode>
                <c:ptCount val="3"/>
                <c:pt idx="0" formatCode="0.0">
                  <c:v>14.18</c:v>
                </c:pt>
                <c:pt idx="1">
                  <c:v>4.0999999999999996</c:v>
                </c:pt>
                <c:pt idx="2">
                  <c:v>7.2964000000000002</c:v>
                </c:pt>
              </c:numCache>
            </c:numRef>
          </c:val>
          <c:extLst>
            <c:ext xmlns:c16="http://schemas.microsoft.com/office/drawing/2014/chart" uri="{C3380CC4-5D6E-409C-BE32-E72D297353CC}">
              <c16:uniqueId val="{0000000E-F291-4C39-8C7B-D825EBB8A8E3}"/>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S.1!$A$4</c:f>
              <c:strCache>
                <c:ptCount val="1"/>
                <c:pt idx="0">
                  <c:v>Kunnallisvero</c:v>
                </c:pt>
              </c:strCache>
            </c:strRef>
          </c:tx>
          <c:spPr>
            <a:solidFill>
              <a:schemeClr val="accent4"/>
            </a:solidFill>
            <a:ln>
              <a:solidFill>
                <a:schemeClr val="bg1">
                  <a:lumMod val="95000"/>
                </a:schemeClr>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0-045A-4501-9D99-9352E52D8A0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Verot lajeittain</c:v>
              </c:pt>
            </c:strLit>
          </c:cat>
          <c:val>
            <c:numRef>
              <c:f>S.1!$P$4</c:f>
              <c:numCache>
                <c:formatCode>#,##0.00</c:formatCode>
                <c:ptCount val="1"/>
                <c:pt idx="0">
                  <c:v>10.19</c:v>
                </c:pt>
              </c:numCache>
            </c:numRef>
          </c:val>
          <c:extLst>
            <c:ext xmlns:c16="http://schemas.microsoft.com/office/drawing/2014/chart" uri="{C3380CC4-5D6E-409C-BE32-E72D297353CC}">
              <c16:uniqueId val="{00000000-919D-471C-B814-0CF69E6FAA45}"/>
            </c:ext>
          </c:extLst>
        </c:ser>
        <c:ser>
          <c:idx val="1"/>
          <c:order val="1"/>
          <c:tx>
            <c:strRef>
              <c:f>S.1!$A$6</c:f>
              <c:strCache>
                <c:ptCount val="1"/>
                <c:pt idx="0">
                  <c:v>Yhteisövero</c:v>
                </c:pt>
              </c:strCache>
            </c:strRef>
          </c:tx>
          <c:spPr>
            <a:solidFill>
              <a:schemeClr val="accent6"/>
            </a:solidFill>
            <a:ln>
              <a:solidFill>
                <a:schemeClr val="bg1">
                  <a:lumMod val="9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Verot lajeittain</c:v>
              </c:pt>
            </c:strLit>
          </c:cat>
          <c:val>
            <c:numRef>
              <c:f>S.1!$P$5</c:f>
              <c:numCache>
                <c:formatCode>#,##0.00</c:formatCode>
                <c:ptCount val="1"/>
                <c:pt idx="0">
                  <c:v>1.63</c:v>
                </c:pt>
              </c:numCache>
            </c:numRef>
          </c:val>
          <c:extLst>
            <c:ext xmlns:c16="http://schemas.microsoft.com/office/drawing/2014/chart" uri="{C3380CC4-5D6E-409C-BE32-E72D297353CC}">
              <c16:uniqueId val="{00000001-919D-471C-B814-0CF69E6FAA45}"/>
            </c:ext>
          </c:extLst>
        </c:ser>
        <c:ser>
          <c:idx val="2"/>
          <c:order val="2"/>
          <c:tx>
            <c:strRef>
              <c:f>S.1!$A$8</c:f>
              <c:strCache>
                <c:ptCount val="1"/>
                <c:pt idx="0">
                  <c:v>Kiinteistövero</c:v>
                </c:pt>
              </c:strCache>
            </c:strRef>
          </c:tx>
          <c:spPr>
            <a:solidFill>
              <a:schemeClr val="accent6">
                <a:lumMod val="40000"/>
                <a:lumOff val="60000"/>
              </a:schemeClr>
            </a:solidFill>
            <a:ln>
              <a:solidFill>
                <a:schemeClr val="bg1">
                  <a:lumMod val="9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Verot lajeittain</c:v>
              </c:pt>
            </c:strLit>
          </c:cat>
          <c:val>
            <c:numRef>
              <c:f>S.1!$P$6</c:f>
              <c:numCache>
                <c:formatCode>#,##0.00</c:formatCode>
                <c:ptCount val="1"/>
                <c:pt idx="0">
                  <c:v>2.36</c:v>
                </c:pt>
              </c:numCache>
            </c:numRef>
          </c:val>
          <c:extLst>
            <c:ext xmlns:c16="http://schemas.microsoft.com/office/drawing/2014/chart" uri="{C3380CC4-5D6E-409C-BE32-E72D297353CC}">
              <c16:uniqueId val="{00000002-919D-471C-B814-0CF69E6FAA45}"/>
            </c:ext>
          </c:extLst>
        </c:ser>
        <c:dLbls>
          <c:showLegendKey val="0"/>
          <c:showVal val="0"/>
          <c:showCatName val="0"/>
          <c:showSerName val="0"/>
          <c:showPercent val="0"/>
          <c:showBubbleSize val="0"/>
        </c:dLbls>
        <c:gapWidth val="150"/>
        <c:overlap val="100"/>
        <c:axId val="1940487039"/>
        <c:axId val="2007878959"/>
      </c:barChart>
      <c:catAx>
        <c:axId val="194048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fi-FI"/>
          </a:p>
        </c:txPr>
        <c:crossAx val="2007878959"/>
        <c:crosses val="autoZero"/>
        <c:auto val="1"/>
        <c:lblAlgn val="ctr"/>
        <c:lblOffset val="100"/>
        <c:noMultiLvlLbl val="0"/>
      </c:catAx>
      <c:valAx>
        <c:axId val="2007878959"/>
        <c:scaling>
          <c:orientation val="minMax"/>
        </c:scaling>
        <c:delete val="1"/>
        <c:axPos val="l"/>
        <c:numFmt formatCode="#,##0.00" sourceLinked="1"/>
        <c:majorTickMark val="none"/>
        <c:minorTickMark val="none"/>
        <c:tickLblPos val="nextTo"/>
        <c:crossAx val="1940487039"/>
        <c:crosses val="autoZero"/>
        <c:crossBetween val="between"/>
      </c:valAx>
      <c:spPr>
        <a:noFill/>
        <a:ln>
          <a:noFill/>
        </a:ln>
        <a:effectLst/>
      </c:spPr>
    </c:plotArea>
    <c:legend>
      <c:legendPos val="r"/>
      <c:layout>
        <c:manualLayout>
          <c:xMode val="edge"/>
          <c:yMode val="edge"/>
          <c:x val="0.49924033189219569"/>
          <c:y val="0.38854781012045941"/>
          <c:w val="0.33337963741531496"/>
          <c:h val="0.23061668370626626"/>
        </c:manualLayout>
      </c:layout>
      <c:overlay val="0"/>
      <c:spPr>
        <a:solidFill>
          <a:schemeClr val="accent6">
            <a:lumMod val="40000"/>
            <a:lumOff val="60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Taul1!$A$2:$A$51</cx:f>
        <cx:lvl ptCount="50">
          <cx:pt idx="0">Helsinki</cx:pt>
          <cx:pt idx="1">Espoo</cx:pt>
          <cx:pt idx="2">Vantaa</cx:pt>
          <cx:pt idx="3">Turku</cx:pt>
          <cx:pt idx="4">Tampere</cx:pt>
          <cx:pt idx="5">Oulu</cx:pt>
          <cx:pt idx="6">Lahti</cx:pt>
          <cx:pt idx="7">Jyväskylä</cx:pt>
          <cx:pt idx="8">Vaasa</cx:pt>
          <cx:pt idx="9">Kuopio</cx:pt>
          <cx:pt idx="10">Lappeenranta</cx:pt>
          <cx:pt idx="11">Joensuu</cx:pt>
          <cx:pt idx="12">Kerava</cx:pt>
          <cx:pt idx="13">Kotka</cx:pt>
          <cx:pt idx="14">Kirkkonummi</cx:pt>
          <cx:pt idx="15">Hämeenlinna</cx:pt>
          <cx:pt idx="16">Pori</cx:pt>
          <cx:pt idx="17">Porvoo</cx:pt>
          <cx:pt idx="18">Salo</cx:pt>
          <cx:pt idx="19">Kouvola</cx:pt>
          <cx:pt idx="20">Järvenpää</cx:pt>
          <cx:pt idx="21">Hyvinkää</cx:pt>
          <cx:pt idx="22">Rovaniemi</cx:pt>
          <cx:pt idx="23">Rauma</cx:pt>
          <cx:pt idx="24">Nurmijärvi</cx:pt>
          <cx:pt idx="25">Tuusula</cx:pt>
          <cx:pt idx="26">Seinäjoki</cx:pt>
          <cx:pt idx="27">Raisio</cx:pt>
          <cx:pt idx="28">Mikkeli</cx:pt>
          <cx:pt idx="29">Pietarsaari</cx:pt>
          <cx:pt idx="30">Lohja</cx:pt>
          <cx:pt idx="31">Kajaani</cx:pt>
          <cx:pt idx="32">Kokkola</cx:pt>
          <cx:pt idx="33">Kaarina</cx:pt>
          <cx:pt idx="34">Imatra</cx:pt>
          <cx:pt idx="35">Riihimäki</cx:pt>
          <cx:pt idx="36">Vihti</cx:pt>
          <cx:pt idx="37">Närpiö</cx:pt>
          <cx:pt idx="38">Savonlinna</cx:pt>
          <cx:pt idx="39">Sipoo</cx:pt>
          <cx:pt idx="40">Raasepori</cx:pt>
          <cx:pt idx="41">Maarianhamina - Mariehamn</cx:pt>
          <cx:pt idx="42">Hamina</cx:pt>
          <cx:pt idx="43">Forssa</cx:pt>
          <cx:pt idx="44">Nokia</cx:pt>
          <cx:pt idx="45">Kemi</cx:pt>
          <cx:pt idx="46">Uusikaupunki</cx:pt>
          <cx:pt idx="47">Valkeakoski</cx:pt>
          <cx:pt idx="48">Mäntsälä</cx:pt>
          <cx:pt idx="49">Muut 259 kuntaa</cx:pt>
        </cx:lvl>
      </cx:strDim>
      <cx:numDim type="size">
        <cx:f>Taul1!$B$2:$B$51</cx:f>
        <cx:lvl ptCount="50" formatCode="Yleinen">
          <cx:pt idx="0">139901</cx:pt>
          <cx:pt idx="1">80179</cx:pt>
          <cx:pt idx="2">72178</cx:pt>
          <cx:pt idx="3">34348</cx:pt>
          <cx:pt idx="4">29595</cx:pt>
          <cx:pt idx="5">14102</cx:pt>
          <cx:pt idx="6">12552</cx:pt>
          <cx:pt idx="7">11319</cx:pt>
          <cx:pt idx="8">9707</cx:pt>
          <cx:pt idx="9">8391</cx:pt>
          <cx:pt idx="10">8211</cx:pt>
          <cx:pt idx="11">6721</cx:pt>
          <cx:pt idx="12">6657</cx:pt>
          <cx:pt idx="13">5571</cx:pt>
          <cx:pt idx="14">5386</cx:pt>
          <cx:pt idx="15">5281</cx:pt>
          <cx:pt idx="16">4864</cx:pt>
          <cx:pt idx="17">4821</cx:pt>
          <cx:pt idx="18">4673</cx:pt>
          <cx:pt idx="19">4634</cx:pt>
          <cx:pt idx="20">4478</cx:pt>
          <cx:pt idx="21">4081</cx:pt>
          <cx:pt idx="22">3832</cx:pt>
          <cx:pt idx="23">3681</cx:pt>
          <cx:pt idx="24">3649</cx:pt>
          <cx:pt idx="25">3646</cx:pt>
          <cx:pt idx="26">3565</cx:pt>
          <cx:pt idx="27">3509</cx:pt>
          <cx:pt idx="28">3249</cx:pt>
          <cx:pt idx="29">3158</cx:pt>
          <cx:pt idx="30">3118</cx:pt>
          <cx:pt idx="31">2838</cx:pt>
          <cx:pt idx="32">2718</cx:pt>
          <cx:pt idx="33">2433</cx:pt>
          <cx:pt idx="34">2350</cx:pt>
          <cx:pt idx="35">2330</cx:pt>
          <cx:pt idx="36">2105</cx:pt>
          <cx:pt idx="37">2081</cx:pt>
          <cx:pt idx="38">1791</cx:pt>
          <cx:pt idx="39">1734</cx:pt>
          <cx:pt idx="40">1684</cx:pt>
          <cx:pt idx="41">1675</cx:pt>
          <cx:pt idx="42">1642</cx:pt>
          <cx:pt idx="43">1559</cx:pt>
          <cx:pt idx="44">1412</cx:pt>
          <cx:pt idx="45">1368</cx:pt>
          <cx:pt idx="46">1306</cx:pt>
          <cx:pt idx="47">1288</cx:pt>
          <cx:pt idx="48">1241</cx:pt>
          <cx:pt idx="49">69613</cx:pt>
        </cx:lvl>
      </cx:numDim>
    </cx:data>
  </cx:chartData>
  <cx:chart>
    <cx:title pos="t" align="ctr" overlay="0">
      <cx:tx>
        <cx:txData>
          <cx:v>Vieraskieliset kunnittain 2024</cx:v>
        </cx:txData>
      </cx:tx>
      <cx:txPr>
        <a:bodyPr spcFirstLastPara="1" vertOverflow="ellipsis" horzOverflow="overflow" wrap="square" lIns="0" tIns="0" rIns="0" bIns="0" anchor="ctr" anchorCtr="1"/>
        <a:lstStyle/>
        <a:p>
          <a:pPr algn="ctr" rtl="0">
            <a:defRPr/>
          </a:pPr>
          <a:r>
            <a:rPr lang="fi-FI" sz="1400" b="0" i="0" u="none" strike="noStrike" baseline="0">
              <a:solidFill>
                <a:schemeClr val="tx1"/>
              </a:solidFill>
              <a:latin typeface="Work Sans"/>
            </a:rPr>
            <a:t>Vieraskieliset kunnittain 2024</a:t>
          </a:r>
        </a:p>
      </cx:txPr>
    </cx:title>
    <cx:plotArea>
      <cx:plotAreaRegion>
        <cx:series layoutId="treemap" uniqueId="{63B454A7-52B8-4420-8839-1C3861822F11}">
          <cx:tx>
            <cx:txData>
              <cx:f>Taul1!$B$1</cx:f>
              <cx:v>2024</cx:v>
            </cx:txData>
          </cx:tx>
          <cx:dataLabels pos="inEnd">
            <cx:visibility seriesName="0" categoryName="1" value="1"/>
            <cx:separator>
</cx:separator>
            <cx:dataLabel idx="0">
              <cx:txPr>
                <a:bodyPr spcFirstLastPara="1" vertOverflow="ellipsis" horzOverflow="overflow" wrap="square" lIns="0" tIns="0" rIns="0" bIns="0" anchor="ctr" anchorCtr="1"/>
                <a:lstStyle/>
                <a:p>
                  <a:pPr algn="ctr" rtl="0">
                    <a:defRPr sz="3600"/>
                  </a:pPr>
                  <a:r>
                    <a:rPr lang="fi-FI" sz="3600" b="0" i="0" u="none" strike="noStrike" baseline="0">
                      <a:solidFill>
                        <a:prstClr val="white"/>
                      </a:solidFill>
                      <a:latin typeface="Work Sans"/>
                    </a:rPr>
                    <a:t>Helsinki
139901</a:t>
                  </a:r>
                </a:p>
              </cx:txPr>
              <cx:visibility seriesName="0" categoryName="1" value="1"/>
              <cx:separator>
</cx:separator>
            </cx:dataLabel>
            <cx:dataLabel idx="1">
              <cx:txPr>
                <a:bodyPr spcFirstLastPara="1" vertOverflow="ellipsis" horzOverflow="overflow" wrap="square" lIns="0" tIns="0" rIns="0" bIns="0" anchor="ctr" anchorCtr="1"/>
                <a:lstStyle/>
                <a:p>
                  <a:pPr algn="ctr" rtl="0">
                    <a:defRPr sz="3200"/>
                  </a:pPr>
                  <a:r>
                    <a:rPr lang="fi-FI" sz="3200" b="0" i="0" u="none" strike="noStrike" baseline="0">
                      <a:solidFill>
                        <a:prstClr val="white"/>
                      </a:solidFill>
                      <a:latin typeface="Work Sans"/>
                    </a:rPr>
                    <a:t>Espoo
80179</a:t>
                  </a:r>
                </a:p>
              </cx:txPr>
              <cx:visibility seriesName="0" categoryName="1" value="1"/>
              <cx:separator>
</cx:separator>
            </cx:dataLabel>
            <cx:dataLabel idx="2">
              <cx:txPr>
                <a:bodyPr spcFirstLastPara="1" vertOverflow="ellipsis" horzOverflow="overflow" wrap="square" lIns="0" tIns="0" rIns="0" bIns="0" anchor="ctr" anchorCtr="1"/>
                <a:lstStyle/>
                <a:p>
                  <a:pPr algn="ctr" rtl="0">
                    <a:defRPr sz="3200"/>
                  </a:pPr>
                  <a:r>
                    <a:rPr lang="fi-FI" sz="3200" b="0" i="0" u="none" strike="noStrike" baseline="0">
                      <a:solidFill>
                        <a:prstClr val="white"/>
                      </a:solidFill>
                      <a:latin typeface="Work Sans"/>
                    </a:rPr>
                    <a:t>Vantaa
72178</a:t>
                  </a:r>
                </a:p>
              </cx:txPr>
              <cx:visibility seriesName="0" categoryName="1" value="1"/>
              <cx:separator>
</cx:separator>
            </cx:dataLabel>
            <cx:dataLabel idx="3">
              <cx:txPr>
                <a:bodyPr spcFirstLastPara="1" vertOverflow="ellipsis" horzOverflow="overflow" wrap="square" lIns="0" tIns="0" rIns="0" bIns="0" anchor="ctr" anchorCtr="1"/>
                <a:lstStyle/>
                <a:p>
                  <a:pPr algn="ctr" rtl="0">
                    <a:defRPr sz="2000"/>
                  </a:pPr>
                  <a:r>
                    <a:rPr lang="fi-FI" sz="2000" b="0" i="0" u="none" strike="noStrike" baseline="0">
                      <a:solidFill>
                        <a:prstClr val="white"/>
                      </a:solidFill>
                      <a:latin typeface="Work Sans"/>
                    </a:rPr>
                    <a:t>Turku
34348</a:t>
                  </a:r>
                </a:p>
              </cx:txPr>
              <cx:visibility seriesName="0" categoryName="1" value="1"/>
              <cx:separator>
</cx:separator>
            </cx:dataLabel>
            <cx:dataLabel idx="4">
              <cx:txPr>
                <a:bodyPr spcFirstLastPara="1" vertOverflow="ellipsis" horzOverflow="overflow" wrap="square" lIns="0" tIns="0" rIns="0" bIns="0" anchor="ctr" anchorCtr="1"/>
                <a:lstStyle/>
                <a:p>
                  <a:pPr algn="ctr" rtl="0">
                    <a:defRPr sz="1500"/>
                  </a:pPr>
                  <a:r>
                    <a:rPr lang="fi-FI" sz="1500" b="0" i="0" u="none" strike="noStrike" baseline="0">
                      <a:solidFill>
                        <a:prstClr val="white"/>
                      </a:solidFill>
                      <a:latin typeface="Work Sans"/>
                    </a:rPr>
                    <a:t>Tampere
29595</a:t>
                  </a:r>
                </a:p>
              </cx:txPr>
              <cx:visibility seriesName="0" categoryName="1" value="1"/>
              <cx:separator>
</cx:separator>
            </cx:dataLabel>
            <cx:dataLabel idx="5">
              <cx:txPr>
                <a:bodyPr spcFirstLastPara="1" vertOverflow="ellipsis" horzOverflow="overflow" wrap="square" lIns="0" tIns="0" rIns="0" bIns="0" anchor="ctr" anchorCtr="1"/>
                <a:lstStyle/>
                <a:p>
                  <a:pPr algn="ctr" rtl="0">
                    <a:defRPr sz="1400"/>
                  </a:pPr>
                  <a:r>
                    <a:rPr lang="fi-FI" sz="1400" b="0" i="0" u="none" strike="noStrike" baseline="0">
                      <a:solidFill>
                        <a:prstClr val="white"/>
                      </a:solidFill>
                      <a:latin typeface="Work Sans"/>
                    </a:rPr>
                    <a:t>Oulu
14102</a:t>
                  </a:r>
                </a:p>
              </cx:txPr>
              <cx:visibility seriesName="0" categoryName="1" value="1"/>
              <cx:separator>
</cx:separator>
            </cx:dataLabel>
            <cx:dataLabel idx="6">
              <cx:txPr>
                <a:bodyPr spcFirstLastPara="1" vertOverflow="ellipsis" horzOverflow="overflow" wrap="square" lIns="0" tIns="0" rIns="0" bIns="0" anchor="ctr" anchorCtr="1"/>
                <a:lstStyle/>
                <a:p>
                  <a:pPr algn="ctr" rtl="0">
                    <a:defRPr sz="1200"/>
                  </a:pPr>
                  <a:r>
                    <a:rPr lang="fi-FI" sz="1200" b="0" i="0" u="none" strike="noStrike" baseline="0">
                      <a:solidFill>
                        <a:prstClr val="white"/>
                      </a:solidFill>
                      <a:latin typeface="Work Sans"/>
                    </a:rPr>
                    <a:t>Lahti
12552</a:t>
                  </a:r>
                </a:p>
              </cx:txPr>
              <cx:visibility seriesName="0" categoryName="1" value="1"/>
              <cx:separator>
</cx:separator>
            </cx:dataLabel>
            <cx:dataLabel idx="7">
              <cx:txPr>
                <a:bodyPr spcFirstLastPara="1" vertOverflow="ellipsis" horzOverflow="overflow" wrap="square" lIns="0" tIns="0" rIns="0" bIns="0" anchor="ctr" anchorCtr="1"/>
                <a:lstStyle/>
                <a:p>
                  <a:pPr algn="ctr" rtl="0">
                    <a:defRPr sz="900"/>
                  </a:pPr>
                  <a:r>
                    <a:rPr lang="fi-FI" sz="900" b="0" i="0" u="none" strike="noStrike" baseline="0">
                      <a:solidFill>
                        <a:prstClr val="white"/>
                      </a:solidFill>
                      <a:latin typeface="Work Sans"/>
                    </a:rPr>
                    <a:t>Jyväskylä
11319</a:t>
                  </a:r>
                </a:p>
              </cx:txPr>
              <cx:visibility seriesName="0" categoryName="1" value="1"/>
              <cx:separator>
</cx:separator>
            </cx:dataLabel>
            <cx:dataLabel idx="9">
              <cx:txPr>
                <a:bodyPr spcFirstLastPara="1" vertOverflow="ellipsis" horzOverflow="overflow" wrap="square" lIns="0" tIns="0" rIns="0" bIns="0" anchor="ctr" anchorCtr="1"/>
                <a:lstStyle/>
                <a:p>
                  <a:pPr algn="ctr" rtl="0">
                    <a:defRPr sz="1050"/>
                  </a:pPr>
                  <a:r>
                    <a:rPr lang="fi-FI" sz="1050" b="0" i="0" u="none" strike="noStrike" baseline="0">
                      <a:solidFill>
                        <a:prstClr val="white"/>
                      </a:solidFill>
                      <a:latin typeface="Work Sans"/>
                    </a:rPr>
                    <a:t>Kuopio
8391</a:t>
                  </a:r>
                </a:p>
              </cx:txPr>
              <cx:visibility seriesName="0" categoryName="1" value="1"/>
              <cx:separator>
</cx:separator>
            </cx:dataLabel>
            <cx:dataLabel idx="10">
              <cx:txPr>
                <a:bodyPr spcFirstLastPara="1" vertOverflow="ellipsis" horzOverflow="overflow" wrap="square" lIns="0" tIns="0" rIns="0" bIns="0" anchor="ctr" anchorCtr="1"/>
                <a:lstStyle/>
                <a:p>
                  <a:pPr algn="ctr" rtl="0">
                    <a:defRPr sz="900"/>
                  </a:pPr>
                  <a:r>
                    <a:rPr lang="fi-FI" sz="900" b="0" i="0" u="none" strike="noStrike" baseline="0">
                      <a:solidFill>
                        <a:prstClr val="white"/>
                      </a:solidFill>
                      <a:latin typeface="Work Sans"/>
                    </a:rPr>
                    <a:t>Lappeenranta
8211</a:t>
                  </a:r>
                </a:p>
              </cx:txPr>
              <cx:visibility seriesName="0" categoryName="1" value="1"/>
              <cx:separator>
</cx:separator>
            </cx:dataLabel>
            <cx:dataLabel idx="13">
              <cx:txPr>
                <a:bodyPr spcFirstLastPara="1" vertOverflow="ellipsis" horzOverflow="overflow" wrap="square" lIns="0" tIns="0" rIns="0" bIns="0" anchor="ctr" anchorCtr="1"/>
                <a:lstStyle/>
                <a:p>
                  <a:pPr algn="ctr" rtl="0">
                    <a:defRPr sz="800"/>
                  </a:pPr>
                  <a:r>
                    <a:rPr lang="fi-FI" sz="800" b="0" i="0" u="none" strike="noStrike" baseline="0">
                      <a:solidFill>
                        <a:prstClr val="white"/>
                      </a:solidFill>
                      <a:latin typeface="Work Sans"/>
                    </a:rPr>
                    <a:t>Kotka
5571</a:t>
                  </a:r>
                </a:p>
              </cx:txPr>
              <cx:visibility seriesName="0" categoryName="1" value="1"/>
              <cx:separator>
</cx:separator>
            </cx:dataLabel>
            <cx:dataLabel idx="14">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Kirkkonummi
5386</a:t>
                  </a:r>
                </a:p>
              </cx:txPr>
              <cx:visibility seriesName="0" categoryName="1" value="1"/>
              <cx:separator>
</cx:separator>
            </cx:dataLabel>
            <cx:dataLabel idx="15">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Hämeenlinna
5281</a:t>
                  </a:r>
                </a:p>
              </cx:txPr>
              <cx:visibility seriesName="0" categoryName="1" value="1"/>
              <cx:separator>
</cx:separator>
            </cx:dataLabel>
            <cx:dataLabel idx="16">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Pori
4864</a:t>
                  </a:r>
                </a:p>
              </cx:txPr>
              <cx:visibility seriesName="0" categoryName="1" value="1"/>
              <cx:separator>
</cx:separator>
            </cx:dataLabel>
            <cx:dataLabel idx="17">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Porvoo
4821</a:t>
                  </a:r>
                </a:p>
              </cx:txPr>
              <cx:visibility seriesName="0" categoryName="1" value="1"/>
              <cx:separator>
</cx:separator>
            </cx:dataLabel>
            <cx:dataLabel idx="18">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Salo
4673</a:t>
                  </a:r>
                </a:p>
              </cx:txPr>
              <cx:visibility seriesName="0" categoryName="1" value="1"/>
              <cx:separator>
</cx:separator>
            </cx:dataLabel>
            <cx:dataLabel idx="19">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Kouvola
4634</a:t>
                  </a:r>
                </a:p>
              </cx:txPr>
              <cx:visibility seriesName="0" categoryName="1" value="1"/>
              <cx:separator>
</cx:separator>
            </cx:dataLabel>
            <cx:dataLabel idx="20">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Järvenpää
4478</a:t>
                  </a:r>
                </a:p>
              </cx:txPr>
              <cx:visibility seriesName="0" categoryName="1" value="1"/>
              <cx:separator>
</cx:separator>
            </cx:dataLabel>
            <cx:dataLabel idx="21">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Hyvinkää
4081</a:t>
                  </a:r>
                </a:p>
              </cx:txPr>
              <cx:visibility seriesName="0" categoryName="1" value="1"/>
              <cx:separator>
</cx:separator>
            </cx:dataLabel>
            <cx:dataLabel idx="22">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Rovaniemi
3832</a:t>
                  </a:r>
                </a:p>
              </cx:txPr>
              <cx:visibility seriesName="0" categoryName="1" value="1"/>
              <cx:separator>
</cx:separator>
            </cx:dataLabel>
            <cx:dataLabel idx="23">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Rauma
3681</a:t>
                  </a:r>
                </a:p>
              </cx:txPr>
              <cx:visibility seriesName="0" categoryName="1" value="1"/>
              <cx:separator>
</cx:separator>
            </cx:dataLabel>
            <cx:dataLabel idx="24">
              <cx:txPr>
                <a:bodyPr spcFirstLastPara="1" vertOverflow="ellipsis" horzOverflow="overflow" wrap="square" lIns="0" tIns="0" rIns="0" bIns="0" anchor="ctr" anchorCtr="1"/>
                <a:lstStyle/>
                <a:p>
                  <a:pPr algn="ctr" rtl="0">
                    <a:defRPr sz="400"/>
                  </a:pPr>
                  <a:r>
                    <a:rPr lang="fi-FI" sz="400" b="0" i="0" u="none" strike="noStrike" baseline="0">
                      <a:solidFill>
                        <a:prstClr val="white"/>
                      </a:solidFill>
                      <a:latin typeface="Work Sans"/>
                    </a:rPr>
                    <a:t>Nurmijärvi
3649</a:t>
                  </a:r>
                </a:p>
              </cx:txPr>
              <cx:visibility seriesName="0" categoryName="1" value="1"/>
              <cx:separator>
</cx:separator>
            </cx:dataLabel>
            <cx:dataLabel idx="25">
              <cx:txPr>
                <a:bodyPr spcFirstLastPara="1" vertOverflow="ellipsis" horzOverflow="overflow" wrap="square" lIns="0" tIns="0" rIns="0" bIns="0" anchor="ctr" anchorCtr="1"/>
                <a:lstStyle/>
                <a:p>
                  <a:pPr algn="ctr" rtl="0">
                    <a:defRPr sz="400"/>
                  </a:pPr>
                  <a:r>
                    <a:rPr lang="fi-FI" sz="400" b="0" i="0" u="none" strike="noStrike" baseline="0">
                      <a:solidFill>
                        <a:prstClr val="white"/>
                      </a:solidFill>
                      <a:latin typeface="Work Sans"/>
                    </a:rPr>
                    <a:t>Tuusula
3646</a:t>
                  </a:r>
                </a:p>
              </cx:txPr>
              <cx:visibility seriesName="0" categoryName="1" value="1"/>
              <cx:separator>
</cx:separator>
            </cx:dataLabel>
            <cx:dataLabel idx="26">
              <cx:txPr>
                <a:bodyPr spcFirstLastPara="1" vertOverflow="ellipsis" horzOverflow="overflow" wrap="square" lIns="0" tIns="0" rIns="0" bIns="0" anchor="ctr" anchorCtr="1"/>
                <a:lstStyle/>
                <a:p>
                  <a:pPr algn="ctr" rtl="0">
                    <a:defRPr sz="400"/>
                  </a:pPr>
                  <a:r>
                    <a:rPr lang="fi-FI" sz="400" b="0" i="0" u="none" strike="noStrike" baseline="0">
                      <a:solidFill>
                        <a:prstClr val="white"/>
                      </a:solidFill>
                      <a:latin typeface="Work Sans"/>
                    </a:rPr>
                    <a:t>Seinäjoki
3565</a:t>
                  </a:r>
                </a:p>
              </cx:txPr>
              <cx:visibility seriesName="0" categoryName="1" value="1"/>
              <cx:separator>
</cx:separator>
            </cx:dataLabel>
            <cx:dataLabel idx="27">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Raisio
3509</a:t>
                  </a:r>
                </a:p>
              </cx:txPr>
              <cx:visibility seriesName="0" categoryName="1" value="1"/>
              <cx:separator>
</cx:separator>
            </cx:dataLabel>
            <cx:dataLabel idx="28">
              <cx:txPr>
                <a:bodyPr spcFirstLastPara="1" vertOverflow="ellipsis" horzOverflow="overflow" wrap="square" lIns="0" tIns="0" rIns="0" bIns="0" anchor="ctr" anchorCtr="1"/>
                <a:lstStyle/>
                <a:p>
                  <a:pPr algn="ctr" rtl="0">
                    <a:defRPr sz="400"/>
                  </a:pPr>
                  <a:r>
                    <a:rPr lang="fi-FI" sz="400" b="0" i="0" u="none" strike="noStrike" baseline="0">
                      <a:solidFill>
                        <a:prstClr val="white"/>
                      </a:solidFill>
                      <a:latin typeface="Work Sans"/>
                    </a:rPr>
                    <a:t>Mikkeli
3249</a:t>
                  </a:r>
                </a:p>
              </cx:txPr>
              <cx:visibility seriesName="0" categoryName="1" value="1"/>
              <cx:separator>
</cx:separator>
            </cx:dataLabel>
            <cx:dataLabel idx="29">
              <cx:txPr>
                <a:bodyPr spcFirstLastPara="1" vertOverflow="ellipsis" horzOverflow="overflow" wrap="square" lIns="0" tIns="0" rIns="0" bIns="0" anchor="ctr" anchorCtr="1"/>
                <a:lstStyle/>
                <a:p>
                  <a:pPr algn="ctr" rtl="0">
                    <a:defRPr sz="400"/>
                  </a:pPr>
                  <a:r>
                    <a:rPr lang="fi-FI" sz="400" b="0" i="0" u="none" strike="noStrike" baseline="0">
                      <a:solidFill>
                        <a:prstClr val="white"/>
                      </a:solidFill>
                      <a:latin typeface="Work Sans"/>
                    </a:rPr>
                    <a:t>Pietarsaari
3158</a:t>
                  </a:r>
                </a:p>
              </cx:txPr>
              <cx:visibility seriesName="0" categoryName="1" value="1"/>
              <cx:separator>
</cx:separator>
            </cx:dataLabel>
            <cx:dataLabel idx="30">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Lohja
3118</a:t>
                  </a:r>
                </a:p>
              </cx:txPr>
              <cx:visibility seriesName="0" categoryName="1" value="1"/>
              <cx:separator>
</cx:separator>
            </cx:dataLabel>
            <cx:dataLabel idx="31">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Kajaani
2838</a:t>
                  </a:r>
                </a:p>
              </cx:txPr>
              <cx:visibility seriesName="0" categoryName="1" value="1"/>
              <cx:separator>
</cx:separator>
            </cx:dataLabel>
            <cx:dataLabel idx="32">
              <cx:txPr>
                <a:bodyPr spcFirstLastPara="1" vertOverflow="ellipsis" horzOverflow="overflow" wrap="square" lIns="0" tIns="0" rIns="0" bIns="0" anchor="ctr" anchorCtr="1"/>
                <a:lstStyle/>
                <a:p>
                  <a:pPr algn="ctr" rtl="0">
                    <a:defRPr sz="400"/>
                  </a:pPr>
                  <a:r>
                    <a:rPr lang="fi-FI" sz="400" b="0" i="0" u="none" strike="noStrike" baseline="0">
                      <a:solidFill>
                        <a:prstClr val="white"/>
                      </a:solidFill>
                      <a:latin typeface="Work Sans"/>
                    </a:rPr>
                    <a:t>Kokkola
2718</a:t>
                  </a:r>
                </a:p>
              </cx:txPr>
              <cx:visibility seriesName="0" categoryName="1" value="1"/>
              <cx:separator>
</cx:separator>
            </cx:dataLabel>
            <cx:dataLabel idx="33">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Kaarina
2433</a:t>
                  </a:r>
                </a:p>
              </cx:txPr>
              <cx:visibility seriesName="0" categoryName="1" value="1"/>
              <cx:separator>
</cx:separator>
            </cx:dataLabel>
            <cx:dataLabel idx="34">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Imatra
2350</a:t>
                  </a:r>
                </a:p>
              </cx:txPr>
              <cx:visibility seriesName="0" categoryName="1" value="1"/>
              <cx:separator>
</cx:separator>
            </cx:dataLabel>
            <cx:dataLabel idx="35">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Riihimäki
2330</a:t>
                  </a:r>
                </a:p>
              </cx:txPr>
              <cx:visibility seriesName="0" categoryName="1" value="1"/>
              <cx:separator>
</cx:separator>
            </cx:dataLabel>
            <cx:dataLabel idx="36">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Vihti
2105</a:t>
                  </a:r>
                </a:p>
              </cx:txPr>
              <cx:visibility seriesName="0" categoryName="1" value="1"/>
              <cx:separator>
</cx:separator>
            </cx:dataLabel>
            <cx:dataLabel idx="37">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Närpiö
2081</a:t>
                  </a:r>
                </a:p>
              </cx:txPr>
              <cx:visibility seriesName="0" categoryName="1" value="1"/>
              <cx:separator>
</cx:separator>
            </cx:dataLabel>
            <cx:dataLabel idx="38">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Savonlinna
1791</a:t>
                  </a:r>
                </a:p>
              </cx:txPr>
              <cx:visibility seriesName="0" categoryName="1" value="1"/>
              <cx:separator>
</cx:separator>
            </cx:dataLabel>
            <cx:dataLabel idx="39">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Sipoo
1734</a:t>
                  </a:r>
                </a:p>
              </cx:txPr>
              <cx:visibility seriesName="0" categoryName="1" value="1"/>
              <cx:separator>
</cx:separator>
            </cx:dataLabel>
            <cx:dataLabel idx="40">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Raasepori
1684</a:t>
                  </a:r>
                </a:p>
              </cx:txPr>
              <cx:visibility seriesName="0" categoryName="1" value="1"/>
              <cx:separator>
</cx:separator>
            </cx:dataLabel>
            <cx:dataLabel idx="41">
              <cx:txPr>
                <a:bodyPr spcFirstLastPara="1" vertOverflow="ellipsis" horzOverflow="overflow" wrap="square" lIns="0" tIns="0" rIns="0" bIns="0" anchor="ctr" anchorCtr="1"/>
                <a:lstStyle/>
                <a:p>
                  <a:pPr algn="ctr" rtl="0">
                    <a:defRPr sz="200"/>
                  </a:pPr>
                  <a:r>
                    <a:rPr lang="fi-FI" sz="200" b="0" i="0" u="none" strike="noStrike" baseline="0">
                      <a:solidFill>
                        <a:prstClr val="white"/>
                      </a:solidFill>
                      <a:latin typeface="Work Sans"/>
                    </a:rPr>
                    <a:t>Maarianhamina - Mariehamn
1675</a:t>
                  </a:r>
                </a:p>
              </cx:txPr>
              <cx:visibility seriesName="0" categoryName="1" value="1"/>
              <cx:separator>
</cx:separator>
            </cx:dataLabel>
            <cx:dataLabel idx="42">
              <cx:txPr>
                <a:bodyPr spcFirstLastPara="1" vertOverflow="ellipsis" horzOverflow="overflow" wrap="square" lIns="0" tIns="0" rIns="0" bIns="0" anchor="ctr" anchorCtr="1"/>
                <a:lstStyle/>
                <a:p>
                  <a:pPr algn="ctr" rtl="0">
                    <a:defRPr sz="200"/>
                  </a:pPr>
                  <a:r>
                    <a:rPr lang="fi-FI" sz="200" b="0" i="0" u="none" strike="noStrike" baseline="0">
                      <a:solidFill>
                        <a:prstClr val="white"/>
                      </a:solidFill>
                      <a:latin typeface="Work Sans"/>
                    </a:rPr>
                    <a:t>Hamina
1642</a:t>
                  </a:r>
                </a:p>
              </cx:txPr>
              <cx:visibility seriesName="0" categoryName="1" value="1"/>
              <cx:separator>
</cx:separator>
            </cx:dataLabel>
            <cx:dataLabel idx="43">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Forssa
1559</a:t>
                  </a:r>
                </a:p>
              </cx:txPr>
              <cx:visibility seriesName="0" categoryName="1" value="1"/>
              <cx:separator>
</cx:separator>
            </cx:dataLabel>
            <cx:dataLabel idx="44">
              <cx:txPr>
                <a:bodyPr spcFirstLastPara="1" vertOverflow="ellipsis" horzOverflow="overflow" wrap="square" lIns="0" tIns="0" rIns="0" bIns="0" anchor="ctr" anchorCtr="1"/>
                <a:lstStyle/>
                <a:p>
                  <a:pPr algn="ctr" rtl="0">
                    <a:defRPr sz="300"/>
                  </a:pPr>
                  <a:r>
                    <a:rPr lang="fi-FI" sz="300" b="0" i="0" u="none" strike="noStrike" baseline="0">
                      <a:solidFill>
                        <a:prstClr val="white"/>
                      </a:solidFill>
                      <a:latin typeface="Work Sans"/>
                    </a:rPr>
                    <a:t>Nokia
1412</a:t>
                  </a:r>
                </a:p>
              </cx:txPr>
              <cx:visibility seriesName="0" categoryName="1" value="1"/>
              <cx:separator>
</cx:separator>
            </cx:dataLabel>
            <cx:dataLabel idx="45">
              <cx:txPr>
                <a:bodyPr spcFirstLastPara="1" vertOverflow="ellipsis" horzOverflow="overflow" wrap="square" lIns="0" tIns="0" rIns="0" bIns="0" anchor="ctr" anchorCtr="1"/>
                <a:lstStyle/>
                <a:p>
                  <a:pPr algn="ctr" rtl="0">
                    <a:defRPr sz="200"/>
                  </a:pPr>
                  <a:r>
                    <a:rPr lang="fi-FI" sz="200" b="0" i="0" u="none" strike="noStrike" baseline="0">
                      <a:solidFill>
                        <a:prstClr val="white"/>
                      </a:solidFill>
                      <a:latin typeface="Work Sans"/>
                    </a:rPr>
                    <a:t>Kemi
1368</a:t>
                  </a:r>
                </a:p>
              </cx:txPr>
              <cx:visibility seriesName="0" categoryName="1" value="1"/>
              <cx:separator>
</cx:separator>
            </cx:dataLabel>
            <cx:dataLabel idx="46">
              <cx:txPr>
                <a:bodyPr spcFirstLastPara="1" vertOverflow="ellipsis" horzOverflow="overflow" wrap="square" lIns="0" tIns="0" rIns="0" bIns="0" anchor="ctr" anchorCtr="1"/>
                <a:lstStyle/>
                <a:p>
                  <a:pPr algn="ctr" rtl="0">
                    <a:defRPr sz="200"/>
                  </a:pPr>
                  <a:r>
                    <a:rPr lang="fi-FI" sz="200" b="0" i="0" u="none" strike="noStrike" baseline="0">
                      <a:solidFill>
                        <a:prstClr val="white"/>
                      </a:solidFill>
                      <a:latin typeface="Work Sans"/>
                    </a:rPr>
                    <a:t>Uusikaupunki
1306</a:t>
                  </a:r>
                </a:p>
              </cx:txPr>
              <cx:visibility seriesName="0" categoryName="1" value="1"/>
              <cx:separator>
</cx:separator>
            </cx:dataLabel>
            <cx:dataLabel idx="47">
              <cx:txPr>
                <a:bodyPr spcFirstLastPara="1" vertOverflow="ellipsis" horzOverflow="overflow" wrap="square" lIns="0" tIns="0" rIns="0" bIns="0" anchor="ctr" anchorCtr="1"/>
                <a:lstStyle/>
                <a:p>
                  <a:pPr algn="ctr" rtl="0">
                    <a:defRPr sz="200"/>
                  </a:pPr>
                  <a:r>
                    <a:rPr lang="fi-FI" sz="200" b="0" i="0" u="none" strike="noStrike" baseline="0">
                      <a:solidFill>
                        <a:prstClr val="white"/>
                      </a:solidFill>
                      <a:latin typeface="Work Sans"/>
                    </a:rPr>
                    <a:t>Valkeakoski
1288</a:t>
                  </a:r>
                </a:p>
              </cx:txPr>
              <cx:visibility seriesName="0" categoryName="1" value="1"/>
              <cx:separator>
</cx:separator>
            </cx:dataLabel>
            <cx:dataLabel idx="48">
              <cx:txPr>
                <a:bodyPr spcFirstLastPara="1" vertOverflow="ellipsis" horzOverflow="overflow" wrap="square" lIns="0" tIns="0" rIns="0" bIns="0" anchor="ctr" anchorCtr="1"/>
                <a:lstStyle/>
                <a:p>
                  <a:pPr algn="ctr" rtl="0">
                    <a:defRPr sz="200"/>
                  </a:pPr>
                  <a:r>
                    <a:rPr lang="fi-FI" sz="200" b="0" i="0" u="none" strike="noStrike" baseline="0">
                      <a:solidFill>
                        <a:prstClr val="white"/>
                      </a:solidFill>
                      <a:latin typeface="Work Sans"/>
                    </a:rPr>
                    <a:t>Mäntsälä
1241</a:t>
                  </a:r>
                </a:p>
              </cx:txPr>
              <cx:visibility seriesName="0" categoryName="1" value="1"/>
              <cx:separator>
</cx:separator>
            </cx:dataLabel>
            <cx:dataLabel idx="49">
              <cx:txPr>
                <a:bodyPr spcFirstLastPara="1" vertOverflow="ellipsis" horzOverflow="overflow" wrap="square" lIns="0" tIns="0" rIns="0" bIns="0" anchor="ctr" anchorCtr="1"/>
                <a:lstStyle/>
                <a:p>
                  <a:pPr algn="ctr" rtl="0">
                    <a:defRPr sz="1800"/>
                  </a:pPr>
                  <a:r>
                    <a:rPr lang="fi-FI" sz="1800" b="0" i="0" u="none" strike="noStrike" baseline="0">
                      <a:solidFill>
                        <a:prstClr val="white"/>
                      </a:solidFill>
                      <a:latin typeface="Work Sans"/>
                    </a:rPr>
                    <a:t>Muut 259 kuntaa
69613</a:t>
                  </a:r>
                </a:p>
              </cx:txPr>
              <cx:visibility seriesName="0" categoryName="1" value="1"/>
              <cx:separator>
</cx:separator>
            </cx:dataLabel>
          </cx:dataLabels>
          <cx:dataId val="0"/>
          <cx:layoutPr>
            <cx:parentLabelLayout val="overlapping"/>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Taul1!$A$2:$A$51</cx:f>
        <cx:lvl ptCount="50">
          <cx:pt idx="0">Helsinki</cx:pt>
          <cx:pt idx="1">Espoo</cx:pt>
          <cx:pt idx="2">Vantaa</cx:pt>
          <cx:pt idx="3">Turku</cx:pt>
          <cx:pt idx="4">Tampere</cx:pt>
          <cx:pt idx="5">Oulu</cx:pt>
          <cx:pt idx="6">Lahti</cx:pt>
          <cx:pt idx="7">Jyväskylä</cx:pt>
          <cx:pt idx="8">Vaasa</cx:pt>
          <cx:pt idx="9">Kuopio</cx:pt>
          <cx:pt idx="10">Lappeenranta</cx:pt>
          <cx:pt idx="11">Joensuu</cx:pt>
          <cx:pt idx="12">Kerava</cx:pt>
          <cx:pt idx="13">Kotka</cx:pt>
          <cx:pt idx="14">Kirkkonummi</cx:pt>
          <cx:pt idx="15">Hämeenlinna</cx:pt>
          <cx:pt idx="16">Pori</cx:pt>
          <cx:pt idx="17">Porvoo</cx:pt>
          <cx:pt idx="18">Salo</cx:pt>
          <cx:pt idx="19">Kouvola</cx:pt>
          <cx:pt idx="20">Järvenpää</cx:pt>
          <cx:pt idx="21">Hyvinkää</cx:pt>
          <cx:pt idx="22">Rovaniemi</cx:pt>
          <cx:pt idx="23">Rauma</cx:pt>
          <cx:pt idx="24">Nurmijärvi</cx:pt>
          <cx:pt idx="25">Tuusula</cx:pt>
          <cx:pt idx="26">Seinäjoki</cx:pt>
          <cx:pt idx="27">Raisio</cx:pt>
          <cx:pt idx="28">Mikkeli</cx:pt>
          <cx:pt idx="29">Pietarsaari</cx:pt>
          <cx:pt idx="30">Lohja</cx:pt>
          <cx:pt idx="31">Kajaani</cx:pt>
          <cx:pt idx="32">Kokkola</cx:pt>
          <cx:pt idx="33">Kaarina</cx:pt>
          <cx:pt idx="34">Imatra</cx:pt>
          <cx:pt idx="35">Riihimäki</cx:pt>
          <cx:pt idx="36">Vihti</cx:pt>
          <cx:pt idx="37">Närpiö</cx:pt>
          <cx:pt idx="38">Savonlinna</cx:pt>
          <cx:pt idx="39">Sipoo</cx:pt>
          <cx:pt idx="40">Raasepori</cx:pt>
          <cx:pt idx="41">Maarianhamina - Mariehamn</cx:pt>
          <cx:pt idx="42">Hamina</cx:pt>
          <cx:pt idx="43">Forssa</cx:pt>
          <cx:pt idx="44">Nokia</cx:pt>
          <cx:pt idx="45">Kemi</cx:pt>
          <cx:pt idx="46">Uusikaupunki</cx:pt>
          <cx:pt idx="47">Valkeakoski</cx:pt>
          <cx:pt idx="48">Mäntsälä</cx:pt>
          <cx:pt idx="49">Muut 259 kuntaa</cx:pt>
        </cx:lvl>
      </cx:strDim>
      <cx:numDim type="size">
        <cx:f>Taul1!$D$2:$D$51</cx:f>
        <cx:lvl ptCount="50" formatCode="Yleinen">
          <cx:pt idx="0">231957</cx:pt>
          <cx:pt idx="1">140309</cx:pt>
          <cx:pt idx="2">134882</cx:pt>
          <cx:pt idx="3">62527</cx:pt>
          <cx:pt idx="4">54645</cx:pt>
          <cx:pt idx="5">23225</cx:pt>
          <cx:pt idx="6">22632</cx:pt>
          <cx:pt idx="7">18704</cx:pt>
          <cx:pt idx="8">14745</cx:pt>
          <cx:pt idx="9">14648</cx:pt>
          <cx:pt idx="10">12786</cx:pt>
          <cx:pt idx="11">12230</cx:pt>
          <cx:pt idx="12">11225</cx:pt>
          <cx:pt idx="13">9584</cx:pt>
          <cx:pt idx="14">9029</cx:pt>
          <cx:pt idx="15">8553</cx:pt>
          <cx:pt idx="16">8324</cx:pt>
          <cx:pt idx="17">8287</cx:pt>
          <cx:pt idx="18">8132</cx:pt>
          <cx:pt idx="19">8045</cx:pt>
          <cx:pt idx="20">7548</cx:pt>
          <cx:pt idx="21">7202</cx:pt>
          <cx:pt idx="22">7059</cx:pt>
          <cx:pt idx="23">6677</cx:pt>
          <cx:pt idx="24">6339</cx:pt>
          <cx:pt idx="25">6215</cx:pt>
          <cx:pt idx="26">6210</cx:pt>
          <cx:pt idx="27">5810</cx:pt>
          <cx:pt idx="28">5594</cx:pt>
          <cx:pt idx="29">5536</cx:pt>
          <cx:pt idx="30">5365</cx:pt>
          <cx:pt idx="31">4998</cx:pt>
          <cx:pt idx="32">4907</cx:pt>
          <cx:pt idx="33">4187</cx:pt>
          <cx:pt idx="34">4186</cx:pt>
          <cx:pt idx="35">4120</cx:pt>
          <cx:pt idx="36">3303</cx:pt>
          <cx:pt idx="37">3139</cx:pt>
          <cx:pt idx="38">2969</cx:pt>
          <cx:pt idx="39">2884</cx:pt>
          <cx:pt idx="40">2884</cx:pt>
          <cx:pt idx="41">2732</cx:pt>
          <cx:pt idx="42">2646</cx:pt>
          <cx:pt idx="43">2568</cx:pt>
          <cx:pt idx="44">2553</cx:pt>
          <cx:pt idx="45">2513</cx:pt>
          <cx:pt idx="46">2492</cx:pt>
          <cx:pt idx="47">2473</cx:pt>
          <cx:pt idx="48">2293</cx:pt>
          <cx:pt idx="49">116039</cx:pt>
        </cx:lvl>
      </cx:numDim>
    </cx:data>
  </cx:chartData>
  <cx:chart>
    <cx:title pos="t" align="ctr" overlay="0">
      <cx:tx>
        <cx:txData>
          <cx:v>Vieraskieliset kunnittain 2040</cx:v>
        </cx:txData>
      </cx:tx>
      <cx:txPr>
        <a:bodyPr spcFirstLastPara="1" vertOverflow="ellipsis" horzOverflow="overflow" wrap="square" lIns="0" tIns="0" rIns="0" bIns="0" anchor="ctr" anchorCtr="1"/>
        <a:lstStyle/>
        <a:p>
          <a:pPr algn="ctr" rtl="0">
            <a:defRPr/>
          </a:pPr>
          <a:r>
            <a:rPr lang="fi-FI" sz="1400" b="0" i="0" u="none" strike="noStrike" baseline="0">
              <a:solidFill>
                <a:schemeClr val="tx1"/>
              </a:solidFill>
              <a:latin typeface="Work Sans"/>
            </a:rPr>
            <a:t>Vieraskieliset kunnittain 2040</a:t>
          </a:r>
        </a:p>
      </cx:txPr>
    </cx:title>
    <cx:plotArea>
      <cx:plotAreaRegion>
        <cx:series layoutId="treemap" uniqueId="{F2831A07-1AFD-4CC2-9C0B-BBAEA962A32D}">
          <cx:tx>
            <cx:txData>
              <cx:f>Taul1!$D$1</cx:f>
              <cx:v>2040</cx:v>
            </cx:txData>
          </cx:tx>
          <cx:dataLabels>
            <cx:txPr>
              <a:bodyPr spcFirstLastPara="1" vertOverflow="ellipsis" horzOverflow="overflow" wrap="square" lIns="0" tIns="0" rIns="0" bIns="0" anchor="ctr" anchorCtr="1"/>
              <a:lstStyle/>
              <a:p>
                <a:pPr algn="ctr" rtl="0">
                  <a:defRPr sz="300"/>
                </a:pPr>
                <a:endParaRPr lang="fi-FI" sz="300" b="0" i="0" u="none" strike="noStrike" baseline="0">
                  <a:solidFill>
                    <a:prstClr val="white"/>
                  </a:solidFill>
                  <a:latin typeface="Work Sans"/>
                </a:endParaRPr>
              </a:p>
            </cx:txPr>
            <cx:visibility seriesName="0" categoryName="1" value="1"/>
            <cx:separator>
</cx:separator>
            <cx:dataLabel idx="0">
              <cx:txPr>
                <a:bodyPr spcFirstLastPara="1" vertOverflow="ellipsis" horzOverflow="overflow" wrap="square" lIns="0" tIns="0" rIns="0" bIns="0" anchor="ctr" anchorCtr="1"/>
                <a:lstStyle/>
                <a:p>
                  <a:pPr algn="ctr" rtl="0">
                    <a:defRPr sz="3800"/>
                  </a:pPr>
                  <a:r>
                    <a:rPr lang="fi-FI" sz="3800" b="0" i="0" u="none" strike="noStrike" baseline="0">
                      <a:solidFill>
                        <a:prstClr val="white"/>
                      </a:solidFill>
                      <a:latin typeface="Work Sans"/>
                    </a:rPr>
                    <a:t>Helsinki
231957</a:t>
                  </a:r>
                </a:p>
              </cx:txPr>
              <cx:visibility seriesName="0" categoryName="1" value="1"/>
              <cx:separator>
</cx:separator>
            </cx:dataLabel>
            <cx:dataLabel idx="1">
              <cx:txPr>
                <a:bodyPr spcFirstLastPara="1" vertOverflow="ellipsis" horzOverflow="overflow" wrap="square" lIns="0" tIns="0" rIns="0" bIns="0" anchor="ctr" anchorCtr="1"/>
                <a:lstStyle/>
                <a:p>
                  <a:pPr algn="ctr" rtl="0">
                    <a:defRPr sz="3500"/>
                  </a:pPr>
                  <a:r>
                    <a:rPr lang="fi-FI" sz="3500" b="0" i="0" u="none" strike="noStrike" baseline="0">
                      <a:solidFill>
                        <a:prstClr val="white"/>
                      </a:solidFill>
                      <a:latin typeface="Work Sans"/>
                    </a:rPr>
                    <a:t>Espoo
140309</a:t>
                  </a:r>
                </a:p>
              </cx:txPr>
              <cx:visibility seriesName="0" categoryName="1" value="1"/>
              <cx:separator>
</cx:separator>
            </cx:dataLabel>
            <cx:dataLabel idx="2">
              <cx:txPr>
                <a:bodyPr spcFirstLastPara="1" vertOverflow="ellipsis" horzOverflow="overflow" wrap="square" lIns="0" tIns="0" rIns="0" bIns="0" anchor="ctr" anchorCtr="1"/>
                <a:lstStyle/>
                <a:p>
                  <a:pPr algn="ctr" rtl="0">
                    <a:defRPr sz="3400"/>
                  </a:pPr>
                  <a:r>
                    <a:rPr lang="fi-FI" sz="3400" b="0" i="0" u="none" strike="noStrike" baseline="0">
                      <a:solidFill>
                        <a:prstClr val="white"/>
                      </a:solidFill>
                      <a:latin typeface="Work Sans"/>
                    </a:rPr>
                    <a:t>Vantaa
134882</a:t>
                  </a:r>
                </a:p>
              </cx:txPr>
              <cx:visibility seriesName="0" categoryName="1" value="1"/>
              <cx:separator>
</cx:separator>
            </cx:dataLabel>
            <cx:dataLabel idx="3">
              <cx:txPr>
                <a:bodyPr spcFirstLastPara="1" vertOverflow="ellipsis" horzOverflow="overflow" wrap="square" lIns="0" tIns="0" rIns="0" bIns="0" anchor="ctr" anchorCtr="1"/>
                <a:lstStyle/>
                <a:p>
                  <a:pPr algn="ctr" rtl="0">
                    <a:defRPr sz="2400"/>
                  </a:pPr>
                  <a:r>
                    <a:rPr lang="fi-FI" sz="2400" b="0" i="0" u="none" strike="noStrike" baseline="0">
                      <a:solidFill>
                        <a:prstClr val="white"/>
                      </a:solidFill>
                      <a:latin typeface="Work Sans"/>
                    </a:rPr>
                    <a:t>Turku
62527</a:t>
                  </a:r>
                </a:p>
              </cx:txPr>
              <cx:visibility seriesName="0" categoryName="1" value="1"/>
              <cx:separator>
</cx:separator>
            </cx:dataLabel>
            <cx:dataLabel idx="4">
              <cx:txPr>
                <a:bodyPr spcFirstLastPara="1" vertOverflow="ellipsis" horzOverflow="overflow" wrap="square" lIns="0" tIns="0" rIns="0" bIns="0" anchor="ctr" anchorCtr="1"/>
                <a:lstStyle/>
                <a:p>
                  <a:pPr algn="ctr" rtl="0">
                    <a:defRPr sz="1600"/>
                  </a:pPr>
                  <a:r>
                    <a:rPr lang="fi-FI" sz="1600" b="0" i="0" u="none" strike="noStrike" baseline="0">
                      <a:solidFill>
                        <a:prstClr val="white"/>
                      </a:solidFill>
                      <a:latin typeface="Work Sans"/>
                    </a:rPr>
                    <a:t>Tampere
54645</a:t>
                  </a:r>
                </a:p>
              </cx:txPr>
              <cx:visibility seriesName="0" categoryName="1" value="1"/>
              <cx:separator>
</cx:separator>
            </cx:dataLabel>
            <cx:dataLabel idx="5">
              <cx:txPr>
                <a:bodyPr spcFirstLastPara="1" vertOverflow="ellipsis" horzOverflow="overflow" wrap="square" lIns="0" tIns="0" rIns="0" bIns="0" anchor="ctr" anchorCtr="1"/>
                <a:lstStyle/>
                <a:p>
                  <a:pPr algn="ctr" rtl="0">
                    <a:defRPr sz="1800"/>
                  </a:pPr>
                  <a:r>
                    <a:rPr lang="fi-FI" sz="1800" b="0" i="0" u="none" strike="noStrike" baseline="0">
                      <a:solidFill>
                        <a:prstClr val="white"/>
                      </a:solidFill>
                      <a:latin typeface="Work Sans"/>
                    </a:rPr>
                    <a:t>Oulu
23225</a:t>
                  </a:r>
                </a:p>
              </cx:txPr>
              <cx:visibility seriesName="0" categoryName="1" value="1"/>
              <cx:separator>
</cx:separator>
            </cx:dataLabel>
            <cx:dataLabel idx="6">
              <cx:txPr>
                <a:bodyPr spcFirstLastPara="1" vertOverflow="ellipsis" horzOverflow="overflow" wrap="square" lIns="0" tIns="0" rIns="0" bIns="0" anchor="ctr" anchorCtr="1"/>
                <a:lstStyle/>
                <a:p>
                  <a:pPr algn="ctr" rtl="0">
                    <a:defRPr sz="1600"/>
                  </a:pPr>
                  <a:r>
                    <a:rPr lang="fi-FI" sz="1600" b="0" i="0" u="none" strike="noStrike" baseline="0">
                      <a:solidFill>
                        <a:prstClr val="white"/>
                      </a:solidFill>
                      <a:latin typeface="Work Sans"/>
                    </a:rPr>
                    <a:t>Lahti
22632</a:t>
                  </a:r>
                </a:p>
              </cx:txPr>
              <cx:visibility seriesName="0" categoryName="1" value="1"/>
              <cx:separator>
</cx:separator>
            </cx:dataLabel>
            <cx:dataLabel idx="7">
              <cx:txPr>
                <a:bodyPr spcFirstLastPara="1" vertOverflow="ellipsis" horzOverflow="overflow" wrap="square" lIns="0" tIns="0" rIns="0" bIns="0" anchor="ctr" anchorCtr="1"/>
                <a:lstStyle/>
                <a:p>
                  <a:pPr algn="ctr" rtl="0">
                    <a:defRPr sz="1100"/>
                  </a:pPr>
                  <a:r>
                    <a:rPr lang="fi-FI" sz="1100" b="0" i="0" u="none" strike="noStrike" baseline="0">
                      <a:solidFill>
                        <a:prstClr val="white"/>
                      </a:solidFill>
                      <a:latin typeface="Work Sans"/>
                    </a:rPr>
                    <a:t>Jyväskylä
18704</a:t>
                  </a:r>
                </a:p>
              </cx:txPr>
              <cx:visibility seriesName="0" categoryName="1" value="1"/>
              <cx:separator>
</cx:separator>
            </cx:dataLabel>
            <cx:dataLabel idx="8">
              <cx:txPr>
                <a:bodyPr spcFirstLastPara="1" vertOverflow="ellipsis" horzOverflow="overflow" wrap="square" lIns="0" tIns="0" rIns="0" bIns="0" anchor="ctr" anchorCtr="1"/>
                <a:lstStyle/>
                <a:p>
                  <a:pPr algn="ctr" rtl="0">
                    <a:defRPr sz="1000"/>
                  </a:pPr>
                  <a:r>
                    <a:rPr lang="fi-FI" sz="1000" b="0" i="0" u="none" strike="noStrike" baseline="0">
                      <a:solidFill>
                        <a:prstClr val="white"/>
                      </a:solidFill>
                      <a:latin typeface="Work Sans"/>
                    </a:rPr>
                    <a:t>Vaasa
14745</a:t>
                  </a:r>
                </a:p>
              </cx:txPr>
              <cx:visibility seriesName="0" categoryName="1" value="1"/>
              <cx:separator>
</cx:separator>
            </cx:dataLabel>
            <cx:dataLabel idx="9">
              <cx:txPr>
                <a:bodyPr spcFirstLastPara="1" vertOverflow="ellipsis" horzOverflow="overflow" wrap="square" lIns="0" tIns="0" rIns="0" bIns="0" anchor="ctr" anchorCtr="1"/>
                <a:lstStyle/>
                <a:p>
                  <a:pPr algn="ctr" rtl="0">
                    <a:defRPr sz="1000"/>
                  </a:pPr>
                  <a:r>
                    <a:rPr lang="fi-FI" sz="1000" b="0" i="0" u="none" strike="noStrike" baseline="0">
                      <a:solidFill>
                        <a:prstClr val="white"/>
                      </a:solidFill>
                      <a:latin typeface="Work Sans"/>
                    </a:rPr>
                    <a:t>Kuopio
14648</a:t>
                  </a:r>
                </a:p>
              </cx:txPr>
              <cx:visibility seriesName="0" categoryName="1" value="1"/>
              <cx:separator>
</cx:separator>
            </cx:dataLabel>
            <cx:dataLabel idx="10">
              <cx:txPr>
                <a:bodyPr spcFirstLastPara="1" vertOverflow="ellipsis" horzOverflow="overflow" wrap="square" lIns="0" tIns="0" rIns="0" bIns="0" anchor="ctr" anchorCtr="1"/>
                <a:lstStyle/>
                <a:p>
                  <a:pPr algn="ctr" rtl="0">
                    <a:defRPr sz="900"/>
                  </a:pPr>
                  <a:r>
                    <a:rPr lang="fi-FI" sz="900" b="0" i="0" u="none" strike="noStrike" baseline="0">
                      <a:solidFill>
                        <a:prstClr val="white"/>
                      </a:solidFill>
                      <a:latin typeface="Work Sans"/>
                    </a:rPr>
                    <a:t>Lappeenranta
12786</a:t>
                  </a:r>
                </a:p>
              </cx:txPr>
              <cx:visibility seriesName="0" categoryName="1" value="1"/>
              <cx:separator>
</cx:separator>
            </cx:dataLabel>
            <cx:dataLabel idx="11">
              <cx:txPr>
                <a:bodyPr spcFirstLastPara="1" vertOverflow="ellipsis" horzOverflow="overflow" wrap="square" lIns="0" tIns="0" rIns="0" bIns="0" anchor="ctr" anchorCtr="1"/>
                <a:lstStyle/>
                <a:p>
                  <a:pPr algn="ctr" rtl="0">
                    <a:defRPr sz="900"/>
                  </a:pPr>
                  <a:r>
                    <a:rPr lang="fi-FI" sz="900" b="0" i="0" u="none" strike="noStrike" baseline="0">
                      <a:solidFill>
                        <a:prstClr val="white"/>
                      </a:solidFill>
                      <a:latin typeface="Work Sans"/>
                    </a:rPr>
                    <a:t>Joensuu
12230</a:t>
                  </a:r>
                </a:p>
              </cx:txPr>
              <cx:visibility seriesName="0" categoryName="1" value="1"/>
              <cx:separator>
</cx:separator>
            </cx:dataLabel>
            <cx:dataLabel idx="12">
              <cx:txPr>
                <a:bodyPr spcFirstLastPara="1" vertOverflow="ellipsis" horzOverflow="overflow" wrap="square" lIns="0" tIns="0" rIns="0" bIns="0" anchor="ctr" anchorCtr="1"/>
                <a:lstStyle/>
                <a:p>
                  <a:pPr algn="ctr" rtl="0">
                    <a:defRPr sz="900"/>
                  </a:pPr>
                  <a:r>
                    <a:rPr lang="fi-FI" sz="900" b="0" i="0" u="none" strike="noStrike" baseline="0">
                      <a:solidFill>
                        <a:prstClr val="white"/>
                      </a:solidFill>
                      <a:latin typeface="Work Sans"/>
                    </a:rPr>
                    <a:t>Kerava
11225</a:t>
                  </a:r>
                </a:p>
              </cx:txPr>
              <cx:visibility seriesName="0" categoryName="1" value="1"/>
              <cx:separator>
</cx:separator>
            </cx:dataLabel>
            <cx:dataLabel idx="13">
              <cx:txPr>
                <a:bodyPr spcFirstLastPara="1" vertOverflow="ellipsis" horzOverflow="overflow" wrap="square" lIns="0" tIns="0" rIns="0" bIns="0" anchor="ctr" anchorCtr="1"/>
                <a:lstStyle/>
                <a:p>
                  <a:pPr algn="ctr" rtl="0">
                    <a:defRPr sz="700"/>
                  </a:pPr>
                  <a:r>
                    <a:rPr lang="fi-FI" sz="700" b="0" i="0" u="none" strike="noStrike" baseline="0">
                      <a:solidFill>
                        <a:prstClr val="white"/>
                      </a:solidFill>
                      <a:latin typeface="Work Sans"/>
                    </a:rPr>
                    <a:t>Kotka
9584</a:t>
                  </a:r>
                </a:p>
              </cx:txPr>
              <cx:visibility seriesName="0" categoryName="1" value="1"/>
              <cx:separator>
</cx:separator>
            </cx:dataLabel>
            <cx:dataLabel idx="14">
              <cx:txPr>
                <a:bodyPr spcFirstLastPara="1" vertOverflow="ellipsis" horzOverflow="overflow" wrap="square" lIns="0" tIns="0" rIns="0" bIns="0" anchor="ctr" anchorCtr="1"/>
                <a:lstStyle/>
                <a:p>
                  <a:pPr algn="ctr" rtl="0">
                    <a:defRPr sz="700"/>
                  </a:pPr>
                  <a:r>
                    <a:rPr lang="fi-FI" sz="700" b="0" i="0" u="none" strike="noStrike" baseline="0">
                      <a:solidFill>
                        <a:prstClr val="white"/>
                      </a:solidFill>
                      <a:latin typeface="Work Sans"/>
                    </a:rPr>
                    <a:t>Kirkkonummi
9029</a:t>
                  </a:r>
                </a:p>
              </cx:txPr>
              <cx:visibility seriesName="0" categoryName="1" value="1"/>
              <cx:separator>
</cx:separator>
            </cx:dataLabel>
            <cx:dataLabel idx="15">
              <cx:txPr>
                <a:bodyPr spcFirstLastPara="1" vertOverflow="ellipsis" horzOverflow="overflow" wrap="square" lIns="0" tIns="0" rIns="0" bIns="0" anchor="ctr" anchorCtr="1"/>
                <a:lstStyle/>
                <a:p>
                  <a:pPr algn="ctr" rtl="0">
                    <a:defRPr sz="600"/>
                  </a:pPr>
                  <a:r>
                    <a:rPr lang="fi-FI" sz="600" b="0" i="0" u="none" strike="noStrike" baseline="0">
                      <a:solidFill>
                        <a:prstClr val="white"/>
                      </a:solidFill>
                      <a:latin typeface="Work Sans"/>
                    </a:rPr>
                    <a:t>Hämeenlinna
8553</a:t>
                  </a:r>
                </a:p>
              </cx:txPr>
              <cx:visibility seriesName="0" categoryName="1" value="1"/>
              <cx:separator>
</cx:separator>
            </cx:dataLabel>
            <cx:dataLabel idx="16">
              <cx:txPr>
                <a:bodyPr spcFirstLastPara="1" vertOverflow="ellipsis" horzOverflow="overflow" wrap="square" lIns="0" tIns="0" rIns="0" bIns="0" anchor="ctr" anchorCtr="1"/>
                <a:lstStyle/>
                <a:p>
                  <a:pPr algn="ctr" rtl="0">
                    <a:defRPr sz="800"/>
                  </a:pPr>
                  <a:r>
                    <a:rPr lang="fi-FI" sz="800" b="0" i="0" u="none" strike="noStrike" baseline="0">
                      <a:solidFill>
                        <a:prstClr val="white"/>
                      </a:solidFill>
                      <a:latin typeface="Work Sans"/>
                    </a:rPr>
                    <a:t>Pori
8324</a:t>
                  </a:r>
                </a:p>
              </cx:txPr>
              <cx:visibility seriesName="0" categoryName="1" value="1"/>
              <cx:separator>
</cx:separator>
            </cx:dataLabel>
            <cx:dataLabel idx="17">
              <cx:txPr>
                <a:bodyPr spcFirstLastPara="1" vertOverflow="ellipsis" horzOverflow="overflow" wrap="square" lIns="0" tIns="0" rIns="0" bIns="0" anchor="ctr" anchorCtr="1"/>
                <a:lstStyle/>
                <a:p>
                  <a:pPr algn="ctr" rtl="0">
                    <a:defRPr sz="700"/>
                  </a:pPr>
                  <a:r>
                    <a:rPr lang="fi-FI" sz="700" b="0" i="0" u="none" strike="noStrike" baseline="0">
                      <a:solidFill>
                        <a:prstClr val="white"/>
                      </a:solidFill>
                      <a:latin typeface="Work Sans"/>
                    </a:rPr>
                    <a:t>Porvoo
8287</a:t>
                  </a:r>
                </a:p>
              </cx:txPr>
              <cx:visibility seriesName="0" categoryName="1" value="1"/>
              <cx:separator>
</cx:separator>
            </cx:dataLabel>
            <cx:dataLabel idx="18">
              <cx:txPr>
                <a:bodyPr spcFirstLastPara="1" vertOverflow="ellipsis" horzOverflow="overflow" wrap="square" lIns="0" tIns="0" rIns="0" bIns="0" anchor="ctr" anchorCtr="1"/>
                <a:lstStyle/>
                <a:p>
                  <a:pPr algn="ctr" rtl="0">
                    <a:defRPr sz="700"/>
                  </a:pPr>
                  <a:r>
                    <a:rPr lang="fi-FI" sz="700" b="0" i="0" u="none" strike="noStrike" baseline="0">
                      <a:solidFill>
                        <a:prstClr val="white"/>
                      </a:solidFill>
                      <a:latin typeface="Work Sans"/>
                    </a:rPr>
                    <a:t>Salo
8132</a:t>
                  </a:r>
                </a:p>
              </cx:txPr>
              <cx:visibility seriesName="0" categoryName="1" value="1"/>
              <cx:separator>
</cx:separator>
            </cx:dataLabel>
            <cx:dataLabel idx="19">
              <cx:txPr>
                <a:bodyPr spcFirstLastPara="1" vertOverflow="ellipsis" horzOverflow="overflow" wrap="square" lIns="0" tIns="0" rIns="0" bIns="0" anchor="ctr" anchorCtr="1"/>
                <a:lstStyle/>
                <a:p>
                  <a:pPr algn="ctr" rtl="0">
                    <a:defRPr sz="700"/>
                  </a:pPr>
                  <a:r>
                    <a:rPr lang="fi-FI" sz="700" b="0" i="0" u="none" strike="noStrike" baseline="0">
                      <a:solidFill>
                        <a:prstClr val="white"/>
                      </a:solidFill>
                      <a:latin typeface="Work Sans"/>
                    </a:rPr>
                    <a:t>Kouvola
8045</a:t>
                  </a:r>
                </a:p>
              </cx:txPr>
              <cx:visibility seriesName="0" categoryName="1" value="1"/>
              <cx:separator>
</cx:separator>
            </cx:dataLabel>
            <cx:dataLabel idx="20">
              <cx:txPr>
                <a:bodyPr spcFirstLastPara="1" vertOverflow="ellipsis" horzOverflow="overflow" wrap="square" lIns="0" tIns="0" rIns="0" bIns="0" anchor="ctr" anchorCtr="1"/>
                <a:lstStyle/>
                <a:p>
                  <a:pPr algn="ctr" rtl="0">
                    <a:defRPr sz="700"/>
                  </a:pPr>
                  <a:r>
                    <a:rPr lang="fi-FI" sz="700" b="0" i="0" u="none" strike="noStrike" baseline="0">
                      <a:solidFill>
                        <a:prstClr val="white"/>
                      </a:solidFill>
                      <a:latin typeface="Work Sans"/>
                    </a:rPr>
                    <a:t>Järvenpää
7548</a:t>
                  </a:r>
                </a:p>
              </cx:txPr>
              <cx:visibility seriesName="0" categoryName="1" value="1"/>
              <cx:separator>
</cx:separator>
            </cx:dataLabel>
            <cx:dataLabel idx="21">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Hyvinkää
7202</a:t>
                  </a:r>
                </a:p>
              </cx:txPr>
              <cx:visibility seriesName="0" categoryName="1" value="1"/>
              <cx:separator>
</cx:separator>
            </cx:dataLabel>
            <cx:dataLabel idx="22">
              <cx:txPr>
                <a:bodyPr spcFirstLastPara="1" vertOverflow="ellipsis" horzOverflow="overflow" wrap="square" lIns="0" tIns="0" rIns="0" bIns="0" anchor="ctr" anchorCtr="1"/>
                <a:lstStyle/>
                <a:p>
                  <a:pPr algn="ctr" rtl="0">
                    <a:defRPr sz="450"/>
                  </a:pPr>
                  <a:r>
                    <a:rPr lang="fi-FI" sz="450" b="0" i="0" u="none" strike="noStrike" baseline="0">
                      <a:solidFill>
                        <a:prstClr val="white"/>
                      </a:solidFill>
                      <a:latin typeface="Work Sans"/>
                    </a:rPr>
                    <a:t>Rovaniemi
7059</a:t>
                  </a:r>
                </a:p>
              </cx:txPr>
              <cx:visibility seriesName="0" categoryName="1" value="1"/>
              <cx:separator>
</cx:separator>
            </cx:dataLabel>
            <cx:dataLabel idx="23">
              <cx:txPr>
                <a:bodyPr spcFirstLastPara="1" vertOverflow="ellipsis" horzOverflow="overflow" wrap="square" lIns="0" tIns="0" rIns="0" bIns="0" anchor="ctr" anchorCtr="1"/>
                <a:lstStyle/>
                <a:p>
                  <a:pPr algn="ctr" rtl="0">
                    <a:defRPr sz="500"/>
                  </a:pPr>
                  <a:r>
                    <a:rPr lang="fi-FI" sz="500" b="0" i="0" u="none" strike="noStrike" baseline="0">
                      <a:solidFill>
                        <a:prstClr val="white"/>
                      </a:solidFill>
                      <a:latin typeface="Work Sans"/>
                    </a:rPr>
                    <a:t>Rauma
6677</a:t>
                  </a:r>
                </a:p>
              </cx:txPr>
              <cx:visibility seriesName="0" categoryName="1" value="1"/>
              <cx:separator>
</cx:separator>
            </cx:dataLabel>
            <cx:dataLabel idx="24">
              <cx:txPr>
                <a:bodyPr spcFirstLastPara="1" vertOverflow="ellipsis" horzOverflow="overflow" wrap="square" lIns="0" tIns="0" rIns="0" bIns="0" anchor="ctr" anchorCtr="1"/>
                <a:lstStyle/>
                <a:p>
                  <a:pPr algn="ctr" rtl="0">
                    <a:defRPr sz="400"/>
                  </a:pPr>
                  <a:r>
                    <a:rPr lang="fi-FI" sz="400" b="0" i="0" u="none" strike="noStrike" baseline="0">
                      <a:solidFill>
                        <a:prstClr val="white"/>
                      </a:solidFill>
                      <a:latin typeface="Work Sans"/>
                    </a:rPr>
                    <a:t>Nurmijärvi
6339</a:t>
                  </a:r>
                </a:p>
              </cx:txPr>
              <cx:visibility seriesName="0" categoryName="1" value="1"/>
              <cx:separator>
</cx:separator>
            </cx:dataLabel>
            <cx:dataLabel idx="49">
              <cx:txPr>
                <a:bodyPr spcFirstLastPara="1" vertOverflow="ellipsis" horzOverflow="overflow" wrap="square" lIns="0" tIns="0" rIns="0" bIns="0" anchor="ctr" anchorCtr="1"/>
                <a:lstStyle/>
                <a:p>
                  <a:pPr algn="ctr" rtl="0">
                    <a:defRPr sz="2800"/>
                  </a:pPr>
                  <a:r>
                    <a:rPr lang="fi-FI" sz="2800" b="0" i="0" u="none" strike="noStrike" baseline="0">
                      <a:solidFill>
                        <a:prstClr val="white"/>
                      </a:solidFill>
                      <a:latin typeface="Work Sans"/>
                    </a:rPr>
                    <a:t>Muut 259 kuntaa
116039</a:t>
                  </a:r>
                </a:p>
              </cx:txPr>
              <cx:visibility seriesName="0" categoryName="1" value="1"/>
              <cx:separator>
</cx:separator>
            </cx:dataLabel>
          </cx:dataLabels>
          <cx:dataId val="0"/>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478ED3-B612-4193-BFB3-30640D50ACE2}" type="datetimeFigureOut">
              <a:rPr lang="fi-FI" sz="800" smtClean="0"/>
              <a:t>20.3.2026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5EF1D2-EDBA-4B30-9DEE-0BEBDA91FEA7}" type="slidenum">
              <a:rPr lang="fi-FI" sz="800" smtClean="0"/>
              <a:t>‹#›</a:t>
            </a:fld>
            <a:endParaRPr lang="fi-FI" sz="800"/>
          </a:p>
        </p:txBody>
      </p:sp>
    </p:spTree>
    <p:extLst>
      <p:ext uri="{BB962C8B-B14F-4D97-AF65-F5344CB8AC3E}">
        <p14:creationId xmlns:p14="http://schemas.microsoft.com/office/powerpoint/2010/main" val="390966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0A258E9B-EF9A-4277-B3A7-6483215B4E3F}" type="datetimeFigureOut">
              <a:rPr lang="fi-FI" smtClean="0"/>
              <a:pPr/>
              <a:t>20.3.2026</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C23CFE97-E977-4A8B-BB69-50F617FD6581}" type="slidenum">
              <a:rPr lang="fi-FI" smtClean="0"/>
              <a:pPr/>
              <a:t>‹#›</a:t>
            </a:fld>
            <a:endParaRPr lang="fi-FI"/>
          </a:p>
        </p:txBody>
      </p:sp>
    </p:spTree>
    <p:extLst>
      <p:ext uri="{BB962C8B-B14F-4D97-AF65-F5344CB8AC3E}">
        <p14:creationId xmlns:p14="http://schemas.microsoft.com/office/powerpoint/2010/main" val="66932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23CFE97-E977-4A8B-BB69-50F617FD6581}" type="slidenum">
              <a:rPr lang="fi-FI" smtClean="0"/>
              <a:pPr/>
              <a:t>5</a:t>
            </a:fld>
            <a:endParaRPr lang="fi-FI"/>
          </a:p>
        </p:txBody>
      </p:sp>
    </p:spTree>
    <p:extLst>
      <p:ext uri="{BB962C8B-B14F-4D97-AF65-F5344CB8AC3E}">
        <p14:creationId xmlns:p14="http://schemas.microsoft.com/office/powerpoint/2010/main" val="124543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C23-kaupungit, Eero Laesterä (FCG). </a:t>
            </a:r>
          </a:p>
        </p:txBody>
      </p:sp>
      <p:sp>
        <p:nvSpPr>
          <p:cNvPr id="4" name="Dian numeron paikkamerkki 3"/>
          <p:cNvSpPr>
            <a:spLocks noGrp="1"/>
          </p:cNvSpPr>
          <p:nvPr>
            <p:ph type="sldNum" sz="quarter" idx="5"/>
          </p:nvPr>
        </p:nvSpPr>
        <p:spPr/>
        <p:txBody>
          <a:bodyPr/>
          <a:lstStyle/>
          <a:p>
            <a:fld id="{C23CFE97-E977-4A8B-BB69-50F617FD6581}" type="slidenum">
              <a:rPr lang="fi-FI" smtClean="0"/>
              <a:pPr/>
              <a:t>9</a:t>
            </a:fld>
            <a:endParaRPr lang="fi-FI"/>
          </a:p>
        </p:txBody>
      </p:sp>
    </p:spTree>
    <p:extLst>
      <p:ext uri="{BB962C8B-B14F-4D97-AF65-F5344CB8AC3E}">
        <p14:creationId xmlns:p14="http://schemas.microsoft.com/office/powerpoint/2010/main" val="220695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23CFE97-E977-4A8B-BB69-50F617FD6581}" type="slidenum">
              <a:rPr lang="fi-FI" smtClean="0"/>
              <a:pPr/>
              <a:t>10</a:t>
            </a:fld>
            <a:endParaRPr lang="fi-FI"/>
          </a:p>
        </p:txBody>
      </p:sp>
    </p:spTree>
    <p:extLst>
      <p:ext uri="{BB962C8B-B14F-4D97-AF65-F5344CB8AC3E}">
        <p14:creationId xmlns:p14="http://schemas.microsoft.com/office/powerpoint/2010/main" val="204830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5C56-5E91-46FE-7B6A-E4065C4CC87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991C904-7D84-75D6-FA31-54636F00264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CAAC162-C9E7-A4DE-DC60-2E913AC8D441}"/>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7E8ECEBC-ED7E-A112-B247-C196D5F69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CFE97-E977-4A8B-BB69-50F617FD6581}" type="slidenum">
              <a:rPr kumimoji="0" lang="fi-FI" sz="800" b="0" i="0" u="none" strike="noStrike" kern="1200" cap="none" spc="0" normalizeH="0" baseline="0" noProof="0" smtClean="0">
                <a:ln>
                  <a:noFill/>
                </a:ln>
                <a:solidFill>
                  <a:srgbClr val="000000"/>
                </a:solidFill>
                <a:effectLst/>
                <a:uLnTx/>
                <a:uFillTx/>
                <a:latin typeface="Work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800" b="0" i="0" u="none" strike="noStrike" kern="1200" cap="none" spc="0" normalizeH="0" baseline="0" noProof="0">
              <a:ln>
                <a:noFill/>
              </a:ln>
              <a:solidFill>
                <a:srgbClr val="000000"/>
              </a:solidFill>
              <a:effectLst/>
              <a:uLnTx/>
              <a:uFillTx/>
              <a:latin typeface="Work Sans"/>
              <a:ea typeface="+mn-ea"/>
              <a:cs typeface="+mn-cs"/>
            </a:endParaRPr>
          </a:p>
        </p:txBody>
      </p:sp>
    </p:spTree>
    <p:extLst>
      <p:ext uri="{BB962C8B-B14F-4D97-AF65-F5344CB8AC3E}">
        <p14:creationId xmlns:p14="http://schemas.microsoft.com/office/powerpoint/2010/main" val="213551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0A794-662F-C8BF-0561-A9A3AC1940C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5FB84C2-BF99-620E-B0A6-65D2226B8F6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B3C83E9-B33E-95BB-526C-B26FA0295237}"/>
              </a:ext>
            </a:extLst>
          </p:cNvPr>
          <p:cNvSpPr>
            <a:spLocks noGrp="1"/>
          </p:cNvSpPr>
          <p:nvPr>
            <p:ph type="body" idx="1"/>
          </p:nvPr>
        </p:nvSpPr>
        <p:spPr/>
        <p:txBody>
          <a:bodyPr/>
          <a:lstStyle/>
          <a:p>
            <a:r>
              <a:rPr lang="fi-FI"/>
              <a:t>Suurissa kysymyksissä vastatuulta</a:t>
            </a:r>
          </a:p>
        </p:txBody>
      </p:sp>
      <p:sp>
        <p:nvSpPr>
          <p:cNvPr id="4" name="Dian numeron paikkamerkki 3">
            <a:extLst>
              <a:ext uri="{FF2B5EF4-FFF2-40B4-BE49-F238E27FC236}">
                <a16:creationId xmlns:a16="http://schemas.microsoft.com/office/drawing/2014/main" id="{10133EE8-762A-C8EF-6989-C41F6D695724}"/>
              </a:ext>
            </a:extLst>
          </p:cNvPr>
          <p:cNvSpPr>
            <a:spLocks noGrp="1"/>
          </p:cNvSpPr>
          <p:nvPr>
            <p:ph type="sldNum" sz="quarter" idx="5"/>
          </p:nvPr>
        </p:nvSpPr>
        <p:spPr/>
        <p:txBody>
          <a:bodyPr/>
          <a:lstStyle/>
          <a:p>
            <a:fld id="{C23CFE97-E977-4A8B-BB69-50F617FD6581}" type="slidenum">
              <a:rPr lang="fi-FI" smtClean="0"/>
              <a:pPr/>
              <a:t>17</a:t>
            </a:fld>
            <a:endParaRPr lang="fi-FI"/>
          </a:p>
        </p:txBody>
      </p:sp>
    </p:spTree>
    <p:extLst>
      <p:ext uri="{BB962C8B-B14F-4D97-AF65-F5344CB8AC3E}">
        <p14:creationId xmlns:p14="http://schemas.microsoft.com/office/powerpoint/2010/main" val="3389934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111.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29.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2.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13.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31.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2.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29.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31.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20.3.2026</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365CBBA-03B1-26BB-59ED-1F319AE9D2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38592142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54A87E19-8C04-4D5C-9034-113E3A734C43}"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1726786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Date Placeholder 2"/>
          <p:cNvSpPr>
            <a:spLocks noGrp="1"/>
          </p:cNvSpPr>
          <p:nvPr>
            <p:ph type="dt" sz="half" idx="10"/>
          </p:nvPr>
        </p:nvSpPr>
        <p:spPr/>
        <p:txBody>
          <a:bodyPr/>
          <a:lstStyle/>
          <a:p>
            <a:fld id="{6BE111E2-37B1-4109-A1BB-6B241DDDB9DB}" type="datetime1">
              <a:rPr lang="fi-FI" smtClean="0"/>
              <a:t>20.3.2026</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2965972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88E9F689-F68E-8601-CC29-DE2E03C166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42809947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722074AA-C5A3-BE6C-1C40-BF72E41F5B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2282920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9BC9B486-7AD6-1126-C24E-3E15ADA8DA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7000541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EF40F48-D93C-5E8A-519A-6AFA70F2F8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4998405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67D421DE-6501-0C34-8224-71EEAB8906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4764428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65917E21-4219-757B-E35A-6D443C7471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0545864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2030410-1A42-5E7A-66F0-E096A2D52B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7191171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BF22BD9-3E78-90C3-78F1-1E795F4AC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1292720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20.3.2026</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670106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AD68CABA-EB03-4EF8-AF74-2AF1845764A7}"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036515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accent3"/>
                </a:solidFill>
                <a:latin typeface="+mn-lt"/>
              </a:rPr>
              <a:t>www.kuntaliitto.fi</a:t>
            </a:r>
          </a:p>
          <a:p>
            <a:pPr algn="r"/>
            <a:r>
              <a:rPr lang="fi-FI" sz="2000" b="1">
                <a:solidFill>
                  <a:schemeClr val="accent3"/>
                </a:solidFill>
                <a:latin typeface="+mn-lt"/>
              </a:rPr>
              <a:t>www.kommunforbundet.fi</a:t>
            </a:r>
          </a:p>
        </p:txBody>
      </p:sp>
    </p:spTree>
    <p:extLst>
      <p:ext uri="{BB962C8B-B14F-4D97-AF65-F5344CB8AC3E}">
        <p14:creationId xmlns:p14="http://schemas.microsoft.com/office/powerpoint/2010/main" val="38451626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bg1"/>
                </a:solidFill>
                <a:latin typeface="+mn-lt"/>
              </a:rPr>
              <a:t>www.kuntaliitto.fi</a:t>
            </a:r>
          </a:p>
          <a:p>
            <a:pPr algn="r"/>
            <a:r>
              <a:rPr lang="fi-FI" sz="2000" b="1">
                <a:solidFill>
                  <a:schemeClr val="bg1"/>
                </a:solidFill>
                <a:latin typeface="+mn-lt"/>
              </a:rPr>
              <a:t>www.kommunforbundet.fi</a:t>
            </a:r>
          </a:p>
        </p:txBody>
      </p:sp>
    </p:spTree>
    <p:extLst>
      <p:ext uri="{BB962C8B-B14F-4D97-AF65-F5344CB8AC3E}">
        <p14:creationId xmlns:p14="http://schemas.microsoft.com/office/powerpoint/2010/main" val="34683475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941B77CA-24CD-4DBD-A47E-5984688C24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7" name="Freeform 7">
            <a:hlinkClick r:id="rId4" tooltip="twitter"/>
            <a:extLst>
              <a:ext uri="{FF2B5EF4-FFF2-40B4-BE49-F238E27FC236}">
                <a16:creationId xmlns:a16="http://schemas.microsoft.com/office/drawing/2014/main" id="{BB35DEBC-7815-738F-1290-EA61337B514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981546C2-A7A1-266F-3C65-D6A87B5B66A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11D70AC9-8BD3-5B83-7BA6-792249811344}"/>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CDAA0944-FE1F-13CF-167D-BB5AE8524AC3}"/>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1" name="TextBox 12">
            <a:hlinkClick r:id="rId8"/>
            <a:extLst>
              <a:ext uri="{FF2B5EF4-FFF2-40B4-BE49-F238E27FC236}">
                <a16:creationId xmlns:a16="http://schemas.microsoft.com/office/drawing/2014/main" id="{558E583F-15F2-4E9B-DFD2-C0AEF921E88A}"/>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bg1"/>
                </a:solidFill>
                <a:latin typeface="+mn-lt"/>
              </a:rPr>
              <a:t>www.kuntaliitto.fi</a:t>
            </a:r>
          </a:p>
          <a:p>
            <a:pPr algn="r"/>
            <a:r>
              <a:rPr lang="fi-FI" sz="2000" b="1">
                <a:solidFill>
                  <a:schemeClr val="bg1"/>
                </a:solidFill>
                <a:latin typeface="+mn-lt"/>
              </a:rPr>
              <a:t>www.kommunforbundet.fi</a:t>
            </a:r>
          </a:p>
        </p:txBody>
      </p:sp>
    </p:spTree>
    <p:extLst>
      <p:ext uri="{BB962C8B-B14F-4D97-AF65-F5344CB8AC3E}">
        <p14:creationId xmlns:p14="http://schemas.microsoft.com/office/powerpoint/2010/main" val="26693123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685C5932-3F7F-41CB-87DD-B2ABBE5E62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7" name="Freeform 7">
            <a:hlinkClick r:id="rId4" tooltip="twitter"/>
            <a:extLst>
              <a:ext uri="{FF2B5EF4-FFF2-40B4-BE49-F238E27FC236}">
                <a16:creationId xmlns:a16="http://schemas.microsoft.com/office/drawing/2014/main" id="{42871911-1ADF-F9C3-D383-CD21243260C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5A2FC993-D716-8A8B-05AB-C86F52E1531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FDF0951A-B82D-46BF-F594-6FDF1979216F}"/>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F8F07150-8D38-166D-C4D3-816676F50DDF}"/>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1" name="TextBox 12">
            <a:hlinkClick r:id="rId8"/>
            <a:extLst>
              <a:ext uri="{FF2B5EF4-FFF2-40B4-BE49-F238E27FC236}">
                <a16:creationId xmlns:a16="http://schemas.microsoft.com/office/drawing/2014/main" id="{1E33A53B-CD10-8760-CCBF-8F1177CAAC5F}"/>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bg1"/>
                </a:solidFill>
                <a:latin typeface="+mn-lt"/>
              </a:rPr>
              <a:t>www.kuntaliitto.fi</a:t>
            </a:r>
          </a:p>
          <a:p>
            <a:pPr algn="r"/>
            <a:r>
              <a:rPr lang="fi-FI" sz="2000" b="1">
                <a:solidFill>
                  <a:schemeClr val="bg1"/>
                </a:solidFill>
                <a:latin typeface="+mn-lt"/>
              </a:rPr>
              <a:t>www.kommunforbundet.fi</a:t>
            </a:r>
          </a:p>
        </p:txBody>
      </p:sp>
    </p:spTree>
    <p:extLst>
      <p:ext uri="{BB962C8B-B14F-4D97-AF65-F5344CB8AC3E}">
        <p14:creationId xmlns:p14="http://schemas.microsoft.com/office/powerpoint/2010/main" val="4781627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B8253F78-F4F9-BFBD-5450-8B819FAD63E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13335999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1A4B658C-4EE3-E011-005B-4EAFD0F5559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32073290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a:extLst>
              <a:ext uri="{FF2B5EF4-FFF2-40B4-BE49-F238E27FC236}">
                <a16:creationId xmlns:a16="http://schemas.microsoft.com/office/drawing/2014/main" id="{FA433A9E-C7ED-0AED-F9AD-A5F5D595D6C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057" y="332656"/>
            <a:ext cx="2401583" cy="522388"/>
          </a:xfrm>
          <a:prstGeom prst="rect">
            <a:avLst/>
          </a:prstGeom>
        </p:spPr>
      </p:pic>
    </p:spTree>
    <p:extLst>
      <p:ext uri="{BB962C8B-B14F-4D97-AF65-F5344CB8AC3E}">
        <p14:creationId xmlns:p14="http://schemas.microsoft.com/office/powerpoint/2010/main" val="10655978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9580BFD-F674-A24B-CFA0-1502454B36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65" y="387101"/>
            <a:ext cx="2257567" cy="449611"/>
          </a:xfrm>
          <a:prstGeom prst="rect">
            <a:avLst/>
          </a:prstGeom>
        </p:spPr>
      </p:pic>
    </p:spTree>
    <p:extLst>
      <p:ext uri="{BB962C8B-B14F-4D97-AF65-F5344CB8AC3E}">
        <p14:creationId xmlns:p14="http://schemas.microsoft.com/office/powerpoint/2010/main" val="14420931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CB43AB4C-2F2A-B1DF-CE21-FCBA4998B22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2190611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BFD70F3-D100-FE48-6D70-F1B96F1D3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12411485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8DC31758-D6AF-4773-9754-B70452D6788C}"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2789230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descr="Kuva, joka sisältää kohteen teksti, clipart-kuva, vaihde&#10;&#10;Kuvaus luotu automaattisesti">
            <a:extLst>
              <a:ext uri="{FF2B5EF4-FFF2-40B4-BE49-F238E27FC236}">
                <a16:creationId xmlns:a16="http://schemas.microsoft.com/office/drawing/2014/main" id="{F0CA18D3-B0A6-4789-A332-2EB7544B67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3580165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a:extLst>
              <a:ext uri="{FF2B5EF4-FFF2-40B4-BE49-F238E27FC236}">
                <a16:creationId xmlns:a16="http://schemas.microsoft.com/office/drawing/2014/main" id="{0600899A-0F3F-7892-9152-B31192985F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200898155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1F79A234-D42A-9E03-82BA-1C1914D30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10049562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98D1C0E-0247-FD27-1951-2963C15DD6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15367227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22DBA17B-2728-4812-BD36-2D48D0819177}"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pic>
        <p:nvPicPr>
          <p:cNvPr id="2" name="Kuva 1">
            <a:extLst>
              <a:ext uri="{FF2B5EF4-FFF2-40B4-BE49-F238E27FC236}">
                <a16:creationId xmlns:a16="http://schemas.microsoft.com/office/drawing/2014/main" id="{C506FFA0-A0EE-3C14-8AFC-27C2F51D2A1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22124366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5918B7E-B6F8-4789-A44C-228A8CD5AB6B}"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3663429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6D354A3-49B3-478C-AC83-629507BE13C2}"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33290405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97A03D-C024-448F-B337-EF507B974421}"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30847153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F0D0DC-FFCE-4535-B859-D79D48AC3E58}"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6941719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F2D588A9-004E-48C7-9249-D404E5931C69}"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837214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60733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Tree>
    <p:extLst>
      <p:ext uri="{BB962C8B-B14F-4D97-AF65-F5344CB8AC3E}">
        <p14:creationId xmlns:p14="http://schemas.microsoft.com/office/powerpoint/2010/main" val="41101663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20.3.2026</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45350695-966A-0DF6-FCB5-EE9BB33242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33911225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698919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31384067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2724922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694459C7-B1FD-43B2-A1AF-1A902ACF93C5}"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819776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2399752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2980567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C53BEB26-41D6-4026-B61D-A3E7E670F1AC}"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3650605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6A21A49A-E0EE-4A76-AD38-8443CE185D7D}"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15205466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C5BCE6-2D7A-4E96-B01D-446E7A06509F}"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34240604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461A66A4-CB0F-4FFB-A3F7-97A8406D58B6}"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210890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D3B5FAA-6BDD-21F1-0040-8E55C588E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3542455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EF816C-448D-4CAD-8E7D-3E87A3DFF3FB}"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8099291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75FD9048-5DEA-4497-B4EE-9C521DA934F6}"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Tree>
    <p:extLst>
      <p:ext uri="{BB962C8B-B14F-4D97-AF65-F5344CB8AC3E}">
        <p14:creationId xmlns:p14="http://schemas.microsoft.com/office/powerpoint/2010/main" val="13955391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7" name="Kuva 6" descr="Kuva, joka sisältää kohteen teksti, clipart-kuva, vaihde&#10;&#10;Kuvaus luotu automaattisesti">
            <a:extLst>
              <a:ext uri="{FF2B5EF4-FFF2-40B4-BE49-F238E27FC236}">
                <a16:creationId xmlns:a16="http://schemas.microsoft.com/office/drawing/2014/main" id="{88FC3717-EB00-BAB2-12C1-5D0EBF1A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8550348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576BC9A0-3A27-384B-5144-E70BFDE15B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3556196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8AAA04F6-8BD4-442D-6590-ADF0C24E9F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2804670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13B7B20B-B4E6-B8C2-3C7F-6AAF5E5284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8468807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0" name="Kuva 9">
            <a:extLst>
              <a:ext uri="{FF2B5EF4-FFF2-40B4-BE49-F238E27FC236}">
                <a16:creationId xmlns:a16="http://schemas.microsoft.com/office/drawing/2014/main" id="{4CCF9C88-E734-129E-9AE1-21EC163FA23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1976039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a:extLst>
              <a:ext uri="{FF2B5EF4-FFF2-40B4-BE49-F238E27FC236}">
                <a16:creationId xmlns:a16="http://schemas.microsoft.com/office/drawing/2014/main" id="{38B8CA86-86B6-AC91-D5DD-B02A78373B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3339511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Date Placeholder 2"/>
          <p:cNvSpPr>
            <a:spLocks noGrp="1"/>
          </p:cNvSpPr>
          <p:nvPr>
            <p:ph type="dt" sz="half" idx="10"/>
          </p:nvPr>
        </p:nvSpPr>
        <p:spPr/>
        <p:txBody>
          <a:bodyPr/>
          <a:lstStyle/>
          <a:p>
            <a:fld id="{6BE111E2-37B1-4109-A1BB-6B241DDDB9DB}" type="datetime1">
              <a:rPr lang="fi-FI" smtClean="0"/>
              <a:t>20.3.2026</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831171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88E9F689-F68E-8601-CC29-DE2E03C166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15815717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21D6F89D-8707-3AA2-4960-3DE4C5BB87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41521191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722074AA-C5A3-BE6C-1C40-BF72E41F5B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7654787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9BC9B486-7AD6-1126-C24E-3E15ADA8DA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622399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EF40F48-D93C-5E8A-519A-6AFA70F2F8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90946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67D421DE-6501-0C34-8224-71EEAB8906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2975510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65917E21-4219-757B-E35A-6D443C7471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5285733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2030410-1A42-5E7A-66F0-E096A2D52B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792900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BF22BD9-3E78-90C3-78F1-1E795F4AC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3364254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20.3.2026</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6038366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accent3"/>
                </a:solidFill>
                <a:latin typeface="+mn-lt"/>
              </a:rPr>
              <a:t>www.kuntaliitto.fi</a:t>
            </a:r>
          </a:p>
          <a:p>
            <a:pPr algn="r"/>
            <a:r>
              <a:rPr lang="fi-FI" sz="2000" b="1">
                <a:solidFill>
                  <a:schemeClr val="accent3"/>
                </a:solidFill>
                <a:latin typeface="+mn-lt"/>
              </a:rPr>
              <a:t>www.kommunforbundet.fi</a:t>
            </a:r>
          </a:p>
        </p:txBody>
      </p:sp>
    </p:spTree>
    <p:extLst>
      <p:ext uri="{BB962C8B-B14F-4D97-AF65-F5344CB8AC3E}">
        <p14:creationId xmlns:p14="http://schemas.microsoft.com/office/powerpoint/2010/main" val="28016902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bg1"/>
                </a:solidFill>
                <a:latin typeface="+mn-lt"/>
              </a:rPr>
              <a:t>www.kuntaliitto.fi</a:t>
            </a:r>
          </a:p>
          <a:p>
            <a:pPr algn="r"/>
            <a:r>
              <a:rPr lang="fi-FI" sz="2000" b="1">
                <a:solidFill>
                  <a:schemeClr val="bg1"/>
                </a:solidFill>
                <a:latin typeface="+mn-lt"/>
              </a:rPr>
              <a:t>www.kommunforbundet.fi</a:t>
            </a:r>
          </a:p>
        </p:txBody>
      </p:sp>
    </p:spTree>
    <p:extLst>
      <p:ext uri="{BB962C8B-B14F-4D97-AF65-F5344CB8AC3E}">
        <p14:creationId xmlns:p14="http://schemas.microsoft.com/office/powerpoint/2010/main" val="35245846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83FEEC6-6E5E-837E-A870-8B541832FA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0241739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941B77CA-24CD-4DBD-A47E-5984688C24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7" name="Freeform 7">
            <a:hlinkClick r:id="rId4" tooltip="twitter"/>
            <a:extLst>
              <a:ext uri="{FF2B5EF4-FFF2-40B4-BE49-F238E27FC236}">
                <a16:creationId xmlns:a16="http://schemas.microsoft.com/office/drawing/2014/main" id="{BB35DEBC-7815-738F-1290-EA61337B514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981546C2-A7A1-266F-3C65-D6A87B5B66A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11D70AC9-8BD3-5B83-7BA6-792249811344}"/>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CDAA0944-FE1F-13CF-167D-BB5AE8524AC3}"/>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1" name="TextBox 12">
            <a:hlinkClick r:id="rId8"/>
            <a:extLst>
              <a:ext uri="{FF2B5EF4-FFF2-40B4-BE49-F238E27FC236}">
                <a16:creationId xmlns:a16="http://schemas.microsoft.com/office/drawing/2014/main" id="{558E583F-15F2-4E9B-DFD2-C0AEF921E88A}"/>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bg1"/>
                </a:solidFill>
                <a:latin typeface="+mn-lt"/>
              </a:rPr>
              <a:t>www.kuntaliitto.fi</a:t>
            </a:r>
          </a:p>
          <a:p>
            <a:pPr algn="r"/>
            <a:r>
              <a:rPr lang="fi-FI" sz="2000" b="1">
                <a:solidFill>
                  <a:schemeClr val="bg1"/>
                </a:solidFill>
                <a:latin typeface="+mn-lt"/>
              </a:rPr>
              <a:t>www.kommunforbundet.fi</a:t>
            </a:r>
          </a:p>
        </p:txBody>
      </p:sp>
    </p:spTree>
    <p:extLst>
      <p:ext uri="{BB962C8B-B14F-4D97-AF65-F5344CB8AC3E}">
        <p14:creationId xmlns:p14="http://schemas.microsoft.com/office/powerpoint/2010/main" val="19951742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685C5932-3F7F-41CB-87DD-B2ABBE5E62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7" name="Freeform 7">
            <a:hlinkClick r:id="rId4" tooltip="twitter"/>
            <a:extLst>
              <a:ext uri="{FF2B5EF4-FFF2-40B4-BE49-F238E27FC236}">
                <a16:creationId xmlns:a16="http://schemas.microsoft.com/office/drawing/2014/main" id="{42871911-1ADF-F9C3-D383-CD21243260C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5A2FC993-D716-8A8B-05AB-C86F52E1531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FDF0951A-B82D-46BF-F594-6FDF1979216F}"/>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F8F07150-8D38-166D-C4D3-816676F50DDF}"/>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1" name="TextBox 12">
            <a:hlinkClick r:id="rId8"/>
            <a:extLst>
              <a:ext uri="{FF2B5EF4-FFF2-40B4-BE49-F238E27FC236}">
                <a16:creationId xmlns:a16="http://schemas.microsoft.com/office/drawing/2014/main" id="{1E33A53B-CD10-8760-CCBF-8F1177CAAC5F}"/>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bg1"/>
                </a:solidFill>
                <a:latin typeface="+mn-lt"/>
              </a:rPr>
              <a:t>www.kuntaliitto.fi</a:t>
            </a:r>
          </a:p>
          <a:p>
            <a:pPr algn="r"/>
            <a:r>
              <a:rPr lang="fi-FI" sz="2000" b="1">
                <a:solidFill>
                  <a:schemeClr val="bg1"/>
                </a:solidFill>
                <a:latin typeface="+mn-lt"/>
              </a:rPr>
              <a:t>www.kommunforbundet.fi</a:t>
            </a:r>
          </a:p>
        </p:txBody>
      </p:sp>
    </p:spTree>
    <p:extLst>
      <p:ext uri="{BB962C8B-B14F-4D97-AF65-F5344CB8AC3E}">
        <p14:creationId xmlns:p14="http://schemas.microsoft.com/office/powerpoint/2010/main" val="1080962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B8253F78-F4F9-BFBD-5450-8B819FAD63E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10061196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1A4B658C-4EE3-E011-005B-4EAFD0F5559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42537578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a:extLst>
              <a:ext uri="{FF2B5EF4-FFF2-40B4-BE49-F238E27FC236}">
                <a16:creationId xmlns:a16="http://schemas.microsoft.com/office/drawing/2014/main" id="{FA433A9E-C7ED-0AED-F9AD-A5F5D595D6C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057" y="332656"/>
            <a:ext cx="2401583" cy="522388"/>
          </a:xfrm>
          <a:prstGeom prst="rect">
            <a:avLst/>
          </a:prstGeom>
        </p:spPr>
      </p:pic>
    </p:spTree>
    <p:extLst>
      <p:ext uri="{BB962C8B-B14F-4D97-AF65-F5344CB8AC3E}">
        <p14:creationId xmlns:p14="http://schemas.microsoft.com/office/powerpoint/2010/main" val="34551153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9580BFD-F674-A24B-CFA0-1502454B36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65" y="387101"/>
            <a:ext cx="2257567" cy="449611"/>
          </a:xfrm>
          <a:prstGeom prst="rect">
            <a:avLst/>
          </a:prstGeom>
        </p:spPr>
      </p:pic>
    </p:spTree>
    <p:extLst>
      <p:ext uri="{BB962C8B-B14F-4D97-AF65-F5344CB8AC3E}">
        <p14:creationId xmlns:p14="http://schemas.microsoft.com/office/powerpoint/2010/main" val="23516401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CB43AB4C-2F2A-B1DF-CE21-FCBA4998B22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13484658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BFD70F3-D100-FE48-6D70-F1B96F1D3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7907579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descr="Kuva, joka sisältää kohteen teksti, clipart-kuva, vaihde&#10;&#10;Kuvaus luotu automaattisesti">
            <a:extLst>
              <a:ext uri="{FF2B5EF4-FFF2-40B4-BE49-F238E27FC236}">
                <a16:creationId xmlns:a16="http://schemas.microsoft.com/office/drawing/2014/main" id="{F0CA18D3-B0A6-4789-A332-2EB7544B67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9893573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a:extLst>
              <a:ext uri="{FF2B5EF4-FFF2-40B4-BE49-F238E27FC236}">
                <a16:creationId xmlns:a16="http://schemas.microsoft.com/office/drawing/2014/main" id="{0600899A-0F3F-7892-9152-B31192985F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23573227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8" name="Kuva 7">
            <a:extLst>
              <a:ext uri="{FF2B5EF4-FFF2-40B4-BE49-F238E27FC236}">
                <a16:creationId xmlns:a16="http://schemas.microsoft.com/office/drawing/2014/main" id="{AF590D6E-CB0F-A027-0BE0-EDFB57AD7BF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507" y="332655"/>
            <a:ext cx="2321125" cy="504887"/>
          </a:xfrm>
          <a:prstGeom prst="rect">
            <a:avLst/>
          </a:prstGeom>
        </p:spPr>
      </p:pic>
    </p:spTree>
    <p:extLst>
      <p:ext uri="{BB962C8B-B14F-4D97-AF65-F5344CB8AC3E}">
        <p14:creationId xmlns:p14="http://schemas.microsoft.com/office/powerpoint/2010/main" val="6478668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1F79A234-D42A-9E03-82BA-1C1914D30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5076584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20.3.2026</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98D1C0E-0247-FD27-1951-2963C15DD6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135722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22DBA17B-2728-4812-BD36-2D48D0819177}"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pic>
        <p:nvPicPr>
          <p:cNvPr id="2" name="Kuva 1">
            <a:extLst>
              <a:ext uri="{FF2B5EF4-FFF2-40B4-BE49-F238E27FC236}">
                <a16:creationId xmlns:a16="http://schemas.microsoft.com/office/drawing/2014/main" id="{C506FFA0-A0EE-3C14-8AFC-27C2F51D2A1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38782699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20.3.2026</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365CBBA-03B1-26BB-59ED-1F319AE9D2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395200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20.3.2026</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45350695-966A-0DF6-FCB5-EE9BB33242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2199893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D3B5FAA-6BDD-21F1-0040-8E55C588E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7487374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21D6F89D-8707-3AA2-4960-3DE4C5BB87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13751376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83FEEC6-6E5E-837E-A870-8B541832FA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10726615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8" name="Kuva 7">
            <a:extLst>
              <a:ext uri="{FF2B5EF4-FFF2-40B4-BE49-F238E27FC236}">
                <a16:creationId xmlns:a16="http://schemas.microsoft.com/office/drawing/2014/main" id="{AF590D6E-CB0F-A027-0BE0-EDFB57AD7BF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507" y="332655"/>
            <a:ext cx="2321125" cy="504887"/>
          </a:xfrm>
          <a:prstGeom prst="rect">
            <a:avLst/>
          </a:prstGeom>
        </p:spPr>
      </p:pic>
    </p:spTree>
    <p:extLst>
      <p:ext uri="{BB962C8B-B14F-4D97-AF65-F5344CB8AC3E}">
        <p14:creationId xmlns:p14="http://schemas.microsoft.com/office/powerpoint/2010/main" val="26983282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10" name="Kuva 9" descr="Kuva, joka sisältää kohteen teksti, clipart-kuva, vaihde&#10;&#10;Kuvaus luotu automaattisesti">
            <a:extLst>
              <a:ext uri="{FF2B5EF4-FFF2-40B4-BE49-F238E27FC236}">
                <a16:creationId xmlns:a16="http://schemas.microsoft.com/office/drawing/2014/main" id="{216A3577-0C4B-46B4-C6A3-2DF7F3B357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8386065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10" name="Kuva 9" descr="Kuva, joka sisältää kohteen teksti, clipart-kuva, vaihde&#10;&#10;Kuvaus luotu automaattisesti">
            <a:extLst>
              <a:ext uri="{FF2B5EF4-FFF2-40B4-BE49-F238E27FC236}">
                <a16:creationId xmlns:a16="http://schemas.microsoft.com/office/drawing/2014/main" id="{216A3577-0C4B-46B4-C6A3-2DF7F3B357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18156484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C5E01554-BD96-489C-AC34-A7B4D28A369C}" type="datetime1">
              <a:rPr lang="fi-FI" noProof="0" smtClean="0"/>
              <a:t>20.3.2026</a:t>
            </a:fld>
            <a:endParaRPr lang="fi-FI" noProof="0"/>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a:p>
        </p:txBody>
      </p:sp>
    </p:spTree>
    <p:extLst>
      <p:ext uri="{BB962C8B-B14F-4D97-AF65-F5344CB8AC3E}">
        <p14:creationId xmlns:p14="http://schemas.microsoft.com/office/powerpoint/2010/main" val="39475279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A25D1783-9B67-47D5-BD56-9F174F4EAE56}" type="datetime1">
              <a:rPr lang="fi-FI" smtClean="0"/>
              <a:t>20.3.2026</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4056685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54A87E19-8C04-4D5C-9034-113E3A734C43}"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24241763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AD68CABA-EB03-4EF8-AF74-2AF1845764A7}"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7565345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8DC31758-D6AF-4773-9754-B70452D6788C}"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41356119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5918B7E-B6F8-4789-A44C-228A8CD5AB6B}"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7838980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6D354A3-49B3-478C-AC83-629507BE13C2}"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4613988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97A03D-C024-448F-B337-EF507B974421}"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20554939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F0D0DC-FFCE-4535-B859-D79D48AC3E58}"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4151151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F2D588A9-004E-48C7-9249-D404E5931C69}"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3448202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C5E01554-BD96-489C-AC34-A7B4D28A369C}" type="datetime1">
              <a:rPr lang="fi-FI" noProof="0" smtClean="0"/>
              <a:t>20.3.2026</a:t>
            </a:fld>
            <a:endParaRPr lang="fi-FI" noProof="0"/>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a:p>
        </p:txBody>
      </p:sp>
    </p:spTree>
    <p:extLst>
      <p:ext uri="{BB962C8B-B14F-4D97-AF65-F5344CB8AC3E}">
        <p14:creationId xmlns:p14="http://schemas.microsoft.com/office/powerpoint/2010/main" val="12948211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8785707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Tree>
    <p:extLst>
      <p:ext uri="{BB962C8B-B14F-4D97-AF65-F5344CB8AC3E}">
        <p14:creationId xmlns:p14="http://schemas.microsoft.com/office/powerpoint/2010/main" val="17748128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859936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19605031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28612943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694459C7-B1FD-43B2-A1AF-1A902ACF93C5}"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21535724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32669886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20.3.2026</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3305177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C53BEB26-41D6-4026-B61D-A3E7E670F1AC}"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5812195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6A21A49A-E0EE-4A76-AD38-8443CE185D7D}"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30461335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A25D1783-9B67-47D5-BD56-9F174F4EAE56}" type="datetime1">
              <a:rPr lang="fi-FI" smtClean="0"/>
              <a:t>20.3.2026</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3766240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C5BCE6-2D7A-4E96-B01D-446E7A06509F}"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25391182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461A66A4-CB0F-4FFB-A3F7-97A8406D58B6}"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2212921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EF816C-448D-4CAD-8E7D-3E87A3DFF3FB}"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7637049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75FD9048-5DEA-4497-B4EE-9C521DA934F6}" type="datetime1">
              <a:rPr lang="fi-FI" smtClean="0"/>
              <a:t>20.3.2026</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Tree>
    <p:extLst>
      <p:ext uri="{BB962C8B-B14F-4D97-AF65-F5344CB8AC3E}">
        <p14:creationId xmlns:p14="http://schemas.microsoft.com/office/powerpoint/2010/main" val="2765334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7" name="Kuva 6" descr="Kuva, joka sisältää kohteen teksti, clipart-kuva, vaihde&#10;&#10;Kuvaus luotu automaattisesti">
            <a:extLst>
              <a:ext uri="{FF2B5EF4-FFF2-40B4-BE49-F238E27FC236}">
                <a16:creationId xmlns:a16="http://schemas.microsoft.com/office/drawing/2014/main" id="{88FC3717-EB00-BAB2-12C1-5D0EBF1A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41100224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576BC9A0-3A27-384B-5144-E70BFDE15B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9621069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8AAA04F6-8BD4-442D-6590-ADF0C24E9F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991204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13B7B20B-B4E6-B8C2-3C7F-6AAF5E5284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1569046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0" name="Kuva 9">
            <a:extLst>
              <a:ext uri="{FF2B5EF4-FFF2-40B4-BE49-F238E27FC236}">
                <a16:creationId xmlns:a16="http://schemas.microsoft.com/office/drawing/2014/main" id="{4CCF9C88-E734-129E-9AE1-21EC163FA23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7692774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20.3.2026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a:extLst>
              <a:ext uri="{FF2B5EF4-FFF2-40B4-BE49-F238E27FC236}">
                <a16:creationId xmlns:a16="http://schemas.microsoft.com/office/drawing/2014/main" id="{38B8CA86-86B6-AC91-D5DD-B02A78373B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8528932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3.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63" Type="http://schemas.openxmlformats.org/officeDocument/2006/relationships/theme" Target="../theme/theme2.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image" Target="../media/image3.svg"/><Relationship Id="rId5" Type="http://schemas.openxmlformats.org/officeDocument/2006/relationships/slideLayout" Target="../slideLayouts/slideLayout67.xml"/><Relationship Id="rId61" Type="http://schemas.openxmlformats.org/officeDocument/2006/relationships/slideLayout" Target="../slideLayouts/slideLayout12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image" Target="../media/image1.png"/><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image" Target="../media/image2.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5"/>
            <a:endParaRPr lang="fi-FI" noProof="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20.3.2026</a:t>
            </a:fld>
            <a:endParaRPr lang="fi-FI" noProof="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Kuva 10">
            <a:extLst>
              <a:ext uri="{FF2B5EF4-FFF2-40B4-BE49-F238E27FC236}">
                <a16:creationId xmlns:a16="http://schemas.microsoft.com/office/drawing/2014/main" id="{F5F7B09B-2E9D-3DA3-CB9F-600999002B9A}"/>
              </a:ext>
            </a:extLst>
          </p:cNvPr>
          <p:cNvPicPr>
            <a:picLocks noChangeAspect="1"/>
          </p:cNvPicPr>
          <p:nvPr userDrawn="1"/>
        </p:nvPicPr>
        <p:blipFill>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1568533639"/>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62" r:id="rId3"/>
    <p:sldLayoutId id="2147483663" r:id="rId4"/>
    <p:sldLayoutId id="2147483705" r:id="rId5"/>
    <p:sldLayoutId id="2147483661" r:id="rId6"/>
    <p:sldLayoutId id="2147483707" r:id="rId7"/>
    <p:sldLayoutId id="2147483668" r:id="rId8"/>
    <p:sldLayoutId id="2147483650" r:id="rId9"/>
    <p:sldLayoutId id="2147483653" r:id="rId10"/>
    <p:sldLayoutId id="2147483652" r:id="rId11"/>
    <p:sldLayoutId id="2147483667"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701" r:id="rId26"/>
    <p:sldLayoutId id="2147483721" r:id="rId27"/>
    <p:sldLayoutId id="2147483722" r:id="rId28"/>
    <p:sldLayoutId id="2147483732" r:id="rId29"/>
    <p:sldLayoutId id="2147483733" r:id="rId30"/>
    <p:sldLayoutId id="2147483734" r:id="rId31"/>
    <p:sldLayoutId id="2147483651" r:id="rId32"/>
    <p:sldLayoutId id="2147483664" r:id="rId33"/>
    <p:sldLayoutId id="2147483666" r:id="rId34"/>
    <p:sldLayoutId id="2147483708" r:id="rId35"/>
    <p:sldLayoutId id="2147483665" r:id="rId36"/>
    <p:sldLayoutId id="2147483711" r:id="rId37"/>
    <p:sldLayoutId id="2147483654" r:id="rId38"/>
    <p:sldLayoutId id="2147483684" r:id="rId39"/>
    <p:sldLayoutId id="2147483685" r:id="rId40"/>
    <p:sldLayoutId id="2147483686" r:id="rId41"/>
    <p:sldLayoutId id="2147483683" r:id="rId42"/>
    <p:sldLayoutId id="2147483717" r:id="rId43"/>
    <p:sldLayoutId id="2147483687" r:id="rId44"/>
    <p:sldLayoutId id="2147483718" r:id="rId45"/>
    <p:sldLayoutId id="2147483720" r:id="rId46"/>
    <p:sldLayoutId id="2147483655" r:id="rId47"/>
    <p:sldLayoutId id="2147483692" r:id="rId48"/>
    <p:sldLayoutId id="2147483693" r:id="rId49"/>
    <p:sldLayoutId id="2147483694" r:id="rId50"/>
    <p:sldLayoutId id="2147483695" r:id="rId51"/>
    <p:sldLayoutId id="2147483735" r:id="rId52"/>
    <p:sldLayoutId id="2147483736" r:id="rId53"/>
    <p:sldLayoutId id="2147483700" r:id="rId54"/>
    <p:sldLayoutId id="2147483660" r:id="rId55"/>
    <p:sldLayoutId id="2147483699" r:id="rId56"/>
    <p:sldLayoutId id="2147483682" r:id="rId57"/>
    <p:sldLayoutId id="2147483713" r:id="rId58"/>
    <p:sldLayoutId id="2147483728" r:id="rId59"/>
    <p:sldLayoutId id="2147483729" r:id="rId60"/>
    <p:sldLayoutId id="2147483730" r:id="rId61"/>
    <p:sldLayoutId id="2147483731" r:id="rId6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5"/>
            <a:endParaRPr lang="fi-FI" noProof="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20.3.2026</a:t>
            </a:fld>
            <a:endParaRPr lang="fi-FI" noProof="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Kuva 10">
            <a:extLst>
              <a:ext uri="{FF2B5EF4-FFF2-40B4-BE49-F238E27FC236}">
                <a16:creationId xmlns:a16="http://schemas.microsoft.com/office/drawing/2014/main" id="{F5F7B09B-2E9D-3DA3-CB9F-600999002B9A}"/>
              </a:ext>
            </a:extLst>
          </p:cNvPr>
          <p:cNvPicPr>
            <a:picLocks noChangeAspect="1"/>
          </p:cNvPicPr>
          <p:nvPr userDrawn="1"/>
        </p:nvPicPr>
        <p:blipFill>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261876598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 id="2147483795" r:id="rId58"/>
    <p:sldLayoutId id="2147483796" r:id="rId59"/>
    <p:sldLayoutId id="2147483797" r:id="rId60"/>
    <p:sldLayoutId id="2147483798" r:id="rId61"/>
    <p:sldLayoutId id="2147483799" r:id="rId6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9.xml"/><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38.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eg"/><Relationship Id="rId1" Type="http://schemas.openxmlformats.org/officeDocument/2006/relationships/slideLayout" Target="../slideLayouts/slideLayout9.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4/relationships/chartEx" Target="../charts/chartEx1.xml"/><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14/relationships/chartEx" Target="../charts/chartEx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6981-DB7D-408B-A77B-DEE3C02264DF}"/>
              </a:ext>
            </a:extLst>
          </p:cNvPr>
          <p:cNvSpPr>
            <a:spLocks noGrp="1"/>
          </p:cNvSpPr>
          <p:nvPr>
            <p:ph type="ctrTitle"/>
          </p:nvPr>
        </p:nvSpPr>
        <p:spPr>
          <a:xfrm>
            <a:off x="766763" y="1989138"/>
            <a:ext cx="8693801" cy="2231972"/>
          </a:xfrm>
        </p:spPr>
        <p:txBody>
          <a:bodyPr/>
          <a:lstStyle/>
          <a:p>
            <a:r>
              <a:rPr lang="fi-FI"/>
              <a:t>Kuntien suunta väestönmurroksessa</a:t>
            </a:r>
          </a:p>
        </p:txBody>
      </p:sp>
      <p:sp>
        <p:nvSpPr>
          <p:cNvPr id="3" name="Subtitle 2">
            <a:extLst>
              <a:ext uri="{FF2B5EF4-FFF2-40B4-BE49-F238E27FC236}">
                <a16:creationId xmlns:a16="http://schemas.microsoft.com/office/drawing/2014/main" id="{6C40CD22-8F0A-4579-93DD-CE8E6692DBE8}"/>
              </a:ext>
            </a:extLst>
          </p:cNvPr>
          <p:cNvSpPr>
            <a:spLocks noGrp="1"/>
          </p:cNvSpPr>
          <p:nvPr>
            <p:ph type="subTitle" idx="1"/>
          </p:nvPr>
        </p:nvSpPr>
        <p:spPr>
          <a:xfrm>
            <a:off x="766763" y="4686455"/>
            <a:ext cx="7851107" cy="645368"/>
          </a:xfrm>
        </p:spPr>
        <p:txBody>
          <a:bodyPr/>
          <a:lstStyle/>
          <a:p>
            <a:r>
              <a:rPr lang="fi-FI"/>
              <a:t>Parlamentaarisen työryhmän 1. tapaaminen</a:t>
            </a:r>
          </a:p>
          <a:p>
            <a:endParaRPr lang="fi-FI"/>
          </a:p>
        </p:txBody>
      </p:sp>
      <p:sp>
        <p:nvSpPr>
          <p:cNvPr id="4" name="Text Placeholder 3">
            <a:extLst>
              <a:ext uri="{FF2B5EF4-FFF2-40B4-BE49-F238E27FC236}">
                <a16:creationId xmlns:a16="http://schemas.microsoft.com/office/drawing/2014/main" id="{DE8AB391-46A4-4F8E-BDA1-A381F1B8C89E}"/>
              </a:ext>
            </a:extLst>
          </p:cNvPr>
          <p:cNvSpPr>
            <a:spLocks noGrp="1"/>
          </p:cNvSpPr>
          <p:nvPr>
            <p:ph type="body" sz="quarter" idx="13"/>
          </p:nvPr>
        </p:nvSpPr>
        <p:spPr>
          <a:xfrm>
            <a:off x="766763" y="5619715"/>
            <a:ext cx="7038975" cy="360208"/>
          </a:xfrm>
        </p:spPr>
        <p:txBody>
          <a:bodyPr/>
          <a:lstStyle/>
          <a:p>
            <a:r>
              <a:rPr lang="fi-FI"/>
              <a:t>Minna Karhunen</a:t>
            </a:r>
          </a:p>
        </p:txBody>
      </p:sp>
      <p:pic>
        <p:nvPicPr>
          <p:cNvPr id="5" name="Kuva 4" descr="Kuva, joka sisältää kohteen kuvio, neliö, pikseli&#10;&#10;Tekoälyllä luotu sisältö saattaa olla virheellistä.">
            <a:extLst>
              <a:ext uri="{FF2B5EF4-FFF2-40B4-BE49-F238E27FC236}">
                <a16:creationId xmlns:a16="http://schemas.microsoft.com/office/drawing/2014/main" id="{ACD78E05-16EA-D407-6B6A-7AD0F018DE48}"/>
              </a:ext>
            </a:extLst>
          </p:cNvPr>
          <p:cNvPicPr>
            <a:picLocks noChangeAspect="1"/>
          </p:cNvPicPr>
          <p:nvPr/>
        </p:nvPicPr>
        <p:blipFill>
          <a:blip r:embed="rId2"/>
          <a:stretch>
            <a:fillRect/>
          </a:stretch>
        </p:blipFill>
        <p:spPr>
          <a:xfrm>
            <a:off x="880081" y="1151852"/>
            <a:ext cx="1227946" cy="1134200"/>
          </a:xfrm>
          <a:prstGeom prst="rect">
            <a:avLst/>
          </a:prstGeom>
        </p:spPr>
      </p:pic>
      <p:pic>
        <p:nvPicPr>
          <p:cNvPr id="6" name="Kuva 5" descr="Kuva, joka sisältää kohteen kuvakaappaus, clipart, muotoilu, pikseli&#10;&#10;Tekoälyllä luotu sisältö saattaa olla virheellistä.">
            <a:extLst>
              <a:ext uri="{FF2B5EF4-FFF2-40B4-BE49-F238E27FC236}">
                <a16:creationId xmlns:a16="http://schemas.microsoft.com/office/drawing/2014/main" id="{A5D5DEB9-2D18-6AAE-5D83-6C18416CF331}"/>
              </a:ext>
            </a:extLst>
          </p:cNvPr>
          <p:cNvPicPr>
            <a:picLocks noChangeAspect="1"/>
          </p:cNvPicPr>
          <p:nvPr/>
        </p:nvPicPr>
        <p:blipFill>
          <a:blip r:embed="rId3"/>
          <a:stretch>
            <a:fillRect/>
          </a:stretch>
        </p:blipFill>
        <p:spPr>
          <a:xfrm>
            <a:off x="9091507" y="591551"/>
            <a:ext cx="2340855" cy="5504448"/>
          </a:xfrm>
          <a:prstGeom prst="rect">
            <a:avLst/>
          </a:prstGeom>
        </p:spPr>
      </p:pic>
    </p:spTree>
    <p:extLst>
      <p:ext uri="{BB962C8B-B14F-4D97-AF65-F5344CB8AC3E}">
        <p14:creationId xmlns:p14="http://schemas.microsoft.com/office/powerpoint/2010/main" val="14703657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E7E24B-1C8A-03FD-2049-C52388774122}"/>
              </a:ext>
            </a:extLst>
          </p:cNvPr>
          <p:cNvSpPr>
            <a:spLocks noGrp="1"/>
          </p:cNvSpPr>
          <p:nvPr>
            <p:ph type="title"/>
          </p:nvPr>
        </p:nvSpPr>
        <p:spPr>
          <a:xfrm>
            <a:off x="766763" y="522386"/>
            <a:ext cx="10658475" cy="1008113"/>
          </a:xfrm>
        </p:spPr>
        <p:txBody>
          <a:bodyPr/>
          <a:lstStyle/>
          <a:p>
            <a:r>
              <a:rPr lang="fi-FI"/>
              <a:t>Sivistystoimi on kunnan suurin toimiala taloudellisesti ja toiminnallisesti</a:t>
            </a:r>
          </a:p>
        </p:txBody>
      </p:sp>
      <p:sp>
        <p:nvSpPr>
          <p:cNvPr id="3" name="Sisällön paikkamerkki 2">
            <a:extLst>
              <a:ext uri="{FF2B5EF4-FFF2-40B4-BE49-F238E27FC236}">
                <a16:creationId xmlns:a16="http://schemas.microsoft.com/office/drawing/2014/main" id="{66F66563-5DB4-546F-FE32-C13EEB558014}"/>
              </a:ext>
            </a:extLst>
          </p:cNvPr>
          <p:cNvSpPr>
            <a:spLocks noGrp="1"/>
          </p:cNvSpPr>
          <p:nvPr>
            <p:ph idx="1"/>
          </p:nvPr>
        </p:nvSpPr>
        <p:spPr>
          <a:xfrm>
            <a:off x="766764" y="1989138"/>
            <a:ext cx="4633912" cy="2119709"/>
          </a:xfrm>
          <a:solidFill>
            <a:schemeClr val="accent1"/>
          </a:solidFill>
        </p:spPr>
        <p:txBody>
          <a:bodyPr lIns="180000" tIns="180000" rIns="180000" bIns="180000" anchor="ctr" anchorCtr="0"/>
          <a:lstStyle/>
          <a:p>
            <a:pPr>
              <a:buClr>
                <a:schemeClr val="bg1"/>
              </a:buClr>
            </a:pPr>
            <a:r>
              <a:rPr lang="fi-FI" b="1">
                <a:solidFill>
                  <a:schemeClr val="bg1"/>
                </a:solidFill>
              </a:rPr>
              <a:t>Kunnat käyttivät vuonna 2025 lähes 15 miljardia euroa </a:t>
            </a:r>
          </a:p>
          <a:p>
            <a:pPr marL="542925" lvl="1">
              <a:buClr>
                <a:schemeClr val="bg1"/>
              </a:buClr>
            </a:pPr>
            <a:r>
              <a:rPr lang="fi-FI" b="1">
                <a:solidFill>
                  <a:schemeClr val="bg1"/>
                </a:solidFill>
              </a:rPr>
              <a:t>Varhaiskasvatukseen</a:t>
            </a:r>
          </a:p>
          <a:p>
            <a:pPr marL="542925" lvl="1">
              <a:buClr>
                <a:schemeClr val="bg1"/>
              </a:buClr>
            </a:pPr>
            <a:r>
              <a:rPr lang="fi-FI" b="1">
                <a:solidFill>
                  <a:schemeClr val="bg1"/>
                </a:solidFill>
              </a:rPr>
              <a:t>Esiopetukseen  </a:t>
            </a:r>
          </a:p>
          <a:p>
            <a:pPr marL="542925" lvl="1">
              <a:buClr>
                <a:schemeClr val="bg1"/>
              </a:buClr>
            </a:pPr>
            <a:r>
              <a:rPr lang="fi-FI" b="1">
                <a:solidFill>
                  <a:schemeClr val="bg1"/>
                </a:solidFill>
              </a:rPr>
              <a:t>Perusopetukseen</a:t>
            </a:r>
          </a:p>
          <a:p>
            <a:pPr marL="542925" lvl="1">
              <a:buClr>
                <a:schemeClr val="bg1"/>
              </a:buClr>
            </a:pPr>
            <a:r>
              <a:rPr lang="fi-FI" b="1">
                <a:solidFill>
                  <a:schemeClr val="bg1"/>
                </a:solidFill>
              </a:rPr>
              <a:t>Toisen asteen koulutukseen</a:t>
            </a:r>
          </a:p>
        </p:txBody>
      </p:sp>
      <p:sp>
        <p:nvSpPr>
          <p:cNvPr id="4" name="Dian numeron paikkamerkki 3">
            <a:extLst>
              <a:ext uri="{FF2B5EF4-FFF2-40B4-BE49-F238E27FC236}">
                <a16:creationId xmlns:a16="http://schemas.microsoft.com/office/drawing/2014/main" id="{2B4D7862-3036-E7B5-2AAB-44A1172A785C}"/>
              </a:ext>
            </a:extLst>
          </p:cNvPr>
          <p:cNvSpPr>
            <a:spLocks noGrp="1"/>
          </p:cNvSpPr>
          <p:nvPr>
            <p:ph type="sldNum" sz="quarter" idx="12"/>
          </p:nvPr>
        </p:nvSpPr>
        <p:spPr/>
        <p:txBody>
          <a:bodyPr/>
          <a:lstStyle/>
          <a:p>
            <a:fld id="{0861148C-697E-4B67-BDAA-872F34DF1106}" type="slidenum">
              <a:rPr lang="fi-FI" smtClean="0"/>
              <a:t>10</a:t>
            </a:fld>
            <a:endParaRPr lang="fi-FI"/>
          </a:p>
        </p:txBody>
      </p:sp>
      <p:sp>
        <p:nvSpPr>
          <p:cNvPr id="5" name="Kuvaselite: Nuoli vasemmalle 4">
            <a:extLst>
              <a:ext uri="{FF2B5EF4-FFF2-40B4-BE49-F238E27FC236}">
                <a16:creationId xmlns:a16="http://schemas.microsoft.com/office/drawing/2014/main" id="{C75555B4-ACF8-CA4E-EA25-EE58E3BE66C8}"/>
              </a:ext>
            </a:extLst>
          </p:cNvPr>
          <p:cNvSpPr/>
          <p:nvPr/>
        </p:nvSpPr>
        <p:spPr>
          <a:xfrm rot="5400000">
            <a:off x="1055212" y="3732073"/>
            <a:ext cx="1762459" cy="2311347"/>
          </a:xfrm>
          <a:prstGeom prst="leftArrow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2000">
                <a:latin typeface="Work Sans Medium" panose="00000600000000000000" pitchFamily="2" charset="0"/>
              </a:rPr>
              <a:t>60 % kuntien budjetista</a:t>
            </a:r>
          </a:p>
        </p:txBody>
      </p:sp>
      <p:pic>
        <p:nvPicPr>
          <p:cNvPr id="14" name="Kuva 13">
            <a:extLst>
              <a:ext uri="{FF2B5EF4-FFF2-40B4-BE49-F238E27FC236}">
                <a16:creationId xmlns:a16="http://schemas.microsoft.com/office/drawing/2014/main" id="{54A4073A-ABA5-910B-3538-C6C879603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354" y="3937544"/>
            <a:ext cx="6154378" cy="2876842"/>
          </a:xfrm>
          <a:prstGeom prst="rect">
            <a:avLst/>
          </a:prstGeom>
        </p:spPr>
      </p:pic>
      <p:sp>
        <p:nvSpPr>
          <p:cNvPr id="6" name="Sisällön paikkamerkki 2">
            <a:extLst>
              <a:ext uri="{FF2B5EF4-FFF2-40B4-BE49-F238E27FC236}">
                <a16:creationId xmlns:a16="http://schemas.microsoft.com/office/drawing/2014/main" id="{3793A4EB-A05B-BABF-06DD-E101241D96E8}"/>
              </a:ext>
            </a:extLst>
          </p:cNvPr>
          <p:cNvSpPr txBox="1">
            <a:spLocks/>
          </p:cNvSpPr>
          <p:nvPr/>
        </p:nvSpPr>
        <p:spPr>
          <a:xfrm>
            <a:off x="6339171" y="1989138"/>
            <a:ext cx="5072061" cy="3065636"/>
          </a:xfrm>
          <a:prstGeom prst="rect">
            <a:avLst/>
          </a:prstGeom>
        </p:spPr>
        <p:txBody>
          <a:bodyPr vert="horz" lIns="0" tIns="0" rIns="0" bIns="0" rtlCol="0" anchor="t" anchorCtr="0">
            <a:noAutofit/>
          </a:bodyPr>
          <a:lst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a:lstStyle>
          <a:p>
            <a:r>
              <a:rPr lang="fi-FI"/>
              <a:t>Henkilöstökulut muodostavat noin puolet palveluiden menoista. </a:t>
            </a:r>
          </a:p>
          <a:p>
            <a:r>
              <a:rPr lang="fi-FI"/>
              <a:t>Varhaiskasvatuksen ja koulutuksen järjestämisen </a:t>
            </a:r>
            <a:r>
              <a:rPr lang="fi-FI" b="1"/>
              <a:t>kustannukset eivät laske samassa suhteessa kuin ikäluokat pienenevät! </a:t>
            </a:r>
          </a:p>
          <a:p>
            <a:r>
              <a:rPr lang="fi-FI"/>
              <a:t>Kuntataloudessa toimintakulujen kehitys on suhteutettava lapsimäärän kehitykseen. </a:t>
            </a:r>
          </a:p>
          <a:p>
            <a:pPr marL="444500" lvl="1" indent="0">
              <a:buFont typeface="Arial" panose="020B0604020202020204" pitchFamily="34" charset="0"/>
              <a:buNone/>
            </a:pPr>
            <a:endParaRPr lang="fi-FI"/>
          </a:p>
        </p:txBody>
      </p:sp>
    </p:spTree>
    <p:extLst>
      <p:ext uri="{BB962C8B-B14F-4D97-AF65-F5344CB8AC3E}">
        <p14:creationId xmlns:p14="http://schemas.microsoft.com/office/powerpoint/2010/main" val="30843713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AC42A977-8BB1-AD7B-8D4F-E41AD194B0C0}"/>
              </a:ext>
            </a:extLst>
          </p:cNvPr>
          <p:cNvSpPr>
            <a:spLocks noGrp="1" noRot="1" noMove="1" noResize="1" noEditPoints="1" noAdjustHandles="1" noChangeArrowheads="1" noChangeShapeType="1"/>
          </p:cNvSpPr>
          <p:nvPr/>
        </p:nvSpPr>
        <p:spPr>
          <a:xfrm>
            <a:off x="9824484" y="6028660"/>
            <a:ext cx="1828800" cy="69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00AF80C3-6D49-4304-0FF7-4590720408B0}"/>
              </a:ext>
            </a:extLst>
          </p:cNvPr>
          <p:cNvSpPr>
            <a:spLocks noGrp="1" noRot="1" noMove="1" noResize="1" noEditPoints="1" noAdjustHandles="1" noChangeArrowheads="1" noChangeShapeType="1"/>
          </p:cNvSpPr>
          <p:nvPr/>
        </p:nvSpPr>
        <p:spPr>
          <a:xfrm>
            <a:off x="-1"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aphicFrame>
        <p:nvGraphicFramePr>
          <p:cNvPr id="7" name="Sisällön paikkamerkki 6">
            <a:extLst>
              <a:ext uri="{FF2B5EF4-FFF2-40B4-BE49-F238E27FC236}">
                <a16:creationId xmlns:a16="http://schemas.microsoft.com/office/drawing/2014/main" id="{32F71D98-030A-A872-31C5-1676C9DA6E6C}"/>
              </a:ext>
            </a:extLst>
          </p:cNvPr>
          <p:cNvGraphicFramePr>
            <a:graphicFrameLocks noGrp="1"/>
          </p:cNvGraphicFramePr>
          <p:nvPr>
            <p:ph idx="1"/>
          </p:nvPr>
        </p:nvGraphicFramePr>
        <p:xfrm>
          <a:off x="665163" y="1520328"/>
          <a:ext cx="5654357" cy="4767263"/>
        </p:xfrm>
        <a:graphic>
          <a:graphicData uri="http://schemas.openxmlformats.org/drawingml/2006/chart">
            <c:chart xmlns:c="http://schemas.openxmlformats.org/drawingml/2006/chart" xmlns:r="http://schemas.openxmlformats.org/officeDocument/2006/relationships" r:id="rId2"/>
          </a:graphicData>
        </a:graphic>
      </p:graphicFrame>
      <p:sp>
        <p:nvSpPr>
          <p:cNvPr id="4" name="Dian numeron paikkamerkki 3">
            <a:extLst>
              <a:ext uri="{FF2B5EF4-FFF2-40B4-BE49-F238E27FC236}">
                <a16:creationId xmlns:a16="http://schemas.microsoft.com/office/drawing/2014/main" id="{AADECBBE-3284-4DAE-509E-546DB64FF32D}"/>
              </a:ext>
            </a:extLst>
          </p:cNvPr>
          <p:cNvSpPr>
            <a:spLocks noGrp="1"/>
          </p:cNvSpPr>
          <p:nvPr>
            <p:ph type="sldNum" sz="quarter" idx="12"/>
          </p:nvPr>
        </p:nvSpPr>
        <p:spPr/>
        <p:txBody>
          <a:bodyPr/>
          <a:lstStyle/>
          <a:p>
            <a:fld id="{0861148C-697E-4B67-BDAA-872F34DF1106}" type="slidenum">
              <a:rPr lang="fi-FI" smtClean="0"/>
              <a:t>11</a:t>
            </a:fld>
            <a:endParaRPr lang="fi-FI"/>
          </a:p>
        </p:txBody>
      </p:sp>
      <p:sp>
        <p:nvSpPr>
          <p:cNvPr id="9" name="Otsikko 1">
            <a:extLst>
              <a:ext uri="{FF2B5EF4-FFF2-40B4-BE49-F238E27FC236}">
                <a16:creationId xmlns:a16="http://schemas.microsoft.com/office/drawing/2014/main" id="{76876288-AC07-BAAD-22BB-B377F4DA7600}"/>
              </a:ext>
            </a:extLst>
          </p:cNvPr>
          <p:cNvSpPr>
            <a:spLocks noGrp="1"/>
          </p:cNvSpPr>
          <p:nvPr>
            <p:ph type="title"/>
          </p:nvPr>
        </p:nvSpPr>
        <p:spPr>
          <a:xfrm>
            <a:off x="766762" y="490537"/>
            <a:ext cx="10658475" cy="1008062"/>
          </a:xfrm>
        </p:spPr>
        <p:txBody>
          <a:bodyPr/>
          <a:lstStyle/>
          <a:p>
            <a:r>
              <a:rPr lang="fi-FI">
                <a:solidFill>
                  <a:schemeClr val="accent1"/>
                </a:solidFill>
              </a:rPr>
              <a:t>Erot kuntaverotuksessa uhkaavat kasvaa ennennäkemättömästi</a:t>
            </a:r>
          </a:p>
        </p:txBody>
      </p:sp>
      <p:sp>
        <p:nvSpPr>
          <p:cNvPr id="11" name="Tekstiruutu 10">
            <a:extLst>
              <a:ext uri="{FF2B5EF4-FFF2-40B4-BE49-F238E27FC236}">
                <a16:creationId xmlns:a16="http://schemas.microsoft.com/office/drawing/2014/main" id="{821F8A21-7C08-26BA-78C9-574D1C943EB0}"/>
              </a:ext>
            </a:extLst>
          </p:cNvPr>
          <p:cNvSpPr txBox="1"/>
          <p:nvPr/>
        </p:nvSpPr>
        <p:spPr>
          <a:xfrm>
            <a:off x="6488295" y="1699136"/>
            <a:ext cx="5361108" cy="4801314"/>
          </a:xfrm>
          <a:prstGeom prst="rect">
            <a:avLst/>
          </a:prstGeom>
          <a:noFill/>
        </p:spPr>
        <p:txBody>
          <a:bodyPr wrap="square">
            <a:spAutoFit/>
          </a:bodyPr>
          <a:lstStyle/>
          <a:p>
            <a:pPr>
              <a:buNone/>
            </a:pPr>
            <a:r>
              <a:rPr lang="fi-FI" b="0" i="0">
                <a:effectLst/>
                <a:latin typeface="Work Sans" panose="00000500000000000000" pitchFamily="2" charset="0"/>
              </a:rPr>
              <a:t>Kuntaveroprosentit vaihtelevat jo nyt merkittävästi: alin veroprosentti on Kauniaisissa 4,7 % ja ylin Pomarkussa 10,9 %.</a:t>
            </a:r>
          </a:p>
          <a:p>
            <a:pPr>
              <a:buNone/>
            </a:pPr>
            <a:endParaRPr lang="fi-FI">
              <a:latin typeface="Work Sans" panose="00000500000000000000" pitchFamily="2" charset="0"/>
            </a:endParaRPr>
          </a:p>
          <a:p>
            <a:pPr>
              <a:buNone/>
            </a:pPr>
            <a:r>
              <a:rPr lang="fi-FI" b="0" i="0">
                <a:effectLst/>
                <a:latin typeface="Work Sans" panose="00000500000000000000" pitchFamily="2" charset="0"/>
              </a:rPr>
              <a:t>Tulevaisuudessa kaikissa kuntatyypeissä on paine nostaa veroja</a:t>
            </a:r>
            <a:r>
              <a:rPr lang="fi-FI" b="1" i="0">
                <a:effectLst/>
                <a:latin typeface="Work Sans" panose="00000500000000000000" pitchFamily="2" charset="0"/>
              </a:rPr>
              <a:t>. Jos lähtökohtana on se, ettei kunta ajaudu hallitsemattomaan velkakierteeseen, on veroja korotettava tuntuvasti. </a:t>
            </a:r>
          </a:p>
          <a:p>
            <a:pPr>
              <a:buNone/>
            </a:pPr>
            <a:endParaRPr lang="fi-FI" b="0" i="0">
              <a:effectLst/>
              <a:latin typeface="Work Sans" panose="00000500000000000000" pitchFamily="2" charset="0"/>
            </a:endParaRPr>
          </a:p>
          <a:p>
            <a:pPr>
              <a:buNone/>
            </a:pPr>
            <a:r>
              <a:rPr lang="fi-FI" b="0" i="0">
                <a:effectLst/>
                <a:latin typeface="Work Sans" panose="00000500000000000000" pitchFamily="2" charset="0"/>
              </a:rPr>
              <a:t>Vuoteen 2040 mentäessä korkeimmat kunnallisveroprosentit voivat olla jopa yli kaksinkertaisia nykyiseen nähden</a:t>
            </a:r>
            <a:r>
              <a:rPr lang="fi-FI">
                <a:latin typeface="Work Sans" panose="00000500000000000000" pitchFamily="2" charset="0"/>
              </a:rPr>
              <a:t>.</a:t>
            </a:r>
            <a:endParaRPr lang="fi-FI" b="0" i="0">
              <a:effectLst/>
              <a:latin typeface="Work Sans" panose="00000500000000000000" pitchFamily="2" charset="0"/>
            </a:endParaRPr>
          </a:p>
          <a:p>
            <a:pPr>
              <a:buNone/>
            </a:pPr>
            <a:endParaRPr lang="fi-FI">
              <a:latin typeface="Work Sans" panose="00000500000000000000" pitchFamily="2" charset="0"/>
            </a:endParaRPr>
          </a:p>
          <a:p>
            <a:pPr>
              <a:buNone/>
            </a:pPr>
            <a:r>
              <a:rPr lang="fi-FI" b="0" i="0">
                <a:effectLst/>
                <a:latin typeface="Work Sans" panose="00000500000000000000" pitchFamily="2" charset="0"/>
              </a:rPr>
              <a:t>Tällöin korkein kuntaveroprosentti voisi olla yli 24 prosenttia, ja toisaalta matalin noin 5 prosenttia.</a:t>
            </a:r>
          </a:p>
        </p:txBody>
      </p:sp>
      <p:pic>
        <p:nvPicPr>
          <p:cNvPr id="14" name="Kuva 13">
            <a:extLst>
              <a:ext uri="{FF2B5EF4-FFF2-40B4-BE49-F238E27FC236}">
                <a16:creationId xmlns:a16="http://schemas.microsoft.com/office/drawing/2014/main" id="{B8040711-3EEA-893A-9C61-1FC35C9C8551}"/>
              </a:ext>
            </a:extLst>
          </p:cNvPr>
          <p:cNvPicPr/>
          <p:nvPr/>
        </p:nvPicPr>
        <p:blipFill>
          <a:blip r:embed="rId3">
            <a:extLst>
              <a:ext uri="{96DAC541-7B7A-43D3-8B79-37D633B846F1}">
                <asvg:svgBlip xmlns:asvg="http://schemas.microsoft.com/office/drawing/2016/SVG/main" r:embed="rId4"/>
              </a:ext>
            </a:extLst>
          </a:blip>
          <a:stretch>
            <a:fillRect/>
          </a:stretch>
        </p:blipFill>
        <p:spPr>
          <a:xfrm>
            <a:off x="10332065" y="6143909"/>
            <a:ext cx="1520898" cy="330823"/>
          </a:xfrm>
          <a:prstGeom prst="rect">
            <a:avLst/>
          </a:prstGeom>
        </p:spPr>
      </p:pic>
      <p:sp>
        <p:nvSpPr>
          <p:cNvPr id="15" name="Tekstiruutu 14">
            <a:extLst>
              <a:ext uri="{FF2B5EF4-FFF2-40B4-BE49-F238E27FC236}">
                <a16:creationId xmlns:a16="http://schemas.microsoft.com/office/drawing/2014/main" id="{3BB97BB8-4C69-6895-C31B-462695CCB29E}"/>
              </a:ext>
            </a:extLst>
          </p:cNvPr>
          <p:cNvSpPr txBox="1"/>
          <p:nvPr/>
        </p:nvSpPr>
        <p:spPr>
          <a:xfrm>
            <a:off x="4783812" y="6367463"/>
            <a:ext cx="2043289" cy="276999"/>
          </a:xfrm>
          <a:prstGeom prst="rect">
            <a:avLst/>
          </a:prstGeom>
          <a:noFill/>
        </p:spPr>
        <p:txBody>
          <a:bodyPr wrap="square" rtlCol="0">
            <a:spAutoFit/>
          </a:bodyPr>
          <a:lstStyle/>
          <a:p>
            <a:r>
              <a:rPr lang="fi-FI" sz="1200"/>
              <a:t>Lähde: MDI/FCG</a:t>
            </a:r>
          </a:p>
        </p:txBody>
      </p:sp>
    </p:spTree>
    <p:extLst>
      <p:ext uri="{BB962C8B-B14F-4D97-AF65-F5344CB8AC3E}">
        <p14:creationId xmlns:p14="http://schemas.microsoft.com/office/powerpoint/2010/main" val="4094905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a:extLst>
            <a:ext uri="{FF2B5EF4-FFF2-40B4-BE49-F238E27FC236}">
              <a16:creationId xmlns:a16="http://schemas.microsoft.com/office/drawing/2014/main" id="{6524250F-0ADE-FE9D-B5B1-712D6F1AD6E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75522D7-56A5-756E-0F39-DFB5E7F9E9E2}"/>
              </a:ext>
            </a:extLst>
          </p:cNvPr>
          <p:cNvSpPr>
            <a:spLocks noGrp="1"/>
          </p:cNvSpPr>
          <p:nvPr>
            <p:ph type="title"/>
          </p:nvPr>
        </p:nvSpPr>
        <p:spPr>
          <a:xfrm>
            <a:off x="3431704" y="304879"/>
            <a:ext cx="8475340" cy="619529"/>
          </a:xfrm>
        </p:spPr>
        <p:txBody>
          <a:bodyPr/>
          <a:lstStyle/>
          <a:p>
            <a:r>
              <a:rPr lang="fi-FI">
                <a:latin typeface="Work Sans ExtraBold"/>
              </a:rPr>
              <a:t>Tiivistelmä talouden skenaariotarkastelusta </a:t>
            </a:r>
          </a:p>
        </p:txBody>
      </p:sp>
      <p:sp>
        <p:nvSpPr>
          <p:cNvPr id="3" name="Sisällön paikkamerkki 2">
            <a:extLst>
              <a:ext uri="{FF2B5EF4-FFF2-40B4-BE49-F238E27FC236}">
                <a16:creationId xmlns:a16="http://schemas.microsoft.com/office/drawing/2014/main" id="{D2464F40-7E98-40B4-6940-97E48546AD52}"/>
              </a:ext>
            </a:extLst>
          </p:cNvPr>
          <p:cNvSpPr>
            <a:spLocks noGrp="1"/>
          </p:cNvSpPr>
          <p:nvPr>
            <p:ph idx="1"/>
          </p:nvPr>
        </p:nvSpPr>
        <p:spPr>
          <a:xfrm>
            <a:off x="3143672" y="1826876"/>
            <a:ext cx="8151858" cy="4337874"/>
          </a:xfrm>
        </p:spPr>
        <p:txBody>
          <a:bodyPr>
            <a:normAutofit fontScale="92500"/>
          </a:bodyPr>
          <a:lstStyle/>
          <a:p>
            <a:pPr marL="271145" indent="-271145"/>
            <a:r>
              <a:rPr lang="fi-FI" sz="2200" b="1"/>
              <a:t>Erot kuntien tuloissa ovat kasvaneet, mikä vaikuttaa myös niiden kykyyn tuottaa laadukkaita palveluita ja investoida tulevaisuuteen. </a:t>
            </a:r>
            <a:r>
              <a:rPr lang="fi-FI" sz="2200"/>
              <a:t>Tämä johtaa epätasapainoon palvelutarpeissa ja resursseissa, mikä lisää alueellista eriarvoisuutta. </a:t>
            </a:r>
          </a:p>
          <a:p>
            <a:pPr marL="271145" indent="-271145"/>
            <a:r>
              <a:rPr lang="fi-FI" sz="2200" b="1"/>
              <a:t>Skenaariotarkastelun perusteella veroprosenttien hajonta kasvaa entisestään ja erittäin suureksi, olettaen että kuntien velkaantuminen pidetään hallinnassa.</a:t>
            </a:r>
            <a:r>
              <a:rPr lang="fi-FI" sz="2200"/>
              <a:t> Miten tähän sopeutustarpeeseen, jotta vältetään suuret veronkorotukset ja velkaantuminen, pääsemään – miten paljon palveluntarjontaa voidaan supistaa?</a:t>
            </a:r>
            <a:endParaRPr lang="fi-FI" sz="1900"/>
          </a:p>
          <a:p>
            <a:pPr marL="271145" indent="-271145"/>
            <a:r>
              <a:rPr lang="fi-FI" sz="2200" b="1"/>
              <a:t>Skenaariotarkasteluiden perusteella korkeimmat veroprosentit ovat niin suuria, että voidaan kysyä ovatko ne käytännössä edes mahdollisia.  </a:t>
            </a:r>
          </a:p>
          <a:p>
            <a:pPr marL="0" indent="0">
              <a:buNone/>
            </a:pPr>
            <a:endParaRPr lang="fi-FI"/>
          </a:p>
          <a:p>
            <a:pPr marL="271145" indent="-271145"/>
            <a:endParaRPr lang="fi-FI"/>
          </a:p>
        </p:txBody>
      </p:sp>
      <p:sp>
        <p:nvSpPr>
          <p:cNvPr id="5" name="Dian numeron paikkamerkki 4">
            <a:extLst>
              <a:ext uri="{FF2B5EF4-FFF2-40B4-BE49-F238E27FC236}">
                <a16:creationId xmlns:a16="http://schemas.microsoft.com/office/drawing/2014/main" id="{D1F0DA12-BDE8-6CF8-D2AE-F5C9614806BD}"/>
              </a:ext>
            </a:extLst>
          </p:cNvPr>
          <p:cNvSpPr>
            <a:spLocks noGrp="1"/>
          </p:cNvSpPr>
          <p:nvPr>
            <p:ph type="sldNum" sz="quarter" idx="12"/>
          </p:nvPr>
        </p:nvSpPr>
        <p:spPr/>
        <p:txBody>
          <a:bodyPr/>
          <a:lstStyle/>
          <a:p>
            <a:fld id="{31160B98-140E-4345-B1A3-2A7247C42973}" type="slidenum">
              <a:rPr lang="fi-FI" smtClean="0"/>
              <a:t>12</a:t>
            </a:fld>
            <a:endParaRPr lang="fi-FI"/>
          </a:p>
        </p:txBody>
      </p:sp>
    </p:spTree>
    <p:extLst>
      <p:ext uri="{BB962C8B-B14F-4D97-AF65-F5344CB8AC3E}">
        <p14:creationId xmlns:p14="http://schemas.microsoft.com/office/powerpoint/2010/main" val="7368772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D0A13-DA99-4EEE-1CD6-A1357F5A1F9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5707AB6-38A7-2DEB-8894-E832DA7489F0}"/>
              </a:ext>
            </a:extLst>
          </p:cNvPr>
          <p:cNvSpPr>
            <a:spLocks noGrp="1"/>
          </p:cNvSpPr>
          <p:nvPr>
            <p:ph type="title"/>
          </p:nvPr>
        </p:nvSpPr>
        <p:spPr/>
        <p:txBody>
          <a:bodyPr/>
          <a:lstStyle/>
          <a:p>
            <a:r>
              <a:rPr lang="fi-FI"/>
              <a:t>Kuntien rakennuskannan tulevaisuus </a:t>
            </a:r>
          </a:p>
        </p:txBody>
      </p:sp>
      <p:sp>
        <p:nvSpPr>
          <p:cNvPr id="3" name="Sisällön paikkamerkki 2">
            <a:extLst>
              <a:ext uri="{FF2B5EF4-FFF2-40B4-BE49-F238E27FC236}">
                <a16:creationId xmlns:a16="http://schemas.microsoft.com/office/drawing/2014/main" id="{94BB22C3-3CB0-E42D-106E-FC65ECDB43ED}"/>
              </a:ext>
            </a:extLst>
          </p:cNvPr>
          <p:cNvSpPr>
            <a:spLocks noGrp="1"/>
          </p:cNvSpPr>
          <p:nvPr>
            <p:ph sz="half" idx="1"/>
          </p:nvPr>
        </p:nvSpPr>
        <p:spPr>
          <a:xfrm>
            <a:off x="766763" y="1844824"/>
            <a:ext cx="5113337" cy="3730882"/>
          </a:xfrm>
        </p:spPr>
        <p:txBody>
          <a:bodyPr/>
          <a:lstStyle/>
          <a:p>
            <a:r>
              <a:rPr lang="fi-FI" sz="1800" b="0" i="0" u="none" strike="noStrike" baseline="0">
                <a:solidFill>
                  <a:srgbClr val="000000"/>
                </a:solidFill>
              </a:rPr>
              <a:t>Lasten määrän lasku ja kuntien paineet alentaa tilakustannuksia johtavat </a:t>
            </a:r>
            <a:r>
              <a:rPr lang="fi-FI" sz="1800" b="1" i="0" u="none" strike="noStrike" baseline="0">
                <a:solidFill>
                  <a:srgbClr val="000000"/>
                </a:solidFill>
              </a:rPr>
              <a:t>koulujen ja päiväkotien määrän vähenemiseen myös jatkossa.</a:t>
            </a:r>
          </a:p>
          <a:p>
            <a:r>
              <a:rPr lang="fi-FI" sz="1800" kern="100">
                <a:solidFill>
                  <a:srgbClr val="000000"/>
                </a:solidFill>
                <a:effectLst/>
                <a:ea typeface="Calibri" panose="020F0502020204030204" pitchFamily="34" charset="0"/>
                <a:cs typeface="Times New Roman" panose="02020603050405020304" pitchFamily="18" charset="0"/>
              </a:rPr>
              <a:t>Hyvinvointialueiden palveluverkkojen supistumisen vuoksi noin </a:t>
            </a:r>
            <a:r>
              <a:rPr lang="fi-FI" sz="1800" b="1" kern="100">
                <a:solidFill>
                  <a:srgbClr val="000000"/>
                </a:solidFill>
                <a:effectLst/>
                <a:ea typeface="Calibri" panose="020F0502020204030204" pitchFamily="34" charset="0"/>
                <a:cs typeface="Times New Roman" panose="02020603050405020304" pitchFamily="18" charset="0"/>
              </a:rPr>
              <a:t>kolmasosa kuntien sote-kiinteistöistä on jatkossa tarpeettomia.</a:t>
            </a:r>
          </a:p>
          <a:p>
            <a:r>
              <a:rPr lang="fi-FI" sz="1800" b="1" kern="100">
                <a:solidFill>
                  <a:srgbClr val="000000"/>
                </a:solidFill>
                <a:ea typeface="Calibri" panose="020F0502020204030204" pitchFamily="34" charset="0"/>
                <a:cs typeface="Times New Roman" panose="02020603050405020304" pitchFamily="18" charset="0"/>
              </a:rPr>
              <a:t>Liikunta- ja kulttuurirakennuksien tekninen kunto on yleisesti samankaltainen kuin koulurakennuksilla.</a:t>
            </a:r>
          </a:p>
          <a:p>
            <a:r>
              <a:rPr lang="fi-FI" sz="1800" i="0" u="none" strike="noStrike" kern="100" baseline="0">
                <a:solidFill>
                  <a:srgbClr val="000000"/>
                </a:solidFill>
                <a:ea typeface="Calibri" panose="020F0502020204030204" pitchFamily="34" charset="0"/>
                <a:cs typeface="Times New Roman" panose="02020603050405020304" pitchFamily="18" charset="0"/>
              </a:rPr>
              <a:t>K</a:t>
            </a:r>
            <a:r>
              <a:rPr lang="fi-FI" sz="1800" kern="100">
                <a:solidFill>
                  <a:srgbClr val="000000"/>
                </a:solidFill>
                <a:ea typeface="Calibri" panose="020F0502020204030204" pitchFamily="34" charset="0"/>
                <a:cs typeface="Times New Roman" panose="02020603050405020304" pitchFamily="18" charset="0"/>
              </a:rPr>
              <a:t>äytöstä poistuva rakennuskanta haaste myös </a:t>
            </a:r>
            <a:r>
              <a:rPr lang="fi-FI" sz="1800" b="1" kern="100">
                <a:solidFill>
                  <a:srgbClr val="000000"/>
                </a:solidFill>
                <a:ea typeface="Calibri" panose="020F0502020204030204" pitchFamily="34" charset="0"/>
                <a:cs typeface="Times New Roman" panose="02020603050405020304" pitchFamily="18" charset="0"/>
              </a:rPr>
              <a:t>kaukolämpöyhtiöille</a:t>
            </a:r>
            <a:r>
              <a:rPr lang="fi-FI" sz="1800" kern="100">
                <a:solidFill>
                  <a:srgbClr val="000000"/>
                </a:solidFill>
                <a:ea typeface="Calibri" panose="020F0502020204030204" pitchFamily="34" charset="0"/>
                <a:cs typeface="Times New Roman" panose="02020603050405020304" pitchFamily="18" charset="0"/>
              </a:rPr>
              <a:t>, joille kunnat (kuntien rakennuskanta) on usein merkittävä asiakas.</a:t>
            </a:r>
            <a:endParaRPr lang="fi-FI" sz="1800" i="0" u="none" strike="noStrike" baseline="0">
              <a:solidFill>
                <a:srgbClr val="000000"/>
              </a:solidFill>
            </a:endParaRPr>
          </a:p>
        </p:txBody>
      </p:sp>
      <p:sp>
        <p:nvSpPr>
          <p:cNvPr id="4" name="Dian numeron paikkamerkki 3">
            <a:extLst>
              <a:ext uri="{FF2B5EF4-FFF2-40B4-BE49-F238E27FC236}">
                <a16:creationId xmlns:a16="http://schemas.microsoft.com/office/drawing/2014/main" id="{F18DC0AE-48E9-439C-43A5-E0907AB623DE}"/>
              </a:ext>
            </a:extLst>
          </p:cNvPr>
          <p:cNvSpPr>
            <a:spLocks noGrp="1"/>
          </p:cNvSpPr>
          <p:nvPr>
            <p:ph type="sldNum" sz="quarter" idx="12"/>
          </p:nvPr>
        </p:nvSpPr>
        <p:spPr/>
        <p:txBody>
          <a:bodyPr/>
          <a:lstStyle/>
          <a:p>
            <a:fld id="{0861148C-697E-4B67-BDAA-872F34DF1106}" type="slidenum">
              <a:rPr lang="fi-FI" smtClean="0"/>
              <a:t>13</a:t>
            </a:fld>
            <a:endParaRPr lang="fi-FI"/>
          </a:p>
        </p:txBody>
      </p:sp>
      <p:graphicFrame>
        <p:nvGraphicFramePr>
          <p:cNvPr id="6" name="Sisällön paikkamerkki 5">
            <a:extLst>
              <a:ext uri="{FF2B5EF4-FFF2-40B4-BE49-F238E27FC236}">
                <a16:creationId xmlns:a16="http://schemas.microsoft.com/office/drawing/2014/main" id="{39F7935B-7A94-37AF-8CB3-FBE893B29CC7}"/>
              </a:ext>
            </a:extLst>
          </p:cNvPr>
          <p:cNvGraphicFramePr>
            <a:graphicFrameLocks noGrp="1"/>
          </p:cNvGraphicFramePr>
          <p:nvPr>
            <p:ph sz="half" idx="2"/>
          </p:nvPr>
        </p:nvGraphicFramePr>
        <p:xfrm>
          <a:off x="6479048" y="1844824"/>
          <a:ext cx="5113338" cy="3816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35395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
            <a:extLst>
              <a:ext uri="{FF2B5EF4-FFF2-40B4-BE49-F238E27FC236}">
                <a16:creationId xmlns:a16="http://schemas.microsoft.com/office/drawing/2014/main" id="{7B49D78B-A016-4572-BEE7-C8C17EB810B4}"/>
              </a:ext>
            </a:extLst>
          </p:cNvPr>
          <p:cNvSpPr txBox="1">
            <a:spLocks/>
          </p:cNvSpPr>
          <p:nvPr/>
        </p:nvSpPr>
        <p:spPr>
          <a:xfrm>
            <a:off x="623392" y="908720"/>
            <a:ext cx="8933802" cy="5544616"/>
          </a:xfrm>
          <a:prstGeom prst="rect">
            <a:avLst/>
          </a:prstGeom>
          <a:solidFill>
            <a:schemeClr val="bg1">
              <a:lumMod val="95000"/>
            </a:schemeClr>
          </a:solidFill>
        </p:spPr>
        <p:txBody>
          <a:bodyPr lIns="91440" tIns="45720" rIns="91440" bIns="45720" anchor="t"/>
          <a:lst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a:lstStyle>
          <a:p>
            <a:pPr lvl="0">
              <a:defRPr/>
            </a:pPr>
            <a:r>
              <a:rPr lang="fi-FI" sz="2000" b="1">
                <a:solidFill>
                  <a:schemeClr val="accent1"/>
                </a:solidFill>
                <a:latin typeface="Work Sans"/>
              </a:rPr>
              <a:t>Vaalifaktaa 2025:</a:t>
            </a:r>
          </a:p>
          <a:p>
            <a:pPr lvl="0">
              <a:defRPr/>
            </a:pPr>
            <a:endParaRPr lang="fi-FI" sz="2000" i="0" u="none" strike="noStrike" kern="1200" cap="none" spc="0" normalizeH="0" baseline="0" noProof="0">
              <a:ln>
                <a:noFill/>
              </a:ln>
              <a:solidFill>
                <a:schemeClr val="accent1"/>
              </a:solidFill>
              <a:effectLst/>
              <a:uLnTx/>
              <a:uFillTx/>
              <a:latin typeface="Work Sans" panose="00000500000000000000" pitchFamily="2" charset="0"/>
            </a:endParaRPr>
          </a:p>
          <a:p>
            <a:pPr marL="342900" marR="0" lvl="0" indent="-342900" algn="l" defTabSz="914400" rtl="0" eaLnBrk="1" fontAlgn="auto" latinLnBrk="0" hangingPunct="1">
              <a:lnSpc>
                <a:spcPct val="90000"/>
              </a:lnSpc>
              <a:spcBef>
                <a:spcPct val="0"/>
              </a:spcBef>
              <a:spcAft>
                <a:spcPts val="0"/>
              </a:spcAft>
              <a:buClrTx/>
              <a:buSzTx/>
              <a:buFont typeface="Arial" panose="05000000000000000000" pitchFamily="2" charset="2"/>
              <a:buChar char="•"/>
              <a:tabLst/>
              <a:defRPr/>
            </a:pPr>
            <a:r>
              <a:rPr kumimoji="0" lang="fi-FI" sz="1600" i="0" u="none" strike="noStrike" kern="1200" cap="none" spc="0" normalizeH="0" baseline="0" noProof="0">
                <a:ln>
                  <a:noFill/>
                </a:ln>
                <a:solidFill>
                  <a:schemeClr val="accent1"/>
                </a:solidFill>
                <a:effectLst/>
                <a:uLnTx/>
                <a:uFillTx/>
                <a:latin typeface="Work Sans"/>
              </a:rPr>
              <a:t>Äänestysaktiivisuus ennätysmatalalla</a:t>
            </a:r>
            <a:endParaRPr lang="fi-FI" sz="1600" i="0" u="none" strike="noStrike" kern="1200" cap="none" spc="0" normalizeH="0" baseline="0" noProof="0">
              <a:ln>
                <a:noFill/>
              </a:ln>
              <a:solidFill>
                <a:schemeClr val="accent1"/>
              </a:solidFill>
              <a:effectLst/>
              <a:uLnTx/>
              <a:uFillTx/>
              <a:latin typeface="Work Sans"/>
            </a:endParaRPr>
          </a:p>
          <a:p>
            <a:pPr marL="342900" marR="0" lvl="0" indent="-342900" algn="l" defTabSz="914400" rtl="0" eaLnBrk="1" fontAlgn="auto" latinLnBrk="0" hangingPunct="1">
              <a:lnSpc>
                <a:spcPct val="90000"/>
              </a:lnSpc>
              <a:spcBef>
                <a:spcPct val="0"/>
              </a:spcBef>
              <a:spcAft>
                <a:spcPts val="0"/>
              </a:spcAft>
              <a:buClrTx/>
              <a:buSzTx/>
              <a:buFont typeface="Arial" panose="05000000000000000000" pitchFamily="2" charset="2"/>
              <a:buChar char="•"/>
              <a:tabLst/>
              <a:defRPr/>
            </a:pPr>
            <a:r>
              <a:rPr kumimoji="0" lang="fi-FI" sz="1600" i="0" u="none" strike="noStrike" kern="1200" cap="none" spc="0" normalizeH="0" baseline="0" noProof="0">
                <a:ln>
                  <a:noFill/>
                </a:ln>
                <a:solidFill>
                  <a:schemeClr val="accent1"/>
                </a:solidFill>
                <a:effectLst/>
                <a:uLnTx/>
                <a:uFillTx/>
                <a:latin typeface="Work Sans"/>
              </a:rPr>
              <a:t>Ehdokkaiden </a:t>
            </a:r>
            <a:r>
              <a:rPr lang="fi-FI" sz="1600">
                <a:solidFill>
                  <a:schemeClr val="accent1"/>
                </a:solidFill>
                <a:latin typeface="Work Sans"/>
              </a:rPr>
              <a:t>määrä väheni voimakkaasti</a:t>
            </a:r>
          </a:p>
          <a:p>
            <a:pPr marL="342900" indent="-342900">
              <a:buFont typeface="Arial" panose="05000000000000000000" pitchFamily="2" charset="2"/>
              <a:buChar char="•"/>
              <a:defRPr/>
            </a:pPr>
            <a:endParaRPr lang="fi-FI" sz="2000" b="1">
              <a:solidFill>
                <a:schemeClr val="accent1"/>
              </a:solidFill>
              <a:latin typeface="Work Sans"/>
            </a:endParaRPr>
          </a:p>
          <a:p>
            <a:pPr marL="342900" marR="0" lvl="0" indent="-342900" algn="l" defTabSz="914400" rtl="0" eaLnBrk="1" fontAlgn="auto" latinLnBrk="0" hangingPunct="1">
              <a:lnSpc>
                <a:spcPct val="90000"/>
              </a:lnSpc>
              <a:spcBef>
                <a:spcPct val="0"/>
              </a:spcBef>
              <a:spcAft>
                <a:spcPts val="0"/>
              </a:spcAft>
              <a:buClrTx/>
              <a:buSzTx/>
              <a:buFont typeface="Arial"/>
              <a:buChar char="•"/>
              <a:tabLst/>
              <a:defRPr/>
            </a:pPr>
            <a:r>
              <a:rPr lang="fi-FI" sz="2000" b="1">
                <a:solidFill>
                  <a:schemeClr val="accent1"/>
                </a:solidFill>
                <a:latin typeface="Work Sans"/>
              </a:rPr>
              <a:t>Kuntalaistutkimus 2024:</a:t>
            </a:r>
            <a:r>
              <a:rPr lang="fi-FI" sz="1400">
                <a:solidFill>
                  <a:schemeClr val="accent1"/>
                </a:solidFill>
                <a:latin typeface="Work Sans"/>
              </a:rPr>
              <a:t> </a:t>
            </a:r>
          </a:p>
          <a:p>
            <a:pPr marL="285750" marR="0" lvl="0" indent="-285750" algn="l" defTabSz="914400" rtl="0" eaLnBrk="1" fontAlgn="auto" latinLnBrk="0" hangingPunct="1">
              <a:lnSpc>
                <a:spcPct val="90000"/>
              </a:lnSpc>
              <a:spcBef>
                <a:spcPct val="0"/>
              </a:spcBef>
              <a:spcAft>
                <a:spcPts val="0"/>
              </a:spcAft>
              <a:buClrTx/>
              <a:buSzTx/>
              <a:buFont typeface="Arial"/>
              <a:buChar char="•"/>
              <a:tabLst/>
              <a:defRPr/>
            </a:pPr>
            <a:endParaRPr lang="fi-FI" sz="1400" b="0" i="0" u="none" strike="noStrike" kern="1200" cap="none" spc="0" normalizeH="0" baseline="0" noProof="0">
              <a:ln>
                <a:noFill/>
              </a:ln>
              <a:solidFill>
                <a:schemeClr val="accent1"/>
              </a:solidFill>
              <a:effectLst/>
              <a:uLnTx/>
              <a:uFillTx/>
              <a:latin typeface="Work Sans" panose="000005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r>
              <a:rPr kumimoji="0" lang="fi-FI" sz="1600" i="0" u="none" strike="noStrike" kern="1200" cap="none" spc="0" normalizeH="0" baseline="0" noProof="0">
                <a:ln>
                  <a:noFill/>
                </a:ln>
                <a:solidFill>
                  <a:schemeClr val="accent1"/>
                </a:solidFill>
                <a:effectLst/>
                <a:uLnTx/>
                <a:uFillTx/>
                <a:latin typeface="Work Sans"/>
              </a:rPr>
              <a:t>Pikemmin </a:t>
            </a:r>
            <a:r>
              <a:rPr kumimoji="0" lang="fi-FI" sz="1600" b="1" i="0" u="none" strike="noStrike" kern="1200" cap="none" spc="0" normalizeH="0" baseline="0" noProof="0">
                <a:ln>
                  <a:noFill/>
                </a:ln>
                <a:solidFill>
                  <a:schemeClr val="accent1"/>
                </a:solidFill>
                <a:effectLst/>
                <a:uLnTx/>
                <a:uFillTx/>
                <a:latin typeface="Work Sans"/>
              </a:rPr>
              <a:t>epäluottamusta</a:t>
            </a:r>
            <a:r>
              <a:rPr kumimoji="0" lang="fi-FI" sz="1600" i="0" u="none" strike="noStrike" kern="1200" cap="none" spc="0" normalizeH="0" baseline="0" noProof="0">
                <a:ln>
                  <a:noFill/>
                </a:ln>
                <a:solidFill>
                  <a:schemeClr val="accent1"/>
                </a:solidFill>
                <a:effectLst/>
                <a:uLnTx/>
                <a:uFillTx/>
                <a:latin typeface="Work Sans"/>
              </a:rPr>
              <a:t> kuin luottamusta kunnan päätöksentekoon ja päättäjiin </a:t>
            </a:r>
            <a:endParaRPr lang="fi-FI" sz="1600" i="0" u="none" strike="noStrike" kern="1200" cap="none" spc="0" normalizeH="0" baseline="0" noProof="0">
              <a:ln>
                <a:noFill/>
              </a:ln>
              <a:solidFill>
                <a:schemeClr val="accent1"/>
              </a:solidFill>
              <a:effectLst/>
              <a:uLnTx/>
              <a:uFillTx/>
              <a:latin typeface="Work Sans"/>
            </a:endParaRPr>
          </a:p>
          <a:p>
            <a:pPr marL="342900" marR="0" lvl="0" indent="-34290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endParaRPr lang="fi-FI" sz="1600" i="0" u="none" strike="noStrike" kern="1200" cap="none" spc="0" normalizeH="0" baseline="0" noProof="0">
              <a:ln>
                <a:noFill/>
              </a:ln>
              <a:solidFill>
                <a:schemeClr val="accent1"/>
              </a:solidFill>
              <a:effectLst/>
              <a:uLnTx/>
              <a:uFillTx/>
              <a:latin typeface="Work Sans" panose="000005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r>
              <a:rPr kumimoji="0" lang="fi-FI" sz="1600" b="1" i="0" u="none" strike="noStrike" kern="1200" cap="none" spc="0" normalizeH="0" baseline="0" noProof="0">
                <a:ln>
                  <a:noFill/>
                </a:ln>
                <a:solidFill>
                  <a:schemeClr val="accent1"/>
                </a:solidFill>
                <a:effectLst/>
                <a:uLnTx/>
                <a:uFillTx/>
                <a:latin typeface="Work Sans"/>
              </a:rPr>
              <a:t>Vähäistä kiinnostusta</a:t>
            </a:r>
            <a:r>
              <a:rPr kumimoji="0" lang="fi-FI" sz="1600" i="0" u="none" strike="noStrike" kern="1200" cap="none" spc="0" normalizeH="0" baseline="0" noProof="0">
                <a:ln>
                  <a:noFill/>
                </a:ln>
                <a:solidFill>
                  <a:schemeClr val="accent1"/>
                </a:solidFill>
                <a:effectLst/>
                <a:uLnTx/>
                <a:uFillTx/>
                <a:latin typeface="Work Sans"/>
              </a:rPr>
              <a:t> kuntapolitiikasta ja vaaliehdokkuudesta</a:t>
            </a:r>
            <a:endParaRPr lang="fi-FI" sz="1600" i="0" u="none" strike="noStrike" kern="1200" cap="none" spc="0" normalizeH="0" baseline="0" noProof="0">
              <a:ln>
                <a:noFill/>
              </a:ln>
              <a:solidFill>
                <a:schemeClr val="accent1"/>
              </a:solidFill>
              <a:effectLst/>
              <a:uLnTx/>
              <a:uFillTx/>
              <a:latin typeface="Work Sans"/>
            </a:endParaRPr>
          </a:p>
          <a:p>
            <a:pPr marL="342900" marR="0" lvl="0" indent="-34290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endParaRPr lang="fi-FI" sz="1800" i="0" u="none" strike="noStrike" kern="1200" cap="none" spc="0" normalizeH="0" baseline="0" noProof="0">
              <a:ln>
                <a:noFill/>
              </a:ln>
              <a:solidFill>
                <a:schemeClr val="accent1"/>
              </a:solidFill>
              <a:effectLst/>
              <a:uLnTx/>
              <a:uFillTx/>
              <a:latin typeface="Work Sans" panose="00000500000000000000" pitchFamily="2" charset="0"/>
            </a:endParaRPr>
          </a:p>
          <a:p>
            <a:pPr marL="800100" lvl="1" indent="-342900">
              <a:buFont typeface="Arial" panose="05000000000000000000" pitchFamily="2" charset="2"/>
              <a:buChar char="•"/>
              <a:defRPr/>
            </a:pPr>
            <a:r>
              <a:rPr lang="fi-FI" sz="1600">
                <a:solidFill>
                  <a:schemeClr val="accent1"/>
                </a:solidFill>
                <a:latin typeface="Work Sans"/>
                <a:ea typeface="+mj-ea"/>
                <a:cs typeface="+mj-cs"/>
              </a:rPr>
              <a:t>Vain runsas kolmannes (37 %) on kiinnostunut oman kunnan kuntapolitiikasta.</a:t>
            </a:r>
          </a:p>
          <a:p>
            <a:pPr marL="342900" marR="0" lvl="0" indent="-34290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endParaRPr lang="fi-FI" sz="1600">
              <a:solidFill>
                <a:schemeClr val="accent1"/>
              </a:solidFill>
              <a:latin typeface="Work Sans"/>
            </a:endParaRPr>
          </a:p>
          <a:p>
            <a:pPr marL="800100" lvl="1" indent="-342900">
              <a:buFont typeface="Arial" panose="05000000000000000000" pitchFamily="2" charset="2"/>
              <a:buChar char="•"/>
              <a:defRPr/>
            </a:pPr>
            <a:r>
              <a:rPr lang="fi-FI" sz="1600">
                <a:solidFill>
                  <a:schemeClr val="accent1"/>
                </a:solidFill>
                <a:latin typeface="Work Sans"/>
                <a:ea typeface="+mj-ea"/>
                <a:cs typeface="+mj-cs"/>
              </a:rPr>
              <a:t>Harvempi kuin joka kymmenes (5 %) olisi valmis harkitsemaan asettumista kuntavaaliehdokkaaksi. </a:t>
            </a:r>
          </a:p>
          <a:p>
            <a:pPr marL="342900" marR="0" lvl="0" indent="-34290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endParaRPr lang="fi-FI" sz="1600">
              <a:solidFill>
                <a:schemeClr val="accent1"/>
              </a:solidFill>
              <a:latin typeface="Work Sans"/>
            </a:endParaRPr>
          </a:p>
          <a:p>
            <a:pPr marL="800100" lvl="1" indent="-342900">
              <a:lnSpc>
                <a:spcPct val="90000"/>
              </a:lnSpc>
              <a:spcBef>
                <a:spcPct val="0"/>
              </a:spcBef>
              <a:buFont typeface="Arial" panose="05000000000000000000" pitchFamily="2" charset="2"/>
              <a:buChar char="•"/>
              <a:defRPr/>
            </a:pPr>
            <a:r>
              <a:rPr lang="fi-FI" sz="1600">
                <a:solidFill>
                  <a:schemeClr val="accent1"/>
                </a:solidFill>
                <a:latin typeface="Work Sans"/>
                <a:ea typeface="+mj-ea"/>
                <a:cs typeface="+mj-cs"/>
              </a:rPr>
              <a:t>Joka viides (20 %) olisi kuitenkin halukas harkitsemaan kunnallisen luottamustehtävän vastaanottamista, jos sitä tarjottaisiin</a:t>
            </a:r>
            <a:r>
              <a:rPr kumimoji="0" lang="fi-FI" sz="1200" b="0" i="0" u="none" strike="noStrike" kern="1200" cap="none" spc="0" normalizeH="0" baseline="0" noProof="0">
                <a:ln>
                  <a:noFill/>
                </a:ln>
                <a:solidFill>
                  <a:schemeClr val="accent1"/>
                </a:solidFill>
                <a:effectLst/>
                <a:uLnTx/>
                <a:uFillTx/>
                <a:latin typeface="Work Sans"/>
                <a:ea typeface="+mj-ea"/>
                <a:cs typeface="+mj-cs"/>
              </a:rPr>
              <a:t>.</a:t>
            </a:r>
            <a:endParaRPr lang="fi-FI" sz="1200" b="0" i="0" u="none" strike="noStrike" kern="1200" cap="none" spc="0" normalizeH="0" baseline="0" noProof="0">
              <a:ln>
                <a:noFill/>
              </a:ln>
              <a:solidFill>
                <a:schemeClr val="accent1"/>
              </a:solidFill>
              <a:effectLst/>
              <a:uLnTx/>
              <a:uFillTx/>
              <a:latin typeface="Work Sans"/>
              <a:ea typeface="+mj-ea"/>
              <a:cs typeface="+mj-cs"/>
            </a:endParaRPr>
          </a:p>
        </p:txBody>
      </p:sp>
      <p:sp>
        <p:nvSpPr>
          <p:cNvPr id="7" name="Otsikko 1">
            <a:extLst>
              <a:ext uri="{FF2B5EF4-FFF2-40B4-BE49-F238E27FC236}">
                <a16:creationId xmlns:a16="http://schemas.microsoft.com/office/drawing/2014/main" id="{588EFB30-642B-441C-8605-125505EBD1F4}"/>
              </a:ext>
            </a:extLst>
          </p:cNvPr>
          <p:cNvSpPr txBox="1">
            <a:spLocks/>
          </p:cNvSpPr>
          <p:nvPr/>
        </p:nvSpPr>
        <p:spPr>
          <a:xfrm>
            <a:off x="623392" y="188640"/>
            <a:ext cx="11233248" cy="88745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a:lstStyle>
          <a:p>
            <a:pPr>
              <a:defRPr/>
            </a:pPr>
            <a:r>
              <a:rPr lang="fi-FI" sz="3600">
                <a:solidFill>
                  <a:schemeClr val="accent1"/>
                </a:solidFill>
                <a:latin typeface="Work Sans ExtraBold"/>
              </a:rPr>
              <a:t>Kuntademokratialla runsaasti haasteita</a:t>
            </a:r>
          </a:p>
        </p:txBody>
      </p:sp>
      <p:pic>
        <p:nvPicPr>
          <p:cNvPr id="3" name="Kuva 2" descr="Kuva, joka sisältää kohteen vaate, kuvitus, animaatio, taide&#10;&#10;Tekoälyllä luotu sisältö voi olla virheellistä.">
            <a:extLst>
              <a:ext uri="{FF2B5EF4-FFF2-40B4-BE49-F238E27FC236}">
                <a16:creationId xmlns:a16="http://schemas.microsoft.com/office/drawing/2014/main" id="{5E863504-6C15-5A39-0DAE-D05FDF1DEE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292" y="4149080"/>
            <a:ext cx="2133337" cy="1937781"/>
          </a:xfrm>
          <a:prstGeom prst="rect">
            <a:avLst/>
          </a:prstGeom>
        </p:spPr>
      </p:pic>
      <p:pic>
        <p:nvPicPr>
          <p:cNvPr id="6" name="Kuva 5" descr="Kuva, joka sisältää kohteen clipart, muotoilu, pikseli, animaatio&#10;&#10;Tekoälyllä luotu sisältö voi olla virheellistä.">
            <a:extLst>
              <a:ext uri="{FF2B5EF4-FFF2-40B4-BE49-F238E27FC236}">
                <a16:creationId xmlns:a16="http://schemas.microsoft.com/office/drawing/2014/main" id="{4989F5EA-3E2F-3EE2-CB11-FB8762944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472" y="980728"/>
            <a:ext cx="1375070" cy="3068960"/>
          </a:xfrm>
          <a:prstGeom prst="rect">
            <a:avLst/>
          </a:prstGeom>
        </p:spPr>
      </p:pic>
      <p:pic>
        <p:nvPicPr>
          <p:cNvPr id="10" name="Kuva 9" descr="Kuva, joka sisältää kohteen kuvakaappaus, diagrammi, Grafiikka, viiva&#10;&#10;Tekoälyllä luotu sisältö voi olla virheellistä.">
            <a:extLst>
              <a:ext uri="{FF2B5EF4-FFF2-40B4-BE49-F238E27FC236}">
                <a16:creationId xmlns:a16="http://schemas.microsoft.com/office/drawing/2014/main" id="{256A19F6-F36A-9821-5C9D-B9F8FA56BA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3055" y="2430739"/>
            <a:ext cx="1807118" cy="1808744"/>
          </a:xfrm>
          <a:prstGeom prst="rect">
            <a:avLst/>
          </a:prstGeom>
        </p:spPr>
      </p:pic>
    </p:spTree>
    <p:extLst>
      <p:ext uri="{BB962C8B-B14F-4D97-AF65-F5344CB8AC3E}">
        <p14:creationId xmlns:p14="http://schemas.microsoft.com/office/powerpoint/2010/main" val="936946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2D0E84F-543F-F066-B3DB-B29EC1B2945C}"/>
              </a:ext>
            </a:extLst>
          </p:cNvPr>
          <p:cNvSpPr>
            <a:spLocks noGrp="1"/>
          </p:cNvSpPr>
          <p:nvPr>
            <p:ph idx="1"/>
          </p:nvPr>
        </p:nvSpPr>
        <p:spPr>
          <a:xfrm>
            <a:off x="766763" y="332655"/>
            <a:ext cx="10658475" cy="3240088"/>
          </a:xfrm>
        </p:spPr>
        <p:txBody>
          <a:bodyPr/>
          <a:lstStyle/>
          <a:p>
            <a:pPr marL="0" indent="0">
              <a:buNone/>
            </a:pPr>
            <a:r>
              <a:rPr lang="fi-FI" sz="2400">
                <a:solidFill>
                  <a:schemeClr val="accent3"/>
                </a:solidFill>
                <a:latin typeface="Work Sans ExtraBold"/>
              </a:rPr>
              <a:t>Rahoitusjärjestelmän uudistamisen tavoitteeksi kuntien talouden kestävyys pitkällä aikavälillä</a:t>
            </a:r>
          </a:p>
          <a:p>
            <a:pPr marL="0" indent="0">
              <a:buNone/>
            </a:pPr>
            <a:endParaRPr lang="fi-FI" sz="2800">
              <a:solidFill>
                <a:schemeClr val="accent3"/>
              </a:solidFill>
              <a:latin typeface="Work Sans ExtraBold"/>
            </a:endParaRPr>
          </a:p>
          <a:p>
            <a:pPr lvl="1"/>
            <a:r>
              <a:rPr lang="fi-FI" sz="2000"/>
              <a:t>Tarvitsemme jatkossakin rahoitusjärjestelmän, </a:t>
            </a:r>
            <a:r>
              <a:rPr lang="fi-FI" sz="2000" b="1"/>
              <a:t>joka tasaa sekä eroja </a:t>
            </a:r>
            <a:r>
              <a:rPr lang="fi-FI" sz="2000"/>
              <a:t>palvelujen järjestämisen kustannuksissa että kuntien tulopohjassa. </a:t>
            </a:r>
          </a:p>
          <a:p>
            <a:pPr lvl="1"/>
            <a:r>
              <a:rPr lang="fi-FI" sz="2000"/>
              <a:t>Laaja näkökulma kuntien kaikkiin tuloeriin: kunnan </a:t>
            </a:r>
            <a:r>
              <a:rPr lang="fi-FI" sz="2000" b="1"/>
              <a:t>verotuloihin</a:t>
            </a:r>
            <a:r>
              <a:rPr lang="fi-FI" sz="2000"/>
              <a:t>, </a:t>
            </a:r>
            <a:r>
              <a:rPr lang="fi-FI" sz="2000" b="1"/>
              <a:t>maksutuottoihin</a:t>
            </a:r>
            <a:r>
              <a:rPr lang="fi-FI" sz="2000"/>
              <a:t>, ja </a:t>
            </a:r>
            <a:r>
              <a:rPr lang="fi-FI" sz="2000" b="1"/>
              <a:t>valtionosuuksiin</a:t>
            </a:r>
            <a:r>
              <a:rPr lang="fi-FI" sz="2000"/>
              <a:t> (VM ja OKM)</a:t>
            </a:r>
            <a:endParaRPr lang="fi-FI" sz="2000">
              <a:latin typeface="Work Sans ExtraBold"/>
            </a:endParaRPr>
          </a:p>
          <a:p>
            <a:endParaRPr lang="fi-FI">
              <a:solidFill>
                <a:schemeClr val="accent3"/>
              </a:solidFill>
              <a:latin typeface="Work Sans ExtraBold"/>
            </a:endParaRPr>
          </a:p>
          <a:p>
            <a:endParaRPr lang="fi-FI"/>
          </a:p>
        </p:txBody>
      </p:sp>
      <p:sp>
        <p:nvSpPr>
          <p:cNvPr id="4" name="Dian numeron paikkamerkki 3">
            <a:extLst>
              <a:ext uri="{FF2B5EF4-FFF2-40B4-BE49-F238E27FC236}">
                <a16:creationId xmlns:a16="http://schemas.microsoft.com/office/drawing/2014/main" id="{1960C68A-BE81-352E-1586-798574DB7FC4}"/>
              </a:ext>
            </a:extLst>
          </p:cNvPr>
          <p:cNvSpPr>
            <a:spLocks noGrp="1"/>
          </p:cNvSpPr>
          <p:nvPr>
            <p:ph type="sldNum" sz="quarter" idx="12"/>
          </p:nvPr>
        </p:nvSpPr>
        <p:spPr/>
        <p:txBody>
          <a:bodyPr/>
          <a:lstStyle/>
          <a:p>
            <a:fld id="{0861148C-697E-4B67-BDAA-872F34DF1106}" type="slidenum">
              <a:rPr lang="fi-FI" noProof="0" smtClean="0"/>
              <a:t>15</a:t>
            </a:fld>
            <a:endParaRPr lang="fi-FI" noProof="0"/>
          </a:p>
        </p:txBody>
      </p:sp>
    </p:spTree>
    <p:extLst>
      <p:ext uri="{BB962C8B-B14F-4D97-AF65-F5344CB8AC3E}">
        <p14:creationId xmlns:p14="http://schemas.microsoft.com/office/powerpoint/2010/main" val="17239751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34001-7C04-16BF-C593-21B01C87E438}"/>
            </a:ext>
          </a:extLst>
        </p:cNvPr>
        <p:cNvGrpSpPr/>
        <p:nvPr/>
      </p:nvGrpSpPr>
      <p:grpSpPr>
        <a:xfrm>
          <a:off x="0" y="0"/>
          <a:ext cx="0" cy="0"/>
          <a:chOff x="0" y="0"/>
          <a:chExt cx="0" cy="0"/>
        </a:xfrm>
      </p:grpSpPr>
      <p:sp>
        <p:nvSpPr>
          <p:cNvPr id="9" name="Suorakulmio 8">
            <a:extLst>
              <a:ext uri="{FF2B5EF4-FFF2-40B4-BE49-F238E27FC236}">
                <a16:creationId xmlns:a16="http://schemas.microsoft.com/office/drawing/2014/main" id="{2C3DA886-DF09-1A17-CE43-801536DA47BB}"/>
              </a:ext>
            </a:extLst>
          </p:cNvPr>
          <p:cNvSpPr/>
          <p:nvPr/>
        </p:nvSpPr>
        <p:spPr>
          <a:xfrm>
            <a:off x="0" y="0"/>
            <a:ext cx="12216679"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DC5E63CC-FCA2-0F6E-8AD3-C997D327A72B}"/>
              </a:ext>
            </a:extLst>
          </p:cNvPr>
          <p:cNvSpPr>
            <a:spLocks noGrp="1"/>
          </p:cNvSpPr>
          <p:nvPr>
            <p:ph type="title"/>
          </p:nvPr>
        </p:nvSpPr>
        <p:spPr>
          <a:xfrm>
            <a:off x="766763" y="370866"/>
            <a:ext cx="10658475" cy="784272"/>
          </a:xfrm>
        </p:spPr>
        <p:txBody>
          <a:bodyPr anchor="t">
            <a:normAutofit fontScale="90000"/>
          </a:bodyPr>
          <a:lstStyle/>
          <a:p>
            <a:r>
              <a:rPr lang="fi-FI">
                <a:solidFill>
                  <a:schemeClr val="accent1"/>
                </a:solidFill>
              </a:rPr>
              <a:t>Kuntien käyttötulot 2025</a:t>
            </a:r>
            <a:br>
              <a:rPr lang="fi-FI">
                <a:solidFill>
                  <a:schemeClr val="accent1"/>
                </a:solidFill>
              </a:rPr>
            </a:br>
            <a:r>
              <a:rPr lang="fi-FI" sz="2700" b="1">
                <a:solidFill>
                  <a:schemeClr val="accent1"/>
                </a:solidFill>
                <a:latin typeface="+mn-lt"/>
              </a:rPr>
              <a:t>Arvio</a:t>
            </a:r>
            <a:r>
              <a:rPr lang="fi-FI" sz="2700">
                <a:solidFill>
                  <a:schemeClr val="accent1"/>
                </a:solidFill>
                <a:latin typeface="+mn-lt"/>
              </a:rPr>
              <a:t> ulkoisista käyttötuloista</a:t>
            </a:r>
            <a:endParaRPr lang="fi-FI">
              <a:solidFill>
                <a:schemeClr val="accent1"/>
              </a:solidFill>
              <a:latin typeface="+mn-lt"/>
            </a:endParaRPr>
          </a:p>
        </p:txBody>
      </p:sp>
      <p:graphicFrame>
        <p:nvGraphicFramePr>
          <p:cNvPr id="6" name="Kaavio 5">
            <a:extLst>
              <a:ext uri="{FF2B5EF4-FFF2-40B4-BE49-F238E27FC236}">
                <a16:creationId xmlns:a16="http://schemas.microsoft.com/office/drawing/2014/main" id="{53690B7A-28FB-3077-E2B3-4A823D9383C2}"/>
              </a:ext>
            </a:extLst>
          </p:cNvPr>
          <p:cNvGraphicFramePr>
            <a:graphicFrameLocks/>
          </p:cNvGraphicFramePr>
          <p:nvPr/>
        </p:nvGraphicFramePr>
        <p:xfrm>
          <a:off x="-96688" y="1085725"/>
          <a:ext cx="10009756" cy="56166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iruutu 7">
            <a:extLst>
              <a:ext uri="{FF2B5EF4-FFF2-40B4-BE49-F238E27FC236}">
                <a16:creationId xmlns:a16="http://schemas.microsoft.com/office/drawing/2014/main" id="{F17E327B-82F8-C50C-6327-BC167B94ABC8}"/>
              </a:ext>
            </a:extLst>
          </p:cNvPr>
          <p:cNvSpPr txBox="1"/>
          <p:nvPr/>
        </p:nvSpPr>
        <p:spPr>
          <a:xfrm>
            <a:off x="670587" y="6226177"/>
            <a:ext cx="103444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Work Sans"/>
                <a:ea typeface="+mn-ea"/>
                <a:cs typeface="+mn-cs"/>
              </a:rPr>
              <a:t>Päivitetty 7.8, Kuntaliitto/Mehtonen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Work Sans"/>
                <a:ea typeface="+mn-ea"/>
                <a:cs typeface="+mn-cs"/>
              </a:rPr>
              <a:t>Lähde: VM (</a:t>
            </a:r>
            <a:r>
              <a:rPr lang="fi-FI" sz="900">
                <a:solidFill>
                  <a:srgbClr val="000000"/>
                </a:solidFill>
                <a:latin typeface="Work Sans"/>
              </a:rPr>
              <a:t>K</a:t>
            </a:r>
            <a:r>
              <a:rPr kumimoji="0" lang="fi-FI" sz="900" b="0" i="0" u="none" strike="noStrike" kern="1200" cap="none" spc="0" normalizeH="0" baseline="0" noProof="0" err="1">
                <a:ln>
                  <a:noFill/>
                </a:ln>
                <a:solidFill>
                  <a:srgbClr val="000000"/>
                </a:solidFill>
                <a:effectLst/>
                <a:uLnTx/>
                <a:uFillTx/>
                <a:latin typeface="Work Sans"/>
                <a:ea typeface="+mn-ea"/>
                <a:cs typeface="+mn-cs"/>
              </a:rPr>
              <a:t>untatalousohjelm</a:t>
            </a:r>
            <a:r>
              <a:rPr lang="fi-FI" sz="900">
                <a:solidFill>
                  <a:srgbClr val="000000"/>
                </a:solidFill>
                <a:latin typeface="Work Sans"/>
              </a:rPr>
              <a:t>a),</a:t>
            </a:r>
            <a:r>
              <a:rPr kumimoji="0" lang="fi-FI" sz="900" b="0" i="0" u="none" strike="noStrike" kern="1200" cap="none" spc="0" normalizeH="0" baseline="0" noProof="0">
                <a:ln>
                  <a:noFill/>
                </a:ln>
                <a:solidFill>
                  <a:srgbClr val="000000"/>
                </a:solidFill>
                <a:effectLst/>
                <a:uLnTx/>
                <a:uFillTx/>
                <a:latin typeface="Work Sans"/>
                <a:ea typeface="+mn-ea"/>
                <a:cs typeface="+mn-cs"/>
              </a:rPr>
              <a:t> Kuntaliitto (veroennuste).</a:t>
            </a:r>
          </a:p>
        </p:txBody>
      </p:sp>
      <p:sp>
        <p:nvSpPr>
          <p:cNvPr id="3" name="Tekstiruutu 2">
            <a:extLst>
              <a:ext uri="{FF2B5EF4-FFF2-40B4-BE49-F238E27FC236}">
                <a16:creationId xmlns:a16="http://schemas.microsoft.com/office/drawing/2014/main" id="{E15D5351-C589-A86F-8F76-CEBD7C27B057}"/>
              </a:ext>
            </a:extLst>
          </p:cNvPr>
          <p:cNvSpPr txBox="1"/>
          <p:nvPr/>
        </p:nvSpPr>
        <p:spPr>
          <a:xfrm>
            <a:off x="6198007" y="3776073"/>
            <a:ext cx="1008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white"/>
                </a:solidFill>
                <a:effectLst/>
                <a:uLnTx/>
                <a:uFillTx/>
                <a:latin typeface="Work Sans"/>
                <a:ea typeface="+mn-ea"/>
                <a:cs typeface="+mn-cs"/>
              </a:rPr>
              <a:t>14,2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white"/>
                </a:solidFill>
                <a:effectLst/>
                <a:uLnTx/>
                <a:uFillTx/>
                <a:latin typeface="Work Sans"/>
                <a:ea typeface="+mn-ea"/>
                <a:cs typeface="+mn-cs"/>
              </a:rPr>
              <a:t>mrd.€</a:t>
            </a:r>
          </a:p>
        </p:txBody>
      </p:sp>
      <p:sp>
        <p:nvSpPr>
          <p:cNvPr id="5" name="Tekstiruutu 4">
            <a:extLst>
              <a:ext uri="{FF2B5EF4-FFF2-40B4-BE49-F238E27FC236}">
                <a16:creationId xmlns:a16="http://schemas.microsoft.com/office/drawing/2014/main" id="{1FD0A88A-E7B8-69B8-390E-4970CDCC9F20}"/>
              </a:ext>
            </a:extLst>
          </p:cNvPr>
          <p:cNvSpPr txBox="1"/>
          <p:nvPr/>
        </p:nvSpPr>
        <p:spPr>
          <a:xfrm>
            <a:off x="3071664" y="4587726"/>
            <a:ext cx="1008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accent1"/>
                </a:solidFill>
                <a:effectLst/>
                <a:uLnTx/>
                <a:uFillTx/>
                <a:latin typeface="Work Sans"/>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accent1"/>
                </a:solidFill>
                <a:effectLst/>
                <a:uLnTx/>
                <a:uFillTx/>
                <a:latin typeface="Work Sans"/>
                <a:ea typeface="+mn-ea"/>
                <a:cs typeface="+mn-cs"/>
              </a:rPr>
              <a:t>mrd.€</a:t>
            </a:r>
          </a:p>
        </p:txBody>
      </p:sp>
      <p:sp>
        <p:nvSpPr>
          <p:cNvPr id="7" name="Tekstiruutu 6">
            <a:extLst>
              <a:ext uri="{FF2B5EF4-FFF2-40B4-BE49-F238E27FC236}">
                <a16:creationId xmlns:a16="http://schemas.microsoft.com/office/drawing/2014/main" id="{9C168D64-4F7A-5822-9D46-663B4FA65449}"/>
              </a:ext>
            </a:extLst>
          </p:cNvPr>
          <p:cNvSpPr txBox="1"/>
          <p:nvPr/>
        </p:nvSpPr>
        <p:spPr>
          <a:xfrm>
            <a:off x="3215680" y="2426156"/>
            <a:ext cx="1008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accent1"/>
                </a:solidFill>
                <a:effectLst/>
                <a:uLnTx/>
                <a:uFillTx/>
                <a:latin typeface="Work Sans"/>
                <a:ea typeface="+mn-ea"/>
                <a:cs typeface="+mn-cs"/>
              </a:rPr>
              <a:t>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accent1"/>
                </a:solidFill>
                <a:effectLst/>
                <a:uLnTx/>
                <a:uFillTx/>
                <a:latin typeface="Work Sans"/>
                <a:ea typeface="+mn-ea"/>
                <a:cs typeface="+mn-cs"/>
              </a:rPr>
              <a:t>mrd.€</a:t>
            </a:r>
          </a:p>
        </p:txBody>
      </p:sp>
      <p:graphicFrame>
        <p:nvGraphicFramePr>
          <p:cNvPr id="15" name="Kaavio 14">
            <a:extLst>
              <a:ext uri="{FF2B5EF4-FFF2-40B4-BE49-F238E27FC236}">
                <a16:creationId xmlns:a16="http://schemas.microsoft.com/office/drawing/2014/main" id="{8E6BCAF4-6425-CF8D-8D6E-36DA69570FB4}"/>
              </a:ext>
            </a:extLst>
          </p:cNvPr>
          <p:cNvGraphicFramePr>
            <a:graphicFrameLocks/>
          </p:cNvGraphicFramePr>
          <p:nvPr/>
        </p:nvGraphicFramePr>
        <p:xfrm>
          <a:off x="7851647" y="370866"/>
          <a:ext cx="4265403" cy="3702734"/>
        </p:xfrm>
        <a:graphic>
          <a:graphicData uri="http://schemas.openxmlformats.org/drawingml/2006/chart">
            <c:chart xmlns:c="http://schemas.openxmlformats.org/drawingml/2006/chart" xmlns:r="http://schemas.openxmlformats.org/officeDocument/2006/relationships" r:id="rId4"/>
          </a:graphicData>
        </a:graphic>
      </p:graphicFrame>
      <p:sp>
        <p:nvSpPr>
          <p:cNvPr id="21" name="Tekstiruutu 20">
            <a:extLst>
              <a:ext uri="{FF2B5EF4-FFF2-40B4-BE49-F238E27FC236}">
                <a16:creationId xmlns:a16="http://schemas.microsoft.com/office/drawing/2014/main" id="{1D6AF2E6-3EA7-7AFC-219D-5E7DFFBB5A89}"/>
              </a:ext>
            </a:extLst>
          </p:cNvPr>
          <p:cNvSpPr txBox="1"/>
          <p:nvPr/>
        </p:nvSpPr>
        <p:spPr>
          <a:xfrm>
            <a:off x="4499815" y="3340039"/>
            <a:ext cx="108012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a:ln>
                  <a:noFill/>
                </a:ln>
                <a:solidFill>
                  <a:schemeClr val="accent1"/>
                </a:solidFill>
                <a:effectLst/>
                <a:uLnTx/>
                <a:uFillTx/>
                <a:latin typeface="Work Sans"/>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chemeClr val="accent1"/>
                </a:solidFill>
                <a:effectLst/>
                <a:uLnTx/>
                <a:uFillTx/>
                <a:latin typeface="Work Sans"/>
                <a:ea typeface="+mn-ea"/>
                <a:cs typeface="+mn-cs"/>
              </a:rPr>
              <a:t>Mrd.</a:t>
            </a:r>
          </a:p>
        </p:txBody>
      </p:sp>
      <p:pic>
        <p:nvPicPr>
          <p:cNvPr id="10" name="Kuva 9">
            <a:extLst>
              <a:ext uri="{FF2B5EF4-FFF2-40B4-BE49-F238E27FC236}">
                <a16:creationId xmlns:a16="http://schemas.microsoft.com/office/drawing/2014/main" id="{2648F0AD-C99E-D79E-4F41-2467CE7AB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14379707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DA65-4348-F076-74A6-21CDC9F00F3D}"/>
            </a:ext>
          </a:extLst>
        </p:cNvPr>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85C9F348-7A18-3284-8589-C049BA437C23}"/>
              </a:ext>
            </a:extLst>
          </p:cNvPr>
          <p:cNvSpPr>
            <a:spLocks noGrp="1"/>
          </p:cNvSpPr>
          <p:nvPr>
            <p:ph type="sldNum" sz="quarter" idx="12"/>
          </p:nvPr>
        </p:nvSpPr>
        <p:spPr/>
        <p:txBody>
          <a:bodyPr/>
          <a:lstStyle/>
          <a:p>
            <a:fld id="{0861148C-697E-4B67-BDAA-872F34DF1106}" type="slidenum">
              <a:rPr lang="fi-FI" smtClean="0"/>
              <a:t>17</a:t>
            </a:fld>
            <a:endParaRPr lang="fi-FI"/>
          </a:p>
        </p:txBody>
      </p:sp>
      <p:pic>
        <p:nvPicPr>
          <p:cNvPr id="5" name="Kuva 4">
            <a:extLst>
              <a:ext uri="{FF2B5EF4-FFF2-40B4-BE49-F238E27FC236}">
                <a16:creationId xmlns:a16="http://schemas.microsoft.com/office/drawing/2014/main" id="{5EAFD17F-4E4C-F255-4FFA-E9AA20C701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6052" r="3613" b="23780"/>
          <a:stretch/>
        </p:blipFill>
        <p:spPr>
          <a:xfrm>
            <a:off x="0" y="0"/>
            <a:ext cx="12192000" cy="6858001"/>
          </a:xfrm>
          <a:prstGeom prst="rect">
            <a:avLst/>
          </a:prstGeom>
        </p:spPr>
      </p:pic>
      <p:sp>
        <p:nvSpPr>
          <p:cNvPr id="7" name="Otsikko 6" descr="Kuntapäättäjä ja -tekijä: Tuliko työssäsi vastaan ongelma? Tarvitsetko neuvoa? Kysy asiantuntijoiltamme! Kuntaliiton neuvontapalvelut tarjoavat vankkaan osaamiseen perustuvaa neuvontaa.">
            <a:extLst>
              <a:ext uri="{FF2B5EF4-FFF2-40B4-BE49-F238E27FC236}">
                <a16:creationId xmlns:a16="http://schemas.microsoft.com/office/drawing/2014/main" id="{7F61BFC3-28A2-BCBE-66BE-2A57B8D0FE99}"/>
              </a:ext>
            </a:extLst>
          </p:cNvPr>
          <p:cNvSpPr txBox="1">
            <a:spLocks noGrp="1"/>
          </p:cNvSpPr>
          <p:nvPr>
            <p:ph type="title" idx="4294967295"/>
          </p:nvPr>
        </p:nvSpPr>
        <p:spPr>
          <a:xfrm>
            <a:off x="517871" y="542374"/>
            <a:ext cx="9361235" cy="3804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800" b="1">
                <a:solidFill>
                  <a:schemeClr val="accent1"/>
                </a:solidFill>
                <a:latin typeface="Work Sans"/>
              </a:rPr>
              <a:t>Mitä (kunnallisia) palveluita kansalainen voi odottaa saavansa asuinpaikasta riippumatta? </a:t>
            </a:r>
            <a:br>
              <a:rPr lang="fi-FI" sz="1600">
                <a:latin typeface="Work Sans" panose="00000500000000000000" pitchFamily="2" charset="0"/>
              </a:rPr>
            </a:br>
            <a:br>
              <a:rPr lang="fi-FI" sz="1600">
                <a:latin typeface="Work Sans" panose="00000500000000000000" pitchFamily="2" charset="0"/>
              </a:rPr>
            </a:br>
            <a:r>
              <a:rPr lang="fi-FI" sz="1600">
                <a:solidFill>
                  <a:schemeClr val="accent1"/>
                </a:solidFill>
                <a:latin typeface="Work Sans"/>
              </a:rPr>
              <a:t>Miten lähellä palvelun tulee olla, jotta se voi olla </a:t>
            </a:r>
            <a:r>
              <a:rPr lang="fi-FI" sz="1600" b="1">
                <a:solidFill>
                  <a:schemeClr val="accent1"/>
                </a:solidFill>
                <a:latin typeface="Work Sans"/>
              </a:rPr>
              <a:t>tosiasiallisesti saavutettava? </a:t>
            </a:r>
            <a:br>
              <a:rPr lang="fi-FI" sz="1600">
                <a:latin typeface="Work Sans" panose="00000500000000000000" pitchFamily="2" charset="0"/>
              </a:rPr>
            </a:br>
            <a:br>
              <a:rPr lang="fi-FI" sz="1600">
                <a:latin typeface="Work Sans" panose="00000500000000000000" pitchFamily="2" charset="0"/>
              </a:rPr>
            </a:br>
            <a:r>
              <a:rPr lang="fi-FI" sz="1600">
                <a:solidFill>
                  <a:schemeClr val="accent1"/>
                </a:solidFill>
                <a:latin typeface="Work Sans"/>
              </a:rPr>
              <a:t>Kuinka paljon palvelu </a:t>
            </a:r>
            <a:r>
              <a:rPr lang="fi-FI" sz="1600" b="1">
                <a:solidFill>
                  <a:schemeClr val="accent1"/>
                </a:solidFill>
                <a:latin typeface="Work Sans"/>
              </a:rPr>
              <a:t>saa maksaa, </a:t>
            </a:r>
            <a:r>
              <a:rPr lang="fi-FI" sz="1600">
                <a:solidFill>
                  <a:schemeClr val="accent1"/>
                </a:solidFill>
                <a:latin typeface="Work Sans"/>
              </a:rPr>
              <a:t>jotta se on asukkaalle saavutettava ja kansalaiset </a:t>
            </a:r>
            <a:r>
              <a:rPr lang="fi-FI" sz="1600" b="1">
                <a:solidFill>
                  <a:schemeClr val="accent1"/>
                </a:solidFill>
                <a:latin typeface="Work Sans"/>
              </a:rPr>
              <a:t>yhdenvertaisia?</a:t>
            </a:r>
            <a:r>
              <a:rPr lang="fi-FI" sz="1600">
                <a:solidFill>
                  <a:schemeClr val="accent1"/>
                </a:solidFill>
                <a:latin typeface="Work Sans"/>
              </a:rPr>
              <a:t> </a:t>
            </a:r>
            <a:br>
              <a:rPr lang="fi-FI" sz="1600">
                <a:latin typeface="Work Sans" panose="00000500000000000000" pitchFamily="2" charset="0"/>
              </a:rPr>
            </a:br>
            <a:br>
              <a:rPr lang="fi-FI" sz="1600">
                <a:latin typeface="Work Sans" panose="00000500000000000000" pitchFamily="2" charset="0"/>
              </a:rPr>
            </a:br>
            <a:r>
              <a:rPr lang="fi-FI" sz="1600" b="1">
                <a:solidFill>
                  <a:schemeClr val="accent1"/>
                </a:solidFill>
                <a:latin typeface="Work Sans"/>
              </a:rPr>
              <a:t>Kuinka paljon korkeammat yksikkökustannukset voidaan hyväksyä</a:t>
            </a:r>
            <a:r>
              <a:rPr lang="fi-FI" sz="1600">
                <a:solidFill>
                  <a:schemeClr val="accent1"/>
                </a:solidFill>
                <a:latin typeface="Work Sans"/>
              </a:rPr>
              <a:t> väestöään menettävien alueiden palveluiden saatavuuden/saavutettavuuden ylläpitämiseksi? </a:t>
            </a:r>
            <a:br>
              <a:rPr lang="fi-FI" sz="1600">
                <a:latin typeface="Work Sans" panose="00000500000000000000" pitchFamily="2" charset="0"/>
              </a:rPr>
            </a:br>
            <a:br>
              <a:rPr lang="fi-FI" sz="1600">
                <a:latin typeface="Work Sans" panose="00000500000000000000" pitchFamily="2" charset="0"/>
              </a:rPr>
            </a:br>
            <a:r>
              <a:rPr lang="fi-FI" sz="1600" b="1">
                <a:solidFill>
                  <a:schemeClr val="accent1"/>
                </a:solidFill>
                <a:latin typeface="Work Sans"/>
              </a:rPr>
              <a:t>Kuinka paljon tulopohjaa on mahdollista tasata</a:t>
            </a:r>
            <a:r>
              <a:rPr lang="fi-FI" sz="1600">
                <a:solidFill>
                  <a:schemeClr val="accent1"/>
                </a:solidFill>
                <a:latin typeface="Work Sans"/>
              </a:rPr>
              <a:t> väestöään menettävien alueiden hyväksi kun kaupunkien omatkin tarpeet ovat suuret. </a:t>
            </a:r>
            <a:br>
              <a:rPr lang="fi-FI" sz="1600">
                <a:latin typeface="Work Sans" panose="00000500000000000000" pitchFamily="2" charset="0"/>
              </a:rPr>
            </a:br>
            <a:br>
              <a:rPr lang="fi-FI" sz="1600" b="1">
                <a:latin typeface="Work Sans" panose="00000500000000000000" pitchFamily="2" charset="0"/>
              </a:rPr>
            </a:br>
            <a:r>
              <a:rPr lang="fi-FI" sz="2000" b="1">
                <a:solidFill>
                  <a:schemeClr val="accent1"/>
                </a:solidFill>
                <a:latin typeface="Work Sans"/>
              </a:rPr>
              <a:t>Millaisilla ratkaisuilla nämä palvelut on mahdollista toteuttaa?</a:t>
            </a:r>
            <a:endParaRPr lang="fi-FI">
              <a:solidFill>
                <a:schemeClr val="accent1"/>
              </a:solidFill>
            </a:endParaRPr>
          </a:p>
        </p:txBody>
      </p:sp>
      <p:pic>
        <p:nvPicPr>
          <p:cNvPr id="12" name="Kuva 11">
            <a:extLst>
              <a:ext uri="{FF2B5EF4-FFF2-40B4-BE49-F238E27FC236}">
                <a16:creationId xmlns:a16="http://schemas.microsoft.com/office/drawing/2014/main" id="{E461A3FC-E2B1-E261-E01B-EC8C7F753B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871" y="5976665"/>
            <a:ext cx="2111433" cy="459275"/>
          </a:xfrm>
          <a:prstGeom prst="rect">
            <a:avLst/>
          </a:prstGeom>
        </p:spPr>
      </p:pic>
    </p:spTree>
    <p:extLst>
      <p:ext uri="{BB962C8B-B14F-4D97-AF65-F5344CB8AC3E}">
        <p14:creationId xmlns:p14="http://schemas.microsoft.com/office/powerpoint/2010/main" val="39326307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9000" r="-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ADEB14-0F8C-ABBE-B8D7-7433AB847CAA}"/>
              </a:ext>
            </a:extLst>
          </p:cNvPr>
          <p:cNvSpPr>
            <a:spLocks noGrp="1"/>
          </p:cNvSpPr>
          <p:nvPr>
            <p:ph type="title"/>
          </p:nvPr>
        </p:nvSpPr>
        <p:spPr/>
        <p:txBody>
          <a:bodyPr/>
          <a:lstStyle/>
          <a:p>
            <a:pPr algn="ctr"/>
            <a:r>
              <a:rPr lang="fi-FI"/>
              <a:t>Kuntaliiton lupaus</a:t>
            </a:r>
          </a:p>
        </p:txBody>
      </p:sp>
      <p:sp>
        <p:nvSpPr>
          <p:cNvPr id="3" name="Sisällön paikkamerkki 2">
            <a:extLst>
              <a:ext uri="{FF2B5EF4-FFF2-40B4-BE49-F238E27FC236}">
                <a16:creationId xmlns:a16="http://schemas.microsoft.com/office/drawing/2014/main" id="{7E2C021D-CFE3-CC99-D540-0035D875DD51}"/>
              </a:ext>
            </a:extLst>
          </p:cNvPr>
          <p:cNvSpPr>
            <a:spLocks noGrp="1"/>
          </p:cNvSpPr>
          <p:nvPr>
            <p:ph idx="1"/>
          </p:nvPr>
        </p:nvSpPr>
        <p:spPr>
          <a:xfrm>
            <a:off x="983109" y="1628800"/>
            <a:ext cx="10658475" cy="3816648"/>
          </a:xfrm>
        </p:spPr>
        <p:txBody>
          <a:bodyPr/>
          <a:lstStyle/>
          <a:p>
            <a:pPr marL="0" indent="0" algn="ctr">
              <a:buNone/>
            </a:pPr>
            <a:r>
              <a:rPr lang="fi-FI" sz="2400"/>
              <a:t>Sitoudumme </a:t>
            </a:r>
          </a:p>
          <a:p>
            <a:pPr algn="ctr"/>
            <a:r>
              <a:rPr lang="fi-FI" sz="2400"/>
              <a:t>avoimeen keskusteluun, </a:t>
            </a:r>
          </a:p>
          <a:p>
            <a:pPr algn="ctr"/>
            <a:r>
              <a:rPr lang="fi-FI" sz="2400"/>
              <a:t>ongelmien läpivalaisuun ja</a:t>
            </a:r>
          </a:p>
          <a:p>
            <a:pPr algn="ctr"/>
            <a:r>
              <a:rPr lang="fi-FI" sz="2400"/>
              <a:t> perusteltuihin muutoksiin. </a:t>
            </a:r>
          </a:p>
        </p:txBody>
      </p:sp>
      <p:sp>
        <p:nvSpPr>
          <p:cNvPr id="4" name="Dian numeron paikkamerkki 3">
            <a:extLst>
              <a:ext uri="{FF2B5EF4-FFF2-40B4-BE49-F238E27FC236}">
                <a16:creationId xmlns:a16="http://schemas.microsoft.com/office/drawing/2014/main" id="{391A3EEA-1588-3215-43EC-EDDD382293BB}"/>
              </a:ext>
            </a:extLst>
          </p:cNvPr>
          <p:cNvSpPr>
            <a:spLocks noGrp="1"/>
          </p:cNvSpPr>
          <p:nvPr>
            <p:ph type="sldNum" sz="quarter" idx="12"/>
          </p:nvPr>
        </p:nvSpPr>
        <p:spPr/>
        <p:txBody>
          <a:bodyPr/>
          <a:lstStyle/>
          <a:p>
            <a:fld id="{0861148C-697E-4B67-BDAA-872F34DF1106}" type="slidenum">
              <a:rPr lang="fi-FI" smtClean="0"/>
              <a:t>18</a:t>
            </a:fld>
            <a:endParaRPr lang="fi-FI"/>
          </a:p>
        </p:txBody>
      </p:sp>
    </p:spTree>
    <p:extLst>
      <p:ext uri="{BB962C8B-B14F-4D97-AF65-F5344CB8AC3E}">
        <p14:creationId xmlns:p14="http://schemas.microsoft.com/office/powerpoint/2010/main" val="31281268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24C0C4-8C78-3589-E914-BB2D3A027688}"/>
              </a:ext>
            </a:extLst>
          </p:cNvPr>
          <p:cNvSpPr>
            <a:spLocks noGrp="1"/>
          </p:cNvSpPr>
          <p:nvPr>
            <p:ph type="title"/>
          </p:nvPr>
        </p:nvSpPr>
        <p:spPr/>
        <p:txBody>
          <a:bodyPr/>
          <a:lstStyle/>
          <a:p>
            <a:endParaRPr lang="fi-FI"/>
          </a:p>
        </p:txBody>
      </p:sp>
      <p:pic>
        <p:nvPicPr>
          <p:cNvPr id="6" name="Sisällön paikkamerkki 5" descr="Kuva, joka sisältää kohteen piha-, taivas, vaate, henkilö&#10;&#10;Tekoälyllä luotu sisältö voi olla virheellistä.">
            <a:extLst>
              <a:ext uri="{FF2B5EF4-FFF2-40B4-BE49-F238E27FC236}">
                <a16:creationId xmlns:a16="http://schemas.microsoft.com/office/drawing/2014/main" id="{CDB7DC7D-D960-1234-495C-81B3355D40FD}"/>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rcRect l="21421" r="21423" b="51775"/>
          <a:stretch>
            <a:fillRect/>
          </a:stretch>
        </p:blipFill>
        <p:spPr>
          <a:xfrm>
            <a:off x="-1" y="0"/>
            <a:ext cx="12192001" cy="6858000"/>
          </a:xfrm>
        </p:spPr>
      </p:pic>
      <p:sp>
        <p:nvSpPr>
          <p:cNvPr id="4" name="Dian numeron paikkamerkki 3">
            <a:extLst>
              <a:ext uri="{FF2B5EF4-FFF2-40B4-BE49-F238E27FC236}">
                <a16:creationId xmlns:a16="http://schemas.microsoft.com/office/drawing/2014/main" id="{0CF123FB-D25D-007A-4DB2-F31069C780A5}"/>
              </a:ext>
            </a:extLst>
          </p:cNvPr>
          <p:cNvSpPr>
            <a:spLocks noGrp="1"/>
          </p:cNvSpPr>
          <p:nvPr>
            <p:ph type="sldNum" sz="quarter" idx="12"/>
          </p:nvPr>
        </p:nvSpPr>
        <p:spPr/>
        <p:txBody>
          <a:bodyPr/>
          <a:lstStyle/>
          <a:p>
            <a:fld id="{0861148C-697E-4B67-BDAA-872F34DF1106}" type="slidenum">
              <a:rPr lang="fi-FI" smtClean="0"/>
              <a:t>2</a:t>
            </a:fld>
            <a:endParaRPr lang="fi-FI"/>
          </a:p>
        </p:txBody>
      </p:sp>
      <p:sp>
        <p:nvSpPr>
          <p:cNvPr id="8" name="Tekstiruutu 7">
            <a:extLst>
              <a:ext uri="{FF2B5EF4-FFF2-40B4-BE49-F238E27FC236}">
                <a16:creationId xmlns:a16="http://schemas.microsoft.com/office/drawing/2014/main" id="{8DD3EFB2-DF83-B326-463F-4FFC7446E4A5}"/>
              </a:ext>
            </a:extLst>
          </p:cNvPr>
          <p:cNvSpPr txBox="1"/>
          <p:nvPr/>
        </p:nvSpPr>
        <p:spPr>
          <a:xfrm>
            <a:off x="1199456" y="1065637"/>
            <a:ext cx="9867428" cy="3108543"/>
          </a:xfrm>
          <a:prstGeom prst="rect">
            <a:avLst/>
          </a:prstGeom>
          <a:noFill/>
        </p:spPr>
        <p:txBody>
          <a:bodyPr wrap="square" lIns="91440" tIns="45720" rIns="91440" bIns="45720" anchor="t">
            <a:spAutoFit/>
          </a:bodyPr>
          <a:lstStyle/>
          <a:p>
            <a:pPr algn="ctr"/>
            <a:r>
              <a:rPr lang="fi-FI" sz="2800">
                <a:solidFill>
                  <a:schemeClr val="accent1"/>
                </a:solidFill>
                <a:latin typeface="Work Sans SemiBold"/>
              </a:rPr>
              <a:t>Väestönmurros eli syntyvyyden lasku, ikääntyminen, keskittyvä maahanmuutto ja kaupungistuminen vaikeuttavat ennennäkemättömällä tavalla kuntien mahdollisuuksia järjestää palveluita.</a:t>
            </a:r>
            <a:br>
              <a:rPr lang="fi-FI" sz="2800">
                <a:latin typeface="Work Sans SemiBold" panose="00000700000000000000" pitchFamily="2" charset="0"/>
              </a:rPr>
            </a:br>
            <a:br>
              <a:rPr lang="fi-FI" sz="2800">
                <a:latin typeface="Work Sans SemiBold" panose="00000700000000000000" pitchFamily="2" charset="0"/>
              </a:rPr>
            </a:br>
            <a:r>
              <a:rPr lang="fi-FI" sz="2800">
                <a:solidFill>
                  <a:schemeClr val="accent1"/>
                </a:solidFill>
                <a:latin typeface="Work Sans SemiBold"/>
              </a:rPr>
              <a:t>Muutos on vääjäämätön sekä väestöään menettävissä kunnissa että kasvavissa kaupungeissa.</a:t>
            </a:r>
          </a:p>
        </p:txBody>
      </p:sp>
      <p:pic>
        <p:nvPicPr>
          <p:cNvPr id="9" name="Kuva 8">
            <a:extLst>
              <a:ext uri="{FF2B5EF4-FFF2-40B4-BE49-F238E27FC236}">
                <a16:creationId xmlns:a16="http://schemas.microsoft.com/office/drawing/2014/main" id="{139C0848-511A-5899-A828-9A97A70BF2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6007" y="263592"/>
            <a:ext cx="1520898" cy="330823"/>
          </a:xfrm>
          <a:prstGeom prst="rect">
            <a:avLst/>
          </a:prstGeom>
        </p:spPr>
      </p:pic>
    </p:spTree>
    <p:extLst>
      <p:ext uri="{BB962C8B-B14F-4D97-AF65-F5344CB8AC3E}">
        <p14:creationId xmlns:p14="http://schemas.microsoft.com/office/powerpoint/2010/main" val="10337660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6D3261-C4B2-1A9E-9A34-54E035DBB7C0}"/>
              </a:ext>
            </a:extLst>
          </p:cNvPr>
          <p:cNvSpPr>
            <a:spLocks noGrp="1"/>
          </p:cNvSpPr>
          <p:nvPr>
            <p:ph type="title"/>
          </p:nvPr>
        </p:nvSpPr>
        <p:spPr>
          <a:xfrm>
            <a:off x="766763" y="836711"/>
            <a:ext cx="11047866" cy="1008113"/>
          </a:xfrm>
        </p:spPr>
        <p:txBody>
          <a:bodyPr/>
          <a:lstStyle/>
          <a:p>
            <a:r>
              <a:rPr lang="fi-FI">
                <a:solidFill>
                  <a:schemeClr val="accent1"/>
                </a:solidFill>
              </a:rPr>
              <a:t>Miksi parlamentaarinen työ?</a:t>
            </a:r>
          </a:p>
        </p:txBody>
      </p:sp>
      <p:sp>
        <p:nvSpPr>
          <p:cNvPr id="3" name="Dian numeron paikkamerkki 2">
            <a:extLst>
              <a:ext uri="{FF2B5EF4-FFF2-40B4-BE49-F238E27FC236}">
                <a16:creationId xmlns:a16="http://schemas.microsoft.com/office/drawing/2014/main" id="{937C5208-35FC-A610-93B0-B166EE3B5942}"/>
              </a:ext>
            </a:extLst>
          </p:cNvPr>
          <p:cNvSpPr>
            <a:spLocks noGrp="1"/>
          </p:cNvSpPr>
          <p:nvPr>
            <p:ph type="sldNum" sz="quarter" idx="12"/>
          </p:nvPr>
        </p:nvSpPr>
        <p:spPr/>
        <p:txBody>
          <a:bodyPr/>
          <a:lstStyle/>
          <a:p>
            <a:fld id="{0861148C-697E-4B67-BDAA-872F34DF1106}" type="slidenum">
              <a:rPr lang="fi-FI" smtClean="0"/>
              <a:t>3</a:t>
            </a:fld>
            <a:endParaRPr lang="fi-FI"/>
          </a:p>
        </p:txBody>
      </p:sp>
      <p:sp>
        <p:nvSpPr>
          <p:cNvPr id="4" name="Tekstiruutu 3">
            <a:extLst>
              <a:ext uri="{FF2B5EF4-FFF2-40B4-BE49-F238E27FC236}">
                <a16:creationId xmlns:a16="http://schemas.microsoft.com/office/drawing/2014/main" id="{B7F3497A-2804-6AD0-5AB7-BF55CB39C141}"/>
              </a:ext>
            </a:extLst>
          </p:cNvPr>
          <p:cNvSpPr txBox="1"/>
          <p:nvPr/>
        </p:nvSpPr>
        <p:spPr>
          <a:xfrm>
            <a:off x="766761" y="1720840"/>
            <a:ext cx="9248096" cy="5016758"/>
          </a:xfrm>
          <a:prstGeom prst="rect">
            <a:avLst/>
          </a:prstGeom>
          <a:noFill/>
        </p:spPr>
        <p:txBody>
          <a:bodyPr wrap="square" rtlCol="0">
            <a:spAutoFit/>
          </a:bodyPr>
          <a:lstStyle/>
          <a:p>
            <a:pPr marL="285750" indent="-285750">
              <a:buFont typeface="Arial" panose="020B0604020202020204" pitchFamily="34" charset="0"/>
              <a:buChar char="•"/>
            </a:pPr>
            <a:r>
              <a:rPr lang="fi-FI" sz="2000" b="1"/>
              <a:t>Väestönmurroksen seurauksena </a:t>
            </a:r>
            <a:r>
              <a:rPr lang="fi-FI" sz="2000"/>
              <a:t>useat kunnat ovat suurissa vaikeuksissa järjestää palveluja tulevaisuudessa. Erot etenkin kuntien veroprosenteissa ovat repeämässä.</a:t>
            </a:r>
          </a:p>
          <a:p>
            <a:pPr marL="285750" indent="-285750">
              <a:buFont typeface="Arial" panose="020B0604020202020204" pitchFamily="34" charset="0"/>
              <a:buChar char="•"/>
            </a:pPr>
            <a:r>
              <a:rPr lang="fi-FI" sz="2000"/>
              <a:t>Myös </a:t>
            </a:r>
            <a:r>
              <a:rPr lang="fi-FI" sz="2000" b="1"/>
              <a:t>kuntademokratia on vaikeuksissa</a:t>
            </a:r>
            <a:r>
              <a:rPr lang="fi-FI" sz="2000"/>
              <a:t>: äänestysprosentti laskee ja ehdokkaita on yhä vaikeampi löytää.</a:t>
            </a:r>
          </a:p>
          <a:p>
            <a:pPr marL="285750" indent="-285750">
              <a:buFont typeface="Arial" panose="020B0604020202020204" pitchFamily="34" charset="0"/>
              <a:buChar char="•"/>
            </a:pPr>
            <a:r>
              <a:rPr lang="fi-FI" sz="2000"/>
              <a:t>Tarvitsemme kuntaperusteisen järjestelmän, jossa </a:t>
            </a:r>
            <a:r>
              <a:rPr lang="fi-FI" sz="2000" b="1"/>
              <a:t>palveluiden saavutettavuus, kansalaisten yhdenvertaisuus ja rahoitusjärjestelmän kestävyys ovat tasapainossa</a:t>
            </a:r>
            <a:r>
              <a:rPr lang="fi-FI" sz="2000"/>
              <a:t>, ja jossa rahoitus perustuu kuntien nykyisin tehtäviin. </a:t>
            </a:r>
          </a:p>
          <a:p>
            <a:pPr marL="285750" indent="-285750">
              <a:buFont typeface="Arial" panose="020B0604020202020204" pitchFamily="34" charset="0"/>
              <a:buChar char="•"/>
            </a:pPr>
            <a:r>
              <a:rPr lang="fi-FI" sz="2000"/>
              <a:t>Palvelujen tehokasta ja laadukasta järjestämistä ei ratkaista vain paikallisilla ratkaisuilla. </a:t>
            </a:r>
            <a:r>
              <a:rPr lang="fi-FI" sz="2000" b="1"/>
              <a:t>Tarvitaan kansallinen yhteisymmärrys kuntien tehtävistä ja niistä edellytyksistä, jotka kunnilla on oltava niistä selviytyäkseen</a:t>
            </a:r>
            <a:r>
              <a:rPr lang="fi-FI" sz="2000"/>
              <a:t>.</a:t>
            </a:r>
          </a:p>
          <a:p>
            <a:pPr marL="285750" indent="-285750">
              <a:buFont typeface="Arial" panose="020B0604020202020204" pitchFamily="34" charset="0"/>
              <a:buChar char="•"/>
            </a:pPr>
            <a:r>
              <a:rPr lang="fi-FI" sz="2000"/>
              <a:t>Tavoitteena on oltava sellainen järjestelmä, jossa </a:t>
            </a:r>
            <a:r>
              <a:rPr lang="fi-FI" sz="2000" b="1"/>
              <a:t>kunnat voivat luottaa valtioon ja valtio kuntien kykyyn toimia tehokkaasti ja vaikuttavasti, itsehallintonsa puitteissa</a:t>
            </a:r>
            <a:r>
              <a:rPr lang="fi-FI" sz="2000"/>
              <a:t>.</a:t>
            </a:r>
          </a:p>
        </p:txBody>
      </p:sp>
      <p:pic>
        <p:nvPicPr>
          <p:cNvPr id="6" name="Kuva 5" descr="Kuva, joka sisältää kohteen Magenta, ilotulitteet&#10;&#10;Tekoälyllä luotu sisältö voi olla virheellistä.">
            <a:extLst>
              <a:ext uri="{FF2B5EF4-FFF2-40B4-BE49-F238E27FC236}">
                <a16:creationId xmlns:a16="http://schemas.microsoft.com/office/drawing/2014/main" id="{996B8599-8661-B364-0BB9-CAE830D7840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rot="18239941">
            <a:off x="10666148" y="-180699"/>
            <a:ext cx="7512820" cy="7625794"/>
          </a:xfrm>
          <a:prstGeom prst="rect">
            <a:avLst/>
          </a:prstGeom>
        </p:spPr>
      </p:pic>
    </p:spTree>
    <p:extLst>
      <p:ext uri="{BB962C8B-B14F-4D97-AF65-F5344CB8AC3E}">
        <p14:creationId xmlns:p14="http://schemas.microsoft.com/office/powerpoint/2010/main" val="9442886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7E3C251-8DB3-F3EC-CE8F-58FD5A596F54}"/>
              </a:ext>
            </a:extLst>
          </p:cNvPr>
          <p:cNvSpPr>
            <a:spLocks noGrp="1"/>
          </p:cNvSpPr>
          <p:nvPr>
            <p:ph idx="1"/>
          </p:nvPr>
        </p:nvSpPr>
        <p:spPr>
          <a:xfrm>
            <a:off x="479376" y="1268760"/>
            <a:ext cx="4752528" cy="4176464"/>
          </a:xfrm>
        </p:spPr>
        <p:txBody>
          <a:bodyPr/>
          <a:lstStyle/>
          <a:p>
            <a:pPr marL="0" indent="0">
              <a:buNone/>
            </a:pPr>
            <a:r>
              <a:rPr lang="fi-FI" sz="3200" b="1">
                <a:solidFill>
                  <a:schemeClr val="accent1"/>
                </a:solidFill>
                <a:latin typeface="+mj-lt"/>
              </a:rPr>
              <a:t>Jo vuonna 2032 peruskoulussa on</a:t>
            </a:r>
          </a:p>
          <a:p>
            <a:pPr marL="0" indent="0">
              <a:buNone/>
            </a:pPr>
            <a:r>
              <a:rPr lang="fi-FI" sz="3200" b="1">
                <a:solidFill>
                  <a:schemeClr val="accent3"/>
                </a:solidFill>
                <a:latin typeface="+mj-lt"/>
              </a:rPr>
              <a:t>96 000 oppilasta </a:t>
            </a:r>
          </a:p>
          <a:p>
            <a:pPr marL="0" indent="0">
              <a:buNone/>
            </a:pPr>
            <a:r>
              <a:rPr lang="fi-FI" sz="3200" b="1">
                <a:solidFill>
                  <a:schemeClr val="accent1"/>
                </a:solidFill>
                <a:latin typeface="+mj-lt"/>
              </a:rPr>
              <a:t>nykyhetkeä vähemmän</a:t>
            </a:r>
          </a:p>
        </p:txBody>
      </p:sp>
      <p:sp>
        <p:nvSpPr>
          <p:cNvPr id="4" name="Dian numeron paikkamerkki 3">
            <a:extLst>
              <a:ext uri="{FF2B5EF4-FFF2-40B4-BE49-F238E27FC236}">
                <a16:creationId xmlns:a16="http://schemas.microsoft.com/office/drawing/2014/main" id="{B3809E27-9729-A425-80DA-D30ED8E0A5B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Tree>
    <p:extLst>
      <p:ext uri="{BB962C8B-B14F-4D97-AF65-F5344CB8AC3E}">
        <p14:creationId xmlns:p14="http://schemas.microsoft.com/office/powerpoint/2010/main" val="17618476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C888-9246-4F58-AEFD-A48B9889A443}"/>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512DB6B9-0120-66ED-93DF-90E46E2F2BA6}"/>
              </a:ext>
            </a:extLst>
          </p:cNvPr>
          <p:cNvSpPr>
            <a:spLocks noGrp="1"/>
          </p:cNvSpPr>
          <p:nvPr>
            <p:ph type="sldNum" sz="quarter" idx="12"/>
          </p:nvPr>
        </p:nvSpPr>
        <p:spPr/>
        <p:txBody>
          <a:bodyPr/>
          <a:lstStyle/>
          <a:p>
            <a:fld id="{0861148C-697E-4B67-BDAA-872F34DF1106}" type="slidenum">
              <a:rPr lang="fi-FI" smtClean="0"/>
              <a:t>5</a:t>
            </a:fld>
            <a:endParaRPr lang="fi-FI"/>
          </a:p>
        </p:txBody>
      </p:sp>
      <p:pic>
        <p:nvPicPr>
          <p:cNvPr id="3" name="Kuva 2">
            <a:extLst>
              <a:ext uri="{FF2B5EF4-FFF2-40B4-BE49-F238E27FC236}">
                <a16:creationId xmlns:a16="http://schemas.microsoft.com/office/drawing/2014/main" id="{23EDB9EA-B369-2155-FF95-BA7CE8A4CE28}"/>
              </a:ext>
            </a:extLst>
          </p:cNvPr>
          <p:cNvPicPr>
            <a:picLocks noChangeAspect="1"/>
          </p:cNvPicPr>
          <p:nvPr/>
        </p:nvPicPr>
        <p:blipFill>
          <a:blip r:embed="rId3"/>
          <a:stretch>
            <a:fillRect/>
          </a:stretch>
        </p:blipFill>
        <p:spPr>
          <a:xfrm>
            <a:off x="407368" y="320610"/>
            <a:ext cx="11349686" cy="5772685"/>
          </a:xfrm>
          <a:prstGeom prst="rect">
            <a:avLst/>
          </a:prstGeom>
        </p:spPr>
      </p:pic>
      <p:sp>
        <p:nvSpPr>
          <p:cNvPr id="5" name="Suorakulmio 4">
            <a:extLst>
              <a:ext uri="{FF2B5EF4-FFF2-40B4-BE49-F238E27FC236}">
                <a16:creationId xmlns:a16="http://schemas.microsoft.com/office/drawing/2014/main" id="{65CA8B3A-C676-10EA-1A92-744287E0DCBD}"/>
              </a:ext>
            </a:extLst>
          </p:cNvPr>
          <p:cNvSpPr/>
          <p:nvPr/>
        </p:nvSpPr>
        <p:spPr>
          <a:xfrm>
            <a:off x="766763" y="6279594"/>
            <a:ext cx="216669" cy="257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58262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9000" r="-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67C474-1B92-729B-1C68-DE2958AB26A7}"/>
              </a:ext>
            </a:extLst>
          </p:cNvPr>
          <p:cNvSpPr>
            <a:spLocks noGrp="1"/>
          </p:cNvSpPr>
          <p:nvPr>
            <p:ph type="title"/>
          </p:nvPr>
        </p:nvSpPr>
        <p:spPr/>
        <p:txBody>
          <a:bodyPr/>
          <a:lstStyle/>
          <a:p>
            <a:r>
              <a:rPr lang="fi-FI"/>
              <a:t>Lasten lukumäärän väheneminen tuntuu erityisesti yläkouluissa ja toisella asteella.</a:t>
            </a:r>
          </a:p>
        </p:txBody>
      </p:sp>
      <p:sp>
        <p:nvSpPr>
          <p:cNvPr id="3" name="Sisällön paikkamerkki 2">
            <a:extLst>
              <a:ext uri="{FF2B5EF4-FFF2-40B4-BE49-F238E27FC236}">
                <a16:creationId xmlns:a16="http://schemas.microsoft.com/office/drawing/2014/main" id="{1B537957-6E65-E2C8-72EA-D523BCD657AC}"/>
              </a:ext>
            </a:extLst>
          </p:cNvPr>
          <p:cNvSpPr>
            <a:spLocks noGrp="1"/>
          </p:cNvSpPr>
          <p:nvPr>
            <p:ph idx="1"/>
          </p:nvPr>
        </p:nvSpPr>
        <p:spPr>
          <a:xfrm>
            <a:off x="766762" y="2780704"/>
            <a:ext cx="10658475" cy="3816648"/>
          </a:xfrm>
        </p:spPr>
        <p:txBody>
          <a:bodyPr/>
          <a:lstStyle/>
          <a:p>
            <a:r>
              <a:rPr lang="fi-FI"/>
              <a:t>Sellaisten kuntien lukumäärä, joissa ei saada muodostettua kaksisarjaista yläkoulua </a:t>
            </a:r>
            <a:r>
              <a:rPr lang="fi-FI" b="1"/>
              <a:t>kaksinkertaistuu</a:t>
            </a:r>
            <a:r>
              <a:rPr lang="fi-FI"/>
              <a:t> vuoteen 2040 mennessä.</a:t>
            </a:r>
          </a:p>
          <a:p>
            <a:r>
              <a:rPr lang="fi-FI"/>
              <a:t>Tämä on ongelma erityisesti sen vuoksi, että yläkouluihin tarvitaan </a:t>
            </a:r>
            <a:r>
              <a:rPr lang="fi-FI" b="1"/>
              <a:t>useita aineenopettajia</a:t>
            </a:r>
            <a:r>
              <a:rPr lang="fi-FI"/>
              <a:t>, joilla täytyy olla tarpeeksi opetettavaa.  </a:t>
            </a:r>
          </a:p>
          <a:p>
            <a:r>
              <a:rPr lang="fi-FI"/>
              <a:t>Samat opettajat opettavat myös pienissä lukioissa, joista niin ikään alkaa opiskelijat käydä vähiin. Vuonna 2040 meillä on 65 sellaista kuntaa, joissa nyt on lukio, joissa on enää alle 40 lukiolaista tai jopa vähemmän. </a:t>
            </a:r>
          </a:p>
          <a:p>
            <a:pPr marL="0" indent="0">
              <a:buNone/>
            </a:pPr>
            <a:endParaRPr lang="fi-FI"/>
          </a:p>
        </p:txBody>
      </p:sp>
      <p:sp>
        <p:nvSpPr>
          <p:cNvPr id="4" name="Dian numeron paikkamerkki 3">
            <a:extLst>
              <a:ext uri="{FF2B5EF4-FFF2-40B4-BE49-F238E27FC236}">
                <a16:creationId xmlns:a16="http://schemas.microsoft.com/office/drawing/2014/main" id="{67634D68-CCCD-3C13-D7CB-558190A7D67D}"/>
              </a:ext>
            </a:extLst>
          </p:cNvPr>
          <p:cNvSpPr>
            <a:spLocks noGrp="1"/>
          </p:cNvSpPr>
          <p:nvPr>
            <p:ph type="sldNum" sz="quarter" idx="12"/>
          </p:nvPr>
        </p:nvSpPr>
        <p:spPr/>
        <p:txBody>
          <a:bodyPr/>
          <a:lstStyle/>
          <a:p>
            <a:fld id="{0861148C-697E-4B67-BDAA-872F34DF1106}" type="slidenum">
              <a:rPr lang="fi-FI" smtClean="0"/>
              <a:t>6</a:t>
            </a:fld>
            <a:endParaRPr lang="fi-FI"/>
          </a:p>
        </p:txBody>
      </p:sp>
    </p:spTree>
    <p:extLst>
      <p:ext uri="{BB962C8B-B14F-4D97-AF65-F5344CB8AC3E}">
        <p14:creationId xmlns:p14="http://schemas.microsoft.com/office/powerpoint/2010/main" val="34500521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20A3928-DB0B-CAD4-33DA-29C9C2CAD2BD}"/>
              </a:ext>
            </a:extLst>
          </p:cNvPr>
          <p:cNvSpPr>
            <a:spLocks noGrp="1"/>
          </p:cNvSpPr>
          <p:nvPr>
            <p:ph type="sldNum" sz="quarter" idx="12"/>
          </p:nvPr>
        </p:nvSpPr>
        <p:spPr/>
        <p:txBody>
          <a:bodyPr/>
          <a:lstStyle/>
          <a:p>
            <a:fld id="{0861148C-697E-4B67-BDAA-872F34DF1106}" type="slidenum">
              <a:rPr lang="fi-FI" smtClean="0"/>
              <a:t>7</a:t>
            </a:fld>
            <a:endParaRPr lang="fi-FI"/>
          </a:p>
        </p:txBody>
      </p:sp>
      <p:pic>
        <p:nvPicPr>
          <p:cNvPr id="5" name="Kuva 4">
            <a:extLst>
              <a:ext uri="{FF2B5EF4-FFF2-40B4-BE49-F238E27FC236}">
                <a16:creationId xmlns:a16="http://schemas.microsoft.com/office/drawing/2014/main" id="{BF47627D-277C-F8B3-F8CD-62C27EB1504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952" y="0"/>
            <a:ext cx="12190095" cy="6858000"/>
          </a:xfrm>
          <a:prstGeom prst="rect">
            <a:avLst/>
          </a:prstGeom>
        </p:spPr>
      </p:pic>
      <p:sp>
        <p:nvSpPr>
          <p:cNvPr id="7" name="Freeform 6">
            <a:extLst>
              <a:ext uri="{FF2B5EF4-FFF2-40B4-BE49-F238E27FC236}">
                <a16:creationId xmlns:a16="http://schemas.microsoft.com/office/drawing/2014/main" id="{91AA14DA-BBA4-2EF4-2104-DA28AD83676C}"/>
              </a:ext>
            </a:extLst>
          </p:cNvPr>
          <p:cNvSpPr>
            <a:spLocks noGrp="1" noRot="1" noChangeAspect="1" noMove="1" noResize="1" noEditPoints="1" noAdjustHandles="1" noChangeArrowheads="1" noChangeShapeType="1"/>
          </p:cNvSpPr>
          <p:nvPr/>
        </p:nvSpPr>
        <p:spPr bwMode="auto">
          <a:xfrm>
            <a:off x="10794174" y="6317902"/>
            <a:ext cx="645811" cy="19351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7429112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6297-0A60-0791-E91A-39FCF858989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A0F2C7A-A496-2D2B-596B-4744D81CD87F}"/>
              </a:ext>
            </a:extLst>
          </p:cNvPr>
          <p:cNvSpPr>
            <a:spLocks noGrp="1"/>
          </p:cNvSpPr>
          <p:nvPr>
            <p:ph type="title"/>
          </p:nvPr>
        </p:nvSpPr>
        <p:spPr>
          <a:xfrm>
            <a:off x="766763" y="384827"/>
            <a:ext cx="10658475" cy="1584149"/>
          </a:xfrm>
        </p:spPr>
        <p:txBody>
          <a:bodyPr/>
          <a:lstStyle/>
          <a:p>
            <a:r>
              <a:rPr lang="fi-FI">
                <a:latin typeface="Work Sans ExtraBold"/>
              </a:rPr>
              <a:t>Vieraskieliset kunnittain 2024 ja 2040</a:t>
            </a:r>
          </a:p>
        </p:txBody>
      </p:sp>
      <mc:AlternateContent xmlns:mc="http://schemas.openxmlformats.org/markup-compatibility/2006" xmlns:cx1="http://schemas.microsoft.com/office/drawing/2015/9/8/chartex">
        <mc:Choice Requires="cx1">
          <p:graphicFrame>
            <p:nvGraphicFramePr>
              <p:cNvPr id="4" name="Kaavio 3">
                <a:extLst>
                  <a:ext uri="{FF2B5EF4-FFF2-40B4-BE49-F238E27FC236}">
                    <a16:creationId xmlns:a16="http://schemas.microsoft.com/office/drawing/2014/main" id="{462BB22E-534F-8739-6882-0A74D5F4AB34}"/>
                  </a:ext>
                </a:extLst>
              </p:cNvPr>
              <p:cNvGraphicFramePr/>
              <p:nvPr>
                <p:extLst>
                  <p:ext uri="{D42A27DB-BD31-4B8C-83A1-F6EECF244321}">
                    <p14:modId xmlns:p14="http://schemas.microsoft.com/office/powerpoint/2010/main" val="1252837013"/>
                  </p:ext>
                </p:extLst>
              </p:nvPr>
            </p:nvGraphicFramePr>
            <p:xfrm>
              <a:off x="172720" y="1270231"/>
              <a:ext cx="5791200" cy="502601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Kaavio 3">
                <a:extLst>
                  <a:ext uri="{FF2B5EF4-FFF2-40B4-BE49-F238E27FC236}">
                    <a16:creationId xmlns:a16="http://schemas.microsoft.com/office/drawing/2014/main" id="{462BB22E-534F-8739-6882-0A74D5F4AB34}"/>
                  </a:ext>
                </a:extLst>
              </p:cNvPr>
              <p:cNvPicPr>
                <a:picLocks noGrp="1" noRot="1" noChangeAspect="1" noMove="1" noResize="1" noEditPoints="1" noAdjustHandles="1" noChangeArrowheads="1" noChangeShapeType="1"/>
              </p:cNvPicPr>
              <p:nvPr/>
            </p:nvPicPr>
            <p:blipFill>
              <a:blip r:embed="rId3"/>
              <a:stretch>
                <a:fillRect/>
              </a:stretch>
            </p:blipFill>
            <p:spPr>
              <a:xfrm>
                <a:off x="172720" y="1270231"/>
                <a:ext cx="5791200" cy="5026015"/>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6" name="Kaavio 5">
                <a:extLst>
                  <a:ext uri="{FF2B5EF4-FFF2-40B4-BE49-F238E27FC236}">
                    <a16:creationId xmlns:a16="http://schemas.microsoft.com/office/drawing/2014/main" id="{DE15EA85-8250-9DAF-C086-276064E2EF65}"/>
                  </a:ext>
                </a:extLst>
              </p:cNvPr>
              <p:cNvGraphicFramePr/>
              <p:nvPr>
                <p:extLst>
                  <p:ext uri="{D42A27DB-BD31-4B8C-83A1-F6EECF244321}">
                    <p14:modId xmlns:p14="http://schemas.microsoft.com/office/powerpoint/2010/main" val="303421689"/>
                  </p:ext>
                </p:extLst>
              </p:nvPr>
            </p:nvGraphicFramePr>
            <p:xfrm>
              <a:off x="5963920" y="1270230"/>
              <a:ext cx="6055360" cy="492441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Kaavio 5">
                <a:extLst>
                  <a:ext uri="{FF2B5EF4-FFF2-40B4-BE49-F238E27FC236}">
                    <a16:creationId xmlns:a16="http://schemas.microsoft.com/office/drawing/2014/main" id="{DE15EA85-8250-9DAF-C086-276064E2EF65}"/>
                  </a:ext>
                </a:extLst>
              </p:cNvPr>
              <p:cNvPicPr>
                <a:picLocks noGrp="1" noRot="1" noChangeAspect="1" noMove="1" noResize="1" noEditPoints="1" noAdjustHandles="1" noChangeArrowheads="1" noChangeShapeType="1"/>
              </p:cNvPicPr>
              <p:nvPr/>
            </p:nvPicPr>
            <p:blipFill>
              <a:blip r:embed="rId5"/>
              <a:stretch>
                <a:fillRect/>
              </a:stretch>
            </p:blipFill>
            <p:spPr>
              <a:xfrm>
                <a:off x="5963920" y="1270230"/>
                <a:ext cx="6055360" cy="4924417"/>
              </a:xfrm>
              <a:prstGeom prst="rect">
                <a:avLst/>
              </a:prstGeom>
            </p:spPr>
          </p:pic>
        </mc:Fallback>
      </mc:AlternateContent>
    </p:spTree>
    <p:extLst>
      <p:ext uri="{BB962C8B-B14F-4D97-AF65-F5344CB8AC3E}">
        <p14:creationId xmlns:p14="http://schemas.microsoft.com/office/powerpoint/2010/main" val="14714797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6981-DB7D-408B-A77B-DEE3C02264DF}"/>
              </a:ext>
            </a:extLst>
          </p:cNvPr>
          <p:cNvSpPr>
            <a:spLocks noGrp="1"/>
          </p:cNvSpPr>
          <p:nvPr>
            <p:ph type="title"/>
          </p:nvPr>
        </p:nvSpPr>
        <p:spPr>
          <a:xfrm>
            <a:off x="766762" y="548455"/>
            <a:ext cx="10658475" cy="1008113"/>
          </a:xfrm>
        </p:spPr>
        <p:txBody>
          <a:bodyPr anchor="t">
            <a:normAutofit/>
          </a:bodyPr>
          <a:lstStyle/>
          <a:p>
            <a:r>
              <a:rPr lang="fi-FI" sz="3400"/>
              <a:t>Muuttoliike kasvattaa kaupunkeja mutta ei aina vahvista kaupungin taloutta</a:t>
            </a:r>
          </a:p>
        </p:txBody>
      </p:sp>
      <p:sp>
        <p:nvSpPr>
          <p:cNvPr id="3" name="Subtitle 2">
            <a:extLst>
              <a:ext uri="{FF2B5EF4-FFF2-40B4-BE49-F238E27FC236}">
                <a16:creationId xmlns:a16="http://schemas.microsoft.com/office/drawing/2014/main" id="{6C40CD22-8F0A-4579-93DD-CE8E6692DBE8}"/>
              </a:ext>
            </a:extLst>
          </p:cNvPr>
          <p:cNvSpPr>
            <a:spLocks noGrp="1"/>
          </p:cNvSpPr>
          <p:nvPr>
            <p:ph sz="half" idx="1"/>
          </p:nvPr>
        </p:nvSpPr>
        <p:spPr>
          <a:xfrm>
            <a:off x="766763" y="1989138"/>
            <a:ext cx="5759297" cy="3816350"/>
          </a:xfrm>
        </p:spPr>
        <p:txBody>
          <a:bodyPr anchor="t">
            <a:normAutofit/>
          </a:bodyPr>
          <a:lstStyle/>
          <a:p>
            <a:pPr>
              <a:lnSpc>
                <a:spcPct val="90000"/>
              </a:lnSpc>
            </a:pPr>
            <a:r>
              <a:rPr lang="fi-FI" sz="1700" b="1"/>
              <a:t>Muuttoliikkeen taloudellinen vaikutus kaupungeille </a:t>
            </a:r>
            <a:r>
              <a:rPr lang="fi-FI" sz="1700"/>
              <a:t>riippuu muuttoliikkeen rakenteesta, pysyvyydestä ja kaupungin tulopohjasta – ovatko tulijat esimerkiksi opiskelijoita vai työssäkäyviä?</a:t>
            </a:r>
          </a:p>
          <a:p>
            <a:pPr>
              <a:lnSpc>
                <a:spcPct val="90000"/>
              </a:lnSpc>
            </a:pPr>
            <a:r>
              <a:rPr lang="fi-FI" sz="1700" b="1"/>
              <a:t>Aluksi kasvun vaikutus talouteen on usein negatiivinen: </a:t>
            </a:r>
            <a:r>
              <a:rPr lang="fi-FI" sz="1700"/>
              <a:t>syntyy lisää palvelukustannuksia ja investointitarpeita.</a:t>
            </a:r>
          </a:p>
          <a:p>
            <a:pPr>
              <a:lnSpc>
                <a:spcPct val="90000"/>
              </a:lnSpc>
            </a:pPr>
            <a:r>
              <a:rPr lang="fi-FI" sz="1700" b="1"/>
              <a:t>Kaupungit hyötyvät kasvusta vain, jos tulijat jäävät ja siirtyvät työelämään tai pysyvät työllisinä. </a:t>
            </a:r>
          </a:p>
          <a:p>
            <a:pPr>
              <a:lnSpc>
                <a:spcPct val="90000"/>
              </a:lnSpc>
            </a:pPr>
            <a:r>
              <a:rPr lang="fi-FI" sz="1700" b="1"/>
              <a:t>Valtionosuuksilla on tarkoitus kattaa lakisääteisiä palveluita, ei kasvun vaativia investointeja. </a:t>
            </a:r>
            <a:r>
              <a:rPr lang="fi-FI" sz="1700"/>
              <a:t>Ne jäävät kaupunkien itse rahoitettaviksi – jos pystyvät. </a:t>
            </a:r>
          </a:p>
        </p:txBody>
      </p:sp>
      <p:pic>
        <p:nvPicPr>
          <p:cNvPr id="5" name="Kuva 4">
            <a:extLst>
              <a:ext uri="{FF2B5EF4-FFF2-40B4-BE49-F238E27FC236}">
                <a16:creationId xmlns:a16="http://schemas.microsoft.com/office/drawing/2014/main" id="{14C019AD-2C56-74D1-64DB-DE2B6FBDF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6799" y="1989137"/>
            <a:ext cx="3043539" cy="3816351"/>
          </a:xfrm>
          <a:prstGeom prst="rect">
            <a:avLst/>
          </a:prstGeom>
          <a:noFill/>
        </p:spPr>
      </p:pic>
      <p:sp>
        <p:nvSpPr>
          <p:cNvPr id="10" name="Slide Number Placeholder 4">
            <a:extLst>
              <a:ext uri="{FF2B5EF4-FFF2-40B4-BE49-F238E27FC236}">
                <a16:creationId xmlns:a16="http://schemas.microsoft.com/office/drawing/2014/main" id="{AC4ECAF7-6B3B-B134-9E14-DB1E8E59758D}"/>
              </a:ext>
            </a:extLst>
          </p:cNvPr>
          <p:cNvSpPr>
            <a:spLocks noGrp="1"/>
          </p:cNvSpPr>
          <p:nvPr>
            <p:ph type="sldNum" sz="quarter" idx="12"/>
          </p:nvPr>
        </p:nvSpPr>
        <p:spPr>
          <a:xfrm>
            <a:off x="766763" y="6309321"/>
            <a:ext cx="432693" cy="216024"/>
          </a:xfrm>
        </p:spPr>
        <p:txBody>
          <a:bodyPr/>
          <a:lstStyle/>
          <a:p>
            <a:pPr>
              <a:spcAft>
                <a:spcPts val="600"/>
              </a:spcAft>
            </a:pPr>
            <a:fld id="{0861148C-697E-4B67-BDAA-872F34DF1106}" type="slidenum">
              <a:rPr lang="fi-FI" smtClean="0"/>
              <a:pPr>
                <a:spcAft>
                  <a:spcPts val="600"/>
                </a:spcAft>
              </a:pPr>
              <a:t>9</a:t>
            </a:fld>
            <a:endParaRPr lang="fi-FI"/>
          </a:p>
        </p:txBody>
      </p:sp>
    </p:spTree>
    <p:extLst>
      <p:ext uri="{BB962C8B-B14F-4D97-AF65-F5344CB8AC3E}">
        <p14:creationId xmlns:p14="http://schemas.microsoft.com/office/powerpoint/2010/main" val="35424366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lank.potx" id="{0C704AD4-10B4-4F6D-98EB-ADFAA4A835CF}" vid="{0CB629F6-77AC-45AA-833D-27371779476A}"/>
    </a:ext>
  </a:extLst>
</a:theme>
</file>

<file path=ppt/theme/theme2.xml><?xml version="1.0" encoding="utf-8"?>
<a:theme xmlns:a="http://schemas.openxmlformats.org/drawingml/2006/main" name="1_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lank.potx" id="{0C704AD4-10B4-4F6D-98EB-ADFAA4A835CF}" vid="{0CB629F6-77AC-45AA-833D-27371779476A}"/>
    </a:ext>
  </a:extLst>
</a:theme>
</file>

<file path=ppt/theme/theme3.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5a7308-f776-4e38-b129-5a9b3b8c5cb0">
      <Terms xmlns="http://schemas.microsoft.com/office/infopath/2007/PartnerControls"/>
    </lcf76f155ced4ddcb4097134ff3c332f>
    <TaxCatchAll xmlns="1bbf1625-0078-428a-834c-519f2a2271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F1D30F12E49B66439B1465D4D29819A4" ma:contentTypeVersion="18" ma:contentTypeDescription="Luo uusi asiakirja." ma:contentTypeScope="" ma:versionID="20e8d90c59a2903fcaf8897337df303d">
  <xsd:schema xmlns:xsd="http://www.w3.org/2001/XMLSchema" xmlns:xs="http://www.w3.org/2001/XMLSchema" xmlns:p="http://schemas.microsoft.com/office/2006/metadata/properties" xmlns:ns2="955a7308-f776-4e38-b129-5a9b3b8c5cb0" xmlns:ns3="1bbf1625-0078-428a-834c-519f2a2271dd" targetNamespace="http://schemas.microsoft.com/office/2006/metadata/properties" ma:root="true" ma:fieldsID="9833136da3e45db7a89226e109dbf8fa" ns2:_="" ns3:_="">
    <xsd:import namespace="955a7308-f776-4e38-b129-5a9b3b8c5cb0"/>
    <xsd:import namespace="1bbf1625-0078-428a-834c-519f2a2271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5a7308-f776-4e38-b129-5a9b3b8c5c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ecfe813c-4066-4bef-b87d-398c4f4d93f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bf1625-0078-428a-834c-519f2a2271dd"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be2c7c86-7364-4157-92c7-d5520cc7a005}" ma:internalName="TaxCatchAll" ma:showField="CatchAllData" ma:web="1bbf1625-0078-428a-834c-519f2a227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37C413-FE59-4EA9-91CE-7E29B22A148E}">
  <ds:schemaRefs>
    <ds:schemaRef ds:uri="1bbf1625-0078-428a-834c-519f2a2271dd"/>
    <ds:schemaRef ds:uri="955a7308-f776-4e38-b129-5a9b3b8c5c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1F8FC1-463F-4DB6-A04B-09CB7ACA8A8F}">
  <ds:schemaRefs>
    <ds:schemaRef ds:uri="http://schemas.microsoft.com/sharepoint/v3/contenttype/forms"/>
  </ds:schemaRefs>
</ds:datastoreItem>
</file>

<file path=customXml/itemProps3.xml><?xml version="1.0" encoding="utf-8"?>
<ds:datastoreItem xmlns:ds="http://schemas.openxmlformats.org/officeDocument/2006/customXml" ds:itemID="{C158CC3A-D6B6-4A57-A666-F6823BE05865}">
  <ds:schemaRefs>
    <ds:schemaRef ds:uri="1bbf1625-0078-428a-834c-519f2a2271dd"/>
    <ds:schemaRef ds:uri="955a7308-f776-4e38-b129-5a9b3b8c5c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36e5d61-1ada-438e-901c-5e7398a51c1f}" enabled="0" method="" siteId="{436e5d61-1ada-438e-901c-5e7398a51c1f}" removed="1"/>
</clbl:labelList>
</file>

<file path=docProps/app.xml><?xml version="1.0" encoding="utf-8"?>
<Properties xmlns="http://schemas.openxmlformats.org/officeDocument/2006/extended-properties" xmlns:vt="http://schemas.openxmlformats.org/officeDocument/2006/docPropsVTypes">
  <Template>blank</Template>
  <TotalTime>0</TotalTime>
  <Words>901</Words>
  <Application>Microsoft Office PowerPoint</Application>
  <PresentationFormat>Laajakuva</PresentationFormat>
  <Paragraphs>114</Paragraphs>
  <Slides>18</Slides>
  <Notes>5</Notes>
  <HiddenSlides>0</HiddenSlides>
  <MMClips>0</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18</vt:i4>
      </vt:variant>
    </vt:vector>
  </HeadingPairs>
  <TitlesOfParts>
    <vt:vector size="26" baseType="lpstr">
      <vt:lpstr>Work Sans SemiBold</vt:lpstr>
      <vt:lpstr>Work Sans ExtraBold</vt:lpstr>
      <vt:lpstr>Work Sans</vt:lpstr>
      <vt:lpstr>Arial</vt:lpstr>
      <vt:lpstr>Calibri</vt:lpstr>
      <vt:lpstr>Work Sans Medium</vt:lpstr>
      <vt:lpstr>Kuntaliitto FI</vt:lpstr>
      <vt:lpstr>1_Kuntaliitto FI</vt:lpstr>
      <vt:lpstr>Kuntien suunta väestönmurroksessa</vt:lpstr>
      <vt:lpstr>PowerPoint-esitys</vt:lpstr>
      <vt:lpstr>Miksi parlamentaarinen työ?</vt:lpstr>
      <vt:lpstr>PowerPoint-esitys</vt:lpstr>
      <vt:lpstr>PowerPoint-esitys</vt:lpstr>
      <vt:lpstr>Lasten lukumäärän väheneminen tuntuu erityisesti yläkouluissa ja toisella asteella.</vt:lpstr>
      <vt:lpstr>PowerPoint-esitys</vt:lpstr>
      <vt:lpstr>Vieraskieliset kunnittain 2024 ja 2040</vt:lpstr>
      <vt:lpstr>Muuttoliike kasvattaa kaupunkeja mutta ei aina vahvista kaupungin taloutta</vt:lpstr>
      <vt:lpstr>Sivistystoimi on kunnan suurin toimiala taloudellisesti ja toiminnallisesti</vt:lpstr>
      <vt:lpstr>Erot kuntaverotuksessa uhkaavat kasvaa ennennäkemättömästi</vt:lpstr>
      <vt:lpstr>Tiivistelmä talouden skenaariotarkastelusta </vt:lpstr>
      <vt:lpstr>Kuntien rakennuskannan tulevaisuus </vt:lpstr>
      <vt:lpstr>PowerPoint-esitys</vt:lpstr>
      <vt:lpstr>PowerPoint-esitys</vt:lpstr>
      <vt:lpstr>Kuntien käyttötulot 2025 Arvio ulkoisista käyttötuloista</vt:lpstr>
      <vt:lpstr>Mitä (kunnallisia) palveluita kansalainen voi odottaa saavansa asuinpaikasta riippumatta?   Miten lähellä palvelun tulee olla, jotta se voi olla tosiasiallisesti saavutettava?   Kuinka paljon palvelu saa maksaa, jotta se on asukkaalle saavutettava ja kansalaiset yhdenvertaisia?   Kuinka paljon korkeammat yksikkökustannukset voidaan hyväksyä väestöään menettävien alueiden palveluiden saatavuuden/saavutettavuuden ylläpitämiseksi?   Kuinka paljon tulopohjaa on mahdollista tasata väestöään menettävien alueiden hyväksi kun kaupunkien omatkin tarpeet ovat suuret.   Millaisilla ratkaisuilla nämä palvelut on mahdollista toteuttaa?</vt:lpstr>
      <vt:lpstr>Kuntaliiton lupaus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Lang Merja</dc:creator>
  <cp:lastModifiedBy>Lang Merja</cp:lastModifiedBy>
  <cp:revision>2</cp:revision>
  <dcterms:created xsi:type="dcterms:W3CDTF">2025-11-24T07:30:55Z</dcterms:created>
  <dcterms:modified xsi:type="dcterms:W3CDTF">2026-03-20T05:48:51Z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0x010100F1D30F12E49B66439B1465D4D29819A4</vt:lpwstr>
  </property>
  <property fmtid="{D5CDD505-2E9C-101B-9397-08002B2CF9AE}" pid="3" name="MediaServiceImageTags">
    <vt:lpwstr/>
  </property>
</Properties>
</file>