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9" r:id="rId5"/>
    <p:sldMasterId id="2147483782" r:id="rId6"/>
  </p:sldMasterIdLst>
  <p:notesMasterIdLst>
    <p:notesMasterId r:id="rId16"/>
  </p:notesMasterIdLst>
  <p:sldIdLst>
    <p:sldId id="353" r:id="rId7"/>
    <p:sldId id="2582" r:id="rId8"/>
    <p:sldId id="2584" r:id="rId9"/>
    <p:sldId id="458" r:id="rId10"/>
    <p:sldId id="459" r:id="rId11"/>
    <p:sldId id="2583" r:id="rId12"/>
    <p:sldId id="2585" r:id="rId13"/>
    <p:sldId id="368" r:id="rId14"/>
    <p:sldId id="333" r:id="rId15"/>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071704-FA45-F948-FB7E-55297725F393}" name="Kaukopuro-Klemetti Hanna" initials="HK" userId="S::Hanna.Kaukopuro-Klemetti@kuntaliitto.fi::e79712f8-5af3-41e1-a42e-e76a323130f4" providerId="AD"/>
  <p188:author id="{06707E1B-9D86-B91E-D9A8-CCC7C14DB25B}" name="Nieminen Ville" initials="NV" userId="S::ville.nieminen_kuntaliitto.fi#ext#@govfi.onmicrosoft.com::22a0c133-60e8-4ebf-be6a-1149a8ae52f8" providerId="AD"/>
  <p188:author id="{DF01268C-8B03-ED76-FD0F-6D744BDE1CEE}" name="Lang Merja" initials="ML" userId="S::Merja.Lang@kuntaliitto.fi::b10c26ce-3135-4251-8813-03c4b744d29f" providerId="AD"/>
  <p188:author id="{DC749BB3-3397-0352-58F8-CAC58397F9FF}" name="Savolainen Suvi (VM)" initials="SS" userId="S::suvi.savolainen@gov.fi::e1b073f8-bb8b-47ad-a995-832ae6ee507c" providerId="AD"/>
  <p188:author id="{94127CC4-9848-7A68-5F27-15EF50865974}" name="Maijala Olli (YM)" initials="M(" userId="S::olli.maijala@gov.fi::573dc803-ba64-498a-b5d8-963a878fa241" providerId="AD"/>
  <p188:author id="{C6AE16D9-F3F5-EF4A-DE84-77F05DC746DA}" name="Sirvio Piritta (OKM)" initials="PS" userId="S::piritta.sirvio@gov.fi::e0d2d1b4-09c9-411b-89f4-4d90193331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39963F-D63F-D8A8-79BE-335306E717F4}" v="8" dt="2026-05-25T05:07:42.205"/>
    <p1510:client id="{FBFE7FA6-9F1A-484D-B140-0C2918110FAA}" v="4" dt="2026-05-25T06:54:55.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D0F537-2A8D-4AE6-93BE-7C551ECD506A}" type="doc">
      <dgm:prSet loTypeId="urn:microsoft.com/office/officeart/2005/8/layout/hProcess11" loCatId="process" qsTypeId="urn:microsoft.com/office/officeart/2005/8/quickstyle/simple1" qsCatId="simple" csTypeId="urn:microsoft.com/office/officeart/2005/8/colors/accent1_2" csCatId="accent1" phldr="1"/>
      <dgm:spPr/>
    </dgm:pt>
    <dgm:pt modelId="{D4732DFC-9956-40EE-A48E-4D61DBCD04FC}">
      <dgm:prSet phldrT="[Teksti]"/>
      <dgm:spPr/>
      <dgm:t>
        <a:bodyPr/>
        <a:lstStyle/>
        <a:p>
          <a:r>
            <a:rPr lang="fi-FI"/>
            <a:t>Kuntien vapaaehtoinen yhteistyö, vastuut ja roolit eriytyvät käytännössä</a:t>
          </a:r>
        </a:p>
      </dgm:t>
    </dgm:pt>
    <dgm:pt modelId="{65DF4737-6795-4FA6-BA7C-3C1853526870}" type="parTrans" cxnId="{73CC30E8-F130-4F01-9705-0E7BDFDADE9E}">
      <dgm:prSet/>
      <dgm:spPr/>
      <dgm:t>
        <a:bodyPr/>
        <a:lstStyle/>
        <a:p>
          <a:endParaRPr lang="fi-FI"/>
        </a:p>
      </dgm:t>
    </dgm:pt>
    <dgm:pt modelId="{54B15710-04C9-4F69-969B-9D9CE0F711E7}" type="sibTrans" cxnId="{73CC30E8-F130-4F01-9705-0E7BDFDADE9E}">
      <dgm:prSet/>
      <dgm:spPr/>
      <dgm:t>
        <a:bodyPr/>
        <a:lstStyle/>
        <a:p>
          <a:endParaRPr lang="fi-FI"/>
        </a:p>
      </dgm:t>
    </dgm:pt>
    <dgm:pt modelId="{F5707A5D-B079-43F1-A579-4D34E3BAAA91}">
      <dgm:prSet phldrT="[Teksti]"/>
      <dgm:spPr/>
      <dgm:t>
        <a:bodyPr/>
        <a:lstStyle/>
        <a:p>
          <a:r>
            <a:rPr lang="fi-FI"/>
            <a:t>Säädetään tehtäväkohtaisista (tai useamman tehtävän yhteisistä) järjestämiskriteereistä</a:t>
          </a:r>
        </a:p>
      </dgm:t>
    </dgm:pt>
    <dgm:pt modelId="{8FCBE023-58F2-4A03-94B8-51CF4273AADB}" type="parTrans" cxnId="{0D355AE2-E581-4E3D-AE0B-4A1D98F734B7}">
      <dgm:prSet/>
      <dgm:spPr/>
      <dgm:t>
        <a:bodyPr/>
        <a:lstStyle/>
        <a:p>
          <a:endParaRPr lang="fi-FI"/>
        </a:p>
      </dgm:t>
    </dgm:pt>
    <dgm:pt modelId="{7C021977-D770-4521-B2F1-4516A096E623}" type="sibTrans" cxnId="{0D355AE2-E581-4E3D-AE0B-4A1D98F734B7}">
      <dgm:prSet/>
      <dgm:spPr/>
      <dgm:t>
        <a:bodyPr/>
        <a:lstStyle/>
        <a:p>
          <a:endParaRPr lang="fi-FI"/>
        </a:p>
      </dgm:t>
    </dgm:pt>
    <dgm:pt modelId="{F64C0081-BDCF-46D5-8814-B10AC4A0A95B}">
      <dgm:prSet phldrT="[Teksti]"/>
      <dgm:spPr/>
      <dgm:t>
        <a:bodyPr/>
        <a:lstStyle/>
        <a:p>
          <a:r>
            <a:rPr lang="fi-FI"/>
            <a:t>Säädetään laissa kahden eri tason kunnista ja niiden tehtävistä.</a:t>
          </a:r>
        </a:p>
        <a:p>
          <a:endParaRPr lang="fi-FI"/>
        </a:p>
        <a:p>
          <a:r>
            <a:rPr lang="fi-FI"/>
            <a:t>Helsingin erityisratkaisu </a:t>
          </a:r>
          <a:r>
            <a:rPr lang="fi-FI" err="1"/>
            <a:t>hva</a:t>
          </a:r>
          <a:r>
            <a:rPr lang="fi-FI"/>
            <a:t>-uudistuksessa</a:t>
          </a:r>
        </a:p>
      </dgm:t>
    </dgm:pt>
    <dgm:pt modelId="{9D6CCF0A-ADA0-4B42-B447-DF79273E4F0C}" type="parTrans" cxnId="{341593F6-401C-4BB8-AABD-5E707BEA2985}">
      <dgm:prSet/>
      <dgm:spPr/>
      <dgm:t>
        <a:bodyPr/>
        <a:lstStyle/>
        <a:p>
          <a:endParaRPr lang="fi-FI"/>
        </a:p>
      </dgm:t>
    </dgm:pt>
    <dgm:pt modelId="{FB256555-036D-4826-B4EE-F3435CB13D75}" type="sibTrans" cxnId="{341593F6-401C-4BB8-AABD-5E707BEA2985}">
      <dgm:prSet/>
      <dgm:spPr/>
      <dgm:t>
        <a:bodyPr/>
        <a:lstStyle/>
        <a:p>
          <a:endParaRPr lang="fi-FI"/>
        </a:p>
      </dgm:t>
    </dgm:pt>
    <dgm:pt modelId="{602A8E10-D2BA-4C7B-B505-5A83CE5E3634}">
      <dgm:prSet phldrT="[Teksti]"/>
      <dgm:spPr/>
      <dgm:t>
        <a:bodyPr/>
        <a:lstStyle/>
        <a:p>
          <a:r>
            <a:rPr lang="fi-FI"/>
            <a:t>Erityistapauksissa yksittäisiä kuntia koskevia erityistehtäviä (esim. HSL, HSY)</a:t>
          </a:r>
        </a:p>
      </dgm:t>
    </dgm:pt>
    <dgm:pt modelId="{578BDC29-33B8-47A5-BD36-F0A2DF453435}" type="parTrans" cxnId="{F55101FF-CFB1-48F1-93CE-629861CFC490}">
      <dgm:prSet/>
      <dgm:spPr/>
      <dgm:t>
        <a:bodyPr/>
        <a:lstStyle/>
        <a:p>
          <a:endParaRPr lang="fi-FI"/>
        </a:p>
      </dgm:t>
    </dgm:pt>
    <dgm:pt modelId="{6F483A3D-2646-42C2-8934-79B611446F30}" type="sibTrans" cxnId="{F55101FF-CFB1-48F1-93CE-629861CFC490}">
      <dgm:prSet/>
      <dgm:spPr/>
      <dgm:t>
        <a:bodyPr/>
        <a:lstStyle/>
        <a:p>
          <a:endParaRPr lang="fi-FI"/>
        </a:p>
      </dgm:t>
    </dgm:pt>
    <dgm:pt modelId="{CAAB9C01-B0AB-4AA5-A25F-73B040B99DF5}">
      <dgm:prSet phldrT="[Teksti]"/>
      <dgm:spPr/>
      <dgm:t>
        <a:bodyPr/>
        <a:lstStyle/>
        <a:p>
          <a:r>
            <a:rPr lang="fi-FI"/>
            <a:t>Kokoon perustuvaa sääntelyä yksittäisissä tehtävissä</a:t>
          </a:r>
        </a:p>
        <a:p>
          <a:endParaRPr lang="fi-FI"/>
        </a:p>
        <a:p>
          <a:r>
            <a:rPr lang="fi-FI"/>
            <a:t>Järjestämisluvat</a:t>
          </a:r>
        </a:p>
      </dgm:t>
    </dgm:pt>
    <dgm:pt modelId="{80AAD7A6-D652-4389-A419-117B9863DC6E}" type="parTrans" cxnId="{0737E839-050A-4140-A73F-8F9A65692247}">
      <dgm:prSet/>
      <dgm:spPr/>
      <dgm:t>
        <a:bodyPr/>
        <a:lstStyle/>
        <a:p>
          <a:endParaRPr lang="fi-FI"/>
        </a:p>
      </dgm:t>
    </dgm:pt>
    <dgm:pt modelId="{1E8269EB-3FF6-4B5F-BEDA-40F96FC8CB0D}" type="sibTrans" cxnId="{0737E839-050A-4140-A73F-8F9A65692247}">
      <dgm:prSet/>
      <dgm:spPr/>
      <dgm:t>
        <a:bodyPr/>
        <a:lstStyle/>
        <a:p>
          <a:endParaRPr lang="fi-FI"/>
        </a:p>
      </dgm:t>
    </dgm:pt>
    <dgm:pt modelId="{0A1BE68A-6A20-4CF8-94B4-A501DAFD4362}">
      <dgm:prSet phldrT="[Teksti]"/>
      <dgm:spPr/>
      <dgm:t>
        <a:bodyPr/>
        <a:lstStyle/>
        <a:p>
          <a:r>
            <a:rPr lang="fi-FI"/>
            <a:t>Alueelliset, laajemmat vastuut laissa, pohjana vapaaehtoisuus</a:t>
          </a:r>
        </a:p>
      </dgm:t>
    </dgm:pt>
    <dgm:pt modelId="{24D4DEF7-C881-4503-BDC5-5C11D09B5FEE}" type="parTrans" cxnId="{4B02DA03-4E03-45C0-9914-AB4AAD94F09D}">
      <dgm:prSet/>
      <dgm:spPr/>
      <dgm:t>
        <a:bodyPr/>
        <a:lstStyle/>
        <a:p>
          <a:endParaRPr lang="fi-FI"/>
        </a:p>
      </dgm:t>
    </dgm:pt>
    <dgm:pt modelId="{AE2873A4-AD79-4CAE-9165-85CEE091F928}" type="sibTrans" cxnId="{4B02DA03-4E03-45C0-9914-AB4AAD94F09D}">
      <dgm:prSet/>
      <dgm:spPr/>
      <dgm:t>
        <a:bodyPr/>
        <a:lstStyle/>
        <a:p>
          <a:endParaRPr lang="fi-FI"/>
        </a:p>
      </dgm:t>
    </dgm:pt>
    <dgm:pt modelId="{65F3A981-6B6A-4387-9B26-1DD2B29B84F2}" type="pres">
      <dgm:prSet presAssocID="{69D0F537-2A8D-4AE6-93BE-7C551ECD506A}" presName="Name0" presStyleCnt="0">
        <dgm:presLayoutVars>
          <dgm:dir/>
          <dgm:resizeHandles val="exact"/>
        </dgm:presLayoutVars>
      </dgm:prSet>
      <dgm:spPr/>
    </dgm:pt>
    <dgm:pt modelId="{DD0260AD-F907-4C80-9978-05E9CA096325}" type="pres">
      <dgm:prSet presAssocID="{69D0F537-2A8D-4AE6-93BE-7C551ECD506A}" presName="arrow" presStyleLbl="bgShp" presStyleIdx="0" presStyleCnt="1" custScaleY="54557"/>
      <dgm:spPr/>
    </dgm:pt>
    <dgm:pt modelId="{20B15DC1-0B9C-41C2-891D-DCE7C4AEDF8E}" type="pres">
      <dgm:prSet presAssocID="{69D0F537-2A8D-4AE6-93BE-7C551ECD506A}" presName="points" presStyleCnt="0"/>
      <dgm:spPr/>
    </dgm:pt>
    <dgm:pt modelId="{CEB0B839-0632-40C0-8EF4-BEF0A2688768}" type="pres">
      <dgm:prSet presAssocID="{D4732DFC-9956-40EE-A48E-4D61DBCD04FC}" presName="compositeA" presStyleCnt="0"/>
      <dgm:spPr/>
    </dgm:pt>
    <dgm:pt modelId="{C3CEFF00-565A-4FFF-8CF9-F9470E1F1534}" type="pres">
      <dgm:prSet presAssocID="{D4732DFC-9956-40EE-A48E-4D61DBCD04FC}" presName="textA" presStyleLbl="revTx" presStyleIdx="0" presStyleCnt="6">
        <dgm:presLayoutVars>
          <dgm:bulletEnabled val="1"/>
        </dgm:presLayoutVars>
      </dgm:prSet>
      <dgm:spPr/>
    </dgm:pt>
    <dgm:pt modelId="{1F75AF43-BC34-4E10-A531-F43900DB6707}" type="pres">
      <dgm:prSet presAssocID="{D4732DFC-9956-40EE-A48E-4D61DBCD04FC}" presName="circleA" presStyleLbl="node1" presStyleIdx="0" presStyleCnt="6"/>
      <dgm:spPr/>
    </dgm:pt>
    <dgm:pt modelId="{1EEE1C91-722F-478F-837E-306D1D7675D2}" type="pres">
      <dgm:prSet presAssocID="{D4732DFC-9956-40EE-A48E-4D61DBCD04FC}" presName="spaceA" presStyleCnt="0"/>
      <dgm:spPr/>
    </dgm:pt>
    <dgm:pt modelId="{AA1E4370-A1E1-42D0-B9DF-7C10A376B61B}" type="pres">
      <dgm:prSet presAssocID="{54B15710-04C9-4F69-969B-9D9CE0F711E7}" presName="space" presStyleCnt="0"/>
      <dgm:spPr/>
    </dgm:pt>
    <dgm:pt modelId="{31B9A592-14CC-4D82-B5C5-E43C360CDEC7}" type="pres">
      <dgm:prSet presAssocID="{0A1BE68A-6A20-4CF8-94B4-A501DAFD4362}" presName="compositeB" presStyleCnt="0"/>
      <dgm:spPr/>
    </dgm:pt>
    <dgm:pt modelId="{0E549C64-C868-46B5-B4E1-981AE4E77882}" type="pres">
      <dgm:prSet presAssocID="{0A1BE68A-6A20-4CF8-94B4-A501DAFD4362}" presName="textB" presStyleLbl="revTx" presStyleIdx="1" presStyleCnt="6" custLinFactNeighborX="-41585" custLinFactNeighborY="0">
        <dgm:presLayoutVars>
          <dgm:bulletEnabled val="1"/>
        </dgm:presLayoutVars>
      </dgm:prSet>
      <dgm:spPr/>
    </dgm:pt>
    <dgm:pt modelId="{FC459DAB-DC76-4491-AFFB-C0A8D286ADE2}" type="pres">
      <dgm:prSet presAssocID="{0A1BE68A-6A20-4CF8-94B4-A501DAFD4362}" presName="circleB" presStyleLbl="node1" presStyleIdx="1" presStyleCnt="6" custLinFactX="-78287" custLinFactNeighborX="-100000" custLinFactNeighborY="-2316"/>
      <dgm:spPr/>
    </dgm:pt>
    <dgm:pt modelId="{D8EE8D85-E0D9-42F2-A97B-A0CF37C14512}" type="pres">
      <dgm:prSet presAssocID="{0A1BE68A-6A20-4CF8-94B4-A501DAFD4362}" presName="spaceB" presStyleCnt="0"/>
      <dgm:spPr/>
    </dgm:pt>
    <dgm:pt modelId="{D9E2722F-1FAE-4870-87C1-D5A6D977B062}" type="pres">
      <dgm:prSet presAssocID="{AE2873A4-AD79-4CAE-9165-85CEE091F928}" presName="space" presStyleCnt="0"/>
      <dgm:spPr/>
    </dgm:pt>
    <dgm:pt modelId="{716F0EB9-10A4-401B-AF2A-A04BB4963743}" type="pres">
      <dgm:prSet presAssocID="{602A8E10-D2BA-4C7B-B505-5A83CE5E3634}" presName="compositeA" presStyleCnt="0"/>
      <dgm:spPr/>
    </dgm:pt>
    <dgm:pt modelId="{1466C83E-1C7E-4FB8-8276-3B70EC6FD9FB}" type="pres">
      <dgm:prSet presAssocID="{602A8E10-D2BA-4C7B-B505-5A83CE5E3634}" presName="textA" presStyleLbl="revTx" presStyleIdx="2" presStyleCnt="6" custLinFactNeighborX="-46642">
        <dgm:presLayoutVars>
          <dgm:bulletEnabled val="1"/>
        </dgm:presLayoutVars>
      </dgm:prSet>
      <dgm:spPr/>
    </dgm:pt>
    <dgm:pt modelId="{CE89BD45-1E8B-4C7E-B729-1EE2AC7D2974}" type="pres">
      <dgm:prSet presAssocID="{602A8E10-D2BA-4C7B-B505-5A83CE5E3634}" presName="circleA" presStyleLbl="node1" presStyleIdx="2" presStyleCnt="6" custLinFactX="-100000" custLinFactNeighborX="-117649"/>
      <dgm:spPr/>
    </dgm:pt>
    <dgm:pt modelId="{951ADC98-C7FB-4630-A0BE-B9EF0AF56EA1}" type="pres">
      <dgm:prSet presAssocID="{602A8E10-D2BA-4C7B-B505-5A83CE5E3634}" presName="spaceA" presStyleCnt="0"/>
      <dgm:spPr/>
    </dgm:pt>
    <dgm:pt modelId="{A080C28F-C703-4318-AA51-AD7833B887CA}" type="pres">
      <dgm:prSet presAssocID="{6F483A3D-2646-42C2-8934-79B611446F30}" presName="space" presStyleCnt="0"/>
      <dgm:spPr/>
    </dgm:pt>
    <dgm:pt modelId="{445FF442-6F1C-4C0D-8D68-8960DC0CD124}" type="pres">
      <dgm:prSet presAssocID="{CAAB9C01-B0AB-4AA5-A25F-73B040B99DF5}" presName="compositeB" presStyleCnt="0"/>
      <dgm:spPr/>
    </dgm:pt>
    <dgm:pt modelId="{1EF435A7-71F0-4A62-9EAF-847F97B917D7}" type="pres">
      <dgm:prSet presAssocID="{CAAB9C01-B0AB-4AA5-A25F-73B040B99DF5}" presName="textB" presStyleLbl="revTx" presStyleIdx="3" presStyleCnt="6" custLinFactNeighborX="-53386" custLinFactNeighborY="0">
        <dgm:presLayoutVars>
          <dgm:bulletEnabled val="1"/>
        </dgm:presLayoutVars>
      </dgm:prSet>
      <dgm:spPr/>
    </dgm:pt>
    <dgm:pt modelId="{72916A40-E485-490F-A0DE-8E5B1EC7E04D}" type="pres">
      <dgm:prSet presAssocID="{CAAB9C01-B0AB-4AA5-A25F-73B040B99DF5}" presName="circleB" presStyleLbl="node1" presStyleIdx="3" presStyleCnt="6" custLinFactX="-100000" custLinFactNeighborX="-126910" custLinFactNeighborY="-2315"/>
      <dgm:spPr/>
    </dgm:pt>
    <dgm:pt modelId="{6771DE09-3B9D-487D-A6DD-62AEF80794BC}" type="pres">
      <dgm:prSet presAssocID="{CAAB9C01-B0AB-4AA5-A25F-73B040B99DF5}" presName="spaceB" presStyleCnt="0"/>
      <dgm:spPr/>
    </dgm:pt>
    <dgm:pt modelId="{CEFB240F-7A52-448A-AE69-85B60D447A8A}" type="pres">
      <dgm:prSet presAssocID="{1E8269EB-3FF6-4B5F-BEDA-40F96FC8CB0D}" presName="space" presStyleCnt="0"/>
      <dgm:spPr/>
    </dgm:pt>
    <dgm:pt modelId="{DCCD9FDF-829E-4834-A59F-3816EA8E5777}" type="pres">
      <dgm:prSet presAssocID="{F5707A5D-B079-43F1-A579-4D34E3BAAA91}" presName="compositeA" presStyleCnt="0"/>
      <dgm:spPr/>
    </dgm:pt>
    <dgm:pt modelId="{0A93587E-0B5D-42F8-BA5E-0C7E8FD99AD8}" type="pres">
      <dgm:prSet presAssocID="{F5707A5D-B079-43F1-A579-4D34E3BAAA91}" presName="textA" presStyleLbl="revTx" presStyleIdx="4" presStyleCnt="6">
        <dgm:presLayoutVars>
          <dgm:bulletEnabled val="1"/>
        </dgm:presLayoutVars>
      </dgm:prSet>
      <dgm:spPr/>
    </dgm:pt>
    <dgm:pt modelId="{9613003E-4ABA-457E-9177-9ED22887704D}" type="pres">
      <dgm:prSet presAssocID="{F5707A5D-B079-43F1-A579-4D34E3BAAA91}" presName="circleA" presStyleLbl="node1" presStyleIdx="4" presStyleCnt="6"/>
      <dgm:spPr/>
    </dgm:pt>
    <dgm:pt modelId="{AA56441D-2855-4C1F-80B1-F62DAD8DBB73}" type="pres">
      <dgm:prSet presAssocID="{F5707A5D-B079-43F1-A579-4D34E3BAAA91}" presName="spaceA" presStyleCnt="0"/>
      <dgm:spPr/>
    </dgm:pt>
    <dgm:pt modelId="{079A6288-E414-4684-B68C-8164B2BE4395}" type="pres">
      <dgm:prSet presAssocID="{7C021977-D770-4521-B2F1-4516A096E623}" presName="space" presStyleCnt="0"/>
      <dgm:spPr/>
    </dgm:pt>
    <dgm:pt modelId="{28D4573E-7B82-46CE-8B74-4D5769D74D81}" type="pres">
      <dgm:prSet presAssocID="{F64C0081-BDCF-46D5-8814-B10AC4A0A95B}" presName="compositeB" presStyleCnt="0"/>
      <dgm:spPr/>
    </dgm:pt>
    <dgm:pt modelId="{E2016EB7-A16A-4424-AB24-24A1519544C5}" type="pres">
      <dgm:prSet presAssocID="{F64C0081-BDCF-46D5-8814-B10AC4A0A95B}" presName="textB" presStyleLbl="revTx" presStyleIdx="5" presStyleCnt="6" custLinFactNeighborX="34279" custLinFactNeighborY="0">
        <dgm:presLayoutVars>
          <dgm:bulletEnabled val="1"/>
        </dgm:presLayoutVars>
      </dgm:prSet>
      <dgm:spPr/>
    </dgm:pt>
    <dgm:pt modelId="{A8DF4A63-2043-4CE4-9709-FD2BA9552167}" type="pres">
      <dgm:prSet presAssocID="{F64C0081-BDCF-46D5-8814-B10AC4A0A95B}" presName="circleB" presStyleLbl="node1" presStyleIdx="5" presStyleCnt="6" custLinFactX="25032" custLinFactNeighborX="100000" custLinFactNeighborY="0"/>
      <dgm:spPr/>
    </dgm:pt>
    <dgm:pt modelId="{3306D658-1029-4741-89D5-0632DCBB604D}" type="pres">
      <dgm:prSet presAssocID="{F64C0081-BDCF-46D5-8814-B10AC4A0A95B}" presName="spaceB" presStyleCnt="0"/>
      <dgm:spPr/>
    </dgm:pt>
  </dgm:ptLst>
  <dgm:cxnLst>
    <dgm:cxn modelId="{4B02DA03-4E03-45C0-9914-AB4AAD94F09D}" srcId="{69D0F537-2A8D-4AE6-93BE-7C551ECD506A}" destId="{0A1BE68A-6A20-4CF8-94B4-A501DAFD4362}" srcOrd="1" destOrd="0" parTransId="{24D4DEF7-C881-4503-BDC5-5C11D09B5FEE}" sibTransId="{AE2873A4-AD79-4CAE-9165-85CEE091F928}"/>
    <dgm:cxn modelId="{B0806810-2771-41ED-AFBF-96AFC358D5C6}" type="presOf" srcId="{602A8E10-D2BA-4C7B-B505-5A83CE5E3634}" destId="{1466C83E-1C7E-4FB8-8276-3B70EC6FD9FB}" srcOrd="0" destOrd="0" presId="urn:microsoft.com/office/officeart/2005/8/layout/hProcess11"/>
    <dgm:cxn modelId="{E997BB27-248C-4325-9921-8071CCF3FBC0}" type="presOf" srcId="{D4732DFC-9956-40EE-A48E-4D61DBCD04FC}" destId="{C3CEFF00-565A-4FFF-8CF9-F9470E1F1534}" srcOrd="0" destOrd="0" presId="urn:microsoft.com/office/officeart/2005/8/layout/hProcess11"/>
    <dgm:cxn modelId="{0737E839-050A-4140-A73F-8F9A65692247}" srcId="{69D0F537-2A8D-4AE6-93BE-7C551ECD506A}" destId="{CAAB9C01-B0AB-4AA5-A25F-73B040B99DF5}" srcOrd="3" destOrd="0" parTransId="{80AAD7A6-D652-4389-A419-117B9863DC6E}" sibTransId="{1E8269EB-3FF6-4B5F-BEDA-40F96FC8CB0D}"/>
    <dgm:cxn modelId="{3D3A3C41-044E-4FF0-B2A1-F5AACC50AC3E}" type="presOf" srcId="{69D0F537-2A8D-4AE6-93BE-7C551ECD506A}" destId="{65F3A981-6B6A-4387-9B26-1DD2B29B84F2}" srcOrd="0" destOrd="0" presId="urn:microsoft.com/office/officeart/2005/8/layout/hProcess11"/>
    <dgm:cxn modelId="{A99DB666-BD9D-4893-B1BD-E399C245D3DD}" type="presOf" srcId="{CAAB9C01-B0AB-4AA5-A25F-73B040B99DF5}" destId="{1EF435A7-71F0-4A62-9EAF-847F97B917D7}" srcOrd="0" destOrd="0" presId="urn:microsoft.com/office/officeart/2005/8/layout/hProcess11"/>
    <dgm:cxn modelId="{8FB7C66A-6D94-423A-943A-510F37BEB93C}" type="presOf" srcId="{F64C0081-BDCF-46D5-8814-B10AC4A0A95B}" destId="{E2016EB7-A16A-4424-AB24-24A1519544C5}" srcOrd="0" destOrd="0" presId="urn:microsoft.com/office/officeart/2005/8/layout/hProcess11"/>
    <dgm:cxn modelId="{34768997-3EF9-43E8-9861-ED67710726E6}" type="presOf" srcId="{0A1BE68A-6A20-4CF8-94B4-A501DAFD4362}" destId="{0E549C64-C868-46B5-B4E1-981AE4E77882}" srcOrd="0" destOrd="0" presId="urn:microsoft.com/office/officeart/2005/8/layout/hProcess11"/>
    <dgm:cxn modelId="{79895CD8-A7F3-4F9E-8430-A9C9670374B4}" type="presOf" srcId="{F5707A5D-B079-43F1-A579-4D34E3BAAA91}" destId="{0A93587E-0B5D-42F8-BA5E-0C7E8FD99AD8}" srcOrd="0" destOrd="0" presId="urn:microsoft.com/office/officeart/2005/8/layout/hProcess11"/>
    <dgm:cxn modelId="{0D355AE2-E581-4E3D-AE0B-4A1D98F734B7}" srcId="{69D0F537-2A8D-4AE6-93BE-7C551ECD506A}" destId="{F5707A5D-B079-43F1-A579-4D34E3BAAA91}" srcOrd="4" destOrd="0" parTransId="{8FCBE023-58F2-4A03-94B8-51CF4273AADB}" sibTransId="{7C021977-D770-4521-B2F1-4516A096E623}"/>
    <dgm:cxn modelId="{73CC30E8-F130-4F01-9705-0E7BDFDADE9E}" srcId="{69D0F537-2A8D-4AE6-93BE-7C551ECD506A}" destId="{D4732DFC-9956-40EE-A48E-4D61DBCD04FC}" srcOrd="0" destOrd="0" parTransId="{65DF4737-6795-4FA6-BA7C-3C1853526870}" sibTransId="{54B15710-04C9-4F69-969B-9D9CE0F711E7}"/>
    <dgm:cxn modelId="{341593F6-401C-4BB8-AABD-5E707BEA2985}" srcId="{69D0F537-2A8D-4AE6-93BE-7C551ECD506A}" destId="{F64C0081-BDCF-46D5-8814-B10AC4A0A95B}" srcOrd="5" destOrd="0" parTransId="{9D6CCF0A-ADA0-4B42-B447-DF79273E4F0C}" sibTransId="{FB256555-036D-4826-B4EE-F3435CB13D75}"/>
    <dgm:cxn modelId="{F55101FF-CFB1-48F1-93CE-629861CFC490}" srcId="{69D0F537-2A8D-4AE6-93BE-7C551ECD506A}" destId="{602A8E10-D2BA-4C7B-B505-5A83CE5E3634}" srcOrd="2" destOrd="0" parTransId="{578BDC29-33B8-47A5-BD36-F0A2DF453435}" sibTransId="{6F483A3D-2646-42C2-8934-79B611446F30}"/>
    <dgm:cxn modelId="{7BABABEE-7A27-4B7B-861A-385C5E427382}" type="presParOf" srcId="{65F3A981-6B6A-4387-9B26-1DD2B29B84F2}" destId="{DD0260AD-F907-4C80-9978-05E9CA096325}" srcOrd="0" destOrd="0" presId="urn:microsoft.com/office/officeart/2005/8/layout/hProcess11"/>
    <dgm:cxn modelId="{63107715-158F-40F8-8DC0-7E030669EE79}" type="presParOf" srcId="{65F3A981-6B6A-4387-9B26-1DD2B29B84F2}" destId="{20B15DC1-0B9C-41C2-891D-DCE7C4AEDF8E}" srcOrd="1" destOrd="0" presId="urn:microsoft.com/office/officeart/2005/8/layout/hProcess11"/>
    <dgm:cxn modelId="{C00E6697-6567-471B-A9CA-12883D85E709}" type="presParOf" srcId="{20B15DC1-0B9C-41C2-891D-DCE7C4AEDF8E}" destId="{CEB0B839-0632-40C0-8EF4-BEF0A2688768}" srcOrd="0" destOrd="0" presId="urn:microsoft.com/office/officeart/2005/8/layout/hProcess11"/>
    <dgm:cxn modelId="{506FFFC5-FA73-48BA-B185-9468D59855E3}" type="presParOf" srcId="{CEB0B839-0632-40C0-8EF4-BEF0A2688768}" destId="{C3CEFF00-565A-4FFF-8CF9-F9470E1F1534}" srcOrd="0" destOrd="0" presId="urn:microsoft.com/office/officeart/2005/8/layout/hProcess11"/>
    <dgm:cxn modelId="{E7D492DD-A3A4-4868-B82B-230E724283E1}" type="presParOf" srcId="{CEB0B839-0632-40C0-8EF4-BEF0A2688768}" destId="{1F75AF43-BC34-4E10-A531-F43900DB6707}" srcOrd="1" destOrd="0" presId="urn:microsoft.com/office/officeart/2005/8/layout/hProcess11"/>
    <dgm:cxn modelId="{82BD4922-1AFD-44F9-AAEB-2CEB124E8D82}" type="presParOf" srcId="{CEB0B839-0632-40C0-8EF4-BEF0A2688768}" destId="{1EEE1C91-722F-478F-837E-306D1D7675D2}" srcOrd="2" destOrd="0" presId="urn:microsoft.com/office/officeart/2005/8/layout/hProcess11"/>
    <dgm:cxn modelId="{CD6FD352-BC1E-4648-BFAA-AB93BEFAB751}" type="presParOf" srcId="{20B15DC1-0B9C-41C2-891D-DCE7C4AEDF8E}" destId="{AA1E4370-A1E1-42D0-B9DF-7C10A376B61B}" srcOrd="1" destOrd="0" presId="urn:microsoft.com/office/officeart/2005/8/layout/hProcess11"/>
    <dgm:cxn modelId="{5358C5FA-7165-40A9-A3C3-E0E5D30413FE}" type="presParOf" srcId="{20B15DC1-0B9C-41C2-891D-DCE7C4AEDF8E}" destId="{31B9A592-14CC-4D82-B5C5-E43C360CDEC7}" srcOrd="2" destOrd="0" presId="urn:microsoft.com/office/officeart/2005/8/layout/hProcess11"/>
    <dgm:cxn modelId="{FA40A34E-838B-479B-AE22-194AA3C4B558}" type="presParOf" srcId="{31B9A592-14CC-4D82-B5C5-E43C360CDEC7}" destId="{0E549C64-C868-46B5-B4E1-981AE4E77882}" srcOrd="0" destOrd="0" presId="urn:microsoft.com/office/officeart/2005/8/layout/hProcess11"/>
    <dgm:cxn modelId="{0B85ACBB-C283-4F32-BC70-627286E56D23}" type="presParOf" srcId="{31B9A592-14CC-4D82-B5C5-E43C360CDEC7}" destId="{FC459DAB-DC76-4491-AFFB-C0A8D286ADE2}" srcOrd="1" destOrd="0" presId="urn:microsoft.com/office/officeart/2005/8/layout/hProcess11"/>
    <dgm:cxn modelId="{C5F9346C-5DA5-4F8E-8523-7B6A50B749AE}" type="presParOf" srcId="{31B9A592-14CC-4D82-B5C5-E43C360CDEC7}" destId="{D8EE8D85-E0D9-42F2-A97B-A0CF37C14512}" srcOrd="2" destOrd="0" presId="urn:microsoft.com/office/officeart/2005/8/layout/hProcess11"/>
    <dgm:cxn modelId="{BD1295C9-88B7-4F6E-B60C-087E976D928C}" type="presParOf" srcId="{20B15DC1-0B9C-41C2-891D-DCE7C4AEDF8E}" destId="{D9E2722F-1FAE-4870-87C1-D5A6D977B062}" srcOrd="3" destOrd="0" presId="urn:microsoft.com/office/officeart/2005/8/layout/hProcess11"/>
    <dgm:cxn modelId="{8A687B9F-1722-4FAA-A77A-2066349A73B4}" type="presParOf" srcId="{20B15DC1-0B9C-41C2-891D-DCE7C4AEDF8E}" destId="{716F0EB9-10A4-401B-AF2A-A04BB4963743}" srcOrd="4" destOrd="0" presId="urn:microsoft.com/office/officeart/2005/8/layout/hProcess11"/>
    <dgm:cxn modelId="{FC424FB6-1B7D-45B0-BA87-EFF96AC4BF87}" type="presParOf" srcId="{716F0EB9-10A4-401B-AF2A-A04BB4963743}" destId="{1466C83E-1C7E-4FB8-8276-3B70EC6FD9FB}" srcOrd="0" destOrd="0" presId="urn:microsoft.com/office/officeart/2005/8/layout/hProcess11"/>
    <dgm:cxn modelId="{2D16EFE9-B628-4FFE-B04C-F0154B2651D7}" type="presParOf" srcId="{716F0EB9-10A4-401B-AF2A-A04BB4963743}" destId="{CE89BD45-1E8B-4C7E-B729-1EE2AC7D2974}" srcOrd="1" destOrd="0" presId="urn:microsoft.com/office/officeart/2005/8/layout/hProcess11"/>
    <dgm:cxn modelId="{42A9E1FA-8E32-4085-9DCE-33F5A15AA89F}" type="presParOf" srcId="{716F0EB9-10A4-401B-AF2A-A04BB4963743}" destId="{951ADC98-C7FB-4630-A0BE-B9EF0AF56EA1}" srcOrd="2" destOrd="0" presId="urn:microsoft.com/office/officeart/2005/8/layout/hProcess11"/>
    <dgm:cxn modelId="{11A19C69-5DF8-43E4-8E60-BD196E19F08B}" type="presParOf" srcId="{20B15DC1-0B9C-41C2-891D-DCE7C4AEDF8E}" destId="{A080C28F-C703-4318-AA51-AD7833B887CA}" srcOrd="5" destOrd="0" presId="urn:microsoft.com/office/officeart/2005/8/layout/hProcess11"/>
    <dgm:cxn modelId="{351C47E0-0C70-493D-BDCA-B2E9C086C618}" type="presParOf" srcId="{20B15DC1-0B9C-41C2-891D-DCE7C4AEDF8E}" destId="{445FF442-6F1C-4C0D-8D68-8960DC0CD124}" srcOrd="6" destOrd="0" presId="urn:microsoft.com/office/officeart/2005/8/layout/hProcess11"/>
    <dgm:cxn modelId="{72594CAA-D8A6-42D4-8F50-0861FA2ED73A}" type="presParOf" srcId="{445FF442-6F1C-4C0D-8D68-8960DC0CD124}" destId="{1EF435A7-71F0-4A62-9EAF-847F97B917D7}" srcOrd="0" destOrd="0" presId="urn:microsoft.com/office/officeart/2005/8/layout/hProcess11"/>
    <dgm:cxn modelId="{B02BBC1F-3A4A-44FA-B605-9E8C3BBDDF2D}" type="presParOf" srcId="{445FF442-6F1C-4C0D-8D68-8960DC0CD124}" destId="{72916A40-E485-490F-A0DE-8E5B1EC7E04D}" srcOrd="1" destOrd="0" presId="urn:microsoft.com/office/officeart/2005/8/layout/hProcess11"/>
    <dgm:cxn modelId="{7188865F-2A5F-4DA2-87F6-F42084DD73F9}" type="presParOf" srcId="{445FF442-6F1C-4C0D-8D68-8960DC0CD124}" destId="{6771DE09-3B9D-487D-A6DD-62AEF80794BC}" srcOrd="2" destOrd="0" presId="urn:microsoft.com/office/officeart/2005/8/layout/hProcess11"/>
    <dgm:cxn modelId="{5F7577BB-1D1C-4FC6-8D67-3B8CC6BD776C}" type="presParOf" srcId="{20B15DC1-0B9C-41C2-891D-DCE7C4AEDF8E}" destId="{CEFB240F-7A52-448A-AE69-85B60D447A8A}" srcOrd="7" destOrd="0" presId="urn:microsoft.com/office/officeart/2005/8/layout/hProcess11"/>
    <dgm:cxn modelId="{AC4828F3-7B79-4CA1-822B-6F625E48AFB2}" type="presParOf" srcId="{20B15DC1-0B9C-41C2-891D-DCE7C4AEDF8E}" destId="{DCCD9FDF-829E-4834-A59F-3816EA8E5777}" srcOrd="8" destOrd="0" presId="urn:microsoft.com/office/officeart/2005/8/layout/hProcess11"/>
    <dgm:cxn modelId="{B79254DB-5167-4F1B-8FD9-E685959DC636}" type="presParOf" srcId="{DCCD9FDF-829E-4834-A59F-3816EA8E5777}" destId="{0A93587E-0B5D-42F8-BA5E-0C7E8FD99AD8}" srcOrd="0" destOrd="0" presId="urn:microsoft.com/office/officeart/2005/8/layout/hProcess11"/>
    <dgm:cxn modelId="{6B206045-1172-4EFC-940B-ED3979905224}" type="presParOf" srcId="{DCCD9FDF-829E-4834-A59F-3816EA8E5777}" destId="{9613003E-4ABA-457E-9177-9ED22887704D}" srcOrd="1" destOrd="0" presId="urn:microsoft.com/office/officeart/2005/8/layout/hProcess11"/>
    <dgm:cxn modelId="{57FF3024-458F-44E8-AEFF-7A8B0407BB2F}" type="presParOf" srcId="{DCCD9FDF-829E-4834-A59F-3816EA8E5777}" destId="{AA56441D-2855-4C1F-80B1-F62DAD8DBB73}" srcOrd="2" destOrd="0" presId="urn:microsoft.com/office/officeart/2005/8/layout/hProcess11"/>
    <dgm:cxn modelId="{C88E41CE-7048-4ADC-8AD8-8D83C3B945EB}" type="presParOf" srcId="{20B15DC1-0B9C-41C2-891D-DCE7C4AEDF8E}" destId="{079A6288-E414-4684-B68C-8164B2BE4395}" srcOrd="9" destOrd="0" presId="urn:microsoft.com/office/officeart/2005/8/layout/hProcess11"/>
    <dgm:cxn modelId="{B8B1E666-E9BA-4C6C-8E9C-D9AF1DDE7D5D}" type="presParOf" srcId="{20B15DC1-0B9C-41C2-891D-DCE7C4AEDF8E}" destId="{28D4573E-7B82-46CE-8B74-4D5769D74D81}" srcOrd="10" destOrd="0" presId="urn:microsoft.com/office/officeart/2005/8/layout/hProcess11"/>
    <dgm:cxn modelId="{7AFA135C-0D2D-4041-890D-A96BC6218AC9}" type="presParOf" srcId="{28D4573E-7B82-46CE-8B74-4D5769D74D81}" destId="{E2016EB7-A16A-4424-AB24-24A1519544C5}" srcOrd="0" destOrd="0" presId="urn:microsoft.com/office/officeart/2005/8/layout/hProcess11"/>
    <dgm:cxn modelId="{C8A31305-9703-48FE-941D-0685C2F5D087}" type="presParOf" srcId="{28D4573E-7B82-46CE-8B74-4D5769D74D81}" destId="{A8DF4A63-2043-4CE4-9709-FD2BA9552167}" srcOrd="1" destOrd="0" presId="urn:microsoft.com/office/officeart/2005/8/layout/hProcess11"/>
    <dgm:cxn modelId="{388070E1-09C4-464B-8333-7246DFBD376C}" type="presParOf" srcId="{28D4573E-7B82-46CE-8B74-4D5769D74D81}" destId="{3306D658-1029-4741-89D5-0632DCBB604D}"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260AD-F907-4C80-9978-05E9CA096325}">
      <dsp:nvSpPr>
        <dsp:cNvPr id="0" name=""/>
        <dsp:cNvSpPr/>
      </dsp:nvSpPr>
      <dsp:spPr>
        <a:xfrm>
          <a:off x="0" y="1484311"/>
          <a:ext cx="10871200" cy="828677"/>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CEFF00-565A-4FFF-8CF9-F9470E1F1534}">
      <dsp:nvSpPr>
        <dsp:cNvPr id="0" name=""/>
        <dsp:cNvSpPr/>
      </dsp:nvSpPr>
      <dsp:spPr>
        <a:xfrm>
          <a:off x="2687" y="0"/>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fi-FI" sz="1100" kern="1200"/>
            <a:t>Kuntien vapaaehtoinen yhteistyö, vastuut ja roolit eriytyvät käytännössä</a:t>
          </a:r>
        </a:p>
      </dsp:txBody>
      <dsp:txXfrm>
        <a:off x="2687" y="0"/>
        <a:ext cx="1564592" cy="1518920"/>
      </dsp:txXfrm>
    </dsp:sp>
    <dsp:sp modelId="{1F75AF43-BC34-4E10-A531-F43900DB6707}">
      <dsp:nvSpPr>
        <dsp:cNvPr id="0" name=""/>
        <dsp:cNvSpPr/>
      </dsp:nvSpPr>
      <dsp:spPr>
        <a:xfrm>
          <a:off x="595118" y="1708785"/>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549C64-C868-46B5-B4E1-981AE4E77882}">
      <dsp:nvSpPr>
        <dsp:cNvPr id="0" name=""/>
        <dsp:cNvSpPr/>
      </dsp:nvSpPr>
      <dsp:spPr>
        <a:xfrm>
          <a:off x="994873" y="2278379"/>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fi-FI" sz="1100" kern="1200"/>
            <a:t>Alueelliset, laajemmat vastuut laissa, pohjana vapaaehtoisuus</a:t>
          </a:r>
        </a:p>
      </dsp:txBody>
      <dsp:txXfrm>
        <a:off x="994873" y="2278379"/>
        <a:ext cx="1564592" cy="1518920"/>
      </dsp:txXfrm>
    </dsp:sp>
    <dsp:sp modelId="{FC459DAB-DC76-4491-AFFB-C0A8D286ADE2}">
      <dsp:nvSpPr>
        <dsp:cNvPr id="0" name=""/>
        <dsp:cNvSpPr/>
      </dsp:nvSpPr>
      <dsp:spPr>
        <a:xfrm>
          <a:off x="1560932" y="1699990"/>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6C83E-1C7E-4FB8-8276-3B70EC6FD9FB}">
      <dsp:nvSpPr>
        <dsp:cNvPr id="0" name=""/>
        <dsp:cNvSpPr/>
      </dsp:nvSpPr>
      <dsp:spPr>
        <a:xfrm>
          <a:off x="2558574" y="0"/>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fi-FI" sz="1100" kern="1200"/>
            <a:t>Erityistapauksissa yksittäisiä kuntia koskevia erityistehtäviä (esim. HSL, HSY)</a:t>
          </a:r>
        </a:p>
      </dsp:txBody>
      <dsp:txXfrm>
        <a:off x="2558574" y="0"/>
        <a:ext cx="1564592" cy="1518920"/>
      </dsp:txXfrm>
    </dsp:sp>
    <dsp:sp modelId="{CE89BD45-1E8B-4C7E-B729-1EE2AC7D2974}">
      <dsp:nvSpPr>
        <dsp:cNvPr id="0" name=""/>
        <dsp:cNvSpPr/>
      </dsp:nvSpPr>
      <dsp:spPr>
        <a:xfrm>
          <a:off x="3054285" y="1708785"/>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F435A7-71F0-4A62-9EAF-847F97B917D7}">
      <dsp:nvSpPr>
        <dsp:cNvPr id="0" name=""/>
        <dsp:cNvSpPr/>
      </dsp:nvSpPr>
      <dsp:spPr>
        <a:xfrm>
          <a:off x="4095881" y="2278379"/>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fi-FI" sz="1100" kern="1200"/>
            <a:t>Kokoon perustuvaa sääntelyä yksittäisissä tehtävissä</a:t>
          </a:r>
        </a:p>
        <a:p>
          <a:pPr marL="0" lvl="0" indent="0" algn="ctr" defTabSz="488950">
            <a:lnSpc>
              <a:spcPct val="90000"/>
            </a:lnSpc>
            <a:spcBef>
              <a:spcPct val="0"/>
            </a:spcBef>
            <a:spcAft>
              <a:spcPct val="35000"/>
            </a:spcAft>
            <a:buNone/>
          </a:pPr>
          <a:endParaRPr lang="fi-FI" sz="1100" kern="1200"/>
        </a:p>
        <a:p>
          <a:pPr marL="0" lvl="0" indent="0" algn="ctr" defTabSz="488950">
            <a:lnSpc>
              <a:spcPct val="90000"/>
            </a:lnSpc>
            <a:spcBef>
              <a:spcPct val="0"/>
            </a:spcBef>
            <a:spcAft>
              <a:spcPct val="35000"/>
            </a:spcAft>
            <a:buNone/>
          </a:pPr>
          <a:r>
            <a:rPr lang="fi-FI" sz="1100" kern="1200"/>
            <a:t>Järjestämisluvat</a:t>
          </a:r>
        </a:p>
      </dsp:txBody>
      <dsp:txXfrm>
        <a:off x="4095881" y="2278379"/>
        <a:ext cx="1564592" cy="1518920"/>
      </dsp:txXfrm>
    </dsp:sp>
    <dsp:sp modelId="{72916A40-E485-490F-A0DE-8E5B1EC7E04D}">
      <dsp:nvSpPr>
        <dsp:cNvPr id="0" name=""/>
        <dsp:cNvSpPr/>
      </dsp:nvSpPr>
      <dsp:spPr>
        <a:xfrm>
          <a:off x="4661940" y="1699994"/>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93587E-0B5D-42F8-BA5E-0C7E8FD99AD8}">
      <dsp:nvSpPr>
        <dsp:cNvPr id="0" name=""/>
        <dsp:cNvSpPr/>
      </dsp:nvSpPr>
      <dsp:spPr>
        <a:xfrm>
          <a:off x="6573977" y="0"/>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fi-FI" sz="1100" kern="1200"/>
            <a:t>Säädetään tehtäväkohtaisista (tai useamman tehtävän yhteisistä) järjestämiskriteereistä</a:t>
          </a:r>
        </a:p>
      </dsp:txBody>
      <dsp:txXfrm>
        <a:off x="6573977" y="0"/>
        <a:ext cx="1564592" cy="1518920"/>
      </dsp:txXfrm>
    </dsp:sp>
    <dsp:sp modelId="{9613003E-4ABA-457E-9177-9ED22887704D}">
      <dsp:nvSpPr>
        <dsp:cNvPr id="0" name=""/>
        <dsp:cNvSpPr/>
      </dsp:nvSpPr>
      <dsp:spPr>
        <a:xfrm>
          <a:off x="7166408" y="1708785"/>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016EB7-A16A-4424-AB24-24A1519544C5}">
      <dsp:nvSpPr>
        <dsp:cNvPr id="0" name=""/>
        <dsp:cNvSpPr/>
      </dsp:nvSpPr>
      <dsp:spPr>
        <a:xfrm>
          <a:off x="8753126" y="2278379"/>
          <a:ext cx="1564592" cy="151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fi-FI" sz="1100" kern="1200"/>
            <a:t>Säädetään laissa kahden eri tason kunnista ja niiden tehtävistä.</a:t>
          </a:r>
        </a:p>
        <a:p>
          <a:pPr marL="0" lvl="0" indent="0" algn="ctr" defTabSz="488950">
            <a:lnSpc>
              <a:spcPct val="90000"/>
            </a:lnSpc>
            <a:spcBef>
              <a:spcPct val="0"/>
            </a:spcBef>
            <a:spcAft>
              <a:spcPct val="35000"/>
            </a:spcAft>
            <a:buNone/>
          </a:pPr>
          <a:endParaRPr lang="fi-FI" sz="1100" kern="1200"/>
        </a:p>
        <a:p>
          <a:pPr marL="0" lvl="0" indent="0" algn="ctr" defTabSz="488950">
            <a:lnSpc>
              <a:spcPct val="90000"/>
            </a:lnSpc>
            <a:spcBef>
              <a:spcPct val="0"/>
            </a:spcBef>
            <a:spcAft>
              <a:spcPct val="35000"/>
            </a:spcAft>
            <a:buNone/>
          </a:pPr>
          <a:r>
            <a:rPr lang="fi-FI" sz="1100" kern="1200"/>
            <a:t>Helsingin erityisratkaisu </a:t>
          </a:r>
          <a:r>
            <a:rPr lang="fi-FI" sz="1100" kern="1200" err="1"/>
            <a:t>hva</a:t>
          </a:r>
          <a:r>
            <a:rPr lang="fi-FI" sz="1100" kern="1200"/>
            <a:t>-uudistuksessa</a:t>
          </a:r>
        </a:p>
      </dsp:txBody>
      <dsp:txXfrm>
        <a:off x="8753126" y="2278379"/>
        <a:ext cx="1564592" cy="1518920"/>
      </dsp:txXfrm>
    </dsp:sp>
    <dsp:sp modelId="{A8DF4A63-2043-4CE4-9709-FD2BA9552167}">
      <dsp:nvSpPr>
        <dsp:cNvPr id="0" name=""/>
        <dsp:cNvSpPr/>
      </dsp:nvSpPr>
      <dsp:spPr>
        <a:xfrm>
          <a:off x="9284015" y="1708785"/>
          <a:ext cx="379730" cy="3797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06/02/2026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7.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2.xml"/><Relationship Id="rId4" Type="http://schemas.openxmlformats.org/officeDocument/2006/relationships/image" Target="../media/image37.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0.jpe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3.jpe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6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Master" Target="../slideMasters/slideMaster2.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7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7.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49.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0.jpeg"/><Relationship Id="rId1" Type="http://schemas.openxmlformats.org/officeDocument/2006/relationships/slideMaster" Target="../slideMasters/slideMaster2.xml"/><Relationship Id="rId4" Type="http://schemas.openxmlformats.org/officeDocument/2006/relationships/image" Target="../media/image37.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1.jpeg"/><Relationship Id="rId1" Type="http://schemas.openxmlformats.org/officeDocument/2006/relationships/slideMaster" Target="../slideMasters/slideMaster2.xml"/><Relationship Id="rId4" Type="http://schemas.openxmlformats.org/officeDocument/2006/relationships/image" Target="../media/image37.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57.emf"/><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57.emf"/><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60.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a:t>Anna esitykselle kuvaava otsikko,</a:t>
            </a:r>
            <a:br>
              <a:rPr lang="fi-FI"/>
            </a:br>
            <a:r>
              <a:rPr lang="fi-FI"/>
              <a:t>pituus 2–3 riviä </a:t>
            </a:r>
            <a:endParaRPr lang="en-FI"/>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nimike </a:t>
            </a:r>
            <a:br>
              <a:rPr lang="fi-FI"/>
            </a:br>
            <a:r>
              <a:rPr lang="fi-FI"/>
              <a:t>tilaisuuden </a:t>
            </a:r>
            <a:r>
              <a:rPr lang="fi-FI" err="1"/>
              <a:t>nimu</a:t>
            </a:r>
            <a:br>
              <a:rPr lang="fi-FI"/>
            </a:br>
            <a:r>
              <a:rPr lang="fi-FI" err="1"/>
              <a:t>pp.kk.vvvv</a:t>
            </a:r>
            <a:endParaRPr lang="en-FI"/>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nimike </a:t>
            </a:r>
            <a:br>
              <a:rPr lang="fi-FI"/>
            </a:br>
            <a:r>
              <a:rPr lang="fi-FI"/>
              <a:t>tilaisuuden nimi</a:t>
            </a:r>
            <a:br>
              <a:rPr lang="fi-FI"/>
            </a:br>
            <a:r>
              <a:rPr lang="fi-FI" err="1"/>
              <a:t>pp.kk.vvvv</a:t>
            </a:r>
            <a:endParaRPr lang="en-FI"/>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a:t>Tekstisivu, yksipalstainen</a:t>
            </a:r>
            <a:br>
              <a:rPr lang="fi-FI"/>
            </a:br>
            <a:r>
              <a:rPr lang="fi-FI"/>
              <a:t>Otsikon pituus korkeintaan kaksi riviä</a:t>
            </a:r>
            <a:endParaRPr lang="en-FI"/>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2.6.2026</a:t>
            </a:fld>
            <a:endParaRPr lang="fi-FI" noProof="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a:t>Tekstisivu, yksipalstainen</a:t>
            </a:r>
            <a:br>
              <a:rPr lang="fi-FI" noProof="0"/>
            </a:br>
            <a:r>
              <a:rPr lang="fi-FI" noProof="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2.6.2026</a:t>
            </a:fld>
            <a:endParaRPr lang="fi-FI" noProof="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a:t>Tekstisivu, yksipalstainen</a:t>
            </a:r>
            <a:br>
              <a:rPr lang="fi-FI" noProof="0"/>
            </a:br>
            <a:r>
              <a:rPr lang="fi-FI" noProof="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06/02/2026</a:t>
            </a:fld>
            <a:endParaRPr lang="en-FI"/>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a:t>Tekstisivu, yksipalstainen, yläotsikolla</a:t>
            </a:r>
            <a:endParaRPr lang="en-FI"/>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2.6.2026</a:t>
            </a:fld>
            <a:endParaRPr lang="fi-FI" noProof="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a:t>Tekstisivu, kaksipalstainen</a:t>
            </a:r>
            <a:br>
              <a:rPr lang="fi-FI" noProof="0"/>
            </a:br>
            <a:r>
              <a:rPr lang="fi-FI" noProof="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2.6.2026</a:t>
            </a:fld>
            <a:endParaRPr lang="fi-FI" noProof="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a:t>Tekstisivu, vertailu</a:t>
            </a:r>
            <a:br>
              <a:rPr lang="fi-FI" noProof="0"/>
            </a:br>
            <a:r>
              <a:rPr lang="fi-FI" noProof="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a:t>Tekstisivu kuvalla,</a:t>
            </a:r>
            <a:br>
              <a:rPr lang="fi-FI" noProof="0"/>
            </a:br>
            <a:r>
              <a:rPr lang="fi-FI" noProof="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a:t>Väliotsikko,</a:t>
            </a:r>
            <a:br>
              <a:rPr lang="fi-FI"/>
            </a:br>
            <a:r>
              <a:rPr lang="fi-FI"/>
              <a:t>korkeintaan kaksi riviä</a:t>
            </a:r>
            <a:endParaRPr lang="en-FI"/>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a:t>Väliotsikko, </a:t>
            </a:r>
            <a:br>
              <a:rPr lang="fi-FI" noProof="0"/>
            </a:br>
            <a:r>
              <a:rPr lang="fi-FI" noProof="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a:t>Väliotsikko esityksen jäsentämiseen</a:t>
            </a:r>
            <a:br>
              <a:rPr lang="fi-FI" noProof="0"/>
            </a:br>
            <a:endParaRPr lang="fi-FI" noProof="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a:t>Väliotsikko esityksen jäsentämiseen</a:t>
            </a:r>
            <a:br>
              <a:rPr lang="fi-FI" noProof="0"/>
            </a:br>
            <a:endParaRPr lang="fi-FI" noProof="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a:t>Vain otsikko</a:t>
            </a:r>
            <a:br>
              <a:rPr lang="fi-FI"/>
            </a:br>
            <a:r>
              <a:rPr lang="fi-FI"/>
              <a:t>Otsikon pituus korkeintaan kaksi riviä</a:t>
            </a:r>
            <a:endParaRPr lang="en-FI"/>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2.6.2026</a:t>
            </a:fld>
            <a:endParaRPr lang="fi-FI" noProof="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2.6.2026</a:t>
            </a:fld>
            <a:endParaRPr lang="fi-FI" noProof="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a:t>Neljä nostoa, </a:t>
            </a:r>
            <a:br>
              <a:rPr lang="fi-FI" noProof="0"/>
            </a:br>
            <a:r>
              <a:rPr lang="fi-FI" noProof="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2.6.2026</a:t>
            </a:fld>
            <a:endParaRPr lang="fi-FI" noProof="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a:t>Kiitos tai kehotus, enintään 2 riviä </a:t>
            </a:r>
            <a:endParaRPr lang="en-FI"/>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nimike </a:t>
            </a:r>
            <a:br>
              <a:rPr lang="fi-FI"/>
            </a:br>
            <a:r>
              <a:rPr lang="fi-FI"/>
              <a:t>etunimi.sukunimi@gov.fi</a:t>
            </a:r>
            <a:br>
              <a:rPr lang="fi-FI"/>
            </a:br>
            <a:r>
              <a:rPr lang="fi-FI"/>
              <a:t>vm.fi | @VMuutiset</a:t>
            </a:r>
            <a:r>
              <a:rPr lang="en-FI"/>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a:t>Kiitos tai kehotus, enintään 2 riviä </a:t>
            </a:r>
            <a:endParaRPr lang="en-FI"/>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nimike </a:t>
            </a:r>
            <a:br>
              <a:rPr lang="fi-FI"/>
            </a:br>
            <a:r>
              <a:rPr lang="fi-FI"/>
              <a:t>etunimi.sukunimi@gov.fi</a:t>
            </a:r>
            <a:br>
              <a:rPr lang="fi-FI"/>
            </a:br>
            <a:r>
              <a:rPr lang="fi-FI"/>
              <a:t>vm.fi | @VMuutiset</a:t>
            </a:r>
            <a:r>
              <a:rPr lang="en-FI"/>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10965805"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dirty="0"/>
              <a:t>  </a:t>
            </a:r>
            <a:r>
              <a:rPr lang="fi-FI" b="0" dirty="0">
                <a:solidFill>
                  <a:schemeClr val="bg1">
                    <a:lumMod val="65000"/>
                  </a:schemeClr>
                </a:solidFill>
              </a:rPr>
              <a:t>|</a:t>
            </a:r>
            <a:endParaRPr lang="fi-FI" sz="800" b="0" dirty="0">
              <a:solidFill>
                <a:schemeClr val="bg1">
                  <a:lumMod val="65000"/>
                </a:schemeClr>
              </a:solidFill>
            </a:endParaRPr>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E55D46C-FFDD-D244-BC09-59C228F6F1B8}" type="datetime1">
              <a:rPr lang="fi-FI" smtClean="0"/>
              <a:t>2.6.2026</a:t>
            </a:fld>
            <a:endParaRPr lang="fi-FI" dirty="0"/>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endParaRPr lang="fi-FI" dirty="0"/>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3636912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2.6.2026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8073598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2.6.2026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681759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6369684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8967963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4962386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353268310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083328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C5E01554-BD96-489C-AC34-A7B4D28A369C}" type="datetime1">
              <a:rPr lang="fi-FI" noProof="0" smtClean="0"/>
              <a:t>2.6.2026</a:t>
            </a:fld>
            <a:endParaRPr lang="fi-FI" noProof="0"/>
          </a:p>
        </p:txBody>
      </p:sp>
      <p:sp>
        <p:nvSpPr>
          <p:cNvPr id="5" name="Footer Placeholder 4"/>
          <p:cNvSpPr>
            <a:spLocks noGrp="1"/>
          </p:cNvSpPr>
          <p:nvPr>
            <p:ph type="ftr" sz="quarter" idx="11"/>
          </p:nvPr>
        </p:nvSpPr>
        <p:spPr/>
        <p:txBody>
          <a:bodyPr/>
          <a:lstStyle/>
          <a:p>
            <a:r>
              <a:rPr lang="fi-FI" noProof="0"/>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a:p>
        </p:txBody>
      </p:sp>
    </p:spTree>
    <p:extLst>
      <p:ext uri="{BB962C8B-B14F-4D97-AF65-F5344CB8AC3E}">
        <p14:creationId xmlns:p14="http://schemas.microsoft.com/office/powerpoint/2010/main" val="3751509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2.6.2026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812056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34830921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AD68CABA-EB03-4EF8-AF74-2AF1845764A7}"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34373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8DC31758-D6AF-4773-9754-B70452D6788C}"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42253849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5918B7E-B6F8-4789-A44C-228A8CD5AB6B}"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7216449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6D354A3-49B3-478C-AC83-629507BE13C2}"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1522106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97A03D-C024-448F-B337-EF507B974421}"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6192926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F0D0DC-FFCE-4535-B859-D79D48AC3E58}"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4657898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F2D588A9-004E-48C7-9249-D404E5931C69}"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8889943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3614973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Tree>
    <p:extLst>
      <p:ext uri="{BB962C8B-B14F-4D97-AF65-F5344CB8AC3E}">
        <p14:creationId xmlns:p14="http://schemas.microsoft.com/office/powerpoint/2010/main" val="180220875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450146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6868523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1671131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694459C7-B1FD-43B2-A1AF-1A902ACF93C5}"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24513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41213278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42377751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C53BEB26-41D6-4026-B61D-A3E7E670F1AC}"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75171303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6A21A49A-E0EE-4A76-AD38-8443CE185D7D}"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242748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C5BCE6-2D7A-4E96-B01D-446E7A06509F}"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3937412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461A66A4-CB0F-4FFB-A3F7-97A8406D58B6}"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358681767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EF816C-448D-4CAD-8E7D-3E87A3DFF3FB}"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12654086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75FD9048-5DEA-4497-B4EE-9C521DA934F6}" type="datetime1">
              <a:rPr lang="fi-FI" smtClean="0"/>
              <a:t>2.6.2026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Tree>
    <p:extLst>
      <p:ext uri="{BB962C8B-B14F-4D97-AF65-F5344CB8AC3E}">
        <p14:creationId xmlns:p14="http://schemas.microsoft.com/office/powerpoint/2010/main" val="230461138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9269984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746978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335738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2641269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8449513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4669225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Date Placeholder 2"/>
          <p:cNvSpPr>
            <a:spLocks noGrp="1"/>
          </p:cNvSpPr>
          <p:nvPr>
            <p:ph type="dt" sz="half" idx="10"/>
          </p:nvPr>
        </p:nvSpPr>
        <p:spPr/>
        <p:txBody>
          <a:bodyPr/>
          <a:lstStyle/>
          <a:p>
            <a:fld id="{6BE111E2-37B1-4109-A1BB-6B241DDDB9DB}" type="datetime1">
              <a:rPr lang="fi-FI" smtClean="0"/>
              <a:t>2.6.2026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8438579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3728109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710879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782161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1454203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1490266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1369369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6212329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9310789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2.6.2026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0489020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accent3"/>
                </a:solidFill>
                <a:latin typeface="+mn-lt"/>
              </a:rPr>
              <a:t>www.kuntaliitto.fi</a:t>
            </a:r>
          </a:p>
          <a:p>
            <a:pPr algn="r"/>
            <a:r>
              <a:rPr lang="fi-FI" sz="2000" b="1">
                <a:solidFill>
                  <a:schemeClr val="accent3"/>
                </a:solidFill>
                <a:latin typeface="+mn-lt"/>
              </a:rPr>
              <a:t>www.kommunforbundet.fi</a:t>
            </a:r>
          </a:p>
        </p:txBody>
      </p:sp>
    </p:spTree>
    <p:extLst>
      <p:ext uri="{BB962C8B-B14F-4D97-AF65-F5344CB8AC3E}">
        <p14:creationId xmlns:p14="http://schemas.microsoft.com/office/powerpoint/2010/main" val="299859523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10838840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21129105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22238246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144070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30093384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314894154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4407405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451966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6404899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42814573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2.6.2026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765354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8844482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2.6.2026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3229884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22DBA17B-2728-4812-BD36-2D48D0819177}" type="datetime1">
              <a:rPr lang="fi-FI" smtClean="0"/>
              <a:t>2.6.2026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924679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Otsikko 1"/>
          <p:cNvSpPr>
            <a:spLocks noGrp="1"/>
          </p:cNvSpPr>
          <p:nvPr userDrawn="1">
            <p:ph type="ctrTitle"/>
          </p:nvPr>
        </p:nvSpPr>
        <p:spPr>
          <a:xfrm>
            <a:off x="911424" y="2468894"/>
            <a:ext cx="7776864" cy="2794037"/>
          </a:xfrm>
        </p:spPr>
        <p:txBody>
          <a:bodyPr anchor="b" anchorCtr="0">
            <a:noAutofit/>
          </a:bodyPr>
          <a:lstStyle>
            <a:lvl1pPr algn="l">
              <a:defRPr sz="5333">
                <a:solidFill>
                  <a:srgbClr val="FFFFFF"/>
                </a:solidFill>
              </a:defRPr>
            </a:lvl1pPr>
          </a:lstStyle>
          <a:p>
            <a:r>
              <a:rPr lang="fi-FI"/>
              <a:t>Muokkaa ots. perustyyl. napsautt.</a:t>
            </a:r>
          </a:p>
        </p:txBody>
      </p:sp>
      <p:sp>
        <p:nvSpPr>
          <p:cNvPr id="11" name="Alaotsikko 2"/>
          <p:cNvSpPr>
            <a:spLocks noGrp="1"/>
          </p:cNvSpPr>
          <p:nvPr userDrawn="1">
            <p:ph type="subTitle" idx="1"/>
          </p:nvPr>
        </p:nvSpPr>
        <p:spPr>
          <a:xfrm>
            <a:off x="911424" y="5419437"/>
            <a:ext cx="7776864" cy="889884"/>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801600" y="638400"/>
            <a:ext cx="4927600" cy="880533"/>
          </a:xfrm>
          <a:prstGeom prst="rect">
            <a:avLst/>
          </a:prstGeom>
        </p:spPr>
      </p:pic>
    </p:spTree>
    <p:extLst>
      <p:ext uri="{BB962C8B-B14F-4D97-AF65-F5344CB8AC3E}">
        <p14:creationId xmlns:p14="http://schemas.microsoft.com/office/powerpoint/2010/main" val="3651463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94133" y="0"/>
            <a:ext cx="4097867" cy="6858000"/>
          </a:xfrm>
          <a:prstGeom prst="rect">
            <a:avLst/>
          </a:prstGeom>
        </p:spPr>
      </p:pic>
      <p:sp>
        <p:nvSpPr>
          <p:cNvPr id="10" name="Otsikko 1"/>
          <p:cNvSpPr>
            <a:spLocks noGrp="1"/>
          </p:cNvSpPr>
          <p:nvPr userDrawn="1">
            <p:ph type="ctrTitle"/>
          </p:nvPr>
        </p:nvSpPr>
        <p:spPr>
          <a:xfrm>
            <a:off x="911424" y="2468894"/>
            <a:ext cx="7776864" cy="2794037"/>
          </a:xfrm>
        </p:spPr>
        <p:txBody>
          <a:bodyPr anchor="b" anchorCtr="0">
            <a:noAutofit/>
          </a:bodyPr>
          <a:lstStyle>
            <a:lvl1pPr algn="l">
              <a:defRPr sz="5333">
                <a:solidFill>
                  <a:schemeClr val="tx2"/>
                </a:solidFill>
              </a:defRPr>
            </a:lvl1pPr>
          </a:lstStyle>
          <a:p>
            <a:r>
              <a:rPr lang="fi-FI"/>
              <a:t>Muokkaa ots. perustyyl. napsautt.</a:t>
            </a:r>
          </a:p>
        </p:txBody>
      </p:sp>
      <p:sp>
        <p:nvSpPr>
          <p:cNvPr id="11" name="Alaotsikko 2"/>
          <p:cNvSpPr>
            <a:spLocks noGrp="1"/>
          </p:cNvSpPr>
          <p:nvPr userDrawn="1">
            <p:ph type="subTitle" idx="1"/>
          </p:nvPr>
        </p:nvSpPr>
        <p:spPr>
          <a:xfrm>
            <a:off x="911424" y="5419437"/>
            <a:ext cx="7776864" cy="88988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801600" y="638400"/>
            <a:ext cx="4927600" cy="880533"/>
          </a:xfrm>
          <a:prstGeom prst="rect">
            <a:avLst/>
          </a:prstGeom>
        </p:spPr>
      </p:pic>
    </p:spTree>
    <p:extLst>
      <p:ext uri="{BB962C8B-B14F-4D97-AF65-F5344CB8AC3E}">
        <p14:creationId xmlns:p14="http://schemas.microsoft.com/office/powerpoint/2010/main" val="23471874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212667" y="0"/>
            <a:ext cx="3979333" cy="6858000"/>
          </a:xfrm>
          <a:prstGeom prst="rect">
            <a:avLst/>
          </a:prstGeom>
        </p:spPr>
      </p:pic>
      <p:sp>
        <p:nvSpPr>
          <p:cNvPr id="8" name="Otsikko 7"/>
          <p:cNvSpPr>
            <a:spLocks noGrp="1"/>
          </p:cNvSpPr>
          <p:nvPr userDrawn="1">
            <p:ph type="title"/>
          </p:nvPr>
        </p:nvSpPr>
        <p:spPr>
          <a:xfrm>
            <a:off x="577047" y="313787"/>
            <a:ext cx="10319487"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577047" y="1881330"/>
            <a:ext cx="10319487"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2.6.2026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4" name="Kuva 3">
            <a:extLst>
              <a:ext uri="{FF2B5EF4-FFF2-40B4-BE49-F238E27FC236}">
                <a16:creationId xmlns:a16="http://schemas.microsoft.com/office/drawing/2014/main" id="{A82C0B85-284A-2644-93F6-5855E3106B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29732373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577047" y="1881330"/>
            <a:ext cx="10965805"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E55D46C-FFDD-D244-BC09-59C228F6F1B8}" type="datetime1">
              <a:rPr lang="fi-FI" smtClean="0"/>
              <a:t>2.6.2026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37188587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212667" y="0"/>
            <a:ext cx="3979333" cy="6858000"/>
          </a:xfrm>
          <a:prstGeom prst="rect">
            <a:avLst/>
          </a:prstGeom>
        </p:spPr>
      </p:pic>
      <p:sp>
        <p:nvSpPr>
          <p:cNvPr id="8" name="Otsikko 7"/>
          <p:cNvSpPr>
            <a:spLocks noGrp="1"/>
          </p:cNvSpPr>
          <p:nvPr userDrawn="1">
            <p:ph type="title"/>
          </p:nvPr>
        </p:nvSpPr>
        <p:spPr>
          <a:xfrm>
            <a:off x="577047" y="313787"/>
            <a:ext cx="10319487"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577047" y="1881330"/>
            <a:ext cx="10319487" cy="4524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2.6.2026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1" name="Kuva 10">
            <a:extLst>
              <a:ext uri="{FF2B5EF4-FFF2-40B4-BE49-F238E27FC236}">
                <a16:creationId xmlns:a16="http://schemas.microsoft.com/office/drawing/2014/main" id="{F568AA25-1976-2B42-BE76-01AB9B2F07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216000" y="6576000"/>
            <a:ext cx="2362200" cy="152400"/>
          </a:xfrm>
          <a:prstGeom prst="rect">
            <a:avLst/>
          </a:prstGeom>
        </p:spPr>
      </p:pic>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userDrawn="1"/>
        </p:nvCxnSpPr>
        <p:spPr>
          <a:xfrm>
            <a:off x="573678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80883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577047" y="1881330"/>
            <a:ext cx="10965805" cy="4524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B0946121-9641-4246-86F5-98C73DC6AF7E}" type="datetime1">
              <a:rPr lang="fi-FI" smtClean="0"/>
              <a:t>2.6.2026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75EEC33C-BACA-0D49-9518-AB014C6057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216000" y="6576000"/>
            <a:ext cx="2362200" cy="152400"/>
          </a:xfrm>
          <a:prstGeom prst="rect">
            <a:avLst/>
          </a:prstGeom>
        </p:spPr>
      </p:pic>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userDrawn="1"/>
        </p:nvCxnSpPr>
        <p:spPr>
          <a:xfrm>
            <a:off x="605994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4803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577047" y="313787"/>
            <a:ext cx="7200000"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577047" y="1881330"/>
            <a:ext cx="6960000"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2.6.2026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9686512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577045" y="313787"/>
            <a:ext cx="3600000" cy="1963085"/>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577047" y="2564904"/>
            <a:ext cx="3360000" cy="384042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2.6.2026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89725690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Otsikko 1"/>
          <p:cNvSpPr>
            <a:spLocks noGrp="1"/>
          </p:cNvSpPr>
          <p:nvPr userDrawn="1">
            <p:ph type="ctrTitle"/>
          </p:nvPr>
        </p:nvSpPr>
        <p:spPr>
          <a:xfrm>
            <a:off x="575999" y="548680"/>
            <a:ext cx="6960000" cy="3956083"/>
          </a:xfrm>
        </p:spPr>
        <p:txBody>
          <a:bodyPr anchor="b" anchorCtr="0">
            <a:noAutofit/>
          </a:bodyPr>
          <a:lstStyle>
            <a:lvl1pPr algn="l">
              <a:defRPr sz="5333">
                <a:solidFill>
                  <a:schemeClr val="bg1"/>
                </a:solidFill>
              </a:defRPr>
            </a:lvl1pPr>
          </a:lstStyle>
          <a:p>
            <a:r>
              <a:rPr lang="fi-FI"/>
              <a:t>Muokkaa ots. perustyyl. napsautt.</a:t>
            </a:r>
          </a:p>
        </p:txBody>
      </p:sp>
      <p:sp>
        <p:nvSpPr>
          <p:cNvPr id="11" name="Alaotsikko 2"/>
          <p:cNvSpPr>
            <a:spLocks noGrp="1"/>
          </p:cNvSpPr>
          <p:nvPr userDrawn="1">
            <p:ph type="subTitle" idx="1"/>
          </p:nvPr>
        </p:nvSpPr>
        <p:spPr>
          <a:xfrm>
            <a:off x="576000" y="4677139"/>
            <a:ext cx="6960000" cy="2016224"/>
          </a:xfrm>
        </p:spPr>
        <p:txBody>
          <a:bodyPr>
            <a:normAutofit/>
          </a:bodyPr>
          <a:lstStyle>
            <a:lvl1pPr marL="0" indent="0" algn="l">
              <a:spcBef>
                <a:spcPts val="0"/>
              </a:spcBef>
              <a:buNone/>
              <a:defRPr sz="24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29714168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575999" y="548680"/>
            <a:ext cx="6960000" cy="3956083"/>
          </a:xfrm>
        </p:spPr>
        <p:txBody>
          <a:bodyPr anchor="b" anchorCtr="0">
            <a:noAutofit/>
          </a:bodyPr>
          <a:lstStyle>
            <a:lvl1pPr algn="l">
              <a:defRPr sz="5333">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576000" y="4677139"/>
            <a:ext cx="69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414163756"/>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575999" y="548680"/>
            <a:ext cx="3360000" cy="3956083"/>
          </a:xfrm>
        </p:spPr>
        <p:txBody>
          <a:bodyPr anchor="b" anchorCtr="0">
            <a:noAutofit/>
          </a:bodyPr>
          <a:lstStyle>
            <a:lvl1pPr algn="l">
              <a:defRPr sz="5333">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576000" y="4677139"/>
            <a:ext cx="33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827575669"/>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3"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E931ADD7-83EA-0241-B06B-D43CB2F96A7E}" type="datetime1">
              <a:rPr lang="fi-FI" smtClean="0"/>
              <a:t>2.6.2026</a:t>
            </a:fld>
            <a:endParaRPr lang="fi-FI"/>
          </a:p>
        </p:txBody>
      </p:sp>
      <p:sp>
        <p:nvSpPr>
          <p:cNvPr id="2"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pic>
        <p:nvPicPr>
          <p:cNvPr id="6" name="Kuva 5">
            <a:extLst>
              <a:ext uri="{FF2B5EF4-FFF2-40B4-BE49-F238E27FC236}">
                <a16:creationId xmlns:a16="http://schemas.microsoft.com/office/drawing/2014/main" id="{4D3D1C4A-A97C-D349-9A05-36793DD777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19045215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5" name="Otsikko 1"/>
          <p:cNvSpPr>
            <a:spLocks noGrp="1"/>
          </p:cNvSpPr>
          <p:nvPr userDrawn="1">
            <p:ph type="ctrTitle" hasCustomPrompt="1"/>
          </p:nvPr>
        </p:nvSpPr>
        <p:spPr>
          <a:xfrm>
            <a:off x="5668106" y="2341010"/>
            <a:ext cx="6178703" cy="1866900"/>
          </a:xfrm>
        </p:spPr>
        <p:txBody>
          <a:bodyPr anchor="b" anchorCtr="0">
            <a:noAutofit/>
          </a:bodyPr>
          <a:lstStyle>
            <a:lvl1pPr algn="l">
              <a:defRPr sz="5333">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5668106" y="4550811"/>
            <a:ext cx="6127460" cy="1758509"/>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216000" y="6576000"/>
            <a:ext cx="2362200" cy="152400"/>
          </a:xfrm>
          <a:prstGeom prst="rect">
            <a:avLst/>
          </a:prstGeom>
        </p:spPr>
      </p:pic>
    </p:spTree>
    <p:extLst>
      <p:ext uri="{BB962C8B-B14F-4D97-AF65-F5344CB8AC3E}">
        <p14:creationId xmlns:p14="http://schemas.microsoft.com/office/powerpoint/2010/main" val="47465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slideLayout" Target="../slideLayouts/slideLayout62.xml"/><Relationship Id="rId47" Type="http://schemas.openxmlformats.org/officeDocument/2006/relationships/slideLayout" Target="../slideLayouts/slideLayout67.xml"/><Relationship Id="rId50" Type="http://schemas.openxmlformats.org/officeDocument/2006/relationships/slideLayout" Target="../slideLayouts/slideLayout70.xml"/><Relationship Id="rId55" Type="http://schemas.openxmlformats.org/officeDocument/2006/relationships/slideLayout" Target="../slideLayouts/slideLayout75.xml"/><Relationship Id="rId63" Type="http://schemas.openxmlformats.org/officeDocument/2006/relationships/theme" Target="../theme/theme2.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41" Type="http://schemas.openxmlformats.org/officeDocument/2006/relationships/slideLayout" Target="../slideLayouts/slideLayout61.xml"/><Relationship Id="rId54" Type="http://schemas.openxmlformats.org/officeDocument/2006/relationships/slideLayout" Target="../slideLayouts/slideLayout74.xml"/><Relationship Id="rId62" Type="http://schemas.openxmlformats.org/officeDocument/2006/relationships/slideLayout" Target="../slideLayouts/slideLayout8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slideLayout" Target="../slideLayouts/slideLayout65.xml"/><Relationship Id="rId53" Type="http://schemas.openxmlformats.org/officeDocument/2006/relationships/slideLayout" Target="../slideLayouts/slideLayout73.xml"/><Relationship Id="rId58" Type="http://schemas.openxmlformats.org/officeDocument/2006/relationships/slideLayout" Target="../slideLayouts/slideLayout78.xml"/><Relationship Id="rId66" Type="http://schemas.openxmlformats.org/officeDocument/2006/relationships/image" Target="../media/image21.svg"/><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49" Type="http://schemas.openxmlformats.org/officeDocument/2006/relationships/slideLayout" Target="../slideLayouts/slideLayout69.xml"/><Relationship Id="rId57" Type="http://schemas.openxmlformats.org/officeDocument/2006/relationships/slideLayout" Target="../slideLayouts/slideLayout77.xml"/><Relationship Id="rId61" Type="http://schemas.openxmlformats.org/officeDocument/2006/relationships/slideLayout" Target="../slideLayouts/slideLayout81.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4" Type="http://schemas.openxmlformats.org/officeDocument/2006/relationships/slideLayout" Target="../slideLayouts/slideLayout64.xml"/><Relationship Id="rId52" Type="http://schemas.openxmlformats.org/officeDocument/2006/relationships/slideLayout" Target="../slideLayouts/slideLayout72.xml"/><Relationship Id="rId60" Type="http://schemas.openxmlformats.org/officeDocument/2006/relationships/slideLayout" Target="../slideLayouts/slideLayout80.xml"/><Relationship Id="rId65" Type="http://schemas.openxmlformats.org/officeDocument/2006/relationships/image" Target="../media/image20.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slideLayout" Target="../slideLayouts/slideLayout63.xml"/><Relationship Id="rId48" Type="http://schemas.openxmlformats.org/officeDocument/2006/relationships/slideLayout" Target="../slideLayouts/slideLayout68.xml"/><Relationship Id="rId56" Type="http://schemas.openxmlformats.org/officeDocument/2006/relationships/slideLayout" Target="../slideLayouts/slideLayout76.xml"/><Relationship Id="rId64" Type="http://schemas.openxmlformats.org/officeDocument/2006/relationships/image" Target="../media/image19.png"/><Relationship Id="rId8" Type="http://schemas.openxmlformats.org/officeDocument/2006/relationships/slideLayout" Target="../slideLayouts/slideLayout28.xml"/><Relationship Id="rId51" Type="http://schemas.openxmlformats.org/officeDocument/2006/relationships/slideLayout" Target="../slideLayouts/slideLayout71.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slideLayout" Target="../slideLayouts/slideLayout66.xml"/><Relationship Id="rId59" Type="http://schemas.openxmlformats.org/officeDocument/2006/relationships/slideLayout" Target="../slideLayouts/slideLayout7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a:t>Tekstisivu, yksipalstainen</a:t>
            </a:r>
            <a:br>
              <a:rPr lang="fi-FI" noProof="0"/>
            </a:br>
            <a:r>
              <a:rPr lang="fi-FI" noProof="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2.6.2026</a:t>
            </a:fld>
            <a:endParaRPr lang="fi-FI" noProof="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 id="2147483796" r:id="rId20"/>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Click to edit Master text styles</a:t>
            </a:r>
          </a:p>
          <a:p>
            <a:pPr lvl="1"/>
            <a:r>
              <a:rPr lang="fi-FI" noProof="0"/>
              <a:t>Second level</a:t>
            </a:r>
          </a:p>
          <a:p>
            <a:pPr lvl="2"/>
            <a:r>
              <a:rPr lang="fi-FI" noProof="0"/>
              <a:t>Third level</a:t>
            </a:r>
          </a:p>
          <a:p>
            <a:pPr lvl="5"/>
            <a:endParaRPr lang="fi-FI" noProof="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2.6.2026</a:t>
            </a:fld>
            <a:endParaRPr lang="fi-FI" noProof="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a:solidFill>
                  <a:schemeClr val="bg1"/>
                </a:solidFill>
                <a:latin typeface="+mn-lt"/>
              </a:rPr>
              <a:t>©grow. for</a:t>
            </a:r>
            <a:r>
              <a:rPr lang="fi-FI" sz="200" baseline="0">
                <a:solidFill>
                  <a:schemeClr val="bg1"/>
                </a:solidFill>
                <a:latin typeface="+mn-lt"/>
              </a:rPr>
              <a:t>  kuntaliitto</a:t>
            </a:r>
            <a:endParaRPr lang="en-GB" sz="20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4"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r:embed="rId65"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46330689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 id="2147483763" r:id="rId44"/>
    <p:sldLayoutId id="2147483764" r:id="rId45"/>
    <p:sldLayoutId id="2147483765" r:id="rId46"/>
    <p:sldLayoutId id="2147483766" r:id="rId47"/>
    <p:sldLayoutId id="2147483767" r:id="rId48"/>
    <p:sldLayoutId id="2147483768" r:id="rId49"/>
    <p:sldLayoutId id="2147483769" r:id="rId50"/>
    <p:sldLayoutId id="2147483770" r:id="rId51"/>
    <p:sldLayoutId id="2147483771" r:id="rId52"/>
    <p:sldLayoutId id="2147483772" r:id="rId53"/>
    <p:sldLayoutId id="2147483773" r:id="rId54"/>
    <p:sldLayoutId id="2147483774" r:id="rId55"/>
    <p:sldLayoutId id="2147483775" r:id="rId56"/>
    <p:sldLayoutId id="2147483776" r:id="rId57"/>
    <p:sldLayoutId id="2147483777" r:id="rId58"/>
    <p:sldLayoutId id="2147483778" r:id="rId59"/>
    <p:sldLayoutId id="2147483779" r:id="rId60"/>
    <p:sldLayoutId id="2147483780" r:id="rId61"/>
    <p:sldLayoutId id="2147483781" r:id="rId6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76000" y="312000"/>
            <a:ext cx="10769597" cy="1299027"/>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576001" y="1881602"/>
            <a:ext cx="10769599" cy="4331709"/>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7384199F-228D-3B4C-87BF-B841326F3407}" type="datetime1">
              <a:rPr lang="fi-FI" smtClean="0"/>
              <a:t>2.6.2026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285939098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Lst>
  <p:hf hdr="0" ftr="0"/>
  <p:txStyles>
    <p:titleStyle>
      <a:lvl1pPr algn="l" defTabSz="1219170" rtl="0" eaLnBrk="1" latinLnBrk="0" hangingPunct="1">
        <a:spcBef>
          <a:spcPct val="0"/>
        </a:spcBef>
        <a:buNone/>
        <a:defRPr sz="4267" b="1" kern="1200">
          <a:solidFill>
            <a:schemeClr val="tx2"/>
          </a:solidFill>
          <a:latin typeface="Arial Narrow" panose="020B0606020202030204" pitchFamily="34" charset="0"/>
          <a:ea typeface="+mj-ea"/>
          <a:cs typeface="+mj-cs"/>
        </a:defRPr>
      </a:lvl1pPr>
    </p:titleStyle>
    <p:body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normAutofit/>
          </a:bodyPr>
          <a:lstStyle/>
          <a:p>
            <a:r>
              <a:rPr lang="fi-FI"/>
              <a:t>Näkökulmia kuntien tehtävien eriyttämiseen ratkaisuvaihtoehtona</a:t>
            </a:r>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a:xfrm>
            <a:off x="1296790" y="4500000"/>
            <a:ext cx="5622756" cy="761113"/>
          </a:xfrm>
        </p:spPr>
        <p:txBody>
          <a:bodyPr/>
          <a:lstStyle/>
          <a:p>
            <a:r>
              <a:rPr lang="fi-FI" dirty="0"/>
              <a:t>Neuvotteleva virkamies </a:t>
            </a:r>
            <a:r>
              <a:rPr lang="fi-FI"/>
              <a:t>Suvi savolainen</a:t>
            </a:r>
            <a:endParaRPr lang="fi-FI" dirty="0"/>
          </a:p>
          <a:p>
            <a:r>
              <a:rPr lang="fi-FI" dirty="0"/>
              <a:t>Kuntien parlamentaarisen tulevaisuustyön työryhmä</a:t>
            </a:r>
          </a:p>
          <a:p>
            <a:r>
              <a:rPr lang="fi-FI" dirty="0"/>
              <a:t>9.6.2026</a:t>
            </a:r>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1D5BF3-0EDD-5575-E7F6-A1C8BD00C04D}"/>
              </a:ext>
            </a:extLst>
          </p:cNvPr>
          <p:cNvSpPr>
            <a:spLocks noGrp="1"/>
          </p:cNvSpPr>
          <p:nvPr>
            <p:ph type="title"/>
          </p:nvPr>
        </p:nvSpPr>
        <p:spPr>
          <a:xfrm>
            <a:off x="755354" y="559270"/>
            <a:ext cx="10574564" cy="1080000"/>
          </a:xfrm>
        </p:spPr>
        <p:txBody>
          <a:bodyPr/>
          <a:lstStyle/>
          <a:p>
            <a:r>
              <a:rPr lang="fi-FI"/>
              <a:t>Eriyttämisen muotoja lainsäädännössä</a:t>
            </a:r>
          </a:p>
        </p:txBody>
      </p:sp>
      <p:sp>
        <p:nvSpPr>
          <p:cNvPr id="3" name="Sisällön paikkamerkki 2">
            <a:extLst>
              <a:ext uri="{FF2B5EF4-FFF2-40B4-BE49-F238E27FC236}">
                <a16:creationId xmlns:a16="http://schemas.microsoft.com/office/drawing/2014/main" id="{E149BA19-D7FE-3845-F703-391C27062691}"/>
              </a:ext>
            </a:extLst>
          </p:cNvPr>
          <p:cNvSpPr>
            <a:spLocks noGrp="1"/>
          </p:cNvSpPr>
          <p:nvPr>
            <p:ph sz="half" idx="1"/>
          </p:nvPr>
        </p:nvSpPr>
        <p:spPr>
          <a:xfrm>
            <a:off x="755354" y="1706806"/>
            <a:ext cx="3358177" cy="4431121"/>
          </a:xfrm>
        </p:spPr>
        <p:txBody>
          <a:bodyPr>
            <a:normAutofit fontScale="25000" lnSpcReduction="20000"/>
          </a:bodyPr>
          <a:lstStyle/>
          <a:p>
            <a:pPr marL="0" indent="0">
              <a:buNone/>
            </a:pPr>
            <a:r>
              <a:rPr lang="fi-FI" sz="7200" b="1"/>
              <a:t>Järjestämiskriteerit</a:t>
            </a:r>
          </a:p>
          <a:p>
            <a:r>
              <a:rPr lang="fi-FI" sz="6800"/>
              <a:t>Työllisyys- ja elinkeinopalvelut</a:t>
            </a:r>
          </a:p>
          <a:p>
            <a:r>
              <a:rPr lang="fi-FI" sz="6800"/>
              <a:t>Ympäristöterveydenhuolto</a:t>
            </a:r>
          </a:p>
          <a:p>
            <a:r>
              <a:rPr lang="fi-FI" sz="6800"/>
              <a:t>Maaseutuhallinto</a:t>
            </a:r>
          </a:p>
          <a:p>
            <a:r>
              <a:rPr lang="fi-FI" sz="6800"/>
              <a:t>Aikaisemmin: kunta- ja palvelurakenneuudistus</a:t>
            </a:r>
          </a:p>
          <a:p>
            <a:endParaRPr lang="fi-FI" sz="4000"/>
          </a:p>
          <a:p>
            <a:pPr marL="0" indent="0">
              <a:buNone/>
            </a:pPr>
            <a:r>
              <a:rPr lang="fi-FI" sz="7200" b="1"/>
              <a:t>Järjestämisluvat</a:t>
            </a:r>
          </a:p>
          <a:p>
            <a:r>
              <a:rPr lang="fi-FI" sz="6800"/>
              <a:t>Ammatillinen koulutus</a:t>
            </a:r>
          </a:p>
          <a:p>
            <a:r>
              <a:rPr lang="fi-FI" sz="6800"/>
              <a:t>Lukiokoulutus</a:t>
            </a:r>
          </a:p>
          <a:p>
            <a:r>
              <a:rPr lang="fi-FI" sz="6800"/>
              <a:t>Taiteen perusopetus</a:t>
            </a:r>
          </a:p>
          <a:p>
            <a:r>
              <a:rPr lang="fi-FI" sz="6800"/>
              <a:t>Vapaa sivistystyö</a:t>
            </a:r>
          </a:p>
          <a:p>
            <a:endParaRPr lang="fi-FI"/>
          </a:p>
        </p:txBody>
      </p:sp>
      <p:sp>
        <p:nvSpPr>
          <p:cNvPr id="4" name="Sisällön paikkamerkki 3">
            <a:extLst>
              <a:ext uri="{FF2B5EF4-FFF2-40B4-BE49-F238E27FC236}">
                <a16:creationId xmlns:a16="http://schemas.microsoft.com/office/drawing/2014/main" id="{CEAC25B8-CD0E-1983-7B1B-E4934DF8A5BA}"/>
              </a:ext>
            </a:extLst>
          </p:cNvPr>
          <p:cNvSpPr>
            <a:spLocks noGrp="1"/>
          </p:cNvSpPr>
          <p:nvPr>
            <p:ph sz="half" idx="2"/>
          </p:nvPr>
        </p:nvSpPr>
        <p:spPr>
          <a:xfrm>
            <a:off x="4407263" y="1708523"/>
            <a:ext cx="3377474" cy="3781425"/>
          </a:xfrm>
        </p:spPr>
        <p:txBody>
          <a:bodyPr>
            <a:normAutofit fontScale="25000" lnSpcReduction="20000"/>
          </a:bodyPr>
          <a:lstStyle/>
          <a:p>
            <a:pPr marL="0" indent="0">
              <a:buNone/>
            </a:pPr>
            <a:r>
              <a:rPr lang="fi-FI" sz="7200" b="1"/>
              <a:t>Alueelliset vastuut</a:t>
            </a:r>
          </a:p>
          <a:p>
            <a:r>
              <a:rPr lang="fi-FI" sz="6800"/>
              <a:t>Kirjastot</a:t>
            </a:r>
          </a:p>
          <a:p>
            <a:r>
              <a:rPr lang="fi-FI" sz="6800"/>
              <a:t>Kuntien kulttuuritoiminta</a:t>
            </a:r>
          </a:p>
          <a:p>
            <a:r>
              <a:rPr lang="fi-FI" sz="6800"/>
              <a:t>Museot</a:t>
            </a:r>
          </a:p>
          <a:p>
            <a:endParaRPr lang="fi-FI" sz="4000"/>
          </a:p>
          <a:p>
            <a:pPr marL="0" indent="0">
              <a:buNone/>
            </a:pPr>
            <a:r>
              <a:rPr lang="fi-FI" sz="7200" b="1"/>
              <a:t>Kokoon liittyvä sääntely</a:t>
            </a:r>
          </a:p>
          <a:p>
            <a:r>
              <a:rPr lang="fi-FI" sz="6800"/>
              <a:t>Kaavoittajavelvoite</a:t>
            </a:r>
          </a:p>
          <a:p>
            <a:r>
              <a:rPr lang="fi-FI" sz="6800"/>
              <a:t>Meluntorjunta</a:t>
            </a:r>
          </a:p>
          <a:p>
            <a:r>
              <a:rPr lang="fi-FI" sz="6800"/>
              <a:t>Ilmoittajan suojelu</a:t>
            </a:r>
          </a:p>
          <a:p>
            <a:r>
              <a:rPr lang="fi-FI" sz="6800"/>
              <a:t>Energiatehokkuus</a:t>
            </a:r>
          </a:p>
          <a:p>
            <a:r>
              <a:rPr lang="fi-FI" sz="6800"/>
              <a:t>Ajoneuvo- ja liikennepalveluhankintojen ympäristö- ja energiatehokkuusvaatimukset</a:t>
            </a:r>
          </a:p>
          <a:p>
            <a:endParaRPr lang="fi-FI"/>
          </a:p>
        </p:txBody>
      </p:sp>
      <p:sp>
        <p:nvSpPr>
          <p:cNvPr id="5" name="Dian numeron paikkamerkki 4">
            <a:extLst>
              <a:ext uri="{FF2B5EF4-FFF2-40B4-BE49-F238E27FC236}">
                <a16:creationId xmlns:a16="http://schemas.microsoft.com/office/drawing/2014/main" id="{89221783-871A-63B6-34D3-7DD758E6B02A}"/>
              </a:ext>
            </a:extLst>
          </p:cNvPr>
          <p:cNvSpPr>
            <a:spLocks noGrp="1"/>
          </p:cNvSpPr>
          <p:nvPr>
            <p:ph type="sldNum" sz="quarter" idx="12"/>
          </p:nvPr>
        </p:nvSpPr>
        <p:spPr/>
        <p:txBody>
          <a:bodyPr/>
          <a:lstStyle/>
          <a:p>
            <a:fld id="{7CD1C137-87C0-4E4B-8573-EDFCC21A7E6F}" type="slidenum">
              <a:rPr lang="fi-FI" noProof="0" smtClean="0"/>
              <a:t>2</a:t>
            </a:fld>
            <a:endParaRPr lang="fi-FI" noProof="0"/>
          </a:p>
        </p:txBody>
      </p:sp>
      <p:sp>
        <p:nvSpPr>
          <p:cNvPr id="6" name="Tekstiruutu 5">
            <a:extLst>
              <a:ext uri="{FF2B5EF4-FFF2-40B4-BE49-F238E27FC236}">
                <a16:creationId xmlns:a16="http://schemas.microsoft.com/office/drawing/2014/main" id="{D552DD70-6A69-60CD-BB34-085CEB37D713}"/>
              </a:ext>
            </a:extLst>
          </p:cNvPr>
          <p:cNvSpPr txBox="1"/>
          <p:nvPr/>
        </p:nvSpPr>
        <p:spPr>
          <a:xfrm>
            <a:off x="8078470" y="1706806"/>
            <a:ext cx="3606800" cy="4992136"/>
          </a:xfrm>
          <a:prstGeom prst="rect">
            <a:avLst/>
          </a:prstGeom>
          <a:noFill/>
        </p:spPr>
        <p:txBody>
          <a:bodyPr wrap="square" rtlCol="0">
            <a:spAutoFit/>
          </a:bodyPr>
          <a:lstStyle/>
          <a:p>
            <a:r>
              <a:rPr lang="fi-FI" b="1"/>
              <a:t>Tiettyjä alueita tai kuntia koskevat erityissäännökset</a:t>
            </a:r>
          </a:p>
          <a:p>
            <a:pPr marL="312738" indent="-312738">
              <a:lnSpc>
                <a:spcPct val="90000"/>
              </a:lnSpc>
              <a:spcBef>
                <a:spcPts val="1200"/>
              </a:spcBef>
              <a:buClr>
                <a:schemeClr val="tx2"/>
              </a:buClr>
              <a:buSzPct val="110000"/>
              <a:buFont typeface="Arial" panose="020B0604020202020204" pitchFamily="34" charset="0"/>
              <a:buChar char="•"/>
            </a:pPr>
            <a:r>
              <a:rPr lang="fi-FI" sz="1700"/>
              <a:t>Helsingin erillisratkaisu hyvinvointialueuudistuksessa</a:t>
            </a:r>
          </a:p>
          <a:p>
            <a:pPr marL="312738" indent="-312738">
              <a:lnSpc>
                <a:spcPct val="90000"/>
              </a:lnSpc>
              <a:spcBef>
                <a:spcPts val="1200"/>
              </a:spcBef>
              <a:buClr>
                <a:schemeClr val="tx2"/>
              </a:buClr>
              <a:buSzPct val="110000"/>
              <a:buFont typeface="Arial" panose="020B0604020202020204" pitchFamily="34" charset="0"/>
              <a:buChar char="•"/>
            </a:pPr>
            <a:r>
              <a:rPr lang="fi-FI" sz="1700"/>
              <a:t>HSL ja HSY</a:t>
            </a:r>
          </a:p>
          <a:p>
            <a:pPr marL="312738" indent="-312738">
              <a:lnSpc>
                <a:spcPct val="90000"/>
              </a:lnSpc>
              <a:spcBef>
                <a:spcPts val="1200"/>
              </a:spcBef>
              <a:buClr>
                <a:schemeClr val="tx2"/>
              </a:buClr>
              <a:buSzPct val="110000"/>
              <a:buFont typeface="Arial" panose="020B0604020202020204" pitchFamily="34" charset="0"/>
              <a:buChar char="•"/>
            </a:pPr>
            <a:r>
              <a:rPr lang="fi-FI" sz="1700"/>
              <a:t>Eläinlääkintä</a:t>
            </a:r>
          </a:p>
          <a:p>
            <a:pPr marL="312738" indent="-312738">
              <a:lnSpc>
                <a:spcPct val="90000"/>
              </a:lnSpc>
              <a:spcBef>
                <a:spcPts val="1200"/>
              </a:spcBef>
              <a:buClr>
                <a:schemeClr val="tx2"/>
              </a:buClr>
              <a:buSzPct val="110000"/>
              <a:buFont typeface="Arial" panose="020B0604020202020204" pitchFamily="34" charset="0"/>
              <a:buChar char="•"/>
            </a:pPr>
            <a:r>
              <a:rPr lang="fi-FI" sz="1700"/>
              <a:t>Ympäristön tilan seuranta ilmanlaadun osalta</a:t>
            </a:r>
          </a:p>
          <a:p>
            <a:pPr marL="312738" indent="-312738">
              <a:lnSpc>
                <a:spcPct val="90000"/>
              </a:lnSpc>
              <a:spcBef>
                <a:spcPts val="1200"/>
              </a:spcBef>
              <a:buClr>
                <a:schemeClr val="tx2"/>
              </a:buClr>
              <a:buSzPct val="110000"/>
              <a:buFont typeface="Arial" panose="020B0604020202020204" pitchFamily="34" charset="0"/>
              <a:buChar char="•"/>
            </a:pPr>
            <a:r>
              <a:rPr lang="fi-FI" sz="1700"/>
              <a:t>Aikaisemmin: Kainuun hallintokokeilu</a:t>
            </a:r>
          </a:p>
          <a:p>
            <a:pPr marL="312738" indent="-312738">
              <a:lnSpc>
                <a:spcPct val="90000"/>
              </a:lnSpc>
              <a:spcBef>
                <a:spcPts val="1200"/>
              </a:spcBef>
              <a:buClr>
                <a:schemeClr val="tx2"/>
              </a:buClr>
              <a:buSzPct val="110000"/>
              <a:buFont typeface="Arial" panose="020B0604020202020204" pitchFamily="34" charset="0"/>
              <a:buChar char="•"/>
            </a:pPr>
            <a:r>
              <a:rPr lang="fi-FI" sz="1700"/>
              <a:t>Aikaisemmin: MAL-suunnitteluvelvoite</a:t>
            </a:r>
          </a:p>
          <a:p>
            <a:pPr marL="312738" indent="-312738">
              <a:lnSpc>
                <a:spcPct val="90000"/>
              </a:lnSpc>
              <a:spcBef>
                <a:spcPts val="1200"/>
              </a:spcBef>
              <a:buClr>
                <a:schemeClr val="tx2"/>
              </a:buClr>
              <a:buSzPct val="110000"/>
              <a:buFont typeface="Arial" panose="020B0604020202020204" pitchFamily="34" charset="0"/>
              <a:buChar char="•"/>
            </a:pPr>
            <a:r>
              <a:rPr lang="fi-FI" sz="1700"/>
              <a:t>Aikaisemmin: Kårkulla-kuntayhtymä</a:t>
            </a:r>
          </a:p>
          <a:p>
            <a:endParaRPr lang="fi-FI"/>
          </a:p>
        </p:txBody>
      </p:sp>
    </p:spTree>
    <p:extLst>
      <p:ext uri="{BB962C8B-B14F-4D97-AF65-F5344CB8AC3E}">
        <p14:creationId xmlns:p14="http://schemas.microsoft.com/office/powerpoint/2010/main" val="2891970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2E3821AC-EBA1-F370-45B6-D766DA2787B8}"/>
              </a:ext>
            </a:extLst>
          </p:cNvPr>
          <p:cNvSpPr>
            <a:spLocks noGrp="1"/>
          </p:cNvSpPr>
          <p:nvPr>
            <p:ph type="title"/>
          </p:nvPr>
        </p:nvSpPr>
        <p:spPr/>
        <p:txBody>
          <a:bodyPr/>
          <a:lstStyle/>
          <a:p>
            <a:r>
              <a:rPr lang="fi-FI"/>
              <a:t>Mistä puhutaan, kun puhutaan kuntien tehtävien eriytymisestä / eriyttämisestä?</a:t>
            </a:r>
          </a:p>
        </p:txBody>
      </p:sp>
      <p:graphicFrame>
        <p:nvGraphicFramePr>
          <p:cNvPr id="6" name="Sisällön paikkamerkki 5">
            <a:extLst>
              <a:ext uri="{FF2B5EF4-FFF2-40B4-BE49-F238E27FC236}">
                <a16:creationId xmlns:a16="http://schemas.microsoft.com/office/drawing/2014/main" id="{EA7BC1C4-8E40-1355-B2FE-36B55A66F5D6}"/>
              </a:ext>
            </a:extLst>
          </p:cNvPr>
          <p:cNvGraphicFramePr>
            <a:graphicFrameLocks noGrp="1"/>
          </p:cNvGraphicFramePr>
          <p:nvPr>
            <p:ph idx="1"/>
            <p:extLst>
              <p:ext uri="{D42A27DB-BD31-4B8C-83A1-F6EECF244321}">
                <p14:modId xmlns:p14="http://schemas.microsoft.com/office/powerpoint/2010/main" val="1020781156"/>
              </p:ext>
            </p:extLst>
          </p:nvPr>
        </p:nvGraphicFramePr>
        <p:xfrm>
          <a:off x="814388" y="1944688"/>
          <a:ext cx="10871200" cy="379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3093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tsikko 22">
            <a:extLst>
              <a:ext uri="{FF2B5EF4-FFF2-40B4-BE49-F238E27FC236}">
                <a16:creationId xmlns:a16="http://schemas.microsoft.com/office/drawing/2014/main" id="{6E799E72-669B-6C41-A274-FE1B1A0154C9}"/>
              </a:ext>
            </a:extLst>
          </p:cNvPr>
          <p:cNvSpPr>
            <a:spLocks noGrp="1"/>
          </p:cNvSpPr>
          <p:nvPr>
            <p:ph type="title"/>
          </p:nvPr>
        </p:nvSpPr>
        <p:spPr>
          <a:xfrm>
            <a:off x="613097" y="286893"/>
            <a:ext cx="10965805" cy="1299027"/>
          </a:xfrm>
        </p:spPr>
        <p:txBody>
          <a:bodyPr/>
          <a:lstStyle/>
          <a:p>
            <a:r>
              <a:rPr lang="fi-FI" dirty="0"/>
              <a:t>OKM: Lakisääteisten tehtävien hoitaminen kuntarajat ylittävästi</a:t>
            </a:r>
          </a:p>
        </p:txBody>
      </p:sp>
      <p:sp>
        <p:nvSpPr>
          <p:cNvPr id="2" name="Sisällön paikkamerkki 1">
            <a:extLst>
              <a:ext uri="{FF2B5EF4-FFF2-40B4-BE49-F238E27FC236}">
                <a16:creationId xmlns:a16="http://schemas.microsoft.com/office/drawing/2014/main" id="{92B1E174-4D97-084D-8468-E5E7D16C98C2}"/>
              </a:ext>
            </a:extLst>
          </p:cNvPr>
          <p:cNvSpPr>
            <a:spLocks noGrp="1"/>
          </p:cNvSpPr>
          <p:nvPr>
            <p:ph idx="1"/>
          </p:nvPr>
        </p:nvSpPr>
        <p:spPr/>
        <p:txBody>
          <a:bodyPr>
            <a:normAutofit fontScale="70000" lnSpcReduction="20000"/>
          </a:bodyPr>
          <a:lstStyle/>
          <a:p>
            <a:r>
              <a:rPr lang="fi-FI" dirty="0"/>
              <a:t>OKM:n toimialalla kuntien lakisääteisiä ydinpalveluita ovat </a:t>
            </a:r>
            <a:r>
              <a:rPr lang="fi-FI" b="1" dirty="0"/>
              <a:t>varhaiskasvatus sekä esi- ja perusopetus</a:t>
            </a:r>
          </a:p>
          <a:p>
            <a:r>
              <a:rPr lang="fi-FI" dirty="0"/>
              <a:t>Kunnilla on keskeinen rooli myös </a:t>
            </a:r>
            <a:r>
              <a:rPr lang="fi-FI" b="1" dirty="0"/>
              <a:t>oppivelvollisuusikäisten toisen asteen koulutuksen järjestäjinä </a:t>
            </a:r>
            <a:r>
              <a:rPr lang="fi-FI" dirty="0"/>
              <a:t>(lukio, ammatillinen) perustuen OKM:n myöntämään </a:t>
            </a:r>
            <a:r>
              <a:rPr lang="fi-FI" b="1" dirty="0"/>
              <a:t>järjestämislupaan</a:t>
            </a:r>
          </a:p>
          <a:p>
            <a:r>
              <a:rPr lang="fi-FI" dirty="0"/>
              <a:t>Järjestämisrakenteiden tulisi turvata ja mahdollistaa em. palveluiden laadukas ja kustannustehokas järjestäminen</a:t>
            </a:r>
          </a:p>
          <a:p>
            <a:r>
              <a:rPr lang="fi-FI" dirty="0"/>
              <a:t>Tarvitaan valtion ohjausta ja valtion vetämä prosessi rakenteen muodostamiseksi (hallitusohjelmakirjaus)</a:t>
            </a:r>
          </a:p>
          <a:p>
            <a:r>
              <a:rPr lang="fi-FI" dirty="0"/>
              <a:t>Lähtökohtana palveluiden järjestämiskriteerit ja nykyiset kuntarajat ylittävä järjestämisvastuu</a:t>
            </a:r>
          </a:p>
          <a:p>
            <a:pPr lvl="1"/>
            <a:r>
              <a:rPr lang="fi-FI" dirty="0"/>
              <a:t>toisen asteen koulutuksen järjestämisvastuu kattaa myös muiden kuin oppivelvollisuusikäisten koulutuksen</a:t>
            </a:r>
          </a:p>
          <a:p>
            <a:r>
              <a:rPr lang="fi-FI" dirty="0"/>
              <a:t>Rahan tulee seurata järjestäjää; valtionosuusjärjestelmä ja verotulojen siirtyminen tulisi samassa yhteydessä uudistaa/muuttaa</a:t>
            </a:r>
          </a:p>
          <a:p>
            <a:r>
              <a:rPr lang="fi-FI" dirty="0"/>
              <a:t>Kuntien tehtävänä on myös järjestää </a:t>
            </a:r>
            <a:r>
              <a:rPr lang="fi-FI" b="1" dirty="0"/>
              <a:t>kulttuuri- ja kirjastotoimintaa sekä nuoriso- </a:t>
            </a:r>
            <a:r>
              <a:rPr lang="fi-FI" b="1"/>
              <a:t>ja liikuntapalveluja. Museoiden</a:t>
            </a:r>
            <a:r>
              <a:rPr lang="fi-FI" b="1" dirty="0"/>
              <a:t>, teattereiden ja orkestereiden tehtävät sekä taiteen perusopetus</a:t>
            </a:r>
            <a:r>
              <a:rPr lang="fi-FI" dirty="0"/>
              <a:t> ovat kunnille vapaaehtoisia. </a:t>
            </a:r>
          </a:p>
          <a:p>
            <a:endParaRPr lang="fi-FI" dirty="0"/>
          </a:p>
          <a:p>
            <a:endParaRPr lang="fi-FI" dirty="0"/>
          </a:p>
        </p:txBody>
      </p:sp>
      <p:sp>
        <p:nvSpPr>
          <p:cNvPr id="5" name="Dian numeron paikkamerkki 4">
            <a:extLst>
              <a:ext uri="{FF2B5EF4-FFF2-40B4-BE49-F238E27FC236}">
                <a16:creationId xmlns:a16="http://schemas.microsoft.com/office/drawing/2014/main" id="{21BFC602-E183-5C4E-8A91-7E3199B0508F}"/>
              </a:ext>
            </a:extLst>
          </p:cNvPr>
          <p:cNvSpPr>
            <a:spLocks noGrp="1"/>
          </p:cNvSpPr>
          <p:nvPr>
            <p:ph type="sldNum" sz="quarter" idx="12"/>
          </p:nvPr>
        </p:nvSpPr>
        <p:spPr/>
        <p:txBody>
          <a:bodyPr/>
          <a:lstStyle/>
          <a:p>
            <a:fld id="{1EA1DD0D-7089-48C5-B116-A19F892CF1D9}" type="slidenum">
              <a:rPr lang="fi-FI" smtClean="0"/>
              <a:pPr/>
              <a:t>4</a:t>
            </a:fld>
            <a:r>
              <a:rPr lang="fi-FI"/>
              <a:t>  </a:t>
            </a:r>
            <a:r>
              <a:rPr lang="fi-FI" b="0">
                <a:solidFill>
                  <a:schemeClr val="bg1">
                    <a:lumMod val="65000"/>
                  </a:schemeClr>
                </a:solidFill>
              </a:rPr>
              <a:t>|</a:t>
            </a:r>
            <a:endParaRPr lang="fi-FI" sz="800" b="0" dirty="0">
              <a:solidFill>
                <a:schemeClr val="bg1">
                  <a:lumMod val="65000"/>
                </a:schemeClr>
              </a:solidFill>
            </a:endParaRPr>
          </a:p>
        </p:txBody>
      </p:sp>
      <p:sp>
        <p:nvSpPr>
          <p:cNvPr id="4" name="Päivämäärän paikkamerkki 3">
            <a:extLst>
              <a:ext uri="{FF2B5EF4-FFF2-40B4-BE49-F238E27FC236}">
                <a16:creationId xmlns:a16="http://schemas.microsoft.com/office/drawing/2014/main" id="{9BBE754F-B056-1B40-9968-2FE6AE673F54}"/>
              </a:ext>
            </a:extLst>
          </p:cNvPr>
          <p:cNvSpPr>
            <a:spLocks noGrp="1"/>
          </p:cNvSpPr>
          <p:nvPr>
            <p:ph type="dt" sz="half" idx="2"/>
          </p:nvPr>
        </p:nvSpPr>
        <p:spPr/>
        <p:txBody>
          <a:bodyPr/>
          <a:lstStyle/>
          <a:p>
            <a:fld id="{1DE70628-633B-B149-9702-0A19E126BB43}" type="datetime1">
              <a:rPr lang="fi-FI" smtClean="0"/>
              <a:t>2.6.2026</a:t>
            </a:fld>
            <a:endParaRPr lang="fi-FI" dirty="0"/>
          </a:p>
        </p:txBody>
      </p:sp>
    </p:spTree>
    <p:extLst>
      <p:ext uri="{BB962C8B-B14F-4D97-AF65-F5344CB8AC3E}">
        <p14:creationId xmlns:p14="http://schemas.microsoft.com/office/powerpoint/2010/main" val="482889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51ED6EF-AC6D-10C6-F2E6-6E5336C93984}"/>
              </a:ext>
            </a:extLst>
          </p:cNvPr>
          <p:cNvSpPr>
            <a:spLocks noGrp="1"/>
          </p:cNvSpPr>
          <p:nvPr>
            <p:ph type="title"/>
          </p:nvPr>
        </p:nvSpPr>
        <p:spPr>
          <a:xfrm>
            <a:off x="577047" y="-123395"/>
            <a:ext cx="10965805" cy="1299027"/>
          </a:xfrm>
        </p:spPr>
        <p:txBody>
          <a:bodyPr/>
          <a:lstStyle/>
          <a:p>
            <a:r>
              <a:rPr lang="fi-FI"/>
              <a:t>OKM: Vaihtoehtoja </a:t>
            </a:r>
            <a:r>
              <a:rPr lang="fi-FI" dirty="0"/>
              <a:t>tehtävien hoitamiselle</a:t>
            </a:r>
          </a:p>
        </p:txBody>
      </p:sp>
      <p:sp>
        <p:nvSpPr>
          <p:cNvPr id="3" name="Sisällön paikkamerkki 2">
            <a:extLst>
              <a:ext uri="{FF2B5EF4-FFF2-40B4-BE49-F238E27FC236}">
                <a16:creationId xmlns:a16="http://schemas.microsoft.com/office/drawing/2014/main" id="{301B6DD9-7698-7A35-8358-07767B036F2B}"/>
              </a:ext>
            </a:extLst>
          </p:cNvPr>
          <p:cNvSpPr>
            <a:spLocks noGrp="1"/>
          </p:cNvSpPr>
          <p:nvPr>
            <p:ph idx="1"/>
          </p:nvPr>
        </p:nvSpPr>
        <p:spPr>
          <a:xfrm>
            <a:off x="815414" y="1412777"/>
            <a:ext cx="10965805" cy="4524001"/>
          </a:xfrm>
        </p:spPr>
        <p:txBody>
          <a:bodyPr>
            <a:noAutofit/>
          </a:bodyPr>
          <a:lstStyle/>
          <a:p>
            <a:pPr marL="0" indent="0">
              <a:buNone/>
            </a:pPr>
            <a:r>
              <a:rPr lang="fi-FI" sz="1867" dirty="0"/>
              <a:t>A) Suurempi kuntakoko mahdollistaisi laadukkaita palveluita</a:t>
            </a:r>
          </a:p>
          <a:p>
            <a:pPr marL="0" indent="0">
              <a:buNone/>
            </a:pPr>
            <a:r>
              <a:rPr lang="fi-FI" sz="1867" dirty="0"/>
              <a:t>B) Kuntien tehtävien eriyttäminen </a:t>
            </a:r>
          </a:p>
          <a:p>
            <a:pPr marL="0" indent="0">
              <a:buNone/>
            </a:pPr>
            <a:r>
              <a:rPr lang="fi-FI" sz="1867" dirty="0"/>
              <a:t>C) Järjestämisvelvollisuus voitaisiin säätää uudentyyppiselle järjestäjälle</a:t>
            </a:r>
          </a:p>
          <a:p>
            <a:pPr lvl="1"/>
            <a:r>
              <a:rPr lang="fi-FI" sz="1600" dirty="0"/>
              <a:t>olemassa olevia rakenteita vai uusia?</a:t>
            </a:r>
          </a:p>
          <a:p>
            <a:pPr lvl="1"/>
            <a:r>
              <a:rPr lang="fi-FI" sz="1600" dirty="0"/>
              <a:t>päällekkäisten rakenteiden ongelma, esim. yksi ammatillisen koulutuksen järjestäjä voi toimia viidellä eri työllisyysalueella</a:t>
            </a:r>
          </a:p>
          <a:p>
            <a:r>
              <a:rPr lang="fi-FI" sz="1867" dirty="0"/>
              <a:t>Lainsäädännöllä voidaan velvoittaa erilaisia alueelliseen palveluiden saavutettavuuteen liittyviä asioita</a:t>
            </a:r>
          </a:p>
          <a:p>
            <a:r>
              <a:rPr lang="fi-FI" sz="1867" dirty="0"/>
              <a:t>Valtionosuuksiin liittyvä valtion ohjaus haastavaa, kun rahoituksen käyttö on kuntien päätettävissä</a:t>
            </a:r>
          </a:p>
          <a:p>
            <a:r>
              <a:rPr lang="fi-FI" sz="1867" dirty="0"/>
              <a:t>Myös valtionavustusten osalta väestön palvelutarvetta tarkasteltava laajemmalla alueella (esim. liikuntapaikkarakentaminen)</a:t>
            </a:r>
          </a:p>
        </p:txBody>
      </p:sp>
      <p:sp>
        <p:nvSpPr>
          <p:cNvPr id="4" name="Dian numeron paikkamerkki 3">
            <a:extLst>
              <a:ext uri="{FF2B5EF4-FFF2-40B4-BE49-F238E27FC236}">
                <a16:creationId xmlns:a16="http://schemas.microsoft.com/office/drawing/2014/main" id="{56B98CEF-086E-8426-163E-F7C5675F9645}"/>
              </a:ext>
            </a:extLst>
          </p:cNvPr>
          <p:cNvSpPr>
            <a:spLocks noGrp="1"/>
          </p:cNvSpPr>
          <p:nvPr>
            <p:ph type="sldNum" sz="quarter" idx="12"/>
          </p:nvPr>
        </p:nvSpPr>
        <p:spPr/>
        <p:txBody>
          <a:bodyPr/>
          <a:lstStyle/>
          <a:p>
            <a:fld id="{1EA1DD0D-7089-48C5-B116-A19F892CF1D9}" type="slidenum">
              <a:rPr lang="fi-FI" smtClean="0"/>
              <a:pPr/>
              <a:t>5</a:t>
            </a:fld>
            <a:r>
              <a:rPr lang="fi-FI"/>
              <a:t>  </a:t>
            </a:r>
            <a:r>
              <a:rPr lang="fi-FI" b="0">
                <a:solidFill>
                  <a:schemeClr val="bg1">
                    <a:lumMod val="65000"/>
                  </a:schemeClr>
                </a:solidFill>
              </a:rPr>
              <a:t>|</a:t>
            </a:r>
            <a:endParaRPr lang="fi-FI" sz="800" b="0" dirty="0">
              <a:solidFill>
                <a:schemeClr val="bg1">
                  <a:lumMod val="65000"/>
                </a:schemeClr>
              </a:solidFill>
            </a:endParaRPr>
          </a:p>
        </p:txBody>
      </p:sp>
      <p:sp>
        <p:nvSpPr>
          <p:cNvPr id="5" name="Päivämäärän paikkamerkki 4">
            <a:extLst>
              <a:ext uri="{FF2B5EF4-FFF2-40B4-BE49-F238E27FC236}">
                <a16:creationId xmlns:a16="http://schemas.microsoft.com/office/drawing/2014/main" id="{71AFB997-9457-17D4-C476-98E7FE99B164}"/>
              </a:ext>
            </a:extLst>
          </p:cNvPr>
          <p:cNvSpPr>
            <a:spLocks noGrp="1"/>
          </p:cNvSpPr>
          <p:nvPr>
            <p:ph type="dt" sz="half" idx="2"/>
          </p:nvPr>
        </p:nvSpPr>
        <p:spPr/>
        <p:txBody>
          <a:bodyPr/>
          <a:lstStyle/>
          <a:p>
            <a:fld id="{DE55D46C-FFDD-D244-BC09-59C228F6F1B8}" type="datetime1">
              <a:rPr lang="fi-FI" smtClean="0"/>
              <a:t>2.6.2026</a:t>
            </a:fld>
            <a:endParaRPr lang="fi-FI" dirty="0"/>
          </a:p>
        </p:txBody>
      </p:sp>
    </p:spTree>
    <p:extLst>
      <p:ext uri="{BB962C8B-B14F-4D97-AF65-F5344CB8AC3E}">
        <p14:creationId xmlns:p14="http://schemas.microsoft.com/office/powerpoint/2010/main" val="159694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506990-C229-957A-648A-EB014B34855F}"/>
              </a:ext>
            </a:extLst>
          </p:cNvPr>
          <p:cNvSpPr>
            <a:spLocks noGrp="1"/>
          </p:cNvSpPr>
          <p:nvPr>
            <p:ph type="title"/>
          </p:nvPr>
        </p:nvSpPr>
        <p:spPr/>
        <p:txBody>
          <a:bodyPr/>
          <a:lstStyle/>
          <a:p>
            <a:r>
              <a:rPr lang="fi-FI" dirty="0"/>
              <a:t>Lisää ministeriöiden näkökulmia</a:t>
            </a:r>
          </a:p>
        </p:txBody>
      </p:sp>
      <p:sp>
        <p:nvSpPr>
          <p:cNvPr id="3" name="Sisällön paikkamerkki 2">
            <a:extLst>
              <a:ext uri="{FF2B5EF4-FFF2-40B4-BE49-F238E27FC236}">
                <a16:creationId xmlns:a16="http://schemas.microsoft.com/office/drawing/2014/main" id="{DD9BC2CE-0103-8450-6B96-8D230BD363D0}"/>
              </a:ext>
            </a:extLst>
          </p:cNvPr>
          <p:cNvSpPr>
            <a:spLocks noGrp="1"/>
          </p:cNvSpPr>
          <p:nvPr>
            <p:ph sz="half" idx="1"/>
          </p:nvPr>
        </p:nvSpPr>
        <p:spPr/>
        <p:txBody>
          <a:bodyPr vert="horz" lIns="0" tIns="45720" rIns="0" bIns="45720" rtlCol="0" anchor="t">
            <a:normAutofit fontScale="70000" lnSpcReduction="20000"/>
          </a:bodyPr>
          <a:lstStyle/>
          <a:p>
            <a:pPr marL="312420" indent="-312420"/>
            <a:r>
              <a:rPr lang="fi-FI" dirty="0">
                <a:ea typeface="+mn-lt"/>
                <a:cs typeface="+mn-lt"/>
              </a:rPr>
              <a:t>YM katsoo, että kunnat ovat avainasemassa siirryttäessä hiilineutraalin yhteiskuntaan. Kunnille on osoitettu monia keskeisiä tehtäviä niin ilmastoa, ympäristöä, kaavoitusta ja maankäyttöä, jätteitä, asumista, kuin rakentamista koskevassa lainsäädännössä. Kaikilla kunnilla ei ole edellytyksiä ottaa vastaan uusia tehtäviä tai velvoitteita, eikä voimavaroja vastata vihreän siirtymän, ilmastonmuutoksen ja luontokadon haasteisiin. Yhtenäiskuntamallista irtautumista voitaisiin ympäristöministeriön mukaan edistää vaiheittain kokeilemalla sitä esimerkiksi tehtäväkohtaisesti ja sopimuspohjaisesti suuremmilla kaupunkiseuduilla.</a:t>
            </a:r>
            <a:endParaRPr lang="fi-FI" dirty="0">
              <a:cs typeface="Arial"/>
            </a:endParaRPr>
          </a:p>
          <a:p>
            <a:pPr marL="312420" indent="-312420"/>
            <a:endParaRPr lang="fi-FI" dirty="0">
              <a:cs typeface="Arial"/>
            </a:endParaRPr>
          </a:p>
        </p:txBody>
      </p:sp>
      <p:sp>
        <p:nvSpPr>
          <p:cNvPr id="4" name="Sisällön paikkamerkki 3">
            <a:extLst>
              <a:ext uri="{FF2B5EF4-FFF2-40B4-BE49-F238E27FC236}">
                <a16:creationId xmlns:a16="http://schemas.microsoft.com/office/drawing/2014/main" id="{C3093B75-F968-35DD-D66F-EB826FD60821}"/>
              </a:ext>
            </a:extLst>
          </p:cNvPr>
          <p:cNvSpPr>
            <a:spLocks noGrp="1"/>
          </p:cNvSpPr>
          <p:nvPr>
            <p:ph sz="half" idx="2"/>
          </p:nvPr>
        </p:nvSpPr>
        <p:spPr/>
        <p:txBody>
          <a:bodyPr vert="horz" lIns="0" tIns="45720" rIns="0" bIns="45720" rtlCol="0" anchor="t">
            <a:normAutofit fontScale="70000" lnSpcReduction="20000"/>
          </a:bodyPr>
          <a:lstStyle/>
          <a:p>
            <a:pPr marL="312420" indent="-312420"/>
            <a:r>
              <a:rPr lang="fi-FI" dirty="0">
                <a:ea typeface="+mn-lt"/>
                <a:cs typeface="+mn-lt"/>
              </a:rPr>
              <a:t>Esitykset sekä kuntien eriytymiskehityksestä että tehtävien eriyttämisestä, ml. yhteistyön muodot, antavat paljon ajattelemisen aihetta.  </a:t>
            </a:r>
          </a:p>
          <a:p>
            <a:pPr marL="312420" indent="-312420"/>
            <a:r>
              <a:rPr lang="fi-FI" dirty="0" err="1">
                <a:ea typeface="+mn-lt"/>
                <a:cs typeface="+mn-lt"/>
              </a:rPr>
              <a:t>STM:n</a:t>
            </a:r>
            <a:r>
              <a:rPr lang="fi-FI" dirty="0">
                <a:ea typeface="+mn-lt"/>
                <a:cs typeface="+mn-lt"/>
              </a:rPr>
              <a:t> näkemyksen mukaan kuntien ja hyvinvointialueiden tehtäviä, tavoitteita ja rakenteita on perusteltua tarkastella molempien parlamentaaristen tulevaisuustyöryhmien yhteistyönä. </a:t>
            </a:r>
          </a:p>
          <a:p>
            <a:pPr marL="312420" indent="-312420"/>
            <a:r>
              <a:rPr lang="fi-FI" dirty="0">
                <a:ea typeface="+mn-lt"/>
                <a:cs typeface="+mn-lt"/>
              </a:rPr>
              <a:t>Osaamisen, asiantuntemuksen, resurssien varmistaminen olennaista (MMM)</a:t>
            </a:r>
          </a:p>
          <a:p>
            <a:pPr marL="312420" indent="-312420"/>
            <a:endParaRPr lang="fi-FI" sz="1800" dirty="0">
              <a:solidFill>
                <a:srgbClr val="464646"/>
              </a:solidFill>
              <a:cs typeface="Arial" panose="020B0604020202020204"/>
            </a:endParaRPr>
          </a:p>
        </p:txBody>
      </p:sp>
      <p:sp>
        <p:nvSpPr>
          <p:cNvPr id="5" name="Dian numeron paikkamerkki 4">
            <a:extLst>
              <a:ext uri="{FF2B5EF4-FFF2-40B4-BE49-F238E27FC236}">
                <a16:creationId xmlns:a16="http://schemas.microsoft.com/office/drawing/2014/main" id="{8DAB6059-EBEA-D5B4-5FA9-26C6843812B4}"/>
              </a:ext>
            </a:extLst>
          </p:cNvPr>
          <p:cNvSpPr>
            <a:spLocks noGrp="1"/>
          </p:cNvSpPr>
          <p:nvPr>
            <p:ph type="sldNum" sz="quarter" idx="12"/>
          </p:nvPr>
        </p:nvSpPr>
        <p:spPr/>
        <p:txBody>
          <a:bodyPr/>
          <a:lstStyle/>
          <a:p>
            <a:fld id="{7CD1C137-87C0-4E4B-8573-EDFCC21A7E6F}" type="slidenum">
              <a:rPr lang="fi-FI" noProof="0" smtClean="0"/>
              <a:t>6</a:t>
            </a:fld>
            <a:endParaRPr lang="fi-FI" noProof="0"/>
          </a:p>
        </p:txBody>
      </p:sp>
    </p:spTree>
    <p:extLst>
      <p:ext uri="{BB962C8B-B14F-4D97-AF65-F5344CB8AC3E}">
        <p14:creationId xmlns:p14="http://schemas.microsoft.com/office/powerpoint/2010/main" val="184362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E59F89-8276-7FE3-4A48-40C6721462A2}"/>
              </a:ext>
            </a:extLst>
          </p:cNvPr>
          <p:cNvSpPr>
            <a:spLocks noGrp="1"/>
          </p:cNvSpPr>
          <p:nvPr>
            <p:ph type="title"/>
          </p:nvPr>
        </p:nvSpPr>
        <p:spPr>
          <a:xfrm>
            <a:off x="814161" y="720000"/>
            <a:ext cx="10888566" cy="731643"/>
          </a:xfrm>
        </p:spPr>
        <p:txBody>
          <a:bodyPr>
            <a:normAutofit fontScale="90000"/>
          </a:bodyPr>
          <a:lstStyle/>
          <a:p>
            <a:r>
              <a:rPr lang="fi-FI" dirty="0"/>
              <a:t>Näkökulmia kuntien rahoituksesta tehtävien eriytyessä</a:t>
            </a:r>
          </a:p>
        </p:txBody>
      </p:sp>
      <p:sp>
        <p:nvSpPr>
          <p:cNvPr id="3" name="Sisällön paikkamerkki 2">
            <a:extLst>
              <a:ext uri="{FF2B5EF4-FFF2-40B4-BE49-F238E27FC236}">
                <a16:creationId xmlns:a16="http://schemas.microsoft.com/office/drawing/2014/main" id="{676E34E0-43BC-3173-BEFD-1396AC14B228}"/>
              </a:ext>
            </a:extLst>
          </p:cNvPr>
          <p:cNvSpPr>
            <a:spLocks noGrp="1"/>
          </p:cNvSpPr>
          <p:nvPr>
            <p:ph idx="1"/>
          </p:nvPr>
        </p:nvSpPr>
        <p:spPr>
          <a:xfrm>
            <a:off x="814162" y="1572768"/>
            <a:ext cx="10871108" cy="4565232"/>
          </a:xfrm>
        </p:spPr>
        <p:txBody>
          <a:bodyPr>
            <a:normAutofit fontScale="85000" lnSpcReduction="20000"/>
          </a:bodyPr>
          <a:lstStyle/>
          <a:p>
            <a:r>
              <a:rPr lang="fi-FI" dirty="0"/>
              <a:t>Tehtävien eriyttäminen vaatisi todennäköisesti muutoksia valtionosuusjärjestelmässä </a:t>
            </a:r>
          </a:p>
          <a:p>
            <a:r>
              <a:rPr lang="fi-FI" dirty="0"/>
              <a:t>Kunnalla täytyy olla määräysvalta sille maksettavista valtionosuuksista; kunta ei voi toimia vain rahan välikätenä</a:t>
            </a:r>
          </a:p>
          <a:p>
            <a:r>
              <a:rPr lang="fi-FI" dirty="0"/>
              <a:t>Tunnistettu kaksi pääpolkua: </a:t>
            </a:r>
          </a:p>
          <a:p>
            <a:pPr lvl="1"/>
            <a:r>
              <a:rPr lang="fi-FI" dirty="0"/>
              <a:t>Rahoitus myönnetään suoraan palvelun järjestäjälle (ei välttämättä kunnalle), jos kunnalla ei ole määräysvaltaa rahoituksen käytöstä</a:t>
            </a:r>
          </a:p>
          <a:p>
            <a:pPr lvl="2"/>
            <a:r>
              <a:rPr lang="fi-FI" dirty="0"/>
              <a:t>Kaikilla kunnilla palvelusta omarahoitusosuus (negatiivinen valtionosuus) ja valtio maksaa valtionosuuden suoraan järjestäjälle</a:t>
            </a:r>
          </a:p>
          <a:p>
            <a:pPr lvl="1"/>
            <a:r>
              <a:rPr lang="fi-FI" dirty="0"/>
              <a:t>Rahoitus myönnetään kaikille kunnille kuten nykyisin, mutta kunta ostaa palvelun sopimukseen ja yhteistoimintaan perustuen palvelun järjestäjältä omien asukkaiden palveluiden käytön mukaan</a:t>
            </a:r>
          </a:p>
          <a:p>
            <a:pPr lvl="2"/>
            <a:r>
              <a:rPr lang="fi-FI" dirty="0"/>
              <a:t>Kunnalla tulee olla mahdollisuus neuvotella/sopia rahoituksen käytöstä ja säätää omien kuntalaisten palvelutasoa</a:t>
            </a:r>
          </a:p>
          <a:p>
            <a:r>
              <a:rPr lang="fi-FI" dirty="0"/>
              <a:t>Tärkeää, että palveluiden rahoituksessa huomioidaan edelleen kuntien olosuhteet, palvelutarve sekä verotulopohja</a:t>
            </a:r>
          </a:p>
          <a:p>
            <a:pPr marL="0" indent="0">
              <a:buNone/>
            </a:pPr>
            <a:endParaRPr lang="fi-FI" dirty="0"/>
          </a:p>
        </p:txBody>
      </p:sp>
      <p:sp>
        <p:nvSpPr>
          <p:cNvPr id="4" name="Dian numeron paikkamerkki 3">
            <a:extLst>
              <a:ext uri="{FF2B5EF4-FFF2-40B4-BE49-F238E27FC236}">
                <a16:creationId xmlns:a16="http://schemas.microsoft.com/office/drawing/2014/main" id="{F673063B-F97E-43B2-1115-9B270C0346E6}"/>
              </a:ext>
            </a:extLst>
          </p:cNvPr>
          <p:cNvSpPr>
            <a:spLocks noGrp="1"/>
          </p:cNvSpPr>
          <p:nvPr>
            <p:ph type="sldNum" sz="quarter" idx="12"/>
          </p:nvPr>
        </p:nvSpPr>
        <p:spPr/>
        <p:txBody>
          <a:bodyPr/>
          <a:lstStyle/>
          <a:p>
            <a:fld id="{7CD1C137-87C0-4E4B-8573-EDFCC21A7E6F}" type="slidenum">
              <a:rPr lang="fi-FI" noProof="0" smtClean="0"/>
              <a:pPr/>
              <a:t>7</a:t>
            </a:fld>
            <a:endParaRPr lang="fi-FI" noProof="0"/>
          </a:p>
        </p:txBody>
      </p:sp>
    </p:spTree>
    <p:extLst>
      <p:ext uri="{BB962C8B-B14F-4D97-AF65-F5344CB8AC3E}">
        <p14:creationId xmlns:p14="http://schemas.microsoft.com/office/powerpoint/2010/main" val="172888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83F6614-7BBD-E01B-5F7B-86AD65EECE30}"/>
              </a:ext>
            </a:extLst>
          </p:cNvPr>
          <p:cNvSpPr>
            <a:spLocks noGrp="1"/>
          </p:cNvSpPr>
          <p:nvPr>
            <p:ph type="title"/>
          </p:nvPr>
        </p:nvSpPr>
        <p:spPr/>
        <p:txBody>
          <a:bodyPr/>
          <a:lstStyle/>
          <a:p>
            <a:r>
              <a:rPr lang="fi-FI"/>
              <a:t>Tehtävien eriyttämisen SWOT</a:t>
            </a:r>
          </a:p>
        </p:txBody>
      </p:sp>
      <p:sp>
        <p:nvSpPr>
          <p:cNvPr id="9" name="Tekstin paikkamerkki 8">
            <a:extLst>
              <a:ext uri="{FF2B5EF4-FFF2-40B4-BE49-F238E27FC236}">
                <a16:creationId xmlns:a16="http://schemas.microsoft.com/office/drawing/2014/main" id="{3E6F92DE-77EA-7948-8C87-EFEE9150B06A}"/>
              </a:ext>
            </a:extLst>
          </p:cNvPr>
          <p:cNvSpPr>
            <a:spLocks noGrp="1"/>
          </p:cNvSpPr>
          <p:nvPr>
            <p:ph type="body" sz="half" idx="22"/>
          </p:nvPr>
        </p:nvSpPr>
        <p:spPr/>
        <p:txBody>
          <a:bodyPr/>
          <a:lstStyle/>
          <a:p>
            <a:r>
              <a:rPr lang="fi-FI"/>
              <a:t>Vahvuudet </a:t>
            </a:r>
          </a:p>
        </p:txBody>
      </p:sp>
      <p:sp>
        <p:nvSpPr>
          <p:cNvPr id="6" name="Tekstin paikkamerkki 5">
            <a:extLst>
              <a:ext uri="{FF2B5EF4-FFF2-40B4-BE49-F238E27FC236}">
                <a16:creationId xmlns:a16="http://schemas.microsoft.com/office/drawing/2014/main" id="{5B5852AB-D933-8EB5-9940-3A04B6DA1752}"/>
              </a:ext>
            </a:extLst>
          </p:cNvPr>
          <p:cNvSpPr>
            <a:spLocks noGrp="1"/>
          </p:cNvSpPr>
          <p:nvPr>
            <p:ph type="body" sz="half" idx="2"/>
          </p:nvPr>
        </p:nvSpPr>
        <p:spPr/>
        <p:txBody>
          <a:bodyPr>
            <a:normAutofit fontScale="77500" lnSpcReduction="20000"/>
          </a:bodyPr>
          <a:lstStyle/>
          <a:p>
            <a:r>
              <a:rPr lang="fi-FI"/>
              <a:t>Tehtävien mitoittaminen tosiasialliseen kantokykyyn</a:t>
            </a:r>
          </a:p>
          <a:p>
            <a:r>
              <a:rPr lang="fi-FI"/>
              <a:t>Lainsäädäntö tunnistaisi jo käytännössä tapahtuneen kuntien eriytymisen</a:t>
            </a:r>
          </a:p>
          <a:p>
            <a:r>
              <a:rPr lang="fi-FI"/>
              <a:t>Palvelujen turvaaminen</a:t>
            </a:r>
          </a:p>
          <a:p>
            <a:endParaRPr lang="fi-FI"/>
          </a:p>
          <a:p>
            <a:endParaRPr lang="fi-FI"/>
          </a:p>
        </p:txBody>
      </p:sp>
      <p:sp>
        <p:nvSpPr>
          <p:cNvPr id="11" name="Tekstin paikkamerkki 10">
            <a:extLst>
              <a:ext uri="{FF2B5EF4-FFF2-40B4-BE49-F238E27FC236}">
                <a16:creationId xmlns:a16="http://schemas.microsoft.com/office/drawing/2014/main" id="{8D8676BA-11DB-D16A-DF05-ADAD048B81A5}"/>
              </a:ext>
            </a:extLst>
          </p:cNvPr>
          <p:cNvSpPr>
            <a:spLocks noGrp="1"/>
          </p:cNvSpPr>
          <p:nvPr>
            <p:ph type="body" sz="half" idx="24"/>
          </p:nvPr>
        </p:nvSpPr>
        <p:spPr/>
        <p:txBody>
          <a:bodyPr/>
          <a:lstStyle/>
          <a:p>
            <a:r>
              <a:rPr lang="fi-FI"/>
              <a:t>Heikkoudet</a:t>
            </a:r>
          </a:p>
        </p:txBody>
      </p:sp>
      <p:sp>
        <p:nvSpPr>
          <p:cNvPr id="10" name="Tekstin paikkamerkki 9">
            <a:extLst>
              <a:ext uri="{FF2B5EF4-FFF2-40B4-BE49-F238E27FC236}">
                <a16:creationId xmlns:a16="http://schemas.microsoft.com/office/drawing/2014/main" id="{729F4597-1CA3-9535-97DE-2A590B84DDE6}"/>
              </a:ext>
            </a:extLst>
          </p:cNvPr>
          <p:cNvSpPr>
            <a:spLocks noGrp="1"/>
          </p:cNvSpPr>
          <p:nvPr>
            <p:ph type="body" sz="half" idx="23"/>
          </p:nvPr>
        </p:nvSpPr>
        <p:spPr/>
        <p:txBody>
          <a:bodyPr>
            <a:normAutofit fontScale="85000" lnSpcReduction="10000"/>
          </a:bodyPr>
          <a:lstStyle/>
          <a:p>
            <a:r>
              <a:rPr lang="fi-FI"/>
              <a:t>Osallistumisoikeuksien varmistaminen, ettei koeta asukkaiden osalta eriarvoistavaksi</a:t>
            </a:r>
          </a:p>
          <a:p>
            <a:r>
              <a:rPr lang="fi-FI"/>
              <a:t>Monimutkaisuus: hallinto, rahoitusjärjestelmä, asukkaan näkökulma</a:t>
            </a:r>
          </a:p>
        </p:txBody>
      </p:sp>
      <p:sp>
        <p:nvSpPr>
          <p:cNvPr id="8" name="Tekstin paikkamerkki 7">
            <a:extLst>
              <a:ext uri="{FF2B5EF4-FFF2-40B4-BE49-F238E27FC236}">
                <a16:creationId xmlns:a16="http://schemas.microsoft.com/office/drawing/2014/main" id="{7C257F4B-6ACD-755D-5C8B-6ECCDB4AF47C}"/>
              </a:ext>
            </a:extLst>
          </p:cNvPr>
          <p:cNvSpPr>
            <a:spLocks noGrp="1"/>
          </p:cNvSpPr>
          <p:nvPr>
            <p:ph type="body" sz="half" idx="21"/>
          </p:nvPr>
        </p:nvSpPr>
        <p:spPr/>
        <p:txBody>
          <a:bodyPr/>
          <a:lstStyle/>
          <a:p>
            <a:r>
              <a:rPr lang="fi-FI"/>
              <a:t>Mahdollisuudet</a:t>
            </a:r>
          </a:p>
        </p:txBody>
      </p:sp>
      <p:sp>
        <p:nvSpPr>
          <p:cNvPr id="7" name="Tekstin paikkamerkki 6">
            <a:extLst>
              <a:ext uri="{FF2B5EF4-FFF2-40B4-BE49-F238E27FC236}">
                <a16:creationId xmlns:a16="http://schemas.microsoft.com/office/drawing/2014/main" id="{94F9B759-E673-11E5-54C2-1282F9404BC2}"/>
              </a:ext>
            </a:extLst>
          </p:cNvPr>
          <p:cNvSpPr>
            <a:spLocks noGrp="1"/>
          </p:cNvSpPr>
          <p:nvPr>
            <p:ph type="body" sz="half" idx="20"/>
          </p:nvPr>
        </p:nvSpPr>
        <p:spPr/>
        <p:txBody>
          <a:bodyPr>
            <a:normAutofit fontScale="55000" lnSpcReduction="20000"/>
          </a:bodyPr>
          <a:lstStyle/>
          <a:p>
            <a:r>
              <a:rPr lang="fi-FI"/>
              <a:t>Mahdollisuus ajatella kuntajärjestelmä kokonaan uudelleen</a:t>
            </a:r>
          </a:p>
          <a:p>
            <a:r>
              <a:rPr lang="fi-FI"/>
              <a:t>Tarjoaa useita mahdollisuuksia määritellä tehtävät eri kuntatyypeille</a:t>
            </a:r>
          </a:p>
          <a:p>
            <a:r>
              <a:rPr lang="fi-FI"/>
              <a:t>Tuoko mahdollisuuden tehtävien hoitamista koskevien normien keventämiseen, kun järjestäjäkenttä on homogeenisempi?</a:t>
            </a:r>
          </a:p>
          <a:p>
            <a:r>
              <a:rPr lang="fi-FI"/>
              <a:t>Eri alueiden olosuhteiden huomiointi</a:t>
            </a:r>
          </a:p>
          <a:p>
            <a:r>
              <a:rPr lang="fi-FI"/>
              <a:t>Voi toimia kannustimena kuntien vapaaehtoisille yhdistymisille, toisaalta jättää mahdollisuuden kunnalle säilyä itsenäisenä.</a:t>
            </a:r>
          </a:p>
        </p:txBody>
      </p:sp>
      <p:sp>
        <p:nvSpPr>
          <p:cNvPr id="13" name="Tekstin paikkamerkki 12">
            <a:extLst>
              <a:ext uri="{FF2B5EF4-FFF2-40B4-BE49-F238E27FC236}">
                <a16:creationId xmlns:a16="http://schemas.microsoft.com/office/drawing/2014/main" id="{8C322EFF-4CD2-0939-F5BB-7E0C1A7A513E}"/>
              </a:ext>
            </a:extLst>
          </p:cNvPr>
          <p:cNvSpPr>
            <a:spLocks noGrp="1"/>
          </p:cNvSpPr>
          <p:nvPr>
            <p:ph type="body" sz="half" idx="26"/>
          </p:nvPr>
        </p:nvSpPr>
        <p:spPr/>
        <p:txBody>
          <a:bodyPr/>
          <a:lstStyle/>
          <a:p>
            <a:r>
              <a:rPr lang="fi-FI"/>
              <a:t>Uhat</a:t>
            </a:r>
          </a:p>
        </p:txBody>
      </p:sp>
      <p:sp>
        <p:nvSpPr>
          <p:cNvPr id="12" name="Tekstin paikkamerkki 11">
            <a:extLst>
              <a:ext uri="{FF2B5EF4-FFF2-40B4-BE49-F238E27FC236}">
                <a16:creationId xmlns:a16="http://schemas.microsoft.com/office/drawing/2014/main" id="{940E9098-2A51-9CFD-29E8-5B1F8874C06F}"/>
              </a:ext>
            </a:extLst>
          </p:cNvPr>
          <p:cNvSpPr>
            <a:spLocks noGrp="1"/>
          </p:cNvSpPr>
          <p:nvPr>
            <p:ph type="body" sz="half" idx="25"/>
          </p:nvPr>
        </p:nvSpPr>
        <p:spPr/>
        <p:txBody>
          <a:bodyPr>
            <a:normAutofit fontScale="62500" lnSpcReduction="20000"/>
          </a:bodyPr>
          <a:lstStyle/>
          <a:p>
            <a:r>
              <a:rPr lang="fi-FI"/>
              <a:t>Miten turvataan molempien kuntatyyppien kansanvaltaisuus? Millä mekanismilla rahoitusvastuu kunnasta toiseen toteutuu?</a:t>
            </a:r>
          </a:p>
          <a:p>
            <a:r>
              <a:rPr lang="fi-FI"/>
              <a:t>Onko valmiutta kerralla näin suureen muutokseen?</a:t>
            </a:r>
          </a:p>
          <a:p>
            <a:r>
              <a:rPr lang="fi-FI"/>
              <a:t>Edellyttäisi suurta määrää lainvalmistelua ja lakien muutoksia – resurssit?</a:t>
            </a:r>
          </a:p>
          <a:p>
            <a:endParaRPr lang="fi-FI"/>
          </a:p>
          <a:p>
            <a:endParaRPr lang="fi-FI"/>
          </a:p>
        </p:txBody>
      </p:sp>
    </p:spTree>
    <p:extLst>
      <p:ext uri="{BB962C8B-B14F-4D97-AF65-F5344CB8AC3E}">
        <p14:creationId xmlns:p14="http://schemas.microsoft.com/office/powerpoint/2010/main" val="2959540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a:t>Kiitos!</a:t>
            </a:r>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a:t>Etunimi Sukunimi, nimike </a:t>
            </a:r>
            <a:br>
              <a:rPr lang="fi-FI"/>
            </a:br>
            <a:r>
              <a:rPr lang="fi-FI"/>
              <a:t>etunimi.sukunimi@gov.fi</a:t>
            </a:r>
            <a:br>
              <a:rPr lang="fi-FI"/>
            </a:br>
            <a:r>
              <a:rPr lang="fi-FI"/>
              <a:t>vm.fi | @VMuutiset</a:t>
            </a:r>
            <a:r>
              <a:rPr lang="en-FI"/>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3.xml><?xml version="1.0" encoding="utf-8"?>
<a:theme xmlns:a="http://schemas.openxmlformats.org/drawingml/2006/main" name="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B31967A8-92B3-4A95-B0F6-158CD363C52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Props1.xml><?xml version="1.0" encoding="utf-8"?>
<ds:datastoreItem xmlns:ds="http://schemas.openxmlformats.org/officeDocument/2006/customXml" ds:itemID="{07AE3172-F248-4090-BE83-7426A15FC21B}">
  <ds:schemaRefs>
    <ds:schemaRef ds:uri="176d53fb-f076-4c61-994b-94caeb12355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06D57DE-A809-4511-B06C-1D0D6C1EEC89}">
  <ds:schemaRefs>
    <ds:schemaRef ds:uri="http://schemas.microsoft.com/sharepoint/v3/contenttype/forms"/>
  </ds:schemaRefs>
</ds:datastoreItem>
</file>

<file path=customXml/itemProps3.xml><?xml version="1.0" encoding="utf-8"?>
<ds:datastoreItem xmlns:ds="http://schemas.openxmlformats.org/officeDocument/2006/customXml" ds:itemID="{B0CF5315-FC99-454C-97A6-0E5A230BA974}">
  <ds:schemaRefs>
    <ds:schemaRef ds:uri="176d53fb-f076-4c61-994b-94caeb123559"/>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01-Esitysmalli-VM-FI-SV</Template>
  <TotalTime>42</TotalTime>
  <Words>730</Words>
  <Application>Microsoft Office PowerPoint</Application>
  <PresentationFormat>Laajakuva</PresentationFormat>
  <Paragraphs>105</Paragraphs>
  <Slides>9</Slides>
  <Notes>0</Notes>
  <HiddenSlides>0</HiddenSlides>
  <MMClips>0</MMClips>
  <ScaleCrop>false</ScaleCrop>
  <HeadingPairs>
    <vt:vector size="6" baseType="variant">
      <vt:variant>
        <vt:lpstr>Käytetyt fontit</vt:lpstr>
      </vt:variant>
      <vt:variant>
        <vt:i4>6</vt:i4>
      </vt:variant>
      <vt:variant>
        <vt:lpstr>Teema</vt:lpstr>
      </vt:variant>
      <vt:variant>
        <vt:i4>3</vt:i4>
      </vt:variant>
      <vt:variant>
        <vt:lpstr>Dian otsikot</vt:lpstr>
      </vt:variant>
      <vt:variant>
        <vt:i4>9</vt:i4>
      </vt:variant>
    </vt:vector>
  </HeadingPairs>
  <TitlesOfParts>
    <vt:vector size="18" baseType="lpstr">
      <vt:lpstr>Arial</vt:lpstr>
      <vt:lpstr>Arial Narrow</vt:lpstr>
      <vt:lpstr>Calibri</vt:lpstr>
      <vt:lpstr>Work Sans</vt:lpstr>
      <vt:lpstr>Work Sans ExtraBold</vt:lpstr>
      <vt:lpstr>Work Sans SemiBold</vt:lpstr>
      <vt:lpstr>Valtiovarainministeriö</vt:lpstr>
      <vt:lpstr>Kuntaliitto FI</vt:lpstr>
      <vt:lpstr>OKM-VIH-FI-05/2021</vt:lpstr>
      <vt:lpstr>Näkökulmia kuntien tehtävien eriyttämiseen ratkaisuvaihtoehtona</vt:lpstr>
      <vt:lpstr>Eriyttämisen muotoja lainsäädännössä</vt:lpstr>
      <vt:lpstr>Mistä puhutaan, kun puhutaan kuntien tehtävien eriytymisestä / eriyttämisestä?</vt:lpstr>
      <vt:lpstr>OKM: Lakisääteisten tehtävien hoitaminen kuntarajat ylittävästi</vt:lpstr>
      <vt:lpstr>OKM: Vaihtoehtoja tehtävien hoitamiselle</vt:lpstr>
      <vt:lpstr>Lisää ministeriöiden näkökulmia</vt:lpstr>
      <vt:lpstr>Näkökulmia kuntien rahoituksesta tehtävien eriytyessä</vt:lpstr>
      <vt:lpstr>Tehtävien eriyttämisen SWOT</vt:lpstr>
      <vt:lpstr>Kiitos!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Havaintoja kuntien yhteistyöselvityksestä</dc:title>
  <dc:creator>Savolainen Suvi (VM)</dc:creator>
  <cp:lastModifiedBy>Savolainen Suvi (VM)</cp:lastModifiedBy>
  <cp:revision>7</cp:revision>
  <dcterms:created xsi:type="dcterms:W3CDTF">2025-10-24T05:52:49Z</dcterms:created>
  <dcterms:modified xsi:type="dcterms:W3CDTF">2026-06-02T05:20:16Z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ies>
</file>