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9" r:id="rId5"/>
    <p:sldId id="257" r:id="rId6"/>
    <p:sldId id="262" r:id="rId7"/>
    <p:sldId id="272" r:id="rId8"/>
    <p:sldId id="273" r:id="rId9"/>
    <p:sldId id="274" r:id="rId10"/>
    <p:sldId id="263" r:id="rId11"/>
    <p:sldId id="278" r:id="rId12"/>
    <p:sldId id="276" r:id="rId13"/>
    <p:sldId id="265" r:id="rId14"/>
    <p:sldId id="266" r:id="rId15"/>
    <p:sldId id="267" r:id="rId16"/>
    <p:sldId id="277" r:id="rId17"/>
    <p:sldId id="269" r:id="rId18"/>
    <p:sldId id="268" r:id="rId19"/>
    <p:sldId id="271" r:id="rId20"/>
    <p:sldId id="275" r:id="rId21"/>
    <p:sldId id="270" r:id="rId22"/>
    <p:sldId id="26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94B9A0F-878E-B1B5-05F4-C8F0332CAA22}" name="Liukonen Ritva (STM)" initials="L(" userId="S::ritva.liukonen@gov.fi::44c84c94-9d94-48dc-bbae-274501993b36" providerId="AD"/>
  <p188:author id="{6FE254AB-E852-855C-B9F8-6C0CCC6C1BEB}" name="Työrinoja Anna (STM)" initials="T(" userId="S::anna.tyorinoja@gov.fi::d440c681-4205-45c0-aca9-1c7314161bb0" providerId="AD"/>
  <p188:author id="{09E800FC-44CB-3C34-A0A3-6FF6FF6B1703}" name="Kangasjärvi Anu (STM)" initials="K(" userId="S::anu.kangasjarvi@gov.fi::8af22f1e-43cb-416b-95ba-e60098a35a84"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E9B55"/>
    <a:srgbClr val="87B9F5"/>
    <a:srgbClr val="F0EBE1"/>
    <a:srgbClr val="EFEB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30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1">
    <p:bg>
      <p:bgPr>
        <a:solidFill>
          <a:schemeClr val="accent6"/>
        </a:solidFill>
        <a:effectLst/>
      </p:bgPr>
    </p:bg>
    <p:spTree>
      <p:nvGrpSpPr>
        <p:cNvPr id="1" name=""/>
        <p:cNvGrpSpPr/>
        <p:nvPr/>
      </p:nvGrpSpPr>
      <p:grpSpPr>
        <a:xfrm>
          <a:off x="0" y="0"/>
          <a:ext cx="0" cy="0"/>
          <a:chOff x="0" y="0"/>
          <a:chExt cx="0" cy="0"/>
        </a:xfrm>
      </p:grpSpPr>
      <p:sp>
        <p:nvSpPr>
          <p:cNvPr id="26" name="Graphic 24">
            <a:extLst>
              <a:ext uri="{FF2B5EF4-FFF2-40B4-BE49-F238E27FC236}">
                <a16:creationId xmlns:a16="http://schemas.microsoft.com/office/drawing/2014/main" id="{412E2FC6-3DC7-A5C6-CB76-702A1185B2EA}"/>
              </a:ext>
            </a:extLst>
          </p:cNvPr>
          <p:cNvSpPr/>
          <p:nvPr/>
        </p:nvSpPr>
        <p:spPr>
          <a:xfrm>
            <a:off x="0" y="-3"/>
            <a:ext cx="12191877" cy="6858000"/>
          </a:xfrm>
          <a:custGeom>
            <a:avLst/>
            <a:gdLst>
              <a:gd name="connsiteX0" fmla="*/ 0 w 12191877"/>
              <a:gd name="connsiteY0" fmla="*/ 6858000 h 6858000"/>
              <a:gd name="connsiteX1" fmla="*/ 8102520 w 12191877"/>
              <a:gd name="connsiteY1" fmla="*/ 6858000 h 6858000"/>
              <a:gd name="connsiteX2" fmla="*/ 8102520 w 12191877"/>
              <a:gd name="connsiteY2" fmla="*/ 6051708 h 6858000"/>
              <a:gd name="connsiteX3" fmla="*/ 12191878 w 12191877"/>
              <a:gd name="connsiteY3" fmla="*/ 1962310 h 6858000"/>
              <a:gd name="connsiteX4" fmla="*/ 12191878 w 12191877"/>
              <a:gd name="connsiteY4" fmla="*/ 1850371 h 6858000"/>
              <a:gd name="connsiteX5" fmla="*/ 8102520 w 12191877"/>
              <a:gd name="connsiteY5" fmla="*/ 5939766 h 6858000"/>
              <a:gd name="connsiteX6" fmla="*/ 8102520 w 12191877"/>
              <a:gd name="connsiteY6" fmla="*/ 4931057 h 6858000"/>
              <a:gd name="connsiteX7" fmla="*/ 12191878 w 12191877"/>
              <a:gd name="connsiteY7" fmla="*/ 841658 h 6858000"/>
              <a:gd name="connsiteX8" fmla="*/ 12191878 w 12191877"/>
              <a:gd name="connsiteY8" fmla="*/ 729724 h 6858000"/>
              <a:gd name="connsiteX9" fmla="*/ 8102520 w 12191877"/>
              <a:gd name="connsiteY9" fmla="*/ 4819122 h 6858000"/>
              <a:gd name="connsiteX10" fmla="*/ 8102520 w 12191877"/>
              <a:gd name="connsiteY10" fmla="*/ 3810409 h 6858000"/>
              <a:gd name="connsiteX11" fmla="*/ 11912894 w 12191877"/>
              <a:gd name="connsiteY11" fmla="*/ 0 h 6858000"/>
              <a:gd name="connsiteX12" fmla="*/ 11800954 w 12191877"/>
              <a:gd name="connsiteY12" fmla="*/ 0 h 6858000"/>
              <a:gd name="connsiteX13" fmla="*/ 8102520 w 12191877"/>
              <a:gd name="connsiteY13" fmla="*/ 3698475 h 6858000"/>
              <a:gd name="connsiteX14" fmla="*/ 8102520 w 12191877"/>
              <a:gd name="connsiteY14" fmla="*/ 2689762 h 6858000"/>
              <a:gd name="connsiteX15" fmla="*/ 10792254 w 12191877"/>
              <a:gd name="connsiteY15" fmla="*/ 0 h 6858000"/>
              <a:gd name="connsiteX16" fmla="*/ 10680314 w 12191877"/>
              <a:gd name="connsiteY16" fmla="*/ 0 h 6858000"/>
              <a:gd name="connsiteX17" fmla="*/ 8102520 w 12191877"/>
              <a:gd name="connsiteY17" fmla="*/ 2577820 h 6858000"/>
              <a:gd name="connsiteX18" fmla="*/ 8102520 w 12191877"/>
              <a:gd name="connsiteY18" fmla="*/ 1569100 h 6858000"/>
              <a:gd name="connsiteX19" fmla="*/ 9671614 w 12191877"/>
              <a:gd name="connsiteY19" fmla="*/ 0 h 6858000"/>
              <a:gd name="connsiteX20" fmla="*/ 9559677 w 12191877"/>
              <a:gd name="connsiteY20" fmla="*/ 0 h 6858000"/>
              <a:gd name="connsiteX21" fmla="*/ 8102520 w 12191877"/>
              <a:gd name="connsiteY21" fmla="*/ 1457172 h 6858000"/>
              <a:gd name="connsiteX22" fmla="*/ 8102520 w 12191877"/>
              <a:gd name="connsiteY22" fmla="*/ 560902 h 6858000"/>
              <a:gd name="connsiteX23" fmla="*/ 8644717 w 12191877"/>
              <a:gd name="connsiteY23" fmla="*/ 0 h 6858000"/>
              <a:gd name="connsiteX24" fmla="*/ 8536632 w 12191877"/>
              <a:gd name="connsiteY24" fmla="*/ 0 h 6858000"/>
              <a:gd name="connsiteX25" fmla="*/ 8102520 w 12191877"/>
              <a:gd name="connsiteY25" fmla="*/ 448970 h 6858000"/>
              <a:gd name="connsiteX26" fmla="*/ 8102520 w 12191877"/>
              <a:gd name="connsiteY26" fmla="*/ 0 h 6858000"/>
              <a:gd name="connsiteX27" fmla="*/ 0 w 12191877"/>
              <a:gd name="connsiteY27" fmla="*/ 0 h 6858000"/>
              <a:gd name="connsiteX28" fmla="*/ 0 w 12191877"/>
              <a:gd name="connsiteY28" fmla="*/ 6857997 h 6858000"/>
              <a:gd name="connsiteX29" fmla="*/ 8304935 w 12191877"/>
              <a:gd name="connsiteY29" fmla="*/ 6858000 h 6858000"/>
              <a:gd name="connsiteX30" fmla="*/ 8416875 w 12191877"/>
              <a:gd name="connsiteY30" fmla="*/ 6858000 h 6858000"/>
              <a:gd name="connsiteX31" fmla="*/ 12191878 w 12191877"/>
              <a:gd name="connsiteY31" fmla="*/ 3082961 h 6858000"/>
              <a:gd name="connsiteX32" fmla="*/ 12191878 w 12191877"/>
              <a:gd name="connsiteY32" fmla="*/ 2971019 h 6858000"/>
              <a:gd name="connsiteX33" fmla="*/ 8304935 w 12191877"/>
              <a:gd name="connsiteY33" fmla="*/ 6858000 h 6858000"/>
              <a:gd name="connsiteX34" fmla="*/ 9425589 w 12191877"/>
              <a:gd name="connsiteY34" fmla="*/ 6858000 h 6858000"/>
              <a:gd name="connsiteX35" fmla="*/ 9537516 w 12191877"/>
              <a:gd name="connsiteY35" fmla="*/ 6858000 h 6858000"/>
              <a:gd name="connsiteX36" fmla="*/ 12191878 w 12191877"/>
              <a:gd name="connsiteY36" fmla="*/ 4203612 h 6858000"/>
              <a:gd name="connsiteX37" fmla="*/ 12191878 w 12191877"/>
              <a:gd name="connsiteY37" fmla="*/ 4091670 h 6858000"/>
              <a:gd name="connsiteX38" fmla="*/ 9425589 w 12191877"/>
              <a:gd name="connsiteY38" fmla="*/ 6858000 h 6858000"/>
              <a:gd name="connsiteX39" fmla="*/ 10544933 w 12191877"/>
              <a:gd name="connsiteY39" fmla="*/ 6858000 h 6858000"/>
              <a:gd name="connsiteX40" fmla="*/ 10658156 w 12191877"/>
              <a:gd name="connsiteY40" fmla="*/ 6858000 h 6858000"/>
              <a:gd name="connsiteX41" fmla="*/ 12191878 w 12191877"/>
              <a:gd name="connsiteY41" fmla="*/ 5324264 h 6858000"/>
              <a:gd name="connsiteX42" fmla="*/ 12191878 w 12191877"/>
              <a:gd name="connsiteY42" fmla="*/ 5211040 h 6858000"/>
              <a:gd name="connsiteX43" fmla="*/ 10544933 w 12191877"/>
              <a:gd name="connsiteY43" fmla="*/ 6858000 h 6858000"/>
              <a:gd name="connsiteX44" fmla="*/ 11665573 w 12191877"/>
              <a:gd name="connsiteY44" fmla="*/ 6858000 h 6858000"/>
              <a:gd name="connsiteX45" fmla="*/ 11777507 w 12191877"/>
              <a:gd name="connsiteY45" fmla="*/ 6858000 h 6858000"/>
              <a:gd name="connsiteX46" fmla="*/ 12191878 w 12191877"/>
              <a:gd name="connsiteY46" fmla="*/ 6443630 h 6858000"/>
              <a:gd name="connsiteX47" fmla="*/ 12191878 w 12191877"/>
              <a:gd name="connsiteY47" fmla="*/ 6331691 h 6858000"/>
              <a:gd name="connsiteX48" fmla="*/ 11665573 w 12191877"/>
              <a:gd name="connsiteY4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2191877" h="6858000">
                <a:moveTo>
                  <a:pt x="0" y="6858000"/>
                </a:moveTo>
                <a:lnTo>
                  <a:pt x="8102520" y="6858000"/>
                </a:lnTo>
                <a:lnTo>
                  <a:pt x="8102520" y="6051708"/>
                </a:lnTo>
                <a:lnTo>
                  <a:pt x="12191878" y="1962310"/>
                </a:lnTo>
                <a:lnTo>
                  <a:pt x="12191878" y="1850371"/>
                </a:lnTo>
                <a:lnTo>
                  <a:pt x="8102520" y="5939766"/>
                </a:lnTo>
                <a:lnTo>
                  <a:pt x="8102520" y="4931057"/>
                </a:lnTo>
                <a:lnTo>
                  <a:pt x="12191878" y="841658"/>
                </a:lnTo>
                <a:lnTo>
                  <a:pt x="12191878" y="729724"/>
                </a:lnTo>
                <a:lnTo>
                  <a:pt x="8102520" y="4819122"/>
                </a:lnTo>
                <a:lnTo>
                  <a:pt x="8102520" y="3810409"/>
                </a:lnTo>
                <a:lnTo>
                  <a:pt x="11912894" y="0"/>
                </a:lnTo>
                <a:lnTo>
                  <a:pt x="11800954" y="0"/>
                </a:lnTo>
                <a:lnTo>
                  <a:pt x="8102520" y="3698475"/>
                </a:lnTo>
                <a:lnTo>
                  <a:pt x="8102520" y="2689762"/>
                </a:lnTo>
                <a:lnTo>
                  <a:pt x="10792254" y="0"/>
                </a:lnTo>
                <a:lnTo>
                  <a:pt x="10680314" y="0"/>
                </a:lnTo>
                <a:lnTo>
                  <a:pt x="8102520" y="2577820"/>
                </a:lnTo>
                <a:lnTo>
                  <a:pt x="8102520" y="1569100"/>
                </a:lnTo>
                <a:lnTo>
                  <a:pt x="9671614" y="0"/>
                </a:lnTo>
                <a:lnTo>
                  <a:pt x="9559677" y="0"/>
                </a:lnTo>
                <a:lnTo>
                  <a:pt x="8102520" y="1457172"/>
                </a:lnTo>
                <a:lnTo>
                  <a:pt x="8102520" y="560902"/>
                </a:lnTo>
                <a:lnTo>
                  <a:pt x="8644717" y="0"/>
                </a:lnTo>
                <a:lnTo>
                  <a:pt x="8536632" y="0"/>
                </a:lnTo>
                <a:lnTo>
                  <a:pt x="8102520" y="448970"/>
                </a:lnTo>
                <a:lnTo>
                  <a:pt x="8102520" y="0"/>
                </a:lnTo>
                <a:lnTo>
                  <a:pt x="0" y="0"/>
                </a:lnTo>
                <a:lnTo>
                  <a:pt x="0" y="6857997"/>
                </a:lnTo>
                <a:close/>
                <a:moveTo>
                  <a:pt x="8304935" y="6858000"/>
                </a:moveTo>
                <a:lnTo>
                  <a:pt x="8416875" y="6858000"/>
                </a:lnTo>
                <a:lnTo>
                  <a:pt x="12191878" y="3082961"/>
                </a:lnTo>
                <a:lnTo>
                  <a:pt x="12191878" y="2971019"/>
                </a:lnTo>
                <a:lnTo>
                  <a:pt x="8304935" y="6858000"/>
                </a:lnTo>
                <a:close/>
                <a:moveTo>
                  <a:pt x="9425589" y="6858000"/>
                </a:moveTo>
                <a:lnTo>
                  <a:pt x="9537516" y="6858000"/>
                </a:lnTo>
                <a:lnTo>
                  <a:pt x="12191878" y="4203612"/>
                </a:lnTo>
                <a:lnTo>
                  <a:pt x="12191878" y="4091670"/>
                </a:lnTo>
                <a:lnTo>
                  <a:pt x="9425589" y="6858000"/>
                </a:lnTo>
                <a:close/>
                <a:moveTo>
                  <a:pt x="10544933" y="6858000"/>
                </a:moveTo>
                <a:lnTo>
                  <a:pt x="10658156" y="6858000"/>
                </a:lnTo>
                <a:lnTo>
                  <a:pt x="12191878" y="5324264"/>
                </a:lnTo>
                <a:lnTo>
                  <a:pt x="12191878" y="5211040"/>
                </a:lnTo>
                <a:lnTo>
                  <a:pt x="10544933" y="6858000"/>
                </a:lnTo>
                <a:close/>
                <a:moveTo>
                  <a:pt x="11665573" y="6858000"/>
                </a:moveTo>
                <a:lnTo>
                  <a:pt x="11777507" y="6858000"/>
                </a:lnTo>
                <a:lnTo>
                  <a:pt x="12191878" y="6443630"/>
                </a:lnTo>
                <a:lnTo>
                  <a:pt x="12191878" y="6331691"/>
                </a:lnTo>
                <a:lnTo>
                  <a:pt x="11665573" y="6858000"/>
                </a:lnTo>
                <a:close/>
              </a:path>
            </a:pathLst>
          </a:custGeom>
          <a:solidFill>
            <a:srgbClr val="F0EBE1"/>
          </a:solidFill>
          <a:ln w="360" cap="flat">
            <a:noFill/>
            <a:prstDash val="solid"/>
            <a:miter/>
          </a:ln>
        </p:spPr>
        <p:txBody>
          <a:bodyPr rtlCol="0" anchor="ctr"/>
          <a:lstStyle/>
          <a:p>
            <a:endParaRPr lang="en-GB"/>
          </a:p>
        </p:txBody>
      </p:sp>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635508" y="2196783"/>
            <a:ext cx="6839712" cy="1876869"/>
          </a:xfrm>
        </p:spPr>
        <p:txBody>
          <a:bodyPr anchor="t" anchorCtr="0"/>
          <a:lstStyle>
            <a:lvl1pPr algn="l">
              <a:lnSpc>
                <a:spcPct val="95000"/>
              </a:lnSpc>
              <a:defRPr sz="4000"/>
            </a:lvl1pPr>
          </a:lstStyle>
          <a:p>
            <a:r>
              <a:rPr lang="fi-FI"/>
              <a:t>Muokkaa ots. perustyyl. napsautt.</a:t>
            </a:r>
            <a:endParaRPr lang="en-GB"/>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635508" y="5070348"/>
            <a:ext cx="6839712" cy="1220724"/>
          </a:xfrm>
        </p:spPr>
        <p:txBody>
          <a:bodyPr anchor="b" anchorCtr="0"/>
          <a:lstStyle>
            <a:lvl1pPr marL="0" indent="0" algn="l">
              <a:spcBef>
                <a:spcPts val="0"/>
              </a:spcBef>
              <a:buNone/>
              <a:defRPr sz="24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a:p>
        </p:txBody>
      </p:sp>
      <p:pic>
        <p:nvPicPr>
          <p:cNvPr id="11" name="Picture 10">
            <a:extLst>
              <a:ext uri="{FF2B5EF4-FFF2-40B4-BE49-F238E27FC236}">
                <a16:creationId xmlns:a16="http://schemas.microsoft.com/office/drawing/2014/main" id="{3D7FCCBE-EE77-5D47-8CE2-1B409B5E09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915" y="565286"/>
            <a:ext cx="2090175" cy="703499"/>
          </a:xfrm>
          <a:prstGeom prst="rect">
            <a:avLst/>
          </a:prstGeom>
        </p:spPr>
      </p:pic>
    </p:spTree>
    <p:extLst>
      <p:ext uri="{BB962C8B-B14F-4D97-AF65-F5344CB8AC3E}">
        <p14:creationId xmlns:p14="http://schemas.microsoft.com/office/powerpoint/2010/main" val="2985769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67C8C091-C242-4851-9826-ECBA43530F7B}"/>
              </a:ext>
            </a:extLst>
          </p:cNvPr>
          <p:cNvSpPr>
            <a:spLocks noGrp="1"/>
          </p:cNvSpPr>
          <p:nvPr>
            <p:ph type="dt" sz="half" idx="10"/>
          </p:nvPr>
        </p:nvSpPr>
        <p:spPr/>
        <p:txBody>
          <a:bodyPr/>
          <a:lstStyle/>
          <a:p>
            <a:fld id="{BF408733-3F8E-45BE-8526-0E0F500B8042}" type="datetimeFigureOut">
              <a:rPr lang="fi-FI" smtClean="0"/>
              <a:t>8.1.2025</a:t>
            </a:fld>
            <a:endParaRPr lang="fi-FI"/>
          </a:p>
        </p:txBody>
      </p:sp>
      <p:sp>
        <p:nvSpPr>
          <p:cNvPr id="6" name="Footer Placeholder 5">
            <a:extLst>
              <a:ext uri="{FF2B5EF4-FFF2-40B4-BE49-F238E27FC236}">
                <a16:creationId xmlns:a16="http://schemas.microsoft.com/office/drawing/2014/main" id="{A5B64547-60FB-4F82-B034-DC7F10F48FB2}"/>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37519037-54EE-46F6-8610-A2A8D9E613FA}"/>
              </a:ext>
            </a:extLst>
          </p:cNvPr>
          <p:cNvSpPr>
            <a:spLocks noGrp="1"/>
          </p:cNvSpPr>
          <p:nvPr>
            <p:ph type="sldNum" sz="quarter" idx="12"/>
          </p:nvPr>
        </p:nvSpPr>
        <p:spPr/>
        <p:txBody>
          <a:bodyPr/>
          <a:lstStyle/>
          <a:p>
            <a:fld id="{31160B98-140E-4345-B1A3-2A7247C42973}" type="slidenum">
              <a:rPr lang="fi-FI" smtClean="0"/>
              <a:t>‹#›</a:t>
            </a:fld>
            <a:endParaRPr lang="fi-FI"/>
          </a:p>
        </p:txBody>
      </p:sp>
    </p:spTree>
    <p:extLst>
      <p:ext uri="{BB962C8B-B14F-4D97-AF65-F5344CB8AC3E}">
        <p14:creationId xmlns:p14="http://schemas.microsoft.com/office/powerpoint/2010/main" val="1595175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1">
    <p:bg>
      <p:bgPr>
        <a:solidFill>
          <a:schemeClr val="accent1"/>
        </a:solidFill>
        <a:effectLst/>
      </p:bgPr>
    </p:bg>
    <p:spTree>
      <p:nvGrpSpPr>
        <p:cNvPr id="1" name=""/>
        <p:cNvGrpSpPr/>
        <p:nvPr/>
      </p:nvGrpSpPr>
      <p:grpSpPr>
        <a:xfrm>
          <a:off x="0" y="0"/>
          <a:ext cx="0" cy="0"/>
          <a:chOff x="0" y="0"/>
          <a:chExt cx="0" cy="0"/>
        </a:xfrm>
      </p:grpSpPr>
      <p:sp>
        <p:nvSpPr>
          <p:cNvPr id="26" name="Graphic 24">
            <a:extLst>
              <a:ext uri="{FF2B5EF4-FFF2-40B4-BE49-F238E27FC236}">
                <a16:creationId xmlns:a16="http://schemas.microsoft.com/office/drawing/2014/main" id="{412E2FC6-3DC7-A5C6-CB76-702A1185B2EA}"/>
              </a:ext>
            </a:extLst>
          </p:cNvPr>
          <p:cNvSpPr/>
          <p:nvPr/>
        </p:nvSpPr>
        <p:spPr>
          <a:xfrm>
            <a:off x="0" y="-3"/>
            <a:ext cx="12191877" cy="6858000"/>
          </a:xfrm>
          <a:custGeom>
            <a:avLst/>
            <a:gdLst>
              <a:gd name="connsiteX0" fmla="*/ 0 w 12191877"/>
              <a:gd name="connsiteY0" fmla="*/ 6858000 h 6858000"/>
              <a:gd name="connsiteX1" fmla="*/ 8102520 w 12191877"/>
              <a:gd name="connsiteY1" fmla="*/ 6858000 h 6858000"/>
              <a:gd name="connsiteX2" fmla="*/ 8102520 w 12191877"/>
              <a:gd name="connsiteY2" fmla="*/ 6051708 h 6858000"/>
              <a:gd name="connsiteX3" fmla="*/ 12191878 w 12191877"/>
              <a:gd name="connsiteY3" fmla="*/ 1962310 h 6858000"/>
              <a:gd name="connsiteX4" fmla="*/ 12191878 w 12191877"/>
              <a:gd name="connsiteY4" fmla="*/ 1850371 h 6858000"/>
              <a:gd name="connsiteX5" fmla="*/ 8102520 w 12191877"/>
              <a:gd name="connsiteY5" fmla="*/ 5939766 h 6858000"/>
              <a:gd name="connsiteX6" fmla="*/ 8102520 w 12191877"/>
              <a:gd name="connsiteY6" fmla="*/ 4931057 h 6858000"/>
              <a:gd name="connsiteX7" fmla="*/ 12191878 w 12191877"/>
              <a:gd name="connsiteY7" fmla="*/ 841658 h 6858000"/>
              <a:gd name="connsiteX8" fmla="*/ 12191878 w 12191877"/>
              <a:gd name="connsiteY8" fmla="*/ 729724 h 6858000"/>
              <a:gd name="connsiteX9" fmla="*/ 8102520 w 12191877"/>
              <a:gd name="connsiteY9" fmla="*/ 4819122 h 6858000"/>
              <a:gd name="connsiteX10" fmla="*/ 8102520 w 12191877"/>
              <a:gd name="connsiteY10" fmla="*/ 3810409 h 6858000"/>
              <a:gd name="connsiteX11" fmla="*/ 11912894 w 12191877"/>
              <a:gd name="connsiteY11" fmla="*/ 0 h 6858000"/>
              <a:gd name="connsiteX12" fmla="*/ 11800954 w 12191877"/>
              <a:gd name="connsiteY12" fmla="*/ 0 h 6858000"/>
              <a:gd name="connsiteX13" fmla="*/ 8102520 w 12191877"/>
              <a:gd name="connsiteY13" fmla="*/ 3698475 h 6858000"/>
              <a:gd name="connsiteX14" fmla="*/ 8102520 w 12191877"/>
              <a:gd name="connsiteY14" fmla="*/ 2689762 h 6858000"/>
              <a:gd name="connsiteX15" fmla="*/ 10792254 w 12191877"/>
              <a:gd name="connsiteY15" fmla="*/ 0 h 6858000"/>
              <a:gd name="connsiteX16" fmla="*/ 10680314 w 12191877"/>
              <a:gd name="connsiteY16" fmla="*/ 0 h 6858000"/>
              <a:gd name="connsiteX17" fmla="*/ 8102520 w 12191877"/>
              <a:gd name="connsiteY17" fmla="*/ 2577820 h 6858000"/>
              <a:gd name="connsiteX18" fmla="*/ 8102520 w 12191877"/>
              <a:gd name="connsiteY18" fmla="*/ 1569100 h 6858000"/>
              <a:gd name="connsiteX19" fmla="*/ 9671614 w 12191877"/>
              <a:gd name="connsiteY19" fmla="*/ 0 h 6858000"/>
              <a:gd name="connsiteX20" fmla="*/ 9559677 w 12191877"/>
              <a:gd name="connsiteY20" fmla="*/ 0 h 6858000"/>
              <a:gd name="connsiteX21" fmla="*/ 8102520 w 12191877"/>
              <a:gd name="connsiteY21" fmla="*/ 1457172 h 6858000"/>
              <a:gd name="connsiteX22" fmla="*/ 8102520 w 12191877"/>
              <a:gd name="connsiteY22" fmla="*/ 560902 h 6858000"/>
              <a:gd name="connsiteX23" fmla="*/ 8644717 w 12191877"/>
              <a:gd name="connsiteY23" fmla="*/ 0 h 6858000"/>
              <a:gd name="connsiteX24" fmla="*/ 8536632 w 12191877"/>
              <a:gd name="connsiteY24" fmla="*/ 0 h 6858000"/>
              <a:gd name="connsiteX25" fmla="*/ 8102520 w 12191877"/>
              <a:gd name="connsiteY25" fmla="*/ 448970 h 6858000"/>
              <a:gd name="connsiteX26" fmla="*/ 8102520 w 12191877"/>
              <a:gd name="connsiteY26" fmla="*/ 0 h 6858000"/>
              <a:gd name="connsiteX27" fmla="*/ 0 w 12191877"/>
              <a:gd name="connsiteY27" fmla="*/ 0 h 6858000"/>
              <a:gd name="connsiteX28" fmla="*/ 0 w 12191877"/>
              <a:gd name="connsiteY28" fmla="*/ 6857997 h 6858000"/>
              <a:gd name="connsiteX29" fmla="*/ 8304935 w 12191877"/>
              <a:gd name="connsiteY29" fmla="*/ 6858000 h 6858000"/>
              <a:gd name="connsiteX30" fmla="*/ 8416875 w 12191877"/>
              <a:gd name="connsiteY30" fmla="*/ 6858000 h 6858000"/>
              <a:gd name="connsiteX31" fmla="*/ 12191878 w 12191877"/>
              <a:gd name="connsiteY31" fmla="*/ 3082961 h 6858000"/>
              <a:gd name="connsiteX32" fmla="*/ 12191878 w 12191877"/>
              <a:gd name="connsiteY32" fmla="*/ 2971019 h 6858000"/>
              <a:gd name="connsiteX33" fmla="*/ 8304935 w 12191877"/>
              <a:gd name="connsiteY33" fmla="*/ 6858000 h 6858000"/>
              <a:gd name="connsiteX34" fmla="*/ 9425589 w 12191877"/>
              <a:gd name="connsiteY34" fmla="*/ 6858000 h 6858000"/>
              <a:gd name="connsiteX35" fmla="*/ 9537516 w 12191877"/>
              <a:gd name="connsiteY35" fmla="*/ 6858000 h 6858000"/>
              <a:gd name="connsiteX36" fmla="*/ 12191878 w 12191877"/>
              <a:gd name="connsiteY36" fmla="*/ 4203612 h 6858000"/>
              <a:gd name="connsiteX37" fmla="*/ 12191878 w 12191877"/>
              <a:gd name="connsiteY37" fmla="*/ 4091670 h 6858000"/>
              <a:gd name="connsiteX38" fmla="*/ 9425589 w 12191877"/>
              <a:gd name="connsiteY38" fmla="*/ 6858000 h 6858000"/>
              <a:gd name="connsiteX39" fmla="*/ 10544933 w 12191877"/>
              <a:gd name="connsiteY39" fmla="*/ 6858000 h 6858000"/>
              <a:gd name="connsiteX40" fmla="*/ 10658156 w 12191877"/>
              <a:gd name="connsiteY40" fmla="*/ 6858000 h 6858000"/>
              <a:gd name="connsiteX41" fmla="*/ 12191878 w 12191877"/>
              <a:gd name="connsiteY41" fmla="*/ 5324264 h 6858000"/>
              <a:gd name="connsiteX42" fmla="*/ 12191878 w 12191877"/>
              <a:gd name="connsiteY42" fmla="*/ 5211040 h 6858000"/>
              <a:gd name="connsiteX43" fmla="*/ 10544933 w 12191877"/>
              <a:gd name="connsiteY43" fmla="*/ 6858000 h 6858000"/>
              <a:gd name="connsiteX44" fmla="*/ 11665573 w 12191877"/>
              <a:gd name="connsiteY44" fmla="*/ 6858000 h 6858000"/>
              <a:gd name="connsiteX45" fmla="*/ 11777507 w 12191877"/>
              <a:gd name="connsiteY45" fmla="*/ 6858000 h 6858000"/>
              <a:gd name="connsiteX46" fmla="*/ 12191878 w 12191877"/>
              <a:gd name="connsiteY46" fmla="*/ 6443630 h 6858000"/>
              <a:gd name="connsiteX47" fmla="*/ 12191878 w 12191877"/>
              <a:gd name="connsiteY47" fmla="*/ 6331691 h 6858000"/>
              <a:gd name="connsiteX48" fmla="*/ 11665573 w 12191877"/>
              <a:gd name="connsiteY4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2191877" h="6858000">
                <a:moveTo>
                  <a:pt x="0" y="6858000"/>
                </a:moveTo>
                <a:lnTo>
                  <a:pt x="8102520" y="6858000"/>
                </a:lnTo>
                <a:lnTo>
                  <a:pt x="8102520" y="6051708"/>
                </a:lnTo>
                <a:lnTo>
                  <a:pt x="12191878" y="1962310"/>
                </a:lnTo>
                <a:lnTo>
                  <a:pt x="12191878" y="1850371"/>
                </a:lnTo>
                <a:lnTo>
                  <a:pt x="8102520" y="5939766"/>
                </a:lnTo>
                <a:lnTo>
                  <a:pt x="8102520" y="4931057"/>
                </a:lnTo>
                <a:lnTo>
                  <a:pt x="12191878" y="841658"/>
                </a:lnTo>
                <a:lnTo>
                  <a:pt x="12191878" y="729724"/>
                </a:lnTo>
                <a:lnTo>
                  <a:pt x="8102520" y="4819122"/>
                </a:lnTo>
                <a:lnTo>
                  <a:pt x="8102520" y="3810409"/>
                </a:lnTo>
                <a:lnTo>
                  <a:pt x="11912894" y="0"/>
                </a:lnTo>
                <a:lnTo>
                  <a:pt x="11800954" y="0"/>
                </a:lnTo>
                <a:lnTo>
                  <a:pt x="8102520" y="3698475"/>
                </a:lnTo>
                <a:lnTo>
                  <a:pt x="8102520" y="2689762"/>
                </a:lnTo>
                <a:lnTo>
                  <a:pt x="10792254" y="0"/>
                </a:lnTo>
                <a:lnTo>
                  <a:pt x="10680314" y="0"/>
                </a:lnTo>
                <a:lnTo>
                  <a:pt x="8102520" y="2577820"/>
                </a:lnTo>
                <a:lnTo>
                  <a:pt x="8102520" y="1569100"/>
                </a:lnTo>
                <a:lnTo>
                  <a:pt x="9671614" y="0"/>
                </a:lnTo>
                <a:lnTo>
                  <a:pt x="9559677" y="0"/>
                </a:lnTo>
                <a:lnTo>
                  <a:pt x="8102520" y="1457172"/>
                </a:lnTo>
                <a:lnTo>
                  <a:pt x="8102520" y="560902"/>
                </a:lnTo>
                <a:lnTo>
                  <a:pt x="8644717" y="0"/>
                </a:lnTo>
                <a:lnTo>
                  <a:pt x="8536632" y="0"/>
                </a:lnTo>
                <a:lnTo>
                  <a:pt x="8102520" y="448970"/>
                </a:lnTo>
                <a:lnTo>
                  <a:pt x="8102520" y="0"/>
                </a:lnTo>
                <a:lnTo>
                  <a:pt x="0" y="0"/>
                </a:lnTo>
                <a:lnTo>
                  <a:pt x="0" y="6857997"/>
                </a:lnTo>
                <a:close/>
                <a:moveTo>
                  <a:pt x="8304935" y="6858000"/>
                </a:moveTo>
                <a:lnTo>
                  <a:pt x="8416875" y="6858000"/>
                </a:lnTo>
                <a:lnTo>
                  <a:pt x="12191878" y="3082961"/>
                </a:lnTo>
                <a:lnTo>
                  <a:pt x="12191878" y="2971019"/>
                </a:lnTo>
                <a:lnTo>
                  <a:pt x="8304935" y="6858000"/>
                </a:lnTo>
                <a:close/>
                <a:moveTo>
                  <a:pt x="9425589" y="6858000"/>
                </a:moveTo>
                <a:lnTo>
                  <a:pt x="9537516" y="6858000"/>
                </a:lnTo>
                <a:lnTo>
                  <a:pt x="12191878" y="4203612"/>
                </a:lnTo>
                <a:lnTo>
                  <a:pt x="12191878" y="4091670"/>
                </a:lnTo>
                <a:lnTo>
                  <a:pt x="9425589" y="6858000"/>
                </a:lnTo>
                <a:close/>
                <a:moveTo>
                  <a:pt x="10544933" y="6858000"/>
                </a:moveTo>
                <a:lnTo>
                  <a:pt x="10658156" y="6858000"/>
                </a:lnTo>
                <a:lnTo>
                  <a:pt x="12191878" y="5324264"/>
                </a:lnTo>
                <a:lnTo>
                  <a:pt x="12191878" y="5211040"/>
                </a:lnTo>
                <a:lnTo>
                  <a:pt x="10544933" y="6858000"/>
                </a:lnTo>
                <a:close/>
                <a:moveTo>
                  <a:pt x="11665573" y="6858000"/>
                </a:moveTo>
                <a:lnTo>
                  <a:pt x="11777507" y="6858000"/>
                </a:lnTo>
                <a:lnTo>
                  <a:pt x="12191878" y="6443630"/>
                </a:lnTo>
                <a:lnTo>
                  <a:pt x="12191878" y="6331691"/>
                </a:lnTo>
                <a:lnTo>
                  <a:pt x="11665573" y="6858000"/>
                </a:lnTo>
                <a:close/>
              </a:path>
            </a:pathLst>
          </a:custGeom>
          <a:solidFill>
            <a:srgbClr val="F0EBE1"/>
          </a:solidFill>
          <a:ln w="360" cap="flat">
            <a:noFill/>
            <a:prstDash val="solid"/>
            <a:miter/>
          </a:ln>
        </p:spPr>
        <p:txBody>
          <a:bodyPr rtlCol="0" anchor="ctr"/>
          <a:lstStyle/>
          <a:p>
            <a:endParaRPr lang="en-GB"/>
          </a:p>
        </p:txBody>
      </p:sp>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635508" y="2196783"/>
            <a:ext cx="6839712" cy="1876869"/>
          </a:xfrm>
        </p:spPr>
        <p:txBody>
          <a:bodyPr anchor="t" anchorCtr="0"/>
          <a:lstStyle>
            <a:lvl1pPr algn="l">
              <a:lnSpc>
                <a:spcPct val="95000"/>
              </a:lnSpc>
              <a:defRPr sz="4000"/>
            </a:lvl1pPr>
          </a:lstStyle>
          <a:p>
            <a:r>
              <a:rPr lang="fi-FI"/>
              <a:t>Muokkaa ots. perustyyl. napsautt.</a:t>
            </a:r>
            <a:endParaRPr lang="en-GB"/>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635508" y="5070348"/>
            <a:ext cx="6839712" cy="1220724"/>
          </a:xfrm>
        </p:spPr>
        <p:txBody>
          <a:bodyPr anchor="b" anchorCtr="0"/>
          <a:lstStyle>
            <a:lvl1pPr marL="0" indent="0" algn="l">
              <a:spcBef>
                <a:spcPts val="0"/>
              </a:spcBef>
              <a:buNone/>
              <a:defRPr sz="24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a:p>
        </p:txBody>
      </p:sp>
      <p:pic>
        <p:nvPicPr>
          <p:cNvPr id="11" name="Picture 10">
            <a:extLst>
              <a:ext uri="{FF2B5EF4-FFF2-40B4-BE49-F238E27FC236}">
                <a16:creationId xmlns:a16="http://schemas.microsoft.com/office/drawing/2014/main" id="{3D7FCCBE-EE77-5D47-8CE2-1B409B5E09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915" y="565286"/>
            <a:ext cx="2090175" cy="703499"/>
          </a:xfrm>
          <a:prstGeom prst="rect">
            <a:avLst/>
          </a:prstGeom>
        </p:spPr>
      </p:pic>
    </p:spTree>
    <p:extLst>
      <p:ext uri="{BB962C8B-B14F-4D97-AF65-F5344CB8AC3E}">
        <p14:creationId xmlns:p14="http://schemas.microsoft.com/office/powerpoint/2010/main" val="3764059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2">
    <p:bg>
      <p:bgPr>
        <a:solidFill>
          <a:schemeClr val="accent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F55F463-6573-FC45-BA45-C38E5111349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635508" y="2196783"/>
            <a:ext cx="6839712" cy="1876869"/>
          </a:xfrm>
        </p:spPr>
        <p:txBody>
          <a:bodyPr anchor="t" anchorCtr="0"/>
          <a:lstStyle>
            <a:lvl1pPr algn="l">
              <a:lnSpc>
                <a:spcPct val="95000"/>
              </a:lnSpc>
              <a:defRPr sz="4000"/>
            </a:lvl1pPr>
          </a:lstStyle>
          <a:p>
            <a:r>
              <a:rPr lang="fi-FI"/>
              <a:t>Muokkaa ots. perustyyl. napsautt.</a:t>
            </a:r>
            <a:endParaRPr lang="en-GB"/>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635508" y="5070348"/>
            <a:ext cx="6839712" cy="1220724"/>
          </a:xfrm>
        </p:spPr>
        <p:txBody>
          <a:bodyPr anchor="b" anchorCtr="0"/>
          <a:lstStyle>
            <a:lvl1pPr marL="0" indent="0" algn="l">
              <a:spcBef>
                <a:spcPts val="0"/>
              </a:spcBef>
              <a:buNone/>
              <a:defRPr sz="24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a:p>
        </p:txBody>
      </p:sp>
      <p:pic>
        <p:nvPicPr>
          <p:cNvPr id="9" name="Picture 8">
            <a:extLst>
              <a:ext uri="{FF2B5EF4-FFF2-40B4-BE49-F238E27FC236}">
                <a16:creationId xmlns:a16="http://schemas.microsoft.com/office/drawing/2014/main" id="{43EE9307-AB79-3247-82BD-37685692FA2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0915" y="565286"/>
            <a:ext cx="2090175" cy="703499"/>
          </a:xfrm>
          <a:prstGeom prst="rect">
            <a:avLst/>
          </a:prstGeom>
        </p:spPr>
      </p:pic>
    </p:spTree>
    <p:extLst>
      <p:ext uri="{BB962C8B-B14F-4D97-AF65-F5344CB8AC3E}">
        <p14:creationId xmlns:p14="http://schemas.microsoft.com/office/powerpoint/2010/main" val="1757914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Title Slide 2">
    <p:bg>
      <p:bgPr>
        <a:solidFill>
          <a:schemeClr val="accent6"/>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F55F463-6573-FC45-BA45-C38E5111349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635508" y="2196783"/>
            <a:ext cx="6839712" cy="1876869"/>
          </a:xfrm>
        </p:spPr>
        <p:txBody>
          <a:bodyPr anchor="t" anchorCtr="0"/>
          <a:lstStyle>
            <a:lvl1pPr algn="l">
              <a:lnSpc>
                <a:spcPct val="95000"/>
              </a:lnSpc>
              <a:defRPr sz="4000"/>
            </a:lvl1pPr>
          </a:lstStyle>
          <a:p>
            <a:r>
              <a:rPr lang="fi-FI"/>
              <a:t>Muokkaa ots. perustyyl. napsautt.</a:t>
            </a:r>
            <a:endParaRPr lang="en-GB"/>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635508" y="5070348"/>
            <a:ext cx="6839712" cy="1220724"/>
          </a:xfrm>
        </p:spPr>
        <p:txBody>
          <a:bodyPr anchor="b" anchorCtr="0"/>
          <a:lstStyle>
            <a:lvl1pPr marL="0" indent="0" algn="l">
              <a:spcBef>
                <a:spcPts val="0"/>
              </a:spcBef>
              <a:buNone/>
              <a:defRPr sz="24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a:p>
        </p:txBody>
      </p:sp>
      <p:pic>
        <p:nvPicPr>
          <p:cNvPr id="9" name="Picture 8">
            <a:extLst>
              <a:ext uri="{FF2B5EF4-FFF2-40B4-BE49-F238E27FC236}">
                <a16:creationId xmlns:a16="http://schemas.microsoft.com/office/drawing/2014/main" id="{43EE9307-AB79-3247-82BD-37685692FA2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0915" y="565286"/>
            <a:ext cx="2090175" cy="703499"/>
          </a:xfrm>
          <a:prstGeom prst="rect">
            <a:avLst/>
          </a:prstGeom>
        </p:spPr>
      </p:pic>
    </p:spTree>
    <p:extLst>
      <p:ext uri="{BB962C8B-B14F-4D97-AF65-F5344CB8AC3E}">
        <p14:creationId xmlns:p14="http://schemas.microsoft.com/office/powerpoint/2010/main" val="1444120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a:xfrm>
            <a:off x="649940" y="484094"/>
            <a:ext cx="9894939" cy="1075323"/>
          </a:xfrm>
        </p:spPr>
        <p:txBody>
          <a:bodyPr anchor="b"/>
          <a:lstStyle/>
          <a:p>
            <a:r>
              <a:rPr lang="fi-FI"/>
              <a:t>Muokkaa ots. perustyyl. napsautt.</a:t>
            </a:r>
            <a:endParaRPr lang="en-GB"/>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p>
            <a:fld id="{BF408733-3F8E-45BE-8526-0E0F500B8042}" type="datetimeFigureOut">
              <a:rPr lang="fi-FI" smtClean="0"/>
              <a:t>8.1.2025</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11" name="Picture 10">
            <a:extLst>
              <a:ext uri="{FF2B5EF4-FFF2-40B4-BE49-F238E27FC236}">
                <a16:creationId xmlns:a16="http://schemas.microsoft.com/office/drawing/2014/main" id="{CFAA53A2-04A4-784B-8533-1BE5B6ED6EB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76380" y="596151"/>
            <a:ext cx="516294" cy="631026"/>
          </a:xfrm>
          <a:prstGeom prst="rect">
            <a:avLst/>
          </a:prstGeom>
        </p:spPr>
      </p:pic>
    </p:spTree>
    <p:extLst>
      <p:ext uri="{BB962C8B-B14F-4D97-AF65-F5344CB8AC3E}">
        <p14:creationId xmlns:p14="http://schemas.microsoft.com/office/powerpoint/2010/main" val="3608688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649940" y="2021541"/>
            <a:ext cx="5311126" cy="4155422"/>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p>
            <a:fld id="{BF408733-3F8E-45BE-8526-0E0F500B8042}" type="datetimeFigureOut">
              <a:rPr lang="fi-FI" smtClean="0"/>
              <a:t>8.1.2025</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p>
            <a:fld id="{31160B98-140E-4345-B1A3-2A7247C42973}" type="slidenum">
              <a:rPr lang="fi-FI" smtClean="0"/>
              <a:t>‹#›</a:t>
            </a:fld>
            <a:endParaRPr lang="fi-FI"/>
          </a:p>
        </p:txBody>
      </p:sp>
      <p:sp>
        <p:nvSpPr>
          <p:cNvPr id="4" name="Content Placeholder 2">
            <a:extLst>
              <a:ext uri="{FF2B5EF4-FFF2-40B4-BE49-F238E27FC236}">
                <a16:creationId xmlns:a16="http://schemas.microsoft.com/office/drawing/2014/main" id="{8F604C65-0022-A10B-E75C-3BC0B3B9636F}"/>
              </a:ext>
            </a:extLst>
          </p:cNvPr>
          <p:cNvSpPr>
            <a:spLocks noGrp="1"/>
          </p:cNvSpPr>
          <p:nvPr>
            <p:ph idx="13"/>
          </p:nvPr>
        </p:nvSpPr>
        <p:spPr>
          <a:xfrm>
            <a:off x="6230933" y="2021541"/>
            <a:ext cx="5311126" cy="4155422"/>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a:p>
        </p:txBody>
      </p:sp>
      <p:pic>
        <p:nvPicPr>
          <p:cNvPr id="10" name="Picture 9">
            <a:extLst>
              <a:ext uri="{FF2B5EF4-FFF2-40B4-BE49-F238E27FC236}">
                <a16:creationId xmlns:a16="http://schemas.microsoft.com/office/drawing/2014/main" id="{B6363DDC-C97A-194B-98DF-CA51F0A3D3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76380" y="596151"/>
            <a:ext cx="516294" cy="631026"/>
          </a:xfrm>
          <a:prstGeom prst="rect">
            <a:avLst/>
          </a:prstGeom>
        </p:spPr>
      </p:pic>
      <p:sp>
        <p:nvSpPr>
          <p:cNvPr id="11" name="Title 1">
            <a:extLst>
              <a:ext uri="{FF2B5EF4-FFF2-40B4-BE49-F238E27FC236}">
                <a16:creationId xmlns:a16="http://schemas.microsoft.com/office/drawing/2014/main" id="{85789431-5CDA-8F47-85A4-31FC69C1740D}"/>
              </a:ext>
            </a:extLst>
          </p:cNvPr>
          <p:cNvSpPr>
            <a:spLocks noGrp="1"/>
          </p:cNvSpPr>
          <p:nvPr>
            <p:ph type="title"/>
          </p:nvPr>
        </p:nvSpPr>
        <p:spPr>
          <a:xfrm>
            <a:off x="649940" y="484094"/>
            <a:ext cx="9894939" cy="1075323"/>
          </a:xfrm>
        </p:spPr>
        <p:txBody>
          <a:bodyPr anchor="b"/>
          <a:lstStyle/>
          <a:p>
            <a:r>
              <a:rPr lang="fi-FI"/>
              <a:t>Muokkaa ots. perustyyl. napsautt.</a:t>
            </a:r>
            <a:endParaRPr lang="en-GB"/>
          </a:p>
        </p:txBody>
      </p:sp>
    </p:spTree>
    <p:extLst>
      <p:ext uri="{BB962C8B-B14F-4D97-AF65-F5344CB8AC3E}">
        <p14:creationId xmlns:p14="http://schemas.microsoft.com/office/powerpoint/2010/main" val="2226830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san ylätunniste">
    <p:bg>
      <p:bgPr>
        <a:solidFill>
          <a:schemeClr val="accent1"/>
        </a:solidFill>
        <a:effectLst/>
      </p:bgPr>
    </p:bg>
    <p:spTree>
      <p:nvGrpSpPr>
        <p:cNvPr id="1" name=""/>
        <p:cNvGrpSpPr/>
        <p:nvPr/>
      </p:nvGrpSpPr>
      <p:grpSpPr>
        <a:xfrm>
          <a:off x="0" y="0"/>
          <a:ext cx="0" cy="0"/>
          <a:chOff x="0" y="0"/>
          <a:chExt cx="0" cy="0"/>
        </a:xfrm>
      </p:grpSpPr>
      <p:sp>
        <p:nvSpPr>
          <p:cNvPr id="3" name="Suorakulmio 2">
            <a:extLst>
              <a:ext uri="{FF2B5EF4-FFF2-40B4-BE49-F238E27FC236}">
                <a16:creationId xmlns:a16="http://schemas.microsoft.com/office/drawing/2014/main" id="{DCD8BB72-B7B2-E8EB-24B6-FE4ECB31BE5A}"/>
              </a:ext>
            </a:extLst>
          </p:cNvPr>
          <p:cNvSpPr/>
          <p:nvPr userDrawn="1"/>
        </p:nvSpPr>
        <p:spPr>
          <a:xfrm>
            <a:off x="-1" y="4570190"/>
            <a:ext cx="12192001" cy="2287810"/>
          </a:xfrm>
          <a:prstGeom prst="rect">
            <a:avLst/>
          </a:prstGeom>
          <a:solidFill>
            <a:srgbClr val="F0EB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itle 1">
            <a:extLst>
              <a:ext uri="{FF2B5EF4-FFF2-40B4-BE49-F238E27FC236}">
                <a16:creationId xmlns:a16="http://schemas.microsoft.com/office/drawing/2014/main" id="{AC1DC208-0BC6-4780-8569-0CCC5C8BCBB3}"/>
              </a:ext>
            </a:extLst>
          </p:cNvPr>
          <p:cNvSpPr>
            <a:spLocks noGrp="1"/>
          </p:cNvSpPr>
          <p:nvPr>
            <p:ph type="title"/>
          </p:nvPr>
        </p:nvSpPr>
        <p:spPr>
          <a:xfrm>
            <a:off x="649941" y="5170932"/>
            <a:ext cx="6756699" cy="1143000"/>
          </a:xfrm>
        </p:spPr>
        <p:txBody>
          <a:bodyPr anchor="t"/>
          <a:lstStyle>
            <a:lvl1pPr>
              <a:defRPr sz="3200"/>
            </a:lvl1pPr>
          </a:lstStyle>
          <a:p>
            <a:r>
              <a:rPr lang="fi-FI"/>
              <a:t>Muokkaa ots. perustyyl. napsautt.</a:t>
            </a:r>
            <a:endParaRPr lang="en-GB"/>
          </a:p>
        </p:txBody>
      </p:sp>
      <p:sp>
        <p:nvSpPr>
          <p:cNvPr id="7" name="Date Placeholder 6">
            <a:extLst>
              <a:ext uri="{FF2B5EF4-FFF2-40B4-BE49-F238E27FC236}">
                <a16:creationId xmlns:a16="http://schemas.microsoft.com/office/drawing/2014/main" id="{CD1212A6-DA8E-4A60-A5F2-8DAE3B39E0C9}"/>
              </a:ext>
            </a:extLst>
          </p:cNvPr>
          <p:cNvSpPr>
            <a:spLocks noGrp="1"/>
          </p:cNvSpPr>
          <p:nvPr>
            <p:ph type="dt" sz="half" idx="10"/>
          </p:nvPr>
        </p:nvSpPr>
        <p:spPr/>
        <p:txBody>
          <a:bodyPr/>
          <a:lstStyle/>
          <a:p>
            <a:fld id="{BF408733-3F8E-45BE-8526-0E0F500B8042}" type="datetimeFigureOut">
              <a:rPr lang="fi-FI" smtClean="0"/>
              <a:t>8.1.2025</a:t>
            </a:fld>
            <a:endParaRPr lang="fi-FI"/>
          </a:p>
        </p:txBody>
      </p:sp>
      <p:sp>
        <p:nvSpPr>
          <p:cNvPr id="8" name="Footer Placeholder 7">
            <a:extLst>
              <a:ext uri="{FF2B5EF4-FFF2-40B4-BE49-F238E27FC236}">
                <a16:creationId xmlns:a16="http://schemas.microsoft.com/office/drawing/2014/main" id="{32766CB0-43A1-4E89-83D2-9E67BAD6325E}"/>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6E2AEE1E-B285-4162-ABF0-E898A0AD6816}"/>
              </a:ext>
            </a:extLst>
          </p:cNvPr>
          <p:cNvSpPr>
            <a:spLocks noGrp="1"/>
          </p:cNvSpPr>
          <p:nvPr>
            <p:ph type="sldNum" sz="quarter" idx="12"/>
          </p:nvPr>
        </p:nvSpPr>
        <p:spPr/>
        <p:txBody>
          <a:bodyPr/>
          <a:lstStyle/>
          <a:p>
            <a:fld id="{31160B98-140E-4345-B1A3-2A7247C42973}" type="slidenum">
              <a:rPr lang="fi-FI" smtClean="0"/>
              <a:t>‹#›</a:t>
            </a:fld>
            <a:endParaRPr lang="fi-FI"/>
          </a:p>
        </p:txBody>
      </p:sp>
      <p:sp>
        <p:nvSpPr>
          <p:cNvPr id="4" name="Free-form: Shape 28">
            <a:extLst>
              <a:ext uri="{FF2B5EF4-FFF2-40B4-BE49-F238E27FC236}">
                <a16:creationId xmlns:a16="http://schemas.microsoft.com/office/drawing/2014/main" id="{09403F87-9585-6CA0-7F3B-A0CDE2652619}"/>
              </a:ext>
            </a:extLst>
          </p:cNvPr>
          <p:cNvSpPr/>
          <p:nvPr userDrawn="1"/>
        </p:nvSpPr>
        <p:spPr>
          <a:xfrm>
            <a:off x="-122" y="0"/>
            <a:ext cx="12192122" cy="387240"/>
          </a:xfrm>
          <a:custGeom>
            <a:avLst/>
            <a:gdLst>
              <a:gd name="connsiteX0" fmla="*/ 0 w 12185437"/>
              <a:gd name="connsiteY0" fmla="*/ 0 h 380838"/>
              <a:gd name="connsiteX1" fmla="*/ 12185437 w 12185437"/>
              <a:gd name="connsiteY1" fmla="*/ 0 h 380838"/>
              <a:gd name="connsiteX2" fmla="*/ 12185437 w 12185437"/>
              <a:gd name="connsiteY2" fmla="*/ 380839 h 380838"/>
              <a:gd name="connsiteX3" fmla="*/ 0 w 12185437"/>
              <a:gd name="connsiteY3" fmla="*/ 380839 h 380838"/>
              <a:gd name="connsiteX4" fmla="*/ 0 w 12185437"/>
              <a:gd name="connsiteY4" fmla="*/ 0 h 3808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437" h="380838">
                <a:moveTo>
                  <a:pt x="0" y="0"/>
                </a:moveTo>
                <a:lnTo>
                  <a:pt x="12185437" y="0"/>
                </a:lnTo>
                <a:lnTo>
                  <a:pt x="12185437" y="380839"/>
                </a:lnTo>
                <a:lnTo>
                  <a:pt x="0" y="380839"/>
                </a:lnTo>
                <a:lnTo>
                  <a:pt x="0" y="0"/>
                </a:lnTo>
                <a:close/>
              </a:path>
            </a:pathLst>
          </a:custGeom>
          <a:solidFill>
            <a:schemeClr val="accent1">
              <a:lumMod val="20000"/>
              <a:lumOff val="80000"/>
            </a:schemeClr>
          </a:solidFill>
          <a:ln w="360" cap="flat">
            <a:noFill/>
            <a:prstDash val="solid"/>
            <a:miter/>
          </a:ln>
        </p:spPr>
        <p:txBody>
          <a:bodyPr rtlCol="0" anchor="ctr"/>
          <a:lstStyle/>
          <a:p>
            <a:endParaRPr lang="en-GB"/>
          </a:p>
        </p:txBody>
      </p:sp>
      <p:sp>
        <p:nvSpPr>
          <p:cNvPr id="5" name="Free-form: Shape 29">
            <a:extLst>
              <a:ext uri="{FF2B5EF4-FFF2-40B4-BE49-F238E27FC236}">
                <a16:creationId xmlns:a16="http://schemas.microsoft.com/office/drawing/2014/main" id="{B4E4D196-B8D5-48B6-626D-89C042D57B9C}"/>
              </a:ext>
            </a:extLst>
          </p:cNvPr>
          <p:cNvSpPr/>
          <p:nvPr userDrawn="1"/>
        </p:nvSpPr>
        <p:spPr>
          <a:xfrm>
            <a:off x="-122" y="768193"/>
            <a:ext cx="12192122" cy="380702"/>
          </a:xfrm>
          <a:custGeom>
            <a:avLst/>
            <a:gdLst>
              <a:gd name="connsiteX0" fmla="*/ 0 w 12185437"/>
              <a:gd name="connsiteY0" fmla="*/ 0 h 380702"/>
              <a:gd name="connsiteX1" fmla="*/ 12185437 w 12185437"/>
              <a:gd name="connsiteY1" fmla="*/ 0 h 380702"/>
              <a:gd name="connsiteX2" fmla="*/ 12185437 w 12185437"/>
              <a:gd name="connsiteY2" fmla="*/ 380703 h 380702"/>
              <a:gd name="connsiteX3" fmla="*/ 0 w 12185437"/>
              <a:gd name="connsiteY3" fmla="*/ 380703 h 380702"/>
              <a:gd name="connsiteX4" fmla="*/ 0 w 12185437"/>
              <a:gd name="connsiteY4" fmla="*/ 0 h 3807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437" h="380702">
                <a:moveTo>
                  <a:pt x="0" y="0"/>
                </a:moveTo>
                <a:lnTo>
                  <a:pt x="12185437" y="0"/>
                </a:lnTo>
                <a:lnTo>
                  <a:pt x="12185437" y="380703"/>
                </a:lnTo>
                <a:lnTo>
                  <a:pt x="0" y="380703"/>
                </a:lnTo>
                <a:lnTo>
                  <a:pt x="0" y="0"/>
                </a:lnTo>
                <a:close/>
              </a:path>
            </a:pathLst>
          </a:custGeom>
          <a:solidFill>
            <a:schemeClr val="accent1">
              <a:lumMod val="20000"/>
              <a:lumOff val="80000"/>
            </a:schemeClr>
          </a:solidFill>
          <a:ln w="360" cap="flat">
            <a:noFill/>
            <a:prstDash val="solid"/>
            <a:miter/>
          </a:ln>
        </p:spPr>
        <p:txBody>
          <a:bodyPr rtlCol="0" anchor="ctr"/>
          <a:lstStyle/>
          <a:p>
            <a:endParaRPr lang="en-GB"/>
          </a:p>
        </p:txBody>
      </p:sp>
      <p:sp>
        <p:nvSpPr>
          <p:cNvPr id="6" name="Free-form: Shape 30">
            <a:extLst>
              <a:ext uri="{FF2B5EF4-FFF2-40B4-BE49-F238E27FC236}">
                <a16:creationId xmlns:a16="http://schemas.microsoft.com/office/drawing/2014/main" id="{89FD2A67-C5A0-8597-A631-E79F1FDC2375}"/>
              </a:ext>
            </a:extLst>
          </p:cNvPr>
          <p:cNvSpPr/>
          <p:nvPr userDrawn="1"/>
        </p:nvSpPr>
        <p:spPr>
          <a:xfrm>
            <a:off x="-122" y="1529863"/>
            <a:ext cx="12192122" cy="380838"/>
          </a:xfrm>
          <a:custGeom>
            <a:avLst/>
            <a:gdLst>
              <a:gd name="connsiteX0" fmla="*/ 0 w 12185437"/>
              <a:gd name="connsiteY0" fmla="*/ 0 h 380838"/>
              <a:gd name="connsiteX1" fmla="*/ 12185437 w 12185437"/>
              <a:gd name="connsiteY1" fmla="*/ 0 h 380838"/>
              <a:gd name="connsiteX2" fmla="*/ 12185437 w 12185437"/>
              <a:gd name="connsiteY2" fmla="*/ 380839 h 380838"/>
              <a:gd name="connsiteX3" fmla="*/ 0 w 12185437"/>
              <a:gd name="connsiteY3" fmla="*/ 380839 h 380838"/>
              <a:gd name="connsiteX4" fmla="*/ 0 w 12185437"/>
              <a:gd name="connsiteY4" fmla="*/ 0 h 3808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437" h="380838">
                <a:moveTo>
                  <a:pt x="0" y="0"/>
                </a:moveTo>
                <a:lnTo>
                  <a:pt x="12185437" y="0"/>
                </a:lnTo>
                <a:lnTo>
                  <a:pt x="12185437" y="380839"/>
                </a:lnTo>
                <a:lnTo>
                  <a:pt x="0" y="380839"/>
                </a:lnTo>
                <a:lnTo>
                  <a:pt x="0" y="0"/>
                </a:lnTo>
                <a:close/>
              </a:path>
            </a:pathLst>
          </a:custGeom>
          <a:solidFill>
            <a:schemeClr val="accent1">
              <a:lumMod val="20000"/>
              <a:lumOff val="80000"/>
            </a:schemeClr>
          </a:solidFill>
          <a:ln w="360" cap="flat">
            <a:noFill/>
            <a:prstDash val="solid"/>
            <a:miter/>
          </a:ln>
        </p:spPr>
        <p:txBody>
          <a:bodyPr rtlCol="0" anchor="ctr"/>
          <a:lstStyle/>
          <a:p>
            <a:endParaRPr lang="en-GB"/>
          </a:p>
        </p:txBody>
      </p:sp>
      <p:sp>
        <p:nvSpPr>
          <p:cNvPr id="10" name="Free-form: Shape 31">
            <a:extLst>
              <a:ext uri="{FF2B5EF4-FFF2-40B4-BE49-F238E27FC236}">
                <a16:creationId xmlns:a16="http://schemas.microsoft.com/office/drawing/2014/main" id="{E7831AEF-0633-77AB-EA0E-DB68A5A08C6C}"/>
              </a:ext>
            </a:extLst>
          </p:cNvPr>
          <p:cNvSpPr/>
          <p:nvPr userDrawn="1"/>
        </p:nvSpPr>
        <p:spPr>
          <a:xfrm>
            <a:off x="-122" y="2291655"/>
            <a:ext cx="12192122" cy="380842"/>
          </a:xfrm>
          <a:custGeom>
            <a:avLst/>
            <a:gdLst>
              <a:gd name="connsiteX0" fmla="*/ 0 w 12185437"/>
              <a:gd name="connsiteY0" fmla="*/ 0 h 380842"/>
              <a:gd name="connsiteX1" fmla="*/ 12185437 w 12185437"/>
              <a:gd name="connsiteY1" fmla="*/ 0 h 380842"/>
              <a:gd name="connsiteX2" fmla="*/ 12185437 w 12185437"/>
              <a:gd name="connsiteY2" fmla="*/ 380842 h 380842"/>
              <a:gd name="connsiteX3" fmla="*/ 0 w 12185437"/>
              <a:gd name="connsiteY3" fmla="*/ 380842 h 380842"/>
              <a:gd name="connsiteX4" fmla="*/ 0 w 12185437"/>
              <a:gd name="connsiteY4" fmla="*/ 0 h 380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437" h="380842">
                <a:moveTo>
                  <a:pt x="0" y="0"/>
                </a:moveTo>
                <a:lnTo>
                  <a:pt x="12185437" y="0"/>
                </a:lnTo>
                <a:lnTo>
                  <a:pt x="12185437" y="380842"/>
                </a:lnTo>
                <a:lnTo>
                  <a:pt x="0" y="380842"/>
                </a:lnTo>
                <a:lnTo>
                  <a:pt x="0" y="0"/>
                </a:lnTo>
                <a:close/>
              </a:path>
            </a:pathLst>
          </a:custGeom>
          <a:solidFill>
            <a:schemeClr val="accent1">
              <a:lumMod val="20000"/>
              <a:lumOff val="80000"/>
            </a:schemeClr>
          </a:solidFill>
          <a:ln w="360" cap="flat">
            <a:noFill/>
            <a:prstDash val="solid"/>
            <a:miter/>
          </a:ln>
        </p:spPr>
        <p:txBody>
          <a:bodyPr rtlCol="0" anchor="ctr"/>
          <a:lstStyle/>
          <a:p>
            <a:endParaRPr lang="en-GB"/>
          </a:p>
        </p:txBody>
      </p:sp>
      <p:sp>
        <p:nvSpPr>
          <p:cNvPr id="11" name="Free-form: Shape 32">
            <a:extLst>
              <a:ext uri="{FF2B5EF4-FFF2-40B4-BE49-F238E27FC236}">
                <a16:creationId xmlns:a16="http://schemas.microsoft.com/office/drawing/2014/main" id="{20B1B5C3-36C4-6C96-F052-EC7C50FC54AC}"/>
              </a:ext>
            </a:extLst>
          </p:cNvPr>
          <p:cNvSpPr/>
          <p:nvPr userDrawn="1"/>
        </p:nvSpPr>
        <p:spPr>
          <a:xfrm>
            <a:off x="-122" y="3053449"/>
            <a:ext cx="12192122" cy="380702"/>
          </a:xfrm>
          <a:custGeom>
            <a:avLst/>
            <a:gdLst>
              <a:gd name="connsiteX0" fmla="*/ 0 w 12185437"/>
              <a:gd name="connsiteY0" fmla="*/ 0 h 380702"/>
              <a:gd name="connsiteX1" fmla="*/ 12185437 w 12185437"/>
              <a:gd name="connsiteY1" fmla="*/ 0 h 380702"/>
              <a:gd name="connsiteX2" fmla="*/ 12185437 w 12185437"/>
              <a:gd name="connsiteY2" fmla="*/ 380703 h 380702"/>
              <a:gd name="connsiteX3" fmla="*/ 0 w 12185437"/>
              <a:gd name="connsiteY3" fmla="*/ 380703 h 380702"/>
              <a:gd name="connsiteX4" fmla="*/ 0 w 12185437"/>
              <a:gd name="connsiteY4" fmla="*/ 0 h 3807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437" h="380702">
                <a:moveTo>
                  <a:pt x="0" y="0"/>
                </a:moveTo>
                <a:lnTo>
                  <a:pt x="12185437" y="0"/>
                </a:lnTo>
                <a:lnTo>
                  <a:pt x="12185437" y="380703"/>
                </a:lnTo>
                <a:lnTo>
                  <a:pt x="0" y="380703"/>
                </a:lnTo>
                <a:lnTo>
                  <a:pt x="0" y="0"/>
                </a:lnTo>
                <a:close/>
              </a:path>
            </a:pathLst>
          </a:custGeom>
          <a:solidFill>
            <a:schemeClr val="accent1">
              <a:lumMod val="20000"/>
              <a:lumOff val="80000"/>
            </a:schemeClr>
          </a:solidFill>
          <a:ln w="360" cap="flat">
            <a:noFill/>
            <a:prstDash val="solid"/>
            <a:miter/>
          </a:ln>
        </p:spPr>
        <p:txBody>
          <a:bodyPr rtlCol="0" anchor="ctr"/>
          <a:lstStyle/>
          <a:p>
            <a:endParaRPr lang="en-GB"/>
          </a:p>
        </p:txBody>
      </p:sp>
      <p:sp>
        <p:nvSpPr>
          <p:cNvPr id="12" name="Free-form: Shape 33">
            <a:extLst>
              <a:ext uri="{FF2B5EF4-FFF2-40B4-BE49-F238E27FC236}">
                <a16:creationId xmlns:a16="http://schemas.microsoft.com/office/drawing/2014/main" id="{1D2A1DAB-145A-5F7B-9954-6987015EB4B4}"/>
              </a:ext>
            </a:extLst>
          </p:cNvPr>
          <p:cNvSpPr/>
          <p:nvPr userDrawn="1"/>
        </p:nvSpPr>
        <p:spPr>
          <a:xfrm>
            <a:off x="-122" y="3815119"/>
            <a:ext cx="12192122" cy="380838"/>
          </a:xfrm>
          <a:custGeom>
            <a:avLst/>
            <a:gdLst>
              <a:gd name="connsiteX0" fmla="*/ 0 w 12185437"/>
              <a:gd name="connsiteY0" fmla="*/ 0 h 380838"/>
              <a:gd name="connsiteX1" fmla="*/ 12185437 w 12185437"/>
              <a:gd name="connsiteY1" fmla="*/ 0 h 380838"/>
              <a:gd name="connsiteX2" fmla="*/ 12185437 w 12185437"/>
              <a:gd name="connsiteY2" fmla="*/ 380839 h 380838"/>
              <a:gd name="connsiteX3" fmla="*/ 0 w 12185437"/>
              <a:gd name="connsiteY3" fmla="*/ 380839 h 380838"/>
              <a:gd name="connsiteX4" fmla="*/ 0 w 12185437"/>
              <a:gd name="connsiteY4" fmla="*/ 0 h 3808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437" h="380838">
                <a:moveTo>
                  <a:pt x="0" y="0"/>
                </a:moveTo>
                <a:lnTo>
                  <a:pt x="12185437" y="0"/>
                </a:lnTo>
                <a:lnTo>
                  <a:pt x="12185437" y="380839"/>
                </a:lnTo>
                <a:lnTo>
                  <a:pt x="0" y="380839"/>
                </a:lnTo>
                <a:lnTo>
                  <a:pt x="0" y="0"/>
                </a:lnTo>
                <a:close/>
              </a:path>
            </a:pathLst>
          </a:custGeom>
          <a:solidFill>
            <a:schemeClr val="accent1">
              <a:lumMod val="20000"/>
              <a:lumOff val="80000"/>
            </a:schemeClr>
          </a:solidFill>
          <a:ln w="360" cap="flat">
            <a:noFill/>
            <a:prstDash val="solid"/>
            <a:miter/>
          </a:ln>
        </p:spPr>
        <p:txBody>
          <a:bodyPr rtlCol="0" anchor="ctr"/>
          <a:lstStyle/>
          <a:p>
            <a:endParaRPr lang="en-GB"/>
          </a:p>
        </p:txBody>
      </p:sp>
      <p:pic>
        <p:nvPicPr>
          <p:cNvPr id="15" name="Picture 14">
            <a:extLst>
              <a:ext uri="{FF2B5EF4-FFF2-40B4-BE49-F238E27FC236}">
                <a16:creationId xmlns:a16="http://schemas.microsoft.com/office/drawing/2014/main" id="{FFA2F872-5FC5-D94D-9E89-698A2F01408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39507" y="5596332"/>
            <a:ext cx="2090175" cy="703499"/>
          </a:xfrm>
          <a:prstGeom prst="rect">
            <a:avLst/>
          </a:prstGeom>
        </p:spPr>
      </p:pic>
    </p:spTree>
    <p:extLst>
      <p:ext uri="{BB962C8B-B14F-4D97-AF65-F5344CB8AC3E}">
        <p14:creationId xmlns:p14="http://schemas.microsoft.com/office/powerpoint/2010/main" val="814827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Header Picture">
    <p:bg>
      <p:bgPr>
        <a:solidFill>
          <a:schemeClr val="bg2"/>
        </a:solidFill>
        <a:effectLst/>
      </p:bgPr>
    </p:bg>
    <p:spTree>
      <p:nvGrpSpPr>
        <p:cNvPr id="1" name=""/>
        <p:cNvGrpSpPr/>
        <p:nvPr/>
      </p:nvGrpSpPr>
      <p:grpSpPr>
        <a:xfrm>
          <a:off x="0" y="0"/>
          <a:ext cx="0" cy="0"/>
          <a:chOff x="0" y="0"/>
          <a:chExt cx="0" cy="0"/>
        </a:xfrm>
      </p:grpSpPr>
      <p:sp>
        <p:nvSpPr>
          <p:cNvPr id="3" name="Suorakulmio 2">
            <a:extLst>
              <a:ext uri="{FF2B5EF4-FFF2-40B4-BE49-F238E27FC236}">
                <a16:creationId xmlns:a16="http://schemas.microsoft.com/office/drawing/2014/main" id="{483FB58F-61FC-B125-47DF-7A1E6819B7A4}"/>
              </a:ext>
            </a:extLst>
          </p:cNvPr>
          <p:cNvSpPr/>
          <p:nvPr userDrawn="1"/>
        </p:nvSpPr>
        <p:spPr>
          <a:xfrm>
            <a:off x="-1" y="4570190"/>
            <a:ext cx="12192001" cy="2287810"/>
          </a:xfrm>
          <a:prstGeom prst="rect">
            <a:avLst/>
          </a:prstGeom>
          <a:solidFill>
            <a:srgbClr val="F0EB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4" name="Picture Placeholder 7">
            <a:extLst>
              <a:ext uri="{FF2B5EF4-FFF2-40B4-BE49-F238E27FC236}">
                <a16:creationId xmlns:a16="http://schemas.microsoft.com/office/drawing/2014/main" id="{5E70779E-03A6-C3DE-E92E-DA3EBF19B862}"/>
              </a:ext>
            </a:extLst>
          </p:cNvPr>
          <p:cNvSpPr>
            <a:spLocks noGrp="1"/>
          </p:cNvSpPr>
          <p:nvPr>
            <p:ph type="pic" sz="quarter" idx="13"/>
          </p:nvPr>
        </p:nvSpPr>
        <p:spPr>
          <a:xfrm>
            <a:off x="1" y="-1"/>
            <a:ext cx="8105774" cy="4570191"/>
          </a:xfrm>
          <a:solidFill>
            <a:schemeClr val="bg1">
              <a:lumMod val="95000"/>
            </a:schemeClr>
          </a:solidFill>
        </p:spPr>
        <p:txBody>
          <a:bodyPr anchor="ctr" anchorCtr="0"/>
          <a:lstStyle>
            <a:lvl1pPr marL="0" indent="0" algn="ctr">
              <a:buNone/>
              <a:defRPr sz="1800"/>
            </a:lvl1pPr>
          </a:lstStyle>
          <a:p>
            <a:r>
              <a:rPr lang="fi-FI"/>
              <a:t>Lisää kuva napsauttamalla kuvaketta</a:t>
            </a:r>
            <a:endParaRPr lang="en-GB"/>
          </a:p>
        </p:txBody>
      </p:sp>
      <p:sp>
        <p:nvSpPr>
          <p:cNvPr id="2" name="Title 1">
            <a:extLst>
              <a:ext uri="{FF2B5EF4-FFF2-40B4-BE49-F238E27FC236}">
                <a16:creationId xmlns:a16="http://schemas.microsoft.com/office/drawing/2014/main" id="{AC1DC208-0BC6-4780-8569-0CCC5C8BCBB3}"/>
              </a:ext>
            </a:extLst>
          </p:cNvPr>
          <p:cNvSpPr>
            <a:spLocks noGrp="1"/>
          </p:cNvSpPr>
          <p:nvPr>
            <p:ph type="title"/>
          </p:nvPr>
        </p:nvSpPr>
        <p:spPr>
          <a:xfrm>
            <a:off x="649941" y="5170932"/>
            <a:ext cx="6756699" cy="1143000"/>
          </a:xfrm>
        </p:spPr>
        <p:txBody>
          <a:bodyPr anchor="t"/>
          <a:lstStyle>
            <a:lvl1pPr>
              <a:defRPr sz="3200"/>
            </a:lvl1pPr>
          </a:lstStyle>
          <a:p>
            <a:r>
              <a:rPr lang="fi-FI"/>
              <a:t>Muokkaa ots. perustyyl. napsautt.</a:t>
            </a:r>
            <a:endParaRPr lang="en-GB"/>
          </a:p>
        </p:txBody>
      </p:sp>
      <p:sp>
        <p:nvSpPr>
          <p:cNvPr id="7" name="Date Placeholder 6">
            <a:extLst>
              <a:ext uri="{FF2B5EF4-FFF2-40B4-BE49-F238E27FC236}">
                <a16:creationId xmlns:a16="http://schemas.microsoft.com/office/drawing/2014/main" id="{CD1212A6-DA8E-4A60-A5F2-8DAE3B39E0C9}"/>
              </a:ext>
            </a:extLst>
          </p:cNvPr>
          <p:cNvSpPr>
            <a:spLocks noGrp="1"/>
          </p:cNvSpPr>
          <p:nvPr>
            <p:ph type="dt" sz="half" idx="10"/>
          </p:nvPr>
        </p:nvSpPr>
        <p:spPr/>
        <p:txBody>
          <a:bodyPr/>
          <a:lstStyle/>
          <a:p>
            <a:fld id="{BF408733-3F8E-45BE-8526-0E0F500B8042}" type="datetimeFigureOut">
              <a:rPr lang="fi-FI" smtClean="0"/>
              <a:t>8.1.2025</a:t>
            </a:fld>
            <a:endParaRPr lang="fi-FI"/>
          </a:p>
        </p:txBody>
      </p:sp>
      <p:sp>
        <p:nvSpPr>
          <p:cNvPr id="8" name="Footer Placeholder 7">
            <a:extLst>
              <a:ext uri="{FF2B5EF4-FFF2-40B4-BE49-F238E27FC236}">
                <a16:creationId xmlns:a16="http://schemas.microsoft.com/office/drawing/2014/main" id="{32766CB0-43A1-4E89-83D2-9E67BAD6325E}"/>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6E2AEE1E-B285-4162-ABF0-E898A0AD6816}"/>
              </a:ext>
            </a:extLst>
          </p:cNvPr>
          <p:cNvSpPr>
            <a:spLocks noGrp="1"/>
          </p:cNvSpPr>
          <p:nvPr>
            <p:ph type="sldNum" sz="quarter" idx="12"/>
          </p:nvPr>
        </p:nvSpPr>
        <p:spPr/>
        <p:txBody>
          <a:bodyPr/>
          <a:lstStyle/>
          <a:p>
            <a:fld id="{31160B98-140E-4345-B1A3-2A7247C42973}" type="slidenum">
              <a:rPr lang="fi-FI" smtClean="0"/>
              <a:t>‹#›</a:t>
            </a:fld>
            <a:endParaRPr lang="fi-FI"/>
          </a:p>
        </p:txBody>
      </p:sp>
      <p:sp>
        <p:nvSpPr>
          <p:cNvPr id="12" name="Free-form: Shape 11">
            <a:extLst>
              <a:ext uri="{FF2B5EF4-FFF2-40B4-BE49-F238E27FC236}">
                <a16:creationId xmlns:a16="http://schemas.microsoft.com/office/drawing/2014/main" id="{16E5BBD8-3D18-CC13-B42D-BA6270086E42}"/>
              </a:ext>
            </a:extLst>
          </p:cNvPr>
          <p:cNvSpPr/>
          <p:nvPr/>
        </p:nvSpPr>
        <p:spPr>
          <a:xfrm>
            <a:off x="8105775" y="0"/>
            <a:ext cx="378679" cy="4568336"/>
          </a:xfrm>
          <a:custGeom>
            <a:avLst/>
            <a:gdLst>
              <a:gd name="connsiteX0" fmla="*/ 378679 w 378679"/>
              <a:gd name="connsiteY0" fmla="*/ 0 h 4570191"/>
              <a:gd name="connsiteX1" fmla="*/ 378679 w 378679"/>
              <a:gd name="connsiteY1" fmla="*/ 4570191 h 4570191"/>
              <a:gd name="connsiteX2" fmla="*/ 0 w 378679"/>
              <a:gd name="connsiteY2" fmla="*/ 4570191 h 4570191"/>
              <a:gd name="connsiteX3" fmla="*/ 0 w 378679"/>
              <a:gd name="connsiteY3" fmla="*/ 0 h 4570191"/>
              <a:gd name="connsiteX4" fmla="*/ 378679 w 378679"/>
              <a:gd name="connsiteY4" fmla="*/ 0 h 4570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8679" h="4570191">
                <a:moveTo>
                  <a:pt x="378679" y="0"/>
                </a:moveTo>
                <a:lnTo>
                  <a:pt x="378679" y="4570191"/>
                </a:lnTo>
                <a:lnTo>
                  <a:pt x="0" y="4570191"/>
                </a:lnTo>
                <a:lnTo>
                  <a:pt x="0" y="0"/>
                </a:lnTo>
                <a:lnTo>
                  <a:pt x="378679" y="0"/>
                </a:lnTo>
                <a:close/>
              </a:path>
            </a:pathLst>
          </a:custGeom>
          <a:solidFill>
            <a:schemeClr val="accent3"/>
          </a:solidFill>
          <a:ln w="353" cap="flat">
            <a:noFill/>
            <a:prstDash val="solid"/>
            <a:miter/>
          </a:ln>
        </p:spPr>
        <p:txBody>
          <a:bodyPr rtlCol="0" anchor="ctr"/>
          <a:lstStyle/>
          <a:p>
            <a:endParaRPr lang="en-GB"/>
          </a:p>
        </p:txBody>
      </p:sp>
      <p:sp>
        <p:nvSpPr>
          <p:cNvPr id="13" name="Free-form: Shape 12">
            <a:extLst>
              <a:ext uri="{FF2B5EF4-FFF2-40B4-BE49-F238E27FC236}">
                <a16:creationId xmlns:a16="http://schemas.microsoft.com/office/drawing/2014/main" id="{F88FF5DF-8F63-E6E6-5985-36E7158CDBC7}"/>
              </a:ext>
            </a:extLst>
          </p:cNvPr>
          <p:cNvSpPr/>
          <p:nvPr/>
        </p:nvSpPr>
        <p:spPr>
          <a:xfrm>
            <a:off x="8869551" y="0"/>
            <a:ext cx="385100" cy="4568336"/>
          </a:xfrm>
          <a:custGeom>
            <a:avLst/>
            <a:gdLst>
              <a:gd name="connsiteX0" fmla="*/ 385101 w 385100"/>
              <a:gd name="connsiteY0" fmla="*/ 0 h 4570191"/>
              <a:gd name="connsiteX1" fmla="*/ 385101 w 385100"/>
              <a:gd name="connsiteY1" fmla="*/ 4570191 h 4570191"/>
              <a:gd name="connsiteX2" fmla="*/ 0 w 385100"/>
              <a:gd name="connsiteY2" fmla="*/ 4570191 h 4570191"/>
              <a:gd name="connsiteX3" fmla="*/ 0 w 385100"/>
              <a:gd name="connsiteY3" fmla="*/ 0 h 4570191"/>
              <a:gd name="connsiteX4" fmla="*/ 385101 w 385100"/>
              <a:gd name="connsiteY4" fmla="*/ 0 h 4570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100" h="4570191">
                <a:moveTo>
                  <a:pt x="385101" y="0"/>
                </a:moveTo>
                <a:lnTo>
                  <a:pt x="385101" y="4570191"/>
                </a:lnTo>
                <a:lnTo>
                  <a:pt x="0" y="4570191"/>
                </a:lnTo>
                <a:lnTo>
                  <a:pt x="0" y="0"/>
                </a:lnTo>
                <a:lnTo>
                  <a:pt x="385101" y="0"/>
                </a:lnTo>
                <a:close/>
              </a:path>
            </a:pathLst>
          </a:custGeom>
          <a:solidFill>
            <a:schemeClr val="accent3"/>
          </a:solidFill>
          <a:ln w="353" cap="flat">
            <a:noFill/>
            <a:prstDash val="solid"/>
            <a:miter/>
          </a:ln>
        </p:spPr>
        <p:txBody>
          <a:bodyPr rtlCol="0" anchor="ctr"/>
          <a:lstStyle/>
          <a:p>
            <a:endParaRPr lang="en-GB"/>
          </a:p>
        </p:txBody>
      </p:sp>
      <p:sp>
        <p:nvSpPr>
          <p:cNvPr id="14" name="Free-form: Shape 13">
            <a:extLst>
              <a:ext uri="{FF2B5EF4-FFF2-40B4-BE49-F238E27FC236}">
                <a16:creationId xmlns:a16="http://schemas.microsoft.com/office/drawing/2014/main" id="{B2086361-D08C-2A10-C9AC-F7580BD19271}"/>
              </a:ext>
            </a:extLst>
          </p:cNvPr>
          <p:cNvSpPr/>
          <p:nvPr/>
        </p:nvSpPr>
        <p:spPr>
          <a:xfrm>
            <a:off x="9639735" y="0"/>
            <a:ext cx="385100" cy="4568336"/>
          </a:xfrm>
          <a:custGeom>
            <a:avLst/>
            <a:gdLst>
              <a:gd name="connsiteX0" fmla="*/ 385101 w 385100"/>
              <a:gd name="connsiteY0" fmla="*/ 0 h 4570191"/>
              <a:gd name="connsiteX1" fmla="*/ 385101 w 385100"/>
              <a:gd name="connsiteY1" fmla="*/ 4570191 h 4570191"/>
              <a:gd name="connsiteX2" fmla="*/ 0 w 385100"/>
              <a:gd name="connsiteY2" fmla="*/ 4570191 h 4570191"/>
              <a:gd name="connsiteX3" fmla="*/ 0 w 385100"/>
              <a:gd name="connsiteY3" fmla="*/ 0 h 4570191"/>
              <a:gd name="connsiteX4" fmla="*/ 385101 w 385100"/>
              <a:gd name="connsiteY4" fmla="*/ 0 h 4570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100" h="4570191">
                <a:moveTo>
                  <a:pt x="385101" y="0"/>
                </a:moveTo>
                <a:lnTo>
                  <a:pt x="385101" y="4570191"/>
                </a:lnTo>
                <a:lnTo>
                  <a:pt x="0" y="4570191"/>
                </a:lnTo>
                <a:lnTo>
                  <a:pt x="0" y="0"/>
                </a:lnTo>
                <a:lnTo>
                  <a:pt x="385101" y="0"/>
                </a:lnTo>
                <a:close/>
              </a:path>
            </a:pathLst>
          </a:custGeom>
          <a:solidFill>
            <a:schemeClr val="accent3"/>
          </a:solidFill>
          <a:ln w="353" cap="flat">
            <a:noFill/>
            <a:prstDash val="solid"/>
            <a:miter/>
          </a:ln>
        </p:spPr>
        <p:txBody>
          <a:bodyPr rtlCol="0" anchor="ctr"/>
          <a:lstStyle/>
          <a:p>
            <a:endParaRPr lang="en-GB"/>
          </a:p>
        </p:txBody>
      </p:sp>
      <p:sp>
        <p:nvSpPr>
          <p:cNvPr id="15" name="Free-form: Shape 14">
            <a:extLst>
              <a:ext uri="{FF2B5EF4-FFF2-40B4-BE49-F238E27FC236}">
                <a16:creationId xmlns:a16="http://schemas.microsoft.com/office/drawing/2014/main" id="{C86574D7-D6D6-EF56-FB66-14F53A064D5B}"/>
              </a:ext>
            </a:extLst>
          </p:cNvPr>
          <p:cNvSpPr/>
          <p:nvPr/>
        </p:nvSpPr>
        <p:spPr>
          <a:xfrm>
            <a:off x="10409932" y="0"/>
            <a:ext cx="385100" cy="4568336"/>
          </a:xfrm>
          <a:custGeom>
            <a:avLst/>
            <a:gdLst>
              <a:gd name="connsiteX0" fmla="*/ 385101 w 385100"/>
              <a:gd name="connsiteY0" fmla="*/ 0 h 4570191"/>
              <a:gd name="connsiteX1" fmla="*/ 385101 w 385100"/>
              <a:gd name="connsiteY1" fmla="*/ 4570191 h 4570191"/>
              <a:gd name="connsiteX2" fmla="*/ 0 w 385100"/>
              <a:gd name="connsiteY2" fmla="*/ 4570191 h 4570191"/>
              <a:gd name="connsiteX3" fmla="*/ 0 w 385100"/>
              <a:gd name="connsiteY3" fmla="*/ 0 h 4570191"/>
              <a:gd name="connsiteX4" fmla="*/ 385101 w 385100"/>
              <a:gd name="connsiteY4" fmla="*/ 0 h 4570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100" h="4570191">
                <a:moveTo>
                  <a:pt x="385101" y="0"/>
                </a:moveTo>
                <a:lnTo>
                  <a:pt x="385101" y="4570191"/>
                </a:lnTo>
                <a:lnTo>
                  <a:pt x="0" y="4570191"/>
                </a:lnTo>
                <a:lnTo>
                  <a:pt x="0" y="0"/>
                </a:lnTo>
                <a:lnTo>
                  <a:pt x="385101" y="0"/>
                </a:lnTo>
                <a:close/>
              </a:path>
            </a:pathLst>
          </a:custGeom>
          <a:solidFill>
            <a:schemeClr val="accent3"/>
          </a:solidFill>
          <a:ln w="353" cap="flat">
            <a:noFill/>
            <a:prstDash val="solid"/>
            <a:miter/>
          </a:ln>
        </p:spPr>
        <p:txBody>
          <a:bodyPr rtlCol="0" anchor="ctr"/>
          <a:lstStyle/>
          <a:p>
            <a:endParaRPr lang="en-GB"/>
          </a:p>
        </p:txBody>
      </p:sp>
      <p:sp>
        <p:nvSpPr>
          <p:cNvPr id="16" name="Free-form: Shape 15">
            <a:extLst>
              <a:ext uri="{FF2B5EF4-FFF2-40B4-BE49-F238E27FC236}">
                <a16:creationId xmlns:a16="http://schemas.microsoft.com/office/drawing/2014/main" id="{294352AE-8336-96CB-B1E6-4E7E7F5C772A}"/>
              </a:ext>
            </a:extLst>
          </p:cNvPr>
          <p:cNvSpPr/>
          <p:nvPr/>
        </p:nvSpPr>
        <p:spPr>
          <a:xfrm>
            <a:off x="11180116" y="0"/>
            <a:ext cx="385100" cy="4568336"/>
          </a:xfrm>
          <a:custGeom>
            <a:avLst/>
            <a:gdLst>
              <a:gd name="connsiteX0" fmla="*/ 385100 w 385100"/>
              <a:gd name="connsiteY0" fmla="*/ 0 h 4570191"/>
              <a:gd name="connsiteX1" fmla="*/ 385100 w 385100"/>
              <a:gd name="connsiteY1" fmla="*/ 4570191 h 4570191"/>
              <a:gd name="connsiteX2" fmla="*/ 0 w 385100"/>
              <a:gd name="connsiteY2" fmla="*/ 4570191 h 4570191"/>
              <a:gd name="connsiteX3" fmla="*/ 0 w 385100"/>
              <a:gd name="connsiteY3" fmla="*/ 0 h 4570191"/>
              <a:gd name="connsiteX4" fmla="*/ 385100 w 385100"/>
              <a:gd name="connsiteY4" fmla="*/ 0 h 4570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100" h="4570191">
                <a:moveTo>
                  <a:pt x="385100" y="0"/>
                </a:moveTo>
                <a:lnTo>
                  <a:pt x="385100" y="4570191"/>
                </a:lnTo>
                <a:lnTo>
                  <a:pt x="0" y="4570191"/>
                </a:lnTo>
                <a:lnTo>
                  <a:pt x="0" y="0"/>
                </a:lnTo>
                <a:lnTo>
                  <a:pt x="385100" y="0"/>
                </a:lnTo>
                <a:close/>
              </a:path>
            </a:pathLst>
          </a:custGeom>
          <a:solidFill>
            <a:schemeClr val="accent3"/>
          </a:solidFill>
          <a:ln w="353" cap="flat">
            <a:noFill/>
            <a:prstDash val="solid"/>
            <a:miter/>
          </a:ln>
        </p:spPr>
        <p:txBody>
          <a:bodyPr rtlCol="0" anchor="ctr"/>
          <a:lstStyle/>
          <a:p>
            <a:endParaRPr lang="en-GB"/>
          </a:p>
        </p:txBody>
      </p:sp>
      <p:sp>
        <p:nvSpPr>
          <p:cNvPr id="17" name="Free-form: Shape 16">
            <a:extLst>
              <a:ext uri="{FF2B5EF4-FFF2-40B4-BE49-F238E27FC236}">
                <a16:creationId xmlns:a16="http://schemas.microsoft.com/office/drawing/2014/main" id="{005D8EB3-53B4-CC5F-7972-88D5D8352E6C}"/>
              </a:ext>
            </a:extLst>
          </p:cNvPr>
          <p:cNvSpPr/>
          <p:nvPr userDrawn="1"/>
        </p:nvSpPr>
        <p:spPr>
          <a:xfrm>
            <a:off x="11950317" y="0"/>
            <a:ext cx="241724" cy="4568336"/>
          </a:xfrm>
          <a:custGeom>
            <a:avLst/>
            <a:gdLst>
              <a:gd name="connsiteX0" fmla="*/ 0 w 241724"/>
              <a:gd name="connsiteY0" fmla="*/ 4570191 h 4570191"/>
              <a:gd name="connsiteX1" fmla="*/ 0 w 241724"/>
              <a:gd name="connsiteY1" fmla="*/ 0 h 4570191"/>
              <a:gd name="connsiteX2" fmla="*/ 241725 w 241724"/>
              <a:gd name="connsiteY2" fmla="*/ 0 h 4570191"/>
              <a:gd name="connsiteX3" fmla="*/ 241725 w 241724"/>
              <a:gd name="connsiteY3" fmla="*/ 4570191 h 4570191"/>
              <a:gd name="connsiteX4" fmla="*/ 0 w 241724"/>
              <a:gd name="connsiteY4" fmla="*/ 4570191 h 4570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1724" h="4570191">
                <a:moveTo>
                  <a:pt x="0" y="4570191"/>
                </a:moveTo>
                <a:lnTo>
                  <a:pt x="0" y="0"/>
                </a:lnTo>
                <a:lnTo>
                  <a:pt x="241725" y="0"/>
                </a:lnTo>
                <a:lnTo>
                  <a:pt x="241725" y="4570191"/>
                </a:lnTo>
                <a:lnTo>
                  <a:pt x="0" y="4570191"/>
                </a:lnTo>
                <a:close/>
              </a:path>
            </a:pathLst>
          </a:custGeom>
          <a:solidFill>
            <a:schemeClr val="accent3"/>
          </a:solidFill>
          <a:ln w="353" cap="flat">
            <a:noFill/>
            <a:prstDash val="solid"/>
            <a:miter/>
          </a:ln>
        </p:spPr>
        <p:txBody>
          <a:bodyPr rtlCol="0" anchor="ctr"/>
          <a:lstStyle/>
          <a:p>
            <a:endParaRPr lang="en-GB"/>
          </a:p>
        </p:txBody>
      </p:sp>
      <p:pic>
        <p:nvPicPr>
          <p:cNvPr id="18" name="Picture 17">
            <a:extLst>
              <a:ext uri="{FF2B5EF4-FFF2-40B4-BE49-F238E27FC236}">
                <a16:creationId xmlns:a16="http://schemas.microsoft.com/office/drawing/2014/main" id="{A24A5D3F-B208-9740-8F43-58C8D911A4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39507" y="5596332"/>
            <a:ext cx="2090175" cy="703499"/>
          </a:xfrm>
          <a:prstGeom prst="rect">
            <a:avLst/>
          </a:prstGeom>
        </p:spPr>
      </p:pic>
    </p:spTree>
    <p:extLst>
      <p:ext uri="{BB962C8B-B14F-4D97-AF65-F5344CB8AC3E}">
        <p14:creationId xmlns:p14="http://schemas.microsoft.com/office/powerpoint/2010/main" val="3029334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ain otsikko">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CDE34914-B5F2-4084-8552-6153E3BFA876}"/>
              </a:ext>
            </a:extLst>
          </p:cNvPr>
          <p:cNvSpPr>
            <a:spLocks noGrp="1"/>
          </p:cNvSpPr>
          <p:nvPr>
            <p:ph type="dt" sz="half" idx="10"/>
          </p:nvPr>
        </p:nvSpPr>
        <p:spPr/>
        <p:txBody>
          <a:bodyPr/>
          <a:lstStyle/>
          <a:p>
            <a:fld id="{BF408733-3F8E-45BE-8526-0E0F500B8042}" type="datetimeFigureOut">
              <a:rPr lang="fi-FI" smtClean="0"/>
              <a:t>8.1.2025</a:t>
            </a:fld>
            <a:endParaRPr lang="fi-FI"/>
          </a:p>
        </p:txBody>
      </p:sp>
      <p:sp>
        <p:nvSpPr>
          <p:cNvPr id="7" name="Footer Placeholder 6">
            <a:extLst>
              <a:ext uri="{FF2B5EF4-FFF2-40B4-BE49-F238E27FC236}">
                <a16:creationId xmlns:a16="http://schemas.microsoft.com/office/drawing/2014/main" id="{33C69628-CCBB-4581-842C-07AC1724D7EE}"/>
              </a:ext>
            </a:extLst>
          </p:cNvPr>
          <p:cNvSpPr>
            <a:spLocks noGrp="1"/>
          </p:cNvSpPr>
          <p:nvPr>
            <p:ph type="ftr" sz="quarter" idx="11"/>
          </p:nvPr>
        </p:nvSpPr>
        <p:spPr/>
        <p:txBody>
          <a:bodyPr/>
          <a:lstStyle/>
          <a:p>
            <a:endParaRPr lang="fi-FI"/>
          </a:p>
        </p:txBody>
      </p:sp>
      <p:sp>
        <p:nvSpPr>
          <p:cNvPr id="8" name="Slide Number Placeholder 7">
            <a:extLst>
              <a:ext uri="{FF2B5EF4-FFF2-40B4-BE49-F238E27FC236}">
                <a16:creationId xmlns:a16="http://schemas.microsoft.com/office/drawing/2014/main" id="{3C581D05-5813-4B50-86D4-96A15B78A231}"/>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9" name="Picture 8">
            <a:extLst>
              <a:ext uri="{FF2B5EF4-FFF2-40B4-BE49-F238E27FC236}">
                <a16:creationId xmlns:a16="http://schemas.microsoft.com/office/drawing/2014/main" id="{B414EFF0-E9E2-364E-9793-DF62BACE2DA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76380" y="596151"/>
            <a:ext cx="516294" cy="631026"/>
          </a:xfrm>
          <a:prstGeom prst="rect">
            <a:avLst/>
          </a:prstGeom>
        </p:spPr>
      </p:pic>
      <p:sp>
        <p:nvSpPr>
          <p:cNvPr id="10" name="Title 1">
            <a:extLst>
              <a:ext uri="{FF2B5EF4-FFF2-40B4-BE49-F238E27FC236}">
                <a16:creationId xmlns:a16="http://schemas.microsoft.com/office/drawing/2014/main" id="{0E5EEC2F-8885-4741-92AA-E21ECE47D5AE}"/>
              </a:ext>
            </a:extLst>
          </p:cNvPr>
          <p:cNvSpPr>
            <a:spLocks noGrp="1"/>
          </p:cNvSpPr>
          <p:nvPr>
            <p:ph type="title"/>
          </p:nvPr>
        </p:nvSpPr>
        <p:spPr>
          <a:xfrm>
            <a:off x="649940" y="484094"/>
            <a:ext cx="9894939" cy="1075323"/>
          </a:xfrm>
        </p:spPr>
        <p:txBody>
          <a:bodyPr anchor="b"/>
          <a:lstStyle/>
          <a:p>
            <a:r>
              <a:rPr lang="fi-FI"/>
              <a:t>Muokkaa ots. perustyyl. napsautt.</a:t>
            </a:r>
            <a:endParaRPr lang="en-GB"/>
          </a:p>
        </p:txBody>
      </p:sp>
    </p:spTree>
    <p:extLst>
      <p:ext uri="{BB962C8B-B14F-4D97-AF65-F5344CB8AC3E}">
        <p14:creationId xmlns:p14="http://schemas.microsoft.com/office/powerpoint/2010/main" val="105817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2BCEDC-5BF0-4641-B029-97A0073B2CA6}"/>
              </a:ext>
            </a:extLst>
          </p:cNvPr>
          <p:cNvSpPr>
            <a:spLocks noGrp="1"/>
          </p:cNvSpPr>
          <p:nvPr>
            <p:ph type="title"/>
          </p:nvPr>
        </p:nvSpPr>
        <p:spPr>
          <a:xfrm>
            <a:off x="649940" y="442250"/>
            <a:ext cx="9894939" cy="1116947"/>
          </a:xfrm>
          <a:prstGeom prst="rect">
            <a:avLst/>
          </a:prstGeom>
        </p:spPr>
        <p:txBody>
          <a:bodyPr vert="horz" lIns="0" tIns="0" rIns="0" bIns="0" rtlCol="0" anchor="b" anchorCtr="0">
            <a:noAutofit/>
          </a:bodyPr>
          <a:lstStyle/>
          <a:p>
            <a:r>
              <a:rPr lang="fi-FI"/>
              <a:t>Muokkaa ots. perustyyl. napsautt.</a:t>
            </a:r>
            <a:endParaRPr lang="en-GB"/>
          </a:p>
        </p:txBody>
      </p:sp>
      <p:sp>
        <p:nvSpPr>
          <p:cNvPr id="3" name="Text Placeholder 2">
            <a:extLst>
              <a:ext uri="{FF2B5EF4-FFF2-40B4-BE49-F238E27FC236}">
                <a16:creationId xmlns:a16="http://schemas.microsoft.com/office/drawing/2014/main" id="{F8F58EF0-5CC6-4362-996D-AE27B9C25A25}"/>
              </a:ext>
            </a:extLst>
          </p:cNvPr>
          <p:cNvSpPr>
            <a:spLocks noGrp="1"/>
          </p:cNvSpPr>
          <p:nvPr>
            <p:ph type="body" idx="1"/>
          </p:nvPr>
        </p:nvSpPr>
        <p:spPr>
          <a:xfrm>
            <a:off x="649940" y="2021541"/>
            <a:ext cx="10896601" cy="4155422"/>
          </a:xfrm>
          <a:prstGeom prst="rect">
            <a:avLst/>
          </a:prstGeom>
        </p:spPr>
        <p:txBody>
          <a:bodyPr vert="horz" lIns="0" tIns="0" rIns="0" bIns="0" rtlCol="0">
            <a:no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a:p>
        </p:txBody>
      </p:sp>
      <p:sp>
        <p:nvSpPr>
          <p:cNvPr id="7" name="Date Placeholder 6">
            <a:extLst>
              <a:ext uri="{FF2B5EF4-FFF2-40B4-BE49-F238E27FC236}">
                <a16:creationId xmlns:a16="http://schemas.microsoft.com/office/drawing/2014/main" id="{BCFC8207-E1E1-4120-A9AA-730F0E3F9D1A}"/>
              </a:ext>
            </a:extLst>
          </p:cNvPr>
          <p:cNvSpPr>
            <a:spLocks noGrp="1"/>
          </p:cNvSpPr>
          <p:nvPr>
            <p:ph type="dt" sz="half" idx="2"/>
          </p:nvPr>
        </p:nvSpPr>
        <p:spPr>
          <a:xfrm>
            <a:off x="649941" y="6436659"/>
            <a:ext cx="1352595" cy="284816"/>
          </a:xfrm>
          <a:prstGeom prst="rect">
            <a:avLst/>
          </a:prstGeom>
        </p:spPr>
        <p:txBody>
          <a:bodyPr vert="horz" lIns="0" tIns="0" rIns="0" bIns="0" rtlCol="0" anchor="ctr"/>
          <a:lstStyle>
            <a:lvl1pPr algn="l">
              <a:defRPr sz="1000">
                <a:solidFill>
                  <a:schemeClr val="tx1"/>
                </a:solidFill>
              </a:defRPr>
            </a:lvl1pPr>
          </a:lstStyle>
          <a:p>
            <a:fld id="{BF408733-3F8E-45BE-8526-0E0F500B8042}" type="datetimeFigureOut">
              <a:rPr lang="fi-FI" smtClean="0"/>
              <a:pPr/>
              <a:t>8.1.2025</a:t>
            </a:fld>
            <a:endParaRPr lang="fi-FI"/>
          </a:p>
        </p:txBody>
      </p:sp>
      <p:sp>
        <p:nvSpPr>
          <p:cNvPr id="8" name="Footer Placeholder 7">
            <a:extLst>
              <a:ext uri="{FF2B5EF4-FFF2-40B4-BE49-F238E27FC236}">
                <a16:creationId xmlns:a16="http://schemas.microsoft.com/office/drawing/2014/main" id="{431C7E16-846E-4C51-8A54-1FE93AAD5BD6}"/>
              </a:ext>
            </a:extLst>
          </p:cNvPr>
          <p:cNvSpPr>
            <a:spLocks noGrp="1"/>
          </p:cNvSpPr>
          <p:nvPr>
            <p:ph type="ftr" sz="quarter" idx="3"/>
          </p:nvPr>
        </p:nvSpPr>
        <p:spPr>
          <a:xfrm>
            <a:off x="2052828" y="6436659"/>
            <a:ext cx="4002024" cy="284816"/>
          </a:xfrm>
          <a:prstGeom prst="rect">
            <a:avLst/>
          </a:prstGeom>
        </p:spPr>
        <p:txBody>
          <a:bodyPr vert="horz" lIns="0" tIns="0" rIns="0" bIns="0" rtlCol="0" anchor="ctr"/>
          <a:lstStyle>
            <a:lvl1pPr algn="ctr">
              <a:defRPr sz="1000">
                <a:solidFill>
                  <a:schemeClr val="tx1"/>
                </a:solidFill>
              </a:defRPr>
            </a:lvl1pPr>
          </a:lstStyle>
          <a:p>
            <a:endParaRPr lang="fi-FI"/>
          </a:p>
        </p:txBody>
      </p:sp>
      <p:sp>
        <p:nvSpPr>
          <p:cNvPr id="9" name="Slide Number Placeholder 8">
            <a:extLst>
              <a:ext uri="{FF2B5EF4-FFF2-40B4-BE49-F238E27FC236}">
                <a16:creationId xmlns:a16="http://schemas.microsoft.com/office/drawing/2014/main" id="{9D91B797-1514-4178-B4AD-AFE930D23265}"/>
              </a:ext>
            </a:extLst>
          </p:cNvPr>
          <p:cNvSpPr>
            <a:spLocks noGrp="1"/>
          </p:cNvSpPr>
          <p:nvPr>
            <p:ph type="sldNum" sz="quarter" idx="4"/>
          </p:nvPr>
        </p:nvSpPr>
        <p:spPr>
          <a:xfrm>
            <a:off x="10448364" y="6436659"/>
            <a:ext cx="1093695" cy="284816"/>
          </a:xfrm>
          <a:prstGeom prst="rect">
            <a:avLst/>
          </a:prstGeom>
        </p:spPr>
        <p:txBody>
          <a:bodyPr vert="horz" lIns="0" tIns="0" rIns="0" bIns="0" rtlCol="0" anchor="ctr"/>
          <a:lstStyle>
            <a:lvl1pPr algn="r">
              <a:defRPr sz="1000">
                <a:solidFill>
                  <a:schemeClr val="tx1"/>
                </a:solidFill>
              </a:defRPr>
            </a:lvl1pPr>
          </a:lstStyle>
          <a:p>
            <a:fld id="{31160B98-140E-4345-B1A3-2A7247C42973}" type="slidenum">
              <a:rPr lang="fi-FI" smtClean="0"/>
              <a:pPr/>
              <a:t>‹#›</a:t>
            </a:fld>
            <a:endParaRPr lang="fi-FI"/>
          </a:p>
        </p:txBody>
      </p:sp>
    </p:spTree>
    <p:extLst>
      <p:ext uri="{BB962C8B-B14F-4D97-AF65-F5344CB8AC3E}">
        <p14:creationId xmlns:p14="http://schemas.microsoft.com/office/powerpoint/2010/main" val="4203154310"/>
      </p:ext>
    </p:extLst>
  </p:cSld>
  <p:clrMap bg1="lt1" tx1="dk1" bg2="lt2" tx2="dk2" accent1="accent1" accent2="accent2" accent3="accent3" accent4="accent4" accent5="accent5" accent6="accent6" hlink="hlink" folHlink="folHlink"/>
  <p:sldLayoutIdLst>
    <p:sldLayoutId id="2147483649" r:id="rId1"/>
    <p:sldLayoutId id="2147483665" r:id="rId2"/>
    <p:sldLayoutId id="2147483663" r:id="rId3"/>
    <p:sldLayoutId id="2147483666" r:id="rId4"/>
    <p:sldLayoutId id="2147483650" r:id="rId5"/>
    <p:sldLayoutId id="2147483662" r:id="rId6"/>
    <p:sldLayoutId id="2147483651" r:id="rId7"/>
    <p:sldLayoutId id="2147483664" r:id="rId8"/>
    <p:sldLayoutId id="2147483654" r:id="rId9"/>
    <p:sldLayoutId id="2147483655" r:id="rId10"/>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68288" indent="-268288" algn="l" defTabSz="914400" rtl="0" eaLnBrk="1" latinLnBrk="0" hangingPunct="1">
        <a:lnSpc>
          <a:spcPct val="95000"/>
        </a:lnSpc>
        <a:spcBef>
          <a:spcPts val="600"/>
        </a:spcBef>
        <a:buSzPct val="120000"/>
        <a:buFont typeface="Symbol" panose="05050102010706020507" pitchFamily="18" charset="2"/>
        <a:buChar char=""/>
        <a:defRPr sz="2400" kern="1200">
          <a:solidFill>
            <a:schemeClr val="tx1"/>
          </a:solidFill>
          <a:latin typeface="+mn-lt"/>
          <a:ea typeface="+mn-ea"/>
          <a:cs typeface="+mn-cs"/>
        </a:defRPr>
      </a:lvl1pPr>
      <a:lvl2pPr marL="538163" indent="-269875" algn="l" defTabSz="914400" rtl="0" eaLnBrk="1" latinLnBrk="0" hangingPunct="1">
        <a:lnSpc>
          <a:spcPct val="95000"/>
        </a:lnSpc>
        <a:spcBef>
          <a:spcPts val="600"/>
        </a:spcBef>
        <a:buSzPct val="120000"/>
        <a:buFont typeface="Symbol" panose="05050102010706020507" pitchFamily="18" charset="2"/>
        <a:buChar char=""/>
        <a:defRPr sz="2000" kern="1200">
          <a:solidFill>
            <a:schemeClr val="tx1"/>
          </a:solidFill>
          <a:latin typeface="+mn-lt"/>
          <a:ea typeface="+mn-ea"/>
          <a:cs typeface="+mn-cs"/>
        </a:defRPr>
      </a:lvl2pPr>
      <a:lvl3pPr marL="806450" indent="-268288" algn="l" defTabSz="914400" rtl="0" eaLnBrk="1" latinLnBrk="0" hangingPunct="1">
        <a:lnSpc>
          <a:spcPct val="95000"/>
        </a:lnSpc>
        <a:spcBef>
          <a:spcPts val="600"/>
        </a:spcBef>
        <a:buSzPct val="120000"/>
        <a:buFont typeface="Symbol" panose="05050102010706020507" pitchFamily="18" charset="2"/>
        <a:buChar char=""/>
        <a:defRPr sz="1800" kern="1200">
          <a:solidFill>
            <a:schemeClr val="tx1"/>
          </a:solidFill>
          <a:latin typeface="+mn-lt"/>
          <a:ea typeface="+mn-ea"/>
          <a:cs typeface="+mn-cs"/>
        </a:defRPr>
      </a:lvl3pPr>
      <a:lvl4pPr marL="1165225" indent="-268288" algn="l" defTabSz="914400" rtl="0" eaLnBrk="1" latinLnBrk="0" hangingPunct="1">
        <a:lnSpc>
          <a:spcPct val="95000"/>
        </a:lnSpc>
        <a:spcBef>
          <a:spcPts val="600"/>
        </a:spcBef>
        <a:buSzPct val="120000"/>
        <a:buFont typeface="Symbol" panose="05050102010706020507" pitchFamily="18" charset="2"/>
        <a:buChar char=""/>
        <a:defRPr sz="1600" kern="1200">
          <a:solidFill>
            <a:schemeClr val="tx1"/>
          </a:solidFill>
          <a:latin typeface="+mn-lt"/>
          <a:ea typeface="+mn-ea"/>
          <a:cs typeface="+mn-cs"/>
        </a:defRPr>
      </a:lvl4pPr>
      <a:lvl5pPr marL="1435100" indent="-269875" algn="l" defTabSz="914400" rtl="0" eaLnBrk="1" latinLnBrk="0" hangingPunct="1">
        <a:lnSpc>
          <a:spcPct val="95000"/>
        </a:lnSpc>
        <a:spcBef>
          <a:spcPts val="600"/>
        </a:spcBef>
        <a:buSzPct val="120000"/>
        <a:buFont typeface="Symbol" panose="05050102010706020507" pitchFamily="18"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hyperlink" Target="https://stm.fi/sosiaaliturvauudistus"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43AEE-C661-A505-3568-3B20AA5B19F9}"/>
              </a:ext>
            </a:extLst>
          </p:cNvPr>
          <p:cNvSpPr>
            <a:spLocks noGrp="1"/>
          </p:cNvSpPr>
          <p:nvPr>
            <p:ph type="ctrTitle"/>
          </p:nvPr>
        </p:nvSpPr>
        <p:spPr/>
        <p:txBody>
          <a:bodyPr/>
          <a:lstStyle/>
          <a:p>
            <a:r>
              <a:rPr lang="fi-FI" sz="3200"/>
              <a:t>Toimeentulotuen kokonaisuudistus -Toimeentulotukilain kokonaisuudistusta valmistelevan työryhmän loppumuistio </a:t>
            </a:r>
            <a:endParaRPr lang="en-GB" sz="3200">
              <a:cs typeface="Arial" panose="020B0604020202020204"/>
            </a:endParaRPr>
          </a:p>
        </p:txBody>
      </p:sp>
      <p:sp>
        <p:nvSpPr>
          <p:cNvPr id="5" name="Subtitle 4">
            <a:extLst>
              <a:ext uri="{FF2B5EF4-FFF2-40B4-BE49-F238E27FC236}">
                <a16:creationId xmlns:a16="http://schemas.microsoft.com/office/drawing/2014/main" id="{E51C4558-6841-3D88-9E04-6454D258CDB8}"/>
              </a:ext>
            </a:extLst>
          </p:cNvPr>
          <p:cNvSpPr>
            <a:spLocks noGrp="1"/>
          </p:cNvSpPr>
          <p:nvPr>
            <p:ph type="subTitle" idx="1"/>
          </p:nvPr>
        </p:nvSpPr>
        <p:spPr/>
        <p:txBody>
          <a:bodyPr/>
          <a:lstStyle/>
          <a:p>
            <a:r>
              <a:rPr lang="en-GB"/>
              <a:t>Liisa Siika-aho</a:t>
            </a:r>
          </a:p>
          <a:p>
            <a:r>
              <a:rPr lang="en-GB" err="1"/>
              <a:t>Osastopäällikkö</a:t>
            </a:r>
            <a:endParaRPr lang="en-GB"/>
          </a:p>
          <a:p>
            <a:r>
              <a:rPr lang="en-GB"/>
              <a:t>8.1.2024</a:t>
            </a:r>
          </a:p>
        </p:txBody>
      </p:sp>
    </p:spTree>
    <p:extLst>
      <p:ext uri="{BB962C8B-B14F-4D97-AF65-F5344CB8AC3E}">
        <p14:creationId xmlns:p14="http://schemas.microsoft.com/office/powerpoint/2010/main" val="269950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0BEBCC3-7F72-C54D-9199-76F4B322CB0A}"/>
              </a:ext>
            </a:extLst>
          </p:cNvPr>
          <p:cNvSpPr>
            <a:spLocks noGrp="1"/>
          </p:cNvSpPr>
          <p:nvPr>
            <p:ph type="title"/>
          </p:nvPr>
        </p:nvSpPr>
        <p:spPr/>
        <p:txBody>
          <a:bodyPr anchor="b"/>
          <a:lstStyle/>
          <a:p>
            <a:r>
              <a:rPr lang="fi-FI"/>
              <a:t>Toimeentulotuen perusosan alentaminen</a:t>
            </a:r>
            <a:endParaRPr lang="en-GB"/>
          </a:p>
        </p:txBody>
      </p:sp>
      <p:sp>
        <p:nvSpPr>
          <p:cNvPr id="3" name="Content Placeholder 2">
            <a:extLst>
              <a:ext uri="{FF2B5EF4-FFF2-40B4-BE49-F238E27FC236}">
                <a16:creationId xmlns:a16="http://schemas.microsoft.com/office/drawing/2014/main" id="{A128705B-6842-1AF3-2AEB-98A5AE18BDF1}"/>
              </a:ext>
            </a:extLst>
          </p:cNvPr>
          <p:cNvSpPr>
            <a:spLocks noGrp="1"/>
          </p:cNvSpPr>
          <p:nvPr>
            <p:ph idx="1"/>
          </p:nvPr>
        </p:nvSpPr>
        <p:spPr/>
        <p:txBody>
          <a:bodyPr vert="horz" lIns="0" tIns="0" rIns="0" bIns="0" rtlCol="0" anchor="t">
            <a:noAutofit/>
          </a:bodyPr>
          <a:lstStyle/>
          <a:p>
            <a:pPr marL="537845" lvl="1">
              <a:spcBef>
                <a:spcPts val="1000"/>
              </a:spcBef>
            </a:pPr>
            <a:r>
              <a:rPr lang="fi-FI" sz="1600"/>
              <a:t>Työryhmän arvion mukaan toimeentulotuen perusosan alentamisen tulisi olla pääsääntöisesti aina toimeenpantava seuraamus, mikäli tuenhakija on toiminut työvoimapoliittisesti moitittavalla tavalla. Tämä vahvistaisi tavoitetta, jonka mukaan henkilön tulisi ensisijaisesti hakeutua ensisijaiselle etuudelle ja työnhakijoiksi kuuluvat henkilöt tulisi tavoittaa työvoimapalveluiden piiriin. </a:t>
            </a:r>
            <a:endParaRPr lang="fi-FI"/>
          </a:p>
          <a:p>
            <a:pPr marL="537845" lvl="1">
              <a:spcBef>
                <a:spcPts val="1000"/>
              </a:spcBef>
            </a:pPr>
            <a:r>
              <a:rPr lang="fi-FI" sz="1600"/>
              <a:t>Jos henkilö on menetellyt moitittavasti liittyen työttömyysturvalaissa säädettyihin tilanteisiin, kotoutumisen edistämisestä annetussa laissa tarkoitettuun kotoutumissuunnitelmaan tai kuntouttavaan työtoimintaan liittyviin tilanteisiin, hänen perusosaansa alennettaisiin ensimmäiseltä alentamiskuukaudelta 20 prosenttia ja sen jälkeen 40 prosenttia niin kauan kuin alentamisen edellytykset edelleen täyttyisivät. </a:t>
            </a:r>
            <a:endParaRPr lang="fi-FI" sz="1600">
              <a:cs typeface="Arial"/>
            </a:endParaRPr>
          </a:p>
          <a:p>
            <a:pPr marL="537845" lvl="1">
              <a:spcBef>
                <a:spcPts val="1000"/>
              </a:spcBef>
            </a:pPr>
            <a:r>
              <a:rPr lang="fi-FI" sz="1600"/>
              <a:t>Jos henkilö ei olisi hakenut kehotuksesta huolimatta etuutta, johon hänellä elämäntilanteensa ja olosuhteet huomioiden todennäköisesti olisi oikeus, taikka jos henkilö ei kehotuksesta huolimatta olisi ilmoittautunut kokoaikatyötä hakevaksi työnhakijaksi, hänen toimeentulotuen perusosaansa alennettaisiin 50 prosenttia.</a:t>
            </a:r>
            <a:endParaRPr lang="fi-FI" sz="1600">
              <a:cs typeface="Arial"/>
            </a:endParaRPr>
          </a:p>
          <a:p>
            <a:pPr marL="537845" lvl="1">
              <a:spcBef>
                <a:spcPts val="1000"/>
              </a:spcBef>
            </a:pPr>
            <a:r>
              <a:rPr lang="fi-FI" sz="1600"/>
              <a:t>Edellä mainitut alentamiset voitaisiin työryhmän arvion mukaan kuitenkin tehdä jatkossakin vain, jos alentaminen ei vaaranna ihmisarvoisen elämän edellyttämän turvan mukaista välttämätöntä toimeentuloa eikä alentamista voida pitää muutenkaan kohtuuttomana. </a:t>
            </a:r>
            <a:endParaRPr lang="fi-FI" sz="1600">
              <a:cs typeface="Arial"/>
            </a:endParaRPr>
          </a:p>
        </p:txBody>
      </p:sp>
    </p:spTree>
    <p:extLst>
      <p:ext uri="{BB962C8B-B14F-4D97-AF65-F5344CB8AC3E}">
        <p14:creationId xmlns:p14="http://schemas.microsoft.com/office/powerpoint/2010/main" val="2010049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0BEBCC3-7F72-C54D-9199-76F4B322CB0A}"/>
              </a:ext>
            </a:extLst>
          </p:cNvPr>
          <p:cNvSpPr>
            <a:spLocks noGrp="1"/>
          </p:cNvSpPr>
          <p:nvPr>
            <p:ph type="title"/>
          </p:nvPr>
        </p:nvSpPr>
        <p:spPr/>
        <p:txBody>
          <a:bodyPr anchor="b"/>
          <a:lstStyle/>
          <a:p>
            <a:r>
              <a:rPr lang="fi-FI"/>
              <a:t>Perusosan alentamisen menettely</a:t>
            </a:r>
            <a:endParaRPr lang="en-GB"/>
          </a:p>
        </p:txBody>
      </p:sp>
      <p:sp>
        <p:nvSpPr>
          <p:cNvPr id="3" name="Content Placeholder 2">
            <a:extLst>
              <a:ext uri="{FF2B5EF4-FFF2-40B4-BE49-F238E27FC236}">
                <a16:creationId xmlns:a16="http://schemas.microsoft.com/office/drawing/2014/main" id="{A128705B-6842-1AF3-2AEB-98A5AE18BDF1}"/>
              </a:ext>
            </a:extLst>
          </p:cNvPr>
          <p:cNvSpPr>
            <a:spLocks noGrp="1"/>
          </p:cNvSpPr>
          <p:nvPr>
            <p:ph idx="1"/>
          </p:nvPr>
        </p:nvSpPr>
        <p:spPr>
          <a:xfrm>
            <a:off x="649940" y="1866933"/>
            <a:ext cx="10896601" cy="4696551"/>
          </a:xfrm>
        </p:spPr>
        <p:txBody>
          <a:bodyPr vert="horz" lIns="0" tIns="0" rIns="0" bIns="0" rtlCol="0" anchor="t">
            <a:noAutofit/>
          </a:bodyPr>
          <a:lstStyle/>
          <a:p>
            <a:pPr marL="537845" lvl="1">
              <a:spcBef>
                <a:spcPts val="1000"/>
              </a:spcBef>
            </a:pPr>
            <a:r>
              <a:rPr lang="fi-FI" sz="1800"/>
              <a:t>Työryhmän arvion mukaan toimeentulotuen hyvinvointialueen palvelutarpeeseen ohjaaminen voitaisiin erottaa perusosan alentamisesta. </a:t>
            </a:r>
            <a:endParaRPr lang="fi-FI" sz="1800">
              <a:cs typeface="Arial"/>
            </a:endParaRPr>
          </a:p>
          <a:p>
            <a:pPr marL="537845" lvl="1">
              <a:spcBef>
                <a:spcPts val="1000"/>
              </a:spcBef>
            </a:pPr>
            <a:r>
              <a:rPr lang="fi-FI" sz="1800"/>
              <a:t>Perusosan alentamismenettelyä olisi mahdollista sujuvoittaa myös siten, että harkittaessa perusosan alentamista ensimmäisen kerran, kuuleminen olisi mahdollista tehdä jo silloin, kun Kela saa työvoimaviranomaiselta tiedon asiakkaalle tehdystä selvityspyynnöstä. Kun perusosaa olisi jo yhden kuukauden ajan alennettu, saman moitittavan menettelyn takia tehtävien seuraavien kuukausien alentamisten osalta asiakkaan kuuleminen voisi tapahtua osana tuen hakemista. </a:t>
            </a:r>
            <a:endParaRPr lang="fi-FI" sz="1800">
              <a:cs typeface="Arial"/>
            </a:endParaRPr>
          </a:p>
          <a:p>
            <a:pPr marL="537845" lvl="1">
              <a:spcBef>
                <a:spcPts val="1000"/>
              </a:spcBef>
            </a:pPr>
            <a:r>
              <a:rPr lang="fi-FI" sz="1800"/>
              <a:t>Mikäli Kela katsoo tarpeelliseksi tehdä asiakkaan tilanteesta sosiaalihuoltolain mukaisen huoli-ilmoituksen, se voi tehdä sen joko yhteistyössä asiakkaan kanssa tai vaikeimmissa tapauksissa myös ilman asiakkaan suostumusta. Hyvinvointialueilla on vakiintuneet menettelyt huoli-ilmoituksen käsittelyyn. </a:t>
            </a:r>
            <a:endParaRPr lang="fi-FI" sz="1800">
              <a:cs typeface="Arial"/>
            </a:endParaRPr>
          </a:p>
          <a:p>
            <a:pPr marL="537845" lvl="1">
              <a:spcBef>
                <a:spcPts val="1000"/>
              </a:spcBef>
            </a:pPr>
            <a:r>
              <a:rPr lang="fi-FI" sz="1800"/>
              <a:t>Kelaa velvoittaa myös vuoden 2025 alusta voimaantullut laki työllistymisen monialaisesta edistämisestä (381/2023), jonka mukaan Kelan, työvoimaviranomaisen tai hyvinvointialueen on ohjattava työtön monialaiseen palvelutarpeen arviointiin arvioidessaan työttömän työllistymisen edellyttävän monialaisen tuen yhteistoimintamallissa yhteensovitettavien palvelujen yhteensovittamista. </a:t>
            </a:r>
            <a:endParaRPr lang="fi-FI" sz="1800">
              <a:cs typeface="Arial"/>
            </a:endParaRPr>
          </a:p>
        </p:txBody>
      </p:sp>
    </p:spTree>
    <p:extLst>
      <p:ext uri="{BB962C8B-B14F-4D97-AF65-F5344CB8AC3E}">
        <p14:creationId xmlns:p14="http://schemas.microsoft.com/office/powerpoint/2010/main" val="1322719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0BEBCC3-7F72-C54D-9199-76F4B322CB0A}"/>
              </a:ext>
            </a:extLst>
          </p:cNvPr>
          <p:cNvSpPr>
            <a:spLocks noGrp="1"/>
          </p:cNvSpPr>
          <p:nvPr>
            <p:ph type="title"/>
          </p:nvPr>
        </p:nvSpPr>
        <p:spPr/>
        <p:txBody>
          <a:bodyPr anchor="b"/>
          <a:lstStyle/>
          <a:p>
            <a:r>
              <a:rPr lang="fi-FI"/>
              <a:t>Velvoittavuuden vahvistamista ja perusosan alentamisen sujuvoittamista koskevat säästöt</a:t>
            </a:r>
            <a:endParaRPr lang="en-GB"/>
          </a:p>
        </p:txBody>
      </p:sp>
      <p:sp>
        <p:nvSpPr>
          <p:cNvPr id="3" name="Content Placeholder 2">
            <a:extLst>
              <a:ext uri="{FF2B5EF4-FFF2-40B4-BE49-F238E27FC236}">
                <a16:creationId xmlns:a16="http://schemas.microsoft.com/office/drawing/2014/main" id="{A128705B-6842-1AF3-2AEB-98A5AE18BDF1}"/>
              </a:ext>
            </a:extLst>
          </p:cNvPr>
          <p:cNvSpPr>
            <a:spLocks noGrp="1"/>
          </p:cNvSpPr>
          <p:nvPr>
            <p:ph idx="1"/>
          </p:nvPr>
        </p:nvSpPr>
        <p:spPr/>
        <p:txBody>
          <a:bodyPr vert="horz" lIns="0" tIns="0" rIns="0" bIns="0" rtlCol="0" anchor="t">
            <a:noAutofit/>
          </a:bodyPr>
          <a:lstStyle/>
          <a:p>
            <a:pPr marL="537845" lvl="1">
              <a:spcBef>
                <a:spcPts val="1000"/>
              </a:spcBef>
            </a:pPr>
            <a:r>
              <a:rPr lang="fi-FI" sz="1600"/>
              <a:t>Edellä esitettyjen toimeentulotuen velvoittavuutta ja perusosan alentamista koskevien muutosten arvioidaan alustavien laskelmien mukaan vaikuttavan toimeentulotuen menoihin seuraavasti:</a:t>
            </a:r>
            <a:endParaRPr lang="fi-FI"/>
          </a:p>
          <a:p>
            <a:pPr lvl="2" indent="-267970">
              <a:spcBef>
                <a:spcPts val="1000"/>
              </a:spcBef>
            </a:pPr>
            <a:r>
              <a:rPr lang="fi-FI" sz="1600"/>
              <a:t>Jos jatkossa perustoimeentulotuen hakijoilta, jotka ovat saaneet työttömyysetuuden </a:t>
            </a:r>
            <a:r>
              <a:rPr lang="fi-FI" sz="1600" err="1"/>
              <a:t>eväävän</a:t>
            </a:r>
            <a:r>
              <a:rPr lang="fi-FI" sz="1600"/>
              <a:t> </a:t>
            </a:r>
            <a:r>
              <a:rPr lang="fi-FI" sz="1600" err="1"/>
              <a:t>karessi</a:t>
            </a:r>
            <a:r>
              <a:rPr lang="fi-FI" sz="1600"/>
              <a:t>- tai velvoitelausunnon, alennettaisiin perustoimeentulotukea 20 prosenttia ensimmäiseltä kuukaudelta ja sen jälkeen 40 prosenttia alentamisen edellytysten täyttymistä vastaavan ajan, etuusmenosäästö olisi noin </a:t>
            </a:r>
            <a:r>
              <a:rPr lang="fi-FI" sz="1600" b="1"/>
              <a:t>17 milj. euroa</a:t>
            </a:r>
            <a:r>
              <a:rPr lang="fi-FI" sz="1600"/>
              <a:t> vuodessa. </a:t>
            </a:r>
            <a:endParaRPr lang="fi-FI" sz="1600">
              <a:cs typeface="Arial"/>
            </a:endParaRPr>
          </a:p>
          <a:p>
            <a:pPr lvl="2" indent="-267970">
              <a:spcBef>
                <a:spcPts val="1000"/>
              </a:spcBef>
            </a:pPr>
            <a:r>
              <a:rPr lang="fi-FI" sz="1600"/>
              <a:t>Perustoimeentulotuessa on keskimäärin kuukaudessa 3 000 asiakasta, jotka eivät ole hakeneet kokoaikatyötä, vaikka heidän olisi kuulunut niin tehdä, ja joilta perusosaa on alennettu 20 prosenttia ja vastaavasti 800 henkilöä, joilla perusosaa on alennettu 40 prosenttia. Jos näiltä henkilöiltä olisi nykyisen perusosan alennuksen sijasta tehty alennus 50 prosentin tasoon, niin etuusmenosäästö olisi noin </a:t>
            </a:r>
            <a:r>
              <a:rPr lang="fi-FI" sz="1600" b="1"/>
              <a:t>7 milj. euroa</a:t>
            </a:r>
            <a:r>
              <a:rPr lang="fi-FI" sz="1600"/>
              <a:t> vuodessa.</a:t>
            </a:r>
            <a:endParaRPr lang="fi-FI" sz="1600">
              <a:cs typeface="Arial"/>
            </a:endParaRPr>
          </a:p>
          <a:p>
            <a:pPr lvl="2" indent="-267970">
              <a:spcBef>
                <a:spcPts val="1000"/>
              </a:spcBef>
            </a:pPr>
            <a:r>
              <a:rPr lang="fi-FI" sz="1600"/>
              <a:t>Jos kaikki henkilöt, joilla ei ole ensisijaista etuutta ja joilla nuorin lapsi on 3-7 –vuotias, saisivat jatkossa työmarkkinatukea, perustoimeentulotuen menot vähenisivät 17 milj. euroa vuodessa ja työmarkkinatuen menot lisääntyisivät 26 milj. euroa vuodessa. </a:t>
            </a:r>
            <a:endParaRPr lang="fi-FI" sz="1600">
              <a:cs typeface="Arial" panose="020B0604020202020204"/>
            </a:endParaRPr>
          </a:p>
          <a:p>
            <a:pPr lvl="2" indent="-267970">
              <a:spcBef>
                <a:spcPts val="1000"/>
              </a:spcBef>
            </a:pPr>
            <a:r>
              <a:rPr lang="fi-FI" sz="1600"/>
              <a:t>Jos henkilöt, joilla ansiotuloa 1 – 1500 euroa kuukaudessa, saisivat jatkossa soviteltua työmarkkinatukea ensisijaisena etuutena, vähenisivät perustoimeentulotuen menot 14 milj. euroa vuodessa ja työmarkkinatuen menot lisääntyisivät 22 milj. euroa vuodessa.</a:t>
            </a:r>
            <a:endParaRPr lang="fi-FI" sz="1600">
              <a:cs typeface="Arial" panose="020B0604020202020204"/>
            </a:endParaRPr>
          </a:p>
          <a:p>
            <a:pPr lvl="2" indent="-267970">
              <a:spcBef>
                <a:spcPts val="1000"/>
              </a:spcBef>
            </a:pPr>
            <a:endParaRPr lang="fi-FI" sz="1400">
              <a:cs typeface="Arial" panose="020B0604020202020204"/>
            </a:endParaRPr>
          </a:p>
        </p:txBody>
      </p:sp>
    </p:spTree>
    <p:extLst>
      <p:ext uri="{BB962C8B-B14F-4D97-AF65-F5344CB8AC3E}">
        <p14:creationId xmlns:p14="http://schemas.microsoft.com/office/powerpoint/2010/main" val="559665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F67C502-A0E6-189B-9183-1C38AB093549}"/>
              </a:ext>
            </a:extLst>
          </p:cNvPr>
          <p:cNvSpPr>
            <a:spLocks noGrp="1"/>
          </p:cNvSpPr>
          <p:nvPr>
            <p:ph type="title"/>
          </p:nvPr>
        </p:nvSpPr>
        <p:spPr/>
        <p:txBody>
          <a:bodyPr/>
          <a:lstStyle/>
          <a:p>
            <a:r>
              <a:rPr lang="fi-FI">
                <a:cs typeface="Arial"/>
              </a:rPr>
              <a:t>Velvoitteiden lisääminen ja palveluiden tarjoaminen</a:t>
            </a:r>
            <a:endParaRPr lang="fi-FI"/>
          </a:p>
        </p:txBody>
      </p:sp>
      <p:sp>
        <p:nvSpPr>
          <p:cNvPr id="3" name="Sisällön paikkamerkki 2">
            <a:extLst>
              <a:ext uri="{FF2B5EF4-FFF2-40B4-BE49-F238E27FC236}">
                <a16:creationId xmlns:a16="http://schemas.microsoft.com/office/drawing/2014/main" id="{4893E42C-178D-79A7-2289-0B91570BD5B1}"/>
              </a:ext>
            </a:extLst>
          </p:cNvPr>
          <p:cNvSpPr>
            <a:spLocks noGrp="1"/>
          </p:cNvSpPr>
          <p:nvPr>
            <p:ph idx="1"/>
          </p:nvPr>
        </p:nvSpPr>
        <p:spPr/>
        <p:txBody>
          <a:bodyPr vert="horz" lIns="0" tIns="0" rIns="0" bIns="0" rtlCol="0" anchor="t">
            <a:noAutofit/>
          </a:bodyPr>
          <a:lstStyle/>
          <a:p>
            <a:pPr marL="267970" indent="-267970"/>
            <a:r>
              <a:rPr lang="fi-FI" sz="2000">
                <a:cs typeface="Arial"/>
              </a:rPr>
              <a:t>Velvoitteiden tiivistämisen tarkoituksena on saada entistä useampi työtön toimeentulotuen saaja joko työhön tai työllistymistä edistävien palveluiden piiriin. </a:t>
            </a:r>
          </a:p>
          <a:p>
            <a:pPr marL="267970" indent="-267970"/>
            <a:r>
              <a:rPr lang="fi-FI" sz="2000">
                <a:cs typeface="Arial"/>
              </a:rPr>
              <a:t>Työryhmä arvioi, että kuntien rahoitusosuutta 18-25 –vuotiaiden nuorten perustoimeentulotukimenoista on mahdollista laajentaa 50 prosentista 100 prosenttiin. Kunnat vastaavat jatkossa työvoimaviranomaisina työvoimapalvelujen järjestämisestä. Kunnilla on myös merkittävä rooli koulutuksen järjestäjänä. Muutos lisäisi kuntien osuutta toimeentulotukimenoista 94 miljoonaa euroa, mikä osuus tulisi korvata kunnille täysimääräisesti. Tarkoituksena olisi varmistaa kuntien panostukset myös vaikeimmassa tilanteessa olevien nuorten työllistämiseen mahdollisimman nopeasti, jotta tukikaudet toimeentulotuella jäisivät mahdollisimman lyhyiksi. </a:t>
            </a:r>
          </a:p>
          <a:p>
            <a:pPr marL="267970" indent="-267970"/>
            <a:r>
              <a:rPr lang="fi-FI" sz="2000">
                <a:cs typeface="Arial"/>
              </a:rPr>
              <a:t>Velvoitteiden tiivistämisen voi työryhmän arvion mukaan jonkin verran lisätä hyvinvointialueiden järjestämisvastuulle kuuluvan kuntouttavan työtoiminnan kysyntää. Työryhmä näkee siksi hyvin kannatettavana kuntouttavan työtoiminnan tai vastaavat elementit sisältävän palvelun säilymisen sosiaalihuollon palveluvalikoimassa. </a:t>
            </a:r>
            <a:endParaRPr lang="fi-FI">
              <a:cs typeface="Arial"/>
            </a:endParaRPr>
          </a:p>
        </p:txBody>
      </p:sp>
    </p:spTree>
    <p:extLst>
      <p:ext uri="{BB962C8B-B14F-4D97-AF65-F5344CB8AC3E}">
        <p14:creationId xmlns:p14="http://schemas.microsoft.com/office/powerpoint/2010/main" val="1795254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0BEBCC3-7F72-C54D-9199-76F4B322CB0A}"/>
              </a:ext>
            </a:extLst>
          </p:cNvPr>
          <p:cNvSpPr>
            <a:spLocks noGrp="1"/>
          </p:cNvSpPr>
          <p:nvPr>
            <p:ph type="title"/>
          </p:nvPr>
        </p:nvSpPr>
        <p:spPr/>
        <p:txBody>
          <a:bodyPr anchor="b"/>
          <a:lstStyle/>
          <a:p>
            <a:r>
              <a:rPr lang="fi-FI"/>
              <a:t>Muita työryhmän arvioimia asioita</a:t>
            </a:r>
            <a:endParaRPr lang="en-GB"/>
          </a:p>
        </p:txBody>
      </p:sp>
      <p:sp>
        <p:nvSpPr>
          <p:cNvPr id="3" name="Content Placeholder 2">
            <a:extLst>
              <a:ext uri="{FF2B5EF4-FFF2-40B4-BE49-F238E27FC236}">
                <a16:creationId xmlns:a16="http://schemas.microsoft.com/office/drawing/2014/main" id="{A128705B-6842-1AF3-2AEB-98A5AE18BDF1}"/>
              </a:ext>
            </a:extLst>
          </p:cNvPr>
          <p:cNvSpPr>
            <a:spLocks noGrp="1"/>
          </p:cNvSpPr>
          <p:nvPr>
            <p:ph idx="1"/>
          </p:nvPr>
        </p:nvSpPr>
        <p:spPr>
          <a:xfrm>
            <a:off x="649940" y="2035918"/>
            <a:ext cx="10896601" cy="4155422"/>
          </a:xfrm>
        </p:spPr>
        <p:txBody>
          <a:bodyPr vert="horz" lIns="0" tIns="0" rIns="0" bIns="0" rtlCol="0" anchor="t">
            <a:noAutofit/>
          </a:bodyPr>
          <a:lstStyle/>
          <a:p>
            <a:pPr marL="537845" lvl="1">
              <a:spcBef>
                <a:spcPts val="1000"/>
              </a:spcBef>
            </a:pPr>
            <a:r>
              <a:rPr lang="fi-FI"/>
              <a:t>Työryhmä arvioi, että toimeentulotukilain muina perusmenoina huomioitavia terveydenhuoltomenoja koskevaa sääntelyä olisi mahdollista muuttaa siten, että huomioon otettaisiin vain välttämättömät terveydenhuoltomenot. Kela voisi menon tarpeellista suuruutta ja välttämättömyyttä arvioidessaan ottaa huomioon yleisesti hyväksytyn hoitokäytännön ja tutkimusnäytön sekä kustannusvaikuttavuuden.</a:t>
            </a:r>
            <a:endParaRPr lang="fi-FI">
              <a:solidFill>
                <a:srgbClr val="FF0000"/>
              </a:solidFill>
              <a:cs typeface="Arial"/>
            </a:endParaRPr>
          </a:p>
          <a:p>
            <a:pPr lvl="2" indent="-267970">
              <a:spcBef>
                <a:spcPts val="1000"/>
              </a:spcBef>
              <a:buFont typeface="Wingdings" panose="05050102010706020507" pitchFamily="18" charset="2"/>
              <a:buChar char="§"/>
            </a:pPr>
            <a:r>
              <a:rPr lang="fi-FI">
                <a:cs typeface="Arial"/>
              </a:rPr>
              <a:t>Muutos koskisi niin lääkemenoja kuin muitakin muina perusmenoina huomioitavia terveydenhuoltomenoja, esim. haavanhoitotuotteita. </a:t>
            </a:r>
          </a:p>
          <a:p>
            <a:pPr marL="537845" lvl="1">
              <a:spcBef>
                <a:spcPts val="1000"/>
              </a:spcBef>
            </a:pPr>
            <a:r>
              <a:rPr lang="fi-FI"/>
              <a:t>Pääministeri </a:t>
            </a:r>
            <a:r>
              <a:rPr lang="fi-FI" err="1"/>
              <a:t>Orpon</a:t>
            </a:r>
            <a:r>
              <a:rPr lang="fi-FI"/>
              <a:t> hallituksen hallitusohjelman toimeentulotuen asumismenojen huomioimista koskevista kirjauksista toteuttamatta on vielä kirjaus, jonka mukaan toimeentulotukilaissa määritellään vuokranormit valtakunnallisilla kuntaryhmillä. Työryhmä on arvioinut erilaisia vaihtoehtoja vuokranormien kuntaryhmäpohjaiselle määrittelylle. Tältä osin työryhmä katsoo, että toimeentulotuessa huomioitavien asumismenojen normittamisen osalta tarvitaan lisää tutkimusta, jota esimerkiksi  valtioneuvoston asettama parlamentaarinen sosiaaliturvakomitea voisi toteuttaa. </a:t>
            </a:r>
            <a:endParaRPr lang="fi-FI">
              <a:cs typeface="Arial"/>
            </a:endParaRPr>
          </a:p>
          <a:p>
            <a:pPr marL="537845" lvl="2" indent="0">
              <a:spcBef>
                <a:spcPts val="1000"/>
              </a:spcBef>
              <a:buNone/>
            </a:pPr>
            <a:endParaRPr lang="fi-FI" sz="2400">
              <a:solidFill>
                <a:srgbClr val="464646"/>
              </a:solidFill>
              <a:cs typeface="Arial"/>
            </a:endParaRPr>
          </a:p>
          <a:p>
            <a:pPr marL="537845" lvl="1">
              <a:spcBef>
                <a:spcPts val="1000"/>
              </a:spcBef>
            </a:pPr>
            <a:endParaRPr lang="fi-FI" sz="1600">
              <a:cs typeface="Arial" panose="020B0604020202020204"/>
            </a:endParaRPr>
          </a:p>
        </p:txBody>
      </p:sp>
    </p:spTree>
    <p:extLst>
      <p:ext uri="{BB962C8B-B14F-4D97-AF65-F5344CB8AC3E}">
        <p14:creationId xmlns:p14="http://schemas.microsoft.com/office/powerpoint/2010/main" val="29320829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0BEBCC3-7F72-C54D-9199-76F4B322CB0A}"/>
              </a:ext>
            </a:extLst>
          </p:cNvPr>
          <p:cNvSpPr>
            <a:spLocks noGrp="1"/>
          </p:cNvSpPr>
          <p:nvPr>
            <p:ph type="title"/>
          </p:nvPr>
        </p:nvSpPr>
        <p:spPr/>
        <p:txBody>
          <a:bodyPr anchor="b"/>
          <a:lstStyle/>
          <a:p>
            <a:r>
              <a:rPr lang="fi-FI"/>
              <a:t>Muita työryhmän arvioimia toimenpiteitä, joista on mahdollista saada säästöä </a:t>
            </a:r>
            <a:endParaRPr lang="en-GB"/>
          </a:p>
        </p:txBody>
      </p:sp>
      <p:sp>
        <p:nvSpPr>
          <p:cNvPr id="3" name="Content Placeholder 2">
            <a:extLst>
              <a:ext uri="{FF2B5EF4-FFF2-40B4-BE49-F238E27FC236}">
                <a16:creationId xmlns:a16="http://schemas.microsoft.com/office/drawing/2014/main" id="{A128705B-6842-1AF3-2AEB-98A5AE18BDF1}"/>
              </a:ext>
            </a:extLst>
          </p:cNvPr>
          <p:cNvSpPr>
            <a:spLocks noGrp="1"/>
          </p:cNvSpPr>
          <p:nvPr>
            <p:ph idx="1"/>
          </p:nvPr>
        </p:nvSpPr>
        <p:spPr>
          <a:xfrm>
            <a:off x="650957" y="1712324"/>
            <a:ext cx="10885558" cy="5149334"/>
          </a:xfrm>
        </p:spPr>
        <p:txBody>
          <a:bodyPr vert="horz" lIns="0" tIns="0" rIns="0" bIns="0" rtlCol="0" anchor="t">
            <a:noAutofit/>
          </a:bodyPr>
          <a:lstStyle/>
          <a:p>
            <a:pPr marL="537845" lvl="1">
              <a:spcBef>
                <a:spcPts val="1000"/>
              </a:spcBef>
            </a:pPr>
            <a:r>
              <a:rPr lang="fi-FI" sz="1600">
                <a:cs typeface="Arial"/>
              </a:rPr>
              <a:t>Hallitusohjelmaan kirjattu toimeentulotuen uudistamiselle julkistaloutta 70 miljoonalla säästävä vaikutus.</a:t>
            </a:r>
          </a:p>
          <a:p>
            <a:pPr marL="537845" lvl="1">
              <a:spcBef>
                <a:spcPts val="1000"/>
              </a:spcBef>
            </a:pPr>
            <a:r>
              <a:rPr lang="fi-FI" sz="1600"/>
              <a:t>Nykyisin toimeentulotuessa tulonsaajan ansiotuloista jätetään ottamatta huomioon 150 euroa kuukaudessa. Etuoikeutetun tulon ei ole tutkimuksissa voitu osoittaa lisäävän toimeentulotuen saajien työssäkäyntiä. Suojaosista on luovuttu myös muualla etuusjärjestelmässä. Työryhmä pitää mahdollisena ns. etuoikeutetusta tulosta luopumista toimeentulotuessa. </a:t>
            </a:r>
            <a:endParaRPr lang="fi-FI">
              <a:cs typeface="Arial"/>
            </a:endParaRPr>
          </a:p>
          <a:p>
            <a:pPr lvl="2" indent="-267970">
              <a:spcBef>
                <a:spcPts val="1000"/>
              </a:spcBef>
            </a:pPr>
            <a:r>
              <a:rPr lang="fi-FI" sz="1600"/>
              <a:t>Muutos säästäisi toimeentulotuen menoja n. </a:t>
            </a:r>
            <a:r>
              <a:rPr lang="fi-FI" sz="1600" b="1"/>
              <a:t>20 miljoonaa euroa</a:t>
            </a:r>
            <a:r>
              <a:rPr lang="fi-FI" sz="1600"/>
              <a:t> vuodessa. </a:t>
            </a:r>
            <a:endParaRPr lang="fi-FI" sz="1600">
              <a:cs typeface="Arial"/>
            </a:endParaRPr>
          </a:p>
          <a:p>
            <a:pPr marL="537845" lvl="1">
              <a:spcBef>
                <a:spcPts val="1000"/>
              </a:spcBef>
            </a:pPr>
            <a:r>
              <a:rPr lang="fi-FI" sz="1600"/>
              <a:t>Työryhmä arvioi, että vähäisiksi katsottavat ansiotulot ja avustukset olisi mahdollista muuttaa kokonaan huomioitavaksi tuloksi. Muutos koskisi mm. veronpalautusten, erilaisten rahalahjojen sekä vanhempien antamien avustusten muuttumista täysimääräisesti huomioitavaksi tuloksi. Työryhmä arvioi kuitenkin, että alle 18-vuotiaiden kesäansiot ja vähäiset lahjat tulisi jättää tulona huomiotta. </a:t>
            </a:r>
            <a:endParaRPr lang="fi-FI" sz="1600">
              <a:cs typeface="Arial" panose="020B0604020202020204"/>
            </a:endParaRPr>
          </a:p>
          <a:p>
            <a:pPr lvl="2" indent="-267970">
              <a:spcBef>
                <a:spcPts val="1000"/>
              </a:spcBef>
            </a:pPr>
            <a:r>
              <a:rPr lang="fi-FI" sz="1600"/>
              <a:t>Muutos säästäisi toimeentulotuen menoja n. </a:t>
            </a:r>
            <a:r>
              <a:rPr lang="fi-FI" sz="1600" b="1"/>
              <a:t>3 miljoonaa euroa</a:t>
            </a:r>
            <a:r>
              <a:rPr lang="fi-FI" sz="1600"/>
              <a:t> vuodessa (laskelmassa ei ole pystytty huomioimaan veronpalautusten huomioimisen vaikutusta). </a:t>
            </a:r>
            <a:endParaRPr lang="fi-FI" sz="1600">
              <a:cs typeface="Arial"/>
            </a:endParaRPr>
          </a:p>
          <a:p>
            <a:pPr marL="537845" lvl="1">
              <a:spcBef>
                <a:spcPts val="1000"/>
              </a:spcBef>
            </a:pPr>
            <a:r>
              <a:rPr lang="fi-FI" sz="1600"/>
              <a:t>Työryhmä arvioi, ettei perustuslaista välttämättä seuraa ehdotonta estettä toimeentulotuen perusosan vähäiselle leikkaamiselle edellyttäen, ettei se vaaranna oikeutta välttämättömään toimeentulotukeen yksittäistapauksessa.</a:t>
            </a:r>
            <a:endParaRPr lang="fi-FI" sz="1600">
              <a:cs typeface="Arial" panose="020B0604020202020204"/>
            </a:endParaRPr>
          </a:p>
          <a:p>
            <a:pPr lvl="2" indent="-267970">
              <a:spcBef>
                <a:spcPts val="1000"/>
              </a:spcBef>
            </a:pPr>
            <a:r>
              <a:rPr lang="fi-FI" sz="1600"/>
              <a:t>Esimerkiksi perusosan leikkaus yhdellä prosentilla voisi saada aikaan noin </a:t>
            </a:r>
            <a:r>
              <a:rPr lang="fi-FI" sz="1600" b="1"/>
              <a:t>12 miljoonaa euroa</a:t>
            </a:r>
            <a:r>
              <a:rPr lang="fi-FI" sz="1600"/>
              <a:t> säästöä ja esimerkiksi neljän prosentin alentaminen noin 48 miljoonaa euroa säästöä. </a:t>
            </a:r>
            <a:endParaRPr lang="fi-FI" sz="1600">
              <a:cs typeface="Arial"/>
            </a:endParaRPr>
          </a:p>
          <a:p>
            <a:pPr marL="537845" lvl="2" indent="0">
              <a:spcBef>
                <a:spcPts val="1000"/>
              </a:spcBef>
              <a:buNone/>
            </a:pPr>
            <a:endParaRPr lang="fi-FI" sz="1600">
              <a:cs typeface="Arial"/>
            </a:endParaRPr>
          </a:p>
          <a:p>
            <a:pPr marL="537845" lvl="2" indent="0">
              <a:spcBef>
                <a:spcPts val="1000"/>
              </a:spcBef>
              <a:buNone/>
            </a:pPr>
            <a:endParaRPr lang="fi-FI" sz="1600">
              <a:cs typeface="Arial"/>
            </a:endParaRPr>
          </a:p>
          <a:p>
            <a:pPr marL="537845" lvl="1">
              <a:spcBef>
                <a:spcPts val="1000"/>
              </a:spcBef>
            </a:pPr>
            <a:endParaRPr lang="fi-FI" sz="1600">
              <a:cs typeface="Arial"/>
            </a:endParaRPr>
          </a:p>
        </p:txBody>
      </p:sp>
    </p:spTree>
    <p:extLst>
      <p:ext uri="{BB962C8B-B14F-4D97-AF65-F5344CB8AC3E}">
        <p14:creationId xmlns:p14="http://schemas.microsoft.com/office/powerpoint/2010/main" val="3496692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0BEBCC3-7F72-C54D-9199-76F4B322CB0A}"/>
              </a:ext>
            </a:extLst>
          </p:cNvPr>
          <p:cNvSpPr>
            <a:spLocks noGrp="1"/>
          </p:cNvSpPr>
          <p:nvPr>
            <p:ph type="title"/>
          </p:nvPr>
        </p:nvSpPr>
        <p:spPr/>
        <p:txBody>
          <a:bodyPr anchor="b"/>
          <a:lstStyle/>
          <a:p>
            <a:r>
              <a:rPr lang="fi-FI"/>
              <a:t>Muita työryhmän arvioimia asioita</a:t>
            </a:r>
            <a:endParaRPr lang="en-GB"/>
          </a:p>
        </p:txBody>
      </p:sp>
      <p:sp>
        <p:nvSpPr>
          <p:cNvPr id="3" name="Content Placeholder 2">
            <a:extLst>
              <a:ext uri="{FF2B5EF4-FFF2-40B4-BE49-F238E27FC236}">
                <a16:creationId xmlns:a16="http://schemas.microsoft.com/office/drawing/2014/main" id="{A128705B-6842-1AF3-2AEB-98A5AE18BDF1}"/>
              </a:ext>
            </a:extLst>
          </p:cNvPr>
          <p:cNvSpPr>
            <a:spLocks noGrp="1"/>
          </p:cNvSpPr>
          <p:nvPr>
            <p:ph idx="1"/>
          </p:nvPr>
        </p:nvSpPr>
        <p:spPr>
          <a:xfrm>
            <a:off x="649940" y="2035918"/>
            <a:ext cx="10896601" cy="4332117"/>
          </a:xfrm>
        </p:spPr>
        <p:txBody>
          <a:bodyPr vert="horz" lIns="0" tIns="0" rIns="0" bIns="0" rtlCol="0" anchor="t">
            <a:noAutofit/>
          </a:bodyPr>
          <a:lstStyle/>
          <a:p>
            <a:pPr marL="267970" lvl="1" indent="0">
              <a:spcBef>
                <a:spcPts val="1000"/>
              </a:spcBef>
              <a:buNone/>
            </a:pPr>
            <a:endParaRPr lang="fi-FI" sz="1400"/>
          </a:p>
          <a:p>
            <a:pPr marL="537845" lvl="1">
              <a:spcBef>
                <a:spcPts val="1000"/>
              </a:spcBef>
            </a:pPr>
            <a:r>
              <a:rPr lang="fi-FI"/>
              <a:t>Työryhmä arvioi, että tilanteissa, joissa vuokra-asunnon vuokravakuus on myönnetty toimeentulotuesta, voisi olla perusteltua maksaa toimeentulotuen osuus vuokrasta vuokranantajalle heti alusta alkaen. Tämä voisi suojata sitä, ettei asunnon vuokra jäisi maksamatta yhtään kuukautta, ja siten osaltaan turvaisi toimeentulotuen saajien asumisen pysyvyyttä. </a:t>
            </a:r>
            <a:endParaRPr lang="fi-FI">
              <a:cs typeface="Arial"/>
            </a:endParaRPr>
          </a:p>
          <a:p>
            <a:pPr marL="537845" lvl="1">
              <a:spcBef>
                <a:spcPts val="1000"/>
              </a:spcBef>
            </a:pPr>
            <a:r>
              <a:rPr lang="fi-FI"/>
              <a:t>Työryhmä arvioi, että toimeentulotuen enimmäiskäsittelyaikaa on mahdollista pidentää seitsemästä arkipäivästä kymmeneen arkipäivään. Muutoksen tavoitteena olisi helpottaa toimeenpanijoiden painetta käsittelyajan puitteissa tapahtuvaan käsittelyyn siten, ettei asiakkaan oikeusturva merkittävästi heikkene. Käsittelyajan pidentämisen hyödyt liittyvät erityisestä työjärjestelyiden parempaan toimivuuteen ja toimeentulotukeen nähden ensisijaisten etuuksien ratkaisemiseen. </a:t>
            </a:r>
            <a:endParaRPr lang="fi-FI" i="1">
              <a:solidFill>
                <a:srgbClr val="FF0000"/>
              </a:solidFill>
              <a:cs typeface="Arial"/>
            </a:endParaRPr>
          </a:p>
          <a:p>
            <a:pPr lvl="3" indent="-267970">
              <a:spcBef>
                <a:spcPts val="1000"/>
              </a:spcBef>
              <a:buFont typeface="Arial" panose="05050102010706020507" pitchFamily="18" charset="2"/>
              <a:buChar char="•"/>
            </a:pPr>
            <a:r>
              <a:rPr lang="fi-FI" i="1"/>
              <a:t>Muutoksen ei olisi tarkoitus koskea kiireellisiä hakemuksia, jotka tulisi edelleenkin ratkaista, kuten voimassa olevassa laissa on säädetty eli samana tai seuraavana arkipäivänä. </a:t>
            </a:r>
            <a:endParaRPr lang="fi-FI" i="1">
              <a:solidFill>
                <a:srgbClr val="FF0000"/>
              </a:solidFill>
              <a:cs typeface="Arial"/>
            </a:endParaRPr>
          </a:p>
          <a:p>
            <a:pPr marL="537845" lvl="2" indent="0">
              <a:spcBef>
                <a:spcPts val="1000"/>
              </a:spcBef>
              <a:buNone/>
            </a:pPr>
            <a:endParaRPr lang="fi-FI" sz="1600">
              <a:cs typeface="Arial" panose="020B0604020202020204"/>
            </a:endParaRPr>
          </a:p>
          <a:p>
            <a:pPr marL="537845" lvl="1">
              <a:spcBef>
                <a:spcPts val="1000"/>
              </a:spcBef>
            </a:pPr>
            <a:endParaRPr lang="fi-FI" sz="1600">
              <a:cs typeface="Arial" panose="020B0604020202020204"/>
            </a:endParaRPr>
          </a:p>
        </p:txBody>
      </p:sp>
    </p:spTree>
    <p:extLst>
      <p:ext uri="{BB962C8B-B14F-4D97-AF65-F5344CB8AC3E}">
        <p14:creationId xmlns:p14="http://schemas.microsoft.com/office/powerpoint/2010/main" val="2770761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DA098D-EC8E-FB27-0B2F-E97C271EB7A3}"/>
              </a:ext>
            </a:extLst>
          </p:cNvPr>
          <p:cNvSpPr>
            <a:spLocks noGrp="1"/>
          </p:cNvSpPr>
          <p:nvPr>
            <p:ph type="ctrTitle"/>
          </p:nvPr>
        </p:nvSpPr>
        <p:spPr/>
        <p:txBody>
          <a:bodyPr/>
          <a:lstStyle/>
          <a:p>
            <a:r>
              <a:rPr lang="fi-FI">
                <a:cs typeface="Arial"/>
              </a:rPr>
              <a:t>Toimeentulotuen kokonaisuudistuksen eteneminen</a:t>
            </a:r>
            <a:endParaRPr lang="fi-FI"/>
          </a:p>
        </p:txBody>
      </p:sp>
      <p:sp>
        <p:nvSpPr>
          <p:cNvPr id="3" name="Alaotsikko 2">
            <a:extLst>
              <a:ext uri="{FF2B5EF4-FFF2-40B4-BE49-F238E27FC236}">
                <a16:creationId xmlns:a16="http://schemas.microsoft.com/office/drawing/2014/main" id="{4B37BB45-3622-F92D-AC3B-21055AB0B835}"/>
              </a:ext>
            </a:extLst>
          </p:cNvPr>
          <p:cNvSpPr>
            <a:spLocks noGrp="1"/>
          </p:cNvSpPr>
          <p:nvPr>
            <p:ph type="subTitle" idx="1"/>
          </p:nvPr>
        </p:nvSpPr>
        <p:spPr/>
        <p:txBody>
          <a:bodyPr/>
          <a:lstStyle/>
          <a:p>
            <a:r>
              <a:rPr lang="fi-FI"/>
              <a:t> </a:t>
            </a:r>
          </a:p>
        </p:txBody>
      </p:sp>
    </p:spTree>
    <p:extLst>
      <p:ext uri="{BB962C8B-B14F-4D97-AF65-F5344CB8AC3E}">
        <p14:creationId xmlns:p14="http://schemas.microsoft.com/office/powerpoint/2010/main" val="929194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1EE4EF2-4FE2-D78D-2378-42BDCB1B8621}"/>
              </a:ext>
            </a:extLst>
          </p:cNvPr>
          <p:cNvSpPr>
            <a:spLocks noGrp="1"/>
          </p:cNvSpPr>
          <p:nvPr>
            <p:ph type="title"/>
          </p:nvPr>
        </p:nvSpPr>
        <p:spPr/>
        <p:txBody>
          <a:bodyPr/>
          <a:lstStyle/>
          <a:p>
            <a:r>
              <a:rPr lang="fi-FI"/>
              <a:t>Toimeentulotukilain kokonaisuudistuksen valmistelun aikataulu</a:t>
            </a:r>
          </a:p>
        </p:txBody>
      </p:sp>
      <p:sp>
        <p:nvSpPr>
          <p:cNvPr id="3" name="Sisällön paikkamerkki 2">
            <a:extLst>
              <a:ext uri="{FF2B5EF4-FFF2-40B4-BE49-F238E27FC236}">
                <a16:creationId xmlns:a16="http://schemas.microsoft.com/office/drawing/2014/main" id="{F6ABC2EE-873F-9159-7279-D9C3AED37EC3}"/>
              </a:ext>
            </a:extLst>
          </p:cNvPr>
          <p:cNvSpPr>
            <a:spLocks noGrp="1"/>
          </p:cNvSpPr>
          <p:nvPr>
            <p:ph idx="1"/>
          </p:nvPr>
        </p:nvSpPr>
        <p:spPr/>
        <p:txBody>
          <a:bodyPr vert="horz" lIns="0" tIns="0" rIns="0" bIns="0" rtlCol="0" anchor="t">
            <a:noAutofit/>
          </a:bodyPr>
          <a:lstStyle/>
          <a:p>
            <a:pPr marL="267970" indent="-267970"/>
            <a:r>
              <a:rPr lang="fi-FI"/>
              <a:t>Toimeentulotukilain kokonaisuudistusta koskeva hallituksen esitys valmistellaan virkatyönä sosiaali- ja terveysministeriössä alkuvuonna 2025. </a:t>
            </a:r>
          </a:p>
          <a:p>
            <a:pPr marL="267970" indent="-267970"/>
            <a:r>
              <a:rPr lang="fi-FI"/>
              <a:t>Sidosryhmäkuuleminen kevään 2025 aikana.</a:t>
            </a:r>
            <a:endParaRPr lang="fi-FI">
              <a:cs typeface="Arial"/>
            </a:endParaRPr>
          </a:p>
          <a:p>
            <a:pPr marL="267970" indent="-267970"/>
            <a:r>
              <a:rPr lang="fi-FI"/>
              <a:t>Kirjallinen lausuntokierros HE-luonnoksesta ajoittuu todennäköisesti loppukevääseen.</a:t>
            </a:r>
            <a:endParaRPr lang="fi-FI">
              <a:cs typeface="Arial"/>
            </a:endParaRPr>
          </a:p>
          <a:p>
            <a:pPr marL="267970" indent="-267970"/>
            <a:r>
              <a:rPr lang="fi-FI"/>
              <a:t>HE annetaan eduskuntaan budjettilakina syyskuussa 2025.</a:t>
            </a:r>
            <a:endParaRPr lang="fi-FI">
              <a:cs typeface="Arial"/>
            </a:endParaRPr>
          </a:p>
          <a:p>
            <a:pPr marL="267970" indent="-267970"/>
            <a:r>
              <a:rPr lang="fi-FI">
                <a:cs typeface="Arial"/>
              </a:rPr>
              <a:t>Laki tulisi voimaan aikaisintaan 2026 aikana.</a:t>
            </a:r>
          </a:p>
          <a:p>
            <a:pPr marL="267970" indent="-267970"/>
            <a:endParaRPr lang="fi-FI">
              <a:cs typeface="Arial"/>
            </a:endParaRPr>
          </a:p>
          <a:p>
            <a:pPr marL="267970" indent="-267970"/>
            <a:r>
              <a:rPr lang="fi-FI">
                <a:cs typeface="Arial"/>
              </a:rPr>
              <a:t>Etenemistä voi seurata sosiaali- ja terveysministeriön verkkosivuilla</a:t>
            </a:r>
          </a:p>
          <a:p>
            <a:pPr marL="537845" lvl="1">
              <a:buFont typeface="Courier New" panose="05050102010706020507" pitchFamily="18" charset="2"/>
              <a:buChar char="o"/>
            </a:pPr>
            <a:r>
              <a:rPr lang="fi-FI">
                <a:cs typeface="Arial"/>
                <a:hlinkClick r:id="rId2"/>
              </a:rPr>
              <a:t>Sosiaaliturvauudistus</a:t>
            </a:r>
          </a:p>
          <a:p>
            <a:pPr marL="537845" lvl="1">
              <a:buFont typeface="Courier New" panose="05050102010706020507" pitchFamily="18" charset="2"/>
              <a:buChar char="o"/>
            </a:pPr>
            <a:endParaRPr lang="fi-FI">
              <a:cs typeface="Arial"/>
            </a:endParaRPr>
          </a:p>
          <a:p>
            <a:pPr marL="537845" lvl="1">
              <a:buFont typeface="Courier New" panose="05050102010706020507" pitchFamily="18" charset="2"/>
              <a:buChar char="o"/>
            </a:pPr>
            <a:endParaRPr lang="fi-FI">
              <a:cs typeface="Arial"/>
            </a:endParaRPr>
          </a:p>
        </p:txBody>
      </p:sp>
    </p:spTree>
    <p:extLst>
      <p:ext uri="{BB962C8B-B14F-4D97-AF65-F5344CB8AC3E}">
        <p14:creationId xmlns:p14="http://schemas.microsoft.com/office/powerpoint/2010/main" val="1863079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DA6AB69-5412-635D-A579-2500EFF84017}"/>
              </a:ext>
            </a:extLst>
          </p:cNvPr>
          <p:cNvSpPr>
            <a:spLocks noGrp="1"/>
          </p:cNvSpPr>
          <p:nvPr>
            <p:ph type="title"/>
          </p:nvPr>
        </p:nvSpPr>
        <p:spPr/>
        <p:txBody>
          <a:bodyPr/>
          <a:lstStyle/>
          <a:p>
            <a:r>
              <a:rPr lang="en-GB"/>
              <a:t>Kiitos!</a:t>
            </a:r>
          </a:p>
        </p:txBody>
      </p:sp>
    </p:spTree>
    <p:extLst>
      <p:ext uri="{BB962C8B-B14F-4D97-AF65-F5344CB8AC3E}">
        <p14:creationId xmlns:p14="http://schemas.microsoft.com/office/powerpoint/2010/main" val="2308582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0BEBCC3-7F72-C54D-9199-76F4B322CB0A}"/>
              </a:ext>
            </a:extLst>
          </p:cNvPr>
          <p:cNvSpPr>
            <a:spLocks noGrp="1"/>
          </p:cNvSpPr>
          <p:nvPr>
            <p:ph type="title"/>
          </p:nvPr>
        </p:nvSpPr>
        <p:spPr/>
        <p:txBody>
          <a:bodyPr anchor="b"/>
          <a:lstStyle/>
          <a:p>
            <a:r>
              <a:rPr lang="fi-FI"/>
              <a:t>Toimeentulotukilain kokonaisuudistusta valmisteleva työryhmä</a:t>
            </a:r>
            <a:endParaRPr lang="en-GB"/>
          </a:p>
        </p:txBody>
      </p:sp>
      <p:sp>
        <p:nvSpPr>
          <p:cNvPr id="3" name="Content Placeholder 2">
            <a:extLst>
              <a:ext uri="{FF2B5EF4-FFF2-40B4-BE49-F238E27FC236}">
                <a16:creationId xmlns:a16="http://schemas.microsoft.com/office/drawing/2014/main" id="{A128705B-6842-1AF3-2AEB-98A5AE18BDF1}"/>
              </a:ext>
            </a:extLst>
          </p:cNvPr>
          <p:cNvSpPr>
            <a:spLocks noGrp="1"/>
          </p:cNvSpPr>
          <p:nvPr>
            <p:ph idx="1"/>
          </p:nvPr>
        </p:nvSpPr>
        <p:spPr/>
        <p:txBody>
          <a:bodyPr vert="horz" lIns="0" tIns="0" rIns="0" bIns="0" rtlCol="0" anchor="t">
            <a:noAutofit/>
          </a:bodyPr>
          <a:lstStyle/>
          <a:p>
            <a:pPr marL="267970" indent="-267970">
              <a:spcBef>
                <a:spcPts val="1000"/>
              </a:spcBef>
            </a:pPr>
            <a:r>
              <a:rPr lang="fi-FI" sz="1800"/>
              <a:t>Sosiaali- ja terveysministeriön asettaman virkamiestyöryhmän toimikausi oli 15.1.–31.12.2024.</a:t>
            </a:r>
            <a:endParaRPr lang="fi-FI" sz="2800">
              <a:cs typeface="Arial"/>
            </a:endParaRPr>
          </a:p>
          <a:p>
            <a:pPr marL="267970" indent="-267970">
              <a:spcBef>
                <a:spcPts val="1000"/>
              </a:spcBef>
            </a:pPr>
            <a:r>
              <a:rPr lang="fi-FI" sz="1800"/>
              <a:t>Työryhmän puheenjohtajana toimi Liisa Siika-aho, STM. </a:t>
            </a:r>
            <a:endParaRPr lang="fi-FI" sz="1800">
              <a:cs typeface="Arial"/>
            </a:endParaRPr>
          </a:p>
          <a:p>
            <a:pPr marL="267970" indent="-267970">
              <a:spcBef>
                <a:spcPts val="1000"/>
              </a:spcBef>
            </a:pPr>
            <a:r>
              <a:rPr lang="fi-FI" sz="1800"/>
              <a:t>Työryhmän jäsenet edustivat seuraavia tahoja: STM, TEM, VM, Kela, THL, Satakunnan hyvinvointialue ja Suomen Kuntaliitto. Työryhmällä oli lisäksi sihteerit </a:t>
            </a:r>
            <a:r>
              <a:rPr lang="fi-FI" sz="1800" err="1"/>
              <a:t>STM:stä</a:t>
            </a:r>
            <a:r>
              <a:rPr lang="fi-FI" sz="1800"/>
              <a:t> ja Kelasta. </a:t>
            </a:r>
            <a:endParaRPr lang="fi-FI" sz="1800">
              <a:cs typeface="Arial"/>
            </a:endParaRPr>
          </a:p>
          <a:p>
            <a:pPr marL="267970" indent="-267970">
              <a:spcBef>
                <a:spcPts val="1000"/>
              </a:spcBef>
            </a:pPr>
            <a:r>
              <a:rPr lang="fi-FI" sz="1800"/>
              <a:t>Asettamispäätöksen mukaan työryhmän tehtävänä oli valmistella luonnos hallituksen esitykseksi toimeentulotuen ja siihen läheisesti liittyvään lainsäädäntöön tehtävistä muutoksista toimeentulotukea koskevien hallitusohjelmakirjausten toteuttamiseksi. Muutosten tulee vahvistaa toimeentulotuen luonnetta viimesijaisena ja väliaikaisena sekä syrjäytymistä ehkäisevänä etuutena. </a:t>
            </a:r>
            <a:endParaRPr lang="fi-FI" sz="1800">
              <a:cs typeface="Arial"/>
            </a:endParaRPr>
          </a:p>
          <a:p>
            <a:pPr marL="267970" indent="-267970">
              <a:spcBef>
                <a:spcPts val="1000"/>
              </a:spcBef>
            </a:pPr>
            <a:r>
              <a:rPr lang="fi-FI" sz="1800"/>
              <a:t>Työryhmällä asetettu tavoite hallituksen esitysluonnoksesta osoittautui haastavaksi aikataulusyistä, minkä vuoksi työryhmä päätyi tekemään arvionsa loppumuistion muodossa. </a:t>
            </a:r>
          </a:p>
          <a:p>
            <a:pPr marL="267970" indent="-267970">
              <a:spcBef>
                <a:spcPts val="1000"/>
              </a:spcBef>
            </a:pPr>
            <a:r>
              <a:rPr lang="fi-FI" sz="1800"/>
              <a:t>Muistio sisältää johtopäätöksiä siitä, miten toimeentulotuen kokonaisuudistukselle asetettuihin tavoitteisiin voitaisiin päästä.</a:t>
            </a:r>
            <a:endParaRPr lang="fi-FI" sz="1800">
              <a:cs typeface="Arial"/>
            </a:endParaRPr>
          </a:p>
        </p:txBody>
      </p:sp>
    </p:spTree>
    <p:extLst>
      <p:ext uri="{BB962C8B-B14F-4D97-AF65-F5344CB8AC3E}">
        <p14:creationId xmlns:p14="http://schemas.microsoft.com/office/powerpoint/2010/main" val="3862412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0BEBCC3-7F72-C54D-9199-76F4B322CB0A}"/>
              </a:ext>
            </a:extLst>
          </p:cNvPr>
          <p:cNvSpPr>
            <a:spLocks noGrp="1"/>
          </p:cNvSpPr>
          <p:nvPr>
            <p:ph type="title"/>
          </p:nvPr>
        </p:nvSpPr>
        <p:spPr/>
        <p:txBody>
          <a:bodyPr anchor="b"/>
          <a:lstStyle/>
          <a:p>
            <a:r>
              <a:rPr lang="fi-FI"/>
              <a:t>Pääministeri </a:t>
            </a:r>
            <a:r>
              <a:rPr lang="fi-FI" err="1"/>
              <a:t>Orpon</a:t>
            </a:r>
            <a:r>
              <a:rPr lang="fi-FI"/>
              <a:t> hallituksen hallitusohjelmakirjauksia toimeentulotuen kokonaisuudistukseen liittyen</a:t>
            </a:r>
            <a:endParaRPr lang="en-GB"/>
          </a:p>
        </p:txBody>
      </p:sp>
      <p:sp>
        <p:nvSpPr>
          <p:cNvPr id="3" name="Content Placeholder 2">
            <a:extLst>
              <a:ext uri="{FF2B5EF4-FFF2-40B4-BE49-F238E27FC236}">
                <a16:creationId xmlns:a16="http://schemas.microsoft.com/office/drawing/2014/main" id="{A128705B-6842-1AF3-2AEB-98A5AE18BDF1}"/>
              </a:ext>
            </a:extLst>
          </p:cNvPr>
          <p:cNvSpPr>
            <a:spLocks noGrp="1"/>
          </p:cNvSpPr>
          <p:nvPr>
            <p:ph idx="1"/>
          </p:nvPr>
        </p:nvSpPr>
        <p:spPr/>
        <p:txBody>
          <a:bodyPr vert="horz" lIns="0" tIns="0" rIns="0" bIns="0" rtlCol="0" anchor="t">
            <a:noAutofit/>
          </a:bodyPr>
          <a:lstStyle/>
          <a:p>
            <a:pPr marL="267970" indent="-267970">
              <a:spcBef>
                <a:spcPts val="1000"/>
              </a:spcBef>
            </a:pPr>
            <a:r>
              <a:rPr lang="fi-FI" sz="1600"/>
              <a:t>Toimeentulotukilain kokonaisuudistukselle on hallitusohjelmassa asetettu lukuisia tavoitteita, muun muassa: </a:t>
            </a:r>
            <a:endParaRPr lang="fi-FI"/>
          </a:p>
          <a:p>
            <a:pPr marL="537845" lvl="1">
              <a:spcBef>
                <a:spcPts val="1000"/>
              </a:spcBef>
            </a:pPr>
            <a:r>
              <a:rPr lang="fi-FI" sz="1600"/>
              <a:t>Henkilön itsenäisen selviytymisen vahvistaminen, pitkäaikaisen toimeentulotukiriippuvuuden vähentäminen, toimeentulotuen roolin selkeyttäminen viimesijaisena harkintaa vaativana perusturvaan kuuluvana rahaetuutena</a:t>
            </a:r>
            <a:r>
              <a:rPr lang="fi-FI" sz="1200"/>
              <a:t> .</a:t>
            </a:r>
            <a:endParaRPr lang="fi-FI" sz="1200">
              <a:cs typeface="Arial"/>
            </a:endParaRPr>
          </a:p>
          <a:p>
            <a:pPr marL="537845" lvl="1">
              <a:spcBef>
                <a:spcPts val="1000"/>
              </a:spcBef>
            </a:pPr>
            <a:r>
              <a:rPr lang="fi-FI" sz="1600"/>
              <a:t>Toimeentulotukea tarvitsevien määrän puolittaminen ja julkistaloutta 70 miljoonalla säästävä vaikutus.</a:t>
            </a:r>
            <a:endParaRPr lang="fi-FI" sz="1600">
              <a:cs typeface="Arial"/>
            </a:endParaRPr>
          </a:p>
          <a:p>
            <a:pPr marL="537845" lvl="1">
              <a:spcBef>
                <a:spcPts val="1000"/>
              </a:spcBef>
            </a:pPr>
            <a:r>
              <a:rPr lang="fi-FI" sz="1600"/>
              <a:t>Lisätään toimeentulotuen velvoittavuutta laajentamalla ja sujuvoittamalla alentamismenettelyä laissa.</a:t>
            </a:r>
            <a:endParaRPr lang="fi-FI" sz="1600">
              <a:cs typeface="Arial"/>
            </a:endParaRPr>
          </a:p>
          <a:p>
            <a:pPr marL="537845" lvl="1">
              <a:spcBef>
                <a:spcPts val="1000"/>
              </a:spcBef>
            </a:pPr>
            <a:r>
              <a:rPr lang="fi-FI" sz="1600"/>
              <a:t>Toimeentulotuen saamisen edellytyksenä on ensisijaisen työttömyysturvaetuuden, kuten työmarkkinatuen, hakeminen ensin. Hakematta jätetty työmarkkinatuki ja työttömyysturvan moitittavat menettelyt otetaan huomioon toimeentulotuen laskennassa kuitenkin siten, ettei hakijan tilanne muodostu kohtuuttomaksi. Nykymuotoinen Kelan velvollisuus ohjata asiakasta palvelutarpeenarvioon poistetaan. Palvelutarpeenarvio poistetaan enintään 40 % perusosan alentamisen perusteista. Kelalla on mahdollisuus toimeentulotuen itsenäiseen takaisinperintään, kuten muissakin etuuksissa.</a:t>
            </a:r>
            <a:endParaRPr lang="fi-FI" sz="1600">
              <a:cs typeface="Arial"/>
            </a:endParaRPr>
          </a:p>
          <a:p>
            <a:pPr marL="537845" lvl="1">
              <a:spcBef>
                <a:spcPts val="1000"/>
              </a:spcBef>
            </a:pPr>
            <a:r>
              <a:rPr lang="fi-FI" sz="1600"/>
              <a:t>Sairausvakuutuksen lääkekorvausjärjestelmää ja lääkkeiden maksamista toimeentulotuesta arvioidaan kokonaisuutena ja uudistetaan.</a:t>
            </a:r>
            <a:endParaRPr lang="fi-FI" sz="1600">
              <a:cs typeface="Arial"/>
            </a:endParaRPr>
          </a:p>
          <a:p>
            <a:pPr marL="537845" lvl="1">
              <a:spcBef>
                <a:spcPts val="1000"/>
              </a:spcBef>
            </a:pPr>
            <a:endParaRPr lang="fi-FI" sz="1200">
              <a:cs typeface="Arial" panose="020B0604020202020204"/>
            </a:endParaRPr>
          </a:p>
        </p:txBody>
      </p:sp>
    </p:spTree>
    <p:extLst>
      <p:ext uri="{BB962C8B-B14F-4D97-AF65-F5344CB8AC3E}">
        <p14:creationId xmlns:p14="http://schemas.microsoft.com/office/powerpoint/2010/main" val="268275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0BEBCC3-7F72-C54D-9199-76F4B322CB0A}"/>
              </a:ext>
            </a:extLst>
          </p:cNvPr>
          <p:cNvSpPr>
            <a:spLocks noGrp="1"/>
          </p:cNvSpPr>
          <p:nvPr>
            <p:ph type="title"/>
          </p:nvPr>
        </p:nvSpPr>
        <p:spPr/>
        <p:txBody>
          <a:bodyPr anchor="b"/>
          <a:lstStyle/>
          <a:p>
            <a:r>
              <a:rPr lang="fi-FI">
                <a:ea typeface="+mj-lt"/>
                <a:cs typeface="+mj-lt"/>
              </a:rPr>
              <a:t>Muistiota hyödynnetään toimeentulotuen kokonaisuudistuksen valmistelussa</a:t>
            </a:r>
          </a:p>
        </p:txBody>
      </p:sp>
      <p:sp>
        <p:nvSpPr>
          <p:cNvPr id="3" name="Content Placeholder 2">
            <a:extLst>
              <a:ext uri="{FF2B5EF4-FFF2-40B4-BE49-F238E27FC236}">
                <a16:creationId xmlns:a16="http://schemas.microsoft.com/office/drawing/2014/main" id="{A128705B-6842-1AF3-2AEB-98A5AE18BDF1}"/>
              </a:ext>
            </a:extLst>
          </p:cNvPr>
          <p:cNvSpPr>
            <a:spLocks noGrp="1"/>
          </p:cNvSpPr>
          <p:nvPr>
            <p:ph idx="1"/>
          </p:nvPr>
        </p:nvSpPr>
        <p:spPr/>
        <p:txBody>
          <a:bodyPr vert="horz" lIns="0" tIns="0" rIns="0" bIns="0" rtlCol="0" anchor="t">
            <a:noAutofit/>
          </a:bodyPr>
          <a:lstStyle/>
          <a:p>
            <a:pPr marL="267970" indent="-267970"/>
            <a:r>
              <a:rPr lang="fi-FI" sz="2000">
                <a:solidFill>
                  <a:srgbClr val="0F0F0F"/>
                </a:solidFill>
                <a:ea typeface="+mn-lt"/>
                <a:cs typeface="+mn-lt"/>
              </a:rPr>
              <a:t>Työryhmän muistiota on tarkoitus hyödyntää toimeentulotuen kokonaisuudistuksen valmistelussa. Hallitus tekee päätökset etenemisestä muistiota hyödyntäen. </a:t>
            </a:r>
          </a:p>
          <a:p>
            <a:pPr marL="267970" indent="-267970"/>
            <a:r>
              <a:rPr lang="fi-FI" sz="2000">
                <a:solidFill>
                  <a:srgbClr val="0F0F0F"/>
                </a:solidFill>
                <a:ea typeface="+mn-lt"/>
                <a:cs typeface="+mn-lt"/>
              </a:rPr>
              <a:t>Työryhmän muistiossa on kyse työryhmän työstä, eikä sen sisältöä ole käsitelty poliittisesti.</a:t>
            </a:r>
            <a:br>
              <a:rPr lang="fi-FI" sz="1600">
                <a:solidFill>
                  <a:srgbClr val="0F0F0F"/>
                </a:solidFill>
                <a:ea typeface="+mn-lt"/>
                <a:cs typeface="+mn-lt"/>
              </a:rPr>
            </a:br>
            <a:endParaRPr lang="fi-FI" sz="1600">
              <a:ea typeface="+mn-lt"/>
              <a:cs typeface="+mn-lt"/>
            </a:endParaRPr>
          </a:p>
        </p:txBody>
      </p:sp>
    </p:spTree>
    <p:extLst>
      <p:ext uri="{BB962C8B-B14F-4D97-AF65-F5344CB8AC3E}">
        <p14:creationId xmlns:p14="http://schemas.microsoft.com/office/powerpoint/2010/main" val="3439200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2B0F5F1-E0AE-0F64-520D-B7C01B26BD2B}"/>
              </a:ext>
            </a:extLst>
          </p:cNvPr>
          <p:cNvSpPr>
            <a:spLocks noGrp="1"/>
          </p:cNvSpPr>
          <p:nvPr>
            <p:ph type="title"/>
          </p:nvPr>
        </p:nvSpPr>
        <p:spPr>
          <a:xfrm>
            <a:off x="649940" y="484094"/>
            <a:ext cx="9894939" cy="1075323"/>
          </a:xfrm>
        </p:spPr>
        <p:txBody>
          <a:bodyPr/>
          <a:lstStyle/>
          <a:p>
            <a:r>
              <a:rPr lang="en-US" err="1">
                <a:cs typeface="Arial"/>
              </a:rPr>
              <a:t>Toimeentulotuen</a:t>
            </a:r>
            <a:r>
              <a:rPr lang="en-US">
                <a:cs typeface="Arial"/>
              </a:rPr>
              <a:t> </a:t>
            </a:r>
            <a:r>
              <a:rPr lang="en-US" err="1">
                <a:cs typeface="Arial"/>
              </a:rPr>
              <a:t>kokonaisuudistus</a:t>
            </a:r>
            <a:r>
              <a:rPr lang="en-US">
                <a:cs typeface="Arial"/>
              </a:rPr>
              <a:t> on </a:t>
            </a:r>
            <a:r>
              <a:rPr lang="en-US" err="1">
                <a:cs typeface="Arial"/>
              </a:rPr>
              <a:t>osa</a:t>
            </a:r>
            <a:r>
              <a:rPr lang="en-US">
                <a:cs typeface="Arial"/>
              </a:rPr>
              <a:t> </a:t>
            </a:r>
            <a:r>
              <a:rPr lang="en-US" err="1">
                <a:cs typeface="Arial"/>
              </a:rPr>
              <a:t>sosiaaliturvauudistusta</a:t>
            </a:r>
            <a:endParaRPr lang="fi-FI" err="1"/>
          </a:p>
        </p:txBody>
      </p:sp>
      <p:pic>
        <p:nvPicPr>
          <p:cNvPr id="4" name="Sisällön paikkamerkki 3" descr="Kuva, joka sisältää kohteen teksti, kuvakaappaus, Fontti, viiva&#10;&#10;Kuvaus luotu automaattisesti">
            <a:extLst>
              <a:ext uri="{FF2B5EF4-FFF2-40B4-BE49-F238E27FC236}">
                <a16:creationId xmlns:a16="http://schemas.microsoft.com/office/drawing/2014/main" id="{80018EEE-6FCF-1A5A-AE2A-FDF65132AE05}"/>
              </a:ext>
            </a:extLst>
          </p:cNvPr>
          <p:cNvPicPr>
            <a:picLocks noGrp="1" noChangeAspect="1"/>
          </p:cNvPicPr>
          <p:nvPr>
            <p:ph idx="1"/>
          </p:nvPr>
        </p:nvPicPr>
        <p:blipFill>
          <a:blip r:embed="rId2"/>
          <a:stretch>
            <a:fillRect/>
          </a:stretch>
        </p:blipFill>
        <p:spPr>
          <a:xfrm>
            <a:off x="1994775" y="2482750"/>
            <a:ext cx="8206928" cy="3995002"/>
          </a:xfrm>
          <a:noFill/>
        </p:spPr>
      </p:pic>
      <p:sp>
        <p:nvSpPr>
          <p:cNvPr id="2" name="Tekstiruutu 1">
            <a:extLst>
              <a:ext uri="{FF2B5EF4-FFF2-40B4-BE49-F238E27FC236}">
                <a16:creationId xmlns:a16="http://schemas.microsoft.com/office/drawing/2014/main" id="{DDCECF36-62F0-FA69-E552-A574D93EB297}"/>
              </a:ext>
            </a:extLst>
          </p:cNvPr>
          <p:cNvSpPr txBox="1"/>
          <p:nvPr/>
        </p:nvSpPr>
        <p:spPr>
          <a:xfrm>
            <a:off x="667041" y="1740301"/>
            <a:ext cx="10336118"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fi-FI">
                <a:solidFill>
                  <a:srgbClr val="464646"/>
                </a:solidFill>
                <a:ea typeface="+mn-lt"/>
                <a:cs typeface="+mn-lt"/>
              </a:rPr>
              <a:t>Sosiaaliturvaa uudistetaan kuluvan vaalikauden aikana</a:t>
            </a:r>
            <a:r>
              <a:rPr lang="fi-FI" b="1">
                <a:solidFill>
                  <a:srgbClr val="464646"/>
                </a:solidFill>
                <a:ea typeface="+mn-lt"/>
                <a:cs typeface="+mn-lt"/>
              </a:rPr>
              <a:t> hallituksen hankkeiden sekä parlamentaarisen sosiaaliturvakomitean työn kautta</a:t>
            </a:r>
            <a:r>
              <a:rPr lang="fi-FI">
                <a:solidFill>
                  <a:srgbClr val="464646"/>
                </a:solidFill>
                <a:ea typeface="+mn-lt"/>
                <a:cs typeface="+mn-lt"/>
              </a:rPr>
              <a:t>.</a:t>
            </a:r>
            <a:endParaRPr lang="fi-FI">
              <a:cs typeface="Arial" panose="020B0604020202020204"/>
            </a:endParaRPr>
          </a:p>
        </p:txBody>
      </p:sp>
    </p:spTree>
    <p:extLst>
      <p:ext uri="{BB962C8B-B14F-4D97-AF65-F5344CB8AC3E}">
        <p14:creationId xmlns:p14="http://schemas.microsoft.com/office/powerpoint/2010/main" val="1408430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0B27A79-7E11-0AAD-8661-C49C2CE478C2}"/>
              </a:ext>
            </a:extLst>
          </p:cNvPr>
          <p:cNvSpPr>
            <a:spLocks noGrp="1"/>
          </p:cNvSpPr>
          <p:nvPr>
            <p:ph type="ctrTitle"/>
          </p:nvPr>
        </p:nvSpPr>
        <p:spPr/>
        <p:txBody>
          <a:bodyPr/>
          <a:lstStyle/>
          <a:p>
            <a:r>
              <a:rPr lang="fi-FI">
                <a:cs typeface="Arial"/>
              </a:rPr>
              <a:t>Työryhmän johtopäätöksiä</a:t>
            </a:r>
            <a:endParaRPr lang="fi-FI"/>
          </a:p>
        </p:txBody>
      </p:sp>
      <p:sp>
        <p:nvSpPr>
          <p:cNvPr id="3" name="Alaotsikko 2">
            <a:extLst>
              <a:ext uri="{FF2B5EF4-FFF2-40B4-BE49-F238E27FC236}">
                <a16:creationId xmlns:a16="http://schemas.microsoft.com/office/drawing/2014/main" id="{8BB73414-3431-4D26-E4E9-D240429D9A32}"/>
              </a:ext>
            </a:extLst>
          </p:cNvPr>
          <p:cNvSpPr>
            <a:spLocks noGrp="1"/>
          </p:cNvSpPr>
          <p:nvPr>
            <p:ph type="subTitle" idx="1"/>
          </p:nvPr>
        </p:nvSpPr>
        <p:spPr/>
        <p:txBody>
          <a:bodyPr/>
          <a:lstStyle/>
          <a:p>
            <a:r>
              <a:rPr lang="fi-FI"/>
              <a:t> </a:t>
            </a:r>
          </a:p>
        </p:txBody>
      </p:sp>
    </p:spTree>
    <p:extLst>
      <p:ext uri="{BB962C8B-B14F-4D97-AF65-F5344CB8AC3E}">
        <p14:creationId xmlns:p14="http://schemas.microsoft.com/office/powerpoint/2010/main" val="1479183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0BEBCC3-7F72-C54D-9199-76F4B322CB0A}"/>
              </a:ext>
            </a:extLst>
          </p:cNvPr>
          <p:cNvSpPr>
            <a:spLocks noGrp="1"/>
          </p:cNvSpPr>
          <p:nvPr>
            <p:ph type="title"/>
          </p:nvPr>
        </p:nvSpPr>
        <p:spPr/>
        <p:txBody>
          <a:bodyPr anchor="b"/>
          <a:lstStyle/>
          <a:p>
            <a:r>
              <a:rPr lang="fi-FI"/>
              <a:t>Toimeentulotukilain rooli viimesijaisena etuutena ja velvoittavuuden vahvistaminen</a:t>
            </a:r>
            <a:endParaRPr lang="en-GB"/>
          </a:p>
        </p:txBody>
      </p:sp>
      <p:sp>
        <p:nvSpPr>
          <p:cNvPr id="3" name="Content Placeholder 2">
            <a:extLst>
              <a:ext uri="{FF2B5EF4-FFF2-40B4-BE49-F238E27FC236}">
                <a16:creationId xmlns:a16="http://schemas.microsoft.com/office/drawing/2014/main" id="{A128705B-6842-1AF3-2AEB-98A5AE18BDF1}"/>
              </a:ext>
            </a:extLst>
          </p:cNvPr>
          <p:cNvSpPr>
            <a:spLocks noGrp="1"/>
          </p:cNvSpPr>
          <p:nvPr>
            <p:ph idx="1"/>
          </p:nvPr>
        </p:nvSpPr>
        <p:spPr/>
        <p:txBody>
          <a:bodyPr vert="horz" lIns="0" tIns="0" rIns="0" bIns="0" rtlCol="0" anchor="t">
            <a:noAutofit/>
          </a:bodyPr>
          <a:lstStyle/>
          <a:p>
            <a:pPr marL="267970" lvl="1" indent="0">
              <a:spcBef>
                <a:spcPts val="1000"/>
              </a:spcBef>
              <a:buNone/>
            </a:pPr>
            <a:r>
              <a:rPr lang="fi-FI"/>
              <a:t>Henkilöiden tulisi ensisijaisesti pyrkiä turvaamaan oma ihmisarvoisen elämän edellyttämä turva itse, ja toimeentulotuen tulisi olla viimesijainen etuus niille, jotka eivät tähän kykene.</a:t>
            </a:r>
            <a:endParaRPr lang="fi-FI">
              <a:cs typeface="Arial"/>
            </a:endParaRPr>
          </a:p>
          <a:p>
            <a:pPr marL="267970" lvl="1" indent="0">
              <a:spcBef>
                <a:spcPts val="1000"/>
              </a:spcBef>
              <a:buNone/>
            </a:pPr>
            <a:r>
              <a:rPr lang="fi-FI">
                <a:cs typeface="Arial"/>
              </a:rPr>
              <a:t>Työryhmän arvioimat keinot vahvistaa velvoittavuutta:</a:t>
            </a:r>
          </a:p>
          <a:p>
            <a:pPr marL="553720" lvl="1" indent="-285750">
              <a:spcBef>
                <a:spcPts val="1000"/>
              </a:spcBef>
            </a:pPr>
            <a:r>
              <a:rPr lang="fi-FI">
                <a:cs typeface="Arial"/>
              </a:rPr>
              <a:t>Ensisijaisten etuuksien hakematta jättäminen perusteeksi alentaa perusosaa</a:t>
            </a:r>
          </a:p>
          <a:p>
            <a:pPr marL="553720" lvl="1" indent="-285750">
              <a:spcBef>
                <a:spcPts val="1000"/>
              </a:spcBef>
            </a:pPr>
            <a:r>
              <a:rPr lang="fi-FI">
                <a:cs typeface="Arial"/>
              </a:rPr>
              <a:t>Kokoaikatyön hakemiseen velvoittamisen tiivistäminen</a:t>
            </a:r>
          </a:p>
          <a:p>
            <a:pPr marL="553720" lvl="1" indent="-285750">
              <a:spcBef>
                <a:spcPts val="1000"/>
              </a:spcBef>
            </a:pPr>
            <a:r>
              <a:rPr lang="fi-FI">
                <a:cs typeface="Arial"/>
              </a:rPr>
              <a:t>Perusosan alentamisen perusteiden selkeyttäminen</a:t>
            </a:r>
          </a:p>
          <a:p>
            <a:pPr marL="553720" lvl="1" indent="-285750">
              <a:spcBef>
                <a:spcPts val="1000"/>
              </a:spcBef>
            </a:pPr>
            <a:r>
              <a:rPr lang="fi-FI">
                <a:cs typeface="Arial"/>
              </a:rPr>
              <a:t>Perusosan alentamisen menettelyiden yksinkertaistaminen </a:t>
            </a:r>
          </a:p>
          <a:p>
            <a:pPr marL="15875" indent="0">
              <a:spcBef>
                <a:spcPts val="1000"/>
              </a:spcBef>
              <a:buNone/>
            </a:pPr>
            <a:r>
              <a:rPr lang="fi-FI" sz="2000">
                <a:cs typeface="Arial" panose="020B0604020202020204"/>
              </a:rPr>
              <a:t>Näistä keinoista tarkemmin seuraavilla dioilla</a:t>
            </a:r>
          </a:p>
          <a:p>
            <a:pPr marL="553720" lvl="1" indent="-285750">
              <a:spcBef>
                <a:spcPts val="1000"/>
              </a:spcBef>
            </a:pPr>
            <a:endParaRPr lang="fi-FI" sz="1600">
              <a:cs typeface="Arial" panose="020B0604020202020204"/>
            </a:endParaRPr>
          </a:p>
          <a:p>
            <a:pPr marL="553720" lvl="1" indent="-285750">
              <a:spcBef>
                <a:spcPts val="1000"/>
              </a:spcBef>
            </a:pPr>
            <a:endParaRPr lang="fi-FI" sz="1600">
              <a:cs typeface="Arial" panose="020B0604020202020204"/>
            </a:endParaRPr>
          </a:p>
          <a:p>
            <a:pPr marL="267970" lvl="1" indent="0">
              <a:spcBef>
                <a:spcPts val="1000"/>
              </a:spcBef>
              <a:buNone/>
            </a:pPr>
            <a:endParaRPr lang="fi-FI" sz="1600">
              <a:cs typeface="Arial" panose="020B0604020202020204"/>
            </a:endParaRPr>
          </a:p>
          <a:p>
            <a:pPr marL="537845" lvl="1">
              <a:spcBef>
                <a:spcPts val="1000"/>
              </a:spcBef>
            </a:pPr>
            <a:endParaRPr lang="fi-FI" sz="1600">
              <a:cs typeface="Arial" panose="020B0604020202020204"/>
            </a:endParaRPr>
          </a:p>
          <a:p>
            <a:pPr lvl="2" indent="-267970">
              <a:spcBef>
                <a:spcPts val="1000"/>
              </a:spcBef>
            </a:pPr>
            <a:endParaRPr lang="fi-FI" sz="1400">
              <a:cs typeface="Arial" panose="020B0604020202020204"/>
            </a:endParaRPr>
          </a:p>
        </p:txBody>
      </p:sp>
    </p:spTree>
    <p:extLst>
      <p:ext uri="{BB962C8B-B14F-4D97-AF65-F5344CB8AC3E}">
        <p14:creationId xmlns:p14="http://schemas.microsoft.com/office/powerpoint/2010/main" val="2653799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0BEBCC3-7F72-C54D-9199-76F4B322CB0A}"/>
              </a:ext>
            </a:extLst>
          </p:cNvPr>
          <p:cNvSpPr>
            <a:spLocks noGrp="1"/>
          </p:cNvSpPr>
          <p:nvPr>
            <p:ph type="title"/>
          </p:nvPr>
        </p:nvSpPr>
        <p:spPr/>
        <p:txBody>
          <a:bodyPr anchor="b"/>
          <a:lstStyle/>
          <a:p>
            <a:r>
              <a:rPr lang="fi-FI"/>
              <a:t>Ensisijaisten etuuksien hakeminen</a:t>
            </a:r>
          </a:p>
        </p:txBody>
      </p:sp>
      <p:sp>
        <p:nvSpPr>
          <p:cNvPr id="3" name="Content Placeholder 2">
            <a:extLst>
              <a:ext uri="{FF2B5EF4-FFF2-40B4-BE49-F238E27FC236}">
                <a16:creationId xmlns:a16="http://schemas.microsoft.com/office/drawing/2014/main" id="{A128705B-6842-1AF3-2AEB-98A5AE18BDF1}"/>
              </a:ext>
            </a:extLst>
          </p:cNvPr>
          <p:cNvSpPr>
            <a:spLocks noGrp="1"/>
          </p:cNvSpPr>
          <p:nvPr>
            <p:ph idx="1"/>
          </p:nvPr>
        </p:nvSpPr>
        <p:spPr>
          <a:xfrm>
            <a:off x="649940" y="2035918"/>
            <a:ext cx="10896601" cy="4155422"/>
          </a:xfrm>
        </p:spPr>
        <p:txBody>
          <a:bodyPr vert="horz" lIns="0" tIns="0" rIns="0" bIns="0" rtlCol="0" anchor="t">
            <a:noAutofit/>
          </a:bodyPr>
          <a:lstStyle/>
          <a:p>
            <a:pPr marL="267970" lvl="1" indent="0">
              <a:spcBef>
                <a:spcPts val="1000"/>
              </a:spcBef>
              <a:buNone/>
            </a:pPr>
            <a:endParaRPr lang="fi-FI" sz="1400"/>
          </a:p>
          <a:p>
            <a:pPr marL="537845" lvl="1">
              <a:spcBef>
                <a:spcPts val="1000"/>
              </a:spcBef>
            </a:pPr>
            <a:r>
              <a:rPr lang="fi-FI"/>
              <a:t>Työryhmä arvioi, että toimeentulotukilakia olisi mahdollista muuttaa siten, että tuen hakijan tulisi aina ensin hakea muut hänelle mahdolliset niin sanotut ensisijaiset etuudet kuten työttömyysturva, työkyvyttömyysetuudet, opintotuki. </a:t>
            </a:r>
            <a:endParaRPr lang="fi-FI">
              <a:cs typeface="Arial"/>
            </a:endParaRPr>
          </a:p>
          <a:p>
            <a:pPr marL="537845" lvl="1">
              <a:spcBef>
                <a:spcPts val="1000"/>
              </a:spcBef>
            </a:pPr>
            <a:r>
              <a:rPr lang="fi-FI"/>
              <a:t>Mikäli henkilö ei kehotuksesta huolimatta hakisi muita, hänen elämäntilanteeseensa nähden hänelle todennäköisiä ensisijaisia etuuksia, henkilöllä ei tulisi olla täyttä toimeentulotukioikeutta vaan hänen tukioikeuttaan tulisi voida alentaa. </a:t>
            </a:r>
            <a:r>
              <a:rPr lang="fi-FI" i="1"/>
              <a:t> </a:t>
            </a:r>
            <a:endParaRPr lang="fi-FI" i="1">
              <a:solidFill>
                <a:srgbClr val="FF0000"/>
              </a:solidFill>
              <a:cs typeface="Arial"/>
            </a:endParaRPr>
          </a:p>
          <a:p>
            <a:pPr marL="537845" lvl="2" indent="0">
              <a:spcBef>
                <a:spcPts val="1000"/>
              </a:spcBef>
              <a:buNone/>
            </a:pPr>
            <a:endParaRPr lang="fi-FI" sz="1600">
              <a:cs typeface="Arial" panose="020B0604020202020204"/>
            </a:endParaRPr>
          </a:p>
          <a:p>
            <a:pPr marL="537845" lvl="1">
              <a:spcBef>
                <a:spcPts val="1000"/>
              </a:spcBef>
            </a:pPr>
            <a:endParaRPr lang="fi-FI" sz="1600">
              <a:cs typeface="Arial" panose="020B0604020202020204"/>
            </a:endParaRPr>
          </a:p>
        </p:txBody>
      </p:sp>
    </p:spTree>
    <p:extLst>
      <p:ext uri="{BB962C8B-B14F-4D97-AF65-F5344CB8AC3E}">
        <p14:creationId xmlns:p14="http://schemas.microsoft.com/office/powerpoint/2010/main" val="2147938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0BEBCC3-7F72-C54D-9199-76F4B322CB0A}"/>
              </a:ext>
            </a:extLst>
          </p:cNvPr>
          <p:cNvSpPr>
            <a:spLocks noGrp="1"/>
          </p:cNvSpPr>
          <p:nvPr>
            <p:ph type="title"/>
          </p:nvPr>
        </p:nvSpPr>
        <p:spPr/>
        <p:txBody>
          <a:bodyPr anchor="b"/>
          <a:lstStyle/>
          <a:p>
            <a:r>
              <a:rPr lang="fi-FI"/>
              <a:t>Kokoaikatyön hakeminen</a:t>
            </a:r>
            <a:endParaRPr lang="en-GB"/>
          </a:p>
        </p:txBody>
      </p:sp>
      <p:sp>
        <p:nvSpPr>
          <p:cNvPr id="3" name="Content Placeholder 2">
            <a:extLst>
              <a:ext uri="{FF2B5EF4-FFF2-40B4-BE49-F238E27FC236}">
                <a16:creationId xmlns:a16="http://schemas.microsoft.com/office/drawing/2014/main" id="{A128705B-6842-1AF3-2AEB-98A5AE18BDF1}"/>
              </a:ext>
            </a:extLst>
          </p:cNvPr>
          <p:cNvSpPr>
            <a:spLocks noGrp="1"/>
          </p:cNvSpPr>
          <p:nvPr>
            <p:ph idx="1"/>
          </p:nvPr>
        </p:nvSpPr>
        <p:spPr/>
        <p:txBody>
          <a:bodyPr/>
          <a:lstStyle/>
          <a:p>
            <a:pPr lvl="1">
              <a:spcBef>
                <a:spcPts val="1000"/>
              </a:spcBef>
            </a:pPr>
            <a:r>
              <a:rPr lang="fi-FI" sz="1600"/>
              <a:t>Velvoite ilmoittautua työvoimaviranomaiseen voitaisiin työryhmän arvion mukaan jatkossa kohdistaa kokoaikatyön hakemiseen, jolloin se olisi jatkossa velvoittavaa myös esimerkiksi:</a:t>
            </a:r>
          </a:p>
          <a:p>
            <a:pPr lvl="2">
              <a:spcBef>
                <a:spcPts val="1000"/>
              </a:spcBef>
            </a:pPr>
            <a:r>
              <a:rPr lang="fi-FI" sz="1600"/>
              <a:t>Osa-aikatyöntekijälle, joka työskentelee vähemmän kuin 30 tuntia viikossa.</a:t>
            </a:r>
          </a:p>
          <a:p>
            <a:pPr lvl="2">
              <a:spcBef>
                <a:spcPts val="1000"/>
              </a:spcBef>
            </a:pPr>
            <a:r>
              <a:rPr lang="fi-FI" sz="1600"/>
              <a:t>Yrittäjälle, joka ei saa välttämätöntä toimeentuloaan yritystoiminnasta – vähintään määrää, joka työmarkkinatuesta jää ennakonpidätyksen jälkeen maksettavaksi (vuonna 2024 noin 595 euroa).</a:t>
            </a:r>
          </a:p>
          <a:p>
            <a:pPr lvl="2">
              <a:spcBef>
                <a:spcPts val="1000"/>
              </a:spcBef>
            </a:pPr>
            <a:r>
              <a:rPr lang="fi-FI" sz="1600"/>
              <a:t>Opiskelijalle, joka ei opiskele päätoimisesti saaden opiskeluunsa opiskelun aikaista toimeentuloa turvaamaan tarkoitettua ensisijaista etuutta. Ensimmäiseen ammattiin valmistavien opintojen kohdalla työryhmä arvioi, että enintään vuoden määräaika voi olla tarpeen, jos opinnot etenevät riittävästi ja opinnot on mahdollista suorittaa loppuun määräajassa. </a:t>
            </a:r>
          </a:p>
          <a:p>
            <a:pPr lvl="2">
              <a:spcBef>
                <a:spcPts val="1000"/>
              </a:spcBef>
            </a:pPr>
            <a:r>
              <a:rPr lang="fi-FI" sz="1600"/>
              <a:t>Henkilölle, joka ei ole työkyvytön työttömyysturvalaissa tarkoitetun määritelmän mukaisesti. </a:t>
            </a:r>
          </a:p>
          <a:p>
            <a:pPr lvl="2">
              <a:spcBef>
                <a:spcPts val="1000"/>
              </a:spcBef>
            </a:pPr>
            <a:r>
              <a:rPr lang="fi-FI" sz="1600"/>
              <a:t>Henkilölle, joka hoitaa kotona lasta, mutta ei saa siihen kotihoidon tukea. </a:t>
            </a:r>
          </a:p>
          <a:p>
            <a:pPr lvl="2">
              <a:spcBef>
                <a:spcPts val="1000"/>
              </a:spcBef>
            </a:pPr>
            <a:endParaRPr lang="fi-FI" sz="1600"/>
          </a:p>
          <a:p>
            <a:pPr lvl="2">
              <a:spcBef>
                <a:spcPts val="1000"/>
              </a:spcBef>
            </a:pPr>
            <a:endParaRPr lang="fi-FI" sz="1600"/>
          </a:p>
        </p:txBody>
      </p:sp>
    </p:spTree>
    <p:extLst>
      <p:ext uri="{BB962C8B-B14F-4D97-AF65-F5344CB8AC3E}">
        <p14:creationId xmlns:p14="http://schemas.microsoft.com/office/powerpoint/2010/main" val="1691152177"/>
      </p:ext>
    </p:extLst>
  </p:cSld>
  <p:clrMapOvr>
    <a:masterClrMapping/>
  </p:clrMapOvr>
</p:sld>
</file>

<file path=ppt/theme/theme1.xml><?xml version="1.0" encoding="utf-8"?>
<a:theme xmlns:a="http://schemas.openxmlformats.org/drawingml/2006/main" name="STM 2023">
  <a:themeElements>
    <a:clrScheme name="STM 1">
      <a:dk1>
        <a:srgbClr val="464646"/>
      </a:dk1>
      <a:lt1>
        <a:srgbClr val="FFFFFF"/>
      </a:lt1>
      <a:dk2>
        <a:srgbClr val="464646"/>
      </a:dk2>
      <a:lt2>
        <a:srgbClr val="F0EBE1"/>
      </a:lt2>
      <a:accent1>
        <a:srgbClr val="96B8F3"/>
      </a:accent1>
      <a:accent2>
        <a:srgbClr val="FA8C46"/>
      </a:accent2>
      <a:accent3>
        <a:srgbClr val="EDC353"/>
      </a:accent3>
      <a:accent4>
        <a:srgbClr val="5BA078"/>
      </a:accent4>
      <a:accent5>
        <a:srgbClr val="CD69DE"/>
      </a:accent5>
      <a:accent6>
        <a:srgbClr val="BC9E59"/>
      </a:accent6>
      <a:hlink>
        <a:srgbClr val="6E6E6E"/>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C9A6ED8E-659F-AF45-8A40-6EEE4F3772DB}" vid="{8B30B74C-0472-E84E-9C39-531E644FF36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826CCDE66B824194696F8D63E99A6E" ma:contentTypeVersion="6" ma:contentTypeDescription="Create a new document." ma:contentTypeScope="" ma:versionID="7eb9df14d8c063944fb2db86b548dda4">
  <xsd:schema xmlns:xsd="http://www.w3.org/2001/XMLSchema" xmlns:xs="http://www.w3.org/2001/XMLSchema" xmlns:p="http://schemas.microsoft.com/office/2006/metadata/properties" xmlns:ns2="7c4c01a9-917d-44c8-b8b5-b1f82f44b789" xmlns:ns3="98e9140b-ce93-43cb-8896-16c93fbc0720" targetNamespace="http://schemas.microsoft.com/office/2006/metadata/properties" ma:root="true" ma:fieldsID="b82bd660c49a5ddf53095d765105e235" ns2:_="" ns3:_="">
    <xsd:import namespace="7c4c01a9-917d-44c8-b8b5-b1f82f44b789"/>
    <xsd:import namespace="98e9140b-ce93-43cb-8896-16c93fbc072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4c01a9-917d-44c8-b8b5-b1f82f44b78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e9140b-ce93-43cb-8896-16c93fbc072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6B21A0A-48C7-4330-8461-F15035600325}">
  <ds:schemaRefs>
    <ds:schemaRef ds:uri="7c4c01a9-917d-44c8-b8b5-b1f82f44b789"/>
    <ds:schemaRef ds:uri="98e9140b-ce93-43cb-8896-16c93fbc072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94C2BD2-2836-4589-A282-0927936A40CC}">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65C415B4-AAEA-431D-9C04-28206AFE0E3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FI_STM_PPT-pohja_2023</Template>
  <TotalTime>90</TotalTime>
  <Words>1683</Words>
  <Application>Microsoft Office PowerPoint</Application>
  <PresentationFormat>Laajakuva</PresentationFormat>
  <Paragraphs>97</Paragraphs>
  <Slides>19</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19</vt:i4>
      </vt:variant>
    </vt:vector>
  </HeadingPairs>
  <TitlesOfParts>
    <vt:vector size="25" baseType="lpstr">
      <vt:lpstr>Arial</vt:lpstr>
      <vt:lpstr>Courier New</vt:lpstr>
      <vt:lpstr>Symbol</vt:lpstr>
      <vt:lpstr>Times New Roman</vt:lpstr>
      <vt:lpstr>Wingdings</vt:lpstr>
      <vt:lpstr>STM 2023</vt:lpstr>
      <vt:lpstr>Toimeentulotuen kokonaisuudistus -Toimeentulotukilain kokonaisuudistusta valmistelevan työryhmän loppumuistio </vt:lpstr>
      <vt:lpstr>Toimeentulotukilain kokonaisuudistusta valmisteleva työryhmä</vt:lpstr>
      <vt:lpstr>Pääministeri Orpon hallituksen hallitusohjelmakirjauksia toimeentulotuen kokonaisuudistukseen liittyen</vt:lpstr>
      <vt:lpstr>Muistiota hyödynnetään toimeentulotuen kokonaisuudistuksen valmistelussa</vt:lpstr>
      <vt:lpstr>Toimeentulotuen kokonaisuudistus on osa sosiaaliturvauudistusta</vt:lpstr>
      <vt:lpstr>Työryhmän johtopäätöksiä</vt:lpstr>
      <vt:lpstr>Toimeentulotukilain rooli viimesijaisena etuutena ja velvoittavuuden vahvistaminen</vt:lpstr>
      <vt:lpstr>Ensisijaisten etuuksien hakeminen</vt:lpstr>
      <vt:lpstr>Kokoaikatyön hakeminen</vt:lpstr>
      <vt:lpstr>Toimeentulotuen perusosan alentaminen</vt:lpstr>
      <vt:lpstr>Perusosan alentamisen menettely</vt:lpstr>
      <vt:lpstr>Velvoittavuuden vahvistamista ja perusosan alentamisen sujuvoittamista koskevat säästöt</vt:lpstr>
      <vt:lpstr>Velvoitteiden lisääminen ja palveluiden tarjoaminen</vt:lpstr>
      <vt:lpstr>Muita työryhmän arvioimia asioita</vt:lpstr>
      <vt:lpstr>Muita työryhmän arvioimia toimenpiteitä, joista on mahdollista saada säästöä </vt:lpstr>
      <vt:lpstr>Muita työryhmän arvioimia asioita</vt:lpstr>
      <vt:lpstr>Toimeentulotuen kokonaisuudistuksen eteneminen</vt:lpstr>
      <vt:lpstr>Toimeentulotukilain kokonaisuudistuksen valmistelun aikataulu</vt:lpstr>
      <vt:lpstr>Kiitos!</vt:lpstr>
    </vt:vector>
  </TitlesOfParts>
  <Company>Suomen valtion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Toimeentulotukilain kokonaisuudistusta valmistelevan työryhmän loppumuistio</dc:title>
  <dc:creator>Kangasjärvi Anu (STM)</dc:creator>
  <cp:lastModifiedBy>Kangasjärvi Anu (STM)</cp:lastModifiedBy>
  <cp:revision>2</cp:revision>
  <dcterms:created xsi:type="dcterms:W3CDTF">2024-12-23T08:53:45Z</dcterms:created>
  <dcterms:modified xsi:type="dcterms:W3CDTF">2025-01-08T08:45:01Z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0x010100B8826CCDE66B824194696F8D63E99A6E</vt:lpwstr>
  </property>
</Properties>
</file>