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72" r:id="rId4"/>
    <p:sldMasterId id="2147483710" r:id="rId5"/>
    <p:sldMasterId id="2147483722" r:id="rId6"/>
  </p:sldMasterIdLst>
  <p:notesMasterIdLst>
    <p:notesMasterId r:id="rId17"/>
  </p:notesMasterIdLst>
  <p:handoutMasterIdLst>
    <p:handoutMasterId r:id="rId18"/>
  </p:handoutMasterIdLst>
  <p:sldIdLst>
    <p:sldId id="333" r:id="rId7"/>
    <p:sldId id="353" r:id="rId8"/>
    <p:sldId id="354" r:id="rId9"/>
    <p:sldId id="356" r:id="rId10"/>
    <p:sldId id="361" r:id="rId11"/>
    <p:sldId id="363" r:id="rId12"/>
    <p:sldId id="365" r:id="rId13"/>
    <p:sldId id="366" r:id="rId14"/>
    <p:sldId id="368" r:id="rId15"/>
    <p:sldId id="367" r:id="rId16"/>
  </p:sldIdLst>
  <p:sldSz cx="9144000" cy="5143500" type="screen16x9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5647" userDrawn="1">
          <p15:clr>
            <a:srgbClr val="A4A3A4"/>
          </p15:clr>
        </p15:guide>
        <p15:guide id="7" pos="227" userDrawn="1">
          <p15:clr>
            <a:srgbClr val="A4A3A4"/>
          </p15:clr>
        </p15:guide>
        <p15:guide id="10" pos="5533" userDrawn="1">
          <p15:clr>
            <a:srgbClr val="A4A3A4"/>
          </p15:clr>
        </p15:guide>
        <p15:guide id="12" pos="4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3979" autoAdjust="0"/>
  </p:normalViewPr>
  <p:slideViewPr>
    <p:cSldViewPr snapToGrid="0" snapToObjects="1" showGuides="1">
      <p:cViewPr varScale="1">
        <p:scale>
          <a:sx n="91" d="100"/>
          <a:sy n="91" d="100"/>
        </p:scale>
        <p:origin x="392" y="56"/>
      </p:cViewPr>
      <p:guideLst>
        <p:guide orient="horz" pos="1620"/>
        <p:guide pos="2880"/>
        <p:guide pos="5647"/>
        <p:guide pos="227"/>
        <p:guide pos="5533"/>
        <p:guide pos="42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22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53227" y="213441"/>
            <a:ext cx="4419987" cy="414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4765298" y="213441"/>
            <a:ext cx="1876191" cy="414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22B2-A1DC-4007-A63F-416EC793BC96}" type="datetimeFigureOut">
              <a:rPr lang="fi-FI" smtClean="0"/>
              <a:t>8.6.2021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035934" y="9265824"/>
            <a:ext cx="4569620" cy="4771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778211" y="9265825"/>
            <a:ext cx="863278" cy="4771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F7A03-12CE-4897-9112-B525B69F0CE2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t="9579" r="59484"/>
          <a:stretch/>
        </p:blipFill>
        <p:spPr bwMode="auto">
          <a:xfrm>
            <a:off x="126614" y="9421044"/>
            <a:ext cx="757145" cy="38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03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40EE1-2FA7-4A11-BDAE-BC5E9CEB544B}" type="datetimeFigureOut">
              <a:rPr lang="fi-FI" smtClean="0"/>
              <a:t>8.6.2021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55177-22D0-4130-B8BC-21907F995B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521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5177-22D0-4130-B8BC-21907F995B6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36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trusted and secure European e-ID (Q1)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koordinaatiovastuu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LVM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Syksyllä laadittu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non-paper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joka lähetty komissioon ja muille sidosryhmille.</a:t>
            </a: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Järjestetty tapaamisia komission kanssa.</a:t>
            </a: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Valtionhallinnon koordinaatiokokous ennakkovaikuttamisen jatkoaskelista järjestetään 22.1.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5177-22D0-4130-B8BC-21907F995B6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485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trusted and secure European e-ID (Q1)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koordinaatiovastuu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LVM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Syksyllä laadittu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non-paper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joka lähetty komissioon ja muille sidosryhmille.</a:t>
            </a: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Järjestetty tapaamisia komission kanssa.</a:t>
            </a: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Valtionhallinnon koordinaatiokokous ennakkovaikuttamisen jatkoaskelista järjestetään 22.1.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5177-22D0-4130-B8BC-21907F995B6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05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5177-22D0-4130-B8BC-21907F995B6C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00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1.jp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2.jp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3.jp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1.jp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24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3.jp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" y="576"/>
            <a:ext cx="9141950" cy="514234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4305600" y="4567240"/>
            <a:ext cx="4481217" cy="13930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A8A826B-B5D9-4141-90D7-A8FC665180A9}" type="datetime1">
              <a:rPr lang="fi-FI" smtClean="0"/>
              <a:t>8.6.2021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4305600" y="4706542"/>
            <a:ext cx="4481217" cy="13930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61" y="4845846"/>
            <a:ext cx="907257" cy="135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7" y="4469164"/>
            <a:ext cx="2460683" cy="5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2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sisältö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9140951" cy="5141784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0843" y="916783"/>
            <a:ext cx="6193957" cy="37266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33AC-123A-41F9-B63D-02C939D31D49}" type="datetime1">
              <a:rPr lang="fi-FI" smtClean="0"/>
              <a:t>8.6.2021</a:t>
            </a:fld>
            <a:endParaRPr 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113576" y="4717258"/>
            <a:ext cx="431224" cy="263129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600" y="4717258"/>
            <a:ext cx="4831972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434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9140950" cy="5141784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0843" y="916783"/>
            <a:ext cx="6193957" cy="37266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AD0D-4B2A-4122-8FC7-8E756E7698E7}" type="datetime1">
              <a:rPr lang="fi-FI" smtClean="0"/>
              <a:t>8.6.2021</a:t>
            </a:fld>
            <a:endParaRPr 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113576" y="4717258"/>
            <a:ext cx="431224" cy="263129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600" y="4717258"/>
            <a:ext cx="4831972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988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sisältö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3" r="11038"/>
          <a:stretch/>
        </p:blipFill>
        <p:spPr>
          <a:xfrm>
            <a:off x="4806406" y="429"/>
            <a:ext cx="4337594" cy="5142643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0843" y="916783"/>
            <a:ext cx="6193957" cy="37266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F404-AFDA-41E1-883B-333E84688EAF}" type="datetime1">
              <a:rPr lang="fi-FI" smtClean="0"/>
              <a:t>8.6.2021</a:t>
            </a:fld>
            <a:endParaRPr 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113576" y="4717258"/>
            <a:ext cx="431224" cy="263129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600" y="4717258"/>
            <a:ext cx="4831972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8973" y="4768757"/>
            <a:ext cx="681046" cy="19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600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: 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90" y="1004444"/>
            <a:ext cx="4138613" cy="362515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5" y="1004444"/>
            <a:ext cx="4138613" cy="362515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8E3F-B8A0-4648-A860-E938C5F039D3}" type="datetime1">
              <a:rPr lang="fi-FI" smtClean="0"/>
              <a:t>8.6.2021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 anchor="ctr"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14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: otsikko ja kaksi palstaa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 anchor="ctr"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0ABC-8D0B-408C-ADC5-F1114890C683}" type="datetime1">
              <a:rPr lang="fi-FI" smtClean="0"/>
              <a:t>8.6.2021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209599" y="4717258"/>
            <a:ext cx="5767201" cy="263129"/>
          </a:xfrm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23"/>
          </p:nvPr>
        </p:nvSpPr>
        <p:spPr>
          <a:xfrm>
            <a:off x="335248" y="1036800"/>
            <a:ext cx="4163733" cy="644722"/>
          </a:xfrm>
          <a:solidFill>
            <a:schemeClr val="tx2"/>
          </a:solidFill>
          <a:ln>
            <a:noFill/>
          </a:ln>
        </p:spPr>
        <p:txBody>
          <a:bodyPr lIns="108000" tIns="36000" rIns="108000" bIns="36000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type="body" idx="24"/>
          </p:nvPr>
        </p:nvSpPr>
        <p:spPr>
          <a:xfrm>
            <a:off x="4623079" y="1036800"/>
            <a:ext cx="4163739" cy="644722"/>
          </a:xfrm>
          <a:solidFill>
            <a:schemeClr val="tx2"/>
          </a:solidFill>
          <a:ln>
            <a:noFill/>
          </a:ln>
        </p:spPr>
        <p:txBody>
          <a:bodyPr lIns="108000" tIns="36000" rIns="108000" bIns="36000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Sisällön paikkamerkki 3"/>
          <p:cNvSpPr>
            <a:spLocks noGrp="1"/>
          </p:cNvSpPr>
          <p:nvPr>
            <p:ph sz="half" idx="2"/>
          </p:nvPr>
        </p:nvSpPr>
        <p:spPr>
          <a:xfrm>
            <a:off x="335248" y="1681522"/>
            <a:ext cx="4165200" cy="2933678"/>
          </a:xfrm>
          <a:solidFill>
            <a:schemeClr val="bg1">
              <a:lumMod val="95000"/>
            </a:schemeClr>
          </a:solidFill>
        </p:spPr>
        <p:txBody>
          <a:bodyPr lIns="72000" tIns="108000" rIns="72000" bIns="72000">
            <a:noAutofit/>
          </a:bodyPr>
          <a:lstStyle>
            <a:lvl1pPr marL="136800" indent="-136800">
              <a:defRPr sz="1400"/>
            </a:lvl1pPr>
            <a:lvl2pPr indent="-136800">
              <a:defRPr sz="1400"/>
            </a:lvl2pPr>
            <a:lvl3pPr indent="-136800">
              <a:defRPr sz="1400"/>
            </a:lvl3pPr>
            <a:lvl4pPr indent="-136800">
              <a:defRPr sz="1400"/>
            </a:lvl4pPr>
            <a:lvl5pPr indent="-136800"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Sisällön paikkamerkki 3"/>
          <p:cNvSpPr>
            <a:spLocks noGrp="1"/>
          </p:cNvSpPr>
          <p:nvPr>
            <p:ph sz="half" idx="25"/>
          </p:nvPr>
        </p:nvSpPr>
        <p:spPr>
          <a:xfrm>
            <a:off x="4623079" y="1681522"/>
            <a:ext cx="4163739" cy="2933678"/>
          </a:xfrm>
          <a:solidFill>
            <a:schemeClr val="bg1">
              <a:lumMod val="95000"/>
            </a:schemeClr>
          </a:solidFill>
        </p:spPr>
        <p:txBody>
          <a:bodyPr lIns="72000" tIns="108000" rIns="72000" bIns="72000">
            <a:noAutofit/>
          </a:bodyPr>
          <a:lstStyle>
            <a:lvl1pPr marL="136800" indent="-136800">
              <a:defRPr sz="1400"/>
            </a:lvl1pPr>
            <a:lvl2pPr indent="-136800">
              <a:defRPr sz="1400"/>
            </a:lvl2pPr>
            <a:lvl3pPr indent="-136800">
              <a:defRPr sz="1400"/>
            </a:lvl3pPr>
            <a:lvl4pPr indent="-136800">
              <a:defRPr sz="1400"/>
            </a:lvl4pPr>
            <a:lvl5pPr indent="-136800"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1257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: otsikko ja kolme palstaa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 anchor="ctr"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3EFF-6F3D-49FF-B05D-3BC121A5CBA6}" type="datetime1">
              <a:rPr lang="fi-FI" smtClean="0"/>
              <a:t>8.6.2021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209599" y="4717258"/>
            <a:ext cx="5767201" cy="263129"/>
          </a:xfrm>
        </p:spPr>
        <p:txBody>
          <a:bodyPr/>
          <a:lstStyle/>
          <a:p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type="body" idx="23"/>
          </p:nvPr>
        </p:nvSpPr>
        <p:spPr>
          <a:xfrm>
            <a:off x="335248" y="1042720"/>
            <a:ext cx="2628000" cy="638801"/>
          </a:xfrm>
          <a:solidFill>
            <a:schemeClr val="tx2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Sisällön paikkamerkki 3"/>
          <p:cNvSpPr>
            <a:spLocks noGrp="1"/>
          </p:cNvSpPr>
          <p:nvPr>
            <p:ph sz="half" idx="2"/>
          </p:nvPr>
        </p:nvSpPr>
        <p:spPr>
          <a:xfrm>
            <a:off x="335248" y="1681522"/>
            <a:ext cx="2628000" cy="2933678"/>
          </a:xfrm>
          <a:solidFill>
            <a:schemeClr val="bg1">
              <a:lumMod val="95000"/>
            </a:schemeClr>
          </a:solidFill>
        </p:spPr>
        <p:txBody>
          <a:bodyPr lIns="72000" tIns="108000" rIns="72000" bIns="72000">
            <a:noAutofit/>
          </a:bodyPr>
          <a:lstStyle>
            <a:lvl1pPr marL="136800" indent="-136800">
              <a:defRPr sz="1400"/>
            </a:lvl1pPr>
            <a:lvl2pPr indent="-136800">
              <a:defRPr sz="1400"/>
            </a:lvl2pPr>
            <a:lvl3pPr indent="-136800">
              <a:defRPr sz="1400"/>
            </a:lvl3pPr>
            <a:lvl4pPr indent="-136800">
              <a:defRPr sz="1400"/>
            </a:lvl4pPr>
            <a:lvl5pPr indent="-136800"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type="body" idx="24"/>
          </p:nvPr>
        </p:nvSpPr>
        <p:spPr>
          <a:xfrm>
            <a:off x="3235828" y="1042720"/>
            <a:ext cx="2628000" cy="638801"/>
          </a:xfrm>
          <a:solidFill>
            <a:schemeClr val="tx2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Sisällön paikkamerkki 3"/>
          <p:cNvSpPr>
            <a:spLocks noGrp="1"/>
          </p:cNvSpPr>
          <p:nvPr>
            <p:ph sz="half" idx="25"/>
          </p:nvPr>
        </p:nvSpPr>
        <p:spPr>
          <a:xfrm>
            <a:off x="3235828" y="1681522"/>
            <a:ext cx="2628000" cy="2933678"/>
          </a:xfrm>
          <a:solidFill>
            <a:schemeClr val="bg1">
              <a:lumMod val="95000"/>
            </a:schemeClr>
          </a:solidFill>
        </p:spPr>
        <p:txBody>
          <a:bodyPr lIns="72000" tIns="108000" rIns="72000" bIns="72000">
            <a:noAutofit/>
          </a:bodyPr>
          <a:lstStyle>
            <a:lvl1pPr marL="136800" indent="-136800">
              <a:defRPr sz="1400"/>
            </a:lvl1pPr>
            <a:lvl2pPr indent="-136800">
              <a:defRPr sz="1400"/>
            </a:lvl2pPr>
            <a:lvl3pPr indent="-136800">
              <a:defRPr sz="1400"/>
            </a:lvl3pPr>
            <a:lvl4pPr indent="-136800">
              <a:defRPr sz="1400"/>
            </a:lvl4pPr>
            <a:lvl5pPr indent="-136800"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26"/>
          </p:nvPr>
        </p:nvSpPr>
        <p:spPr>
          <a:xfrm>
            <a:off x="6152003" y="1042720"/>
            <a:ext cx="2628000" cy="638801"/>
          </a:xfrm>
          <a:solidFill>
            <a:schemeClr val="tx2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Sisällön paikkamerkki 3"/>
          <p:cNvSpPr>
            <a:spLocks noGrp="1"/>
          </p:cNvSpPr>
          <p:nvPr>
            <p:ph sz="half" idx="27"/>
          </p:nvPr>
        </p:nvSpPr>
        <p:spPr>
          <a:xfrm>
            <a:off x="6152003" y="1681521"/>
            <a:ext cx="2628000" cy="2933679"/>
          </a:xfrm>
          <a:solidFill>
            <a:schemeClr val="bg1">
              <a:lumMod val="95000"/>
            </a:schemeClr>
          </a:solidFill>
        </p:spPr>
        <p:txBody>
          <a:bodyPr lIns="72000" tIns="108000" rIns="72000" bIns="72000">
            <a:noAutofit/>
          </a:bodyPr>
          <a:lstStyle>
            <a:lvl1pPr marL="136800" indent="-136800">
              <a:defRPr sz="1400"/>
            </a:lvl1pPr>
            <a:lvl2pPr indent="-136800">
              <a:defRPr sz="1400"/>
            </a:lvl2pPr>
            <a:lvl3pPr indent="-136800">
              <a:defRPr sz="1400"/>
            </a:lvl3pPr>
            <a:lvl4pPr indent="-136800">
              <a:defRPr sz="1400"/>
            </a:lvl4pPr>
            <a:lvl5pPr indent="-136800"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5100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: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A614-20CD-46C5-8CE1-552F8EC2A491}" type="datetime1">
              <a:rPr lang="fi-FI" smtClean="0"/>
              <a:t>8.6.2021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599" y="4717258"/>
            <a:ext cx="5767201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 anchor="ctr"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223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ältödia: tyhjä, vain alatunnis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FAA0-C73B-4930-9BF6-675B19C7C5F7}" type="datetime1">
              <a:rPr lang="fi-FI" smtClean="0"/>
              <a:t>8.6.2021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599" y="4717258"/>
            <a:ext cx="5767201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9950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t>8.6.2021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8291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t>8.6.2021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" y="0"/>
            <a:ext cx="9141950" cy="514349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4305600" y="4567240"/>
            <a:ext cx="4481217" cy="13930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8CC3895-3047-45E8-BB38-4C669666B9B8}" type="datetime1">
              <a:rPr lang="fi-FI" smtClean="0"/>
              <a:t>8.6.2021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4305600" y="4706542"/>
            <a:ext cx="4481217" cy="13930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61" y="4845846"/>
            <a:ext cx="907257" cy="135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7" y="4469164"/>
            <a:ext cx="2460683" cy="5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1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t>8.6.2021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8914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6823572" y="4567240"/>
            <a:ext cx="1963245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40CA-764F-3445-83AB-AF87E7909C2F}" type="datetimeFigureOut">
              <a:rPr lang="fi-FI" smtClean="0"/>
              <a:pPr/>
              <a:t>8.6.2021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6823572" y="4706543"/>
            <a:ext cx="1963245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61" y="4845846"/>
            <a:ext cx="907257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7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8.6.2021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873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8.6.2021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564356" y="841772"/>
            <a:ext cx="8222464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rgbClr val="0000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64356" y="2701531"/>
            <a:ext cx="8222464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00FF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0925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90" y="918664"/>
            <a:ext cx="4138613" cy="3848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5" y="918664"/>
            <a:ext cx="4138613" cy="3848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8.6.2021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9218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4" y="916782"/>
            <a:ext cx="41481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844" y="1561508"/>
            <a:ext cx="4148137" cy="3232546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916782"/>
            <a:ext cx="4157662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561508"/>
            <a:ext cx="4157662" cy="3232546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8.6.2021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1968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8.6.2021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5675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5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pPr/>
              <a:t>8.6.2021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415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- su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i 4" hidden="1">
            <a:extLst>
              <a:ext uri="{FF2B5EF4-FFF2-40B4-BE49-F238E27FC236}">
                <a16:creationId xmlns:a16="http://schemas.microsoft.com/office/drawing/2014/main" id="{B204733A-FFA9-42F0-A8F3-F07A467540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kti 4" hidden="1">
                        <a:extLst>
                          <a:ext uri="{FF2B5EF4-FFF2-40B4-BE49-F238E27FC236}">
                            <a16:creationId xmlns:a16="http://schemas.microsoft.com/office/drawing/2014/main" id="{B204733A-FFA9-42F0-A8F3-F07A467540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orakulmio 3" hidden="1">
            <a:extLst>
              <a:ext uri="{FF2B5EF4-FFF2-40B4-BE49-F238E27FC236}">
                <a16:creationId xmlns:a16="http://schemas.microsoft.com/office/drawing/2014/main" id="{16DB66A1-053D-4FEC-A845-14157EBB381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315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0E0CB56-3495-4C34-A152-2A6DF8298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0000" y="1263254"/>
            <a:ext cx="4185000" cy="125373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150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942C8DB-AC1A-44C6-8643-5202CDA31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0000" y="2970001"/>
            <a:ext cx="3411000" cy="817616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4F119D4-57A0-48F9-8B7A-72F510A26E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766" y="-15765"/>
            <a:ext cx="4624322" cy="5166623"/>
          </a:xfrm>
          <a:custGeom>
            <a:avLst/>
            <a:gdLst>
              <a:gd name="connsiteX0" fmla="*/ 0 w 6072188"/>
              <a:gd name="connsiteY0" fmla="*/ 0 h 6865717"/>
              <a:gd name="connsiteX1" fmla="*/ 6072188 w 6072188"/>
              <a:gd name="connsiteY1" fmla="*/ 0 h 6865717"/>
              <a:gd name="connsiteX2" fmla="*/ 6072188 w 6072188"/>
              <a:gd name="connsiteY2" fmla="*/ 6865717 h 6865717"/>
              <a:gd name="connsiteX3" fmla="*/ 0 w 6072188"/>
              <a:gd name="connsiteY3" fmla="*/ 6865717 h 6865717"/>
              <a:gd name="connsiteX4" fmla="*/ 0 w 6072188"/>
              <a:gd name="connsiteY4" fmla="*/ 0 h 6865717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6072188 w 6072188"/>
              <a:gd name="connsiteY2" fmla="*/ 6865717 h 6885382"/>
              <a:gd name="connsiteX3" fmla="*/ 3077497 w 6072188"/>
              <a:gd name="connsiteY3" fmla="*/ 6885382 h 6885382"/>
              <a:gd name="connsiteX4" fmla="*/ 0 w 6072188"/>
              <a:gd name="connsiteY4" fmla="*/ 0 h 6885382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3077497 w 6072188"/>
              <a:gd name="connsiteY2" fmla="*/ 6885382 h 6885382"/>
              <a:gd name="connsiteX3" fmla="*/ 0 w 6072188"/>
              <a:gd name="connsiteY3" fmla="*/ 0 h 6885382"/>
              <a:gd name="connsiteX0" fmla="*/ 0 w 6160678"/>
              <a:gd name="connsiteY0" fmla="*/ 9832 h 6895214"/>
              <a:gd name="connsiteX1" fmla="*/ 6160678 w 6160678"/>
              <a:gd name="connsiteY1" fmla="*/ 0 h 6895214"/>
              <a:gd name="connsiteX2" fmla="*/ 3077497 w 6160678"/>
              <a:gd name="connsiteY2" fmla="*/ 6895214 h 6895214"/>
              <a:gd name="connsiteX3" fmla="*/ 0 w 6160678"/>
              <a:gd name="connsiteY3" fmla="*/ 9832 h 6895214"/>
              <a:gd name="connsiteX0" fmla="*/ 0 w 6160678"/>
              <a:gd name="connsiteY0" fmla="*/ 9832 h 6875550"/>
              <a:gd name="connsiteX1" fmla="*/ 6160678 w 6160678"/>
              <a:gd name="connsiteY1" fmla="*/ 0 h 6875550"/>
              <a:gd name="connsiteX2" fmla="*/ 3126658 w 6160678"/>
              <a:gd name="connsiteY2" fmla="*/ 6875550 h 6875550"/>
              <a:gd name="connsiteX3" fmla="*/ 0 w 6160678"/>
              <a:gd name="connsiteY3" fmla="*/ 9832 h 6875550"/>
              <a:gd name="connsiteX0" fmla="*/ 0 w 6239336"/>
              <a:gd name="connsiteY0" fmla="*/ 0 h 6875550"/>
              <a:gd name="connsiteX1" fmla="*/ 6239336 w 6239336"/>
              <a:gd name="connsiteY1" fmla="*/ 0 h 6875550"/>
              <a:gd name="connsiteX2" fmla="*/ 3205316 w 6239336"/>
              <a:gd name="connsiteY2" fmla="*/ 6875550 h 6875550"/>
              <a:gd name="connsiteX3" fmla="*/ 0 w 6239336"/>
              <a:gd name="connsiteY3" fmla="*/ 0 h 6875550"/>
              <a:gd name="connsiteX0" fmla="*/ 0 w 6239336"/>
              <a:gd name="connsiteY0" fmla="*/ 0 h 6822998"/>
              <a:gd name="connsiteX1" fmla="*/ 6239336 w 6239336"/>
              <a:gd name="connsiteY1" fmla="*/ 0 h 6822998"/>
              <a:gd name="connsiteX2" fmla="*/ 3226337 w 6239336"/>
              <a:gd name="connsiteY2" fmla="*/ 6822998 h 6822998"/>
              <a:gd name="connsiteX3" fmla="*/ 0 w 6239336"/>
              <a:gd name="connsiteY3" fmla="*/ 0 h 6822998"/>
              <a:gd name="connsiteX0" fmla="*/ 0 w 6144743"/>
              <a:gd name="connsiteY0" fmla="*/ 0 h 6822998"/>
              <a:gd name="connsiteX1" fmla="*/ 6144743 w 6144743"/>
              <a:gd name="connsiteY1" fmla="*/ 10511 h 6822998"/>
              <a:gd name="connsiteX2" fmla="*/ 3226337 w 6144743"/>
              <a:gd name="connsiteY2" fmla="*/ 6822998 h 6822998"/>
              <a:gd name="connsiteX3" fmla="*/ 0 w 6144743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43848"/>
              <a:gd name="connsiteX1" fmla="*/ 6144742 w 6144742"/>
              <a:gd name="connsiteY1" fmla="*/ 31361 h 6843848"/>
              <a:gd name="connsiteX2" fmla="*/ 3236847 w 6144742"/>
              <a:gd name="connsiteY2" fmla="*/ 6843848 h 6843848"/>
              <a:gd name="connsiteX3" fmla="*/ 0 w 6144742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763" h="6833423">
                <a:moveTo>
                  <a:pt x="0" y="0"/>
                </a:moveTo>
                <a:cubicBezTo>
                  <a:pt x="6133268" y="34781"/>
                  <a:pt x="64026" y="17432"/>
                  <a:pt x="6165763" y="20936"/>
                </a:cubicBezTo>
                <a:cubicBezTo>
                  <a:pt x="3231031" y="6832234"/>
                  <a:pt x="4227166" y="4562594"/>
                  <a:pt x="3257868" y="6833423"/>
                </a:cubicBezTo>
                <a:cubicBezTo>
                  <a:pt x="-7232" y="-52592"/>
                  <a:pt x="3223060" y="6833887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pic>
        <p:nvPicPr>
          <p:cNvPr id="32" name="Kuva 31" descr="Kuva, joka sisältää kohteen ruoka&#10;&#10;Kuvaus luotu automaattisesti">
            <a:extLst>
              <a:ext uri="{FF2B5EF4-FFF2-40B4-BE49-F238E27FC236}">
                <a16:creationId xmlns:a16="http://schemas.microsoft.com/office/drawing/2014/main" id="{F10F8FD9-FBD8-45AD-B887-4952DBBA1A8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50" y="4401000"/>
            <a:ext cx="2308116" cy="297000"/>
          </a:xfrm>
          <a:prstGeom prst="rect">
            <a:avLst/>
          </a:prstGeom>
        </p:spPr>
      </p:pic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51083D49-F859-450D-987B-994D76BDF8A0}"/>
              </a:ext>
            </a:extLst>
          </p:cNvPr>
          <p:cNvSpPr/>
          <p:nvPr userDrawn="1"/>
        </p:nvSpPr>
        <p:spPr>
          <a:xfrm>
            <a:off x="264" y="0"/>
            <a:ext cx="2435509" cy="5156663"/>
          </a:xfrm>
          <a:custGeom>
            <a:avLst/>
            <a:gdLst>
              <a:gd name="connsiteX0" fmla="*/ 0 w 3087330"/>
              <a:gd name="connsiteY0" fmla="*/ 0 h 6921910"/>
              <a:gd name="connsiteX1" fmla="*/ 3087330 w 3087330"/>
              <a:gd name="connsiteY1" fmla="*/ 6921910 h 6921910"/>
              <a:gd name="connsiteX2" fmla="*/ 9833 w 3087330"/>
              <a:gd name="connsiteY2" fmla="*/ 6921910 h 6921910"/>
              <a:gd name="connsiteX3" fmla="*/ 0 w 3087330"/>
              <a:gd name="connsiteY3" fmla="*/ 0 h 6921910"/>
              <a:gd name="connsiteX0" fmla="*/ 1091 w 3088421"/>
              <a:gd name="connsiteY0" fmla="*/ 0 h 6921910"/>
              <a:gd name="connsiteX1" fmla="*/ 3088421 w 3088421"/>
              <a:gd name="connsiteY1" fmla="*/ 6921910 h 6921910"/>
              <a:gd name="connsiteX2" fmla="*/ 927 w 3088421"/>
              <a:gd name="connsiteY2" fmla="*/ 6921910 h 6921910"/>
              <a:gd name="connsiteX3" fmla="*/ 1091 w 3088421"/>
              <a:gd name="connsiteY3" fmla="*/ 0 h 692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421" h="6921910">
                <a:moveTo>
                  <a:pt x="1091" y="0"/>
                </a:moveTo>
                <a:lnTo>
                  <a:pt x="3088421" y="6921910"/>
                </a:lnTo>
                <a:lnTo>
                  <a:pt x="927" y="6921910"/>
                </a:lnTo>
                <a:cubicBezTo>
                  <a:pt x="-2351" y="4614607"/>
                  <a:pt x="4369" y="2307303"/>
                  <a:pt x="10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338754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" y="1340"/>
            <a:ext cx="9137189" cy="514081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4305600" y="4567240"/>
            <a:ext cx="4481217" cy="13930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BC22C3F-7D7A-443C-AC9C-76A92C46FF37}" type="datetime1">
              <a:rPr lang="fi-FI" smtClean="0"/>
              <a:t>8.6.2021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4305600" y="4706542"/>
            <a:ext cx="4481217" cy="13930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61" y="4845846"/>
            <a:ext cx="907257" cy="135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7" y="4469164"/>
            <a:ext cx="2460683" cy="5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44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i 11" hidden="1">
            <a:extLst>
              <a:ext uri="{FF2B5EF4-FFF2-40B4-BE49-F238E27FC236}">
                <a16:creationId xmlns:a16="http://schemas.microsoft.com/office/drawing/2014/main" id="{E007F484-58AB-4197-A32C-AA43CCF729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12" name="Objekti 11" hidden="1">
                        <a:extLst>
                          <a:ext uri="{FF2B5EF4-FFF2-40B4-BE49-F238E27FC236}">
                            <a16:creationId xmlns:a16="http://schemas.microsoft.com/office/drawing/2014/main" id="{E007F484-58AB-4197-A32C-AA43CCF729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orakulmio 10" hidden="1">
            <a:extLst>
              <a:ext uri="{FF2B5EF4-FFF2-40B4-BE49-F238E27FC236}">
                <a16:creationId xmlns:a16="http://schemas.microsoft.com/office/drawing/2014/main" id="{12B7A463-6E21-4391-89BF-0B0C96D1B80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EE30280F-D683-4C1D-BA9C-E19DD9977B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2291" y="0"/>
            <a:ext cx="4151709" cy="5150874"/>
          </a:xfrm>
          <a:custGeom>
            <a:avLst/>
            <a:gdLst>
              <a:gd name="connsiteX0" fmla="*/ 0 w 5535612"/>
              <a:gd name="connsiteY0" fmla="*/ 0 h 6858000"/>
              <a:gd name="connsiteX1" fmla="*/ 5535612 w 5535612"/>
              <a:gd name="connsiteY1" fmla="*/ 0 h 6858000"/>
              <a:gd name="connsiteX2" fmla="*/ 5535612 w 5535612"/>
              <a:gd name="connsiteY2" fmla="*/ 6858000 h 6858000"/>
              <a:gd name="connsiteX3" fmla="*/ 0 w 5535612"/>
              <a:gd name="connsiteY3" fmla="*/ 6858000 h 6858000"/>
              <a:gd name="connsiteX4" fmla="*/ 0 w 5535612"/>
              <a:gd name="connsiteY4" fmla="*/ 0 h 6858000"/>
              <a:gd name="connsiteX0" fmla="*/ 0 w 5535612"/>
              <a:gd name="connsiteY0" fmla="*/ 0 h 6867832"/>
              <a:gd name="connsiteX1" fmla="*/ 5535612 w 5535612"/>
              <a:gd name="connsiteY1" fmla="*/ 0 h 6867832"/>
              <a:gd name="connsiteX2" fmla="*/ 5535612 w 5535612"/>
              <a:gd name="connsiteY2" fmla="*/ 6858000 h 6867832"/>
              <a:gd name="connsiteX3" fmla="*/ 2674375 w 5535612"/>
              <a:gd name="connsiteY3" fmla="*/ 6867832 h 6867832"/>
              <a:gd name="connsiteX4" fmla="*/ 0 w 5535612"/>
              <a:gd name="connsiteY4" fmla="*/ 0 h 68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5612" h="6867832">
                <a:moveTo>
                  <a:pt x="0" y="0"/>
                </a:moveTo>
                <a:lnTo>
                  <a:pt x="5535612" y="0"/>
                </a:lnTo>
                <a:lnTo>
                  <a:pt x="5535612" y="6858000"/>
                </a:lnTo>
                <a:lnTo>
                  <a:pt x="2674375" y="686783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F3911C-5FB4-48D1-A672-900DDF1A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270000"/>
            <a:ext cx="4185000" cy="729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5B7D8C-268D-4EE6-9D41-D4F69F76F5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001" y="1269000"/>
            <a:ext cx="4736306" cy="317601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AC6E5453-B29F-4A44-840C-205DD89FA01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BB4192-9318-4B3B-B74F-5996198BFC81}" type="datetime1">
              <a:rPr lang="fi-FI" smtClean="0"/>
              <a:t>8.6.2021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DDFA1B2-D944-4541-8043-C0A93A4563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BD3AE10E-0A06-43D1-8F20-34E192A7E40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287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- ruot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08F78A66-6EDB-43DD-BA94-8298663994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08F78A66-6EDB-43DD-BA94-8298663994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orakulmio 3" hidden="1">
            <a:extLst>
              <a:ext uri="{FF2B5EF4-FFF2-40B4-BE49-F238E27FC236}">
                <a16:creationId xmlns:a16="http://schemas.microsoft.com/office/drawing/2014/main" id="{904E90E4-6FC3-4F62-9B69-B63289292F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315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0E0CB56-3495-4C34-A152-2A6DF8298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0000" y="1263254"/>
            <a:ext cx="4185000" cy="125373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150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942C8DB-AC1A-44C6-8643-5202CDA31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0000" y="2970001"/>
            <a:ext cx="3411000" cy="817616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F4A7CA4-4ED6-4FA1-A806-89CDFA01838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31" y="4401000"/>
            <a:ext cx="2163857" cy="297000"/>
          </a:xfrm>
          <a:prstGeom prst="rect">
            <a:avLst/>
          </a:prstGeom>
        </p:spPr>
      </p:pic>
      <p:sp>
        <p:nvSpPr>
          <p:cNvPr id="11" name="Kuvan paikkamerkki 27">
            <a:extLst>
              <a:ext uri="{FF2B5EF4-FFF2-40B4-BE49-F238E27FC236}">
                <a16:creationId xmlns:a16="http://schemas.microsoft.com/office/drawing/2014/main" id="{00DEB010-F5B7-4AFE-B25B-ED8658DAEE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766" y="-15765"/>
            <a:ext cx="4624322" cy="5166623"/>
          </a:xfrm>
          <a:custGeom>
            <a:avLst/>
            <a:gdLst>
              <a:gd name="connsiteX0" fmla="*/ 0 w 6072188"/>
              <a:gd name="connsiteY0" fmla="*/ 0 h 6865717"/>
              <a:gd name="connsiteX1" fmla="*/ 6072188 w 6072188"/>
              <a:gd name="connsiteY1" fmla="*/ 0 h 6865717"/>
              <a:gd name="connsiteX2" fmla="*/ 6072188 w 6072188"/>
              <a:gd name="connsiteY2" fmla="*/ 6865717 h 6865717"/>
              <a:gd name="connsiteX3" fmla="*/ 0 w 6072188"/>
              <a:gd name="connsiteY3" fmla="*/ 6865717 h 6865717"/>
              <a:gd name="connsiteX4" fmla="*/ 0 w 6072188"/>
              <a:gd name="connsiteY4" fmla="*/ 0 h 6865717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6072188 w 6072188"/>
              <a:gd name="connsiteY2" fmla="*/ 6865717 h 6885382"/>
              <a:gd name="connsiteX3" fmla="*/ 3077497 w 6072188"/>
              <a:gd name="connsiteY3" fmla="*/ 6885382 h 6885382"/>
              <a:gd name="connsiteX4" fmla="*/ 0 w 6072188"/>
              <a:gd name="connsiteY4" fmla="*/ 0 h 6885382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3077497 w 6072188"/>
              <a:gd name="connsiteY2" fmla="*/ 6885382 h 6885382"/>
              <a:gd name="connsiteX3" fmla="*/ 0 w 6072188"/>
              <a:gd name="connsiteY3" fmla="*/ 0 h 6885382"/>
              <a:gd name="connsiteX0" fmla="*/ 0 w 6160678"/>
              <a:gd name="connsiteY0" fmla="*/ 9832 h 6895214"/>
              <a:gd name="connsiteX1" fmla="*/ 6160678 w 6160678"/>
              <a:gd name="connsiteY1" fmla="*/ 0 h 6895214"/>
              <a:gd name="connsiteX2" fmla="*/ 3077497 w 6160678"/>
              <a:gd name="connsiteY2" fmla="*/ 6895214 h 6895214"/>
              <a:gd name="connsiteX3" fmla="*/ 0 w 6160678"/>
              <a:gd name="connsiteY3" fmla="*/ 9832 h 6895214"/>
              <a:gd name="connsiteX0" fmla="*/ 0 w 6160678"/>
              <a:gd name="connsiteY0" fmla="*/ 9832 h 6875550"/>
              <a:gd name="connsiteX1" fmla="*/ 6160678 w 6160678"/>
              <a:gd name="connsiteY1" fmla="*/ 0 h 6875550"/>
              <a:gd name="connsiteX2" fmla="*/ 3126658 w 6160678"/>
              <a:gd name="connsiteY2" fmla="*/ 6875550 h 6875550"/>
              <a:gd name="connsiteX3" fmla="*/ 0 w 6160678"/>
              <a:gd name="connsiteY3" fmla="*/ 9832 h 6875550"/>
              <a:gd name="connsiteX0" fmla="*/ 0 w 6239336"/>
              <a:gd name="connsiteY0" fmla="*/ 0 h 6875550"/>
              <a:gd name="connsiteX1" fmla="*/ 6239336 w 6239336"/>
              <a:gd name="connsiteY1" fmla="*/ 0 h 6875550"/>
              <a:gd name="connsiteX2" fmla="*/ 3205316 w 6239336"/>
              <a:gd name="connsiteY2" fmla="*/ 6875550 h 6875550"/>
              <a:gd name="connsiteX3" fmla="*/ 0 w 6239336"/>
              <a:gd name="connsiteY3" fmla="*/ 0 h 6875550"/>
              <a:gd name="connsiteX0" fmla="*/ 0 w 6239336"/>
              <a:gd name="connsiteY0" fmla="*/ 0 h 6822998"/>
              <a:gd name="connsiteX1" fmla="*/ 6239336 w 6239336"/>
              <a:gd name="connsiteY1" fmla="*/ 0 h 6822998"/>
              <a:gd name="connsiteX2" fmla="*/ 3226337 w 6239336"/>
              <a:gd name="connsiteY2" fmla="*/ 6822998 h 6822998"/>
              <a:gd name="connsiteX3" fmla="*/ 0 w 6239336"/>
              <a:gd name="connsiteY3" fmla="*/ 0 h 6822998"/>
              <a:gd name="connsiteX0" fmla="*/ 0 w 6144743"/>
              <a:gd name="connsiteY0" fmla="*/ 0 h 6822998"/>
              <a:gd name="connsiteX1" fmla="*/ 6144743 w 6144743"/>
              <a:gd name="connsiteY1" fmla="*/ 10511 h 6822998"/>
              <a:gd name="connsiteX2" fmla="*/ 3226337 w 6144743"/>
              <a:gd name="connsiteY2" fmla="*/ 6822998 h 6822998"/>
              <a:gd name="connsiteX3" fmla="*/ 0 w 6144743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43848"/>
              <a:gd name="connsiteX1" fmla="*/ 6144742 w 6144742"/>
              <a:gd name="connsiteY1" fmla="*/ 31361 h 6843848"/>
              <a:gd name="connsiteX2" fmla="*/ 3236847 w 6144742"/>
              <a:gd name="connsiteY2" fmla="*/ 6843848 h 6843848"/>
              <a:gd name="connsiteX3" fmla="*/ 0 w 6144742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763" h="6833423">
                <a:moveTo>
                  <a:pt x="0" y="0"/>
                </a:moveTo>
                <a:cubicBezTo>
                  <a:pt x="6133268" y="34781"/>
                  <a:pt x="64026" y="17432"/>
                  <a:pt x="6165763" y="20936"/>
                </a:cubicBezTo>
                <a:cubicBezTo>
                  <a:pt x="3231031" y="6832234"/>
                  <a:pt x="4227166" y="4562594"/>
                  <a:pt x="3257868" y="6833423"/>
                </a:cubicBezTo>
                <a:cubicBezTo>
                  <a:pt x="-7232" y="-52592"/>
                  <a:pt x="3223060" y="6833887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8F398C1A-DF87-4D61-B03C-31FC69B2D58E}"/>
              </a:ext>
            </a:extLst>
          </p:cNvPr>
          <p:cNvSpPr/>
          <p:nvPr userDrawn="1"/>
        </p:nvSpPr>
        <p:spPr>
          <a:xfrm>
            <a:off x="264" y="0"/>
            <a:ext cx="2435509" cy="5156663"/>
          </a:xfrm>
          <a:custGeom>
            <a:avLst/>
            <a:gdLst>
              <a:gd name="connsiteX0" fmla="*/ 0 w 3087330"/>
              <a:gd name="connsiteY0" fmla="*/ 0 h 6921910"/>
              <a:gd name="connsiteX1" fmla="*/ 3087330 w 3087330"/>
              <a:gd name="connsiteY1" fmla="*/ 6921910 h 6921910"/>
              <a:gd name="connsiteX2" fmla="*/ 9833 w 3087330"/>
              <a:gd name="connsiteY2" fmla="*/ 6921910 h 6921910"/>
              <a:gd name="connsiteX3" fmla="*/ 0 w 3087330"/>
              <a:gd name="connsiteY3" fmla="*/ 0 h 6921910"/>
              <a:gd name="connsiteX0" fmla="*/ 1091 w 3088421"/>
              <a:gd name="connsiteY0" fmla="*/ 0 h 6921910"/>
              <a:gd name="connsiteX1" fmla="*/ 3088421 w 3088421"/>
              <a:gd name="connsiteY1" fmla="*/ 6921910 h 6921910"/>
              <a:gd name="connsiteX2" fmla="*/ 927 w 3088421"/>
              <a:gd name="connsiteY2" fmla="*/ 6921910 h 6921910"/>
              <a:gd name="connsiteX3" fmla="*/ 1091 w 3088421"/>
              <a:gd name="connsiteY3" fmla="*/ 0 h 692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421" h="6921910">
                <a:moveTo>
                  <a:pt x="1091" y="0"/>
                </a:moveTo>
                <a:lnTo>
                  <a:pt x="3088421" y="6921910"/>
                </a:lnTo>
                <a:lnTo>
                  <a:pt x="927" y="6921910"/>
                </a:lnTo>
                <a:cubicBezTo>
                  <a:pt x="-2351" y="4614607"/>
                  <a:pt x="4369" y="2307303"/>
                  <a:pt x="10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3673526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- engl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i 4" hidden="1">
            <a:extLst>
              <a:ext uri="{FF2B5EF4-FFF2-40B4-BE49-F238E27FC236}">
                <a16:creationId xmlns:a16="http://schemas.microsoft.com/office/drawing/2014/main" id="{1775F9A7-438D-40EB-88E3-022EEEDF07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kti 4" hidden="1">
                        <a:extLst>
                          <a:ext uri="{FF2B5EF4-FFF2-40B4-BE49-F238E27FC236}">
                            <a16:creationId xmlns:a16="http://schemas.microsoft.com/office/drawing/2014/main" id="{1775F9A7-438D-40EB-88E3-022EEEDF0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orakulmio 3" hidden="1">
            <a:extLst>
              <a:ext uri="{FF2B5EF4-FFF2-40B4-BE49-F238E27FC236}">
                <a16:creationId xmlns:a16="http://schemas.microsoft.com/office/drawing/2014/main" id="{07AEF138-DC4F-4E65-BEF8-6BB6CE1407D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315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0E0CB56-3495-4C34-A152-2A6DF8298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0000" y="1263254"/>
            <a:ext cx="4185000" cy="125373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150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942C8DB-AC1A-44C6-8643-5202CDA31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0000" y="2970001"/>
            <a:ext cx="3411000" cy="817616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75F315D-BAFC-4A17-A399-B77A8A23169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61" y="4401000"/>
            <a:ext cx="2545715" cy="297000"/>
          </a:xfrm>
          <a:prstGeom prst="rect">
            <a:avLst/>
          </a:prstGeom>
        </p:spPr>
      </p:pic>
      <p:sp>
        <p:nvSpPr>
          <p:cNvPr id="11" name="Kuvan paikkamerkki 27">
            <a:extLst>
              <a:ext uri="{FF2B5EF4-FFF2-40B4-BE49-F238E27FC236}">
                <a16:creationId xmlns:a16="http://schemas.microsoft.com/office/drawing/2014/main" id="{84402215-6AC6-4A31-86F4-BA0772630F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766" y="-15765"/>
            <a:ext cx="4624322" cy="5166623"/>
          </a:xfrm>
          <a:custGeom>
            <a:avLst/>
            <a:gdLst>
              <a:gd name="connsiteX0" fmla="*/ 0 w 6072188"/>
              <a:gd name="connsiteY0" fmla="*/ 0 h 6865717"/>
              <a:gd name="connsiteX1" fmla="*/ 6072188 w 6072188"/>
              <a:gd name="connsiteY1" fmla="*/ 0 h 6865717"/>
              <a:gd name="connsiteX2" fmla="*/ 6072188 w 6072188"/>
              <a:gd name="connsiteY2" fmla="*/ 6865717 h 6865717"/>
              <a:gd name="connsiteX3" fmla="*/ 0 w 6072188"/>
              <a:gd name="connsiteY3" fmla="*/ 6865717 h 6865717"/>
              <a:gd name="connsiteX4" fmla="*/ 0 w 6072188"/>
              <a:gd name="connsiteY4" fmla="*/ 0 h 6865717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6072188 w 6072188"/>
              <a:gd name="connsiteY2" fmla="*/ 6865717 h 6885382"/>
              <a:gd name="connsiteX3" fmla="*/ 3077497 w 6072188"/>
              <a:gd name="connsiteY3" fmla="*/ 6885382 h 6885382"/>
              <a:gd name="connsiteX4" fmla="*/ 0 w 6072188"/>
              <a:gd name="connsiteY4" fmla="*/ 0 h 6885382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3077497 w 6072188"/>
              <a:gd name="connsiteY2" fmla="*/ 6885382 h 6885382"/>
              <a:gd name="connsiteX3" fmla="*/ 0 w 6072188"/>
              <a:gd name="connsiteY3" fmla="*/ 0 h 6885382"/>
              <a:gd name="connsiteX0" fmla="*/ 0 w 6160678"/>
              <a:gd name="connsiteY0" fmla="*/ 9832 h 6895214"/>
              <a:gd name="connsiteX1" fmla="*/ 6160678 w 6160678"/>
              <a:gd name="connsiteY1" fmla="*/ 0 h 6895214"/>
              <a:gd name="connsiteX2" fmla="*/ 3077497 w 6160678"/>
              <a:gd name="connsiteY2" fmla="*/ 6895214 h 6895214"/>
              <a:gd name="connsiteX3" fmla="*/ 0 w 6160678"/>
              <a:gd name="connsiteY3" fmla="*/ 9832 h 6895214"/>
              <a:gd name="connsiteX0" fmla="*/ 0 w 6160678"/>
              <a:gd name="connsiteY0" fmla="*/ 9832 h 6875550"/>
              <a:gd name="connsiteX1" fmla="*/ 6160678 w 6160678"/>
              <a:gd name="connsiteY1" fmla="*/ 0 h 6875550"/>
              <a:gd name="connsiteX2" fmla="*/ 3126658 w 6160678"/>
              <a:gd name="connsiteY2" fmla="*/ 6875550 h 6875550"/>
              <a:gd name="connsiteX3" fmla="*/ 0 w 6160678"/>
              <a:gd name="connsiteY3" fmla="*/ 9832 h 6875550"/>
              <a:gd name="connsiteX0" fmla="*/ 0 w 6239336"/>
              <a:gd name="connsiteY0" fmla="*/ 0 h 6875550"/>
              <a:gd name="connsiteX1" fmla="*/ 6239336 w 6239336"/>
              <a:gd name="connsiteY1" fmla="*/ 0 h 6875550"/>
              <a:gd name="connsiteX2" fmla="*/ 3205316 w 6239336"/>
              <a:gd name="connsiteY2" fmla="*/ 6875550 h 6875550"/>
              <a:gd name="connsiteX3" fmla="*/ 0 w 6239336"/>
              <a:gd name="connsiteY3" fmla="*/ 0 h 6875550"/>
              <a:gd name="connsiteX0" fmla="*/ 0 w 6239336"/>
              <a:gd name="connsiteY0" fmla="*/ 0 h 6822998"/>
              <a:gd name="connsiteX1" fmla="*/ 6239336 w 6239336"/>
              <a:gd name="connsiteY1" fmla="*/ 0 h 6822998"/>
              <a:gd name="connsiteX2" fmla="*/ 3226337 w 6239336"/>
              <a:gd name="connsiteY2" fmla="*/ 6822998 h 6822998"/>
              <a:gd name="connsiteX3" fmla="*/ 0 w 6239336"/>
              <a:gd name="connsiteY3" fmla="*/ 0 h 6822998"/>
              <a:gd name="connsiteX0" fmla="*/ 0 w 6144743"/>
              <a:gd name="connsiteY0" fmla="*/ 0 h 6822998"/>
              <a:gd name="connsiteX1" fmla="*/ 6144743 w 6144743"/>
              <a:gd name="connsiteY1" fmla="*/ 10511 h 6822998"/>
              <a:gd name="connsiteX2" fmla="*/ 3226337 w 6144743"/>
              <a:gd name="connsiteY2" fmla="*/ 6822998 h 6822998"/>
              <a:gd name="connsiteX3" fmla="*/ 0 w 6144743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43848"/>
              <a:gd name="connsiteX1" fmla="*/ 6144742 w 6144742"/>
              <a:gd name="connsiteY1" fmla="*/ 31361 h 6843848"/>
              <a:gd name="connsiteX2" fmla="*/ 3236847 w 6144742"/>
              <a:gd name="connsiteY2" fmla="*/ 6843848 h 6843848"/>
              <a:gd name="connsiteX3" fmla="*/ 0 w 6144742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763" h="6833423">
                <a:moveTo>
                  <a:pt x="0" y="0"/>
                </a:moveTo>
                <a:cubicBezTo>
                  <a:pt x="6133268" y="34781"/>
                  <a:pt x="64026" y="17432"/>
                  <a:pt x="6165763" y="20936"/>
                </a:cubicBezTo>
                <a:cubicBezTo>
                  <a:pt x="3231031" y="6832234"/>
                  <a:pt x="4227166" y="4562594"/>
                  <a:pt x="3257868" y="6833423"/>
                </a:cubicBezTo>
                <a:cubicBezTo>
                  <a:pt x="-7232" y="-52592"/>
                  <a:pt x="3223060" y="6833887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25D75359-5C42-4AFB-A0B2-9C9301613CC9}"/>
              </a:ext>
            </a:extLst>
          </p:cNvPr>
          <p:cNvSpPr/>
          <p:nvPr userDrawn="1"/>
        </p:nvSpPr>
        <p:spPr>
          <a:xfrm>
            <a:off x="264" y="0"/>
            <a:ext cx="2435509" cy="5156663"/>
          </a:xfrm>
          <a:custGeom>
            <a:avLst/>
            <a:gdLst>
              <a:gd name="connsiteX0" fmla="*/ 0 w 3087330"/>
              <a:gd name="connsiteY0" fmla="*/ 0 h 6921910"/>
              <a:gd name="connsiteX1" fmla="*/ 3087330 w 3087330"/>
              <a:gd name="connsiteY1" fmla="*/ 6921910 h 6921910"/>
              <a:gd name="connsiteX2" fmla="*/ 9833 w 3087330"/>
              <a:gd name="connsiteY2" fmla="*/ 6921910 h 6921910"/>
              <a:gd name="connsiteX3" fmla="*/ 0 w 3087330"/>
              <a:gd name="connsiteY3" fmla="*/ 0 h 6921910"/>
              <a:gd name="connsiteX0" fmla="*/ 1091 w 3088421"/>
              <a:gd name="connsiteY0" fmla="*/ 0 h 6921910"/>
              <a:gd name="connsiteX1" fmla="*/ 3088421 w 3088421"/>
              <a:gd name="connsiteY1" fmla="*/ 6921910 h 6921910"/>
              <a:gd name="connsiteX2" fmla="*/ 927 w 3088421"/>
              <a:gd name="connsiteY2" fmla="*/ 6921910 h 6921910"/>
              <a:gd name="connsiteX3" fmla="*/ 1091 w 3088421"/>
              <a:gd name="connsiteY3" fmla="*/ 0 h 692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421" h="6921910">
                <a:moveTo>
                  <a:pt x="1091" y="0"/>
                </a:moveTo>
                <a:lnTo>
                  <a:pt x="3088421" y="6921910"/>
                </a:lnTo>
                <a:lnTo>
                  <a:pt x="927" y="6921910"/>
                </a:lnTo>
                <a:cubicBezTo>
                  <a:pt x="-2351" y="4614607"/>
                  <a:pt x="4369" y="2307303"/>
                  <a:pt x="10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3047739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ape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i 6" hidden="1">
            <a:extLst>
              <a:ext uri="{FF2B5EF4-FFF2-40B4-BE49-F238E27FC236}">
                <a16:creationId xmlns:a16="http://schemas.microsoft.com/office/drawing/2014/main" id="{C3BA4035-6220-4369-A76C-FB533DDAEC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7" name="Objekti 6" hidden="1">
                        <a:extLst>
                          <a:ext uri="{FF2B5EF4-FFF2-40B4-BE49-F238E27FC236}">
                            <a16:creationId xmlns:a16="http://schemas.microsoft.com/office/drawing/2014/main" id="{C3BA4035-6220-4369-A76C-FB533DDAEC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orakulmio 5" hidden="1">
            <a:extLst>
              <a:ext uri="{FF2B5EF4-FFF2-40B4-BE49-F238E27FC236}">
                <a16:creationId xmlns:a16="http://schemas.microsoft.com/office/drawing/2014/main" id="{BC77A103-0051-479A-9849-2F36F002AF2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F3911C-5FB4-48D1-A672-900DDF1A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270000"/>
            <a:ext cx="6750000" cy="729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EE30280F-D683-4C1D-BA9C-E19DD9977B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8073" y="0"/>
            <a:ext cx="2145928" cy="5150874"/>
          </a:xfrm>
          <a:custGeom>
            <a:avLst/>
            <a:gdLst>
              <a:gd name="connsiteX0" fmla="*/ 0 w 5535612"/>
              <a:gd name="connsiteY0" fmla="*/ 0 h 6858000"/>
              <a:gd name="connsiteX1" fmla="*/ 5535612 w 5535612"/>
              <a:gd name="connsiteY1" fmla="*/ 0 h 6858000"/>
              <a:gd name="connsiteX2" fmla="*/ 5535612 w 5535612"/>
              <a:gd name="connsiteY2" fmla="*/ 6858000 h 6858000"/>
              <a:gd name="connsiteX3" fmla="*/ 0 w 5535612"/>
              <a:gd name="connsiteY3" fmla="*/ 6858000 h 6858000"/>
              <a:gd name="connsiteX4" fmla="*/ 0 w 5535612"/>
              <a:gd name="connsiteY4" fmla="*/ 0 h 6858000"/>
              <a:gd name="connsiteX0" fmla="*/ 0 w 5535612"/>
              <a:gd name="connsiteY0" fmla="*/ 0 h 6867832"/>
              <a:gd name="connsiteX1" fmla="*/ 5535612 w 5535612"/>
              <a:gd name="connsiteY1" fmla="*/ 0 h 6867832"/>
              <a:gd name="connsiteX2" fmla="*/ 5535612 w 5535612"/>
              <a:gd name="connsiteY2" fmla="*/ 6858000 h 6867832"/>
              <a:gd name="connsiteX3" fmla="*/ 2674375 w 5535612"/>
              <a:gd name="connsiteY3" fmla="*/ 6867832 h 6867832"/>
              <a:gd name="connsiteX4" fmla="*/ 0 w 5535612"/>
              <a:gd name="connsiteY4" fmla="*/ 0 h 6867832"/>
              <a:gd name="connsiteX0" fmla="*/ 0 w 2861237"/>
              <a:gd name="connsiteY0" fmla="*/ 6867832 h 6867832"/>
              <a:gd name="connsiteX1" fmla="*/ 2861237 w 2861237"/>
              <a:gd name="connsiteY1" fmla="*/ 0 h 6867832"/>
              <a:gd name="connsiteX2" fmla="*/ 2861237 w 2861237"/>
              <a:gd name="connsiteY2" fmla="*/ 6858000 h 6867832"/>
              <a:gd name="connsiteX3" fmla="*/ 0 w 2861237"/>
              <a:gd name="connsiteY3" fmla="*/ 6867832 h 6867832"/>
              <a:gd name="connsiteX0" fmla="*/ 0 w 2861237"/>
              <a:gd name="connsiteY0" fmla="*/ 6867832 h 6867832"/>
              <a:gd name="connsiteX1" fmla="*/ 2861237 w 2861237"/>
              <a:gd name="connsiteY1" fmla="*/ 0 h 6867832"/>
              <a:gd name="connsiteX2" fmla="*/ 2861237 w 2861237"/>
              <a:gd name="connsiteY2" fmla="*/ 6858000 h 6867832"/>
              <a:gd name="connsiteX3" fmla="*/ 0 w 2861237"/>
              <a:gd name="connsiteY3" fmla="*/ 6867832 h 6867832"/>
              <a:gd name="connsiteX0" fmla="*/ 0 w 2861237"/>
              <a:gd name="connsiteY0" fmla="*/ 6867832 h 6867832"/>
              <a:gd name="connsiteX1" fmla="*/ 2861237 w 2861237"/>
              <a:gd name="connsiteY1" fmla="*/ 0 h 6867832"/>
              <a:gd name="connsiteX2" fmla="*/ 2861237 w 2861237"/>
              <a:gd name="connsiteY2" fmla="*/ 6858000 h 6867832"/>
              <a:gd name="connsiteX3" fmla="*/ 0 w 2861237"/>
              <a:gd name="connsiteY3" fmla="*/ 6867832 h 6867832"/>
              <a:gd name="connsiteX0" fmla="*/ 0 w 2861237"/>
              <a:gd name="connsiteY0" fmla="*/ 6867832 h 6867832"/>
              <a:gd name="connsiteX1" fmla="*/ 2861237 w 2861237"/>
              <a:gd name="connsiteY1" fmla="*/ 0 h 6867832"/>
              <a:gd name="connsiteX2" fmla="*/ 2861237 w 2861237"/>
              <a:gd name="connsiteY2" fmla="*/ 6858000 h 6867832"/>
              <a:gd name="connsiteX3" fmla="*/ 0 w 2861237"/>
              <a:gd name="connsiteY3" fmla="*/ 6867832 h 68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1237" h="6867832">
                <a:moveTo>
                  <a:pt x="0" y="6867832"/>
                </a:moveTo>
                <a:lnTo>
                  <a:pt x="2861237" y="0"/>
                </a:lnTo>
                <a:lnTo>
                  <a:pt x="2861237" y="6858000"/>
                </a:lnTo>
                <a:cubicBezTo>
                  <a:pt x="1907491" y="6861277"/>
                  <a:pt x="2851371" y="6844891"/>
                  <a:pt x="0" y="6867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1B67D3F-C7F8-4CD4-BFBF-7741C4FB5C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000" y="1269000"/>
            <a:ext cx="6749654" cy="32575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CAC1CF6-61E1-438C-BCA1-DFDBD397C7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41500E-4E84-4B90-98DC-C47374230753}" type="datetime1">
              <a:rPr lang="fi-FI" smtClean="0"/>
              <a:t>8.6.2021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D929283-EBEA-4C7A-A9AB-D452D55807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D9CB206-E3DA-4C62-92B5-871FD76C223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117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i 6" hidden="1">
            <a:extLst>
              <a:ext uri="{FF2B5EF4-FFF2-40B4-BE49-F238E27FC236}">
                <a16:creationId xmlns:a16="http://schemas.microsoft.com/office/drawing/2014/main" id="{21DBFB21-C77C-4E6F-9EE7-50DAABE958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7" name="Objekti 6" hidden="1">
                        <a:extLst>
                          <a:ext uri="{FF2B5EF4-FFF2-40B4-BE49-F238E27FC236}">
                            <a16:creationId xmlns:a16="http://schemas.microsoft.com/office/drawing/2014/main" id="{21DBFB21-C77C-4E6F-9EE7-50DAABE958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orakulmio 5" hidden="1">
            <a:extLst>
              <a:ext uri="{FF2B5EF4-FFF2-40B4-BE49-F238E27FC236}">
                <a16:creationId xmlns:a16="http://schemas.microsoft.com/office/drawing/2014/main" id="{C9151F14-D206-4EBA-B08C-6FD305E3790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EE30280F-D683-4C1D-BA9C-E19DD9977B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1" y="0"/>
            <a:ext cx="6857999" cy="5150874"/>
          </a:xfrm>
          <a:custGeom>
            <a:avLst/>
            <a:gdLst>
              <a:gd name="connsiteX0" fmla="*/ 0 w 5535612"/>
              <a:gd name="connsiteY0" fmla="*/ 0 h 6858000"/>
              <a:gd name="connsiteX1" fmla="*/ 5535612 w 5535612"/>
              <a:gd name="connsiteY1" fmla="*/ 0 h 6858000"/>
              <a:gd name="connsiteX2" fmla="*/ 5535612 w 5535612"/>
              <a:gd name="connsiteY2" fmla="*/ 6858000 h 6858000"/>
              <a:gd name="connsiteX3" fmla="*/ 0 w 5535612"/>
              <a:gd name="connsiteY3" fmla="*/ 6858000 h 6858000"/>
              <a:gd name="connsiteX4" fmla="*/ 0 w 5535612"/>
              <a:gd name="connsiteY4" fmla="*/ 0 h 6858000"/>
              <a:gd name="connsiteX0" fmla="*/ 0 w 5535612"/>
              <a:gd name="connsiteY0" fmla="*/ 0 h 6867832"/>
              <a:gd name="connsiteX1" fmla="*/ 5535612 w 5535612"/>
              <a:gd name="connsiteY1" fmla="*/ 0 h 6867832"/>
              <a:gd name="connsiteX2" fmla="*/ 5535612 w 5535612"/>
              <a:gd name="connsiteY2" fmla="*/ 6858000 h 6867832"/>
              <a:gd name="connsiteX3" fmla="*/ 2674375 w 5535612"/>
              <a:gd name="connsiteY3" fmla="*/ 6867832 h 6867832"/>
              <a:gd name="connsiteX4" fmla="*/ 0 w 5535612"/>
              <a:gd name="connsiteY4" fmla="*/ 0 h 6867832"/>
              <a:gd name="connsiteX0" fmla="*/ 2714053 w 8249665"/>
              <a:gd name="connsiteY0" fmla="*/ 0 h 6867832"/>
              <a:gd name="connsiteX1" fmla="*/ 8249665 w 8249665"/>
              <a:gd name="connsiteY1" fmla="*/ 0 h 6867832"/>
              <a:gd name="connsiteX2" fmla="*/ 8249665 w 8249665"/>
              <a:gd name="connsiteY2" fmla="*/ 6858000 h 6867832"/>
              <a:gd name="connsiteX3" fmla="*/ 0 w 8249665"/>
              <a:gd name="connsiteY3" fmla="*/ 6867832 h 6867832"/>
              <a:gd name="connsiteX4" fmla="*/ 2714053 w 8249665"/>
              <a:gd name="connsiteY4" fmla="*/ 0 h 68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9665" h="6867832">
                <a:moveTo>
                  <a:pt x="2714053" y="0"/>
                </a:moveTo>
                <a:lnTo>
                  <a:pt x="8249665" y="0"/>
                </a:lnTo>
                <a:lnTo>
                  <a:pt x="8249665" y="6858000"/>
                </a:lnTo>
                <a:lnTo>
                  <a:pt x="0" y="6867832"/>
                </a:lnTo>
                <a:lnTo>
                  <a:pt x="27140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F3911C-5FB4-48D1-A672-900DDF1A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270000"/>
            <a:ext cx="3240000" cy="729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D24B1201-AD5E-4904-9A14-36A146BEF5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000" y="1269000"/>
            <a:ext cx="2989698" cy="1620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454FC-59FB-4190-8DB0-2A7A47F1A35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85DB2C3-5FB0-4F59-B21B-A70EB4E273A2}" type="datetime1">
              <a:rPr lang="fi-FI" smtClean="0"/>
              <a:t>8.6.2021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5DE6AF3-D091-4C8E-947C-E46F9BFFBD6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E6F8374-7E9F-4886-A277-DB240A3624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96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palstainen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i 6" hidden="1">
            <a:extLst>
              <a:ext uri="{FF2B5EF4-FFF2-40B4-BE49-F238E27FC236}">
                <a16:creationId xmlns:a16="http://schemas.microsoft.com/office/drawing/2014/main" id="{D3BBE4A8-3732-4C2D-8E9F-CC670BD5D2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7" name="Objekti 6" hidden="1">
                        <a:extLst>
                          <a:ext uri="{FF2B5EF4-FFF2-40B4-BE49-F238E27FC236}">
                            <a16:creationId xmlns:a16="http://schemas.microsoft.com/office/drawing/2014/main" id="{D3BBE4A8-3732-4C2D-8E9F-CC670BD5D2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orakulmio 5" hidden="1">
            <a:extLst>
              <a:ext uri="{FF2B5EF4-FFF2-40B4-BE49-F238E27FC236}">
                <a16:creationId xmlns:a16="http://schemas.microsoft.com/office/drawing/2014/main" id="{E4351BFE-98C7-45A2-A82F-3ECF00E4992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8A092C2-9800-4696-B18B-CCD2D8D8E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270000"/>
            <a:ext cx="8316000" cy="729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CCFC2567-2D3D-4693-B59E-EBA2FFD29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000" y="1269000"/>
            <a:ext cx="3915000" cy="3263504"/>
          </a:xfrm>
        </p:spPr>
        <p:txBody>
          <a:bodyPr/>
          <a:lstStyle>
            <a:lvl1pPr marL="162000" indent="-162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93491ADA-8EBC-42DE-B467-E4F91AC69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6000" y="1269000"/>
            <a:ext cx="3915000" cy="3263504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7DABBE5-979E-4B71-951D-A9FE78BC6D8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64B3D9-C2DF-4D3B-A309-126ACDE1AB83}" type="datetime1">
              <a:rPr lang="fi-FI" smtClean="0"/>
              <a:t>8.6.2021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855C5CC-91C2-406C-9EF8-54DDC07D1F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888F8ED-5292-4BB2-BFEF-68477895F81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923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a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EE30280F-D683-4C1D-BA9C-E19DD9977B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2291" y="0"/>
            <a:ext cx="4151709" cy="5150874"/>
          </a:xfrm>
          <a:custGeom>
            <a:avLst/>
            <a:gdLst>
              <a:gd name="connsiteX0" fmla="*/ 0 w 5535612"/>
              <a:gd name="connsiteY0" fmla="*/ 0 h 6858000"/>
              <a:gd name="connsiteX1" fmla="*/ 5535612 w 5535612"/>
              <a:gd name="connsiteY1" fmla="*/ 0 h 6858000"/>
              <a:gd name="connsiteX2" fmla="*/ 5535612 w 5535612"/>
              <a:gd name="connsiteY2" fmla="*/ 6858000 h 6858000"/>
              <a:gd name="connsiteX3" fmla="*/ 0 w 5535612"/>
              <a:gd name="connsiteY3" fmla="*/ 6858000 h 6858000"/>
              <a:gd name="connsiteX4" fmla="*/ 0 w 5535612"/>
              <a:gd name="connsiteY4" fmla="*/ 0 h 6858000"/>
              <a:gd name="connsiteX0" fmla="*/ 0 w 5535612"/>
              <a:gd name="connsiteY0" fmla="*/ 0 h 6867832"/>
              <a:gd name="connsiteX1" fmla="*/ 5535612 w 5535612"/>
              <a:gd name="connsiteY1" fmla="*/ 0 h 6867832"/>
              <a:gd name="connsiteX2" fmla="*/ 5535612 w 5535612"/>
              <a:gd name="connsiteY2" fmla="*/ 6858000 h 6867832"/>
              <a:gd name="connsiteX3" fmla="*/ 2674375 w 5535612"/>
              <a:gd name="connsiteY3" fmla="*/ 6867832 h 6867832"/>
              <a:gd name="connsiteX4" fmla="*/ 0 w 5535612"/>
              <a:gd name="connsiteY4" fmla="*/ 0 h 68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5612" h="6867832">
                <a:moveTo>
                  <a:pt x="0" y="0"/>
                </a:moveTo>
                <a:lnTo>
                  <a:pt x="5535612" y="0"/>
                </a:lnTo>
                <a:lnTo>
                  <a:pt x="5535612" y="6858000"/>
                </a:lnTo>
                <a:lnTo>
                  <a:pt x="2674375" y="686783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A1685AD-22D4-4601-9BC6-B5AD3DCE0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405000"/>
            <a:ext cx="4185000" cy="4320000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2850" baseline="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ABBBCCC-AC00-43A7-8477-89FAA6E6C6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C23177-81C6-4822-8CE2-4A6715D7BC16}" type="datetime1">
              <a:rPr lang="fi-FI" smtClean="0"/>
              <a:t>8.6.2021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F13AC6A-0AEC-4D3D-A648-7004FC923C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0DC5AE9-300D-41CE-B879-D22E8BBFF2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962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grafi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F3911C-5FB4-48D1-A672-900DDF1A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270000"/>
            <a:ext cx="3915000" cy="729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B81C5573-FA74-41F1-92C1-11E3450F3CE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849646" y="270272"/>
            <a:ext cx="3914775" cy="4320000"/>
          </a:xfrm>
        </p:spPr>
        <p:txBody>
          <a:bodyPr/>
          <a:lstStyle/>
          <a:p>
            <a:r>
              <a:rPr lang="fi-FI" smtClean="0"/>
              <a:t>Lisää kaavio napsauttamalla kuvaketta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067D7F-5108-4FF0-AE9C-BD0CDBC3F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001" y="1269000"/>
            <a:ext cx="3899297" cy="332701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865725A-2CA8-4B22-85E0-1332525E348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20ACDD-AEFD-41DA-9C51-12B02F3B3DD9}" type="datetime1">
              <a:rPr lang="fi-FI" smtClean="0"/>
              <a:t>8.6.2021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C108747-3837-41D1-9177-91663635C4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5F60A17-9867-450C-8D86-FE17CA4A98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6154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6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27552-377E-49B0-B131-6F4FC7EB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270000"/>
            <a:ext cx="8352047" cy="729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Taulukon paikkamerkki 6">
            <a:extLst>
              <a:ext uri="{FF2B5EF4-FFF2-40B4-BE49-F238E27FC236}">
                <a16:creationId xmlns:a16="http://schemas.microsoft.com/office/drawing/2014/main" id="{C60C22F3-4290-4261-89CE-2FA2FDF38B7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5000" y="1269000"/>
            <a:ext cx="8354616" cy="3261122"/>
          </a:xfrm>
        </p:spPr>
        <p:txBody>
          <a:bodyPr/>
          <a:lstStyle/>
          <a:p>
            <a:r>
              <a:rPr lang="fi-FI" smtClean="0"/>
              <a:t>Lisää taulukko napsauttamalla kuvaketta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948B415-BC08-47E4-A2D2-3AD6E767D5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F26074-FEAA-4C33-9FFC-10C0CA04F23E}" type="datetime1">
              <a:rPr lang="fi-FI" smtClean="0"/>
              <a:t>8.6.2021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DD63B02-8EF3-49E9-B321-C328497622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30D75C-206A-4B0F-AF45-0C24F7733D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378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27552-377E-49B0-B131-6F4FC7EB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91E009-FB21-4EC3-B434-FC9E91D1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4DEA-B3AA-4A9D-BB9F-74CEE055DC25}" type="datetime1">
              <a:rPr lang="fi-FI" smtClean="0"/>
              <a:t>8.6.2021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4ECB10A-B4C0-4A96-853C-8D042359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71EEB16-4FD9-4410-A581-2C4D75B9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906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" y="1340"/>
            <a:ext cx="9137189" cy="514081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4305600" y="4567240"/>
            <a:ext cx="4481217" cy="13930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5309834-B950-4266-9AEC-FEA67C678E13}" type="datetime1">
              <a:rPr lang="fi-FI" smtClean="0"/>
              <a:t>8.6.2021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4305600" y="4706542"/>
            <a:ext cx="4481217" cy="13930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61" y="4845846"/>
            <a:ext cx="907257" cy="135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7" y="4469164"/>
            <a:ext cx="2460683" cy="5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8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- su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 hidden="1">
            <a:extLst>
              <a:ext uri="{FF2B5EF4-FFF2-40B4-BE49-F238E27FC236}">
                <a16:creationId xmlns:a16="http://schemas.microsoft.com/office/drawing/2014/main" id="{836EF2D1-E275-4023-8117-085736960F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4" name="Objekti 3" hidden="1">
                        <a:extLst>
                          <a:ext uri="{FF2B5EF4-FFF2-40B4-BE49-F238E27FC236}">
                            <a16:creationId xmlns:a16="http://schemas.microsoft.com/office/drawing/2014/main" id="{836EF2D1-E275-4023-8117-085736960F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orakulmio 2" hidden="1">
            <a:extLst>
              <a:ext uri="{FF2B5EF4-FFF2-40B4-BE49-F238E27FC236}">
                <a16:creationId xmlns:a16="http://schemas.microsoft.com/office/drawing/2014/main" id="{AFE3DA9C-78EC-44F6-AD88-1629A71132B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315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4F119D4-57A0-48F9-8B7A-72F510A26E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766" y="-15765"/>
            <a:ext cx="4624322" cy="5166623"/>
          </a:xfrm>
          <a:custGeom>
            <a:avLst/>
            <a:gdLst>
              <a:gd name="connsiteX0" fmla="*/ 0 w 6072188"/>
              <a:gd name="connsiteY0" fmla="*/ 0 h 6865717"/>
              <a:gd name="connsiteX1" fmla="*/ 6072188 w 6072188"/>
              <a:gd name="connsiteY1" fmla="*/ 0 h 6865717"/>
              <a:gd name="connsiteX2" fmla="*/ 6072188 w 6072188"/>
              <a:gd name="connsiteY2" fmla="*/ 6865717 h 6865717"/>
              <a:gd name="connsiteX3" fmla="*/ 0 w 6072188"/>
              <a:gd name="connsiteY3" fmla="*/ 6865717 h 6865717"/>
              <a:gd name="connsiteX4" fmla="*/ 0 w 6072188"/>
              <a:gd name="connsiteY4" fmla="*/ 0 h 6865717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6072188 w 6072188"/>
              <a:gd name="connsiteY2" fmla="*/ 6865717 h 6885382"/>
              <a:gd name="connsiteX3" fmla="*/ 3077497 w 6072188"/>
              <a:gd name="connsiteY3" fmla="*/ 6885382 h 6885382"/>
              <a:gd name="connsiteX4" fmla="*/ 0 w 6072188"/>
              <a:gd name="connsiteY4" fmla="*/ 0 h 6885382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3077497 w 6072188"/>
              <a:gd name="connsiteY2" fmla="*/ 6885382 h 6885382"/>
              <a:gd name="connsiteX3" fmla="*/ 0 w 6072188"/>
              <a:gd name="connsiteY3" fmla="*/ 0 h 6885382"/>
              <a:gd name="connsiteX0" fmla="*/ 0 w 6160678"/>
              <a:gd name="connsiteY0" fmla="*/ 9832 h 6895214"/>
              <a:gd name="connsiteX1" fmla="*/ 6160678 w 6160678"/>
              <a:gd name="connsiteY1" fmla="*/ 0 h 6895214"/>
              <a:gd name="connsiteX2" fmla="*/ 3077497 w 6160678"/>
              <a:gd name="connsiteY2" fmla="*/ 6895214 h 6895214"/>
              <a:gd name="connsiteX3" fmla="*/ 0 w 6160678"/>
              <a:gd name="connsiteY3" fmla="*/ 9832 h 6895214"/>
              <a:gd name="connsiteX0" fmla="*/ 0 w 6160678"/>
              <a:gd name="connsiteY0" fmla="*/ 9832 h 6875550"/>
              <a:gd name="connsiteX1" fmla="*/ 6160678 w 6160678"/>
              <a:gd name="connsiteY1" fmla="*/ 0 h 6875550"/>
              <a:gd name="connsiteX2" fmla="*/ 3126658 w 6160678"/>
              <a:gd name="connsiteY2" fmla="*/ 6875550 h 6875550"/>
              <a:gd name="connsiteX3" fmla="*/ 0 w 6160678"/>
              <a:gd name="connsiteY3" fmla="*/ 9832 h 6875550"/>
              <a:gd name="connsiteX0" fmla="*/ 0 w 6239336"/>
              <a:gd name="connsiteY0" fmla="*/ 0 h 6875550"/>
              <a:gd name="connsiteX1" fmla="*/ 6239336 w 6239336"/>
              <a:gd name="connsiteY1" fmla="*/ 0 h 6875550"/>
              <a:gd name="connsiteX2" fmla="*/ 3205316 w 6239336"/>
              <a:gd name="connsiteY2" fmla="*/ 6875550 h 6875550"/>
              <a:gd name="connsiteX3" fmla="*/ 0 w 6239336"/>
              <a:gd name="connsiteY3" fmla="*/ 0 h 6875550"/>
              <a:gd name="connsiteX0" fmla="*/ 0 w 6239336"/>
              <a:gd name="connsiteY0" fmla="*/ 0 h 6822998"/>
              <a:gd name="connsiteX1" fmla="*/ 6239336 w 6239336"/>
              <a:gd name="connsiteY1" fmla="*/ 0 h 6822998"/>
              <a:gd name="connsiteX2" fmla="*/ 3226337 w 6239336"/>
              <a:gd name="connsiteY2" fmla="*/ 6822998 h 6822998"/>
              <a:gd name="connsiteX3" fmla="*/ 0 w 6239336"/>
              <a:gd name="connsiteY3" fmla="*/ 0 h 6822998"/>
              <a:gd name="connsiteX0" fmla="*/ 0 w 6144743"/>
              <a:gd name="connsiteY0" fmla="*/ 0 h 6822998"/>
              <a:gd name="connsiteX1" fmla="*/ 6144743 w 6144743"/>
              <a:gd name="connsiteY1" fmla="*/ 10511 h 6822998"/>
              <a:gd name="connsiteX2" fmla="*/ 3226337 w 6144743"/>
              <a:gd name="connsiteY2" fmla="*/ 6822998 h 6822998"/>
              <a:gd name="connsiteX3" fmla="*/ 0 w 6144743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43848"/>
              <a:gd name="connsiteX1" fmla="*/ 6144742 w 6144742"/>
              <a:gd name="connsiteY1" fmla="*/ 31361 h 6843848"/>
              <a:gd name="connsiteX2" fmla="*/ 3236847 w 6144742"/>
              <a:gd name="connsiteY2" fmla="*/ 6843848 h 6843848"/>
              <a:gd name="connsiteX3" fmla="*/ 0 w 6144742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763" h="6833423">
                <a:moveTo>
                  <a:pt x="0" y="0"/>
                </a:moveTo>
                <a:cubicBezTo>
                  <a:pt x="6133268" y="34781"/>
                  <a:pt x="64026" y="17432"/>
                  <a:pt x="6165763" y="20936"/>
                </a:cubicBezTo>
                <a:cubicBezTo>
                  <a:pt x="3231031" y="6832234"/>
                  <a:pt x="4227166" y="4562594"/>
                  <a:pt x="3257868" y="6833423"/>
                </a:cubicBezTo>
                <a:cubicBezTo>
                  <a:pt x="-7232" y="-52592"/>
                  <a:pt x="3223060" y="6833887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pic>
        <p:nvPicPr>
          <p:cNvPr id="32" name="Kuva 31" descr="Kuva, joka sisältää kohteen ruoka&#10;&#10;Kuvaus luotu automaattisesti">
            <a:extLst>
              <a:ext uri="{FF2B5EF4-FFF2-40B4-BE49-F238E27FC236}">
                <a16:creationId xmlns:a16="http://schemas.microsoft.com/office/drawing/2014/main" id="{F10F8FD9-FBD8-45AD-B887-4952DBBA1A8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35" y="4414500"/>
            <a:ext cx="2308116" cy="297000"/>
          </a:xfrm>
          <a:prstGeom prst="rect">
            <a:avLst/>
          </a:prstGeom>
        </p:spPr>
      </p:pic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51083D49-F859-450D-987B-994D76BDF8A0}"/>
              </a:ext>
            </a:extLst>
          </p:cNvPr>
          <p:cNvSpPr/>
          <p:nvPr userDrawn="1"/>
        </p:nvSpPr>
        <p:spPr>
          <a:xfrm>
            <a:off x="264" y="0"/>
            <a:ext cx="2435509" cy="5156663"/>
          </a:xfrm>
          <a:custGeom>
            <a:avLst/>
            <a:gdLst>
              <a:gd name="connsiteX0" fmla="*/ 0 w 3087330"/>
              <a:gd name="connsiteY0" fmla="*/ 0 h 6921910"/>
              <a:gd name="connsiteX1" fmla="*/ 3087330 w 3087330"/>
              <a:gd name="connsiteY1" fmla="*/ 6921910 h 6921910"/>
              <a:gd name="connsiteX2" fmla="*/ 9833 w 3087330"/>
              <a:gd name="connsiteY2" fmla="*/ 6921910 h 6921910"/>
              <a:gd name="connsiteX3" fmla="*/ 0 w 3087330"/>
              <a:gd name="connsiteY3" fmla="*/ 0 h 6921910"/>
              <a:gd name="connsiteX0" fmla="*/ 1091 w 3088421"/>
              <a:gd name="connsiteY0" fmla="*/ 0 h 6921910"/>
              <a:gd name="connsiteX1" fmla="*/ 3088421 w 3088421"/>
              <a:gd name="connsiteY1" fmla="*/ 6921910 h 6921910"/>
              <a:gd name="connsiteX2" fmla="*/ 927 w 3088421"/>
              <a:gd name="connsiteY2" fmla="*/ 6921910 h 6921910"/>
              <a:gd name="connsiteX3" fmla="*/ 1091 w 3088421"/>
              <a:gd name="connsiteY3" fmla="*/ 0 h 692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421" h="6921910">
                <a:moveTo>
                  <a:pt x="1091" y="0"/>
                </a:moveTo>
                <a:lnTo>
                  <a:pt x="3088421" y="6921910"/>
                </a:lnTo>
                <a:lnTo>
                  <a:pt x="927" y="6921910"/>
                </a:lnTo>
                <a:cubicBezTo>
                  <a:pt x="-2351" y="4614607"/>
                  <a:pt x="4369" y="2307303"/>
                  <a:pt x="10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9681B84-4805-4E1A-987A-858933E779BE}"/>
              </a:ext>
            </a:extLst>
          </p:cNvPr>
          <p:cNvSpPr txBox="1"/>
          <p:nvPr userDrawn="1"/>
        </p:nvSpPr>
        <p:spPr>
          <a:xfrm>
            <a:off x="4590000" y="2970000"/>
            <a:ext cx="3499945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500" spc="15" baseline="0" dirty="0">
                <a:solidFill>
                  <a:schemeClr val="accent1"/>
                </a:solidFill>
              </a:rPr>
              <a:t>lvm.fi   Twitter: @lvmfi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04C4B069-EBBD-4F19-8ADE-9A0C822F701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90000" y="3294000"/>
            <a:ext cx="4185000" cy="72509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 dirty="0"/>
              <a:t>Lisää tekstiä tarvittaessa, esimerkiksi oma Twitter-tunnisteesi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0579FA4-2CC1-405D-A634-817E07CEC6C2}"/>
              </a:ext>
            </a:extLst>
          </p:cNvPr>
          <p:cNvSpPr txBox="1"/>
          <p:nvPr userDrawn="1"/>
        </p:nvSpPr>
        <p:spPr>
          <a:xfrm>
            <a:off x="4590001" y="2025000"/>
            <a:ext cx="4101737" cy="634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4125" b="1" spc="15" baseline="0" dirty="0">
                <a:solidFill>
                  <a:schemeClr val="accent1"/>
                </a:solidFill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2868393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- ruot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 hidden="1">
            <a:extLst>
              <a:ext uri="{FF2B5EF4-FFF2-40B4-BE49-F238E27FC236}">
                <a16:creationId xmlns:a16="http://schemas.microsoft.com/office/drawing/2014/main" id="{13132959-FDAF-47AD-A7DD-EA034471F1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4" name="Objekti 3" hidden="1">
                        <a:extLst>
                          <a:ext uri="{FF2B5EF4-FFF2-40B4-BE49-F238E27FC236}">
                            <a16:creationId xmlns:a16="http://schemas.microsoft.com/office/drawing/2014/main" id="{13132959-FDAF-47AD-A7DD-EA034471F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orakulmio 2" hidden="1">
            <a:extLst>
              <a:ext uri="{FF2B5EF4-FFF2-40B4-BE49-F238E27FC236}">
                <a16:creationId xmlns:a16="http://schemas.microsoft.com/office/drawing/2014/main" id="{2569F56F-7BAB-4EC9-9935-080445F7A2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315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4F119D4-57A0-48F9-8B7A-72F510A26E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766" y="-15765"/>
            <a:ext cx="4624322" cy="5166623"/>
          </a:xfrm>
          <a:custGeom>
            <a:avLst/>
            <a:gdLst>
              <a:gd name="connsiteX0" fmla="*/ 0 w 6072188"/>
              <a:gd name="connsiteY0" fmla="*/ 0 h 6865717"/>
              <a:gd name="connsiteX1" fmla="*/ 6072188 w 6072188"/>
              <a:gd name="connsiteY1" fmla="*/ 0 h 6865717"/>
              <a:gd name="connsiteX2" fmla="*/ 6072188 w 6072188"/>
              <a:gd name="connsiteY2" fmla="*/ 6865717 h 6865717"/>
              <a:gd name="connsiteX3" fmla="*/ 0 w 6072188"/>
              <a:gd name="connsiteY3" fmla="*/ 6865717 h 6865717"/>
              <a:gd name="connsiteX4" fmla="*/ 0 w 6072188"/>
              <a:gd name="connsiteY4" fmla="*/ 0 h 6865717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6072188 w 6072188"/>
              <a:gd name="connsiteY2" fmla="*/ 6865717 h 6885382"/>
              <a:gd name="connsiteX3" fmla="*/ 3077497 w 6072188"/>
              <a:gd name="connsiteY3" fmla="*/ 6885382 h 6885382"/>
              <a:gd name="connsiteX4" fmla="*/ 0 w 6072188"/>
              <a:gd name="connsiteY4" fmla="*/ 0 h 6885382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3077497 w 6072188"/>
              <a:gd name="connsiteY2" fmla="*/ 6885382 h 6885382"/>
              <a:gd name="connsiteX3" fmla="*/ 0 w 6072188"/>
              <a:gd name="connsiteY3" fmla="*/ 0 h 6885382"/>
              <a:gd name="connsiteX0" fmla="*/ 0 w 6160678"/>
              <a:gd name="connsiteY0" fmla="*/ 9832 h 6895214"/>
              <a:gd name="connsiteX1" fmla="*/ 6160678 w 6160678"/>
              <a:gd name="connsiteY1" fmla="*/ 0 h 6895214"/>
              <a:gd name="connsiteX2" fmla="*/ 3077497 w 6160678"/>
              <a:gd name="connsiteY2" fmla="*/ 6895214 h 6895214"/>
              <a:gd name="connsiteX3" fmla="*/ 0 w 6160678"/>
              <a:gd name="connsiteY3" fmla="*/ 9832 h 6895214"/>
              <a:gd name="connsiteX0" fmla="*/ 0 w 6160678"/>
              <a:gd name="connsiteY0" fmla="*/ 9832 h 6875550"/>
              <a:gd name="connsiteX1" fmla="*/ 6160678 w 6160678"/>
              <a:gd name="connsiteY1" fmla="*/ 0 h 6875550"/>
              <a:gd name="connsiteX2" fmla="*/ 3126658 w 6160678"/>
              <a:gd name="connsiteY2" fmla="*/ 6875550 h 6875550"/>
              <a:gd name="connsiteX3" fmla="*/ 0 w 6160678"/>
              <a:gd name="connsiteY3" fmla="*/ 9832 h 6875550"/>
              <a:gd name="connsiteX0" fmla="*/ 0 w 6239336"/>
              <a:gd name="connsiteY0" fmla="*/ 0 h 6875550"/>
              <a:gd name="connsiteX1" fmla="*/ 6239336 w 6239336"/>
              <a:gd name="connsiteY1" fmla="*/ 0 h 6875550"/>
              <a:gd name="connsiteX2" fmla="*/ 3205316 w 6239336"/>
              <a:gd name="connsiteY2" fmla="*/ 6875550 h 6875550"/>
              <a:gd name="connsiteX3" fmla="*/ 0 w 6239336"/>
              <a:gd name="connsiteY3" fmla="*/ 0 h 6875550"/>
              <a:gd name="connsiteX0" fmla="*/ 0 w 6239336"/>
              <a:gd name="connsiteY0" fmla="*/ 0 h 6822998"/>
              <a:gd name="connsiteX1" fmla="*/ 6239336 w 6239336"/>
              <a:gd name="connsiteY1" fmla="*/ 0 h 6822998"/>
              <a:gd name="connsiteX2" fmla="*/ 3226337 w 6239336"/>
              <a:gd name="connsiteY2" fmla="*/ 6822998 h 6822998"/>
              <a:gd name="connsiteX3" fmla="*/ 0 w 6239336"/>
              <a:gd name="connsiteY3" fmla="*/ 0 h 6822998"/>
              <a:gd name="connsiteX0" fmla="*/ 0 w 6144743"/>
              <a:gd name="connsiteY0" fmla="*/ 0 h 6822998"/>
              <a:gd name="connsiteX1" fmla="*/ 6144743 w 6144743"/>
              <a:gd name="connsiteY1" fmla="*/ 10511 h 6822998"/>
              <a:gd name="connsiteX2" fmla="*/ 3226337 w 6144743"/>
              <a:gd name="connsiteY2" fmla="*/ 6822998 h 6822998"/>
              <a:gd name="connsiteX3" fmla="*/ 0 w 6144743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43848"/>
              <a:gd name="connsiteX1" fmla="*/ 6144742 w 6144742"/>
              <a:gd name="connsiteY1" fmla="*/ 31361 h 6843848"/>
              <a:gd name="connsiteX2" fmla="*/ 3236847 w 6144742"/>
              <a:gd name="connsiteY2" fmla="*/ 6843848 h 6843848"/>
              <a:gd name="connsiteX3" fmla="*/ 0 w 6144742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763" h="6833423">
                <a:moveTo>
                  <a:pt x="0" y="0"/>
                </a:moveTo>
                <a:cubicBezTo>
                  <a:pt x="6133268" y="34781"/>
                  <a:pt x="64026" y="17432"/>
                  <a:pt x="6165763" y="20936"/>
                </a:cubicBezTo>
                <a:cubicBezTo>
                  <a:pt x="3231031" y="6832234"/>
                  <a:pt x="4227166" y="4562594"/>
                  <a:pt x="3257868" y="6833423"/>
                </a:cubicBezTo>
                <a:cubicBezTo>
                  <a:pt x="-7232" y="-52592"/>
                  <a:pt x="3223060" y="6833887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51083D49-F859-450D-987B-994D76BDF8A0}"/>
              </a:ext>
            </a:extLst>
          </p:cNvPr>
          <p:cNvSpPr/>
          <p:nvPr userDrawn="1"/>
        </p:nvSpPr>
        <p:spPr>
          <a:xfrm>
            <a:off x="264" y="0"/>
            <a:ext cx="2435509" cy="5156663"/>
          </a:xfrm>
          <a:custGeom>
            <a:avLst/>
            <a:gdLst>
              <a:gd name="connsiteX0" fmla="*/ 0 w 3087330"/>
              <a:gd name="connsiteY0" fmla="*/ 0 h 6921910"/>
              <a:gd name="connsiteX1" fmla="*/ 3087330 w 3087330"/>
              <a:gd name="connsiteY1" fmla="*/ 6921910 h 6921910"/>
              <a:gd name="connsiteX2" fmla="*/ 9833 w 3087330"/>
              <a:gd name="connsiteY2" fmla="*/ 6921910 h 6921910"/>
              <a:gd name="connsiteX3" fmla="*/ 0 w 3087330"/>
              <a:gd name="connsiteY3" fmla="*/ 0 h 6921910"/>
              <a:gd name="connsiteX0" fmla="*/ 1091 w 3088421"/>
              <a:gd name="connsiteY0" fmla="*/ 0 h 6921910"/>
              <a:gd name="connsiteX1" fmla="*/ 3088421 w 3088421"/>
              <a:gd name="connsiteY1" fmla="*/ 6921910 h 6921910"/>
              <a:gd name="connsiteX2" fmla="*/ 927 w 3088421"/>
              <a:gd name="connsiteY2" fmla="*/ 6921910 h 6921910"/>
              <a:gd name="connsiteX3" fmla="*/ 1091 w 3088421"/>
              <a:gd name="connsiteY3" fmla="*/ 0 h 692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421" h="6921910">
                <a:moveTo>
                  <a:pt x="1091" y="0"/>
                </a:moveTo>
                <a:lnTo>
                  <a:pt x="3088421" y="6921910"/>
                </a:lnTo>
                <a:lnTo>
                  <a:pt x="927" y="6921910"/>
                </a:lnTo>
                <a:cubicBezTo>
                  <a:pt x="-2351" y="4614607"/>
                  <a:pt x="4369" y="2307303"/>
                  <a:pt x="10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7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56E7178-C3F5-4BC9-8C47-60F71F385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4563009" y="4414500"/>
            <a:ext cx="2163858" cy="297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4F41684-A087-4CBE-B119-F203F60264D8}"/>
              </a:ext>
            </a:extLst>
          </p:cNvPr>
          <p:cNvSpPr txBox="1"/>
          <p:nvPr userDrawn="1"/>
        </p:nvSpPr>
        <p:spPr>
          <a:xfrm>
            <a:off x="4590001" y="2025000"/>
            <a:ext cx="4101737" cy="634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4125" b="1" spc="15" baseline="0" dirty="0" err="1">
                <a:solidFill>
                  <a:schemeClr val="accent1"/>
                </a:solidFill>
              </a:rPr>
              <a:t>Tack</a:t>
            </a:r>
            <a:r>
              <a:rPr lang="fi-FI" sz="4125" b="1" spc="15" baseline="0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15" name="Tekstin paikkamerkki 16">
            <a:extLst>
              <a:ext uri="{FF2B5EF4-FFF2-40B4-BE49-F238E27FC236}">
                <a16:creationId xmlns:a16="http://schemas.microsoft.com/office/drawing/2014/main" id="{0C96CA42-8A68-4A88-A99B-1AF14F5E8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0000" y="3294000"/>
            <a:ext cx="4185000" cy="72509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 dirty="0"/>
              <a:t>Lisää tekstiä tarvittaessa, esimerkiksi oma Twitter-tunnisteesi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68B01E7-2081-428F-B8DA-704A971436EE}"/>
              </a:ext>
            </a:extLst>
          </p:cNvPr>
          <p:cNvSpPr txBox="1"/>
          <p:nvPr userDrawn="1"/>
        </p:nvSpPr>
        <p:spPr>
          <a:xfrm>
            <a:off x="4590000" y="2970000"/>
            <a:ext cx="3499945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500" spc="15" baseline="0" dirty="0">
                <a:solidFill>
                  <a:schemeClr val="accent1"/>
                </a:solidFill>
              </a:rPr>
              <a:t>lvm.fi/</a:t>
            </a:r>
            <a:r>
              <a:rPr lang="fi-FI" sz="1500" spc="15" baseline="0" dirty="0" err="1">
                <a:solidFill>
                  <a:schemeClr val="accent1"/>
                </a:solidFill>
              </a:rPr>
              <a:t>sv</a:t>
            </a:r>
            <a:r>
              <a:rPr lang="fi-FI" sz="1500" spc="15" baseline="0" dirty="0">
                <a:solidFill>
                  <a:schemeClr val="accent1"/>
                </a:solidFill>
              </a:rPr>
              <a:t>   Twitter: @lvmfi</a:t>
            </a:r>
          </a:p>
        </p:txBody>
      </p:sp>
    </p:spTree>
    <p:extLst>
      <p:ext uri="{BB962C8B-B14F-4D97-AF65-F5344CB8AC3E}">
        <p14:creationId xmlns:p14="http://schemas.microsoft.com/office/powerpoint/2010/main" val="3241408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- engl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 hidden="1">
            <a:extLst>
              <a:ext uri="{FF2B5EF4-FFF2-40B4-BE49-F238E27FC236}">
                <a16:creationId xmlns:a16="http://schemas.microsoft.com/office/drawing/2014/main" id="{584B13AD-38C9-41D0-B5CA-E488E81498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4" name="Objekti 3" hidden="1">
                        <a:extLst>
                          <a:ext uri="{FF2B5EF4-FFF2-40B4-BE49-F238E27FC236}">
                            <a16:creationId xmlns:a16="http://schemas.microsoft.com/office/drawing/2014/main" id="{584B13AD-38C9-41D0-B5CA-E488E81498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orakulmio 6" hidden="1">
            <a:extLst>
              <a:ext uri="{FF2B5EF4-FFF2-40B4-BE49-F238E27FC236}">
                <a16:creationId xmlns:a16="http://schemas.microsoft.com/office/drawing/2014/main" id="{D1ABE656-6E12-4222-8818-D6ACA50444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315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4F119D4-57A0-48F9-8B7A-72F510A26E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766" y="-15765"/>
            <a:ext cx="4624322" cy="5166623"/>
          </a:xfrm>
          <a:custGeom>
            <a:avLst/>
            <a:gdLst>
              <a:gd name="connsiteX0" fmla="*/ 0 w 6072188"/>
              <a:gd name="connsiteY0" fmla="*/ 0 h 6865717"/>
              <a:gd name="connsiteX1" fmla="*/ 6072188 w 6072188"/>
              <a:gd name="connsiteY1" fmla="*/ 0 h 6865717"/>
              <a:gd name="connsiteX2" fmla="*/ 6072188 w 6072188"/>
              <a:gd name="connsiteY2" fmla="*/ 6865717 h 6865717"/>
              <a:gd name="connsiteX3" fmla="*/ 0 w 6072188"/>
              <a:gd name="connsiteY3" fmla="*/ 6865717 h 6865717"/>
              <a:gd name="connsiteX4" fmla="*/ 0 w 6072188"/>
              <a:gd name="connsiteY4" fmla="*/ 0 h 6865717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6072188 w 6072188"/>
              <a:gd name="connsiteY2" fmla="*/ 6865717 h 6885382"/>
              <a:gd name="connsiteX3" fmla="*/ 3077497 w 6072188"/>
              <a:gd name="connsiteY3" fmla="*/ 6885382 h 6885382"/>
              <a:gd name="connsiteX4" fmla="*/ 0 w 6072188"/>
              <a:gd name="connsiteY4" fmla="*/ 0 h 6885382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3077497 w 6072188"/>
              <a:gd name="connsiteY2" fmla="*/ 6885382 h 6885382"/>
              <a:gd name="connsiteX3" fmla="*/ 0 w 6072188"/>
              <a:gd name="connsiteY3" fmla="*/ 0 h 6885382"/>
              <a:gd name="connsiteX0" fmla="*/ 0 w 6160678"/>
              <a:gd name="connsiteY0" fmla="*/ 9832 h 6895214"/>
              <a:gd name="connsiteX1" fmla="*/ 6160678 w 6160678"/>
              <a:gd name="connsiteY1" fmla="*/ 0 h 6895214"/>
              <a:gd name="connsiteX2" fmla="*/ 3077497 w 6160678"/>
              <a:gd name="connsiteY2" fmla="*/ 6895214 h 6895214"/>
              <a:gd name="connsiteX3" fmla="*/ 0 w 6160678"/>
              <a:gd name="connsiteY3" fmla="*/ 9832 h 6895214"/>
              <a:gd name="connsiteX0" fmla="*/ 0 w 6160678"/>
              <a:gd name="connsiteY0" fmla="*/ 9832 h 6875550"/>
              <a:gd name="connsiteX1" fmla="*/ 6160678 w 6160678"/>
              <a:gd name="connsiteY1" fmla="*/ 0 h 6875550"/>
              <a:gd name="connsiteX2" fmla="*/ 3126658 w 6160678"/>
              <a:gd name="connsiteY2" fmla="*/ 6875550 h 6875550"/>
              <a:gd name="connsiteX3" fmla="*/ 0 w 6160678"/>
              <a:gd name="connsiteY3" fmla="*/ 9832 h 6875550"/>
              <a:gd name="connsiteX0" fmla="*/ 0 w 6239336"/>
              <a:gd name="connsiteY0" fmla="*/ 0 h 6875550"/>
              <a:gd name="connsiteX1" fmla="*/ 6239336 w 6239336"/>
              <a:gd name="connsiteY1" fmla="*/ 0 h 6875550"/>
              <a:gd name="connsiteX2" fmla="*/ 3205316 w 6239336"/>
              <a:gd name="connsiteY2" fmla="*/ 6875550 h 6875550"/>
              <a:gd name="connsiteX3" fmla="*/ 0 w 6239336"/>
              <a:gd name="connsiteY3" fmla="*/ 0 h 6875550"/>
              <a:gd name="connsiteX0" fmla="*/ 0 w 6239336"/>
              <a:gd name="connsiteY0" fmla="*/ 0 h 6822998"/>
              <a:gd name="connsiteX1" fmla="*/ 6239336 w 6239336"/>
              <a:gd name="connsiteY1" fmla="*/ 0 h 6822998"/>
              <a:gd name="connsiteX2" fmla="*/ 3226337 w 6239336"/>
              <a:gd name="connsiteY2" fmla="*/ 6822998 h 6822998"/>
              <a:gd name="connsiteX3" fmla="*/ 0 w 6239336"/>
              <a:gd name="connsiteY3" fmla="*/ 0 h 6822998"/>
              <a:gd name="connsiteX0" fmla="*/ 0 w 6144743"/>
              <a:gd name="connsiteY0" fmla="*/ 0 h 6822998"/>
              <a:gd name="connsiteX1" fmla="*/ 6144743 w 6144743"/>
              <a:gd name="connsiteY1" fmla="*/ 10511 h 6822998"/>
              <a:gd name="connsiteX2" fmla="*/ 3226337 w 6144743"/>
              <a:gd name="connsiteY2" fmla="*/ 6822998 h 6822998"/>
              <a:gd name="connsiteX3" fmla="*/ 0 w 6144743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43848"/>
              <a:gd name="connsiteX1" fmla="*/ 6144742 w 6144742"/>
              <a:gd name="connsiteY1" fmla="*/ 31361 h 6843848"/>
              <a:gd name="connsiteX2" fmla="*/ 3236847 w 6144742"/>
              <a:gd name="connsiteY2" fmla="*/ 6843848 h 6843848"/>
              <a:gd name="connsiteX3" fmla="*/ 0 w 6144742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763" h="6833423">
                <a:moveTo>
                  <a:pt x="0" y="0"/>
                </a:moveTo>
                <a:cubicBezTo>
                  <a:pt x="6133268" y="34781"/>
                  <a:pt x="64026" y="17432"/>
                  <a:pt x="6165763" y="20936"/>
                </a:cubicBezTo>
                <a:cubicBezTo>
                  <a:pt x="3231031" y="6832234"/>
                  <a:pt x="4227166" y="4562594"/>
                  <a:pt x="3257868" y="6833423"/>
                </a:cubicBezTo>
                <a:cubicBezTo>
                  <a:pt x="-7232" y="-52592"/>
                  <a:pt x="3223060" y="6833887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51083D49-F859-450D-987B-994D76BDF8A0}"/>
              </a:ext>
            </a:extLst>
          </p:cNvPr>
          <p:cNvSpPr/>
          <p:nvPr userDrawn="1"/>
        </p:nvSpPr>
        <p:spPr>
          <a:xfrm>
            <a:off x="264" y="0"/>
            <a:ext cx="2435509" cy="5156663"/>
          </a:xfrm>
          <a:custGeom>
            <a:avLst/>
            <a:gdLst>
              <a:gd name="connsiteX0" fmla="*/ 0 w 3087330"/>
              <a:gd name="connsiteY0" fmla="*/ 0 h 6921910"/>
              <a:gd name="connsiteX1" fmla="*/ 3087330 w 3087330"/>
              <a:gd name="connsiteY1" fmla="*/ 6921910 h 6921910"/>
              <a:gd name="connsiteX2" fmla="*/ 9833 w 3087330"/>
              <a:gd name="connsiteY2" fmla="*/ 6921910 h 6921910"/>
              <a:gd name="connsiteX3" fmla="*/ 0 w 3087330"/>
              <a:gd name="connsiteY3" fmla="*/ 0 h 6921910"/>
              <a:gd name="connsiteX0" fmla="*/ 1091 w 3088421"/>
              <a:gd name="connsiteY0" fmla="*/ 0 h 6921910"/>
              <a:gd name="connsiteX1" fmla="*/ 3088421 w 3088421"/>
              <a:gd name="connsiteY1" fmla="*/ 6921910 h 6921910"/>
              <a:gd name="connsiteX2" fmla="*/ 927 w 3088421"/>
              <a:gd name="connsiteY2" fmla="*/ 6921910 h 6921910"/>
              <a:gd name="connsiteX3" fmla="*/ 1091 w 3088421"/>
              <a:gd name="connsiteY3" fmla="*/ 0 h 692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421" h="6921910">
                <a:moveTo>
                  <a:pt x="1091" y="0"/>
                </a:moveTo>
                <a:lnTo>
                  <a:pt x="3088421" y="6921910"/>
                </a:lnTo>
                <a:lnTo>
                  <a:pt x="927" y="6921910"/>
                </a:lnTo>
                <a:cubicBezTo>
                  <a:pt x="-2351" y="4614607"/>
                  <a:pt x="4369" y="2307303"/>
                  <a:pt x="10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61E076-4605-47F2-A2AB-3CAFAB069F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9" y="4414500"/>
            <a:ext cx="2545714" cy="297000"/>
          </a:xfrm>
          <a:prstGeom prst="rect">
            <a:avLst/>
          </a:prstGeom>
        </p:spPr>
      </p:pic>
      <p:sp>
        <p:nvSpPr>
          <p:cNvPr id="14" name="Tekstin paikkamerkki 16">
            <a:extLst>
              <a:ext uri="{FF2B5EF4-FFF2-40B4-BE49-F238E27FC236}">
                <a16:creationId xmlns:a16="http://schemas.microsoft.com/office/drawing/2014/main" id="{F97E2AE8-71D9-4C16-A67B-3180FEAE54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0000" y="3294000"/>
            <a:ext cx="4185000" cy="72509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 dirty="0"/>
              <a:t>Lisää tekstiä tarvittaessa, esimerkiksi oma Twitter-tunnisteesi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CB06F3E-97CB-4DF4-B2A1-B6A7A7CCC4B4}"/>
              </a:ext>
            </a:extLst>
          </p:cNvPr>
          <p:cNvSpPr txBox="1"/>
          <p:nvPr userDrawn="1"/>
        </p:nvSpPr>
        <p:spPr>
          <a:xfrm>
            <a:off x="4590001" y="2025000"/>
            <a:ext cx="4101737" cy="634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4125" b="1" spc="15" baseline="0" dirty="0" err="1">
                <a:solidFill>
                  <a:schemeClr val="accent1"/>
                </a:solidFill>
              </a:rPr>
              <a:t>Thank</a:t>
            </a:r>
            <a:r>
              <a:rPr lang="fi-FI" sz="4125" b="1" spc="15" baseline="0" dirty="0">
                <a:solidFill>
                  <a:schemeClr val="accent1"/>
                </a:solidFill>
              </a:rPr>
              <a:t> </a:t>
            </a:r>
            <a:r>
              <a:rPr lang="fi-FI" sz="4125" b="1" spc="15" baseline="0" dirty="0" err="1">
                <a:solidFill>
                  <a:schemeClr val="accent1"/>
                </a:solidFill>
              </a:rPr>
              <a:t>you</a:t>
            </a:r>
            <a:r>
              <a:rPr lang="fi-FI" sz="4125" b="1" spc="15" baseline="0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8A2A49B-0CCE-4ED7-9471-689BA27AA065}"/>
              </a:ext>
            </a:extLst>
          </p:cNvPr>
          <p:cNvSpPr txBox="1"/>
          <p:nvPr userDrawn="1"/>
        </p:nvSpPr>
        <p:spPr>
          <a:xfrm>
            <a:off x="4590000" y="2970000"/>
            <a:ext cx="3499945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500" spc="15" baseline="0" dirty="0">
                <a:solidFill>
                  <a:schemeClr val="accent1"/>
                </a:solidFill>
              </a:rPr>
              <a:t>lvm.fi/en   Twitter: @lvmfi</a:t>
            </a:r>
          </a:p>
        </p:txBody>
      </p:sp>
    </p:spTree>
    <p:extLst>
      <p:ext uri="{BB962C8B-B14F-4D97-AF65-F5344CB8AC3E}">
        <p14:creationId xmlns:p14="http://schemas.microsoft.com/office/powerpoint/2010/main" val="254591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" y="576"/>
            <a:ext cx="9141950" cy="514234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4305600" y="4567240"/>
            <a:ext cx="4481217" cy="13930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A8A826B-B5D9-4141-90D7-A8FC665180A9}" type="datetime1">
              <a:rPr lang="fi-FI" smtClean="0"/>
              <a:t>8.6.2021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4305600" y="4706542"/>
            <a:ext cx="4481217" cy="13930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61" y="4845846"/>
            <a:ext cx="907257" cy="135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7" y="4469164"/>
            <a:ext cx="2460683" cy="5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4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9139237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4305600" y="4567240"/>
            <a:ext cx="4481217" cy="13930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052DD1B-160D-4AAD-B3FC-226C35FD6FFB}" type="datetime1">
              <a:rPr lang="fi-FI" smtClean="0"/>
              <a:t>8.6.2021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4305600" y="4706542"/>
            <a:ext cx="4481217" cy="13930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61" y="4845846"/>
            <a:ext cx="907257" cy="135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7" y="4469164"/>
            <a:ext cx="2460683" cy="5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5812-B90C-49D7-AC6C-20AD81B6E95C}" type="datetime1">
              <a:rPr lang="fi-FI" smtClean="0"/>
              <a:t>8.6.2021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564356" y="841772"/>
            <a:ext cx="8222464" cy="17907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000" b="1">
                <a:solidFill>
                  <a:srgbClr val="0000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64356" y="2701531"/>
            <a:ext cx="8222464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00FF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599" y="4717258"/>
            <a:ext cx="5767201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79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valkoisella pohj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F4C7-CA69-44E8-9086-A4C1B18872B3}" type="datetime1">
              <a:rPr lang="fi-FI" smtClean="0"/>
              <a:t>8.6.2021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599" y="4717258"/>
            <a:ext cx="5767201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962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9140951" cy="5141784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0843" y="916783"/>
            <a:ext cx="6193957" cy="37266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214D-7906-4FCC-BB56-7BC3AA7C7807}" type="datetime1">
              <a:rPr lang="fi-FI" smtClean="0"/>
              <a:t>8.6.2021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113576" y="4717258"/>
            <a:ext cx="431224" cy="263129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600" y="4717258"/>
            <a:ext cx="4831972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880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6"/>
            <a:ext cx="9140950" cy="5141784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0843" y="916783"/>
            <a:ext cx="6193957" cy="37266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3E28-74A6-4495-AB6B-05D7AFDC98C3}" type="datetime1">
              <a:rPr lang="fi-FI" smtClean="0"/>
              <a:t>8.6.2021</a:t>
            </a:fld>
            <a:endParaRPr 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113576" y="4717258"/>
            <a:ext cx="431224" cy="263129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600" y="4717258"/>
            <a:ext cx="4831972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09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4.w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19.emf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2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193" y="177800"/>
            <a:ext cx="8429625" cy="7281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3" y="916783"/>
            <a:ext cx="8435975" cy="372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50843" y="4717258"/>
            <a:ext cx="786753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7935A14-0F58-41AF-A25B-9E6E824692CD}" type="datetime1">
              <a:rPr lang="fi-FI" smtClean="0"/>
              <a:t>8.6.2021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599" y="4717258"/>
            <a:ext cx="5767201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048802" y="4717258"/>
            <a:ext cx="647998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9773" y="4768757"/>
            <a:ext cx="681047" cy="19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66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96" r:id="rId3"/>
    <p:sldLayoutId id="2147483689" r:id="rId4"/>
    <p:sldLayoutId id="2147483684" r:id="rId5"/>
    <p:sldLayoutId id="2147483675" r:id="rId6"/>
    <p:sldLayoutId id="2147483674" r:id="rId7"/>
    <p:sldLayoutId id="2147483703" r:id="rId8"/>
    <p:sldLayoutId id="2147483705" r:id="rId9"/>
    <p:sldLayoutId id="2147483702" r:id="rId10"/>
    <p:sldLayoutId id="2147483704" r:id="rId11"/>
    <p:sldLayoutId id="2147483709" r:id="rId12"/>
    <p:sldLayoutId id="2147483676" r:id="rId13"/>
    <p:sldLayoutId id="2147483677" r:id="rId14"/>
    <p:sldLayoutId id="2147483708" r:id="rId15"/>
    <p:sldLayoutId id="2147483678" r:id="rId16"/>
    <p:sldLayoutId id="2147483679" r:id="rId17"/>
  </p:sldLayoutIdLst>
  <p:hf hdr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2700" b="1" i="0" kern="1200" spc="-75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1" userDrawn="1">
          <p15:clr>
            <a:srgbClr val="F26B43"/>
          </p15:clr>
        </p15:guide>
        <p15:guide id="4" pos="5535" userDrawn="1">
          <p15:clr>
            <a:srgbClr val="F26B43"/>
          </p15:clr>
        </p15:guide>
        <p15:guide id="5" orient="horz" pos="578" userDrawn="1">
          <p15:clr>
            <a:srgbClr val="F26B43"/>
          </p15:clr>
        </p15:guide>
        <p15:guide id="6" orient="horz" pos="3126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3011" userDrawn="1">
          <p15:clr>
            <a:srgbClr val="F26B43"/>
          </p15:clr>
        </p15:guide>
        <p15:guide id="9" orient="horz" pos="226" userDrawn="1">
          <p15:clr>
            <a:srgbClr val="F26B43"/>
          </p15:clr>
        </p15:guide>
        <p15:guide id="10" userDrawn="1">
          <p15:clr>
            <a:srgbClr val="F26B43"/>
          </p15:clr>
        </p15:guide>
        <p15:guide id="11" pos="113" userDrawn="1">
          <p15:clr>
            <a:srgbClr val="F26B43"/>
          </p15:clr>
        </p15:guide>
        <p15:guide id="12" pos="5647" userDrawn="1">
          <p15:clr>
            <a:srgbClr val="F26B43"/>
          </p15:clr>
        </p15:guide>
        <p15:guide id="13" orient="horz" pos="112" userDrawn="1">
          <p15:clr>
            <a:srgbClr val="F26B43"/>
          </p15:clr>
        </p15:guide>
        <p15:guide id="14" pos="3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193" y="177800"/>
            <a:ext cx="8429625" cy="7281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3" y="916783"/>
            <a:ext cx="8435975" cy="37266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2652" y="4717258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B2940CA-764F-3445-83AB-AF87E7909C2F}" type="datetimeFigureOut">
              <a:rPr lang="fi-FI" smtClean="0"/>
              <a:pPr/>
              <a:t>8.6.2021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68113" y="4717258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79561" y="4717258"/>
            <a:ext cx="907257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" y="4677679"/>
            <a:ext cx="1879200" cy="39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65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2700" b="0" i="0" kern="1200" spc="-75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21">
          <p15:clr>
            <a:srgbClr val="F26B43"/>
          </p15:clr>
        </p15:guide>
        <p15:guide id="4" pos="5535">
          <p15:clr>
            <a:srgbClr val="F26B43"/>
          </p15:clr>
        </p15:guide>
        <p15:guide id="5" orient="horz" pos="578">
          <p15:clr>
            <a:srgbClr val="F26B43"/>
          </p15:clr>
        </p15:guide>
        <p15:guide id="6" orient="horz" pos="3126">
          <p15:clr>
            <a:srgbClr val="F26B43"/>
          </p15:clr>
        </p15:guide>
        <p15:guide id="7" orient="horz">
          <p15:clr>
            <a:srgbClr val="F26B43"/>
          </p15:clr>
        </p15:guide>
        <p15:guide id="8" orient="horz" pos="3011">
          <p15:clr>
            <a:srgbClr val="F26B43"/>
          </p15:clr>
        </p15:guide>
        <p15:guide id="9" orient="horz" pos="226">
          <p15:clr>
            <a:srgbClr val="F26B43"/>
          </p15:clr>
        </p15:guide>
        <p15:guide id="10">
          <p15:clr>
            <a:srgbClr val="F26B43"/>
          </p15:clr>
        </p15:guide>
        <p15:guide id="11" pos="113">
          <p15:clr>
            <a:srgbClr val="F26B43"/>
          </p15:clr>
        </p15:guide>
        <p15:guide id="12" pos="5647">
          <p15:clr>
            <a:srgbClr val="F26B43"/>
          </p15:clr>
        </p15:guide>
        <p15:guide id="13" orient="horz" pos="112">
          <p15:clr>
            <a:srgbClr val="F26B43"/>
          </p15:clr>
        </p15:guide>
        <p15:guide id="14" pos="3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i 8" hidden="1">
            <a:extLst>
              <a:ext uri="{FF2B5EF4-FFF2-40B4-BE49-F238E27FC236}">
                <a16:creationId xmlns:a16="http://schemas.microsoft.com/office/drawing/2014/main" id="{01FFD506-F864-4D82-A687-A4B63550FA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20" imgW="395" imgH="396" progId="TCLayout.ActiveDocument.1">
                  <p:embed/>
                </p:oleObj>
              </mc:Choice>
              <mc:Fallback>
                <p:oleObj name="think-cell Slide" r:id="rId20" imgW="395" imgH="396" progId="TCLayout.ActiveDocument.1">
                  <p:embed/>
                  <p:pic>
                    <p:nvPicPr>
                      <p:cNvPr id="9" name="Objekti 8" hidden="1">
                        <a:extLst>
                          <a:ext uri="{FF2B5EF4-FFF2-40B4-BE49-F238E27FC236}">
                            <a16:creationId xmlns:a16="http://schemas.microsoft.com/office/drawing/2014/main" id="{01FFD506-F864-4D82-A687-A4B63550FA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 hidden="1">
            <a:extLst>
              <a:ext uri="{FF2B5EF4-FFF2-40B4-BE49-F238E27FC236}">
                <a16:creationId xmlns:a16="http://schemas.microsoft.com/office/drawing/2014/main" id="{FD5EC254-8AF4-4A4E-BB59-CCDD6B280DAE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4F467FD-623F-4ACA-87E6-5F1356B1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270000"/>
            <a:ext cx="6750000" cy="729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4AD7BF9-5B1D-4AF7-9CDD-1F804BBA8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000" y="1269000"/>
            <a:ext cx="4725000" cy="3429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4381B7-3DFF-420E-8B6A-B6ACA7BE5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0595" y="4846884"/>
            <a:ext cx="549174" cy="135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1"/>
                </a:solidFill>
              </a:defRPr>
            </a:lvl1pPr>
          </a:lstStyle>
          <a:p>
            <a:fld id="{095CFC36-789F-4B6B-BEE7-671B9B40FD2A}" type="datetime1">
              <a:rPr lang="fi-FI" smtClean="0"/>
              <a:t>8.6.2021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CAF5B3-53B6-4C7D-A6BE-5DB4C46A9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920" y="4846884"/>
            <a:ext cx="242876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1"/>
                </a:solidFill>
              </a:defRPr>
            </a:lvl1pPr>
          </a:lstStyle>
          <a:p>
            <a:fld id="{628F3778-6073-48C0-8E18-EFC09B82139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E342DE-6900-41D3-861D-47AE2BBF4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5551" y="4846884"/>
            <a:ext cx="3331364" cy="135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0" name="Kuva 9" descr="Kuva, joka sisältää kohteen näyttö, objekti, valaistu, istuminen&#10;&#10;Kuvaus luotu automaattisesti">
            <a:extLst>
              <a:ext uri="{FF2B5EF4-FFF2-40B4-BE49-F238E27FC236}">
                <a16:creationId xmlns:a16="http://schemas.microsoft.com/office/drawing/2014/main" id="{5E5D83C3-C317-4DEE-83C5-14F84868296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5" y="4824567"/>
            <a:ext cx="400574" cy="1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hf hdr="0"/>
  <p:txStyles>
    <p:titleStyle>
      <a:lvl1pPr algn="l" defTabSz="270000" rtl="0" eaLnBrk="1" latinLnBrk="0" hangingPunct="1">
        <a:lnSpc>
          <a:spcPct val="85000"/>
        </a:lnSpc>
        <a:spcBef>
          <a:spcPct val="0"/>
        </a:spcBef>
        <a:buNone/>
        <a:defRPr sz="2400" b="1" kern="1200" spc="-1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1620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23850" indent="-162000" algn="l" defTabSz="1620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1620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1620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1620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7">
          <p15:clr>
            <a:srgbClr val="F26B43"/>
          </p15:clr>
        </p15:guide>
        <p15:guide id="4" orient="horz" pos="4156">
          <p15:clr>
            <a:srgbClr val="F26B43"/>
          </p15:clr>
        </p15:guide>
        <p15:guide id="5" pos="73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" y="0"/>
            <a:ext cx="914195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Datatalousfoorumi </a:t>
            </a:r>
            <a:br>
              <a:rPr lang="fi-FI" dirty="0" smtClean="0"/>
            </a:br>
            <a:r>
              <a:rPr lang="fi-FI" dirty="0" smtClean="0"/>
              <a:t>8.6.2021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1" y="4584796"/>
            <a:ext cx="2250351" cy="28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" y="0"/>
            <a:ext cx="9141953" cy="5143500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Kiitos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1" y="4584796"/>
            <a:ext cx="2250351" cy="289568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557213" y="2963119"/>
            <a:ext cx="528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Maria </a:t>
            </a:r>
            <a:r>
              <a:rPr lang="fi-FI" dirty="0" smtClean="0">
                <a:solidFill>
                  <a:schemeClr val="bg1"/>
                </a:solidFill>
              </a:rPr>
              <a:t>Rautavirta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Maria.rautavirta@lvm.fi</a:t>
            </a:r>
          </a:p>
        </p:txBody>
      </p:sp>
    </p:spTree>
    <p:extLst>
      <p:ext uri="{BB962C8B-B14F-4D97-AF65-F5344CB8AC3E}">
        <p14:creationId xmlns:p14="http://schemas.microsoft.com/office/powerpoint/2010/main" val="24434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9" y="0"/>
            <a:ext cx="9092805" cy="51435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1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" y="0"/>
            <a:ext cx="9141953" cy="5143500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Ajankohtaiset EU-kuulumiset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1" y="4584796"/>
            <a:ext cx="2250351" cy="289568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557213" y="2963119"/>
            <a:ext cx="528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Maria </a:t>
            </a:r>
            <a:r>
              <a:rPr lang="fi-FI" dirty="0" smtClean="0">
                <a:solidFill>
                  <a:schemeClr val="bg1"/>
                </a:solidFill>
              </a:rPr>
              <a:t>Rautavirta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yksikön johtaja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liikenne- </a:t>
            </a:r>
            <a:r>
              <a:rPr lang="fi-FI" dirty="0">
                <a:solidFill>
                  <a:schemeClr val="bg1"/>
                </a:solidFill>
              </a:rPr>
              <a:t>ja </a:t>
            </a:r>
            <a:r>
              <a:rPr lang="fi-FI" dirty="0" smtClean="0">
                <a:solidFill>
                  <a:schemeClr val="bg1"/>
                </a:solidFill>
              </a:rPr>
              <a:t>viestintäministeriö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50843" y="916783"/>
            <a:ext cx="6193957" cy="39551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Komission ehdotus </a:t>
            </a:r>
            <a:r>
              <a:rPr lang="fi-FI" dirty="0" smtClean="0"/>
              <a:t>asetukseksi tekoälyn harmonisoiduksi sääntelyksi (</a:t>
            </a:r>
            <a:r>
              <a:rPr lang="fi-FI" dirty="0" err="1" smtClean="0"/>
              <a:t>Artificial</a:t>
            </a:r>
            <a:r>
              <a:rPr lang="fi-FI" dirty="0" smtClean="0"/>
              <a:t> </a:t>
            </a:r>
            <a:r>
              <a:rPr lang="fi-FI" dirty="0" err="1" smtClean="0"/>
              <a:t>Intelligence</a:t>
            </a:r>
            <a:r>
              <a:rPr lang="fi-FI" dirty="0" smtClean="0"/>
              <a:t> Act) </a:t>
            </a:r>
            <a:r>
              <a:rPr lang="fi-FI" dirty="0"/>
              <a:t>21.4.2021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Komission tiedonanto eurooppalaisesta </a:t>
            </a:r>
            <a:r>
              <a:rPr lang="fi-FI" dirty="0"/>
              <a:t>lähestymistavasta </a:t>
            </a:r>
            <a:r>
              <a:rPr lang="fi-FI" dirty="0" smtClean="0"/>
              <a:t>tekoälyyn </a:t>
            </a:r>
            <a:r>
              <a:rPr lang="fi-FI" dirty="0"/>
              <a:t>21.4.2021</a:t>
            </a:r>
            <a:endParaRPr lang="fi-FI" dirty="0" smtClean="0"/>
          </a:p>
          <a:p>
            <a:r>
              <a:rPr lang="fi-FI" dirty="0" err="1" smtClean="0"/>
              <a:t>eIDAS</a:t>
            </a:r>
            <a:r>
              <a:rPr lang="fi-FI" dirty="0" smtClean="0"/>
              <a:t>-asetuksen </a:t>
            </a:r>
            <a:r>
              <a:rPr lang="fi-FI" dirty="0"/>
              <a:t>uudelleenarviointi, eurooppalainen       sähköisen tunnistamisen kehittäminen, 3.6.2021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 smtClean="0"/>
              <a:t>Konsultaatiot: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Data </a:t>
            </a:r>
            <a:r>
              <a:rPr lang="fi-FI" dirty="0"/>
              <a:t>Act (</a:t>
            </a:r>
            <a:r>
              <a:rPr lang="fi-FI" dirty="0" smtClean="0"/>
              <a:t>Datasäädös) </a:t>
            </a:r>
            <a:r>
              <a:rPr lang="fi-FI" dirty="0"/>
              <a:t>-  </a:t>
            </a:r>
            <a:r>
              <a:rPr lang="fi-FI" dirty="0" smtClean="0"/>
              <a:t>auki 3.9.2021 asti</a:t>
            </a:r>
            <a:r>
              <a:rPr lang="fi-FI" dirty="0"/>
              <a:t>. </a:t>
            </a:r>
            <a:r>
              <a:rPr lang="fi-FI" dirty="0" smtClean="0"/>
              <a:t>LVM järjestää datasäädöksen </a:t>
            </a:r>
            <a:r>
              <a:rPr lang="fi-FI"/>
              <a:t>konsultaatiosta </a:t>
            </a:r>
            <a:r>
              <a:rPr lang="fi-FI" smtClean="0"/>
              <a:t>kuulemistilaisuuden      22.6</a:t>
            </a:r>
            <a:r>
              <a:rPr lang="fi-FI" dirty="0"/>
              <a:t>. klo 13 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Declaration</a:t>
            </a:r>
            <a:r>
              <a:rPr lang="fi-FI" dirty="0" smtClean="0"/>
              <a:t> </a:t>
            </a:r>
            <a:r>
              <a:rPr lang="fi-FI" dirty="0"/>
              <a:t>of Digital </a:t>
            </a:r>
            <a:r>
              <a:rPr lang="fi-FI" dirty="0" err="1" smtClean="0"/>
              <a:t>Principles</a:t>
            </a:r>
            <a:r>
              <a:rPr lang="fi-FI" dirty="0" smtClean="0"/>
              <a:t> – auki 2.9.2021 asti.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Artificial</a:t>
            </a:r>
            <a:r>
              <a:rPr lang="fi-FI" dirty="0" smtClean="0"/>
              <a:t> </a:t>
            </a:r>
            <a:r>
              <a:rPr lang="fi-FI" dirty="0" err="1"/>
              <a:t>Intelligence</a:t>
            </a:r>
            <a:r>
              <a:rPr lang="fi-FI" dirty="0"/>
              <a:t> </a:t>
            </a:r>
            <a:r>
              <a:rPr lang="fi-FI" dirty="0" smtClean="0"/>
              <a:t>Act – auki 6.8.2021 asti</a:t>
            </a: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4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Komission viimeaikaiset aloitteet ja konsultaatiot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66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50844" y="916783"/>
            <a:ext cx="4649174" cy="3955140"/>
          </a:xfrm>
        </p:spPr>
        <p:txBody>
          <a:bodyPr/>
          <a:lstStyle/>
          <a:p>
            <a:pPr>
              <a:buFontTx/>
              <a:buChar char="-"/>
            </a:pPr>
            <a:r>
              <a:rPr lang="fi-FI" sz="1400" b="1" dirty="0"/>
              <a:t>Kestävän ja älykkään liikkuvuuden strategia</a:t>
            </a:r>
            <a:r>
              <a:rPr lang="fi-FI" sz="1400" dirty="0"/>
              <a:t>; politiikkakeskustelu ja </a:t>
            </a:r>
            <a:r>
              <a:rPr lang="fi-FI" sz="1400" dirty="0" smtClean="0"/>
              <a:t>päätelmät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smtClean="0"/>
              <a:t>Neuvoston </a:t>
            </a:r>
            <a:r>
              <a:rPr lang="fi-FI" sz="1400" dirty="0"/>
              <a:t>päätelmät aiheesta ”</a:t>
            </a:r>
            <a:r>
              <a:rPr lang="fi-FI" sz="1400" b="1" dirty="0"/>
              <a:t>Rautatieliikenteen saattaminen kestävän ja älykkään liikenteen eturintamaan</a:t>
            </a:r>
            <a:r>
              <a:rPr lang="fi-FI" sz="1400" dirty="0" smtClean="0"/>
              <a:t>”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b="1" dirty="0" smtClean="0"/>
              <a:t>Komission </a:t>
            </a:r>
            <a:r>
              <a:rPr lang="fi-FI" sz="1400" b="1" dirty="0"/>
              <a:t>tiedonanto 2030 digitaalinen kompassi</a:t>
            </a:r>
            <a:r>
              <a:rPr lang="fi-FI" sz="1400" dirty="0"/>
              <a:t>: periaatekeskustelu </a:t>
            </a:r>
            <a:endParaRPr lang="fi-FI" sz="1400" dirty="0" smtClean="0"/>
          </a:p>
          <a:p>
            <a:pPr>
              <a:buFontTx/>
              <a:buChar char="-"/>
            </a:pPr>
            <a:r>
              <a:rPr lang="fi-FI" sz="1400" dirty="0" smtClean="0"/>
              <a:t>Puheenjohtajan edistymisraportti </a:t>
            </a:r>
            <a:r>
              <a:rPr lang="fi-FI" sz="1400" b="1" dirty="0" smtClean="0"/>
              <a:t>datahallintosäädöksestä</a:t>
            </a:r>
          </a:p>
          <a:p>
            <a:pPr>
              <a:buFontTx/>
              <a:buChar char="-"/>
            </a:pPr>
            <a:r>
              <a:rPr lang="fi-FI" sz="1400" dirty="0" smtClean="0"/>
              <a:t>Verkko- </a:t>
            </a:r>
            <a:r>
              <a:rPr lang="fi-FI" sz="1400" dirty="0"/>
              <a:t>ja </a:t>
            </a:r>
            <a:r>
              <a:rPr lang="fi-FI" sz="1400" dirty="0" err="1"/>
              <a:t>tietoturvadirektiiviehdotus</a:t>
            </a:r>
            <a:r>
              <a:rPr lang="fi-FI" sz="1400" dirty="0"/>
              <a:t> (</a:t>
            </a:r>
            <a:r>
              <a:rPr lang="fi-FI" sz="1400" b="1" dirty="0"/>
              <a:t>NIS-direktiivi</a:t>
            </a:r>
            <a:r>
              <a:rPr lang="fi-FI" sz="1400" dirty="0"/>
              <a:t>); </a:t>
            </a:r>
            <a:r>
              <a:rPr lang="fi-FI" sz="1400" dirty="0" smtClean="0"/>
              <a:t>edistymisraportti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ePrivacy</a:t>
            </a:r>
            <a:r>
              <a:rPr lang="fi-FI" sz="1400" dirty="0"/>
              <a:t> tilannekatsaus neuvotteluista parlamentin kanssa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https</a:t>
            </a:r>
            <a:r>
              <a:rPr lang="fi-FI" dirty="0"/>
              <a:t>://www.consilium.europa.eu/fi/meetings/tte/2021/06/04/</a:t>
            </a:r>
          </a:p>
          <a:p>
            <a:pPr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5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Liikenne- ja teleneuvosto 3-4.6.2021</a:t>
            </a:r>
          </a:p>
        </p:txBody>
      </p:sp>
    </p:spTree>
    <p:extLst>
      <p:ext uri="{BB962C8B-B14F-4D97-AF65-F5344CB8AC3E}">
        <p14:creationId xmlns:p14="http://schemas.microsoft.com/office/powerpoint/2010/main" val="4421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04999" y="270000"/>
            <a:ext cx="8465675" cy="729000"/>
          </a:xfrm>
        </p:spPr>
        <p:txBody>
          <a:bodyPr/>
          <a:lstStyle/>
          <a:p>
            <a:pPr algn="ctr"/>
            <a:r>
              <a:rPr lang="fi-FI" dirty="0" smtClean="0"/>
              <a:t>Datasäädös (Q4/2021)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fld id="{60C23177-81C6-4822-8CE2-4A6715D7BC16}" type="datetime1">
              <a:rPr lang="fi-FI">
                <a:solidFill>
                  <a:srgbClr val="0000FF"/>
                </a:solidFill>
                <a:latin typeface="Arial"/>
              </a:rPr>
              <a:pPr defTabSz="685800"/>
              <a:t>8.6.2021</a:t>
            </a:fld>
            <a:endParaRPr lang="fi-FI">
              <a:solidFill>
                <a:srgbClr val="0000FF"/>
              </a:solidFill>
              <a:latin typeface="Arial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685800"/>
            <a:fld id="{628F3778-6073-48C0-8E18-EFC09B82139A}" type="slidenum">
              <a:rPr lang="fi-FI">
                <a:solidFill>
                  <a:srgbClr val="0000FF"/>
                </a:solidFill>
                <a:latin typeface="Arial"/>
              </a:rPr>
              <a:pPr defTabSz="685800"/>
              <a:t>6</a:t>
            </a:fld>
            <a:endParaRPr lang="fi-FI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32" y="1423990"/>
            <a:ext cx="6376887" cy="2930021"/>
          </a:xfrm>
          <a:prstGeom prst="rect">
            <a:avLst/>
          </a:prstGeom>
        </p:spPr>
      </p:pic>
      <p:sp>
        <p:nvSpPr>
          <p:cNvPr id="2" name="Tekstin paikkamerkki 1"/>
          <p:cNvSpPr>
            <a:spLocks noGrp="1"/>
          </p:cNvSpPr>
          <p:nvPr>
            <p:ph type="body" sz="quarter" idx="14"/>
          </p:nvPr>
        </p:nvSpPr>
        <p:spPr>
          <a:xfrm>
            <a:off x="405000" y="1269000"/>
            <a:ext cx="2762149" cy="1620000"/>
          </a:xfrm>
        </p:spPr>
        <p:txBody>
          <a:bodyPr/>
          <a:lstStyle/>
          <a:p>
            <a:pPr marL="0" indent="0">
              <a:buNone/>
            </a:pPr>
            <a:r>
              <a:rPr lang="fi-FI" sz="1100" dirty="0" smtClean="0"/>
              <a:t>Aloite </a:t>
            </a:r>
            <a:r>
              <a:rPr lang="fi-FI" sz="1100" dirty="0"/>
              <a:t>voisi sisältää muun muassa seuraavia toimia:</a:t>
            </a:r>
            <a:endParaRPr lang="fi-FI" sz="1100" b="1" dirty="0"/>
          </a:p>
          <a:p>
            <a:pPr marL="0" indent="0">
              <a:buNone/>
            </a:pPr>
            <a:r>
              <a:rPr lang="fi-FI" sz="1100" dirty="0"/>
              <a:t>1. julkisen sektorin pääsy yksityisen sektorin dataan, jolla on merkitystä yleiselle edulle</a:t>
            </a:r>
            <a:endParaRPr lang="fi-FI" sz="1100" b="1" dirty="0"/>
          </a:p>
          <a:p>
            <a:pPr marL="0" indent="0">
              <a:buNone/>
            </a:pPr>
            <a:r>
              <a:rPr lang="fi-FI" sz="1100" dirty="0"/>
              <a:t>2. yritysten välinen datan jakaminen</a:t>
            </a:r>
            <a:endParaRPr lang="fi-FI" sz="1100" b="1" dirty="0"/>
          </a:p>
          <a:p>
            <a:pPr marL="0" indent="0">
              <a:buNone/>
            </a:pPr>
            <a:r>
              <a:rPr lang="fi-FI" sz="1100" dirty="0"/>
              <a:t>3. älykkäät sopimukset (</a:t>
            </a:r>
            <a:r>
              <a:rPr lang="fi-FI" sz="1100" dirty="0" err="1"/>
              <a:t>smart</a:t>
            </a:r>
            <a:r>
              <a:rPr lang="fi-FI" sz="1100" dirty="0"/>
              <a:t> </a:t>
            </a:r>
            <a:r>
              <a:rPr lang="fi-FI" sz="1100" dirty="0" err="1"/>
              <a:t>contracts</a:t>
            </a:r>
            <a:r>
              <a:rPr lang="fi-FI" sz="1100" dirty="0"/>
              <a:t>) datan jakamisen helpottamiseksi</a:t>
            </a:r>
            <a:endParaRPr lang="fi-FI" sz="1100" b="1" dirty="0"/>
          </a:p>
          <a:p>
            <a:pPr marL="0" indent="0">
              <a:buNone/>
            </a:pPr>
            <a:r>
              <a:rPr lang="fi-FI" sz="1100" dirty="0"/>
              <a:t>4. oikeudet esineiden internetistä syntyvään dataan teollisuudessa</a:t>
            </a:r>
            <a:endParaRPr lang="fi-FI" sz="1100" b="1" dirty="0"/>
          </a:p>
          <a:p>
            <a:pPr marL="0" indent="0">
              <a:buNone/>
            </a:pPr>
            <a:r>
              <a:rPr lang="fi-FI" sz="1100" dirty="0"/>
              <a:t>5. pilvipalvelutarjoajan vaihtamisen helpottaminen business-käyttäjille</a:t>
            </a:r>
            <a:endParaRPr lang="fi-FI" sz="1100" b="1" dirty="0"/>
          </a:p>
          <a:p>
            <a:pPr marL="0" indent="0">
              <a:buNone/>
            </a:pPr>
            <a:r>
              <a:rPr lang="fi-FI" sz="1100" dirty="0"/>
              <a:t>6. yleisen tietosuoja-asetuksen 20 artiklan mukaisen oikeuden täydentäminen (oikeus siirtää tietonsa palveluntarjoajalta toiselle)</a:t>
            </a:r>
            <a:endParaRPr lang="fi-FI" sz="1100" b="1" dirty="0"/>
          </a:p>
          <a:p>
            <a:pPr marL="0" indent="0">
              <a:buNone/>
            </a:pPr>
            <a:r>
              <a:rPr lang="fi-FI" sz="1100" dirty="0"/>
              <a:t>7. tietokantasuojadirektiivin uudelleenarviointi</a:t>
            </a:r>
            <a:endParaRPr lang="fi-FI" sz="1100" b="1" dirty="0"/>
          </a:p>
          <a:p>
            <a:pPr marL="0" indent="0">
              <a:buNone/>
            </a:pPr>
            <a:r>
              <a:rPr lang="fi-FI" sz="1100" dirty="0"/>
              <a:t>8. muiden kuin henkilötietojen suojaaminen siirrettäessä tietoja kolmansiin </a:t>
            </a:r>
            <a:r>
              <a:rPr lang="fi-FI" sz="1100" dirty="0" smtClean="0"/>
              <a:t>maihin</a:t>
            </a:r>
            <a:endParaRPr lang="fi-FI" sz="1100" b="1" dirty="0"/>
          </a:p>
        </p:txBody>
      </p:sp>
    </p:spTree>
    <p:extLst>
      <p:ext uri="{BB962C8B-B14F-4D97-AF65-F5344CB8AC3E}">
        <p14:creationId xmlns:p14="http://schemas.microsoft.com/office/powerpoint/2010/main" val="27812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Oikeudet</a:t>
            </a:r>
            <a:endParaRPr lang="fi-FI" dirty="0"/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2" r="40382"/>
          <a:stretch/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405000" y="1269000"/>
            <a:ext cx="6917180" cy="3257550"/>
          </a:xfrm>
        </p:spPr>
        <p:txBody>
          <a:bodyPr/>
          <a:lstStyle/>
          <a:p>
            <a:r>
              <a:rPr lang="fi-FI" dirty="0"/>
              <a:t>Vaikka tiedot kerättäisiin yhden </a:t>
            </a:r>
            <a:r>
              <a:rPr lang="fi-FI" dirty="0" smtClean="0"/>
              <a:t>toimijan</a:t>
            </a:r>
            <a:r>
              <a:rPr lang="fi-FI" dirty="0"/>
              <a:t> järjestelmään, monet osapuolet </a:t>
            </a:r>
            <a:r>
              <a:rPr lang="fi-FI" dirty="0" smtClean="0"/>
              <a:t>ovat usein osallisia näiden tietojen luomiseen tai keräämiseen. Asianomaisilla tahoilla tulisi olla oikeus käyttää näitä tietoja. </a:t>
            </a:r>
          </a:p>
          <a:p>
            <a:r>
              <a:rPr lang="fi-FI" dirty="0" smtClean="0"/>
              <a:t>Datan saatavuuteen</a:t>
            </a:r>
            <a:r>
              <a:rPr lang="fi-FI" dirty="0"/>
              <a:t> voidaan tietenkin soveltaa </a:t>
            </a:r>
            <a:r>
              <a:rPr lang="fi-FI" dirty="0" smtClean="0"/>
              <a:t>ehtoja, kunhan</a:t>
            </a:r>
            <a:r>
              <a:rPr lang="fi-FI" dirty="0"/>
              <a:t> ne ovat </a:t>
            </a:r>
            <a:r>
              <a:rPr lang="fi-FI" dirty="0" smtClean="0"/>
              <a:t>oikeuden-mukaisia, kohtuullisia</a:t>
            </a:r>
            <a:r>
              <a:rPr lang="fi-FI" dirty="0"/>
              <a:t> ja syrjimättömiä.</a:t>
            </a:r>
          </a:p>
          <a:p>
            <a:pPr marL="0" indent="0">
              <a:buNone/>
            </a:pPr>
            <a:r>
              <a:rPr lang="fi-FI" dirty="0" smtClean="0"/>
              <a:t>	(</a:t>
            </a:r>
            <a:r>
              <a:rPr lang="fi-FI" dirty="0"/>
              <a:t>Henkilötietojen käsittelyssä ja käytössä sovelletaan </a:t>
            </a:r>
            <a:r>
              <a:rPr lang="fi-FI" dirty="0" err="1" smtClean="0"/>
              <a:t>GDPR:ää</a:t>
            </a:r>
            <a:r>
              <a:rPr lang="fi-FI" dirty="0"/>
              <a:t>.)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i-FI" dirty="0" smtClean="0">
                <a:solidFill>
                  <a:schemeClr val="accent1"/>
                </a:solidFill>
              </a:rPr>
              <a:t> Datamarkkinasäädöksessä mainittu oikeus tietojen saantiin tulisi olla oletusarvo ja yleinen periaate.  </a:t>
            </a:r>
            <a:endParaRPr lang="fi-FI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Sääntelylogiikka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: data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jaetaan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ellei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syytä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olla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jakamatta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eikä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päinvastoin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Asetetaan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FRAND-</a:t>
            </a:r>
            <a:r>
              <a:rPr lang="en-US" dirty="0" err="1">
                <a:solidFill>
                  <a:schemeClr val="accent1"/>
                </a:solidFill>
                <a:sym typeface="Wingdings" panose="05000000000000000000" pitchFamily="2" charset="2"/>
              </a:rPr>
              <a:t>periaatteet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(</a:t>
            </a:r>
            <a:r>
              <a:rPr lang="fi-FI" dirty="0">
                <a:solidFill>
                  <a:schemeClr val="accent1"/>
                </a:solidFill>
              </a:rPr>
              <a:t>oikeudenmukaiset, kohtuulliset ja syrjimättömät) ehdot datan jakamisen perustaksi</a:t>
            </a:r>
            <a:r>
              <a:rPr lang="fi-FI" dirty="0" smtClean="0">
                <a:solidFill>
                  <a:schemeClr val="accent1"/>
                </a:solidFill>
              </a:rPr>
              <a:t>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41500E-4E84-4B90-98DC-C47374230753}" type="datetime1">
              <a:rPr lang="fi-FI" smtClean="0"/>
              <a:t>8.6.2021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62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dirty="0" smtClean="0"/>
              <a:t>Dataan pääsy</a:t>
            </a:r>
            <a:endParaRPr lang="fi-FI" dirty="0"/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7" r="66003"/>
          <a:stretch/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248419" y="946661"/>
            <a:ext cx="6749654" cy="3953406"/>
          </a:xfrm>
        </p:spPr>
        <p:txBody>
          <a:bodyPr/>
          <a:lstStyle/>
          <a:p>
            <a:r>
              <a:rPr lang="fi-FI" dirty="0"/>
              <a:t>Kaikilla osapuolilla </a:t>
            </a:r>
            <a:r>
              <a:rPr lang="fi-FI" dirty="0" smtClean="0"/>
              <a:t>tulisi olla tehokkaat, laadukkaat, jatkuvat ja reaaliaikaiset mekanismit päästä muuhun kuin henkilötietoon. </a:t>
            </a:r>
            <a:r>
              <a:rPr lang="fi-FI" dirty="0"/>
              <a:t> 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Tämä</a:t>
            </a:r>
            <a:r>
              <a:rPr lang="en-US" dirty="0" smtClean="0"/>
              <a:t> </a:t>
            </a:r>
            <a:r>
              <a:rPr lang="en-US" dirty="0" err="1" smtClean="0"/>
              <a:t>tarkoittaa</a:t>
            </a:r>
            <a:r>
              <a:rPr lang="en-US" dirty="0" smtClean="0"/>
              <a:t> </a:t>
            </a:r>
            <a:r>
              <a:rPr lang="en-US" dirty="0" err="1" smtClean="0"/>
              <a:t>sitä</a:t>
            </a:r>
            <a:r>
              <a:rPr lang="en-US" dirty="0" smtClean="0"/>
              <a:t>, </a:t>
            </a:r>
            <a:r>
              <a:rPr lang="en-US" dirty="0" err="1" smtClean="0"/>
              <a:t>että</a:t>
            </a:r>
            <a:r>
              <a:rPr lang="en-US" dirty="0" smtClean="0"/>
              <a:t> </a:t>
            </a:r>
            <a:r>
              <a:rPr lang="en-US" dirty="0" err="1" smtClean="0"/>
              <a:t>organisaatioita</a:t>
            </a:r>
            <a:r>
              <a:rPr lang="en-US" dirty="0" smtClean="0"/>
              <a:t> </a:t>
            </a:r>
            <a:r>
              <a:rPr lang="en-US" dirty="0" err="1" smtClean="0"/>
              <a:t>tulisi</a:t>
            </a:r>
            <a:r>
              <a:rPr lang="en-US" dirty="0" smtClean="0"/>
              <a:t> </a:t>
            </a:r>
            <a:r>
              <a:rPr lang="en-US" dirty="0" err="1" smtClean="0"/>
              <a:t>kannustaa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Luokittelemaan</a:t>
            </a:r>
            <a:r>
              <a:rPr lang="en-US" dirty="0" smtClean="0"/>
              <a:t> ja </a:t>
            </a:r>
            <a:r>
              <a:rPr lang="en-US" dirty="0" err="1" smtClean="0"/>
              <a:t>seuraamaan</a:t>
            </a:r>
            <a:r>
              <a:rPr lang="en-US" dirty="0" smtClean="0"/>
              <a:t> </a:t>
            </a:r>
            <a:r>
              <a:rPr lang="en-US" dirty="0" err="1" smtClean="0"/>
              <a:t>dataansa</a:t>
            </a:r>
            <a:r>
              <a:rPr lang="en-US" dirty="0" smtClean="0"/>
              <a:t>. </a:t>
            </a:r>
          </a:p>
          <a:p>
            <a:pPr lvl="2"/>
            <a:r>
              <a:rPr lang="en-US" dirty="0" err="1" smtClean="0"/>
              <a:t>Varmistamaan</a:t>
            </a:r>
            <a:r>
              <a:rPr lang="en-US" dirty="0" smtClean="0"/>
              <a:t>, </a:t>
            </a:r>
            <a:r>
              <a:rPr lang="en-US" dirty="0" err="1" smtClean="0"/>
              <a:t>että</a:t>
            </a:r>
            <a:r>
              <a:rPr lang="en-US" dirty="0" smtClean="0"/>
              <a:t> data on </a:t>
            </a:r>
            <a:r>
              <a:rPr lang="en-US" dirty="0" err="1" smtClean="0"/>
              <a:t>helposti</a:t>
            </a:r>
            <a:r>
              <a:rPr lang="en-US" dirty="0" smtClean="0"/>
              <a:t> </a:t>
            </a:r>
            <a:r>
              <a:rPr lang="en-US" dirty="0" err="1" smtClean="0"/>
              <a:t>löydettävissä</a:t>
            </a:r>
            <a:r>
              <a:rPr lang="en-US" dirty="0" smtClean="0"/>
              <a:t>. </a:t>
            </a:r>
          </a:p>
          <a:p>
            <a:pPr lvl="2"/>
            <a:r>
              <a:rPr lang="en-US" dirty="0" err="1" smtClean="0"/>
              <a:t>Varmistamaan</a:t>
            </a:r>
            <a:r>
              <a:rPr lang="en-US" dirty="0" smtClean="0"/>
              <a:t>, </a:t>
            </a:r>
            <a:r>
              <a:rPr lang="en-US" dirty="0" err="1" smtClean="0"/>
              <a:t>että</a:t>
            </a:r>
            <a:r>
              <a:rPr lang="en-US" dirty="0" smtClean="0"/>
              <a:t> data on </a:t>
            </a:r>
            <a:r>
              <a:rPr lang="en-US" dirty="0" err="1" smtClean="0"/>
              <a:t>saatavilla</a:t>
            </a:r>
            <a:r>
              <a:rPr lang="en-US" dirty="0" smtClean="0"/>
              <a:t> </a:t>
            </a:r>
            <a:r>
              <a:rPr lang="en-US" dirty="0" err="1" smtClean="0"/>
              <a:t>helppokäyttöisessä</a:t>
            </a:r>
            <a:r>
              <a:rPr lang="en-US" dirty="0" smtClean="0"/>
              <a:t> ja </a:t>
            </a:r>
            <a:r>
              <a:rPr lang="en-US" dirty="0" err="1" smtClean="0"/>
              <a:t>yhteentoimivassa</a:t>
            </a:r>
            <a:r>
              <a:rPr lang="en-US" dirty="0" smtClean="0"/>
              <a:t> </a:t>
            </a:r>
            <a:r>
              <a:rPr lang="en-US" dirty="0" err="1" smtClean="0"/>
              <a:t>muodossa</a:t>
            </a:r>
            <a:r>
              <a:rPr lang="en-US" dirty="0" smtClean="0"/>
              <a:t>. </a:t>
            </a:r>
          </a:p>
          <a:p>
            <a:pPr marL="324000" lvl="2" indent="0">
              <a:buNone/>
            </a:pPr>
            <a:r>
              <a:rPr lang="en-US" dirty="0" smtClean="0"/>
              <a:t>	(</a:t>
            </a:r>
            <a:r>
              <a:rPr lang="en-US" dirty="0" err="1" smtClean="0"/>
              <a:t>Samantapainen</a:t>
            </a:r>
            <a:r>
              <a:rPr lang="en-US" dirty="0" smtClean="0"/>
              <a:t> </a:t>
            </a:r>
            <a:r>
              <a:rPr lang="en-US" dirty="0" err="1" smtClean="0"/>
              <a:t>järjestelmä</a:t>
            </a:r>
            <a:r>
              <a:rPr lang="en-US" dirty="0" smtClean="0"/>
              <a:t> on </a:t>
            </a:r>
            <a:r>
              <a:rPr lang="en-US" dirty="0" err="1" smtClean="0"/>
              <a:t>luotu</a:t>
            </a:r>
            <a:r>
              <a:rPr lang="en-US" dirty="0" smtClean="0"/>
              <a:t> </a:t>
            </a:r>
            <a:r>
              <a:rPr lang="en-US" dirty="0" err="1" smtClean="0"/>
              <a:t>GDPR:ssä</a:t>
            </a:r>
            <a:r>
              <a:rPr lang="en-US" dirty="0" smtClean="0"/>
              <a:t> </a:t>
            </a:r>
            <a:r>
              <a:rPr lang="en-US" dirty="0" err="1" smtClean="0"/>
              <a:t>henkilötiedolle</a:t>
            </a:r>
            <a:r>
              <a:rPr lang="en-US" dirty="0" smtClean="0"/>
              <a:t> ja </a:t>
            </a:r>
            <a:r>
              <a:rPr lang="en-US" dirty="0" err="1" smtClean="0"/>
              <a:t>sen</a:t>
            </a:r>
            <a:r>
              <a:rPr lang="en-US" dirty="0" smtClean="0"/>
              <a:t> 	</a:t>
            </a:r>
            <a:r>
              <a:rPr lang="en-US" dirty="0" err="1" smtClean="0"/>
              <a:t>täytäntöönpano</a:t>
            </a:r>
            <a:r>
              <a:rPr lang="en-US" dirty="0" smtClean="0"/>
              <a:t> on </a:t>
            </a:r>
            <a:r>
              <a:rPr lang="en-US" dirty="0" err="1" smtClean="0"/>
              <a:t>erittäin</a:t>
            </a:r>
            <a:r>
              <a:rPr lang="en-US" dirty="0" smtClean="0"/>
              <a:t> </a:t>
            </a:r>
            <a:r>
              <a:rPr lang="en-US" dirty="0" err="1" smtClean="0"/>
              <a:t>tärkeää</a:t>
            </a:r>
            <a:r>
              <a:rPr lang="en-US" dirty="0" smtClean="0"/>
              <a:t>.) 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 </a:t>
            </a:r>
            <a:r>
              <a:rPr lang="en-US" dirty="0" err="1">
                <a:solidFill>
                  <a:schemeClr val="accent1"/>
                </a:solidFill>
                <a:sym typeface="Wingdings" panose="05000000000000000000" pitchFamily="2" charset="2"/>
              </a:rPr>
              <a:t>Tulisi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anose="05000000000000000000" pitchFamily="2" charset="2"/>
              </a:rPr>
              <a:t>tunnistaa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ne </a:t>
            </a:r>
            <a:r>
              <a:rPr lang="en-US" dirty="0" err="1">
                <a:solidFill>
                  <a:schemeClr val="accent1"/>
                </a:solidFill>
                <a:sym typeface="Wingdings" panose="05000000000000000000" pitchFamily="2" charset="2"/>
              </a:rPr>
              <a:t>alat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chemeClr val="accent1"/>
                </a:solidFill>
                <a:sym typeface="Wingdings" panose="05000000000000000000" pitchFamily="2" charset="2"/>
              </a:rPr>
              <a:t>joissa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anose="05000000000000000000" pitchFamily="2" charset="2"/>
              </a:rPr>
              <a:t>sisämarkkinoiden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anose="05000000000000000000" pitchFamily="2" charset="2"/>
              </a:rPr>
              <a:t>toimimattomuus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anose="05000000000000000000" pitchFamily="2" charset="2"/>
              </a:rPr>
              <a:t>voidaan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anose="05000000000000000000" pitchFamily="2" charset="2"/>
              </a:rPr>
              <a:t>suurelta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anose="05000000000000000000" pitchFamily="2" charset="2"/>
              </a:rPr>
              <a:t>osin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palauttaa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sym typeface="Wingdings" panose="05000000000000000000" pitchFamily="2" charset="2"/>
              </a:rPr>
              <a:t>datan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riittämättömään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saatavuuteen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. </a:t>
            </a:r>
            <a:endParaRPr lang="en-US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Kannustetaan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datatilinpäätösten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käyttöönottoon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(data balance sheet)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 smtClean="0">
                <a:solidFill>
                  <a:schemeClr val="accent1"/>
                </a:solidFill>
              </a:rPr>
              <a:t> Metadatan</a:t>
            </a:r>
            <a:r>
              <a:rPr lang="fi-FI" dirty="0" smtClean="0"/>
              <a:t> </a:t>
            </a:r>
            <a:r>
              <a:rPr lang="fi-FI" dirty="0">
                <a:solidFill>
                  <a:schemeClr val="accent1"/>
                </a:solidFill>
              </a:rPr>
              <a:t>tulisi olla koneluettavassa muodossa ja </a:t>
            </a:r>
            <a:r>
              <a:rPr lang="fi-FI" dirty="0" smtClean="0">
                <a:solidFill>
                  <a:schemeClr val="accent1"/>
                </a:solidFill>
              </a:rPr>
              <a:t>metadatan tulisi </a:t>
            </a:r>
            <a:r>
              <a:rPr lang="fi-FI" dirty="0">
                <a:solidFill>
                  <a:schemeClr val="accent1"/>
                </a:solidFill>
              </a:rPr>
              <a:t>olla osa </a:t>
            </a:r>
            <a:r>
              <a:rPr lang="fi-FI" dirty="0" smtClean="0">
                <a:solidFill>
                  <a:schemeClr val="accent1"/>
                </a:solidFill>
              </a:rPr>
              <a:t>datavarantoja.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Kantavaksi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periaatteeksi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sisäänrakennettu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ja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oletusarvoinen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tietosuoja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. </a:t>
            </a:r>
            <a:endParaRPr lang="en-US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lvl="2"/>
            <a:endParaRPr lang="en-US" dirty="0"/>
          </a:p>
          <a:p>
            <a:pPr marL="324000" lvl="2" indent="0">
              <a:buNone/>
            </a:pPr>
            <a:endParaRPr lang="en-US" dirty="0" smtClean="0"/>
          </a:p>
          <a:p>
            <a:pPr marL="324000" lvl="2" indent="0">
              <a:buNone/>
            </a:pP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41500E-4E84-4B90-98DC-C47374230753}" type="datetime1">
              <a:rPr lang="fi-FI" smtClean="0"/>
              <a:t>8.6.2021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87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Yhteentoimivuus</a:t>
            </a:r>
            <a:endParaRPr lang="fi-FI" dirty="0"/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0" t="234" r="49162" b="-234"/>
          <a:stretch/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Lisätään järjestelmien </a:t>
            </a:r>
            <a:r>
              <a:rPr lang="fi-FI" dirty="0" err="1"/>
              <a:t>yhteentoimivuutta</a:t>
            </a:r>
            <a:r>
              <a:rPr lang="fi-FI" dirty="0"/>
              <a:t> kaikilla </a:t>
            </a:r>
            <a:r>
              <a:rPr lang="fi-FI" dirty="0" smtClean="0"/>
              <a:t>sektoreilla. </a:t>
            </a:r>
            <a:r>
              <a:rPr lang="fi-FI" dirty="0"/>
              <a:t>Skaalautuvien etujen saavuttamiseksi </a:t>
            </a:r>
            <a:r>
              <a:rPr lang="fi-FI" dirty="0" smtClean="0"/>
              <a:t>datan jakaminen </a:t>
            </a:r>
            <a:r>
              <a:rPr lang="fi-FI" dirty="0"/>
              <a:t>ei voi perustua ainoastaan kahden toimijan välisiin yksittäisiin ratkaisuihin, </a:t>
            </a:r>
            <a:r>
              <a:rPr lang="fi-FI" dirty="0" smtClean="0"/>
              <a:t>vaan tietyllä </a:t>
            </a:r>
            <a:r>
              <a:rPr lang="fi-FI" dirty="0"/>
              <a:t>alalla ja </a:t>
            </a:r>
            <a:r>
              <a:rPr lang="fi-FI" dirty="0" smtClean="0"/>
              <a:t>myös eri </a:t>
            </a:r>
            <a:r>
              <a:rPr lang="fi-FI" dirty="0"/>
              <a:t>toimialojen välillä tarvitaan yhteisiä ratkaisuja</a:t>
            </a:r>
            <a:r>
              <a:rPr lang="fi-FI" dirty="0" smtClean="0"/>
              <a:t>. </a:t>
            </a:r>
            <a:endParaRPr lang="en-US" dirty="0" smtClean="0"/>
          </a:p>
          <a:p>
            <a:r>
              <a:rPr lang="fi-FI" dirty="0"/>
              <a:t>Tämä </a:t>
            </a:r>
            <a:r>
              <a:rPr lang="fi-FI" dirty="0" smtClean="0"/>
              <a:t>tulisi huomioida meneillään </a:t>
            </a:r>
            <a:r>
              <a:rPr lang="fi-FI" dirty="0"/>
              <a:t>olevissa </a:t>
            </a:r>
            <a:r>
              <a:rPr lang="fi-FI" dirty="0" smtClean="0"/>
              <a:t>datahallintosäädöksen neuvotteluissa</a:t>
            </a:r>
            <a:r>
              <a:rPr lang="fi-FI" dirty="0"/>
              <a:t>, mutta myös tulevissa </a:t>
            </a:r>
            <a:r>
              <a:rPr lang="fi-FI" dirty="0" smtClean="0"/>
              <a:t>dataan </a:t>
            </a:r>
            <a:r>
              <a:rPr lang="fi-FI" dirty="0"/>
              <a:t>liittyvissä aloitteissa</a:t>
            </a:r>
            <a:r>
              <a:rPr lang="fi-FI" dirty="0" smtClean="0"/>
              <a:t>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Proofs of concepts -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vaiheesta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siirryttävä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toteutuksiin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ja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skaalautuvuuteen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mm. </a:t>
            </a:r>
            <a:r>
              <a:rPr lang="fi-FI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malli </a:t>
            </a:r>
            <a:r>
              <a:rPr lang="fi-FI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API:ja</a:t>
            </a:r>
            <a:r>
              <a:rPr lang="fi-FI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ja yhteisiä </a:t>
            </a:r>
            <a:r>
              <a:rPr lang="fi-FI" dirty="0">
                <a:solidFill>
                  <a:schemeClr val="accent1"/>
                </a:solidFill>
                <a:sym typeface="Wingdings" panose="05000000000000000000" pitchFamily="2" charset="2"/>
              </a:rPr>
              <a:t>(</a:t>
            </a:r>
            <a:r>
              <a:rPr lang="fi-FI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avoimia) standardeja.</a:t>
            </a:r>
            <a:endParaRPr lang="en-US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Oikeuksista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toteutusvälineisiin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: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GDPR:n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20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artiklan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implementointi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Hyödynnetään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datahallintosäädöksen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datan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välittäjäpalveluja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Laajasti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hyväksytyt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identiteettihallinnan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järjestelmät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41500E-4E84-4B90-98DC-C47374230753}" type="datetime1">
              <a:rPr lang="fi-FI" smtClean="0"/>
              <a:t>8.6.2021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80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kfWIaP5T50Uhmk3qbSy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PyxAM7VM4rmXZ.LoC28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YAa8KcYdlr2INhdxyms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jtCoFMMjiczv85DhpgW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HRWI0eqR6cDj_Xzre6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9.oI9pO8oGdcDJniSu4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Dh5Rjz9K6FUNaZOj6vR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QNZOGmu3zvdHfAdj2Lr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3LU.RGcSH9iwO_.Sls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pLj_yMiDX_Pgya6nZYL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QQPt.9sfNKd6O5AfreM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VM suomi laaja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VM 2019 FI.potx" id="{370B76D6-DAC7-4B3C-8D48-ACF87C9818A3}" vid="{4DE11D7B-0CC4-423D-A300-36894B1D0B48}"/>
    </a:ext>
  </a:extLst>
</a:theme>
</file>

<file path=ppt/theme/theme2.xml><?xml version="1.0" encoding="utf-8"?>
<a:theme xmlns:a="http://schemas.openxmlformats.org/drawingml/2006/main" name="LVM_pp-pohja_laajakuva_suomi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4" id="{891E0BBD-7B93-3749-8B40-1A73C4C5C93A}" vid="{9D1FCBF5-BDC7-3646-BD30-35A7B7193489}"/>
    </a:ext>
  </a:extLst>
</a:theme>
</file>

<file path=ppt/theme/theme3.xml><?xml version="1.0" encoding="utf-8"?>
<a:theme xmlns:a="http://schemas.openxmlformats.org/drawingml/2006/main" name="1_Office-teema">
  <a:themeElements>
    <a:clrScheme name="LVM 100-60-vaihteleva">
      <a:dk1>
        <a:srgbClr val="000000"/>
      </a:dk1>
      <a:lt1>
        <a:srgbClr val="FFFFFF"/>
      </a:lt1>
      <a:dk2>
        <a:srgbClr val="0000FF"/>
      </a:dk2>
      <a:lt2>
        <a:srgbClr val="8E92A9"/>
      </a:lt2>
      <a:accent1>
        <a:srgbClr val="0000FF"/>
      </a:accent1>
      <a:accent2>
        <a:srgbClr val="8CAAFF"/>
      </a:accent2>
      <a:accent3>
        <a:srgbClr val="000096"/>
      </a:accent3>
      <a:accent4>
        <a:srgbClr val="66CC90"/>
      </a:accent4>
      <a:accent5>
        <a:srgbClr val="006A72"/>
      </a:accent5>
      <a:accent6>
        <a:srgbClr val="66C7DA"/>
      </a:accent6>
      <a:hlink>
        <a:srgbClr val="4072FF"/>
      </a:hlink>
      <a:folHlink>
        <a:srgbClr val="000096"/>
      </a:folHlink>
    </a:clrScheme>
    <a:fontScheme name="VN Arial theme">
      <a:majorFont>
        <a:latin typeface="Arial Bold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VM.potx" id="{566EDBE9-235D-4A99-AE1C-C078D0AB34ED}" vid="{EBB18539-B318-466E-A0BB-88F43EA920A8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AlternateThumbnailUrl xmlns="http://schemas.microsoft.com/sharepoint/v3">
      <Url xsi:nil="true"/>
      <Description xsi:nil="true"/>
    </AlternateThumbnailUrl>
    <TaxKeywordTaxHTField xmlns="ebb82943-49da-4504-a2f3-a33fb2eb95f1">
      <Terms xmlns="http://schemas.microsoft.com/office/infopath/2007/PartnerControls"/>
    </TaxKeywordTaxHTField>
    <ImageCreateDate xmlns="http://schemas.microsoft.com/sharepoint/v3" xsi:nil="true"/>
    <TaxCatchAll xmlns="ebb82943-49da-4504-a2f3-a33fb2eb95f1"/>
    <wic_System_Copyright xmlns="http://schemas.microsoft.com/sharepoint/v3/fields" xsi:nil="true"/>
    <Description xmlns="http://schemas.microsoft.com/sharepoint/v3" xsi:nil="true"/>
    <SharedWithUsers xmlns="ebb82943-49da-4504-a2f3-a33fb2eb95f1">
      <UserInfo>
        <DisplayName>Lotta Engdahl</DisplayName>
        <AccountId>196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uvaobjekti" ma:contentTypeID="0x010102003E10D5CAA299464DAFB02298B8814217" ma:contentTypeVersion="7" ma:contentTypeDescription="Lataa kuva tai valokuva." ma:contentTypeScope="" ma:versionID="b36193152453f5d2cde82c217f26894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ebb82943-49da-4504-a2f3-a33fb2eb95f1" targetNamespace="http://schemas.microsoft.com/office/2006/metadata/properties" ma:root="true" ma:fieldsID="6244778ae86235385baf5753d6ec42c5" ns1:_="" ns2:_="" ns3:_="">
    <xsd:import namespace="http://schemas.microsoft.com/sharepoint/v3"/>
    <xsd:import namespace="http://schemas.microsoft.com/sharepoint/v3/fields"/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1:ImageCreateDate" minOccurs="0"/>
                <xsd:element ref="ns1:Description" minOccurs="0"/>
                <xsd:element ref="ns1:ImageWidth" minOccurs="0"/>
                <xsd:element ref="ns1:ImageHeight" minOccurs="0"/>
                <xsd:element ref="ns1:ThumbnailExists" minOccurs="0"/>
                <xsd:element ref="ns1:PreviewExists" minOccurs="0"/>
                <xsd:element ref="ns1:AlternateThumbnailUrl" minOccurs="0"/>
                <xsd:element ref="ns2:wic_System_Copyright" minOccurs="0"/>
                <xsd:element ref="ns3:SharedWithUsers" minOccurs="0"/>
                <xsd:element ref="ns2:_Source" minOccurs="0"/>
                <xsd:element ref="ns3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CreateDate" ma:index="5" nillable="true" ma:displayName="Kuvattu" ma:format="DateTime" ma:hidden="true" ma:internalName="ImageCreateDate">
      <xsd:simpleType>
        <xsd:restriction base="dms:DateTime"/>
      </xsd:simpleType>
    </xsd:element>
    <xsd:element name="Description" ma:index="6" nillable="true" ma:displayName="Kuvaus" ma:description="Käytetään kuvan vaihtoehtoisena tekstinä." ma:hidden="true" ma:internalName="Description">
      <xsd:simpleType>
        <xsd:restriction base="dms:Note">
          <xsd:maxLength value="255"/>
        </xsd:restriction>
      </xsd:simpleType>
    </xsd:element>
    <xsd:element name="ImageWidth" ma:index="10" nillable="true" ma:displayName="Kuvan leveys" ma:internalName="ImageWidth" ma:readOnly="true">
      <xsd:simpleType>
        <xsd:restriction base="dms:Unknown"/>
      </xsd:simpleType>
    </xsd:element>
    <xsd:element name="ImageHeight" ma:index="11" nillable="true" ma:displayName="Kuvan korkeus" ma:internalName="ImageHeight" ma:readOnly="true">
      <xsd:simpleType>
        <xsd:restriction base="dms:Unknown"/>
      </xsd:simpleType>
    </xsd:element>
    <xsd:element name="ThumbnailExists" ma:index="12" nillable="true" ma:displayName="Pikkukuva on olemassa" ma:default="FALSE" ma:hidden="true" ma:internalName="ThumbnailExists" ma:readOnly="true">
      <xsd:simpleType>
        <xsd:restriction base="dms:Boolean"/>
      </xsd:simpleType>
    </xsd:element>
    <xsd:element name="PreviewExists" ma:index="13" nillable="true" ma:displayName="Esikatselu on olemassa" ma:default="FALSE" ma:hidden="true" ma:internalName="PreviewExists" ma:readOnly="true">
      <xsd:simpleType>
        <xsd:restriction base="dms:Boolean"/>
      </xsd:simpleType>
    </xsd:element>
    <xsd:element name="AlternateThumbnailUrl" ma:index="14" nillable="true" ma:displayName="Esikatselukuvan URL-osoite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kijänoikeus" ma:internalName="wic_System_Copyright">
      <xsd:simpleType>
        <xsd:restriction base="dms:Note">
          <xsd:maxLength value="255"/>
        </xsd:restriction>
      </xsd:simpleType>
    </xsd:element>
    <xsd:element name="_Source" ma:index="28" nillable="true" ma:displayName="Lähde" ma:description="Viittaukset resursseihin, joista tämä resurssi on johdettu" ma:internalName="_Sourc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30" nillable="true" ma:taxonomy="true" ma:internalName="TaxKeywordTaxHTField" ma:taxonomyFieldName="TaxKeyword" ma:displayName="Yrityksen avainsanat" ma:fieldId="{23f27201-bee3-471e-b2e7-b64fd8b7ca38}" ma:taxonomyMulti="true" ma:sspId="128175dc-fbac-4635-ba94-1cd853fce4a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31" nillable="true" ma:displayName="Taxonomy Catch All Column" ma:description="" ma:hidden="true" ma:list="{ca9c24f8-cccf-4c5b-880d-166164692fa1}" ma:internalName="TaxCatchAll" ma:showField="CatchAllData" ma:web="ebb82943-49da-4504-a2f3-a33fb2eb95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 ma:index="7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B47EE8-9EB8-4FCF-85E9-253BBB1F6EF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ebb82943-49da-4504-a2f3-a33fb2eb95f1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2DE358-93B0-4987-8F84-748574A69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A22EA2-89CE-4230-97EF-83459BB00F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LVM 2019 FI</Template>
  <TotalTime>6268</TotalTime>
  <Words>635</Words>
  <Application>Microsoft Office PowerPoint</Application>
  <PresentationFormat>Näytössä katseltava esitys (16:9)</PresentationFormat>
  <Paragraphs>89</Paragraphs>
  <Slides>10</Slides>
  <Notes>4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Arial Bold</vt:lpstr>
      <vt:lpstr>Calibri</vt:lpstr>
      <vt:lpstr>Wingdings</vt:lpstr>
      <vt:lpstr>LVM suomi laaja</vt:lpstr>
      <vt:lpstr>LVM_pp-pohja_laajakuva_suomi</vt:lpstr>
      <vt:lpstr>1_Office-teema</vt:lpstr>
      <vt:lpstr>think-cell Slide</vt:lpstr>
      <vt:lpstr>Datatalousfoorumi  8.6.2021</vt:lpstr>
      <vt:lpstr>PowerPoint-esitys</vt:lpstr>
      <vt:lpstr>Ajankohtaiset EU-kuulumiset</vt:lpstr>
      <vt:lpstr>Komission viimeaikaiset aloitteet ja konsultaatiot</vt:lpstr>
      <vt:lpstr>Liikenne- ja teleneuvosto 3-4.6.2021</vt:lpstr>
      <vt:lpstr>Datasäädös (Q4/2021)</vt:lpstr>
      <vt:lpstr>Oikeudet</vt:lpstr>
      <vt:lpstr>Dataan pääsy</vt:lpstr>
      <vt:lpstr>Yhteentoimivuus</vt:lpstr>
      <vt:lpstr>Kiitos</vt:lpstr>
    </vt:vector>
  </TitlesOfParts>
  <Company>Suomen valtion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Datatalousfoorumi 24.9.2020 diat</dc:title>
  <dc:creator>Engdahl Lotta (LVM)</dc:creator>
  <cp:keywords/>
  <cp:lastModifiedBy>Lotta Engdahl</cp:lastModifiedBy>
  <cp:revision>270</cp:revision>
  <cp:lastPrinted>2020-03-11T12:50:37Z</cp:lastPrinted>
  <dcterms:created xsi:type="dcterms:W3CDTF">2020-01-31T17:01:51Z</dcterms:created>
  <dcterms:modified xsi:type="dcterms:W3CDTF">2021-06-08T06:34:25Z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0x010102003E10D5CAA299464DAFB02298B8814217</vt:lpwstr>
  </property>
  <property fmtid="{D5CDD505-2E9C-101B-9397-08002B2CF9AE}" pid="3" name="TaxKeyword">
    <vt:lpwstr/>
  </property>
</Properties>
</file>