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77" r:id="rId5"/>
    <p:sldId id="279" r:id="rId6"/>
    <p:sldId id="278" r:id="rId7"/>
    <p:sldId id="271" r:id="rId8"/>
    <p:sldId id="275" r:id="rId9"/>
    <p:sldId id="273" r:id="rId10"/>
    <p:sldId id="274" r:id="rId11"/>
  </p:sldIdLst>
  <p:sldSz cx="12192000" cy="6858000"/>
  <p:notesSz cx="6735763" cy="9866313"/>
  <p:custDataLst>
    <p:tags r:id="rId14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4FF"/>
    <a:srgbClr val="C1EAD2"/>
    <a:srgbClr val="C8D2FF"/>
    <a:srgbClr val="E9E9E9"/>
    <a:srgbClr val="A5B4FF"/>
    <a:srgbClr val="7D91FF"/>
    <a:srgbClr val="4B64FF"/>
    <a:srgbClr val="000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36" autoAdjust="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164" y="-2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8BEE041-CB11-443B-AD3E-EA0879718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FF1F166-BA9E-438C-A9EB-7F2A93D1CF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78304-EB1D-4877-8EA7-E204203C9AE3}" type="datetimeFigureOut">
              <a:rPr lang="fi-FI" smtClean="0"/>
              <a:t>7.6.2021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C81270-3D5C-45E4-946E-DB719F8304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AB58F5-9A06-4EC1-AF8F-10C156C237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BDD3-507E-4253-A7A9-841F6318CF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866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B657-AA9B-4253-8FF7-9AD43078E620}" type="datetimeFigureOut">
              <a:rPr lang="fi-FI" smtClean="0"/>
              <a:t>7.6.2021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B65B-F434-457D-80A4-C953E0D7E0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1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2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48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64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80000" indent="-216000" algn="l" defTabSz="216000" rtl="0" eaLnBrk="1" latinLnBrk="0" hangingPunct="1">
      <a:lnSpc>
        <a:spcPct val="90000"/>
      </a:lnSpc>
      <a:spcAft>
        <a:spcPts val="10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jp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jp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jp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jp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 hidden="1">
            <a:extLst>
              <a:ext uri="{FF2B5EF4-FFF2-40B4-BE49-F238E27FC236}">
                <a16:creationId xmlns:a16="http://schemas.microsoft.com/office/drawing/2014/main" id="{B204733A-FFA9-42F0-A8F3-F07A46754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270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kti 4" hidden="1">
                        <a:extLst>
                          <a:ext uri="{FF2B5EF4-FFF2-40B4-BE49-F238E27FC236}">
                            <a16:creationId xmlns:a16="http://schemas.microsoft.com/office/drawing/2014/main" id="{B204733A-FFA9-42F0-A8F3-F07A46754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16DB66A1-053D-4FEC-A845-14157EBB3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0" y="1684338"/>
            <a:ext cx="5580000" cy="167164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20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0" y="3960000"/>
            <a:ext cx="4548000" cy="1090155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32" name="Kuva 31" descr="Kuva, joka sisältää kohteen ruoka&#10;&#10;Kuvaus luotu automaattisesti">
            <a:extLst>
              <a:ext uri="{FF2B5EF4-FFF2-40B4-BE49-F238E27FC236}">
                <a16:creationId xmlns:a16="http://schemas.microsoft.com/office/drawing/2014/main" id="{F10F8FD9-FBD8-45AD-B887-4952DBBA1A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00" y="5868000"/>
            <a:ext cx="3077488" cy="396000"/>
          </a:xfrm>
          <a:prstGeom prst="rect">
            <a:avLst/>
          </a:prstGeom>
        </p:spPr>
      </p:pic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275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27552-377E-49B0-B131-6F4FC7EB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0000"/>
            <a:ext cx="11136063" cy="97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C60C22F3-4290-4261-89CE-2FA2FDF38B7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40000" y="1692000"/>
            <a:ext cx="11139488" cy="4348162"/>
          </a:xfrm>
        </p:spPr>
        <p:txBody>
          <a:bodyPr/>
          <a:lstStyle/>
          <a:p>
            <a:r>
              <a:rPr lang="fi-FI" smtClean="0"/>
              <a:t>Lisää taulukko napsauttamalla kuvaketta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948B415-BC08-47E4-A2D2-3AD6E767D5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F26074-FEAA-4C33-9FFC-10C0CA04F23E}" type="datetime1">
              <a:rPr lang="fi-FI" smtClean="0"/>
              <a:t>7.6.2021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D63B02-8EF3-49E9-B321-C32849762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30D75C-206A-4B0F-AF45-0C24F7733D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5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27552-377E-49B0-B131-6F4FC7EB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91E009-FB21-4EC3-B434-FC9E91D1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4DEA-B3AA-4A9D-BB9F-74CEE055DC25}" type="datetime1">
              <a:rPr lang="fi-FI" smtClean="0"/>
              <a:t>7.6.2021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ECB10A-B4C0-4A96-853C-8D04235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1EEB16-4FD9-4410-A581-2C4D75B9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92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836EF2D1-E275-4023-8117-085736960F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585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836EF2D1-E275-4023-8117-085736960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orakulmio 2" hidden="1">
            <a:extLst>
              <a:ext uri="{FF2B5EF4-FFF2-40B4-BE49-F238E27FC236}">
                <a16:creationId xmlns:a16="http://schemas.microsoft.com/office/drawing/2014/main" id="{AFE3DA9C-78EC-44F6-AD88-1629A71132B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32" name="Kuva 31" descr="Kuva, joka sisältää kohteen ruoka&#10;&#10;Kuvaus luotu automaattisesti">
            <a:extLst>
              <a:ext uri="{FF2B5EF4-FFF2-40B4-BE49-F238E27FC236}">
                <a16:creationId xmlns:a16="http://schemas.microsoft.com/office/drawing/2014/main" id="{F10F8FD9-FBD8-45AD-B887-4952DBBA1A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13" y="5886000"/>
            <a:ext cx="3077488" cy="396000"/>
          </a:xfrm>
          <a:prstGeom prst="rect">
            <a:avLst/>
          </a:prstGeom>
        </p:spPr>
      </p:pic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9681B84-4805-4E1A-987A-858933E779BE}"/>
              </a:ext>
            </a:extLst>
          </p:cNvPr>
          <p:cNvSpPr txBox="1"/>
          <p:nvPr userDrawn="1"/>
        </p:nvSpPr>
        <p:spPr>
          <a:xfrm>
            <a:off x="6120000" y="3960000"/>
            <a:ext cx="4666593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spc="20" baseline="0" dirty="0">
                <a:solidFill>
                  <a:schemeClr val="accent1"/>
                </a:solidFill>
              </a:rPr>
              <a:t>lvm.fi   Twitter: @lvmfi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04C4B069-EBBD-4F19-8ADE-9A0C822F701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20000" y="4392000"/>
            <a:ext cx="5580000" cy="966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0579FA4-2CC1-405D-A634-817E07CEC6C2}"/>
              </a:ext>
            </a:extLst>
          </p:cNvPr>
          <p:cNvSpPr txBox="1"/>
          <p:nvPr userDrawn="1"/>
        </p:nvSpPr>
        <p:spPr>
          <a:xfrm>
            <a:off x="6120000" y="2700000"/>
            <a:ext cx="546898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5500" b="1" spc="20" baseline="0" dirty="0">
                <a:solidFill>
                  <a:schemeClr val="accent1"/>
                </a:solidFill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0157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13132959-FDAF-47AD-A7DD-EA034471F1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539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13132959-FDAF-47AD-A7DD-EA034471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orakulmio 2" hidden="1">
            <a:extLst>
              <a:ext uri="{FF2B5EF4-FFF2-40B4-BE49-F238E27FC236}">
                <a16:creationId xmlns:a16="http://schemas.microsoft.com/office/drawing/2014/main" id="{2569F56F-7BAB-4EC9-9935-080445F7A2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56E7178-C3F5-4BC9-8C47-60F71F385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6084012" y="5886000"/>
            <a:ext cx="2885144" cy="396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4F41684-A087-4CBE-B119-F203F60264D8}"/>
              </a:ext>
            </a:extLst>
          </p:cNvPr>
          <p:cNvSpPr txBox="1"/>
          <p:nvPr userDrawn="1"/>
        </p:nvSpPr>
        <p:spPr>
          <a:xfrm>
            <a:off x="6120000" y="2700000"/>
            <a:ext cx="546898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5500" b="1" spc="20" baseline="0" dirty="0" err="1">
                <a:solidFill>
                  <a:schemeClr val="accent1"/>
                </a:solidFill>
              </a:rPr>
              <a:t>Tack</a:t>
            </a:r>
            <a:r>
              <a:rPr lang="fi-FI" sz="5500" b="1" spc="20" baseline="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15" name="Tekstin paikkamerkki 16">
            <a:extLst>
              <a:ext uri="{FF2B5EF4-FFF2-40B4-BE49-F238E27FC236}">
                <a16:creationId xmlns:a16="http://schemas.microsoft.com/office/drawing/2014/main" id="{0C96CA42-8A68-4A88-A99B-1AF14F5E8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0000" y="4392000"/>
            <a:ext cx="5580000" cy="966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8B01E7-2081-428F-B8DA-704A971436EE}"/>
              </a:ext>
            </a:extLst>
          </p:cNvPr>
          <p:cNvSpPr txBox="1"/>
          <p:nvPr userDrawn="1"/>
        </p:nvSpPr>
        <p:spPr>
          <a:xfrm>
            <a:off x="6120000" y="3960000"/>
            <a:ext cx="4666593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spc="20" baseline="0" dirty="0">
                <a:solidFill>
                  <a:schemeClr val="accent1"/>
                </a:solidFill>
              </a:rPr>
              <a:t>lvm.fi/</a:t>
            </a:r>
            <a:r>
              <a:rPr lang="fi-FI" sz="2000" spc="20" baseline="0" dirty="0" err="1">
                <a:solidFill>
                  <a:schemeClr val="accent1"/>
                </a:solidFill>
              </a:rPr>
              <a:t>sv</a:t>
            </a:r>
            <a:r>
              <a:rPr lang="fi-FI" sz="2000" spc="20" baseline="0" dirty="0">
                <a:solidFill>
                  <a:schemeClr val="accent1"/>
                </a:solidFill>
              </a:rPr>
              <a:t>   Twitter: @lvmfi</a:t>
            </a:r>
          </a:p>
        </p:txBody>
      </p:sp>
    </p:spTree>
    <p:extLst>
      <p:ext uri="{BB962C8B-B14F-4D97-AF65-F5344CB8AC3E}">
        <p14:creationId xmlns:p14="http://schemas.microsoft.com/office/powerpoint/2010/main" val="243479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-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 hidden="1">
            <a:extLst>
              <a:ext uri="{FF2B5EF4-FFF2-40B4-BE49-F238E27FC236}">
                <a16:creationId xmlns:a16="http://schemas.microsoft.com/office/drawing/2014/main" id="{584B13AD-38C9-41D0-B5CA-E488E8149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8737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kti 3" hidden="1">
                        <a:extLst>
                          <a:ext uri="{FF2B5EF4-FFF2-40B4-BE49-F238E27FC236}">
                            <a16:creationId xmlns:a16="http://schemas.microsoft.com/office/drawing/2014/main" id="{584B13AD-38C9-41D0-B5CA-E488E8149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orakulmio 6" hidden="1">
            <a:extLst>
              <a:ext uri="{FF2B5EF4-FFF2-40B4-BE49-F238E27FC236}">
                <a16:creationId xmlns:a16="http://schemas.microsoft.com/office/drawing/2014/main" id="{D1ABE656-6E12-4222-8818-D6ACA50444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4F119D4-57A0-48F9-8B7A-72F510A26E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51083D49-F859-450D-987B-994D76BDF8A0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61E076-4605-47F2-A2AB-3CAFAB069F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65" y="5886000"/>
            <a:ext cx="3394285" cy="396000"/>
          </a:xfrm>
          <a:prstGeom prst="rect">
            <a:avLst/>
          </a:prstGeom>
        </p:spPr>
      </p:pic>
      <p:sp>
        <p:nvSpPr>
          <p:cNvPr id="14" name="Tekstin paikkamerkki 16">
            <a:extLst>
              <a:ext uri="{FF2B5EF4-FFF2-40B4-BE49-F238E27FC236}">
                <a16:creationId xmlns:a16="http://schemas.microsoft.com/office/drawing/2014/main" id="{F97E2AE8-71D9-4C16-A67B-3180FEAE54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0000" y="4392000"/>
            <a:ext cx="5580000" cy="9667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Lisää tekstiä tarvittaessa, esimerkiksi oma Twitter-tunnisteesi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B06F3E-97CB-4DF4-B2A1-B6A7A7CCC4B4}"/>
              </a:ext>
            </a:extLst>
          </p:cNvPr>
          <p:cNvSpPr txBox="1"/>
          <p:nvPr userDrawn="1"/>
        </p:nvSpPr>
        <p:spPr>
          <a:xfrm>
            <a:off x="6120000" y="2700000"/>
            <a:ext cx="546898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5500" b="1" spc="20" baseline="0" dirty="0" err="1">
                <a:solidFill>
                  <a:schemeClr val="accent1"/>
                </a:solidFill>
              </a:rPr>
              <a:t>Thank</a:t>
            </a:r>
            <a:r>
              <a:rPr lang="fi-FI" sz="5500" b="1" spc="20" baseline="0" dirty="0">
                <a:solidFill>
                  <a:schemeClr val="accent1"/>
                </a:solidFill>
              </a:rPr>
              <a:t> </a:t>
            </a:r>
            <a:r>
              <a:rPr lang="fi-FI" sz="5500" b="1" spc="20" baseline="0" dirty="0" err="1">
                <a:solidFill>
                  <a:schemeClr val="accent1"/>
                </a:solidFill>
              </a:rPr>
              <a:t>you</a:t>
            </a:r>
            <a:r>
              <a:rPr lang="fi-FI" sz="5500" b="1" spc="20" baseline="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8A2A49B-0CCE-4ED7-9471-689BA27AA065}"/>
              </a:ext>
            </a:extLst>
          </p:cNvPr>
          <p:cNvSpPr txBox="1"/>
          <p:nvPr userDrawn="1"/>
        </p:nvSpPr>
        <p:spPr>
          <a:xfrm>
            <a:off x="6120000" y="3960000"/>
            <a:ext cx="4666593" cy="40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spc="20" baseline="0" dirty="0">
                <a:solidFill>
                  <a:schemeClr val="accent1"/>
                </a:solidFill>
              </a:rPr>
              <a:t>lvm.fi/en   Twitter: @lvmfi</a:t>
            </a:r>
          </a:p>
        </p:txBody>
      </p:sp>
    </p:spTree>
    <p:extLst>
      <p:ext uri="{BB962C8B-B14F-4D97-AF65-F5344CB8AC3E}">
        <p14:creationId xmlns:p14="http://schemas.microsoft.com/office/powerpoint/2010/main" val="198727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valkoisella 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F4C7-CA69-44E8-9086-A4C1B18872B3}" type="datetime1">
              <a:rPr lang="fi-FI" smtClean="0"/>
              <a:t>7.6.2021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12800" y="6289678"/>
            <a:ext cx="7689601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476258" y="178599"/>
            <a:ext cx="11239500" cy="104378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079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i 11" hidden="1">
            <a:extLst>
              <a:ext uri="{FF2B5EF4-FFF2-40B4-BE49-F238E27FC236}">
                <a16:creationId xmlns:a16="http://schemas.microsoft.com/office/drawing/2014/main" id="{E007F484-58AB-4197-A32C-AA43CCF729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201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2" name="Objekti 11" hidden="1">
                        <a:extLst>
                          <a:ext uri="{FF2B5EF4-FFF2-40B4-BE49-F238E27FC236}">
                            <a16:creationId xmlns:a16="http://schemas.microsoft.com/office/drawing/2014/main" id="{E007F484-58AB-4197-A32C-AA43CCF72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 hidden="1">
            <a:extLst>
              <a:ext uri="{FF2B5EF4-FFF2-40B4-BE49-F238E27FC236}">
                <a16:creationId xmlns:a16="http://schemas.microsoft.com/office/drawing/2014/main" id="{12B7A463-6E21-4391-89BF-0B0C96D1B8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6388" y="0"/>
            <a:ext cx="5535612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612" h="6867832">
                <a:moveTo>
                  <a:pt x="0" y="0"/>
                </a:moveTo>
                <a:lnTo>
                  <a:pt x="5535612" y="0"/>
                </a:lnTo>
                <a:lnTo>
                  <a:pt x="5535612" y="6858000"/>
                </a:lnTo>
                <a:lnTo>
                  <a:pt x="2674375" y="6867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5580000" cy="97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5B7D8C-268D-4EE6-9D41-D4F69F76F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6315075" cy="423468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C6E5453-B29F-4A44-840C-205DD89FA0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B4192-9318-4B3B-B74F-5996198BFC81}" type="datetime1">
              <a:rPr lang="fi-FI" smtClean="0"/>
              <a:t>7.6.2021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DDFA1B2-D944-4541-8043-C0A93A4563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D3AE10E-0A06-43D1-8F20-34E192A7E4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5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08F78A66-6EDB-43DD-BA94-829866399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8730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08F78A66-6EDB-43DD-BA94-829866399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904E90E4-6FC3-4F62-9B69-B63289292F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0" y="1684338"/>
            <a:ext cx="5580000" cy="167164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20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0" y="3960000"/>
            <a:ext cx="4548000" cy="1090155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F4A7CA4-4ED6-4FA1-A806-89CDFA0183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41" y="5868000"/>
            <a:ext cx="2885143" cy="396000"/>
          </a:xfrm>
          <a:prstGeom prst="rect">
            <a:avLst/>
          </a:prstGeom>
        </p:spPr>
      </p:pic>
      <p:sp>
        <p:nvSpPr>
          <p:cNvPr id="11" name="Kuvan paikkamerkki 27">
            <a:extLst>
              <a:ext uri="{FF2B5EF4-FFF2-40B4-BE49-F238E27FC236}">
                <a16:creationId xmlns:a16="http://schemas.microsoft.com/office/drawing/2014/main" id="{00DEB010-F5B7-4AFE-B25B-ED8658DAE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8F398C1A-DF87-4D61-B03C-31FC69B2D58E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05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-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 hidden="1">
            <a:extLst>
              <a:ext uri="{FF2B5EF4-FFF2-40B4-BE49-F238E27FC236}">
                <a16:creationId xmlns:a16="http://schemas.microsoft.com/office/drawing/2014/main" id="{1775F9A7-438D-40EB-88E3-022EEEDF0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044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kti 4" hidden="1">
                        <a:extLst>
                          <a:ext uri="{FF2B5EF4-FFF2-40B4-BE49-F238E27FC236}">
                            <a16:creationId xmlns:a16="http://schemas.microsoft.com/office/drawing/2014/main" id="{1775F9A7-438D-40EB-88E3-022EEEDF0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orakulmio 3" hidden="1">
            <a:extLst>
              <a:ext uri="{FF2B5EF4-FFF2-40B4-BE49-F238E27FC236}">
                <a16:creationId xmlns:a16="http://schemas.microsoft.com/office/drawing/2014/main" id="{07AEF138-DC4F-4E65-BEF8-6BB6CE1407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E0CB56-3495-4C34-A152-2A6DF829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0" y="1684338"/>
            <a:ext cx="5580000" cy="167164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20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42C8DB-AC1A-44C6-8643-5202CDA3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0" y="3960000"/>
            <a:ext cx="4548000" cy="1090155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75F315D-BAFC-4A17-A399-B77A8A2316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81" y="5868000"/>
            <a:ext cx="3394286" cy="396000"/>
          </a:xfrm>
          <a:prstGeom prst="rect">
            <a:avLst/>
          </a:prstGeom>
        </p:spPr>
      </p:pic>
      <p:sp>
        <p:nvSpPr>
          <p:cNvPr id="11" name="Kuvan paikkamerkki 27">
            <a:extLst>
              <a:ext uri="{FF2B5EF4-FFF2-40B4-BE49-F238E27FC236}">
                <a16:creationId xmlns:a16="http://schemas.microsoft.com/office/drawing/2014/main" id="{84402215-6AC6-4A31-86F4-BA0772630F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022" y="-21020"/>
            <a:ext cx="6165763" cy="6888830"/>
          </a:xfrm>
          <a:custGeom>
            <a:avLst/>
            <a:gdLst>
              <a:gd name="connsiteX0" fmla="*/ 0 w 6072188"/>
              <a:gd name="connsiteY0" fmla="*/ 0 h 6865717"/>
              <a:gd name="connsiteX1" fmla="*/ 6072188 w 6072188"/>
              <a:gd name="connsiteY1" fmla="*/ 0 h 6865717"/>
              <a:gd name="connsiteX2" fmla="*/ 6072188 w 6072188"/>
              <a:gd name="connsiteY2" fmla="*/ 6865717 h 6865717"/>
              <a:gd name="connsiteX3" fmla="*/ 0 w 6072188"/>
              <a:gd name="connsiteY3" fmla="*/ 6865717 h 6865717"/>
              <a:gd name="connsiteX4" fmla="*/ 0 w 6072188"/>
              <a:gd name="connsiteY4" fmla="*/ 0 h 6865717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6072188 w 6072188"/>
              <a:gd name="connsiteY2" fmla="*/ 6865717 h 6885382"/>
              <a:gd name="connsiteX3" fmla="*/ 3077497 w 6072188"/>
              <a:gd name="connsiteY3" fmla="*/ 6885382 h 6885382"/>
              <a:gd name="connsiteX4" fmla="*/ 0 w 6072188"/>
              <a:gd name="connsiteY4" fmla="*/ 0 h 6885382"/>
              <a:gd name="connsiteX0" fmla="*/ 0 w 6072188"/>
              <a:gd name="connsiteY0" fmla="*/ 0 h 6885382"/>
              <a:gd name="connsiteX1" fmla="*/ 6072188 w 6072188"/>
              <a:gd name="connsiteY1" fmla="*/ 0 h 6885382"/>
              <a:gd name="connsiteX2" fmla="*/ 3077497 w 6072188"/>
              <a:gd name="connsiteY2" fmla="*/ 6885382 h 6885382"/>
              <a:gd name="connsiteX3" fmla="*/ 0 w 6072188"/>
              <a:gd name="connsiteY3" fmla="*/ 0 h 6885382"/>
              <a:gd name="connsiteX0" fmla="*/ 0 w 6160678"/>
              <a:gd name="connsiteY0" fmla="*/ 9832 h 6895214"/>
              <a:gd name="connsiteX1" fmla="*/ 6160678 w 6160678"/>
              <a:gd name="connsiteY1" fmla="*/ 0 h 6895214"/>
              <a:gd name="connsiteX2" fmla="*/ 3077497 w 6160678"/>
              <a:gd name="connsiteY2" fmla="*/ 6895214 h 6895214"/>
              <a:gd name="connsiteX3" fmla="*/ 0 w 6160678"/>
              <a:gd name="connsiteY3" fmla="*/ 9832 h 6895214"/>
              <a:gd name="connsiteX0" fmla="*/ 0 w 6160678"/>
              <a:gd name="connsiteY0" fmla="*/ 9832 h 6875550"/>
              <a:gd name="connsiteX1" fmla="*/ 6160678 w 6160678"/>
              <a:gd name="connsiteY1" fmla="*/ 0 h 6875550"/>
              <a:gd name="connsiteX2" fmla="*/ 3126658 w 6160678"/>
              <a:gd name="connsiteY2" fmla="*/ 6875550 h 6875550"/>
              <a:gd name="connsiteX3" fmla="*/ 0 w 6160678"/>
              <a:gd name="connsiteY3" fmla="*/ 9832 h 6875550"/>
              <a:gd name="connsiteX0" fmla="*/ 0 w 6239336"/>
              <a:gd name="connsiteY0" fmla="*/ 0 h 6875550"/>
              <a:gd name="connsiteX1" fmla="*/ 6239336 w 6239336"/>
              <a:gd name="connsiteY1" fmla="*/ 0 h 6875550"/>
              <a:gd name="connsiteX2" fmla="*/ 3205316 w 6239336"/>
              <a:gd name="connsiteY2" fmla="*/ 6875550 h 6875550"/>
              <a:gd name="connsiteX3" fmla="*/ 0 w 6239336"/>
              <a:gd name="connsiteY3" fmla="*/ 0 h 6875550"/>
              <a:gd name="connsiteX0" fmla="*/ 0 w 6239336"/>
              <a:gd name="connsiteY0" fmla="*/ 0 h 6822998"/>
              <a:gd name="connsiteX1" fmla="*/ 6239336 w 6239336"/>
              <a:gd name="connsiteY1" fmla="*/ 0 h 6822998"/>
              <a:gd name="connsiteX2" fmla="*/ 3226337 w 6239336"/>
              <a:gd name="connsiteY2" fmla="*/ 6822998 h 6822998"/>
              <a:gd name="connsiteX3" fmla="*/ 0 w 6239336"/>
              <a:gd name="connsiteY3" fmla="*/ 0 h 6822998"/>
              <a:gd name="connsiteX0" fmla="*/ 0 w 6144743"/>
              <a:gd name="connsiteY0" fmla="*/ 0 h 6822998"/>
              <a:gd name="connsiteX1" fmla="*/ 6144743 w 6144743"/>
              <a:gd name="connsiteY1" fmla="*/ 10511 h 6822998"/>
              <a:gd name="connsiteX2" fmla="*/ 3226337 w 6144743"/>
              <a:gd name="connsiteY2" fmla="*/ 6822998 h 6822998"/>
              <a:gd name="connsiteX3" fmla="*/ 0 w 6144743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34232"/>
              <a:gd name="connsiteY0" fmla="*/ 0 h 6822998"/>
              <a:gd name="connsiteX1" fmla="*/ 6134232 w 6134232"/>
              <a:gd name="connsiteY1" fmla="*/ 10511 h 6822998"/>
              <a:gd name="connsiteX2" fmla="*/ 3226337 w 6134232"/>
              <a:gd name="connsiteY2" fmla="*/ 6822998 h 6822998"/>
              <a:gd name="connsiteX3" fmla="*/ 0 w 6134232"/>
              <a:gd name="connsiteY3" fmla="*/ 0 h 6822998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33423"/>
              <a:gd name="connsiteX1" fmla="*/ 6144742 w 6144742"/>
              <a:gd name="connsiteY1" fmla="*/ 20936 h 6833423"/>
              <a:gd name="connsiteX2" fmla="*/ 3236847 w 6144742"/>
              <a:gd name="connsiteY2" fmla="*/ 6833423 h 6833423"/>
              <a:gd name="connsiteX3" fmla="*/ 0 w 6144742"/>
              <a:gd name="connsiteY3" fmla="*/ 0 h 6833423"/>
              <a:gd name="connsiteX0" fmla="*/ 0 w 6144742"/>
              <a:gd name="connsiteY0" fmla="*/ 0 h 6843848"/>
              <a:gd name="connsiteX1" fmla="*/ 6144742 w 6144742"/>
              <a:gd name="connsiteY1" fmla="*/ 31361 h 6843848"/>
              <a:gd name="connsiteX2" fmla="*/ 3236847 w 6144742"/>
              <a:gd name="connsiteY2" fmla="*/ 6843848 h 6843848"/>
              <a:gd name="connsiteX3" fmla="*/ 0 w 6144742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43848"/>
              <a:gd name="connsiteX1" fmla="*/ 6165763 w 6165763"/>
              <a:gd name="connsiteY1" fmla="*/ 31361 h 6843848"/>
              <a:gd name="connsiteX2" fmla="*/ 3257868 w 6165763"/>
              <a:gd name="connsiteY2" fmla="*/ 6843848 h 6843848"/>
              <a:gd name="connsiteX3" fmla="*/ 0 w 6165763"/>
              <a:gd name="connsiteY3" fmla="*/ 0 h 6843848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  <a:gd name="connsiteX0" fmla="*/ 0 w 6165763"/>
              <a:gd name="connsiteY0" fmla="*/ 0 h 6833423"/>
              <a:gd name="connsiteX1" fmla="*/ 6165763 w 6165763"/>
              <a:gd name="connsiteY1" fmla="*/ 20936 h 6833423"/>
              <a:gd name="connsiteX2" fmla="*/ 3257868 w 6165763"/>
              <a:gd name="connsiteY2" fmla="*/ 6833423 h 6833423"/>
              <a:gd name="connsiteX3" fmla="*/ 0 w 6165763"/>
              <a:gd name="connsiteY3" fmla="*/ 0 h 68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763" h="6833423">
                <a:moveTo>
                  <a:pt x="0" y="0"/>
                </a:moveTo>
                <a:cubicBezTo>
                  <a:pt x="6133268" y="34781"/>
                  <a:pt x="64026" y="17432"/>
                  <a:pt x="6165763" y="20936"/>
                </a:cubicBezTo>
                <a:cubicBezTo>
                  <a:pt x="3231031" y="6832234"/>
                  <a:pt x="4227166" y="4562594"/>
                  <a:pt x="3257868" y="6833423"/>
                </a:cubicBezTo>
                <a:cubicBezTo>
                  <a:pt x="-7232" y="-52592"/>
                  <a:pt x="3223060" y="6833887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25D75359-5C42-4AFB-A0B2-9C9301613CC9}"/>
              </a:ext>
            </a:extLst>
          </p:cNvPr>
          <p:cNvSpPr/>
          <p:nvPr userDrawn="1"/>
        </p:nvSpPr>
        <p:spPr>
          <a:xfrm>
            <a:off x="351" y="0"/>
            <a:ext cx="3247345" cy="6875550"/>
          </a:xfrm>
          <a:custGeom>
            <a:avLst/>
            <a:gdLst>
              <a:gd name="connsiteX0" fmla="*/ 0 w 3087330"/>
              <a:gd name="connsiteY0" fmla="*/ 0 h 6921910"/>
              <a:gd name="connsiteX1" fmla="*/ 3087330 w 3087330"/>
              <a:gd name="connsiteY1" fmla="*/ 6921910 h 6921910"/>
              <a:gd name="connsiteX2" fmla="*/ 9833 w 3087330"/>
              <a:gd name="connsiteY2" fmla="*/ 6921910 h 6921910"/>
              <a:gd name="connsiteX3" fmla="*/ 0 w 3087330"/>
              <a:gd name="connsiteY3" fmla="*/ 0 h 6921910"/>
              <a:gd name="connsiteX0" fmla="*/ 1091 w 3088421"/>
              <a:gd name="connsiteY0" fmla="*/ 0 h 6921910"/>
              <a:gd name="connsiteX1" fmla="*/ 3088421 w 3088421"/>
              <a:gd name="connsiteY1" fmla="*/ 6921910 h 6921910"/>
              <a:gd name="connsiteX2" fmla="*/ 927 w 3088421"/>
              <a:gd name="connsiteY2" fmla="*/ 6921910 h 6921910"/>
              <a:gd name="connsiteX3" fmla="*/ 1091 w 3088421"/>
              <a:gd name="connsiteY3" fmla="*/ 0 h 692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421" h="6921910">
                <a:moveTo>
                  <a:pt x="1091" y="0"/>
                </a:moveTo>
                <a:lnTo>
                  <a:pt x="3088421" y="6921910"/>
                </a:lnTo>
                <a:lnTo>
                  <a:pt x="927" y="6921910"/>
                </a:lnTo>
                <a:cubicBezTo>
                  <a:pt x="-2351" y="4614607"/>
                  <a:pt x="4369" y="2307303"/>
                  <a:pt x="10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29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C3BA4035-6220-4369-A76C-FB533DDAEC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1491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C3BA4035-6220-4369-A76C-FB533DDAE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BC77A103-0051-479A-9849-2F36F002AF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9000000" cy="97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0763" y="0"/>
            <a:ext cx="2861237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  <a:gd name="connsiteX0" fmla="*/ 0 w 2861237"/>
              <a:gd name="connsiteY0" fmla="*/ 6867832 h 6867832"/>
              <a:gd name="connsiteX1" fmla="*/ 2861237 w 2861237"/>
              <a:gd name="connsiteY1" fmla="*/ 0 h 6867832"/>
              <a:gd name="connsiteX2" fmla="*/ 2861237 w 2861237"/>
              <a:gd name="connsiteY2" fmla="*/ 6858000 h 6867832"/>
              <a:gd name="connsiteX3" fmla="*/ 0 w 2861237"/>
              <a:gd name="connsiteY3" fmla="*/ 6867832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1237" h="6867832">
                <a:moveTo>
                  <a:pt x="0" y="6867832"/>
                </a:moveTo>
                <a:lnTo>
                  <a:pt x="2861237" y="0"/>
                </a:lnTo>
                <a:lnTo>
                  <a:pt x="2861237" y="6858000"/>
                </a:lnTo>
                <a:cubicBezTo>
                  <a:pt x="1907491" y="6861277"/>
                  <a:pt x="2851371" y="6844891"/>
                  <a:pt x="0" y="6867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1B67D3F-C7F8-4CD4-BFBF-7741C4FB5C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8999538" cy="43434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AC1CF6-61E1-438C-BCA1-DFDBD397C7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7.6.2021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929283-EBEA-4C7A-A9AB-D452D55807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9CB206-E3DA-4C62-92B5-871FD76C22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05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21DBFB21-C77C-4E6F-9EE7-50DAABE958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669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21DBFB21-C77C-4E6F-9EE7-50DAABE95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C9151F14-D206-4EBA-B08C-6FD305E379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0"/>
            <a:ext cx="9143999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  <a:gd name="connsiteX0" fmla="*/ 2714053 w 8249665"/>
              <a:gd name="connsiteY0" fmla="*/ 0 h 6867832"/>
              <a:gd name="connsiteX1" fmla="*/ 8249665 w 8249665"/>
              <a:gd name="connsiteY1" fmla="*/ 0 h 6867832"/>
              <a:gd name="connsiteX2" fmla="*/ 8249665 w 8249665"/>
              <a:gd name="connsiteY2" fmla="*/ 6858000 h 6867832"/>
              <a:gd name="connsiteX3" fmla="*/ 0 w 8249665"/>
              <a:gd name="connsiteY3" fmla="*/ 6867832 h 6867832"/>
              <a:gd name="connsiteX4" fmla="*/ 2714053 w 8249665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9665" h="6867832">
                <a:moveTo>
                  <a:pt x="2714053" y="0"/>
                </a:moveTo>
                <a:lnTo>
                  <a:pt x="8249665" y="0"/>
                </a:lnTo>
                <a:lnTo>
                  <a:pt x="8249665" y="6858000"/>
                </a:lnTo>
                <a:lnTo>
                  <a:pt x="0" y="6867832"/>
                </a:lnTo>
                <a:lnTo>
                  <a:pt x="27140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4320000" cy="97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24B1201-AD5E-4904-9A14-36A146BEF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3986264" cy="2160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454FC-59FB-4190-8DB0-2A7A47F1A35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5DB2C3-5FB0-4F59-B21B-A70EB4E273A2}" type="datetime1">
              <a:rPr lang="fi-FI" smtClean="0"/>
              <a:t>7.6.2021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DE6AF3-D091-4C8E-947C-E46F9BFFBD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6F8374-7E9F-4886-A277-DB240A3624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78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palstainen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D3BBE4A8-3732-4C2D-8E9F-CC670BD5D2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293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D3BBE4A8-3732-4C2D-8E9F-CC670BD5D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 hidden="1">
            <a:extLst>
              <a:ext uri="{FF2B5EF4-FFF2-40B4-BE49-F238E27FC236}">
                <a16:creationId xmlns:a16="http://schemas.microsoft.com/office/drawing/2014/main" id="{E4351BFE-98C7-45A2-A82F-3ECF00E499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A092C2-9800-4696-B18B-CCD2D8D8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088000" cy="97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CFC2567-2D3D-4693-B59E-EBA2FFD29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692000"/>
            <a:ext cx="5220000" cy="4351338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93491ADA-8EBC-42DE-B467-E4F91AC69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8000" y="1692000"/>
            <a:ext cx="52200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DABBE5-979E-4B71-951D-A9FE78BC6D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64B3D9-C2DF-4D3B-A309-126ACDE1AB83}" type="datetime1">
              <a:rPr lang="fi-FI" smtClean="0"/>
              <a:t>7.6.2021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55C5CC-91C2-406C-9EF8-54DDC07D1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88F8ED-5292-4BB2-BFEF-68477895F8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7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a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E30280F-D683-4C1D-BA9C-E19DD9977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6388" y="0"/>
            <a:ext cx="5535612" cy="6867832"/>
          </a:xfrm>
          <a:custGeom>
            <a:avLst/>
            <a:gdLst>
              <a:gd name="connsiteX0" fmla="*/ 0 w 5535612"/>
              <a:gd name="connsiteY0" fmla="*/ 0 h 6858000"/>
              <a:gd name="connsiteX1" fmla="*/ 5535612 w 5535612"/>
              <a:gd name="connsiteY1" fmla="*/ 0 h 6858000"/>
              <a:gd name="connsiteX2" fmla="*/ 5535612 w 5535612"/>
              <a:gd name="connsiteY2" fmla="*/ 6858000 h 6858000"/>
              <a:gd name="connsiteX3" fmla="*/ 0 w 5535612"/>
              <a:gd name="connsiteY3" fmla="*/ 6858000 h 6858000"/>
              <a:gd name="connsiteX4" fmla="*/ 0 w 5535612"/>
              <a:gd name="connsiteY4" fmla="*/ 0 h 6858000"/>
              <a:gd name="connsiteX0" fmla="*/ 0 w 5535612"/>
              <a:gd name="connsiteY0" fmla="*/ 0 h 6867832"/>
              <a:gd name="connsiteX1" fmla="*/ 5535612 w 5535612"/>
              <a:gd name="connsiteY1" fmla="*/ 0 h 6867832"/>
              <a:gd name="connsiteX2" fmla="*/ 5535612 w 5535612"/>
              <a:gd name="connsiteY2" fmla="*/ 6858000 h 6867832"/>
              <a:gd name="connsiteX3" fmla="*/ 2674375 w 5535612"/>
              <a:gd name="connsiteY3" fmla="*/ 6867832 h 6867832"/>
              <a:gd name="connsiteX4" fmla="*/ 0 w 5535612"/>
              <a:gd name="connsiteY4" fmla="*/ 0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612" h="6867832">
                <a:moveTo>
                  <a:pt x="0" y="0"/>
                </a:moveTo>
                <a:lnTo>
                  <a:pt x="5535612" y="0"/>
                </a:lnTo>
                <a:lnTo>
                  <a:pt x="5535612" y="6858000"/>
                </a:lnTo>
                <a:lnTo>
                  <a:pt x="2674375" y="686783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A1685AD-22D4-4601-9BC6-B5AD3DCE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580000" cy="5760000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800" baseline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BBBCCC-AC00-43A7-8477-89FAA6E6C6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23177-81C6-4822-8CE2-4A6715D7BC16}" type="datetime1">
              <a:rPr lang="fi-FI" smtClean="0"/>
              <a:t>7.6.2021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13AC6A-0AEC-4D3D-A648-7004FC923C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DC5AE9-300D-41CE-B879-D22E8BBFF2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71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3911C-5FB4-48D1-A672-900DDF1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5220000" cy="97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81C5573-FA74-41F1-92C1-11E3450F3C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66195" y="360363"/>
            <a:ext cx="5219700" cy="576000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067D7F-5108-4FF0-AE9C-BD0CDBC3F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5199063" cy="44360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65725A-2CA8-4B22-85E0-1332525E34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20ACDD-AEFD-41DA-9C51-12B02F3B3DD9}" type="datetime1">
              <a:rPr lang="fi-FI" smtClean="0"/>
              <a:t>7.6.2021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108747-3837-41D1-9177-91663635C4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F60A17-9867-450C-8D86-FE17CA4A98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25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01FFD506-F864-4D82-A687-A4B63550FA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19572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think-cell Slide" r:id="rId20" imgW="395" imgH="396" progId="TCLayout.ActiveDocument.1">
                  <p:embed/>
                </p:oleObj>
              </mc:Choice>
              <mc:Fallback>
                <p:oleObj name="think-cell Slide" r:id="rId20" imgW="395" imgH="396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01FFD506-F864-4D82-A687-A4B63550FA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 hidden="1">
            <a:extLst>
              <a:ext uri="{FF2B5EF4-FFF2-40B4-BE49-F238E27FC236}">
                <a16:creationId xmlns:a16="http://schemas.microsoft.com/office/drawing/2014/main" id="{FD5EC254-8AF4-4A4E-BB59-CCDD6B280DAE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4F467FD-623F-4ACA-87E6-5F1356B1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9000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AD7BF9-5B1D-4AF7-9CDD-1F804BBA8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692000"/>
            <a:ext cx="6300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4381B7-3DFF-420E-8B6A-B6ACA7BE5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4127" y="6462511"/>
            <a:ext cx="732232" cy="18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095CFC36-789F-4B6B-BEE7-671B9B40FD2A}" type="datetime1">
              <a:rPr lang="fi-FI" smtClean="0"/>
              <a:t>7.6.2021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CAF5B3-53B6-4C7D-A6BE-5DB4C46A9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3227" y="6462512"/>
            <a:ext cx="32383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628F3778-6073-48C0-8E18-EFC09B82139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E342DE-6900-41D3-861D-47AE2BBF4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401" y="6462511"/>
            <a:ext cx="4441819" cy="18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Kuva, joka sisältää kohteen näyttö, objekti, valaistu, istuminen&#10;&#10;Kuvaus luotu automaattisesti">
            <a:extLst>
              <a:ext uri="{FF2B5EF4-FFF2-40B4-BE49-F238E27FC236}">
                <a16:creationId xmlns:a16="http://schemas.microsoft.com/office/drawing/2014/main" id="{5E5D83C3-C317-4DEE-83C5-14F84868296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" y="6432756"/>
            <a:ext cx="53409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63" r:id="rId5"/>
    <p:sldLayoutId id="2147483666" r:id="rId6"/>
    <p:sldLayoutId id="2147483652" r:id="rId7"/>
    <p:sldLayoutId id="2147483664" r:id="rId8"/>
    <p:sldLayoutId id="2147483650" r:id="rId9"/>
    <p:sldLayoutId id="2147483665" r:id="rId10"/>
    <p:sldLayoutId id="2147483654" r:id="rId11"/>
    <p:sldLayoutId id="2147483668" r:id="rId12"/>
    <p:sldLayoutId id="2147483669" r:id="rId13"/>
    <p:sldLayoutId id="2147483670" r:id="rId14"/>
    <p:sldLayoutId id="2147483671" r:id="rId15"/>
  </p:sldLayoutIdLst>
  <p:hf hdr="0"/>
  <p:txStyles>
    <p:titleStyle>
      <a:lvl1pPr algn="l" defTabSz="360000" rtl="0" eaLnBrk="1" latinLnBrk="0" hangingPunct="1">
        <a:lnSpc>
          <a:spcPct val="85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216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7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FI/vaski/KasittelytiedotValtiopaivaasia/Sivut/U_1+2021.aspx" TargetMode="External"/><Relationship Id="rId2" Type="http://schemas.openxmlformats.org/officeDocument/2006/relationships/hyperlink" Target="https://eur-lex.europa.eu/legal-content/FI/TXT/?uri=CELEX:52020PC0767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oeil.secure.europarl.europa.eu/oeil/popups/ficheprocedure.do?lang=en&amp;reference=SEC(2020)040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87FBA1-EDCE-4B8C-AE5E-65EEF9865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Datahallintosäädös </a:t>
            </a:r>
            <a:br>
              <a:rPr lang="fi-FI" dirty="0" smtClean="0"/>
            </a:br>
            <a:r>
              <a:rPr lang="fi-FI" dirty="0" smtClean="0"/>
              <a:t>– ajankohtaiskatsaus </a:t>
            </a:r>
            <a:r>
              <a:rPr lang="fi-FI" dirty="0"/>
              <a:t>ja syntyvät rakenteet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B4B423-150F-4BD3-B5A8-5FE8DFE33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0" y="3960000"/>
            <a:ext cx="5580000" cy="1090155"/>
          </a:xfrm>
        </p:spPr>
        <p:txBody>
          <a:bodyPr/>
          <a:lstStyle/>
          <a:p>
            <a:r>
              <a:rPr lang="fi-FI" dirty="0" smtClean="0"/>
              <a:t>Datatalousfoorumi 8.6.2021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Tuomas Kaivola, neuvotteleva virkamies, LVM</a:t>
            </a:r>
            <a:br>
              <a:rPr lang="fi-FI" dirty="0" smtClean="0"/>
            </a:br>
            <a:r>
              <a:rPr lang="fi-FI" dirty="0" smtClean="0"/>
              <a:t>Maria Kekäläinen, neuvotteleva virkamies, VM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-123" r="40555" b="123"/>
          <a:stretch/>
        </p:blipFill>
        <p:spPr/>
      </p:pic>
    </p:spTree>
    <p:extLst>
      <p:ext uri="{BB962C8B-B14F-4D97-AF65-F5344CB8AC3E}">
        <p14:creationId xmlns:p14="http://schemas.microsoft.com/office/powerpoint/2010/main" val="3790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Kansainväliset tietovirrat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Julkisen sektorin tietojen uudelleenkäyttö:</a:t>
            </a:r>
          </a:p>
          <a:p>
            <a:pPr lvl="1"/>
            <a:r>
              <a:rPr lang="fi-FI" dirty="0"/>
              <a:t>Säännökset ei-henkilötietojen siirrosta kolmansiin maihin – velvoitteita uudelleenkäyttäjille ja julkisen sektorin elimille</a:t>
            </a:r>
          </a:p>
          <a:p>
            <a:pPr lvl="1"/>
            <a:r>
              <a:rPr lang="fi-FI" dirty="0"/>
              <a:t>Komissio voi antaa tarkempia säädöksiä:</a:t>
            </a:r>
          </a:p>
          <a:p>
            <a:pPr lvl="2"/>
            <a:r>
              <a:rPr lang="fi-FI" dirty="0"/>
              <a:t>tietojen suojauksen riittävyyden tasosta kolmansissa maissa</a:t>
            </a:r>
          </a:p>
          <a:p>
            <a:pPr lvl="2"/>
            <a:r>
              <a:rPr lang="fi-FI" dirty="0"/>
              <a:t>erittäin arkaluonteisen muun kuin henkilötiedon siirrosta kolmansiin </a:t>
            </a:r>
            <a:r>
              <a:rPr lang="fi-FI" dirty="0" smtClean="0"/>
              <a:t>maihin</a:t>
            </a:r>
          </a:p>
          <a:p>
            <a:r>
              <a:rPr lang="fi-FI" dirty="0" smtClean="0"/>
              <a:t>Datahallintosäädöksen alaisten toimijoiden tulee estää muiden kuin henkilötietojen siirto kolmansiin maihin, joissa ei riittävä suojan taso (esim. tietovirrat)</a:t>
            </a:r>
          </a:p>
          <a:p>
            <a:r>
              <a:rPr lang="fi-FI" dirty="0" smtClean="0"/>
              <a:t>Säännöksiä oikeusalan yhteistyöstä kolmansien maiden kanssa</a:t>
            </a:r>
          </a:p>
          <a:p>
            <a:pPr lvl="2"/>
            <a:r>
              <a:rPr lang="fi-FI" dirty="0" smtClean="0"/>
              <a:t>oikeusapusopimus: noudatetaan sitä</a:t>
            </a:r>
          </a:p>
          <a:p>
            <a:pPr lvl="2"/>
            <a:r>
              <a:rPr lang="fi-FI" dirty="0"/>
              <a:t>e</a:t>
            </a:r>
            <a:r>
              <a:rPr lang="fi-FI" dirty="0" smtClean="0"/>
              <a:t>i oikeusapusopimusta: tilannekohtainen arvio</a:t>
            </a:r>
          </a:p>
          <a:p>
            <a:pPr lvl="2"/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7.6.2021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9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Konteksti</a:t>
            </a:r>
            <a:endParaRPr lang="fi-FI" dirty="0"/>
          </a:p>
        </p:txBody>
      </p:sp>
      <p:sp>
        <p:nvSpPr>
          <p:cNvPr id="18" name="Kuvan paikkamerkki 1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isällön paikkamerkki 1"/>
          <p:cNvSpPr>
            <a:spLocks noGrp="1"/>
          </p:cNvSpPr>
          <p:nvPr>
            <p:ph idx="14"/>
          </p:nvPr>
        </p:nvSpPr>
        <p:spPr>
          <a:xfrm>
            <a:off x="540000" y="1692000"/>
            <a:ext cx="4813396" cy="4343400"/>
          </a:xfrm>
        </p:spPr>
        <p:txBody>
          <a:bodyPr/>
          <a:lstStyle/>
          <a:p>
            <a:r>
              <a:rPr lang="fi-FI" dirty="0" smtClean="0"/>
              <a:t>Yksi Euroopan komission data-strategian toimenpiteistä. </a:t>
            </a:r>
          </a:p>
          <a:p>
            <a:r>
              <a:rPr lang="fi-FI" dirty="0" smtClean="0"/>
              <a:t>Datastrategian tavoitteena on luoda yhteinen eurooppalainen data-avaruus ja </a:t>
            </a:r>
            <a:r>
              <a:rPr lang="fi-FI" dirty="0" err="1" smtClean="0"/>
              <a:t>yhteentoimivat</a:t>
            </a:r>
            <a:r>
              <a:rPr lang="fi-FI" dirty="0" smtClean="0"/>
              <a:t> datan sisämarkkinat. </a:t>
            </a:r>
          </a:p>
          <a:p>
            <a:r>
              <a:rPr lang="fi-FI" dirty="0" smtClean="0"/>
              <a:t>Asetusehdotus (</a:t>
            </a:r>
            <a:r>
              <a:rPr lang="fi-FI" dirty="0" smtClean="0">
                <a:hlinkClick r:id="rId2"/>
              </a:rPr>
              <a:t>COM(2020) 767 </a:t>
            </a:r>
            <a:r>
              <a:rPr lang="fi-FI" dirty="0" err="1" smtClean="0">
                <a:hlinkClick r:id="rId2"/>
              </a:rPr>
              <a:t>final</a:t>
            </a:r>
            <a:r>
              <a:rPr lang="fi-FI" dirty="0" smtClean="0"/>
              <a:t>) on uutta sääntelyä.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/>
              <a:t>Eduskunta: </a:t>
            </a:r>
            <a:r>
              <a:rPr lang="fi-FI" dirty="0">
                <a:hlinkClick r:id="rId3"/>
              </a:rPr>
              <a:t>U 1/2021 vp</a:t>
            </a:r>
            <a:endParaRPr lang="fi-FI" dirty="0"/>
          </a:p>
          <a:p>
            <a:r>
              <a:rPr lang="fi-FI" dirty="0" smtClean="0"/>
              <a:t>Virkatason </a:t>
            </a:r>
            <a:r>
              <a:rPr lang="fi-FI" dirty="0"/>
              <a:t>neuvottelut </a:t>
            </a:r>
            <a:r>
              <a:rPr lang="fi-FI" dirty="0" smtClean="0"/>
              <a:t>käynnissä neuvoston </a:t>
            </a:r>
            <a:r>
              <a:rPr lang="fi-FI" dirty="0"/>
              <a:t>teletyöryhmässä</a:t>
            </a:r>
          </a:p>
          <a:p>
            <a:r>
              <a:rPr lang="fi-FI" dirty="0" smtClean="0"/>
              <a:t>Euroopan </a:t>
            </a:r>
            <a:r>
              <a:rPr lang="fi-FI" dirty="0"/>
              <a:t>parlamentti: </a:t>
            </a:r>
            <a:r>
              <a:rPr lang="fi-FI" dirty="0">
                <a:hlinkClick r:id="rId4"/>
              </a:rPr>
              <a:t>2020/0340(COD)</a:t>
            </a:r>
            <a:r>
              <a:rPr lang="fi-FI" dirty="0"/>
              <a:t>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83F4C7-CA69-44E8-9086-A4C1B18872B3}" type="datetime1">
              <a:rPr lang="fi-FI" smtClean="0"/>
              <a:pPr/>
              <a:t>7.6.2021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9" t="5444" r="3549" b="7853"/>
          <a:stretch/>
        </p:blipFill>
        <p:spPr>
          <a:xfrm>
            <a:off x="5605810" y="1332000"/>
            <a:ext cx="6586190" cy="34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Pääasiallinen sisältö</a:t>
            </a:r>
            <a:endParaRPr lang="fi-FI" dirty="0"/>
          </a:p>
        </p:txBody>
      </p:sp>
      <p:sp>
        <p:nvSpPr>
          <p:cNvPr id="18" name="Kuvan paikkamerkki 1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isällön paikkamerkki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i-FI" dirty="0" smtClean="0"/>
              <a:t>Asetusehdotuksessa säädettäisiin </a:t>
            </a:r>
          </a:p>
          <a:p>
            <a:pPr lvl="1"/>
            <a:r>
              <a:rPr lang="fi-FI" dirty="0" smtClean="0"/>
              <a:t>edellytyksistä, jotka koskevat julkisen sektorin hallussa olevien tiettyjen datan luokkien uudelleenkäyttöä unionissa</a:t>
            </a:r>
          </a:p>
          <a:p>
            <a:pPr lvl="1"/>
            <a:r>
              <a:rPr lang="fi-FI" dirty="0" smtClean="0"/>
              <a:t>datan välityspalvelujen tarjoamisen ilmoitus- ja valvontapuitteista</a:t>
            </a:r>
          </a:p>
          <a:p>
            <a:pPr lvl="1"/>
            <a:r>
              <a:rPr lang="fi-FI" dirty="0" smtClean="0"/>
              <a:t>vapaaehtoisen rekisteröitymisen puitteista yhteisöille, jotka keräävät ja käsittelevät altruistisiin tarkoituksiin saataville annettua dataa (”datahyväntekeväisyys”)</a:t>
            </a:r>
          </a:p>
          <a:p>
            <a:r>
              <a:rPr lang="fi-FI" dirty="0" smtClean="0"/>
              <a:t>Asetuksessa säädettäisiin myös näitä koskevista </a:t>
            </a:r>
            <a:r>
              <a:rPr lang="fi-FI" dirty="0" err="1" smtClean="0"/>
              <a:t>viranomais</a:t>
            </a:r>
            <a:r>
              <a:rPr lang="fi-FI" dirty="0" smtClean="0"/>
              <a:t>- ja muista tehtävistä ja datan siirtämisestä kolmansiin maihin</a:t>
            </a:r>
          </a:p>
          <a:p>
            <a:endParaRPr lang="fi-FI" dirty="0" smtClean="0"/>
          </a:p>
          <a:p>
            <a:r>
              <a:rPr lang="fi-FI" dirty="0" smtClean="0"/>
              <a:t>Lisäksi asetusehdotuksella perustettaisiin Euroopan datainnovaatiolautakunta</a:t>
            </a:r>
          </a:p>
          <a:p>
            <a:endParaRPr lang="fi-FI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/>
              <a:t>Kyse menettelysäännöistä, ei velvoitteita jakaa tiettyä data-aineistoa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/>
              <a:t>Tietosuoja-asetus soveltuu! Ei perusta erillistä käsittelyperustetta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83F4C7-CA69-44E8-9086-A4C1B18872B3}" type="datetime1">
              <a:rPr lang="fi-FI" smtClean="0"/>
              <a:pPr/>
              <a:t>7.6.2021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6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40000" y="360000"/>
            <a:ext cx="9370618" cy="972000"/>
          </a:xfrm>
        </p:spPr>
        <p:txBody>
          <a:bodyPr/>
          <a:lstStyle/>
          <a:p>
            <a:r>
              <a:rPr lang="fi-FI" dirty="0" smtClean="0"/>
              <a:t>Julkisen sektorin datan uudelleenkäyttö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10072582" cy="4234681"/>
          </a:xfrm>
        </p:spPr>
        <p:txBody>
          <a:bodyPr/>
          <a:lstStyle/>
          <a:p>
            <a:r>
              <a:rPr lang="fi-FI" dirty="0"/>
              <a:t>Asetus </a:t>
            </a:r>
            <a:r>
              <a:rPr lang="fi-FI" dirty="0" smtClean="0"/>
              <a:t>koskee </a:t>
            </a:r>
            <a:r>
              <a:rPr lang="fi-FI" dirty="0"/>
              <a:t>julkisen sektorin tietojen </a:t>
            </a:r>
            <a:r>
              <a:rPr lang="fi-FI" dirty="0" smtClean="0"/>
              <a:t>uudelleenkäyttöä, </a:t>
            </a:r>
            <a:r>
              <a:rPr lang="fi-FI" dirty="0"/>
              <a:t>jotka </a:t>
            </a:r>
            <a:r>
              <a:rPr lang="fi-FI" dirty="0" smtClean="0"/>
              <a:t>on suljettu </a:t>
            </a:r>
            <a:r>
              <a:rPr lang="fi-FI" i="1" dirty="0" smtClean="0"/>
              <a:t>avoimen datan direktiivin</a:t>
            </a:r>
            <a:r>
              <a:rPr lang="fi-FI" dirty="0" smtClean="0"/>
              <a:t> soveltamisalan ulkopuolelle</a:t>
            </a:r>
          </a:p>
          <a:p>
            <a:r>
              <a:rPr lang="fi-FI" dirty="0" smtClean="0"/>
              <a:t>Uudelleenkäyttöä koskevat säännökset koskevat </a:t>
            </a:r>
            <a:r>
              <a:rPr lang="fi-FI" b="1" dirty="0" smtClean="0"/>
              <a:t>tiettyjä suojattuja datan luokkia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kaupallisesti luottamukselliset tiedot</a:t>
            </a:r>
            <a:endParaRPr lang="fi-FI" dirty="0"/>
          </a:p>
          <a:p>
            <a:pPr lvl="1"/>
            <a:r>
              <a:rPr lang="fi-FI" dirty="0" smtClean="0"/>
              <a:t>tilastosalaisuudet</a:t>
            </a:r>
            <a:endParaRPr lang="fi-FI" dirty="0"/>
          </a:p>
          <a:p>
            <a:pPr lvl="1"/>
            <a:r>
              <a:rPr lang="fi-FI" dirty="0" smtClean="0"/>
              <a:t>kolmansien </a:t>
            </a:r>
            <a:r>
              <a:rPr lang="fi-FI" dirty="0"/>
              <a:t>osapuolten </a:t>
            </a:r>
            <a:r>
              <a:rPr lang="fi-FI" dirty="0" err="1"/>
              <a:t>teollis</a:t>
            </a:r>
            <a:r>
              <a:rPr lang="fi-FI" dirty="0"/>
              <a:t>- ja </a:t>
            </a:r>
            <a:r>
              <a:rPr lang="fi-FI" dirty="0" smtClean="0"/>
              <a:t>tekijänoikeuksilla suojatut tiedot</a:t>
            </a:r>
            <a:endParaRPr lang="fi-FI" dirty="0"/>
          </a:p>
          <a:p>
            <a:pPr lvl="1"/>
            <a:r>
              <a:rPr lang="fi-FI" dirty="0" smtClean="0"/>
              <a:t>henkilötiedot</a:t>
            </a:r>
          </a:p>
          <a:p>
            <a:pPr marL="0" indent="0">
              <a:buNone/>
            </a:pPr>
            <a:r>
              <a:rPr lang="fi-FI" dirty="0" smtClean="0"/>
              <a:t>      Ei </a:t>
            </a:r>
            <a:r>
              <a:rPr lang="fi-FI" dirty="0"/>
              <a:t>kuitenkaan velvoitetta julkisen sektorin toimijoille avata dataa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     Ei rajoiteta kansallisen lainsäädännön soveltamista koskien pääsyä julkisiin asiakirjoihin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B4192-9318-4B3B-B74F-5996198BFC81}" type="datetime1">
              <a:rPr lang="fi-FI" smtClean="0"/>
              <a:t>7.6.2021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4</a:t>
            </a:fld>
            <a:endParaRPr lang="fi-FI"/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540000" y="4313382"/>
            <a:ext cx="254327" cy="92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540000" y="4664364"/>
            <a:ext cx="25432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Uudelleenkäyttöä koskevat ehdot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40000" y="1692000"/>
            <a:ext cx="5785985" cy="4343400"/>
          </a:xfrm>
        </p:spPr>
        <p:txBody>
          <a:bodyPr/>
          <a:lstStyle/>
          <a:p>
            <a:r>
              <a:rPr lang="fi-FI" b="1" dirty="0" smtClean="0"/>
              <a:t>Yksinoikeusjärjestelyiden kielto</a:t>
            </a:r>
          </a:p>
          <a:p>
            <a:pPr lvl="1"/>
            <a:r>
              <a:rPr lang="fi-FI" dirty="0" smtClean="0"/>
              <a:t>Yleisen edun vuoksi voidaan sallia järjestelyt </a:t>
            </a:r>
            <a:r>
              <a:rPr lang="fi-FI" dirty="0" err="1" smtClean="0"/>
              <a:t>max</a:t>
            </a:r>
            <a:r>
              <a:rPr lang="fi-FI" dirty="0" smtClean="0"/>
              <a:t>. 3 vuoden ajaksi</a:t>
            </a:r>
          </a:p>
          <a:p>
            <a:r>
              <a:rPr lang="fi-FI" b="1" dirty="0" smtClean="0"/>
              <a:t>Tietojen uudelleenkäytölle voidaan asettaa ehtoja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Tietojen </a:t>
            </a:r>
            <a:r>
              <a:rPr lang="fi-FI" dirty="0" err="1"/>
              <a:t>anonymisointi</a:t>
            </a:r>
            <a:r>
              <a:rPr lang="fi-FI" dirty="0"/>
              <a:t> </a:t>
            </a:r>
            <a:r>
              <a:rPr lang="fi-FI" dirty="0" smtClean="0"/>
              <a:t>tai </a:t>
            </a:r>
            <a:r>
              <a:rPr lang="fi-FI" dirty="0" err="1" smtClean="0"/>
              <a:t>pseudonymisointi</a:t>
            </a:r>
            <a:r>
              <a:rPr lang="fi-FI" dirty="0" smtClean="0"/>
              <a:t>, tai muokkaaminen</a:t>
            </a:r>
          </a:p>
          <a:p>
            <a:pPr lvl="1"/>
            <a:r>
              <a:rPr lang="fi-FI" dirty="0" smtClean="0"/>
              <a:t>Turvatun käsittely-ympäristön järjestäminen</a:t>
            </a:r>
          </a:p>
          <a:p>
            <a:pPr lvl="1"/>
            <a:r>
              <a:rPr lang="fi-FI" dirty="0" smtClean="0"/>
              <a:t>Julkisen </a:t>
            </a:r>
            <a:r>
              <a:rPr lang="fi-FI" dirty="0"/>
              <a:t>sektorin elin </a:t>
            </a:r>
            <a:r>
              <a:rPr lang="fi-FI" dirty="0" smtClean="0"/>
              <a:t>avustaisi tarvittaessa </a:t>
            </a:r>
            <a:r>
              <a:rPr lang="fi-FI" dirty="0"/>
              <a:t>rekisteröidyn suostumuksen saannissa </a:t>
            </a:r>
            <a:endParaRPr lang="fi-FI" dirty="0" smtClean="0"/>
          </a:p>
          <a:p>
            <a:pPr lvl="1"/>
            <a:r>
              <a:rPr lang="fi-FI" dirty="0" smtClean="0"/>
              <a:t>Tietojen siirto kolmansiin maihin</a:t>
            </a:r>
          </a:p>
          <a:p>
            <a:r>
              <a:rPr lang="fi-FI" b="1" dirty="0" smtClean="0"/>
              <a:t>Maksut tietojen uudelleenkäytöstä</a:t>
            </a:r>
          </a:p>
          <a:p>
            <a:pPr lvl="1"/>
            <a:r>
              <a:rPr lang="fi-FI" dirty="0" smtClean="0"/>
              <a:t>Maksujen tulisi kannustaa pk-yritysten toteuttamaan tai ei-kaupallisiin tarkoituksiin tehtävää tietojen uudelleenkäyttöä</a:t>
            </a:r>
          </a:p>
          <a:p>
            <a:endParaRPr lang="fi-FI" dirty="0" smtClean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7.6.2021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/>
          <a:stretch/>
        </p:blipFill>
        <p:spPr>
          <a:xfrm>
            <a:off x="6946231" y="1332000"/>
            <a:ext cx="5152721" cy="43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Uudet viranomaistehtävät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i-FI" b="1" dirty="0"/>
              <a:t>Keskitetty </a:t>
            </a:r>
            <a:r>
              <a:rPr lang="fi-FI" b="1" dirty="0" smtClean="0"/>
              <a:t>tietopiste</a:t>
            </a:r>
            <a:endParaRPr lang="fi-FI" b="1" dirty="0"/>
          </a:p>
          <a:p>
            <a:pPr lvl="1">
              <a:spcBef>
                <a:spcPts val="0"/>
              </a:spcBef>
            </a:pPr>
            <a:r>
              <a:rPr lang="fi-FI" sz="1900" dirty="0"/>
              <a:t>Tukee tutkijoita ja innovaatioliiketoimintaa soveltuvan datan löytämisessä</a:t>
            </a:r>
          </a:p>
          <a:p>
            <a:pPr lvl="1">
              <a:spcBef>
                <a:spcPts val="0"/>
              </a:spcBef>
            </a:pPr>
            <a:r>
              <a:rPr lang="fi-FI" sz="1900" dirty="0"/>
              <a:t>O</a:t>
            </a:r>
            <a:r>
              <a:rPr lang="fi-FI" sz="1900" dirty="0" smtClean="0"/>
              <a:t>ttaa </a:t>
            </a:r>
            <a:r>
              <a:rPr lang="fi-FI" sz="1900" dirty="0"/>
              <a:t>vastaan pyynnöt tietojen uudelleenkäytöstä ja siirtää </a:t>
            </a:r>
            <a:r>
              <a:rPr lang="fi-FI" sz="1900" dirty="0" smtClean="0"/>
              <a:t>ne eteenpäin</a:t>
            </a:r>
            <a:endParaRPr lang="fi-FI" sz="1900" dirty="0"/>
          </a:p>
          <a:p>
            <a:pPr lvl="1">
              <a:spcBef>
                <a:spcPts val="0"/>
              </a:spcBef>
            </a:pPr>
            <a:r>
              <a:rPr lang="fi-FI" sz="1900" dirty="0" smtClean="0"/>
              <a:t>Monialainen </a:t>
            </a:r>
            <a:r>
              <a:rPr lang="fi-FI" sz="1900" dirty="0"/>
              <a:t>tehtävä</a:t>
            </a:r>
          </a:p>
          <a:p>
            <a:pPr lvl="1">
              <a:spcBef>
                <a:spcPts val="0"/>
              </a:spcBef>
            </a:pPr>
            <a:r>
              <a:rPr lang="fi-FI" sz="1900" dirty="0" smtClean="0"/>
              <a:t>Tietopisteen </a:t>
            </a:r>
            <a:r>
              <a:rPr lang="fi-FI" sz="1900" dirty="0"/>
              <a:t>tulee perustaa rekisteri, joka kuvaa käytettävissä olevaa dataa </a:t>
            </a:r>
          </a:p>
          <a:p>
            <a:pPr marL="360363" lvl="1" indent="0">
              <a:spcBef>
                <a:spcPts val="0"/>
              </a:spcBef>
              <a:buNone/>
            </a:pPr>
            <a:endParaRPr lang="fi-FI" dirty="0"/>
          </a:p>
          <a:p>
            <a:pPr>
              <a:spcAft>
                <a:spcPts val="1200"/>
              </a:spcAft>
            </a:pPr>
            <a:r>
              <a:rPr lang="fi-FI" b="1" dirty="0"/>
              <a:t>Toimivaltainen </a:t>
            </a:r>
            <a:r>
              <a:rPr lang="fi-FI" b="1" dirty="0" smtClean="0"/>
              <a:t>elin/elimet</a:t>
            </a:r>
            <a:endParaRPr lang="fi-FI" b="1" dirty="0"/>
          </a:p>
          <a:p>
            <a:pPr lvl="1">
              <a:spcBef>
                <a:spcPts val="0"/>
              </a:spcBef>
            </a:pPr>
            <a:r>
              <a:rPr lang="fi-FI" sz="1900" dirty="0" smtClean="0"/>
              <a:t>Tukee mm. teknisesti </a:t>
            </a:r>
            <a:r>
              <a:rPr lang="fi-FI" sz="1900" dirty="0"/>
              <a:t>julkisen sektorin elimiä </a:t>
            </a:r>
            <a:r>
              <a:rPr lang="fi-FI" sz="1900" dirty="0" smtClean="0"/>
              <a:t>datan uudelleenkäytön toteuttamisessa</a:t>
            </a:r>
            <a:endParaRPr lang="fi-FI" sz="1900" dirty="0"/>
          </a:p>
          <a:p>
            <a:pPr marL="432000" lvl="2" indent="0">
              <a:spcBef>
                <a:spcPts val="0"/>
              </a:spcBef>
              <a:buNone/>
            </a:pPr>
            <a:r>
              <a:rPr lang="fi-FI" sz="1900" dirty="0" smtClean="0"/>
              <a:t>	Esim. turvatun käsittely-ympäristön järjestäminen tai tietojen esikäsittely</a:t>
            </a:r>
            <a:endParaRPr lang="fi-FI" sz="1900" dirty="0"/>
          </a:p>
          <a:p>
            <a:pPr lvl="1">
              <a:spcBef>
                <a:spcPts val="0"/>
              </a:spcBef>
            </a:pPr>
            <a:r>
              <a:rPr lang="fi-FI" sz="1900" dirty="0"/>
              <a:t>Voi myöntää pääsyn dataan, jos tästä on säädetty kansallisessa tai unionin </a:t>
            </a:r>
            <a:r>
              <a:rPr lang="fi-FI" sz="1900" dirty="0" smtClean="0"/>
              <a:t>lainsäädännössä</a:t>
            </a:r>
          </a:p>
          <a:p>
            <a:pPr lvl="1">
              <a:spcBef>
                <a:spcPts val="0"/>
              </a:spcBef>
            </a:pPr>
            <a:r>
              <a:rPr lang="fi-FI" sz="1900" dirty="0" smtClean="0"/>
              <a:t>Vrt. </a:t>
            </a:r>
            <a:r>
              <a:rPr lang="fi-FI" sz="1900" dirty="0" err="1" smtClean="0"/>
              <a:t>Findatan</a:t>
            </a:r>
            <a:r>
              <a:rPr lang="fi-FI" sz="1900" dirty="0" smtClean="0"/>
              <a:t> toiminta </a:t>
            </a:r>
            <a:r>
              <a:rPr lang="fi-FI" sz="1900" dirty="0" err="1" smtClean="0"/>
              <a:t>sosiaali</a:t>
            </a:r>
            <a:r>
              <a:rPr lang="fi-FI" sz="1900" dirty="0" smtClean="0"/>
              <a:t>- ja terveysalan tietojen toisiokäytössä</a:t>
            </a:r>
            <a:endParaRPr lang="fi-FI" sz="1900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1500E-4E84-4B90-98DC-C47374230753}" type="datetime1">
              <a:rPr lang="fi-FI" smtClean="0"/>
              <a:t>7.6.2021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6</a:t>
            </a:fld>
            <a:endParaRPr lang="fi-FI"/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738909" y="4544291"/>
            <a:ext cx="332509" cy="92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Datan välityspalvelut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4DEA-B3AA-4A9D-BB9F-74CEE055DC25}" type="datetime1">
              <a:rPr lang="fi-FI" smtClean="0"/>
              <a:pPr/>
              <a:t>7.6.2021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43" y="640217"/>
            <a:ext cx="6844957" cy="2920754"/>
          </a:xfrm>
          <a:prstGeom prst="rect">
            <a:avLst/>
          </a:prstGeom>
        </p:spPr>
      </p:pic>
      <p:sp>
        <p:nvSpPr>
          <p:cNvPr id="10" name="Tekstin paikkamerkki 3"/>
          <p:cNvSpPr txBox="1">
            <a:spLocks/>
          </p:cNvSpPr>
          <p:nvPr/>
        </p:nvSpPr>
        <p:spPr>
          <a:xfrm>
            <a:off x="540001" y="1692000"/>
            <a:ext cx="5299326" cy="4343400"/>
          </a:xfrm>
          <a:prstGeom prst="rect">
            <a:avLst/>
          </a:prstGeom>
        </p:spPr>
        <p:txBody>
          <a:bodyPr/>
          <a:lstStyle>
            <a:lvl1pPr marL="216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Datan haltijoiden ja datan käyttäjien välissä:</a:t>
            </a:r>
          </a:p>
          <a:p>
            <a:pPr lvl="2"/>
            <a:r>
              <a:rPr lang="fi-FI" dirty="0" smtClean="0"/>
              <a:t>kaupallinen palvelu</a:t>
            </a:r>
          </a:p>
          <a:p>
            <a:pPr lvl="2"/>
            <a:r>
              <a:rPr lang="fi-FI" dirty="0"/>
              <a:t>r</a:t>
            </a:r>
            <a:r>
              <a:rPr lang="fi-FI" dirty="0" smtClean="0"/>
              <a:t>ajoittamaton asiakaskunta</a:t>
            </a:r>
          </a:p>
          <a:p>
            <a:pPr lvl="2"/>
            <a:r>
              <a:rPr lang="fi-FI" dirty="0" smtClean="0"/>
              <a:t>tekninen, oikeudellinen tai muu apu</a:t>
            </a:r>
          </a:p>
          <a:p>
            <a:r>
              <a:rPr lang="fi-FI" dirty="0" smtClean="0"/>
              <a:t>Välittää dataa (ei sis. pilvipalvelut tai suoratoistopalvelut); tietyt tukipalvelut</a:t>
            </a:r>
          </a:p>
          <a:p>
            <a:r>
              <a:rPr lang="fi-FI" dirty="0" smtClean="0"/>
              <a:t>Voi auttaa rekisteröityjä oikeuksiensa käytössä</a:t>
            </a:r>
          </a:p>
          <a:p>
            <a:endParaRPr lang="fi-FI" dirty="0"/>
          </a:p>
          <a:p>
            <a:r>
              <a:rPr lang="fi-FI" dirty="0" smtClean="0"/>
              <a:t>Ilmoitusvelvollisuus</a:t>
            </a:r>
          </a:p>
          <a:p>
            <a:r>
              <a:rPr lang="fi-FI" dirty="0" err="1" smtClean="0"/>
              <a:t>Yhteentoimivuuden</a:t>
            </a:r>
            <a:r>
              <a:rPr lang="fi-FI" dirty="0" smtClean="0"/>
              <a:t> edistäminen</a:t>
            </a:r>
          </a:p>
          <a:p>
            <a:r>
              <a:rPr lang="fi-FI" dirty="0" smtClean="0"/>
              <a:t>Erillinen oikeushenkilö</a:t>
            </a:r>
          </a:p>
          <a:p>
            <a:r>
              <a:rPr lang="fi-FI" dirty="0" smtClean="0"/>
              <a:t>Toimivaltainen viranomainen valvoo</a:t>
            </a:r>
          </a:p>
          <a:p>
            <a:pPr lvl="2"/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20" y="4176991"/>
            <a:ext cx="4676923" cy="26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Data-altruismi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4DEA-B3AA-4A9D-BB9F-74CEE055DC25}" type="datetime1">
              <a:rPr lang="fi-FI" smtClean="0"/>
              <a:t>7.6.2021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3778-6073-48C0-8E18-EFC09B82139A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34" name="Kuva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69816"/>
            <a:ext cx="6941502" cy="1774483"/>
          </a:xfrm>
          <a:prstGeom prst="rect">
            <a:avLst/>
          </a:prstGeom>
        </p:spPr>
      </p:pic>
      <p:sp>
        <p:nvSpPr>
          <p:cNvPr id="45" name="Tekstin paikkamerkki 3"/>
          <p:cNvSpPr txBox="1">
            <a:spLocks/>
          </p:cNvSpPr>
          <p:nvPr/>
        </p:nvSpPr>
        <p:spPr>
          <a:xfrm>
            <a:off x="540001" y="1692000"/>
            <a:ext cx="5299326" cy="4343400"/>
          </a:xfrm>
          <a:prstGeom prst="rect">
            <a:avLst/>
          </a:prstGeom>
        </p:spPr>
        <p:txBody>
          <a:bodyPr/>
          <a:lstStyle>
            <a:lvl1pPr marL="216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2160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Vapaaehtoinen ”</a:t>
            </a:r>
            <a:r>
              <a:rPr lang="fi-FI" dirty="0"/>
              <a:t>laatumerkki” : unionissa tunnustettu data-altruismipohjainen organisaatio</a:t>
            </a:r>
            <a:endParaRPr lang="fi-FI" dirty="0" smtClean="0"/>
          </a:p>
          <a:p>
            <a:r>
              <a:rPr lang="fi-FI" dirty="0" smtClean="0"/>
              <a:t>Rekisteröintimenettely</a:t>
            </a:r>
          </a:p>
          <a:p>
            <a:pPr lvl="2"/>
            <a:r>
              <a:rPr lang="fi-FI" dirty="0"/>
              <a:t>y</a:t>
            </a:r>
            <a:r>
              <a:rPr lang="fi-FI" dirty="0" smtClean="0"/>
              <a:t>leisen edun mukainen</a:t>
            </a:r>
          </a:p>
          <a:p>
            <a:pPr lvl="2"/>
            <a:r>
              <a:rPr lang="fi-FI" dirty="0" err="1" smtClean="0"/>
              <a:t>voittoatavoittelematon</a:t>
            </a:r>
            <a:endParaRPr lang="fi-FI" dirty="0" smtClean="0"/>
          </a:p>
          <a:p>
            <a:pPr lvl="2"/>
            <a:r>
              <a:rPr lang="fi-FI" dirty="0" smtClean="0"/>
              <a:t>itsenäinen </a:t>
            </a:r>
            <a:r>
              <a:rPr lang="fi-FI" dirty="0" err="1" smtClean="0"/>
              <a:t>voittoatavoittelevista</a:t>
            </a:r>
            <a:r>
              <a:rPr lang="fi-FI" dirty="0" smtClean="0"/>
              <a:t> toimijoista</a:t>
            </a:r>
          </a:p>
          <a:p>
            <a:r>
              <a:rPr lang="fi-FI" dirty="0" smtClean="0"/>
              <a:t>Läpinäkyvyysvaatimukset</a:t>
            </a:r>
          </a:p>
          <a:p>
            <a:r>
              <a:rPr lang="fi-FI" dirty="0" smtClean="0"/>
              <a:t>Ilmoitusvelvollisuudet rekisteröidyille</a:t>
            </a:r>
          </a:p>
          <a:p>
            <a:r>
              <a:rPr lang="fi-FI" dirty="0" smtClean="0"/>
              <a:t>Datan hyödyntäminen yleisen edun mukaisiin tarkoituksiin</a:t>
            </a:r>
          </a:p>
          <a:p>
            <a:r>
              <a:rPr lang="fi-FI" dirty="0" smtClean="0"/>
              <a:t>Toimivaltainen viranomainen valvoo</a:t>
            </a:r>
          </a:p>
        </p:txBody>
      </p:sp>
    </p:spTree>
    <p:extLst>
      <p:ext uri="{BB962C8B-B14F-4D97-AF65-F5344CB8AC3E}">
        <p14:creationId xmlns:p14="http://schemas.microsoft.com/office/powerpoint/2010/main" val="32578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Datainnovaatiolautakunta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Komission asiantuntijaryhmä</a:t>
            </a:r>
          </a:p>
          <a:p>
            <a:pPr lvl="2"/>
            <a:r>
              <a:rPr lang="fi-FI" dirty="0" smtClean="0"/>
              <a:t>jäsenvaltioiden toimivaltaiset viranomaiset, </a:t>
            </a:r>
            <a:r>
              <a:rPr lang="fi-FI" dirty="0"/>
              <a:t>Euroopan tietosuojaneuvoston, komission ja asiaan liittyvien data-avaruuksien </a:t>
            </a:r>
            <a:r>
              <a:rPr lang="fi-FI" dirty="0" smtClean="0"/>
              <a:t>edustajat; erikoisalojen </a:t>
            </a:r>
            <a:r>
              <a:rPr lang="fi-FI" dirty="0"/>
              <a:t>muiden toimivaltaisten viranomaisten </a:t>
            </a:r>
            <a:r>
              <a:rPr lang="fi-FI" dirty="0" smtClean="0"/>
              <a:t>edustajat; sidosryhmien edustajat ja asiantuntijat</a:t>
            </a:r>
          </a:p>
          <a:p>
            <a:pPr lvl="2"/>
            <a:r>
              <a:rPr lang="fi-FI" dirty="0" smtClean="0"/>
              <a:t>voi olla eri kokoonpanoja</a:t>
            </a:r>
          </a:p>
          <a:p>
            <a:pPr lvl="2"/>
            <a:r>
              <a:rPr lang="fi-FI" dirty="0" smtClean="0"/>
              <a:t>sihteeristö ja puheenjohtaja komissiosta</a:t>
            </a:r>
          </a:p>
          <a:p>
            <a:r>
              <a:rPr lang="fi-FI" dirty="0" smtClean="0"/>
              <a:t>Neuvoo datahallintosäädöksen soveltamisessa ja koordinoi käytäntöjä</a:t>
            </a:r>
          </a:p>
          <a:p>
            <a:r>
              <a:rPr lang="fi-FI" dirty="0" smtClean="0"/>
              <a:t>Avustaa komissiota strategisella tasolla</a:t>
            </a:r>
          </a:p>
          <a:p>
            <a:r>
              <a:rPr lang="fi-FI" dirty="0" smtClean="0"/>
              <a:t>Edistää </a:t>
            </a:r>
            <a:r>
              <a:rPr lang="fi-FI" dirty="0" err="1" smtClean="0"/>
              <a:t>yhteentoimivuutta</a:t>
            </a:r>
            <a:r>
              <a:rPr lang="fi-FI" dirty="0" smtClean="0"/>
              <a:t> datataloudessa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462713"/>
            <a:ext cx="731838" cy="179387"/>
          </a:xfrm>
        </p:spPr>
        <p:txBody>
          <a:bodyPr/>
          <a:lstStyle/>
          <a:p>
            <a:fld id="{306D4DEA-B3AA-4A9D-BB9F-74CEE055DC25}" type="datetime1">
              <a:rPr lang="fi-FI" smtClean="0"/>
              <a:t>7.6.2021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0" y="6462713"/>
            <a:ext cx="323850" cy="179387"/>
          </a:xfrm>
        </p:spPr>
        <p:txBody>
          <a:bodyPr/>
          <a:lstStyle/>
          <a:p>
            <a:fld id="{628F3778-6073-48C0-8E18-EFC09B82139A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2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kfWIaP5T50Uhmk3qbS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PyxAM7VM4rmXZ.LoC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YAa8KcYdlr2INhdxym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jtCoFMMjiczv85Dhpg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HRWI0eqR6cDj_Xzre6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Dh5Rjz9K6FUNaZOj6v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QNZOGmu3zvdHfAdj2L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9.oI9pO8oGdcDJniSu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3LU.RGcSH9iwO_.Sls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pLj_yMiDX_Pgya6nZY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QQPt.9sfNKd6O5AfreMw"/>
</p:tagLst>
</file>

<file path=ppt/theme/theme1.xml><?xml version="1.0" encoding="utf-8"?>
<a:theme xmlns:a="http://schemas.openxmlformats.org/drawingml/2006/main" name="Office-teema">
  <a:themeElements>
    <a:clrScheme name="LVM 100-60-vaihteleva">
      <a:dk1>
        <a:srgbClr val="000000"/>
      </a:dk1>
      <a:lt1>
        <a:srgbClr val="FFFFFF"/>
      </a:lt1>
      <a:dk2>
        <a:srgbClr val="0000FF"/>
      </a:dk2>
      <a:lt2>
        <a:srgbClr val="8E92A9"/>
      </a:lt2>
      <a:accent1>
        <a:srgbClr val="0000FF"/>
      </a:accent1>
      <a:accent2>
        <a:srgbClr val="8CAAFF"/>
      </a:accent2>
      <a:accent3>
        <a:srgbClr val="000096"/>
      </a:accent3>
      <a:accent4>
        <a:srgbClr val="66CC90"/>
      </a:accent4>
      <a:accent5>
        <a:srgbClr val="006A72"/>
      </a:accent5>
      <a:accent6>
        <a:srgbClr val="66C7DA"/>
      </a:accent6>
      <a:hlink>
        <a:srgbClr val="4072FF"/>
      </a:hlink>
      <a:folHlink>
        <a:srgbClr val="000096"/>
      </a:folHlink>
    </a:clrScheme>
    <a:fontScheme name="VN Arial theme">
      <a:majorFont>
        <a:latin typeface="Arial Bold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VM.potx" id="{566EDBE9-235D-4A99-AE1C-C078D0AB34ED}" vid="{EBB18539-B318-466E-A0BB-88F43EA920A8}"/>
    </a:ext>
  </a:extLst>
</a:theme>
</file>

<file path=ppt/theme/theme2.xml><?xml version="1.0" encoding="utf-8"?>
<a:theme xmlns:a="http://schemas.openxmlformats.org/drawingml/2006/main" name="Office-teema">
  <a:themeElements>
    <a:clrScheme name="LVM">
      <a:dk1>
        <a:srgbClr val="3C3C3C"/>
      </a:dk1>
      <a:lt1>
        <a:sysClr val="window" lastClr="FFFFFF"/>
      </a:lt1>
      <a:dk2>
        <a:srgbClr val="44546A"/>
      </a:dk2>
      <a:lt2>
        <a:srgbClr val="E7E6E6"/>
      </a:lt2>
      <a:accent1>
        <a:srgbClr val="0000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V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LVM</Template>
  <TotalTime>0</TotalTime>
  <Words>552</Words>
  <Application>Microsoft Office PowerPoint</Application>
  <PresentationFormat>Laajakuva</PresentationFormat>
  <Paragraphs>122</Paragraphs>
  <Slides>10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Arial Bold</vt:lpstr>
      <vt:lpstr>Calibri</vt:lpstr>
      <vt:lpstr>Wingdings</vt:lpstr>
      <vt:lpstr>Office-teema</vt:lpstr>
      <vt:lpstr>think-cell Slide</vt:lpstr>
      <vt:lpstr>Datahallintosäädös  – ajankohtaiskatsaus ja syntyvät rakenteet </vt:lpstr>
      <vt:lpstr>Konteksti</vt:lpstr>
      <vt:lpstr>Pääasiallinen sisältö</vt:lpstr>
      <vt:lpstr>Julkisen sektorin datan uudelleenkäyttö</vt:lpstr>
      <vt:lpstr>Uudelleenkäyttöä koskevat ehdot</vt:lpstr>
      <vt:lpstr>Uudet viranomaistehtävät</vt:lpstr>
      <vt:lpstr>Datan välityspalvelut </vt:lpstr>
      <vt:lpstr>Data-altruismi</vt:lpstr>
      <vt:lpstr>Datainnovaatiolautakunta</vt:lpstr>
      <vt:lpstr>Kansainväliset tietovirrat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2021-04-12T09:00:50Z</dcterms:created>
  <dcterms:modified xsi:type="dcterms:W3CDTF">2021-06-07T11:01:05Z</dcterms:modified>
</cp:coreProperties>
</file>