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60" r:id="rId5"/>
  </p:sldMasterIdLst>
  <p:sldIdLst>
    <p:sldId id="318" r:id="rId6"/>
    <p:sldId id="316" r:id="rId7"/>
    <p:sldId id="320" r:id="rId8"/>
    <p:sldId id="319" r:id="rId9"/>
    <p:sldId id="271" r:id="rId10"/>
    <p:sldId id="317" r:id="rId11"/>
    <p:sldId id="322" r:id="rId12"/>
    <p:sldId id="270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51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12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hyperlink" Target="https://ym.fi/rakennetunymparistontietojarjestelma" TargetMode="External"/><Relationship Id="rId4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019" y="798222"/>
            <a:ext cx="6321669" cy="2809829"/>
          </a:xfrm>
        </p:spPr>
        <p:txBody>
          <a:bodyPr anchor="b" anchorCtr="0"/>
          <a:lstStyle>
            <a:lvl1pPr algn="l">
              <a:lnSpc>
                <a:spcPct val="95000"/>
              </a:lnSpc>
              <a:defRPr sz="600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21019" y="3869927"/>
            <a:ext cx="6321669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900" b="1" spc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pc="0"/>
              <a:t>Tähän </a:t>
            </a:r>
            <a:r>
              <a:rPr lang="fi-FI" spc="0" err="1"/>
              <a:t>pp.kk.vvvv</a:t>
            </a:r>
            <a:r>
              <a:rPr lang="fi-FI" spc="0"/>
              <a:t> | tai muuta lisätietoa.</a:t>
            </a:r>
          </a:p>
        </p:txBody>
      </p:sp>
      <p:grpSp>
        <p:nvGrpSpPr>
          <p:cNvPr id="24" name="Ryhmä 23">
            <a:extLst>
              <a:ext uri="{FF2B5EF4-FFF2-40B4-BE49-F238E27FC236}">
                <a16:creationId xmlns:a16="http://schemas.microsoft.com/office/drawing/2014/main" id="{530C670F-5D03-4003-B2AF-299C2A1D2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46305" y="0"/>
            <a:ext cx="4046895" cy="6858000"/>
            <a:chOff x="8146305" y="0"/>
            <a:chExt cx="4046895" cy="6858000"/>
          </a:xfrm>
        </p:grpSpPr>
        <p:sp>
          <p:nvSpPr>
            <p:cNvPr id="19" name="Rectangle 6">
              <a:extLst>
                <a:ext uri="{FF2B5EF4-FFF2-40B4-BE49-F238E27FC236}">
                  <a16:creationId xmlns:a16="http://schemas.microsoft.com/office/drawing/2014/main" id="{9BD1EC33-2851-4411-A6B3-6201619F80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227838" y="4131977"/>
              <a:ext cx="1965362" cy="2726023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31AF13EB-4424-439F-B5AB-BC9621807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46305" y="4131977"/>
              <a:ext cx="2081533" cy="2726023"/>
            </a:xfrm>
            <a:custGeom>
              <a:avLst/>
              <a:gdLst>
                <a:gd name="T0" fmla="*/ 36 w 11565"/>
                <a:gd name="T1" fmla="*/ 7915 h 15147"/>
                <a:gd name="T2" fmla="*/ 3651 w 11565"/>
                <a:gd name="T3" fmla="*/ 11530 h 15147"/>
                <a:gd name="T4" fmla="*/ 36 w 11565"/>
                <a:gd name="T5" fmla="*/ 15145 h 15147"/>
                <a:gd name="T6" fmla="*/ 0 w 11565"/>
                <a:gd name="T7" fmla="*/ 15144 h 15147"/>
                <a:gd name="T8" fmla="*/ 0 w 11565"/>
                <a:gd name="T9" fmla="*/ 15147 h 15147"/>
                <a:gd name="T10" fmla="*/ 10986 w 11565"/>
                <a:gd name="T11" fmla="*/ 15147 h 15147"/>
                <a:gd name="T12" fmla="*/ 11565 w 11565"/>
                <a:gd name="T13" fmla="*/ 11530 h 15147"/>
                <a:gd name="T14" fmla="*/ 36 w 11565"/>
                <a:gd name="T15" fmla="*/ 0 h 15147"/>
                <a:gd name="T16" fmla="*/ 0 w 11565"/>
                <a:gd name="T17" fmla="*/ 1 h 15147"/>
                <a:gd name="T18" fmla="*/ 0 w 11565"/>
                <a:gd name="T19" fmla="*/ 7915 h 15147"/>
                <a:gd name="T20" fmla="*/ 36 w 11565"/>
                <a:gd name="T21" fmla="*/ 7915 h 15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565" h="15147">
                  <a:moveTo>
                    <a:pt x="36" y="7915"/>
                  </a:moveTo>
                  <a:cubicBezTo>
                    <a:pt x="2029" y="7915"/>
                    <a:pt x="3651" y="9536"/>
                    <a:pt x="3651" y="11530"/>
                  </a:cubicBezTo>
                  <a:cubicBezTo>
                    <a:pt x="3651" y="13523"/>
                    <a:pt x="2029" y="15145"/>
                    <a:pt x="36" y="15145"/>
                  </a:cubicBezTo>
                  <a:cubicBezTo>
                    <a:pt x="24" y="15145"/>
                    <a:pt x="12" y="15144"/>
                    <a:pt x="0" y="15144"/>
                  </a:cubicBezTo>
                  <a:lnTo>
                    <a:pt x="0" y="15147"/>
                  </a:lnTo>
                  <a:lnTo>
                    <a:pt x="10986" y="15147"/>
                  </a:lnTo>
                  <a:cubicBezTo>
                    <a:pt x="11361" y="14009"/>
                    <a:pt x="11565" y="12793"/>
                    <a:pt x="11565" y="11530"/>
                  </a:cubicBezTo>
                  <a:cubicBezTo>
                    <a:pt x="11565" y="5162"/>
                    <a:pt x="6403" y="0"/>
                    <a:pt x="36" y="0"/>
                  </a:cubicBezTo>
                  <a:cubicBezTo>
                    <a:pt x="24" y="0"/>
                    <a:pt x="12" y="1"/>
                    <a:pt x="0" y="1"/>
                  </a:cubicBezTo>
                  <a:lnTo>
                    <a:pt x="0" y="7915"/>
                  </a:lnTo>
                  <a:cubicBezTo>
                    <a:pt x="12" y="7915"/>
                    <a:pt x="24" y="7915"/>
                    <a:pt x="36" y="7915"/>
                  </a:cubicBez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8">
              <a:extLst>
                <a:ext uri="{FF2B5EF4-FFF2-40B4-BE49-F238E27FC236}">
                  <a16:creationId xmlns:a16="http://schemas.microsoft.com/office/drawing/2014/main" id="{227B23C7-F73F-45BD-A013-DD3EE886E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46305" y="0"/>
              <a:ext cx="4046895" cy="4131977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9">
              <a:extLst>
                <a:ext uri="{FF2B5EF4-FFF2-40B4-BE49-F238E27FC236}">
                  <a16:creationId xmlns:a16="http://schemas.microsoft.com/office/drawing/2014/main" id="{9871684F-E05F-451D-9E71-621B0FF59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570595" y="1405954"/>
              <a:ext cx="2622604" cy="2726023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1" name="Kuva 10" descr="Rakennetun ympäristön tieto">
            <a:extLst>
              <a:ext uri="{FF2B5EF4-FFF2-40B4-BE49-F238E27FC236}">
                <a16:creationId xmlns:a16="http://schemas.microsoft.com/office/drawing/2014/main" id="{FFA0354D-4D76-4CFD-91C5-17C76FF351A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645" y="5365901"/>
            <a:ext cx="2290167" cy="40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77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2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019" y="1936826"/>
            <a:ext cx="6321669" cy="3018051"/>
          </a:xfrm>
        </p:spPr>
        <p:txBody>
          <a:bodyPr anchor="ctr" anchorCtr="0"/>
          <a:lstStyle>
            <a:lvl1pPr algn="l">
              <a:lnSpc>
                <a:spcPct val="95000"/>
              </a:lnSpc>
              <a:defRPr sz="600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C573197D-A673-410D-9752-8E6F1631D593}"/>
              </a:ext>
            </a:extLst>
          </p:cNvPr>
          <p:cNvGrpSpPr/>
          <p:nvPr userDrawn="1"/>
        </p:nvGrpSpPr>
        <p:grpSpPr>
          <a:xfrm>
            <a:off x="8139940" y="0"/>
            <a:ext cx="4053260" cy="6858000"/>
            <a:chOff x="8139940" y="0"/>
            <a:chExt cx="4053260" cy="6858000"/>
          </a:xfrm>
        </p:grpSpPr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B4CFDF55-50A4-40FC-A976-1B9D676D0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121215" y="4216400"/>
              <a:ext cx="2071985" cy="2641600"/>
            </a:xfrm>
            <a:prstGeom prst="rect">
              <a:avLst/>
            </a:prstGeom>
            <a:solidFill>
              <a:srgbClr val="263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AA08E00C-C9C0-4E3E-B479-DE17A3FCE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39940" y="0"/>
              <a:ext cx="1976501" cy="4213089"/>
            </a:xfrm>
            <a:custGeom>
              <a:avLst/>
              <a:gdLst>
                <a:gd name="T0" fmla="*/ 0 w 10987"/>
                <a:gd name="T1" fmla="*/ 23402 h 23402"/>
                <a:gd name="T2" fmla="*/ 10987 w 10987"/>
                <a:gd name="T3" fmla="*/ 11678 h 23402"/>
                <a:gd name="T4" fmla="*/ 539 w 10987"/>
                <a:gd name="T5" fmla="*/ 0 h 23402"/>
                <a:gd name="T6" fmla="*/ 0 w 10987"/>
                <a:gd name="T7" fmla="*/ 0 h 23402"/>
                <a:gd name="T8" fmla="*/ 0 w 10987"/>
                <a:gd name="T9" fmla="*/ 23402 h 23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7" h="23402">
                  <a:moveTo>
                    <a:pt x="0" y="23402"/>
                  </a:moveTo>
                  <a:cubicBezTo>
                    <a:pt x="6134" y="23009"/>
                    <a:pt x="10987" y="17910"/>
                    <a:pt x="10987" y="11678"/>
                  </a:cubicBezTo>
                  <a:cubicBezTo>
                    <a:pt x="10987" y="5629"/>
                    <a:pt x="6415" y="648"/>
                    <a:pt x="539" y="0"/>
                  </a:cubicBezTo>
                  <a:lnTo>
                    <a:pt x="0" y="0"/>
                  </a:lnTo>
                  <a:lnTo>
                    <a:pt x="0" y="23402"/>
                  </a:lnTo>
                  <a:close/>
                </a:path>
              </a:pathLst>
            </a:custGeom>
            <a:solidFill>
              <a:srgbClr val="2B52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8">
              <a:extLst>
                <a:ext uri="{FF2B5EF4-FFF2-40B4-BE49-F238E27FC236}">
                  <a16:creationId xmlns:a16="http://schemas.microsoft.com/office/drawing/2014/main" id="{A9DC7D52-3C5C-4F1A-A4A7-8FA3AE8A3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121215" y="1"/>
              <a:ext cx="2071985" cy="4216270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9">
              <a:extLst>
                <a:ext uri="{FF2B5EF4-FFF2-40B4-BE49-F238E27FC236}">
                  <a16:creationId xmlns:a16="http://schemas.microsoft.com/office/drawing/2014/main" id="{01BA05A1-9CE0-4D31-85D8-0AEB110B9B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798767" y="4217860"/>
              <a:ext cx="1320850" cy="131052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Rectangle 10">
              <a:extLst>
                <a:ext uri="{FF2B5EF4-FFF2-40B4-BE49-F238E27FC236}">
                  <a16:creationId xmlns:a16="http://schemas.microsoft.com/office/drawing/2014/main" id="{F7879926-68A5-45B0-A965-66918300C5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39940" y="4217860"/>
              <a:ext cx="521975" cy="131052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Rectangle 11">
              <a:extLst>
                <a:ext uri="{FF2B5EF4-FFF2-40B4-BE49-F238E27FC236}">
                  <a16:creationId xmlns:a16="http://schemas.microsoft.com/office/drawing/2014/main" id="{B5885B27-08F6-4729-B66D-82F343446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798767" y="5676299"/>
              <a:ext cx="1320850" cy="118170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Rectangle 12">
              <a:extLst>
                <a:ext uri="{FF2B5EF4-FFF2-40B4-BE49-F238E27FC236}">
                  <a16:creationId xmlns:a16="http://schemas.microsoft.com/office/drawing/2014/main" id="{6DC81110-7758-46CC-B5E6-29DF65BB5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39940" y="5676299"/>
              <a:ext cx="521975" cy="118170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4" name="Kuva 13" descr="Rakennetun ympäristön tieto">
            <a:extLst>
              <a:ext uri="{FF2B5EF4-FFF2-40B4-BE49-F238E27FC236}">
                <a16:creationId xmlns:a16="http://schemas.microsoft.com/office/drawing/2014/main" id="{B5949218-BA1B-4E42-BF34-78617DD87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695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3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019" y="1936826"/>
            <a:ext cx="6321669" cy="2809829"/>
          </a:xfrm>
        </p:spPr>
        <p:txBody>
          <a:bodyPr anchor="ctr" anchorCtr="0"/>
          <a:lstStyle>
            <a:lvl1pPr algn="l">
              <a:lnSpc>
                <a:spcPct val="95000"/>
              </a:lnSpc>
              <a:defRPr sz="6000" spc="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grpSp>
        <p:nvGrpSpPr>
          <p:cNvPr id="30" name="Ryhmä 29">
            <a:extLst>
              <a:ext uri="{FF2B5EF4-FFF2-40B4-BE49-F238E27FC236}">
                <a16:creationId xmlns:a16="http://schemas.microsoft.com/office/drawing/2014/main" id="{D4241A45-DFCB-4615-8F46-4138C0117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37809" y="0"/>
            <a:ext cx="4049033" cy="6858000"/>
            <a:chOff x="8137809" y="6350"/>
            <a:chExt cx="4049033" cy="6845300"/>
          </a:xfrm>
        </p:grpSpPr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EE5458BE-EC70-4BA4-AD13-9E1198097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256913" y="2632075"/>
              <a:ext cx="1929928" cy="4219575"/>
            </a:xfrm>
            <a:prstGeom prst="rect">
              <a:avLst/>
            </a:prstGeom>
            <a:solidFill>
              <a:srgbClr val="263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B6BAD2B3-C877-41F7-8873-1E6CB86F6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37809" y="2632075"/>
              <a:ext cx="2119106" cy="4219575"/>
            </a:xfrm>
            <a:custGeom>
              <a:avLst/>
              <a:gdLst>
                <a:gd name="T0" fmla="*/ 37 w 11786"/>
                <a:gd name="T1" fmla="*/ 8066 h 23490"/>
                <a:gd name="T2" fmla="*/ 3721 w 11786"/>
                <a:gd name="T3" fmla="*/ 11750 h 23490"/>
                <a:gd name="T4" fmla="*/ 37 w 11786"/>
                <a:gd name="T5" fmla="*/ 15434 h 23490"/>
                <a:gd name="T6" fmla="*/ 0 w 11786"/>
                <a:gd name="T7" fmla="*/ 15433 h 23490"/>
                <a:gd name="T8" fmla="*/ 0 w 11786"/>
                <a:gd name="T9" fmla="*/ 23490 h 23490"/>
                <a:gd name="T10" fmla="*/ 489 w 11786"/>
                <a:gd name="T11" fmla="*/ 23490 h 23490"/>
                <a:gd name="T12" fmla="*/ 11786 w 11786"/>
                <a:gd name="T13" fmla="*/ 11750 h 23490"/>
                <a:gd name="T14" fmla="*/ 37 w 11786"/>
                <a:gd name="T15" fmla="*/ 0 h 23490"/>
                <a:gd name="T16" fmla="*/ 0 w 11786"/>
                <a:gd name="T17" fmla="*/ 1 h 23490"/>
                <a:gd name="T18" fmla="*/ 0 w 11786"/>
                <a:gd name="T19" fmla="*/ 8066 h 23490"/>
                <a:gd name="T20" fmla="*/ 37 w 11786"/>
                <a:gd name="T21" fmla="*/ 8066 h 23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786" h="23490">
                  <a:moveTo>
                    <a:pt x="37" y="8066"/>
                  </a:moveTo>
                  <a:cubicBezTo>
                    <a:pt x="2068" y="8066"/>
                    <a:pt x="3721" y="9718"/>
                    <a:pt x="3721" y="11750"/>
                  </a:cubicBezTo>
                  <a:cubicBezTo>
                    <a:pt x="3721" y="13781"/>
                    <a:pt x="2068" y="15434"/>
                    <a:pt x="37" y="15434"/>
                  </a:cubicBezTo>
                  <a:cubicBezTo>
                    <a:pt x="24" y="15434"/>
                    <a:pt x="12" y="15433"/>
                    <a:pt x="0" y="15433"/>
                  </a:cubicBezTo>
                  <a:lnTo>
                    <a:pt x="0" y="23490"/>
                  </a:lnTo>
                  <a:lnTo>
                    <a:pt x="489" y="23490"/>
                  </a:lnTo>
                  <a:cubicBezTo>
                    <a:pt x="6768" y="23252"/>
                    <a:pt x="11786" y="18087"/>
                    <a:pt x="11786" y="11750"/>
                  </a:cubicBezTo>
                  <a:cubicBezTo>
                    <a:pt x="11786" y="5260"/>
                    <a:pt x="6526" y="0"/>
                    <a:pt x="37" y="0"/>
                  </a:cubicBezTo>
                  <a:cubicBezTo>
                    <a:pt x="24" y="0"/>
                    <a:pt x="12" y="1"/>
                    <a:pt x="0" y="1"/>
                  </a:cubicBezTo>
                  <a:lnTo>
                    <a:pt x="0" y="8066"/>
                  </a:lnTo>
                  <a:cubicBezTo>
                    <a:pt x="12" y="8066"/>
                    <a:pt x="24" y="8066"/>
                    <a:pt x="37" y="8066"/>
                  </a:cubicBez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Rectangle 8">
              <a:extLst>
                <a:ext uri="{FF2B5EF4-FFF2-40B4-BE49-F238E27FC236}">
                  <a16:creationId xmlns:a16="http://schemas.microsoft.com/office/drawing/2014/main" id="{A04EC27B-76C9-4FE7-9B4D-90FBA6A1D4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37810" y="6350"/>
              <a:ext cx="1449830" cy="2624138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Rectangle 9">
              <a:extLst>
                <a:ext uri="{FF2B5EF4-FFF2-40B4-BE49-F238E27FC236}">
                  <a16:creationId xmlns:a16="http://schemas.microsoft.com/office/drawing/2014/main" id="{E83645D7-609D-4701-AE03-A8C55959C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587639" y="6350"/>
              <a:ext cx="2599203" cy="2624138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4" name="Kuva 13" descr="Rakennetun ympäristön tieto">
            <a:extLst>
              <a:ext uri="{FF2B5EF4-FFF2-40B4-BE49-F238E27FC236}">
                <a16:creationId xmlns:a16="http://schemas.microsoft.com/office/drawing/2014/main" id="{B5949218-BA1B-4E42-BF34-78617DD87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622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D1DF27-67BE-4F6C-BF3D-2EE177643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29.1.2026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1B4DB8-6F99-4A03-AFE0-07AC7CBBC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620657-35FA-41E6-BBEF-2705BB067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221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F1CF59-F507-4B2D-99C5-835A046A7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29.1.2026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21828E-AC66-4B24-B3A5-EB343A6F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1ACAB6-9A89-4582-B062-8392219A1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5" name="Kuva 14" descr="Rakennetun ympäristön tieto">
            <a:extLst>
              <a:ext uri="{FF2B5EF4-FFF2-40B4-BE49-F238E27FC236}">
                <a16:creationId xmlns:a16="http://schemas.microsoft.com/office/drawing/2014/main" id="{2D2AA4EC-AD93-44C2-9DDF-79401CDBCE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191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3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900000" y="2160000"/>
            <a:ext cx="6655939" cy="3855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grpSp>
        <p:nvGrpSpPr>
          <p:cNvPr id="29" name="Ryhmä 28">
            <a:extLst>
              <a:ext uri="{FF2B5EF4-FFF2-40B4-BE49-F238E27FC236}">
                <a16:creationId xmlns:a16="http://schemas.microsoft.com/office/drawing/2014/main" id="{A2803F1F-4617-49F5-AEFA-BA64CD7C0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34350" y="0"/>
            <a:ext cx="4058850" cy="6858000"/>
            <a:chOff x="8134350" y="0"/>
            <a:chExt cx="4058850" cy="6858000"/>
          </a:xfrm>
        </p:grpSpPr>
        <p:sp>
          <p:nvSpPr>
            <p:cNvPr id="12" name="Rectangle 6">
              <a:extLst>
                <a:ext uri="{FF2B5EF4-FFF2-40B4-BE49-F238E27FC236}">
                  <a16:creationId xmlns:a16="http://schemas.microsoft.com/office/drawing/2014/main" id="{F230755D-89FE-44A8-8453-B36DC5D91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024140" y="2636957"/>
              <a:ext cx="2169060" cy="2113703"/>
            </a:xfrm>
            <a:prstGeom prst="rect">
              <a:avLst/>
            </a:prstGeom>
            <a:solidFill>
              <a:srgbClr val="26384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7826C4B4-F3EF-48FD-BFC3-5D4A58852A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24140" y="4750660"/>
              <a:ext cx="2169060" cy="2107340"/>
            </a:xfrm>
            <a:custGeom>
              <a:avLst/>
              <a:gdLst>
                <a:gd name="T0" fmla="*/ 8066 w 12047"/>
                <a:gd name="T1" fmla="*/ 11703 h 11703"/>
                <a:gd name="T2" fmla="*/ 11749 w 12047"/>
                <a:gd name="T3" fmla="*/ 8066 h 11703"/>
                <a:gd name="T4" fmla="*/ 12047 w 12047"/>
                <a:gd name="T5" fmla="*/ 8078 h 11703"/>
                <a:gd name="T6" fmla="*/ 12047 w 12047"/>
                <a:gd name="T7" fmla="*/ 4 h 11703"/>
                <a:gd name="T8" fmla="*/ 11749 w 12047"/>
                <a:gd name="T9" fmla="*/ 0 h 11703"/>
                <a:gd name="T10" fmla="*/ 0 w 12047"/>
                <a:gd name="T11" fmla="*/ 11703 h 11703"/>
                <a:gd name="T12" fmla="*/ 8066 w 12047"/>
                <a:gd name="T13" fmla="*/ 11703 h 1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47" h="11703">
                  <a:moveTo>
                    <a:pt x="8066" y="11703"/>
                  </a:moveTo>
                  <a:cubicBezTo>
                    <a:pt x="8091" y="9693"/>
                    <a:pt x="9733" y="8066"/>
                    <a:pt x="11749" y="8066"/>
                  </a:cubicBezTo>
                  <a:cubicBezTo>
                    <a:pt x="11850" y="8066"/>
                    <a:pt x="11949" y="8070"/>
                    <a:pt x="12047" y="8078"/>
                  </a:cubicBezTo>
                  <a:lnTo>
                    <a:pt x="12047" y="4"/>
                  </a:lnTo>
                  <a:cubicBezTo>
                    <a:pt x="11948" y="1"/>
                    <a:pt x="11849" y="0"/>
                    <a:pt x="11749" y="0"/>
                  </a:cubicBezTo>
                  <a:cubicBezTo>
                    <a:pt x="5275" y="0"/>
                    <a:pt x="25" y="5236"/>
                    <a:pt x="0" y="11703"/>
                  </a:cubicBezTo>
                  <a:lnTo>
                    <a:pt x="8066" y="11703"/>
                  </a:lnTo>
                  <a:close/>
                </a:path>
              </a:pathLst>
            </a:custGeom>
            <a:solidFill>
              <a:srgbClr val="E0BF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08EA5EFF-AB20-4BBF-82FF-7C12C4931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34350" y="0"/>
              <a:ext cx="1889791" cy="2636957"/>
            </a:xfrm>
            <a:custGeom>
              <a:avLst/>
              <a:gdLst>
                <a:gd name="T0" fmla="*/ 10107 w 10470"/>
                <a:gd name="T1" fmla="*/ 0 h 14589"/>
                <a:gd name="T2" fmla="*/ 10470 w 10470"/>
                <a:gd name="T3" fmla="*/ 2909 h 14589"/>
                <a:gd name="T4" fmla="*/ 0 w 10470"/>
                <a:gd name="T5" fmla="*/ 14589 h 14589"/>
                <a:gd name="T6" fmla="*/ 0 w 10470"/>
                <a:gd name="T7" fmla="*/ 0 h 14589"/>
                <a:gd name="T8" fmla="*/ 10107 w 10470"/>
                <a:gd name="T9" fmla="*/ 0 h 14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0" h="14589">
                  <a:moveTo>
                    <a:pt x="10107" y="0"/>
                  </a:moveTo>
                  <a:cubicBezTo>
                    <a:pt x="10344" y="930"/>
                    <a:pt x="10470" y="1905"/>
                    <a:pt x="10470" y="2909"/>
                  </a:cubicBezTo>
                  <a:cubicBezTo>
                    <a:pt x="10470" y="8965"/>
                    <a:pt x="5887" y="13951"/>
                    <a:pt x="0" y="14589"/>
                  </a:cubicBezTo>
                  <a:lnTo>
                    <a:pt x="0" y="0"/>
                  </a:lnTo>
                  <a:lnTo>
                    <a:pt x="10107" y="0"/>
                  </a:lnTo>
                  <a:close/>
                </a:path>
              </a:pathLst>
            </a:custGeom>
            <a:solidFill>
              <a:srgbClr val="2B52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11">
              <a:extLst>
                <a:ext uri="{FF2B5EF4-FFF2-40B4-BE49-F238E27FC236}">
                  <a16:creationId xmlns:a16="http://schemas.microsoft.com/office/drawing/2014/main" id="{DF11A83F-91A7-4C6C-A8D3-C9D4C190BD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024140" y="1316888"/>
              <a:ext cx="1311302" cy="1320069"/>
            </a:xfrm>
            <a:prstGeom prst="rect">
              <a:avLst/>
            </a:prstGeom>
            <a:solidFill>
              <a:srgbClr val="BAD4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Rectangle 12">
              <a:extLst>
                <a:ext uri="{FF2B5EF4-FFF2-40B4-BE49-F238E27FC236}">
                  <a16:creationId xmlns:a16="http://schemas.microsoft.com/office/drawing/2014/main" id="{2863792C-3E03-43D6-91E2-8EE53219D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024140" y="0"/>
              <a:ext cx="1311302" cy="1184882"/>
            </a:xfrm>
            <a:prstGeom prst="rect">
              <a:avLst/>
            </a:prstGeom>
            <a:solidFill>
              <a:srgbClr val="BAD4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Rectangle 13">
              <a:extLst>
                <a:ext uri="{FF2B5EF4-FFF2-40B4-BE49-F238E27FC236}">
                  <a16:creationId xmlns:a16="http://schemas.microsoft.com/office/drawing/2014/main" id="{82DEE788-9315-4531-A1E4-6D70F1A43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483441" y="1316888"/>
              <a:ext cx="709758" cy="1320069"/>
            </a:xfrm>
            <a:prstGeom prst="rect">
              <a:avLst/>
            </a:prstGeom>
            <a:solidFill>
              <a:srgbClr val="BAD4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Rectangle 14">
              <a:extLst>
                <a:ext uri="{FF2B5EF4-FFF2-40B4-BE49-F238E27FC236}">
                  <a16:creationId xmlns:a16="http://schemas.microsoft.com/office/drawing/2014/main" id="{446D9DE5-4D4F-4E5C-AA88-A8B749710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483441" y="0"/>
              <a:ext cx="709758" cy="1184882"/>
            </a:xfrm>
            <a:prstGeom prst="rect">
              <a:avLst/>
            </a:prstGeom>
            <a:solidFill>
              <a:srgbClr val="BAD4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Rectangle 9">
              <a:extLst>
                <a:ext uri="{FF2B5EF4-FFF2-40B4-BE49-F238E27FC236}">
                  <a16:creationId xmlns:a16="http://schemas.microsoft.com/office/drawing/2014/main" id="{17BA2AF9-8150-448C-BB13-58B9DB19F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34350" y="2636957"/>
              <a:ext cx="1889789" cy="4221043"/>
            </a:xfrm>
            <a:prstGeom prst="rect">
              <a:avLst/>
            </a:prstGeom>
            <a:solidFill>
              <a:srgbClr val="EDC7CC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5CCD9B-013E-4D1F-BB5C-D7FDA12E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29.1.2026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19EAE6-C09A-4207-860F-E7E0F9B69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C26794-FCCD-47A9-A70C-93F90CC86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5" name="Kuva 14" descr="Rakennetun ympäristön tieto">
            <a:extLst>
              <a:ext uri="{FF2B5EF4-FFF2-40B4-BE49-F238E27FC236}">
                <a16:creationId xmlns:a16="http://schemas.microsoft.com/office/drawing/2014/main" id="{2D2AA4EC-AD93-44C2-9DDF-79401CDBCE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0B7BE053-A653-4EF9-B944-5D7C16E73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54869"/>
            <a:ext cx="6655939" cy="11973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099855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4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2160000"/>
            <a:ext cx="6655939" cy="3855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grpSp>
        <p:nvGrpSpPr>
          <p:cNvPr id="18" name="Ryhmä 17">
            <a:extLst>
              <a:ext uri="{FF2B5EF4-FFF2-40B4-BE49-F238E27FC236}">
                <a16:creationId xmlns:a16="http://schemas.microsoft.com/office/drawing/2014/main" id="{A6C1BDFB-6848-4AFA-947D-5C41890B2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46305" y="0"/>
            <a:ext cx="4046895" cy="6858000"/>
            <a:chOff x="8146305" y="0"/>
            <a:chExt cx="4046895" cy="6858000"/>
          </a:xfrm>
        </p:grpSpPr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6AACDBA2-A430-49D1-90F9-6C3D51C4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267623" y="2630596"/>
              <a:ext cx="1925577" cy="4227404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D63D0239-A69D-4673-94A7-FDC3334DA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46305" y="2630596"/>
              <a:ext cx="2121318" cy="4227404"/>
            </a:xfrm>
            <a:custGeom>
              <a:avLst/>
              <a:gdLst>
                <a:gd name="T0" fmla="*/ 36 w 11786"/>
                <a:gd name="T1" fmla="*/ 8066 h 23490"/>
                <a:gd name="T2" fmla="*/ 3720 w 11786"/>
                <a:gd name="T3" fmla="*/ 11750 h 23490"/>
                <a:gd name="T4" fmla="*/ 36 w 11786"/>
                <a:gd name="T5" fmla="*/ 15434 h 23490"/>
                <a:gd name="T6" fmla="*/ 0 w 11786"/>
                <a:gd name="T7" fmla="*/ 15433 h 23490"/>
                <a:gd name="T8" fmla="*/ 0 w 11786"/>
                <a:gd name="T9" fmla="*/ 23490 h 23490"/>
                <a:gd name="T10" fmla="*/ 488 w 11786"/>
                <a:gd name="T11" fmla="*/ 23490 h 23490"/>
                <a:gd name="T12" fmla="*/ 11786 w 11786"/>
                <a:gd name="T13" fmla="*/ 11750 h 23490"/>
                <a:gd name="T14" fmla="*/ 36 w 11786"/>
                <a:gd name="T15" fmla="*/ 0 h 23490"/>
                <a:gd name="T16" fmla="*/ 0 w 11786"/>
                <a:gd name="T17" fmla="*/ 1 h 23490"/>
                <a:gd name="T18" fmla="*/ 0 w 11786"/>
                <a:gd name="T19" fmla="*/ 8066 h 23490"/>
                <a:gd name="T20" fmla="*/ 36 w 11786"/>
                <a:gd name="T21" fmla="*/ 8066 h 23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786" h="23490">
                  <a:moveTo>
                    <a:pt x="36" y="8066"/>
                  </a:moveTo>
                  <a:cubicBezTo>
                    <a:pt x="2067" y="8066"/>
                    <a:pt x="3720" y="9718"/>
                    <a:pt x="3720" y="11750"/>
                  </a:cubicBezTo>
                  <a:cubicBezTo>
                    <a:pt x="3720" y="13781"/>
                    <a:pt x="2067" y="15434"/>
                    <a:pt x="36" y="15434"/>
                  </a:cubicBezTo>
                  <a:cubicBezTo>
                    <a:pt x="24" y="15434"/>
                    <a:pt x="12" y="15433"/>
                    <a:pt x="0" y="15433"/>
                  </a:cubicBezTo>
                  <a:lnTo>
                    <a:pt x="0" y="23490"/>
                  </a:lnTo>
                  <a:lnTo>
                    <a:pt x="488" y="23490"/>
                  </a:lnTo>
                  <a:cubicBezTo>
                    <a:pt x="6768" y="23252"/>
                    <a:pt x="11786" y="18087"/>
                    <a:pt x="11786" y="11750"/>
                  </a:cubicBezTo>
                  <a:cubicBezTo>
                    <a:pt x="11786" y="5260"/>
                    <a:pt x="6525" y="0"/>
                    <a:pt x="36" y="0"/>
                  </a:cubicBezTo>
                  <a:cubicBezTo>
                    <a:pt x="24" y="0"/>
                    <a:pt x="12" y="1"/>
                    <a:pt x="0" y="1"/>
                  </a:cubicBezTo>
                  <a:lnTo>
                    <a:pt x="0" y="8066"/>
                  </a:lnTo>
                  <a:cubicBezTo>
                    <a:pt x="12" y="8066"/>
                    <a:pt x="24" y="8066"/>
                    <a:pt x="36" y="8066"/>
                  </a:cubicBez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EC0E3E3F-3576-4F4E-805A-BF318AE3E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46305" y="0"/>
              <a:ext cx="4046895" cy="2629006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60AB08-6DAA-417B-884A-46ABD135F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29.1.2026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F29211-1ECA-411F-BE40-69F1F0E56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4DA809-68DF-4E04-9E23-691BFB9C9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5" name="Kuva 14" descr="Rakennetun ympäristön tieto">
            <a:extLst>
              <a:ext uri="{FF2B5EF4-FFF2-40B4-BE49-F238E27FC236}">
                <a16:creationId xmlns:a16="http://schemas.microsoft.com/office/drawing/2014/main" id="{2D2AA4EC-AD93-44C2-9DDF-79401CDBCE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F62EB7A5-8478-429C-95CA-DB411CAF7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54869"/>
            <a:ext cx="6655939" cy="11973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09830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>
            <a:extLst>
              <a:ext uri="{FF2B5EF4-FFF2-40B4-BE49-F238E27FC236}">
                <a16:creationId xmlns:a16="http://schemas.microsoft.com/office/drawing/2014/main" id="{2E93AA4D-E55E-4128-94A9-9605BB3C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2160000"/>
            <a:ext cx="4881600" cy="3855600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18D16D7F-0105-4630-B734-BBFDEC7C308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204250" y="2160000"/>
            <a:ext cx="4882550" cy="3855600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3FACC133-3BB1-4832-8BB8-39D82F644AE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29.1.2026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3CD80266-D8F7-4691-AB7D-2599499BB60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15" name="Dian numeron paikkamerkki 14">
            <a:extLst>
              <a:ext uri="{FF2B5EF4-FFF2-40B4-BE49-F238E27FC236}">
                <a16:creationId xmlns:a16="http://schemas.microsoft.com/office/drawing/2014/main" id="{AB05533F-082B-4591-A365-CC43AE572D5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0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>
            <a:extLst>
              <a:ext uri="{FF2B5EF4-FFF2-40B4-BE49-F238E27FC236}">
                <a16:creationId xmlns:a16="http://schemas.microsoft.com/office/drawing/2014/main" id="{2E93AA4D-E55E-4128-94A9-9605BB3C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9" name="Tekstin paikkamerkki 2">
            <a:extLst>
              <a:ext uri="{FF2B5EF4-FFF2-40B4-BE49-F238E27FC236}">
                <a16:creationId xmlns:a16="http://schemas.microsoft.com/office/drawing/2014/main" id="{498075FE-F163-4326-A60A-6F2F73CA534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900000" y="2090446"/>
            <a:ext cx="4881600" cy="329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2464904"/>
            <a:ext cx="4881600" cy="3550696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0" name="Tekstin paikkamerkki 4">
            <a:extLst>
              <a:ext uri="{FF2B5EF4-FFF2-40B4-BE49-F238E27FC236}">
                <a16:creationId xmlns:a16="http://schemas.microsoft.com/office/drawing/2014/main" id="{3A65C116-E827-4859-B54E-7D41F58D1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4250" y="2090446"/>
            <a:ext cx="4892150" cy="329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18D16D7F-0105-4630-B734-BBFDEC7C308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204250" y="2464904"/>
            <a:ext cx="4882550" cy="3550696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589C0F2-6725-4EBA-96CC-C3B00AFBA95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29.1.2026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FA60C60-6DC3-4FF2-BE5D-83BC342359F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EF7BF08-2351-42B1-BE4B-C17E2E79D8E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223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2160000"/>
            <a:ext cx="5277582" cy="3855600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1" name="Kuvan paikkamerkki 6" descr="Kuvapaikka">
            <a:extLst>
              <a:ext uri="{FF2B5EF4-FFF2-40B4-BE49-F238E27FC236}">
                <a16:creationId xmlns:a16="http://schemas.microsoft.com/office/drawing/2014/main" id="{D3A458B6-8FEF-4FA0-B15D-218A4D4009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59350" y="0"/>
            <a:ext cx="5232650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C023609F-FFB1-4EE5-93F5-AD8EC667FF1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29.1.2026</a:t>
            </a:fld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6792FB64-2FAE-48AC-B993-8E49F0FE4AE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4DF10FCA-6F67-4362-B785-D09057DA7B0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3B418BB-3CE2-4E38-9482-AED2BBF73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54869"/>
            <a:ext cx="5277582" cy="1197308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65720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999" y="1099082"/>
            <a:ext cx="10198800" cy="61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11" name="Kuvan paikkamerkki 6" descr="Kuvapaikka">
            <a:extLst>
              <a:ext uri="{FF2B5EF4-FFF2-40B4-BE49-F238E27FC236}">
                <a16:creationId xmlns:a16="http://schemas.microsoft.com/office/drawing/2014/main" id="{D3A458B6-8FEF-4FA0-B15D-218A4D4009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0000" y="1765738"/>
            <a:ext cx="10158384" cy="4396327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521CE74-D2C5-439B-84F8-9D652D82B39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29.1.2026</a:t>
            </a:fld>
            <a:endParaRPr lang="fi-FI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8F1AEC1-50B2-41FF-8F61-2E6B17E0CD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CC38549D-FBA7-429E-85AD-BBA0BC6FFCB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401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6" descr="Kuvapaikka">
            <a:extLst>
              <a:ext uri="{FF2B5EF4-FFF2-40B4-BE49-F238E27FC236}">
                <a16:creationId xmlns:a16="http://schemas.microsoft.com/office/drawing/2014/main" id="{D3A458B6-8FEF-4FA0-B15D-218A4D4009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C023609F-FFB1-4EE5-93F5-AD8EC667FF1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29.1.2026</a:t>
            </a:fld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6792FB64-2FAE-48AC-B993-8E49F0FE4AE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4DF10FCA-6F67-4362-B785-D09057DA7B0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166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A33E8E-7135-4A68-A76F-30B8A0EB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EAE3F2A-AE79-4E51-9C0B-FA947D2B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29.1.2026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2DF2AEC-C6CE-4D13-959D-C8BF6107A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1DE165D-9AE1-4FAD-8400-CE802A170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Kuva 5" descr="Rakennetun ympäristön tieto">
            <a:extLst>
              <a:ext uri="{FF2B5EF4-FFF2-40B4-BE49-F238E27FC236}">
                <a16:creationId xmlns:a16="http://schemas.microsoft.com/office/drawing/2014/main" id="{D61D2E37-EEE6-4C98-A5EF-8607A483E5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7178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Rakennetun ympäristön tieto">
            <a:extLst>
              <a:ext uri="{FF2B5EF4-FFF2-40B4-BE49-F238E27FC236}">
                <a16:creationId xmlns:a16="http://schemas.microsoft.com/office/drawing/2014/main" id="{D6A7F987-FDA9-4500-BCB1-F14EEE829F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0303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>
            <a:extLst>
              <a:ext uri="{FF2B5EF4-FFF2-40B4-BE49-F238E27FC236}">
                <a16:creationId xmlns:a16="http://schemas.microsoft.com/office/drawing/2014/main" id="{AC1DCFB2-C617-48A7-8E0F-F87223DFE9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0" y="0"/>
            <a:chExt cx="12193200" cy="6858000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967B1888-4212-4D05-91D9-3B70FC7AFE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78789" y="5453637"/>
              <a:ext cx="5141768" cy="1404363"/>
            </a:xfrm>
            <a:custGeom>
              <a:avLst/>
              <a:gdLst>
                <a:gd name="T0" fmla="*/ 28558 w 28558"/>
                <a:gd name="T1" fmla="*/ 7804 h 7804"/>
                <a:gd name="T2" fmla="*/ 14279 w 28558"/>
                <a:gd name="T3" fmla="*/ 0 h 7804"/>
                <a:gd name="T4" fmla="*/ 0 w 28558"/>
                <a:gd name="T5" fmla="*/ 7804 h 7804"/>
                <a:gd name="T6" fmla="*/ 28558 w 28558"/>
                <a:gd name="T7" fmla="*/ 7804 h 7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558" h="7804">
                  <a:moveTo>
                    <a:pt x="28558" y="7804"/>
                  </a:moveTo>
                  <a:cubicBezTo>
                    <a:pt x="25542" y="3110"/>
                    <a:pt x="20274" y="0"/>
                    <a:pt x="14279" y="0"/>
                  </a:cubicBezTo>
                  <a:cubicBezTo>
                    <a:pt x="8285" y="0"/>
                    <a:pt x="3017" y="3110"/>
                    <a:pt x="0" y="7804"/>
                  </a:cubicBezTo>
                  <a:lnTo>
                    <a:pt x="28558" y="7804"/>
                  </a:ln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2C7CE158-513C-4E2A-A6B6-452C22008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0"/>
              <a:ext cx="6096600" cy="3425819"/>
            </a:xfrm>
            <a:custGeom>
              <a:avLst/>
              <a:gdLst>
                <a:gd name="T0" fmla="*/ 33740 w 33866"/>
                <a:gd name="T1" fmla="*/ 0 h 19031"/>
                <a:gd name="T2" fmla="*/ 33866 w 33866"/>
                <a:gd name="T3" fmla="*/ 2071 h 19031"/>
                <a:gd name="T4" fmla="*/ 16905 w 33866"/>
                <a:gd name="T5" fmla="*/ 19031 h 19031"/>
                <a:gd name="T6" fmla="*/ 0 w 33866"/>
                <a:gd name="T7" fmla="*/ 3440 h 19031"/>
                <a:gd name="T8" fmla="*/ 0 w 33866"/>
                <a:gd name="T9" fmla="*/ 702 h 19031"/>
                <a:gd name="T10" fmla="*/ 71 w 33866"/>
                <a:gd name="T11" fmla="*/ 0 h 19031"/>
                <a:gd name="T12" fmla="*/ 33740 w 33866"/>
                <a:gd name="T13" fmla="*/ 0 h 19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866" h="19031">
                  <a:moveTo>
                    <a:pt x="33740" y="0"/>
                  </a:moveTo>
                  <a:cubicBezTo>
                    <a:pt x="33823" y="679"/>
                    <a:pt x="33866" y="1370"/>
                    <a:pt x="33866" y="2071"/>
                  </a:cubicBezTo>
                  <a:cubicBezTo>
                    <a:pt x="33866" y="11438"/>
                    <a:pt x="26272" y="19031"/>
                    <a:pt x="16905" y="19031"/>
                  </a:cubicBezTo>
                  <a:cubicBezTo>
                    <a:pt x="7999" y="19031"/>
                    <a:pt x="697" y="12167"/>
                    <a:pt x="0" y="3440"/>
                  </a:cubicBezTo>
                  <a:lnTo>
                    <a:pt x="0" y="702"/>
                  </a:lnTo>
                  <a:cubicBezTo>
                    <a:pt x="19" y="467"/>
                    <a:pt x="43" y="233"/>
                    <a:pt x="71" y="0"/>
                  </a:cubicBezTo>
                  <a:lnTo>
                    <a:pt x="33740" y="0"/>
                  </a:lnTo>
                  <a:close/>
                </a:path>
              </a:pathLst>
            </a:custGeom>
            <a:solidFill>
              <a:srgbClr val="2B52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8">
              <a:extLst>
                <a:ext uri="{FF2B5EF4-FFF2-40B4-BE49-F238E27FC236}">
                  <a16:creationId xmlns:a16="http://schemas.microsoft.com/office/drawing/2014/main" id="{A33A09F6-9DAC-42B5-A78D-F23E3946E4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3432180"/>
              <a:ext cx="2086307" cy="3425819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9">
              <a:extLst>
                <a:ext uri="{FF2B5EF4-FFF2-40B4-BE49-F238E27FC236}">
                  <a16:creationId xmlns:a16="http://schemas.microsoft.com/office/drawing/2014/main" id="{A77195FE-0DFA-4033-A7AF-3FFE2C0277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086307" y="3432180"/>
              <a:ext cx="4010293" cy="3425819"/>
            </a:xfrm>
            <a:prstGeom prst="rect">
              <a:avLst/>
            </a:prstGeom>
            <a:solidFill>
              <a:srgbClr val="EDC7CC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10">
              <a:extLst>
                <a:ext uri="{FF2B5EF4-FFF2-40B4-BE49-F238E27FC236}">
                  <a16:creationId xmlns:a16="http://schemas.microsoft.com/office/drawing/2014/main" id="{CC5702A4-B78A-406B-868E-E43F5C9ED7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096600" y="1517285"/>
              <a:ext cx="1893749" cy="1906944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B6F21F5C-231E-46C0-B022-1F6596F32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096600" y="0"/>
              <a:ext cx="1893749" cy="132643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2">
              <a:extLst>
                <a:ext uri="{FF2B5EF4-FFF2-40B4-BE49-F238E27FC236}">
                  <a16:creationId xmlns:a16="http://schemas.microsoft.com/office/drawing/2014/main" id="{FD230510-D41C-4281-9A7C-EC019AC3F9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203595" y="1517285"/>
              <a:ext cx="1892158" cy="1906944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13">
              <a:extLst>
                <a:ext uri="{FF2B5EF4-FFF2-40B4-BE49-F238E27FC236}">
                  <a16:creationId xmlns:a16="http://schemas.microsoft.com/office/drawing/2014/main" id="{195412F5-C1F6-4AC3-874A-85DE042E47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203595" y="0"/>
              <a:ext cx="1892158" cy="132643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Rectangle 14">
              <a:extLst>
                <a:ext uri="{FF2B5EF4-FFF2-40B4-BE49-F238E27FC236}">
                  <a16:creationId xmlns:a16="http://schemas.microsoft.com/office/drawing/2014/main" id="{0653C36E-F96B-4A7D-88E7-1431FDA9D6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308998" y="1517285"/>
              <a:ext cx="1884201" cy="1906944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Rectangle 15">
              <a:extLst>
                <a:ext uri="{FF2B5EF4-FFF2-40B4-BE49-F238E27FC236}">
                  <a16:creationId xmlns:a16="http://schemas.microsoft.com/office/drawing/2014/main" id="{C310D58D-22C6-4DD6-BEE3-20E5A750C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308998" y="0"/>
              <a:ext cx="1884201" cy="132643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Rectangle 16">
              <a:extLst>
                <a:ext uri="{FF2B5EF4-FFF2-40B4-BE49-F238E27FC236}">
                  <a16:creationId xmlns:a16="http://schemas.microsoft.com/office/drawing/2014/main" id="{60CF9731-4619-4D0B-A5C3-97969C5C0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096600" y="3422638"/>
              <a:ext cx="6096600" cy="2024637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31" name="Kuva 30" descr="Rakennetun ympäristön tieto">
            <a:extLst>
              <a:ext uri="{FF2B5EF4-FFF2-40B4-BE49-F238E27FC236}">
                <a16:creationId xmlns:a16="http://schemas.microsoft.com/office/drawing/2014/main" id="{1F0E7984-7A13-4557-A688-7FB7207B87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26" y="349890"/>
            <a:ext cx="2290167" cy="40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7067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Ryhmä 23">
            <a:extLst>
              <a:ext uri="{FF2B5EF4-FFF2-40B4-BE49-F238E27FC236}">
                <a16:creationId xmlns:a16="http://schemas.microsoft.com/office/drawing/2014/main" id="{A53B309B-607F-4E44-BC64-7EF839E0C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209267" y="0"/>
            <a:ext cx="5986462" cy="6858000"/>
            <a:chOff x="6209267" y="0"/>
            <a:chExt cx="5986462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4D71DC2-FCDB-4DD3-A58B-C25997B7C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030129" y="0"/>
              <a:ext cx="1822450" cy="3195205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B96E5D4-717C-48A6-AB61-E65593381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09267" y="0"/>
              <a:ext cx="1820863" cy="3195205"/>
            </a:xfrm>
            <a:custGeom>
              <a:avLst/>
              <a:gdLst>
                <a:gd name="T0" fmla="*/ 0 w 10140"/>
                <a:gd name="T1" fmla="*/ 10758 h 17747"/>
                <a:gd name="T2" fmla="*/ 3152 w 10140"/>
                <a:gd name="T3" fmla="*/ 7567 h 17747"/>
                <a:gd name="T4" fmla="*/ 0 w 10140"/>
                <a:gd name="T5" fmla="*/ 4375 h 17747"/>
                <a:gd name="T6" fmla="*/ 0 w 10140"/>
                <a:gd name="T7" fmla="*/ 0 h 17747"/>
                <a:gd name="T8" fmla="*/ 6770 w 10140"/>
                <a:gd name="T9" fmla="*/ 0 h 17747"/>
                <a:gd name="T10" fmla="*/ 10140 w 10140"/>
                <a:gd name="T11" fmla="*/ 7567 h 17747"/>
                <a:gd name="T12" fmla="*/ 0 w 10140"/>
                <a:gd name="T13" fmla="*/ 17747 h 17747"/>
                <a:gd name="T14" fmla="*/ 0 w 10140"/>
                <a:gd name="T15" fmla="*/ 10758 h 17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40" h="17747">
                  <a:moveTo>
                    <a:pt x="0" y="10758"/>
                  </a:moveTo>
                  <a:cubicBezTo>
                    <a:pt x="1742" y="10737"/>
                    <a:pt x="3152" y="9314"/>
                    <a:pt x="3152" y="7567"/>
                  </a:cubicBezTo>
                  <a:cubicBezTo>
                    <a:pt x="3152" y="5820"/>
                    <a:pt x="1742" y="4397"/>
                    <a:pt x="0" y="4375"/>
                  </a:cubicBezTo>
                  <a:lnTo>
                    <a:pt x="0" y="0"/>
                  </a:lnTo>
                  <a:lnTo>
                    <a:pt x="6770" y="0"/>
                  </a:lnTo>
                  <a:cubicBezTo>
                    <a:pt x="8839" y="1864"/>
                    <a:pt x="10140" y="4563"/>
                    <a:pt x="10140" y="7567"/>
                  </a:cubicBezTo>
                  <a:cubicBezTo>
                    <a:pt x="10140" y="13176"/>
                    <a:pt x="5604" y="17725"/>
                    <a:pt x="0" y="17747"/>
                  </a:cubicBezTo>
                  <a:lnTo>
                    <a:pt x="0" y="10758"/>
                  </a:ln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B73004A-45B5-4902-9C35-6DE5D4B0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855754" y="3195205"/>
              <a:ext cx="2339975" cy="3662795"/>
            </a:xfrm>
            <a:custGeom>
              <a:avLst/>
              <a:gdLst>
                <a:gd name="T0" fmla="*/ 13026 w 13026"/>
                <a:gd name="T1" fmla="*/ 403 h 20351"/>
                <a:gd name="T2" fmla="*/ 10181 w 13026"/>
                <a:gd name="T3" fmla="*/ 0 h 20351"/>
                <a:gd name="T4" fmla="*/ 0 w 13026"/>
                <a:gd name="T5" fmla="*/ 10180 h 20351"/>
                <a:gd name="T6" fmla="*/ 9752 w 13026"/>
                <a:gd name="T7" fmla="*/ 20351 h 20351"/>
                <a:gd name="T8" fmla="*/ 10609 w 13026"/>
                <a:gd name="T9" fmla="*/ 20351 h 20351"/>
                <a:gd name="T10" fmla="*/ 13026 w 13026"/>
                <a:gd name="T11" fmla="*/ 19957 h 20351"/>
                <a:gd name="T12" fmla="*/ 13026 w 13026"/>
                <a:gd name="T13" fmla="*/ 403 h 20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26" h="20351">
                  <a:moveTo>
                    <a:pt x="13026" y="403"/>
                  </a:moveTo>
                  <a:cubicBezTo>
                    <a:pt x="12123" y="141"/>
                    <a:pt x="11168" y="0"/>
                    <a:pt x="10181" y="0"/>
                  </a:cubicBezTo>
                  <a:cubicBezTo>
                    <a:pt x="4558" y="0"/>
                    <a:pt x="0" y="4558"/>
                    <a:pt x="0" y="10180"/>
                  </a:cubicBezTo>
                  <a:cubicBezTo>
                    <a:pt x="0" y="15659"/>
                    <a:pt x="4328" y="20126"/>
                    <a:pt x="9752" y="20351"/>
                  </a:cubicBezTo>
                  <a:lnTo>
                    <a:pt x="10609" y="20351"/>
                  </a:lnTo>
                  <a:cubicBezTo>
                    <a:pt x="11445" y="20316"/>
                    <a:pt x="12255" y="20181"/>
                    <a:pt x="13026" y="19957"/>
                  </a:cubicBezTo>
                  <a:lnTo>
                    <a:pt x="13026" y="403"/>
                  </a:lnTo>
                  <a:close/>
                </a:path>
              </a:pathLst>
            </a:custGeom>
            <a:solidFill>
              <a:srgbClr val="2B52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CB7B070-ADA3-46BE-90C7-2550AB0E23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209267" y="3195205"/>
              <a:ext cx="3643313" cy="3662795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A4913DED-F514-44CC-AD38-F5113C06E4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7450692" y="3195205"/>
              <a:ext cx="2401888" cy="2406344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1DAD5436-C906-43A8-81E6-D79A029CC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2058036"/>
              <a:ext cx="1141413" cy="1135578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98AFDEF1-DD1D-4250-AEE3-A67910F0B0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2058036"/>
              <a:ext cx="1082675" cy="1135578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CDFEA454-F8DB-4D6C-A7AB-60DBEA600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793633"/>
              <a:ext cx="1141413" cy="1137169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Rectangle 14">
              <a:extLst>
                <a:ext uri="{FF2B5EF4-FFF2-40B4-BE49-F238E27FC236}">
                  <a16:creationId xmlns:a16="http://schemas.microsoft.com/office/drawing/2014/main" id="{E2A02057-80AB-4BE3-9CB8-6218DF086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793633"/>
              <a:ext cx="1082675" cy="1137169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5">
              <a:extLst>
                <a:ext uri="{FF2B5EF4-FFF2-40B4-BE49-F238E27FC236}">
                  <a16:creationId xmlns:a16="http://schemas.microsoft.com/office/drawing/2014/main" id="{6D89A4C6-11AD-4373-801C-B88D2CD9F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0"/>
              <a:ext cx="1141413" cy="66639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16">
              <a:extLst>
                <a:ext uri="{FF2B5EF4-FFF2-40B4-BE49-F238E27FC236}">
                  <a16:creationId xmlns:a16="http://schemas.microsoft.com/office/drawing/2014/main" id="{832CFA3F-82CF-42F7-B284-EB5492555C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0"/>
              <a:ext cx="1082675" cy="66639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27" name="Kuva 26" descr="Rakennetun ympäristön tieto">
            <a:extLst>
              <a:ext uri="{FF2B5EF4-FFF2-40B4-BE49-F238E27FC236}">
                <a16:creationId xmlns:a16="http://schemas.microsoft.com/office/drawing/2014/main" id="{716C83DB-1F99-4DF9-934A-9E34290264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  <p:sp>
        <p:nvSpPr>
          <p:cNvPr id="28" name="Otsikko 27">
            <a:extLst>
              <a:ext uri="{FF2B5EF4-FFF2-40B4-BE49-F238E27FC236}">
                <a16:creationId xmlns:a16="http://schemas.microsoft.com/office/drawing/2014/main" id="{978ABD2B-FE62-4099-9FA0-9DE83AE0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113" y="2028754"/>
            <a:ext cx="4584595" cy="809050"/>
          </a:xfrm>
        </p:spPr>
        <p:txBody>
          <a:bodyPr/>
          <a:lstStyle>
            <a:lvl1pPr>
              <a:lnSpc>
                <a:spcPct val="100000"/>
              </a:lnSpc>
              <a:defRPr sz="245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0" name="Tekstiruutu 29" descr="ym.fi/ryhti&#10;ryhti@ym.fi&#10;ym.fi/yhteentoimivuus&#10;yhteentoimivuus@ym.fi">
            <a:extLst>
              <a:ext uri="{FF2B5EF4-FFF2-40B4-BE49-F238E27FC236}">
                <a16:creationId xmlns:a16="http://schemas.microsoft.com/office/drawing/2014/main" id="{64A63817-E854-429C-8ED7-0A2E6109412D}"/>
              </a:ext>
            </a:extLst>
          </p:cNvPr>
          <p:cNvSpPr txBox="1"/>
          <p:nvPr userDrawn="1"/>
        </p:nvSpPr>
        <p:spPr>
          <a:xfrm>
            <a:off x="1135259" y="3046545"/>
            <a:ext cx="4555449" cy="1029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ym.fi/ryhti</a:t>
            </a:r>
          </a:p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ryhti@ym.fi</a:t>
            </a:r>
          </a:p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ym.fi/</a:t>
            </a:r>
            <a:r>
              <a:rPr lang="fi-FI" sz="1550" err="1">
                <a:solidFill>
                  <a:schemeClr val="bg1"/>
                </a:solidFill>
              </a:rPr>
              <a:t>yhteentoimivuus</a:t>
            </a:r>
            <a:endParaRPr lang="fi-FI" sz="1550">
              <a:solidFill>
                <a:schemeClr val="bg1"/>
              </a:solidFill>
            </a:endParaRPr>
          </a:p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yhteentoimivuus@ym.fi</a:t>
            </a:r>
          </a:p>
        </p:txBody>
      </p:sp>
      <p:sp>
        <p:nvSpPr>
          <p:cNvPr id="32" name="Tekstiruutu 31" descr="Ympäristöministeriö | Aleksanterinkatu 7, Helsinki&#10;PL 35, FI-00023 Valtioneuvosto | ym.fi">
            <a:extLst>
              <a:ext uri="{FF2B5EF4-FFF2-40B4-BE49-F238E27FC236}">
                <a16:creationId xmlns:a16="http://schemas.microsoft.com/office/drawing/2014/main" id="{42618A76-8578-4F18-B2A2-DBA87038FA5A}"/>
              </a:ext>
            </a:extLst>
          </p:cNvPr>
          <p:cNvSpPr txBox="1"/>
          <p:nvPr userDrawn="1"/>
        </p:nvSpPr>
        <p:spPr>
          <a:xfrm>
            <a:off x="1135259" y="4807998"/>
            <a:ext cx="4555449" cy="2928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fi-FI" sz="900">
                <a:solidFill>
                  <a:schemeClr val="bg1"/>
                </a:solidFill>
              </a:rPr>
              <a:t>Ympäristöministeriö | Aleksanterinkatu 7, Helsinki</a:t>
            </a:r>
          </a:p>
          <a:p>
            <a:pPr algn="l">
              <a:lnSpc>
                <a:spcPct val="110000"/>
              </a:lnSpc>
            </a:pPr>
            <a:r>
              <a:rPr lang="fi-FI" sz="900">
                <a:solidFill>
                  <a:schemeClr val="bg1"/>
                </a:solidFill>
              </a:rPr>
              <a:t>PL 35, FI-00023 Valtioneuvosto | ym.fi</a:t>
            </a:r>
          </a:p>
        </p:txBody>
      </p:sp>
      <p:pic>
        <p:nvPicPr>
          <p:cNvPr id="3" name="Kuva 2" descr="Syke">
            <a:extLst>
              <a:ext uri="{FF2B5EF4-FFF2-40B4-BE49-F238E27FC236}">
                <a16:creationId xmlns:a16="http://schemas.microsoft.com/office/drawing/2014/main" id="{C843D0F4-0395-44F0-AAE4-000A1D225B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748" y="5741248"/>
            <a:ext cx="1495047" cy="408433"/>
          </a:xfrm>
          <a:prstGeom prst="rect">
            <a:avLst/>
          </a:prstGeom>
        </p:spPr>
      </p:pic>
      <p:pic>
        <p:nvPicPr>
          <p:cNvPr id="5" name="Kuva 4" descr="Ympäristöministeriö&#10;Miljöministeriet&#10;Ministry of the Environment">
            <a:extLst>
              <a:ext uri="{FF2B5EF4-FFF2-40B4-BE49-F238E27FC236}">
                <a16:creationId xmlns:a16="http://schemas.microsoft.com/office/drawing/2014/main" id="{D7A4C171-51A7-42E1-BFA7-F199CF9C060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601" y="5740905"/>
            <a:ext cx="1356363" cy="408433"/>
          </a:xfrm>
          <a:prstGeom prst="rect">
            <a:avLst/>
          </a:prstGeom>
        </p:spPr>
      </p:pic>
      <p:sp>
        <p:nvSpPr>
          <p:cNvPr id="23" name="Tekstiruutu 29" descr="ym.fi/ryhti&#10;ryhti@ym.fi&#10;ym.fi/yhteentoimivuus&#10;yhteentoimivuus@ym.fi">
            <a:extLst>
              <a:ext uri="{FF2B5EF4-FFF2-40B4-BE49-F238E27FC236}">
                <a16:creationId xmlns:a16="http://schemas.microsoft.com/office/drawing/2014/main" id="{CAFD4C70-4589-45A7-AB8E-B7CD0BC21170}"/>
              </a:ext>
            </a:extLst>
          </p:cNvPr>
          <p:cNvSpPr txBox="1"/>
          <p:nvPr userDrawn="1"/>
        </p:nvSpPr>
        <p:spPr>
          <a:xfrm>
            <a:off x="1135260" y="4223884"/>
            <a:ext cx="1431340" cy="2420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Tilaa uutiskirje:</a:t>
            </a:r>
          </a:p>
        </p:txBody>
      </p:sp>
      <p:sp>
        <p:nvSpPr>
          <p:cNvPr id="25" name="Tekstiruutu 29" descr="ym.fi/ryhti&#10;ryhti@ym.fi&#10;ym.fi/yhteentoimivuus&#10;yhteentoimivuus@ym.fi">
            <a:extLst>
              <a:ext uri="{FF2B5EF4-FFF2-40B4-BE49-F238E27FC236}">
                <a16:creationId xmlns:a16="http://schemas.microsoft.com/office/drawing/2014/main" id="{735FDADA-E39B-4C8E-BFC6-CDE2448CBD54}"/>
              </a:ext>
            </a:extLst>
          </p:cNvPr>
          <p:cNvSpPr txBox="1"/>
          <p:nvPr userDrawn="1"/>
        </p:nvSpPr>
        <p:spPr>
          <a:xfrm>
            <a:off x="2504898" y="4223884"/>
            <a:ext cx="1431340" cy="2420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fi-FI" sz="1550" b="1" u="none" baseline="0">
                <a:solidFill>
                  <a:schemeClr val="bg1"/>
                </a:solidFill>
              </a:rPr>
              <a:t>ym.fi/ryhti</a:t>
            </a:r>
          </a:p>
        </p:txBody>
      </p:sp>
      <p:sp>
        <p:nvSpPr>
          <p:cNvPr id="6" name="Rectangle 5">
            <a:hlinkClick r:id="rId5"/>
            <a:extLst>
              <a:ext uri="{FF2B5EF4-FFF2-40B4-BE49-F238E27FC236}">
                <a16:creationId xmlns:a16="http://schemas.microsoft.com/office/drawing/2014/main" id="{5B9BFA28-F44E-4AAA-B3B2-18B2590461AB}"/>
              </a:ext>
            </a:extLst>
          </p:cNvPr>
          <p:cNvSpPr/>
          <p:nvPr userDrawn="1"/>
        </p:nvSpPr>
        <p:spPr>
          <a:xfrm>
            <a:off x="2488964" y="4223884"/>
            <a:ext cx="1102375" cy="2420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5193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opetus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Ryhmä 23">
            <a:extLst>
              <a:ext uri="{FF2B5EF4-FFF2-40B4-BE49-F238E27FC236}">
                <a16:creationId xmlns:a16="http://schemas.microsoft.com/office/drawing/2014/main" id="{A53B309B-607F-4E44-BC64-7EF839E0C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209267" y="0"/>
            <a:ext cx="5986462" cy="6858000"/>
            <a:chOff x="6209267" y="0"/>
            <a:chExt cx="5986462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4D71DC2-FCDB-4DD3-A58B-C25997B7C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030129" y="0"/>
              <a:ext cx="1822450" cy="3195205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B96E5D4-717C-48A6-AB61-E65593381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09267" y="0"/>
              <a:ext cx="1820863" cy="3195205"/>
            </a:xfrm>
            <a:custGeom>
              <a:avLst/>
              <a:gdLst>
                <a:gd name="T0" fmla="*/ 0 w 10140"/>
                <a:gd name="T1" fmla="*/ 10758 h 17747"/>
                <a:gd name="T2" fmla="*/ 3152 w 10140"/>
                <a:gd name="T3" fmla="*/ 7567 h 17747"/>
                <a:gd name="T4" fmla="*/ 0 w 10140"/>
                <a:gd name="T5" fmla="*/ 4375 h 17747"/>
                <a:gd name="T6" fmla="*/ 0 w 10140"/>
                <a:gd name="T7" fmla="*/ 0 h 17747"/>
                <a:gd name="T8" fmla="*/ 6770 w 10140"/>
                <a:gd name="T9" fmla="*/ 0 h 17747"/>
                <a:gd name="T10" fmla="*/ 10140 w 10140"/>
                <a:gd name="T11" fmla="*/ 7567 h 17747"/>
                <a:gd name="T12" fmla="*/ 0 w 10140"/>
                <a:gd name="T13" fmla="*/ 17747 h 17747"/>
                <a:gd name="T14" fmla="*/ 0 w 10140"/>
                <a:gd name="T15" fmla="*/ 10758 h 17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40" h="17747">
                  <a:moveTo>
                    <a:pt x="0" y="10758"/>
                  </a:moveTo>
                  <a:cubicBezTo>
                    <a:pt x="1742" y="10737"/>
                    <a:pt x="3152" y="9314"/>
                    <a:pt x="3152" y="7567"/>
                  </a:cubicBezTo>
                  <a:cubicBezTo>
                    <a:pt x="3152" y="5820"/>
                    <a:pt x="1742" y="4397"/>
                    <a:pt x="0" y="4375"/>
                  </a:cubicBezTo>
                  <a:lnTo>
                    <a:pt x="0" y="0"/>
                  </a:lnTo>
                  <a:lnTo>
                    <a:pt x="6770" y="0"/>
                  </a:lnTo>
                  <a:cubicBezTo>
                    <a:pt x="8839" y="1864"/>
                    <a:pt x="10140" y="4563"/>
                    <a:pt x="10140" y="7567"/>
                  </a:cubicBezTo>
                  <a:cubicBezTo>
                    <a:pt x="10140" y="13176"/>
                    <a:pt x="5604" y="17725"/>
                    <a:pt x="0" y="17747"/>
                  </a:cubicBezTo>
                  <a:lnTo>
                    <a:pt x="0" y="10758"/>
                  </a:ln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B73004A-45B5-4902-9C35-6DE5D4B0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855754" y="3195205"/>
              <a:ext cx="2339975" cy="3662795"/>
            </a:xfrm>
            <a:custGeom>
              <a:avLst/>
              <a:gdLst>
                <a:gd name="T0" fmla="*/ 13026 w 13026"/>
                <a:gd name="T1" fmla="*/ 403 h 20351"/>
                <a:gd name="T2" fmla="*/ 10181 w 13026"/>
                <a:gd name="T3" fmla="*/ 0 h 20351"/>
                <a:gd name="T4" fmla="*/ 0 w 13026"/>
                <a:gd name="T5" fmla="*/ 10180 h 20351"/>
                <a:gd name="T6" fmla="*/ 9752 w 13026"/>
                <a:gd name="T7" fmla="*/ 20351 h 20351"/>
                <a:gd name="T8" fmla="*/ 10609 w 13026"/>
                <a:gd name="T9" fmla="*/ 20351 h 20351"/>
                <a:gd name="T10" fmla="*/ 13026 w 13026"/>
                <a:gd name="T11" fmla="*/ 19957 h 20351"/>
                <a:gd name="T12" fmla="*/ 13026 w 13026"/>
                <a:gd name="T13" fmla="*/ 403 h 20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26" h="20351">
                  <a:moveTo>
                    <a:pt x="13026" y="403"/>
                  </a:moveTo>
                  <a:cubicBezTo>
                    <a:pt x="12123" y="141"/>
                    <a:pt x="11168" y="0"/>
                    <a:pt x="10181" y="0"/>
                  </a:cubicBezTo>
                  <a:cubicBezTo>
                    <a:pt x="4558" y="0"/>
                    <a:pt x="0" y="4558"/>
                    <a:pt x="0" y="10180"/>
                  </a:cubicBezTo>
                  <a:cubicBezTo>
                    <a:pt x="0" y="15659"/>
                    <a:pt x="4328" y="20126"/>
                    <a:pt x="9752" y="20351"/>
                  </a:cubicBezTo>
                  <a:lnTo>
                    <a:pt x="10609" y="20351"/>
                  </a:lnTo>
                  <a:cubicBezTo>
                    <a:pt x="11445" y="20316"/>
                    <a:pt x="12255" y="20181"/>
                    <a:pt x="13026" y="19957"/>
                  </a:cubicBezTo>
                  <a:lnTo>
                    <a:pt x="13026" y="403"/>
                  </a:lnTo>
                  <a:close/>
                </a:path>
              </a:pathLst>
            </a:custGeom>
            <a:solidFill>
              <a:srgbClr val="2B52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CB7B070-ADA3-46BE-90C7-2550AB0E23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209267" y="3195205"/>
              <a:ext cx="3643313" cy="3662795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A4913DED-F514-44CC-AD38-F5113C06E4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7450692" y="3195205"/>
              <a:ext cx="2401888" cy="2406344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1DAD5436-C906-43A8-81E6-D79A029CC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2058036"/>
              <a:ext cx="1141413" cy="1135578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98AFDEF1-DD1D-4250-AEE3-A67910F0B0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2058036"/>
              <a:ext cx="1082675" cy="1135578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CDFEA454-F8DB-4D6C-A7AB-60DBEA600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793633"/>
              <a:ext cx="1141413" cy="1137169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Rectangle 14">
              <a:extLst>
                <a:ext uri="{FF2B5EF4-FFF2-40B4-BE49-F238E27FC236}">
                  <a16:creationId xmlns:a16="http://schemas.microsoft.com/office/drawing/2014/main" id="{E2A02057-80AB-4BE3-9CB8-6218DF086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793633"/>
              <a:ext cx="1082675" cy="1137169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5">
              <a:extLst>
                <a:ext uri="{FF2B5EF4-FFF2-40B4-BE49-F238E27FC236}">
                  <a16:creationId xmlns:a16="http://schemas.microsoft.com/office/drawing/2014/main" id="{6D89A4C6-11AD-4373-801C-B88D2CD9F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0"/>
              <a:ext cx="1141413" cy="66639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16">
              <a:extLst>
                <a:ext uri="{FF2B5EF4-FFF2-40B4-BE49-F238E27FC236}">
                  <a16:creationId xmlns:a16="http://schemas.microsoft.com/office/drawing/2014/main" id="{832CFA3F-82CF-42F7-B284-EB5492555C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0"/>
              <a:ext cx="1082675" cy="66639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27" name="Kuva 26" descr="Rakennetun ympäristön tieto">
            <a:extLst>
              <a:ext uri="{FF2B5EF4-FFF2-40B4-BE49-F238E27FC236}">
                <a16:creationId xmlns:a16="http://schemas.microsoft.com/office/drawing/2014/main" id="{716C83DB-1F99-4DF9-934A-9E34290264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  <p:sp>
        <p:nvSpPr>
          <p:cNvPr id="28" name="Otsikko 27">
            <a:extLst>
              <a:ext uri="{FF2B5EF4-FFF2-40B4-BE49-F238E27FC236}">
                <a16:creationId xmlns:a16="http://schemas.microsoft.com/office/drawing/2014/main" id="{978ABD2B-FE62-4099-9FA0-9DE83AE0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113" y="2028754"/>
            <a:ext cx="4584595" cy="809050"/>
          </a:xfrm>
        </p:spPr>
        <p:txBody>
          <a:bodyPr/>
          <a:lstStyle>
            <a:lvl1pPr>
              <a:lnSpc>
                <a:spcPct val="100000"/>
              </a:lnSpc>
              <a:defRPr sz="245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 dirty="0"/>
          </a:p>
        </p:txBody>
      </p:sp>
      <p:pic>
        <p:nvPicPr>
          <p:cNvPr id="5" name="Kuva 4" descr="Ympäristöministeriö&#10;Miljöministeriet&#10;Ministry of the Environment">
            <a:extLst>
              <a:ext uri="{FF2B5EF4-FFF2-40B4-BE49-F238E27FC236}">
                <a16:creationId xmlns:a16="http://schemas.microsoft.com/office/drawing/2014/main" id="{D7A4C171-51A7-42E1-BFA7-F199CF9C060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601" y="5740905"/>
            <a:ext cx="1356363" cy="408433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0C74E1FF-C82C-1CEA-4E6C-B6C38E0F6DD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42529" y="5555742"/>
            <a:ext cx="1960319" cy="778757"/>
          </a:xfrm>
          <a:prstGeom prst="rect">
            <a:avLst/>
          </a:prstGeom>
        </p:spPr>
      </p:pic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F3257083-384A-8A0B-4C86-F7EDE51225B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161294" y="3046545"/>
            <a:ext cx="4584595" cy="1627932"/>
          </a:xfrm>
        </p:spPr>
        <p:txBody>
          <a:bodyPr/>
          <a:lstStyle>
            <a:lvl1pPr marL="0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1pPr>
            <a:lvl2pPr marL="180975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2pPr>
            <a:lvl3pPr marL="357188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3pPr>
            <a:lvl4pPr marL="538163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4pPr>
            <a:lvl5pPr marL="715963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61D50DEC-9BE8-FB47-F34B-E746B0915F8D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144976" y="4924361"/>
            <a:ext cx="3450674" cy="554156"/>
          </a:xfrm>
        </p:spPr>
        <p:txBody>
          <a:bodyPr/>
          <a:lstStyle>
            <a:lvl1pPr marL="0" indent="0" algn="l">
              <a:lnSpc>
                <a:spcPct val="100000"/>
              </a:lnSpc>
              <a:buFontTx/>
              <a:buNone/>
              <a:defRPr sz="900">
                <a:solidFill>
                  <a:schemeClr val="bg1"/>
                </a:solidFill>
              </a:defRPr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210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29.1.2026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54869"/>
            <a:ext cx="10200122" cy="119730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0000" y="2158455"/>
            <a:ext cx="10200122" cy="38571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5200" y="6426058"/>
            <a:ext cx="407080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3F0C5D76-F752-4F95-BA63-C3B7D9AE33C8}" type="datetime1">
              <a:rPr lang="fi-FI" smtClean="0"/>
              <a:t>29.1.2026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2208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D4051-F62E-71FF-A232-1DC2A44C5F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Täydennettävät kaaviokuvat ja taulukot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C28393-09D0-5575-FD25-C7C88987F5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4108359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3AD755-5AE9-4B09-8022-34F482BF0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294" y="948496"/>
            <a:ext cx="6794256" cy="3318703"/>
          </a:xfrm>
        </p:spPr>
        <p:txBody>
          <a:bodyPr/>
          <a:lstStyle/>
          <a:p>
            <a:r>
              <a:rPr lang="fi-FI" dirty="0"/>
              <a:t>Alueidenkäyttö</a:t>
            </a:r>
          </a:p>
        </p:txBody>
      </p:sp>
    </p:spTree>
    <p:extLst>
      <p:ext uri="{BB962C8B-B14F-4D97-AF65-F5344CB8AC3E}">
        <p14:creationId xmlns:p14="http://schemas.microsoft.com/office/powerpoint/2010/main" val="1833002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FBE2D-5841-A4D6-104B-6B3024742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03C72B-8E22-8831-5BB4-9925F808128A}"/>
              </a:ext>
            </a:extLst>
          </p:cNvPr>
          <p:cNvSpPr/>
          <p:nvPr/>
        </p:nvSpPr>
        <p:spPr>
          <a:xfrm>
            <a:off x="2800049" y="2801780"/>
            <a:ext cx="1402080" cy="6667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Kaavatuotanto-ohjelmisto (täytä nimi)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DEC4BC-993A-28D5-77F8-27166903C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363929" cy="648335"/>
          </a:xfrm>
        </p:spPr>
        <p:txBody>
          <a:bodyPr>
            <a:normAutofit fontScale="90000"/>
          </a:bodyPr>
          <a:lstStyle/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Hakijakunta: Kunta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Vastuuhenkilö: Nimi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Päivämäärä: N.N.2026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00888AD-3E6F-53B7-4BE4-2BCCF104FE71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Esimerkki / käytä elementtejä oman tilanteenne kuvaamiseen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F601F6E-F7FB-20CA-E0A9-6EF42928DBB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8572"/>
          <a:stretch/>
        </p:blipFill>
        <p:spPr>
          <a:xfrm>
            <a:off x="1306668" y="2524186"/>
            <a:ext cx="658153" cy="8336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76FE371-1A4F-5D96-5D93-83DD3E24D723}"/>
              </a:ext>
            </a:extLst>
          </p:cNvPr>
          <p:cNvSpPr txBox="1"/>
          <p:nvPr/>
        </p:nvSpPr>
        <p:spPr>
          <a:xfrm>
            <a:off x="1219200" y="3468530"/>
            <a:ext cx="8915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Kaavoittaja/</a:t>
            </a:r>
            <a:br>
              <a:rPr lang="fi-FI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testaaja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41F1FB-CA3F-451B-7E2F-455C42FB44C3}"/>
              </a:ext>
            </a:extLst>
          </p:cNvPr>
          <p:cNvSpPr/>
          <p:nvPr/>
        </p:nvSpPr>
        <p:spPr>
          <a:xfrm>
            <a:off x="2800049" y="3933826"/>
            <a:ext cx="1402080" cy="6667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Kunnan paikkatietojärjestelmä (täytä nimi)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06A842-4A28-FB1B-5785-79437C6D55C5}"/>
              </a:ext>
            </a:extLst>
          </p:cNvPr>
          <p:cNvSpPr/>
          <p:nvPr/>
        </p:nvSpPr>
        <p:spPr>
          <a:xfrm>
            <a:off x="7543498" y="3090544"/>
            <a:ext cx="1786890" cy="3425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Karttapalvelu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28E9F3-19E3-A8BF-BA72-345F8F414622}"/>
              </a:ext>
            </a:extLst>
          </p:cNvPr>
          <p:cNvSpPr/>
          <p:nvPr/>
        </p:nvSpPr>
        <p:spPr>
          <a:xfrm>
            <a:off x="7543498" y="3646990"/>
            <a:ext cx="1798904" cy="427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Kaavatietojen lomakekäyttöliittymä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E576BB-9AB9-6010-7974-8BF226809D8E}"/>
              </a:ext>
            </a:extLst>
          </p:cNvPr>
          <p:cNvSpPr/>
          <p:nvPr/>
        </p:nvSpPr>
        <p:spPr>
          <a:xfrm>
            <a:off x="7543498" y="4282439"/>
            <a:ext cx="1798904" cy="3425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Kaavojen validointipalvelu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7A76F9-B279-F6E5-4402-480AC5B3DC7F}"/>
              </a:ext>
            </a:extLst>
          </p:cNvPr>
          <p:cNvSpPr/>
          <p:nvPr/>
        </p:nvSpPr>
        <p:spPr>
          <a:xfrm>
            <a:off x="7350798" y="2598421"/>
            <a:ext cx="2151716" cy="283464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C5812B-CB9F-81B8-D6F3-8C54D8B66E86}"/>
              </a:ext>
            </a:extLst>
          </p:cNvPr>
          <p:cNvSpPr txBox="1"/>
          <p:nvPr/>
        </p:nvSpPr>
        <p:spPr>
          <a:xfrm>
            <a:off x="7658791" y="2643185"/>
            <a:ext cx="15398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Ryhti-käyttöliittymät (testiympäristö)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113A119-4421-7878-ECB0-E2BBD0DBCF3A}"/>
              </a:ext>
            </a:extLst>
          </p:cNvPr>
          <p:cNvSpPr/>
          <p:nvPr/>
        </p:nvSpPr>
        <p:spPr>
          <a:xfrm>
            <a:off x="7928308" y="5643280"/>
            <a:ext cx="1402080" cy="7315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CD2FD1-1B21-1592-3CBF-D3EACE8C86BD}"/>
              </a:ext>
            </a:extLst>
          </p:cNvPr>
          <p:cNvSpPr txBox="1"/>
          <p:nvPr/>
        </p:nvSpPr>
        <p:spPr>
          <a:xfrm>
            <a:off x="8074842" y="5798821"/>
            <a:ext cx="11090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Palveluväylä</a:t>
            </a:r>
          </a:p>
          <a:p>
            <a:pPr algn="ctr"/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(Testiympäristö)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0BC8BA4-2611-4549-043A-4736F83189C5}"/>
              </a:ext>
            </a:extLst>
          </p:cNvPr>
          <p:cNvSpPr/>
          <p:nvPr/>
        </p:nvSpPr>
        <p:spPr>
          <a:xfrm>
            <a:off x="5257499" y="5067301"/>
            <a:ext cx="1402080" cy="7315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038FCE-3CF1-1DB3-3C7D-E8D49898C7A1}"/>
              </a:ext>
            </a:extLst>
          </p:cNvPr>
          <p:cNvSpPr txBox="1"/>
          <p:nvPr/>
        </p:nvSpPr>
        <p:spPr>
          <a:xfrm>
            <a:off x="5220852" y="5147472"/>
            <a:ext cx="149412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Kunnan Palveluväylä-liityntäpalvelin</a:t>
            </a:r>
          </a:p>
          <a:p>
            <a:pPr algn="ctr"/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(testiympäristö)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6033B0A-3C38-421B-F7BC-563D3B7C17EC}"/>
              </a:ext>
            </a:extLst>
          </p:cNvPr>
          <p:cNvCxnSpPr>
            <a:stCxn id="12" idx="1"/>
          </p:cNvCxnSpPr>
          <p:nvPr/>
        </p:nvCxnSpPr>
        <p:spPr>
          <a:xfrm flipH="1" flipV="1">
            <a:off x="2026619" y="3646990"/>
            <a:ext cx="773430" cy="62021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53C6555-56DF-D69B-1300-EFF4FC36DA27}"/>
              </a:ext>
            </a:extLst>
          </p:cNvPr>
          <p:cNvSpPr txBox="1"/>
          <p:nvPr/>
        </p:nvSpPr>
        <p:spPr>
          <a:xfrm>
            <a:off x="1664970" y="3899732"/>
            <a:ext cx="110299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Hakee pohjatiedot suunnitteluun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B3A77D1-C9EE-2B92-5563-379225815A19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1928161" y="3135155"/>
            <a:ext cx="871888" cy="2859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F2082B4C-B7B8-CDEA-A877-854909A83B9A}"/>
              </a:ext>
            </a:extLst>
          </p:cNvPr>
          <p:cNvSpPr txBox="1"/>
          <p:nvPr/>
        </p:nvSpPr>
        <p:spPr>
          <a:xfrm>
            <a:off x="1753251" y="2847052"/>
            <a:ext cx="11029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Laatii </a:t>
            </a:r>
            <a:b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kaavan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1DA5A51-770E-5685-16CF-A7242390019F}"/>
              </a:ext>
            </a:extLst>
          </p:cNvPr>
          <p:cNvCxnSpPr>
            <a:stCxn id="9" idx="2"/>
            <a:endCxn id="12" idx="0"/>
          </p:cNvCxnSpPr>
          <p:nvPr/>
        </p:nvCxnSpPr>
        <p:spPr>
          <a:xfrm>
            <a:off x="3501089" y="3468530"/>
            <a:ext cx="0" cy="46529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4C1DCE41-8F31-09F3-E64C-88B652D0FB4E}"/>
              </a:ext>
            </a:extLst>
          </p:cNvPr>
          <p:cNvSpPr txBox="1"/>
          <p:nvPr/>
        </p:nvSpPr>
        <p:spPr>
          <a:xfrm>
            <a:off x="3530490" y="3428607"/>
            <a:ext cx="10564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Automaattinen </a:t>
            </a:r>
            <a:b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päivitys</a:t>
            </a:r>
            <a:b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rekisteriin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C2D3C195-95DB-589D-C530-A021906ACBF3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1883394" y="2547016"/>
            <a:ext cx="5660104" cy="190671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BC0FDD2-59E5-5143-6DA2-C80192647B76}"/>
              </a:ext>
            </a:extLst>
          </p:cNvPr>
          <p:cNvSpPr txBox="1"/>
          <p:nvPr/>
        </p:nvSpPr>
        <p:spPr>
          <a:xfrm>
            <a:off x="4966987" y="4207509"/>
            <a:ext cx="109281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Validoi kaavan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C3020083-0875-13F4-81A1-F6BECBD3A3D7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1928161" y="2452498"/>
            <a:ext cx="5615337" cy="80933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E3C5A1C-B16D-677C-A545-8BFA3BBB0076}"/>
              </a:ext>
            </a:extLst>
          </p:cNvPr>
          <p:cNvSpPr txBox="1"/>
          <p:nvPr/>
        </p:nvSpPr>
        <p:spPr>
          <a:xfrm>
            <a:off x="5118784" y="2862331"/>
            <a:ext cx="19141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Varmistaa, miten tiedot näkyvät 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Ryhdissä</a:t>
            </a:r>
            <a:endParaRPr lang="fi-FI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9F8E977-B085-D71B-852A-53F86D0A76A2}"/>
              </a:ext>
            </a:extLst>
          </p:cNvPr>
          <p:cNvSpPr/>
          <p:nvPr/>
        </p:nvSpPr>
        <p:spPr>
          <a:xfrm>
            <a:off x="876300" y="4753766"/>
            <a:ext cx="1402080" cy="140319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2646A9E-DF21-1B9D-BE23-9E47486E104C}"/>
              </a:ext>
            </a:extLst>
          </p:cNvPr>
          <p:cNvSpPr txBox="1"/>
          <p:nvPr/>
        </p:nvSpPr>
        <p:spPr>
          <a:xfrm>
            <a:off x="838200" y="4780436"/>
            <a:ext cx="14782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Muut taustajärjestelmät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620E4E8-6117-1142-D988-01CCD454BC59}"/>
              </a:ext>
            </a:extLst>
          </p:cNvPr>
          <p:cNvSpPr/>
          <p:nvPr/>
        </p:nvSpPr>
        <p:spPr>
          <a:xfrm>
            <a:off x="950407" y="5290534"/>
            <a:ext cx="1266060" cy="3425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Asianhallinta</a:t>
            </a: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0FC4F7CA-83AC-6EA5-F600-5FA87B3B8007}"/>
              </a:ext>
            </a:extLst>
          </p:cNvPr>
          <p:cNvCxnSpPr>
            <a:cxnSpLocks/>
            <a:stCxn id="12" idx="2"/>
            <a:endCxn id="49" idx="3"/>
          </p:cNvCxnSpPr>
          <p:nvPr/>
        </p:nvCxnSpPr>
        <p:spPr>
          <a:xfrm rot="5400000">
            <a:off x="2462341" y="4416616"/>
            <a:ext cx="854788" cy="1222709"/>
          </a:xfrm>
          <a:prstGeom prst="bentConnector2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B2F61F93-AA09-BC89-593D-FD3D88B32055}"/>
              </a:ext>
            </a:extLst>
          </p:cNvPr>
          <p:cNvCxnSpPr>
            <a:endCxn id="24" idx="2"/>
          </p:cNvCxnSpPr>
          <p:nvPr/>
        </p:nvCxnSpPr>
        <p:spPr>
          <a:xfrm>
            <a:off x="3824939" y="4600576"/>
            <a:ext cx="1432560" cy="832485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7DEA435F-31CD-DCD3-B094-9DAAB7A1A58D}"/>
              </a:ext>
            </a:extLst>
          </p:cNvPr>
          <p:cNvCxnSpPr>
            <a:stCxn id="24" idx="6"/>
            <a:endCxn id="19" idx="2"/>
          </p:cNvCxnSpPr>
          <p:nvPr/>
        </p:nvCxnSpPr>
        <p:spPr>
          <a:xfrm>
            <a:off x="6659579" y="5433061"/>
            <a:ext cx="1268729" cy="57597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D8A53206-37C2-4CA3-C60B-58DA3503E9D4}"/>
              </a:ext>
            </a:extLst>
          </p:cNvPr>
          <p:cNvSpPr txBox="1"/>
          <p:nvPr/>
        </p:nvSpPr>
        <p:spPr>
          <a:xfrm>
            <a:off x="4503119" y="4600546"/>
            <a:ext cx="18421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Tietojen toimitus järjestelmästä [täytä nimi]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3581AD3-539B-1383-4927-CD102E9BFEED}"/>
              </a:ext>
            </a:extLst>
          </p:cNvPr>
          <p:cNvCxnSpPr/>
          <p:nvPr/>
        </p:nvCxnSpPr>
        <p:spPr>
          <a:xfrm>
            <a:off x="7147560" y="1783080"/>
            <a:ext cx="0" cy="47625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F5386336-643F-3E5E-D53A-52CEAA92F404}"/>
              </a:ext>
            </a:extLst>
          </p:cNvPr>
          <p:cNvSpPr txBox="1"/>
          <p:nvPr/>
        </p:nvSpPr>
        <p:spPr>
          <a:xfrm>
            <a:off x="7519988" y="1720595"/>
            <a:ext cx="311658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Rakennetun ympäristön tietojärjestelmä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3E41411-219C-02F4-1E4A-B7EDABDF3A52}"/>
              </a:ext>
            </a:extLst>
          </p:cNvPr>
          <p:cNvSpPr txBox="1"/>
          <p:nvPr/>
        </p:nvSpPr>
        <p:spPr>
          <a:xfrm>
            <a:off x="876300" y="1706920"/>
            <a:ext cx="27822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Kunta</a:t>
            </a:r>
          </a:p>
        </p:txBody>
      </p:sp>
      <p:sp>
        <p:nvSpPr>
          <p:cNvPr id="67" name="Google Shape;111;p1">
            <a:extLst>
              <a:ext uri="{FF2B5EF4-FFF2-40B4-BE49-F238E27FC236}">
                <a16:creationId xmlns:a16="http://schemas.microsoft.com/office/drawing/2014/main" id="{5F04C122-CA6B-CFCA-958F-F7C64CA2EA16}"/>
              </a:ext>
            </a:extLst>
          </p:cNvPr>
          <p:cNvSpPr/>
          <p:nvPr/>
        </p:nvSpPr>
        <p:spPr>
          <a:xfrm>
            <a:off x="2043574" y="5949843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111;p1">
            <a:extLst>
              <a:ext uri="{FF2B5EF4-FFF2-40B4-BE49-F238E27FC236}">
                <a16:creationId xmlns:a16="http://schemas.microsoft.com/office/drawing/2014/main" id="{3DBE4FA8-D2CF-E7FF-5E1E-85D66AEA0E99}"/>
              </a:ext>
            </a:extLst>
          </p:cNvPr>
          <p:cNvSpPr/>
          <p:nvPr/>
        </p:nvSpPr>
        <p:spPr>
          <a:xfrm>
            <a:off x="9153034" y="3686130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8B91A02-9584-43F1-B856-29EA56564CF5}"/>
              </a:ext>
            </a:extLst>
          </p:cNvPr>
          <p:cNvSpPr txBox="1"/>
          <p:nvPr/>
        </p:nvSpPr>
        <p:spPr>
          <a:xfrm>
            <a:off x="4400576" y="6436867"/>
            <a:ext cx="27362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 sisälly kehitykseen tai testaukseen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AB7A0B86-B907-F5BC-83D6-7925E9DE66F4}"/>
              </a:ext>
            </a:extLst>
          </p:cNvPr>
          <p:cNvSpPr/>
          <p:nvPr/>
        </p:nvSpPr>
        <p:spPr>
          <a:xfrm>
            <a:off x="563620" y="6443640"/>
            <a:ext cx="312680" cy="276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2826F6B-1340-0D42-D3CC-74DC7E145CE5}"/>
              </a:ext>
            </a:extLst>
          </p:cNvPr>
          <p:cNvSpPr txBox="1"/>
          <p:nvPr/>
        </p:nvSpPr>
        <p:spPr>
          <a:xfrm>
            <a:off x="915072" y="6383558"/>
            <a:ext cx="27362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Sisältyy kehitykseen ja testaukseen, jolle on haettu rahoitusta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662737AC-3D10-361B-FFC5-706F23DFC7A7}"/>
              </a:ext>
            </a:extLst>
          </p:cNvPr>
          <p:cNvSpPr/>
          <p:nvPr/>
        </p:nvSpPr>
        <p:spPr>
          <a:xfrm>
            <a:off x="4087896" y="6443640"/>
            <a:ext cx="312680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Google Shape;111;p1">
            <a:extLst>
              <a:ext uri="{FF2B5EF4-FFF2-40B4-BE49-F238E27FC236}">
                <a16:creationId xmlns:a16="http://schemas.microsoft.com/office/drawing/2014/main" id="{5D2FAD17-072E-40B3-EB7F-92198A6E8F9F}"/>
              </a:ext>
            </a:extLst>
          </p:cNvPr>
          <p:cNvSpPr/>
          <p:nvPr/>
        </p:nvSpPr>
        <p:spPr>
          <a:xfrm>
            <a:off x="4150943" y="6482645"/>
            <a:ext cx="185442" cy="185442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437DE0-EFAA-57DF-C6A8-192E1C7AC4C1}"/>
              </a:ext>
            </a:extLst>
          </p:cNvPr>
          <p:cNvSpPr/>
          <p:nvPr/>
        </p:nvSpPr>
        <p:spPr>
          <a:xfrm>
            <a:off x="10004304" y="3247162"/>
            <a:ext cx="1812567" cy="2950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Kaavatietojen tallennus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AD0A39-52CF-C9E7-381D-AE23B21AEEEB}"/>
              </a:ext>
            </a:extLst>
          </p:cNvPr>
          <p:cNvSpPr/>
          <p:nvPr/>
        </p:nvSpPr>
        <p:spPr>
          <a:xfrm>
            <a:off x="9998310" y="3639458"/>
            <a:ext cx="1812567" cy="2943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Kaavatietojen validointi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209CD5-206A-25C3-2F16-5E864B674A60}"/>
              </a:ext>
            </a:extLst>
          </p:cNvPr>
          <p:cNvSpPr/>
          <p:nvPr/>
        </p:nvSpPr>
        <p:spPr>
          <a:xfrm>
            <a:off x="9839170" y="2594960"/>
            <a:ext cx="2104916" cy="378513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0DA1521-9BA5-63A7-159C-CB80D6DF5DD3}"/>
              </a:ext>
            </a:extLst>
          </p:cNvPr>
          <p:cNvSpPr txBox="1"/>
          <p:nvPr/>
        </p:nvSpPr>
        <p:spPr>
          <a:xfrm>
            <a:off x="10022434" y="2643185"/>
            <a:ext cx="1775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Ryhti-rajapintapalvelut (testiympäristö)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F9E702-F057-4BFC-0236-32A1337CD9BB}"/>
              </a:ext>
            </a:extLst>
          </p:cNvPr>
          <p:cNvSpPr/>
          <p:nvPr/>
        </p:nvSpPr>
        <p:spPr>
          <a:xfrm>
            <a:off x="9998309" y="4027804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Rakennustietojen tallennus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B2A93F9-7C94-E8EB-2C2C-6FB659A37C62}"/>
              </a:ext>
            </a:extLst>
          </p:cNvPr>
          <p:cNvSpPr/>
          <p:nvPr/>
        </p:nvSpPr>
        <p:spPr>
          <a:xfrm>
            <a:off x="9998309" y="4418568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Rakennustietojen validointi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613FFDC-6103-20E5-49F7-D6370B563E44}"/>
              </a:ext>
            </a:extLst>
          </p:cNvPr>
          <p:cNvSpPr/>
          <p:nvPr/>
        </p:nvSpPr>
        <p:spPr>
          <a:xfrm>
            <a:off x="9998310" y="4807768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Rakennusjärjestyksen tallennus ja validointi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BCFA88-89C1-5BB4-D24F-C66D2C4D71D6}"/>
              </a:ext>
            </a:extLst>
          </p:cNvPr>
          <p:cNvSpPr/>
          <p:nvPr/>
        </p:nvSpPr>
        <p:spPr>
          <a:xfrm>
            <a:off x="9998308" y="5193824"/>
            <a:ext cx="1812567" cy="50567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Sitovien tonttijakojen tallennus ja validointi</a:t>
            </a:r>
          </a:p>
        </p:txBody>
      </p: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D9EB4A59-5995-0E1F-E046-858B5C1F0A5B}"/>
              </a:ext>
            </a:extLst>
          </p:cNvPr>
          <p:cNvCxnSpPr>
            <a:stCxn id="19" idx="6"/>
            <a:endCxn id="5" idx="1"/>
          </p:cNvCxnSpPr>
          <p:nvPr/>
        </p:nvCxnSpPr>
        <p:spPr>
          <a:xfrm flipV="1">
            <a:off x="9330388" y="3394685"/>
            <a:ext cx="673916" cy="2614355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B1A2C9CE-F90B-8A4E-A21E-F87965DA8A21}"/>
              </a:ext>
            </a:extLst>
          </p:cNvPr>
          <p:cNvCxnSpPr>
            <a:cxnSpLocks/>
            <a:stCxn id="19" idx="6"/>
            <a:endCxn id="6" idx="1"/>
          </p:cNvCxnSpPr>
          <p:nvPr/>
        </p:nvCxnSpPr>
        <p:spPr>
          <a:xfrm flipV="1">
            <a:off x="9330388" y="3786642"/>
            <a:ext cx="667922" cy="222239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E43C9A70-574A-2E41-A818-3286A8D5E862}"/>
              </a:ext>
            </a:extLst>
          </p:cNvPr>
          <p:cNvSpPr/>
          <p:nvPr/>
        </p:nvSpPr>
        <p:spPr>
          <a:xfrm>
            <a:off x="3107556" y="423519"/>
            <a:ext cx="3718861" cy="49632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Kokonaisuuden testaus voidaan aloittaa: täytä</a:t>
            </a:r>
            <a:b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vuosineljännes / vuosi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D0AF2DA-5AD7-EDB6-7C32-A94EE0F4CBA1}"/>
              </a:ext>
            </a:extLst>
          </p:cNvPr>
          <p:cNvSpPr/>
          <p:nvPr/>
        </p:nvSpPr>
        <p:spPr>
          <a:xfrm>
            <a:off x="7543498" y="4830217"/>
            <a:ext cx="1798904" cy="427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Rakennusjärjestystietojen tallennus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9BAD38B-89C9-0E48-240C-3F26798D337F}"/>
              </a:ext>
            </a:extLst>
          </p:cNvPr>
          <p:cNvSpPr/>
          <p:nvPr/>
        </p:nvSpPr>
        <p:spPr>
          <a:xfrm>
            <a:off x="10005139" y="5807006"/>
            <a:ext cx="1798904" cy="427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Alueidenkäytön rajoitusten tallennus ja validointi</a:t>
            </a:r>
          </a:p>
        </p:txBody>
      </p:sp>
    </p:spTree>
    <p:extLst>
      <p:ext uri="{BB962C8B-B14F-4D97-AF65-F5344CB8AC3E}">
        <p14:creationId xmlns:p14="http://schemas.microsoft.com/office/powerpoint/2010/main" val="680270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A29D7-1F94-984B-FE9F-74DD6E7B3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61C4D-135E-45B7-72A7-1C4C4A838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4669" y="0"/>
            <a:ext cx="5669280" cy="457200"/>
          </a:xfrm>
        </p:spPr>
        <p:txBody>
          <a:bodyPr>
            <a:normAutofit/>
          </a:bodyPr>
          <a:lstStyle/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Hakijakunta: Kunta	Vastuuhenkilö: Nimi	Päivämäärä: N.N.2026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50CA247-DCEF-D22B-A259-4F2A3D8C6A5D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Täytä ja kuvaa, mitä kokonaisuuksia olette valmiita testaamaan</a:t>
            </a:r>
          </a:p>
        </p:txBody>
      </p:sp>
      <p:graphicFrame>
        <p:nvGraphicFramePr>
          <p:cNvPr id="9" name="Table 29">
            <a:extLst>
              <a:ext uri="{FF2B5EF4-FFF2-40B4-BE49-F238E27FC236}">
                <a16:creationId xmlns:a16="http://schemas.microsoft.com/office/drawing/2014/main" id="{1E19F279-6F73-72BB-83D4-A00E35B17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223602"/>
              </p:ext>
            </p:extLst>
          </p:nvPr>
        </p:nvGraphicFramePr>
        <p:xfrm>
          <a:off x="2" y="370840"/>
          <a:ext cx="12191998" cy="648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6325">
                  <a:extLst>
                    <a:ext uri="{9D8B030D-6E8A-4147-A177-3AD203B41FA5}">
                      <a16:colId xmlns:a16="http://schemas.microsoft.com/office/drawing/2014/main" val="3257351299"/>
                    </a:ext>
                  </a:extLst>
                </a:gridCol>
                <a:gridCol w="1113906">
                  <a:extLst>
                    <a:ext uri="{9D8B030D-6E8A-4147-A177-3AD203B41FA5}">
                      <a16:colId xmlns:a16="http://schemas.microsoft.com/office/drawing/2014/main" val="3257967938"/>
                    </a:ext>
                  </a:extLst>
                </a:gridCol>
                <a:gridCol w="3125587">
                  <a:extLst>
                    <a:ext uri="{9D8B030D-6E8A-4147-A177-3AD203B41FA5}">
                      <a16:colId xmlns:a16="http://schemas.microsoft.com/office/drawing/2014/main" val="2613011204"/>
                    </a:ext>
                  </a:extLst>
                </a:gridCol>
                <a:gridCol w="1180405">
                  <a:extLst>
                    <a:ext uri="{9D8B030D-6E8A-4147-A177-3AD203B41FA5}">
                      <a16:colId xmlns:a16="http://schemas.microsoft.com/office/drawing/2014/main" val="3630213481"/>
                    </a:ext>
                  </a:extLst>
                </a:gridCol>
                <a:gridCol w="2876206">
                  <a:extLst>
                    <a:ext uri="{9D8B030D-6E8A-4147-A177-3AD203B41FA5}">
                      <a16:colId xmlns:a16="http://schemas.microsoft.com/office/drawing/2014/main" val="1045465453"/>
                    </a:ext>
                  </a:extLst>
                </a:gridCol>
                <a:gridCol w="1069569">
                  <a:extLst>
                    <a:ext uri="{9D8B030D-6E8A-4147-A177-3AD203B41FA5}">
                      <a16:colId xmlns:a16="http://schemas.microsoft.com/office/drawing/2014/main" val="736422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API-</a:t>
                      </a:r>
                      <a:r>
                        <a:rPr lang="fi-FI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endpoint</a:t>
                      </a:r>
                      <a:endParaRPr lang="fi-FI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Testataanko? Kyllä / 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API-</a:t>
                      </a:r>
                      <a:r>
                        <a:rPr lang="fi-FI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endpoint</a:t>
                      </a:r>
                      <a:endParaRPr lang="fi-FI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Testataanko? Kyllä / 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API-</a:t>
                      </a:r>
                      <a:r>
                        <a:rPr lang="fi-FI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endpoint</a:t>
                      </a:r>
                      <a:endParaRPr lang="fi-FI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Testataanko? Kyllä / 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22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Sitovan tonttijaon asian hakeminen pysyvällä sitovan tonttijaon tunnuksella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permanentBindingPlotDivisionIdentifier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rakennusjärjestystunnusten pysyvien ihmisluettavien tunnusten varaamiseen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BuildingOrdinance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PermanentBuildingOrdinanceIdentifier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alueidenkäytön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rajoitusten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pysyvän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tunnuksen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varaamiseen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PermanentLandUseRestrictionIdentifier</a:t>
                      </a:r>
                      <a:endParaRPr lang="en-US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72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sitovan tonttijaon asian luomiseen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permanentBindingPlotDivisionIdentifier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rakennusjärjestyksen luomiseen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BuildingOrdinance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permanentBuildingOrdinanceIdentifier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alueidenkäytön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rajoituksen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luomiseen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permanentLandUseRestrictionIdentifier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386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sitovan tonttijaon asian päivittämiseen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</a:t>
                      </a:r>
                      <a:r>
                        <a:rPr lang="fi-FI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permanentBindingPlotDivisionIdentifier</a:t>
                      </a:r>
                      <a:r>
                        <a:rPr lang="fi-FI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Rakennusjärjestyksen hakeminen pysyvän yksilöivän tunnuksen perusteella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BuildingOrdinance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permanentBuildingOrdinanceIdentifier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Alueidenkäytön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rajoituksen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hakeminen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pysyvän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yksilöivän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tunnuksen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perusteella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permanentLandUseRestrictionIdentifier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745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sitovan tonttijaon pysyvän tunnuksen varaamiseen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PermanentBindingPlotDivisionIdentifier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rakennusjärjestyksen päivittämiseen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BuildingOrdinance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permanentBuildingOrdinanceIdentifier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alueidenkäytön rajoituksen asian päivittämiseen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permanentLandUseRestrictionIdentifier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456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sitovan tonttijaon asian validoimiseen ilman tallentamista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permanentBindingPlotDivisionIdentifier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rakennusjärjestyksen validoimiseen ilman tallentamista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BuildingOrdinance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permanentBuildingOrdinanceIdentifier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alueidenkäytön rajoituksen asian validoimiseen ilman tallentamista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permanentLandUseRestrictionIdentifier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164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Sitovan tonttiajon asian vaiheen hakeminen avaimella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permanentBindingPlotDivisionIdentifier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Alueidenkäytön rajoituksen vaiheen hakeminen avaimella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permanentLandUseRestrictionIdentifier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393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sitovan tonttijaon asian vaiheen lisäämiseen olemassa olevalle sitovan tonttijaon asialle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permanentBindingPlotDivisionIdentifier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uuden vaiheen lisäämiseen olemassa olevalle alueidenkäytön rajoituksen asialle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permanentLandUseRestrictionIdentifier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335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jo tallennetun vaiheen päivittämiseen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permanentBindingPlotDivisionIdentifier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jo tallennetun vaiheen päivittämiseen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permanentLandUseRestrictionIdentifier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911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sitovan tonttijaon asian vaiheen validoimiseen ilman tallennusta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permanentBindingPlotDivisionIdentifier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bindingPlotDivisionMatterPhaseKey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uuden vaiheen validoimiseen ilman tallennusta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permanentLandUseRestrictionIdentifier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landUseRestrictionMatterPhaseKey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216035"/>
                  </a:ext>
                </a:extLst>
              </a:tr>
            </a:tbl>
          </a:graphicData>
        </a:graphic>
      </p:graphicFrame>
      <p:sp>
        <p:nvSpPr>
          <p:cNvPr id="30" name="Title 1">
            <a:extLst>
              <a:ext uri="{FF2B5EF4-FFF2-40B4-BE49-F238E27FC236}">
                <a16:creationId xmlns:a16="http://schemas.microsoft.com/office/drawing/2014/main" id="{CA1281AE-EF27-BB63-8182-9C7615CB79CE}"/>
              </a:ext>
            </a:extLst>
          </p:cNvPr>
          <p:cNvSpPr txBox="1">
            <a:spLocks/>
          </p:cNvSpPr>
          <p:nvPr/>
        </p:nvSpPr>
        <p:spPr>
          <a:xfrm>
            <a:off x="0" y="-10160"/>
            <a:ext cx="566928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Testattavat API-</a:t>
            </a:r>
            <a:r>
              <a:rPr lang="fi-FI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endpointit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 /tonttijako, rakennusjärjestys, alueidenkäytön rajoitus</a:t>
            </a:r>
          </a:p>
        </p:txBody>
      </p:sp>
    </p:spTree>
    <p:extLst>
      <p:ext uri="{BB962C8B-B14F-4D97-AF65-F5344CB8AC3E}">
        <p14:creationId xmlns:p14="http://schemas.microsoft.com/office/powerpoint/2010/main" val="662130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015D6-042C-8DD2-36F1-0E5DF66B8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4669" y="0"/>
            <a:ext cx="5669280" cy="457200"/>
          </a:xfrm>
        </p:spPr>
        <p:txBody>
          <a:bodyPr>
            <a:normAutofit/>
          </a:bodyPr>
          <a:lstStyle/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Hakijakunta: Kunta	Vastuuhenkilö: Nimi	Päivämäärä: N.N.2026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D24767-401E-4853-98C6-AAD28F2BBF27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Täytä ja kuvaa, mitä kokonaisuuksia olette valmiita testaamaan</a:t>
            </a:r>
          </a:p>
        </p:txBody>
      </p:sp>
      <p:graphicFrame>
        <p:nvGraphicFramePr>
          <p:cNvPr id="9" name="Table 29">
            <a:extLst>
              <a:ext uri="{FF2B5EF4-FFF2-40B4-BE49-F238E27FC236}">
                <a16:creationId xmlns:a16="http://schemas.microsoft.com/office/drawing/2014/main" id="{B209E70C-556F-514F-FF3C-D192448B0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821331"/>
              </p:ext>
            </p:extLst>
          </p:nvPr>
        </p:nvGraphicFramePr>
        <p:xfrm>
          <a:off x="2" y="497840"/>
          <a:ext cx="12191998" cy="623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6325">
                  <a:extLst>
                    <a:ext uri="{9D8B030D-6E8A-4147-A177-3AD203B41FA5}">
                      <a16:colId xmlns:a16="http://schemas.microsoft.com/office/drawing/2014/main" val="3257351299"/>
                    </a:ext>
                  </a:extLst>
                </a:gridCol>
                <a:gridCol w="1113906">
                  <a:extLst>
                    <a:ext uri="{9D8B030D-6E8A-4147-A177-3AD203B41FA5}">
                      <a16:colId xmlns:a16="http://schemas.microsoft.com/office/drawing/2014/main" val="3257967938"/>
                    </a:ext>
                  </a:extLst>
                </a:gridCol>
                <a:gridCol w="3125587">
                  <a:extLst>
                    <a:ext uri="{9D8B030D-6E8A-4147-A177-3AD203B41FA5}">
                      <a16:colId xmlns:a16="http://schemas.microsoft.com/office/drawing/2014/main" val="2613011204"/>
                    </a:ext>
                  </a:extLst>
                </a:gridCol>
                <a:gridCol w="1180405">
                  <a:extLst>
                    <a:ext uri="{9D8B030D-6E8A-4147-A177-3AD203B41FA5}">
                      <a16:colId xmlns:a16="http://schemas.microsoft.com/office/drawing/2014/main" val="3630213481"/>
                    </a:ext>
                  </a:extLst>
                </a:gridCol>
                <a:gridCol w="2876206">
                  <a:extLst>
                    <a:ext uri="{9D8B030D-6E8A-4147-A177-3AD203B41FA5}">
                      <a16:colId xmlns:a16="http://schemas.microsoft.com/office/drawing/2014/main" val="1045465453"/>
                    </a:ext>
                  </a:extLst>
                </a:gridCol>
                <a:gridCol w="1069569">
                  <a:extLst>
                    <a:ext uri="{9D8B030D-6E8A-4147-A177-3AD203B41FA5}">
                      <a16:colId xmlns:a16="http://schemas.microsoft.com/office/drawing/2014/main" val="736422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API-</a:t>
                      </a:r>
                      <a:r>
                        <a:rPr lang="fi-FI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endpoint</a:t>
                      </a:r>
                      <a:endParaRPr lang="fi-FI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Testataanko? Kyllä / 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API-</a:t>
                      </a:r>
                      <a:r>
                        <a:rPr lang="fi-FI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endpoint</a:t>
                      </a:r>
                      <a:endParaRPr lang="fi-FI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Testataanko? Kyllä / 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API-</a:t>
                      </a:r>
                      <a:r>
                        <a:rPr lang="fi-FI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endpoint</a:t>
                      </a:r>
                      <a:endParaRPr lang="fi-FI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Testataanko? Kyllä / 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22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Kaava-asian (asemakaava) hakeminen pysyvällä kaavatunnuksella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LocalDetailedPlanMatter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Kaava-asian (yleiskaava) hakeminen pysyvällä kaavatunnuksella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LocalMasterPlanMatter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Kaava-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maakuntakaava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hakeminen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pysyvällä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kaavatunnuksella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RegionalPlanMatter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72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kaava-asian (asemakaava) luomiseen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LocalDetailedPlanMatter</a:t>
                      </a:r>
                      <a:r>
                        <a:rPr lang="fi-FI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  <a:endParaRPr lang="fi-FI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kaava-asian (yleiskaava) luomiseen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LocalMasterPlanMatter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kaava-asian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maakuntakaava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luomiseen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RegionalPlanMatter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386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kaava-asian (asemakaava) päivittämiseen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LocalDetailedPlanMatter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kaava-asian (yleiskaava) päivittämiseen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LocalMasterPlanMatter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kaava-asian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maakuntakaava</a:t>
                      </a: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päivittämiseen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RegionalPlanMatter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en-US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745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Kaava-asianvaiheen (asemakaava) hakeminen vaiheen avaimella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LocalDetailedPlanMatter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Kaava-asian vaiheen (yleiskaava) hakeminen vaiheen avaimella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LocalMasterPlanMatter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Kaava-asian vaiheen (maakuntakaava) hakeminen vaiheen avaimella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456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uuden vaiheen lisäämiseen olemassa olevalle kaava-asialle (asemakaava)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LocalDetailedPlanMatter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uuden vaiheen lisäämiseen olemassa olevalle kaava-asialle (yleiskaava)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LocalMasterPlanMatter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uuden vaiheen lisäämiseen olemassa olevalle kaava-asialle (maakuntakaava)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164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jo tallennetun vaiheen (asemakaava) päivittämiseen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LocalDetailedPlanMatter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jo tallennetun vaiheen (yleiskaava) päivittämiseen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LocalMasterPlanMatter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jo tallennetun vaiheen (maakuntakaava) päivittämiseen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393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asemakaavojen pysyvien ihmisluettavien tunnusten varaamiseen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LocalDetailedPlanMatter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yleiskaavojen pysyvien ihmisluettavien tunnusten varaamiseen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LocalMasterPlanMatter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maakuntakaavojen pysyvien ihmisluettavien tunnusten varaamiseen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335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kaava-asian (asemakaava) validoimiseen ilman tallentamista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LocalDetailedPlanMatter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ensimmäisen kaava-asian (yleiskaava) validoimiseen ilman tallentamista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LocalMasterPlanMatter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ensimmäisen kaava-asian (maakuntakaava) validoimiseen ilman tallentamista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911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uuden kaava-asian (asemakaava) vaiheen validoimiseen ilman tallentamista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LocalDetailedPlanMatter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uuden kaava-asian (yleiskaava) vaiheen validoimiseen ilman tallentamista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LocalMasterPlanMatter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planMatterPhaseKey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uuden kaava-asian (maakuntakaava) vaiheen validoimiseen ilman tallentamista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RegionalPlanMatter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permanentPlanIdentifier</a:t>
                      </a:r>
                      <a:r>
                        <a:rPr lang="fi-FI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}/</a:t>
                      </a:r>
                      <a:r>
                        <a:rPr lang="fi-FI" sz="9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216035"/>
                  </a:ext>
                </a:extLst>
              </a:tr>
            </a:tbl>
          </a:graphicData>
        </a:graphic>
      </p:graphicFrame>
      <p:sp>
        <p:nvSpPr>
          <p:cNvPr id="30" name="Title 1">
            <a:extLst>
              <a:ext uri="{FF2B5EF4-FFF2-40B4-BE49-F238E27FC236}">
                <a16:creationId xmlns:a16="http://schemas.microsoft.com/office/drawing/2014/main" id="{6343705E-474F-9CAF-CCAF-DFA8FEED294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66928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Testattavat API-</a:t>
            </a:r>
            <a:r>
              <a:rPr lang="fi-FI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endpointit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 / kaavoitus</a:t>
            </a:r>
          </a:p>
        </p:txBody>
      </p:sp>
    </p:spTree>
    <p:extLst>
      <p:ext uri="{BB962C8B-B14F-4D97-AF65-F5344CB8AC3E}">
        <p14:creationId xmlns:p14="http://schemas.microsoft.com/office/powerpoint/2010/main" val="1408529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3AD755-5AE9-4B09-8022-34F482BF0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294" y="948496"/>
            <a:ext cx="6794256" cy="3318703"/>
          </a:xfrm>
        </p:spPr>
        <p:txBody>
          <a:bodyPr/>
          <a:lstStyle/>
          <a:p>
            <a:r>
              <a:rPr lang="fi-FI" dirty="0"/>
              <a:t>Rakentaminen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634D694-F01F-43C9-9647-C2267B690D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1019" y="4352925"/>
            <a:ext cx="6321669" cy="766421"/>
          </a:xfrm>
        </p:spPr>
        <p:txBody>
          <a:bodyPr/>
          <a:lstStyle/>
          <a:p>
            <a:r>
              <a:rPr lang="fi-FI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320359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02E76-EBB0-4522-84DF-089643298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C3D67F2-3640-CB1C-8B4E-2E3A996776B4}"/>
              </a:ext>
            </a:extLst>
          </p:cNvPr>
          <p:cNvSpPr/>
          <p:nvPr/>
        </p:nvSpPr>
        <p:spPr>
          <a:xfrm>
            <a:off x="2800049" y="2801780"/>
            <a:ext cx="1402080" cy="6667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Kaavatuotanto-ohjelmisto (täytä nimi)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D8707D-3F8A-DE84-AA2E-F9D9B83AB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363929" cy="648335"/>
          </a:xfrm>
        </p:spPr>
        <p:txBody>
          <a:bodyPr>
            <a:normAutofit fontScale="90000"/>
          </a:bodyPr>
          <a:lstStyle/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Hakijakunta: Kunta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Vastuuhenkilö: Nimi</a:t>
            </a:r>
            <a:b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Päivämäärä: N.N.2026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FC1809-85F8-A678-C9C5-88532A433D6D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Esimerkki / käytä elementtejä oman tilanteenne kuvaamiseen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4A05251-454E-FB5C-09F3-4EB7C520F62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8572"/>
          <a:stretch/>
        </p:blipFill>
        <p:spPr>
          <a:xfrm>
            <a:off x="1306668" y="2524186"/>
            <a:ext cx="658153" cy="8336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8A175A3-FC45-DBDB-65BA-E952FE329F26}"/>
              </a:ext>
            </a:extLst>
          </p:cNvPr>
          <p:cNvSpPr txBox="1"/>
          <p:nvPr/>
        </p:nvSpPr>
        <p:spPr>
          <a:xfrm>
            <a:off x="1219200" y="3468530"/>
            <a:ext cx="8915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Kaavoittaja/</a:t>
            </a:r>
            <a:br>
              <a:rPr lang="fi-FI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testaaja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121076-6F82-1085-C0DE-E617A9A99E48}"/>
              </a:ext>
            </a:extLst>
          </p:cNvPr>
          <p:cNvSpPr/>
          <p:nvPr/>
        </p:nvSpPr>
        <p:spPr>
          <a:xfrm>
            <a:off x="2800049" y="3933826"/>
            <a:ext cx="1402080" cy="6667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Kunnan paikkatietojärjestelmä (täytä nimi)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BFFD7AF-F360-EA33-89F4-A416656E7243}"/>
              </a:ext>
            </a:extLst>
          </p:cNvPr>
          <p:cNvSpPr/>
          <p:nvPr/>
        </p:nvSpPr>
        <p:spPr>
          <a:xfrm>
            <a:off x="7543498" y="3090544"/>
            <a:ext cx="1786890" cy="3425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Karttapalvelu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E4A502-B43B-2EAC-F313-0608C5D8844A}"/>
              </a:ext>
            </a:extLst>
          </p:cNvPr>
          <p:cNvSpPr/>
          <p:nvPr/>
        </p:nvSpPr>
        <p:spPr>
          <a:xfrm>
            <a:off x="7543498" y="3646990"/>
            <a:ext cx="1798904" cy="427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Kaavatietojen lomakekäyttöliittymä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B69F01-23F6-B01F-82CC-04717C3D26B9}"/>
              </a:ext>
            </a:extLst>
          </p:cNvPr>
          <p:cNvSpPr/>
          <p:nvPr/>
        </p:nvSpPr>
        <p:spPr>
          <a:xfrm>
            <a:off x="7543498" y="4282439"/>
            <a:ext cx="1798904" cy="3425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Kaavojen validointipalvelu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BCA471-8C56-0001-E90B-3B90368B22C8}"/>
              </a:ext>
            </a:extLst>
          </p:cNvPr>
          <p:cNvSpPr/>
          <p:nvPr/>
        </p:nvSpPr>
        <p:spPr>
          <a:xfrm>
            <a:off x="7350798" y="2598421"/>
            <a:ext cx="2151716" cy="283464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D62321-22DC-05FA-64B5-E8DE8E04A408}"/>
              </a:ext>
            </a:extLst>
          </p:cNvPr>
          <p:cNvSpPr txBox="1"/>
          <p:nvPr/>
        </p:nvSpPr>
        <p:spPr>
          <a:xfrm>
            <a:off x="7658791" y="2643185"/>
            <a:ext cx="15398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Ryhti-käyttöliittymät (testiympäristö)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A08816F-3679-AEA4-EA44-D7700927CC8A}"/>
              </a:ext>
            </a:extLst>
          </p:cNvPr>
          <p:cNvSpPr/>
          <p:nvPr/>
        </p:nvSpPr>
        <p:spPr>
          <a:xfrm>
            <a:off x="7928308" y="5643280"/>
            <a:ext cx="1402080" cy="7315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44F3FC4-1E3C-74A6-D9FF-E39CD9279F1D}"/>
              </a:ext>
            </a:extLst>
          </p:cNvPr>
          <p:cNvSpPr txBox="1"/>
          <p:nvPr/>
        </p:nvSpPr>
        <p:spPr>
          <a:xfrm>
            <a:off x="8074842" y="5798821"/>
            <a:ext cx="11090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Palveluväylä</a:t>
            </a:r>
          </a:p>
          <a:p>
            <a:pPr algn="ctr"/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(Testiympäristö)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F7E4186-4539-FE83-2FEE-A06C52C34ACC}"/>
              </a:ext>
            </a:extLst>
          </p:cNvPr>
          <p:cNvSpPr/>
          <p:nvPr/>
        </p:nvSpPr>
        <p:spPr>
          <a:xfrm>
            <a:off x="5257499" y="5067301"/>
            <a:ext cx="1402080" cy="7315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2D542A-7F32-DEFE-7449-FFE00B031D1F}"/>
              </a:ext>
            </a:extLst>
          </p:cNvPr>
          <p:cNvSpPr txBox="1"/>
          <p:nvPr/>
        </p:nvSpPr>
        <p:spPr>
          <a:xfrm>
            <a:off x="5220852" y="5147472"/>
            <a:ext cx="149412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Kunnan Palveluväylä-liityntäpalvelin</a:t>
            </a:r>
          </a:p>
          <a:p>
            <a:pPr algn="ctr"/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(testiympäristö)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7FA7690-DF22-6554-FB39-F36B6C96A748}"/>
              </a:ext>
            </a:extLst>
          </p:cNvPr>
          <p:cNvCxnSpPr>
            <a:stCxn id="12" idx="1"/>
          </p:cNvCxnSpPr>
          <p:nvPr/>
        </p:nvCxnSpPr>
        <p:spPr>
          <a:xfrm flipH="1" flipV="1">
            <a:off x="2026619" y="3646990"/>
            <a:ext cx="773430" cy="62021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E2087786-FC95-0AC6-E684-75E66BE23FE2}"/>
              </a:ext>
            </a:extLst>
          </p:cNvPr>
          <p:cNvSpPr txBox="1"/>
          <p:nvPr/>
        </p:nvSpPr>
        <p:spPr>
          <a:xfrm>
            <a:off x="1664970" y="3899732"/>
            <a:ext cx="110299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Hakee pohjatiedot suunnitteluun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2A70C5F-BA30-4AEA-3BF3-686984B7A2BA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1928161" y="3135155"/>
            <a:ext cx="871888" cy="2859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79E8535-C3DD-1D56-7BFE-E18D526A29D5}"/>
              </a:ext>
            </a:extLst>
          </p:cNvPr>
          <p:cNvSpPr txBox="1"/>
          <p:nvPr/>
        </p:nvSpPr>
        <p:spPr>
          <a:xfrm>
            <a:off x="1753251" y="2847052"/>
            <a:ext cx="11029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Laatii </a:t>
            </a:r>
            <a:b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kaavan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C5A66FD-ABE3-9120-7063-BF48782F6ED2}"/>
              </a:ext>
            </a:extLst>
          </p:cNvPr>
          <p:cNvCxnSpPr>
            <a:stCxn id="9" idx="2"/>
            <a:endCxn id="12" idx="0"/>
          </p:cNvCxnSpPr>
          <p:nvPr/>
        </p:nvCxnSpPr>
        <p:spPr>
          <a:xfrm>
            <a:off x="3501089" y="3468530"/>
            <a:ext cx="0" cy="46529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4C2CF38-9A62-34EB-B288-8FAE58322B54}"/>
              </a:ext>
            </a:extLst>
          </p:cNvPr>
          <p:cNvSpPr txBox="1"/>
          <p:nvPr/>
        </p:nvSpPr>
        <p:spPr>
          <a:xfrm>
            <a:off x="3530490" y="3428607"/>
            <a:ext cx="10564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Automaattinen </a:t>
            </a:r>
            <a:b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päivitys</a:t>
            </a:r>
            <a:b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rekisteriin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C829ABC3-0D18-97FD-14F3-D3D83A7BB6EA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1883394" y="2547016"/>
            <a:ext cx="5660104" cy="190671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71D8834-863A-3ABA-9A1D-35933E23356C}"/>
              </a:ext>
            </a:extLst>
          </p:cNvPr>
          <p:cNvSpPr txBox="1"/>
          <p:nvPr/>
        </p:nvSpPr>
        <p:spPr>
          <a:xfrm>
            <a:off x="4966987" y="4207509"/>
            <a:ext cx="109281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Validoi kaavan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7CBC6C6A-E9CD-FE90-A66C-E388C7745AEC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1928161" y="2452498"/>
            <a:ext cx="5615337" cy="80933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C83CA534-03B7-F990-5E14-F0446BE152E8}"/>
              </a:ext>
            </a:extLst>
          </p:cNvPr>
          <p:cNvSpPr txBox="1"/>
          <p:nvPr/>
        </p:nvSpPr>
        <p:spPr>
          <a:xfrm>
            <a:off x="5118784" y="2862331"/>
            <a:ext cx="19141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Varmistaa, miten tiedot näkyvät 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Ryhdissä</a:t>
            </a:r>
            <a:endParaRPr lang="fi-FI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85500F0-F31B-0810-A948-64FC38DC51F2}"/>
              </a:ext>
            </a:extLst>
          </p:cNvPr>
          <p:cNvSpPr/>
          <p:nvPr/>
        </p:nvSpPr>
        <p:spPr>
          <a:xfrm>
            <a:off x="876300" y="4753766"/>
            <a:ext cx="1402080" cy="140319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BFD6E53-B095-7C23-ACF5-21783FB1F6C4}"/>
              </a:ext>
            </a:extLst>
          </p:cNvPr>
          <p:cNvSpPr txBox="1"/>
          <p:nvPr/>
        </p:nvSpPr>
        <p:spPr>
          <a:xfrm>
            <a:off x="838200" y="4780436"/>
            <a:ext cx="14782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Muut taustajärjestelmät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7560B08-8BC7-5130-9444-FDADB2C7C1EC}"/>
              </a:ext>
            </a:extLst>
          </p:cNvPr>
          <p:cNvSpPr/>
          <p:nvPr/>
        </p:nvSpPr>
        <p:spPr>
          <a:xfrm>
            <a:off x="950407" y="5290534"/>
            <a:ext cx="1266060" cy="3425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Asianhallinta</a:t>
            </a: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EB281241-4038-9B60-63E1-98CE18CFA0FE}"/>
              </a:ext>
            </a:extLst>
          </p:cNvPr>
          <p:cNvCxnSpPr>
            <a:cxnSpLocks/>
            <a:stCxn id="12" idx="2"/>
            <a:endCxn id="49" idx="3"/>
          </p:cNvCxnSpPr>
          <p:nvPr/>
        </p:nvCxnSpPr>
        <p:spPr>
          <a:xfrm rot="5400000">
            <a:off x="2462341" y="4416616"/>
            <a:ext cx="854788" cy="1222709"/>
          </a:xfrm>
          <a:prstGeom prst="bentConnector2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E8A42084-19F5-E5F1-C956-41B226FE7BFA}"/>
              </a:ext>
            </a:extLst>
          </p:cNvPr>
          <p:cNvCxnSpPr>
            <a:endCxn id="24" idx="2"/>
          </p:cNvCxnSpPr>
          <p:nvPr/>
        </p:nvCxnSpPr>
        <p:spPr>
          <a:xfrm>
            <a:off x="3824939" y="4600576"/>
            <a:ext cx="1432560" cy="832485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566FCD3-B6E0-AFA2-FB96-8CEB8414FB4D}"/>
              </a:ext>
            </a:extLst>
          </p:cNvPr>
          <p:cNvCxnSpPr>
            <a:stCxn id="24" idx="6"/>
            <a:endCxn id="19" idx="2"/>
          </p:cNvCxnSpPr>
          <p:nvPr/>
        </p:nvCxnSpPr>
        <p:spPr>
          <a:xfrm>
            <a:off x="6659579" y="5433061"/>
            <a:ext cx="1268729" cy="57597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A4ADD18B-48E2-AAD6-28FB-1C467EFA1AF7}"/>
              </a:ext>
            </a:extLst>
          </p:cNvPr>
          <p:cNvSpPr txBox="1"/>
          <p:nvPr/>
        </p:nvSpPr>
        <p:spPr>
          <a:xfrm>
            <a:off x="4503119" y="4600546"/>
            <a:ext cx="18421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Tietojen toimitus järjestelmästä [täytä nimi]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2420299-9BD7-CD93-A41D-FCEE423877CA}"/>
              </a:ext>
            </a:extLst>
          </p:cNvPr>
          <p:cNvCxnSpPr/>
          <p:nvPr/>
        </p:nvCxnSpPr>
        <p:spPr>
          <a:xfrm>
            <a:off x="7147560" y="1783080"/>
            <a:ext cx="0" cy="47625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9F0EDB2-9FC3-79B5-94DA-CA35103CD6C0}"/>
              </a:ext>
            </a:extLst>
          </p:cNvPr>
          <p:cNvSpPr txBox="1"/>
          <p:nvPr/>
        </p:nvSpPr>
        <p:spPr>
          <a:xfrm>
            <a:off x="7519988" y="1720595"/>
            <a:ext cx="311658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Rakennetun ympäristön tietojärjestelmä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A861E69-E4DE-54CD-B1DB-C51D8E911913}"/>
              </a:ext>
            </a:extLst>
          </p:cNvPr>
          <p:cNvSpPr txBox="1"/>
          <p:nvPr/>
        </p:nvSpPr>
        <p:spPr>
          <a:xfrm>
            <a:off x="876300" y="1706920"/>
            <a:ext cx="27822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Kunta</a:t>
            </a:r>
          </a:p>
        </p:txBody>
      </p:sp>
      <p:sp>
        <p:nvSpPr>
          <p:cNvPr id="67" name="Google Shape;111;p1">
            <a:extLst>
              <a:ext uri="{FF2B5EF4-FFF2-40B4-BE49-F238E27FC236}">
                <a16:creationId xmlns:a16="http://schemas.microsoft.com/office/drawing/2014/main" id="{3ABCA98C-BD04-45D3-9CF8-052638C76384}"/>
              </a:ext>
            </a:extLst>
          </p:cNvPr>
          <p:cNvSpPr/>
          <p:nvPr/>
        </p:nvSpPr>
        <p:spPr>
          <a:xfrm>
            <a:off x="2043574" y="5949843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111;p1">
            <a:extLst>
              <a:ext uri="{FF2B5EF4-FFF2-40B4-BE49-F238E27FC236}">
                <a16:creationId xmlns:a16="http://schemas.microsoft.com/office/drawing/2014/main" id="{3C591041-AFE5-9501-64BF-19305DD244D7}"/>
              </a:ext>
            </a:extLst>
          </p:cNvPr>
          <p:cNvSpPr/>
          <p:nvPr/>
        </p:nvSpPr>
        <p:spPr>
          <a:xfrm>
            <a:off x="9153034" y="3686130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5EDD789-5A10-C66F-BA33-41F6099C71F7}"/>
              </a:ext>
            </a:extLst>
          </p:cNvPr>
          <p:cNvSpPr txBox="1"/>
          <p:nvPr/>
        </p:nvSpPr>
        <p:spPr>
          <a:xfrm>
            <a:off x="4400576" y="6436867"/>
            <a:ext cx="27362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 sisälly kehitykseen tai testaukseen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74F013A-4FCF-BAF0-4452-227C7F492702}"/>
              </a:ext>
            </a:extLst>
          </p:cNvPr>
          <p:cNvSpPr/>
          <p:nvPr/>
        </p:nvSpPr>
        <p:spPr>
          <a:xfrm>
            <a:off x="563620" y="6443640"/>
            <a:ext cx="312680" cy="276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622537C-37C2-88E3-BDD3-5D20F1B34CFA}"/>
              </a:ext>
            </a:extLst>
          </p:cNvPr>
          <p:cNvSpPr txBox="1"/>
          <p:nvPr/>
        </p:nvSpPr>
        <p:spPr>
          <a:xfrm>
            <a:off x="915072" y="6383558"/>
            <a:ext cx="27362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Sisältyy kehitykseen ja testaukseen, jolle on haettu rahoitusta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BBE5A37A-0C5F-B17F-BEB4-C857B241B398}"/>
              </a:ext>
            </a:extLst>
          </p:cNvPr>
          <p:cNvSpPr/>
          <p:nvPr/>
        </p:nvSpPr>
        <p:spPr>
          <a:xfrm>
            <a:off x="4087896" y="6443640"/>
            <a:ext cx="312680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Google Shape;111;p1">
            <a:extLst>
              <a:ext uri="{FF2B5EF4-FFF2-40B4-BE49-F238E27FC236}">
                <a16:creationId xmlns:a16="http://schemas.microsoft.com/office/drawing/2014/main" id="{9D5B2B0B-13D8-60FA-8477-7A8BFEA74DC5}"/>
              </a:ext>
            </a:extLst>
          </p:cNvPr>
          <p:cNvSpPr/>
          <p:nvPr/>
        </p:nvSpPr>
        <p:spPr>
          <a:xfrm>
            <a:off x="4150943" y="6482645"/>
            <a:ext cx="185442" cy="185442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798492-149D-0786-6FBA-8C8300221CB1}"/>
              </a:ext>
            </a:extLst>
          </p:cNvPr>
          <p:cNvSpPr/>
          <p:nvPr/>
        </p:nvSpPr>
        <p:spPr>
          <a:xfrm>
            <a:off x="10004304" y="3247162"/>
            <a:ext cx="1812567" cy="2950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Kaavatietojen tallennus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D2480-93E5-D8F4-DDBF-F390D3990EBE}"/>
              </a:ext>
            </a:extLst>
          </p:cNvPr>
          <p:cNvSpPr/>
          <p:nvPr/>
        </p:nvSpPr>
        <p:spPr>
          <a:xfrm>
            <a:off x="9998310" y="3639458"/>
            <a:ext cx="1812567" cy="2943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Kaavatietojen validointi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43E2F3-FD20-E73B-DE83-E9A2B9B3F182}"/>
              </a:ext>
            </a:extLst>
          </p:cNvPr>
          <p:cNvSpPr/>
          <p:nvPr/>
        </p:nvSpPr>
        <p:spPr>
          <a:xfrm>
            <a:off x="9839170" y="2594960"/>
            <a:ext cx="2104916" cy="378513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B779AC-1FB8-F6BC-88AA-89D90EF39111}"/>
              </a:ext>
            </a:extLst>
          </p:cNvPr>
          <p:cNvSpPr txBox="1"/>
          <p:nvPr/>
        </p:nvSpPr>
        <p:spPr>
          <a:xfrm>
            <a:off x="10022434" y="2643185"/>
            <a:ext cx="1775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Ryhti-rajapintapalvelut (testiympäristö)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55794A-F7A5-E85D-AB67-A478C74FB639}"/>
              </a:ext>
            </a:extLst>
          </p:cNvPr>
          <p:cNvSpPr/>
          <p:nvPr/>
        </p:nvSpPr>
        <p:spPr>
          <a:xfrm>
            <a:off x="9998309" y="4027804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Rakennustietojen tallennus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2EE705-F12A-D1DC-A093-5BE2167FFF7E}"/>
              </a:ext>
            </a:extLst>
          </p:cNvPr>
          <p:cNvSpPr/>
          <p:nvPr/>
        </p:nvSpPr>
        <p:spPr>
          <a:xfrm>
            <a:off x="9998309" y="4418568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Rakennustietojen validointi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42E0516-6990-1B0B-88B5-2D960B043E3F}"/>
              </a:ext>
            </a:extLst>
          </p:cNvPr>
          <p:cNvSpPr/>
          <p:nvPr/>
        </p:nvSpPr>
        <p:spPr>
          <a:xfrm>
            <a:off x="9998310" y="4807768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Rakennusjärjestyksen tallennus ja validointi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BE6EE27-59E7-273A-E62C-4994E574DE6E}"/>
              </a:ext>
            </a:extLst>
          </p:cNvPr>
          <p:cNvSpPr/>
          <p:nvPr/>
        </p:nvSpPr>
        <p:spPr>
          <a:xfrm>
            <a:off x="9998308" y="5193824"/>
            <a:ext cx="1812567" cy="50567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Sitovien tonttijakojen tallennus ja validointi</a:t>
            </a:r>
          </a:p>
        </p:txBody>
      </p: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D1738B3D-199A-AF5C-EF84-3FD792590004}"/>
              </a:ext>
            </a:extLst>
          </p:cNvPr>
          <p:cNvCxnSpPr>
            <a:stCxn id="19" idx="6"/>
            <a:endCxn id="5" idx="1"/>
          </p:cNvCxnSpPr>
          <p:nvPr/>
        </p:nvCxnSpPr>
        <p:spPr>
          <a:xfrm flipV="1">
            <a:off x="9330388" y="3394685"/>
            <a:ext cx="673916" cy="2614355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572BC81B-1252-5D8C-1810-9F8126F3ED8A}"/>
              </a:ext>
            </a:extLst>
          </p:cNvPr>
          <p:cNvCxnSpPr>
            <a:cxnSpLocks/>
            <a:stCxn id="19" idx="6"/>
            <a:endCxn id="6" idx="1"/>
          </p:cNvCxnSpPr>
          <p:nvPr/>
        </p:nvCxnSpPr>
        <p:spPr>
          <a:xfrm flipV="1">
            <a:off x="9330388" y="3786642"/>
            <a:ext cx="667922" cy="222239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A19ED59A-C306-E452-9E82-8113D4BAD85E}"/>
              </a:ext>
            </a:extLst>
          </p:cNvPr>
          <p:cNvSpPr/>
          <p:nvPr/>
        </p:nvSpPr>
        <p:spPr>
          <a:xfrm>
            <a:off x="3107556" y="423519"/>
            <a:ext cx="3718861" cy="49632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Kokonaisuuden testaus voidaan aloittaa: täytä</a:t>
            </a:r>
            <a:b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vuosineljännes / vuosi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8029100-AA2F-8E0B-A2F9-5FD458504EFE}"/>
              </a:ext>
            </a:extLst>
          </p:cNvPr>
          <p:cNvSpPr/>
          <p:nvPr/>
        </p:nvSpPr>
        <p:spPr>
          <a:xfrm>
            <a:off x="7543498" y="4830217"/>
            <a:ext cx="1798904" cy="427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Rakennusjärjestystietojen tallennus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56C6351-19A0-42AF-8BDB-298ED937A817}"/>
              </a:ext>
            </a:extLst>
          </p:cNvPr>
          <p:cNvSpPr/>
          <p:nvPr/>
        </p:nvSpPr>
        <p:spPr>
          <a:xfrm>
            <a:off x="10005139" y="5807006"/>
            <a:ext cx="1798904" cy="427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Alueidenkäytön rajoitusten tallennus ja validointi</a:t>
            </a:r>
          </a:p>
        </p:txBody>
      </p:sp>
    </p:spTree>
    <p:extLst>
      <p:ext uri="{BB962C8B-B14F-4D97-AF65-F5344CB8AC3E}">
        <p14:creationId xmlns:p14="http://schemas.microsoft.com/office/powerpoint/2010/main" val="589546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015D6-042C-8DD2-36F1-0E5DF66B8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4669" y="0"/>
            <a:ext cx="5669280" cy="457200"/>
          </a:xfrm>
        </p:spPr>
        <p:txBody>
          <a:bodyPr>
            <a:normAutofit/>
          </a:bodyPr>
          <a:lstStyle/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Hakijakunta: Kunta	Vastuuhenkilö: Nimi	Päivämäärä: N.N.2026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D24767-401E-4853-98C6-AAD28F2BBF27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Täytä ja kuvaa, mitä kokonaisuuksia olette valmiita testaamaan</a:t>
            </a:r>
          </a:p>
        </p:txBody>
      </p:sp>
      <p:graphicFrame>
        <p:nvGraphicFramePr>
          <p:cNvPr id="9" name="Table 29">
            <a:extLst>
              <a:ext uri="{FF2B5EF4-FFF2-40B4-BE49-F238E27FC236}">
                <a16:creationId xmlns:a16="http://schemas.microsoft.com/office/drawing/2014/main" id="{B209E70C-556F-514F-FF3C-D192448B0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981879"/>
              </p:ext>
            </p:extLst>
          </p:nvPr>
        </p:nvGraphicFramePr>
        <p:xfrm>
          <a:off x="2" y="457200"/>
          <a:ext cx="12191998" cy="704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6325">
                  <a:extLst>
                    <a:ext uri="{9D8B030D-6E8A-4147-A177-3AD203B41FA5}">
                      <a16:colId xmlns:a16="http://schemas.microsoft.com/office/drawing/2014/main" val="3257351299"/>
                    </a:ext>
                  </a:extLst>
                </a:gridCol>
                <a:gridCol w="1113906">
                  <a:extLst>
                    <a:ext uri="{9D8B030D-6E8A-4147-A177-3AD203B41FA5}">
                      <a16:colId xmlns:a16="http://schemas.microsoft.com/office/drawing/2014/main" val="3257967938"/>
                    </a:ext>
                  </a:extLst>
                </a:gridCol>
                <a:gridCol w="3125587">
                  <a:extLst>
                    <a:ext uri="{9D8B030D-6E8A-4147-A177-3AD203B41FA5}">
                      <a16:colId xmlns:a16="http://schemas.microsoft.com/office/drawing/2014/main" val="2613011204"/>
                    </a:ext>
                  </a:extLst>
                </a:gridCol>
                <a:gridCol w="1180405">
                  <a:extLst>
                    <a:ext uri="{9D8B030D-6E8A-4147-A177-3AD203B41FA5}">
                      <a16:colId xmlns:a16="http://schemas.microsoft.com/office/drawing/2014/main" val="3630213481"/>
                    </a:ext>
                  </a:extLst>
                </a:gridCol>
                <a:gridCol w="2876206">
                  <a:extLst>
                    <a:ext uri="{9D8B030D-6E8A-4147-A177-3AD203B41FA5}">
                      <a16:colId xmlns:a16="http://schemas.microsoft.com/office/drawing/2014/main" val="1045465453"/>
                    </a:ext>
                  </a:extLst>
                </a:gridCol>
                <a:gridCol w="1069569">
                  <a:extLst>
                    <a:ext uri="{9D8B030D-6E8A-4147-A177-3AD203B41FA5}">
                      <a16:colId xmlns:a16="http://schemas.microsoft.com/office/drawing/2014/main" val="736422885"/>
                    </a:ext>
                  </a:extLst>
                </a:gridCol>
              </a:tblGrid>
              <a:tr h="367298"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API-</a:t>
                      </a:r>
                      <a:r>
                        <a:rPr lang="fi-FI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endpoint</a:t>
                      </a:r>
                      <a:endParaRPr lang="fi-FI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Testataanko? Kyllä / 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API-</a:t>
                      </a:r>
                      <a:r>
                        <a:rPr lang="fi-FI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endpoint</a:t>
                      </a:r>
                      <a:endParaRPr lang="fi-FI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Testataanko? Kyllä / Ei</a:t>
                      </a:r>
                    </a:p>
                    <a:p>
                      <a:endParaRPr lang="fi-FI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API-</a:t>
                      </a:r>
                      <a:r>
                        <a:rPr lang="fi-FI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endpoint</a:t>
                      </a:r>
                      <a:endParaRPr lang="fi-FI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Testataanko? Kyllä / Ei</a:t>
                      </a:r>
                    </a:p>
                    <a:p>
                      <a:endParaRPr lang="fi-FI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22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Rajapinta OAuth2 tunnistautumiselle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authenticate</a:t>
                      </a:r>
                      <a:endParaRPr lang="fi-FI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Kyllä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Päivitä purkamislupa-asiaa.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DemolitionPermit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demolitionPermitId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Luo uusi pysyvä rakennustunnus (PRT)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PermanentIdentifiers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BuildingIdentifier</a:t>
                      </a:r>
                      <a:endParaRPr lang="fi-FI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386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Validoi uuden rakennuskohteen ilman lupaa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BuildingObject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Validoi uusi poikkeamislupa-asia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DeviationPermit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Luo uusi pysyvä huoneistotunnus (PHT)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PermanentIdentifiers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ApartmentIdentifier</a:t>
                      </a:r>
                      <a:endParaRPr lang="fi-FI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745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Tallenna rakennuskohde ilman lupaa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BuildingObject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buildingObjectId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Tallenna uusi poikkeamislupa-asia.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DeviationPermit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deviationPermitId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Luo uusi pysyvä lupatunnus (PLT)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PermanentIdentifiers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BuildingPermitIdentifier</a:t>
                      </a:r>
                      <a:endParaRPr lang="fi-FI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164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Päivitä rakennuskohde ilman lupaa.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BuildingObject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buildingObjectId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Päivitä poikkeamislupa-asiaa.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DeviationPermit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deviationPermitId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Luo uusi pysyvä rakennelmatunnus (PRKT)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PermanentIdentifiers</a:t>
                      </a: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StructureIdentifier</a:t>
                      </a:r>
                      <a:endParaRPr lang="fi-FI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393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Validoi uuden rakentamislupa-asian.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i-FI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Liiteasiakirjan tiedoston tuominen tilanteissa, joissa tiedoston koko on suuri.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fi-FI" sz="1000" b="1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Hae työnjohtajien ja suunnittelijoiden tiedot.</a:t>
                      </a:r>
                      <a:endParaRPr lang="fi-FI" b="1" dirty="0"/>
                    </a:p>
                    <a:p>
                      <a:pPr lvl="0" algn="l">
                        <a:buNone/>
                      </a:pP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GET</a:t>
                      </a:r>
                      <a:endParaRPr lang="fi-FI" b="0" dirty="0"/>
                    </a:p>
                    <a:p>
                      <a:pPr lvl="0" algn="l">
                        <a:buNone/>
                      </a:pP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api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ForemenPlanners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/{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permanentPermitIdentifier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}</a:t>
                      </a:r>
                      <a:endParaRPr lang="fi-FI" b="0" dirty="0"/>
                    </a:p>
                    <a:p>
                      <a:pPr lvl="0" algn="l">
                        <a:buNone/>
                      </a:pP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fi-FI" sz="10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335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Tallenna uusi rakentamislupa-asia.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buildingPermitId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Validoi uusi maisematyölupa-asia.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LandscapeWorkPermit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fi-FI" sz="1000" b="1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Hae luvat joissa henkilö on työnjohtajan ja/tai suunnittelijan roolissa.</a:t>
                      </a:r>
                      <a:endParaRPr lang="fi-FI" b="1" dirty="0"/>
                    </a:p>
                    <a:p>
                      <a:pPr lvl="0" algn="l">
                        <a:buNone/>
                      </a:pP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GET</a:t>
                      </a:r>
                      <a:endParaRPr lang="fi-FI" b="0" dirty="0"/>
                    </a:p>
                    <a:p>
                      <a:pPr lvl="0" algn="l">
                        <a:buNone/>
                      </a:pP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api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ForemenPlanners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ForemanPlannerPermits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/{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personId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}</a:t>
                      </a:r>
                      <a:endParaRPr lang="fi-FI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911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Päivitä rakentamislupa-asiaa.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buildingPermitId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Tallenna uusi maisematyölupa-asia.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LandscapeWorkPermit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landscapeWorkPermitIssueId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fi-FI" sz="1000" b="1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Hae rakennuksen perustiedot</a:t>
                      </a:r>
                      <a:endParaRPr lang="fi-FI" b="1" dirty="0"/>
                    </a:p>
                    <a:p>
                      <a:pPr lvl="0" algn="l">
                        <a:buNone/>
                      </a:pP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GET/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api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InitialInformation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/Building</a:t>
                      </a:r>
                      <a:endParaRPr lang="fi-FI" b="0" dirty="0"/>
                    </a:p>
                    <a:p>
                      <a:pPr lvl="0" algn="l">
                        <a:buNone/>
                      </a:pPr>
                      <a:endParaRPr lang="fi-FI" sz="10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fi-FI" sz="10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216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Validoi uuden purkamislupa-asian.</a:t>
                      </a:r>
                    </a:p>
                    <a:p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DemolitionPermit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Validate</a:t>
                      </a:r>
                      <a:endParaRPr lang="fi-FI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Päivitä maisematyölupa-asiaa.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LandscapeWorkPermit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landscapeWorkPermitIssueId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fi-FI" sz="1000" b="1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Hae luvan perustiedot</a:t>
                      </a:r>
                    </a:p>
                    <a:p>
                      <a:pPr lvl="0" algn="l">
                        <a:buNone/>
                      </a:pPr>
                      <a:r>
                        <a:rPr lang="fi-FI" sz="10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GET/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api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InitialInformation</a:t>
                      </a:r>
                      <a:r>
                        <a:rPr lang="fi-FI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/</a:t>
                      </a:r>
                      <a:r>
                        <a:rPr lang="fi-FI" sz="10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BuildingPermit</a:t>
                      </a:r>
                      <a:endParaRPr lang="fi-FI" b="0" dirty="0" err="1"/>
                    </a:p>
                    <a:p>
                      <a:pPr lvl="0">
                        <a:buNone/>
                      </a:pPr>
                      <a:endParaRPr lang="fi-FI" sz="10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005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Tallenna uusi purkamislupa-asia.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api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DemolitionPermit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/{</a:t>
                      </a:r>
                      <a:r>
                        <a:rPr lang="fi-FI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demolitionPermitId</a:t>
                      </a:r>
                      <a:r>
                        <a:rPr lang="fi-FI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}</a:t>
                      </a:r>
                    </a:p>
                    <a:p>
                      <a:endParaRPr lang="fi-FI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491040"/>
                  </a:ext>
                </a:extLst>
              </a:tr>
            </a:tbl>
          </a:graphicData>
        </a:graphic>
      </p:graphicFrame>
      <p:sp>
        <p:nvSpPr>
          <p:cNvPr id="30" name="Title 1">
            <a:extLst>
              <a:ext uri="{FF2B5EF4-FFF2-40B4-BE49-F238E27FC236}">
                <a16:creationId xmlns:a16="http://schemas.microsoft.com/office/drawing/2014/main" id="{6343705E-474F-9CAF-CCAF-DFA8FEED294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66928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Testattavat API-</a:t>
            </a:r>
            <a:r>
              <a:rPr lang="fi-FI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endpointit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 / rakentaminen</a:t>
            </a:r>
          </a:p>
        </p:txBody>
      </p:sp>
    </p:spTree>
    <p:extLst>
      <p:ext uri="{BB962C8B-B14F-4D97-AF65-F5344CB8AC3E}">
        <p14:creationId xmlns:p14="http://schemas.microsoft.com/office/powerpoint/2010/main" val="363141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yhti">
  <a:themeElements>
    <a:clrScheme name="Ryhti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53746"/>
      </a:accent1>
      <a:accent2>
        <a:srgbClr val="C66E4E"/>
      </a:accent2>
      <a:accent3>
        <a:srgbClr val="ECC7CD"/>
      </a:accent3>
      <a:accent4>
        <a:srgbClr val="2C5234"/>
      </a:accent4>
      <a:accent5>
        <a:srgbClr val="BAD4DB"/>
      </a:accent5>
      <a:accent6>
        <a:srgbClr val="E0C09F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YHTI_esitypohja_v2021-02-17 b.potx" id="{C971A0FE-77AE-4092-BA36-19458E27B293}" vid="{08C7BF61-2802-4149-98B2-C80ED08CDC2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C273FBDB1AAC448BDBB3CA1302F22C6" ma:contentTypeVersion="3" ma:contentTypeDescription="Luo uusi asiakirja." ma:contentTypeScope="" ma:versionID="777fdcaaf8c2ec0f141fb6461ba06306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e1ed0c1221269770a3b841ab939f1235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DF7C9E-3344-4DE3-81C5-52E8743D1A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F833891-07D5-4489-869C-0A58FC30670C}">
  <ds:schemaRefs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ebb82943-49da-4504-a2f3-a33fb2eb95f1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9982D56-B516-4582-83C8-EBDA92B765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1572</Words>
  <Application>Microsoft Office PowerPoint</Application>
  <PresentationFormat>Widescreen</PresentationFormat>
  <Paragraphs>255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Ryhti</vt:lpstr>
      <vt:lpstr>Täydennettävät kaaviokuvat ja taulukot</vt:lpstr>
      <vt:lpstr>Alueidenkäyttö</vt:lpstr>
      <vt:lpstr>Hakijakunta: Kunta Vastuuhenkilö: Nimi Päivämäärä: N.N.2026</vt:lpstr>
      <vt:lpstr>Hakijakunta: Kunta Vastuuhenkilö: Nimi Päivämäärä: N.N.2026</vt:lpstr>
      <vt:lpstr>Hakijakunta: Kunta Vastuuhenkilö: Nimi Päivämäärä: N.N.2026</vt:lpstr>
      <vt:lpstr>Rakentaminen</vt:lpstr>
      <vt:lpstr>Hakijakunta: Kunta Vastuuhenkilö: Nimi Päivämäärä: N.N.2026</vt:lpstr>
      <vt:lpstr>Hakijakunta: Kunta Vastuuhenkilö: Nimi Päivämäärä: N.N.2026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Täydennettävät kaaviokuvat ja taulukot</dc:title>
  <dc:creator/>
  <cp:lastModifiedBy/>
  <cp:revision>2</cp:revision>
  <dcterms:created xsi:type="dcterms:W3CDTF">2023-09-18T13:11:06Z</dcterms:created>
  <dcterms:modified xsi:type="dcterms:W3CDTF">2026-01-29T07:14:02Z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0x010100FC273FBDB1AAC448BDBB3CA1302F22C6</vt:lpwstr>
  </property>
</Properties>
</file>