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91A0"/>
    <a:srgbClr val="B20031"/>
    <a:srgbClr val="800032"/>
    <a:srgbClr val="D58A24"/>
    <a:srgbClr val="EBEEF4"/>
    <a:srgbClr val="C2CBDC"/>
    <a:srgbClr val="98A7C4"/>
    <a:srgbClr val="304E8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 snapToGrid="0">
      <p:cViewPr varScale="1">
        <p:scale>
          <a:sx n="75" d="100"/>
          <a:sy n="75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E035C7-FA08-45D9-969C-77CE8D3C13AF}" type="doc">
      <dgm:prSet loTypeId="urn:microsoft.com/office/officeart/2005/8/layout/matrix1" loCatId="matrix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fi-FI"/>
        </a:p>
      </dgm:t>
    </dgm:pt>
    <dgm:pt modelId="{AD12564C-502F-46E6-BC63-76C52CE1FC65}">
      <dgm:prSet phldrT="[Teksti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fi-FI" dirty="0" smtClean="0"/>
            <a:t>Tuloksellisuus</a:t>
          </a:r>
          <a:endParaRPr lang="fi-FI" dirty="0"/>
        </a:p>
      </dgm:t>
    </dgm:pt>
    <dgm:pt modelId="{406F4F8F-7241-47D8-A736-8C3494CDF35A}" type="parTrans" cxnId="{636A805F-A044-402C-83A9-5EFECE51BDA8}">
      <dgm:prSet/>
      <dgm:spPr/>
      <dgm:t>
        <a:bodyPr/>
        <a:lstStyle/>
        <a:p>
          <a:endParaRPr lang="fi-FI"/>
        </a:p>
      </dgm:t>
    </dgm:pt>
    <dgm:pt modelId="{E80C6273-E8F9-4622-8555-49BA1A0FC6EC}" type="sibTrans" cxnId="{636A805F-A044-402C-83A9-5EFECE51BDA8}">
      <dgm:prSet/>
      <dgm:spPr/>
      <dgm:t>
        <a:bodyPr/>
        <a:lstStyle/>
        <a:p>
          <a:endParaRPr lang="fi-FI"/>
        </a:p>
      </dgm:t>
    </dgm:pt>
    <dgm:pt modelId="{E9860416-E47D-4931-BBA6-0AD45398BDF1}">
      <dgm:prSet phldrT="[Teksti]"/>
      <dgm:spPr/>
      <dgm:t>
        <a:bodyPr/>
        <a:lstStyle/>
        <a:p>
          <a:r>
            <a:rPr lang="fi-FI" dirty="0" smtClean="0"/>
            <a:t>Vaikuttavuustavoite:</a:t>
          </a:r>
        </a:p>
      </dgm:t>
    </dgm:pt>
    <dgm:pt modelId="{106AD80C-57D1-406F-8634-0F8D903CB088}" type="parTrans" cxnId="{4D3E62CC-6C51-40AF-B9AA-0B9D61A46FCE}">
      <dgm:prSet/>
      <dgm:spPr/>
      <dgm:t>
        <a:bodyPr/>
        <a:lstStyle/>
        <a:p>
          <a:endParaRPr lang="fi-FI"/>
        </a:p>
      </dgm:t>
    </dgm:pt>
    <dgm:pt modelId="{0160AC6C-3709-41D0-A65F-687EE65C4F34}" type="sibTrans" cxnId="{4D3E62CC-6C51-40AF-B9AA-0B9D61A46FCE}">
      <dgm:prSet/>
      <dgm:spPr/>
      <dgm:t>
        <a:bodyPr/>
        <a:lstStyle/>
        <a:p>
          <a:endParaRPr lang="fi-FI"/>
        </a:p>
      </dgm:t>
    </dgm:pt>
    <dgm:pt modelId="{ECBDBFC4-9073-401E-98DC-201A9856ECDA}">
      <dgm:prSet phldrT="[Teksti]"/>
      <dgm:spPr/>
      <dgm:t>
        <a:bodyPr/>
        <a:lstStyle/>
        <a:p>
          <a:r>
            <a:rPr lang="fi-FI" dirty="0" smtClean="0"/>
            <a:t>Palvelukykytavoite:</a:t>
          </a:r>
          <a:endParaRPr lang="fi-FI" dirty="0"/>
        </a:p>
      </dgm:t>
    </dgm:pt>
    <dgm:pt modelId="{3FA9AAE6-AECA-4A6C-9CD3-F8CCBF26608E}" type="parTrans" cxnId="{42690B83-B533-4FCC-81EE-F74C2DE57369}">
      <dgm:prSet/>
      <dgm:spPr/>
      <dgm:t>
        <a:bodyPr/>
        <a:lstStyle/>
        <a:p>
          <a:endParaRPr lang="fi-FI"/>
        </a:p>
      </dgm:t>
    </dgm:pt>
    <dgm:pt modelId="{4E5F8191-62CA-4AC5-867A-640F94A2CBC8}" type="sibTrans" cxnId="{42690B83-B533-4FCC-81EE-F74C2DE57369}">
      <dgm:prSet/>
      <dgm:spPr/>
      <dgm:t>
        <a:bodyPr/>
        <a:lstStyle/>
        <a:p>
          <a:endParaRPr lang="fi-FI"/>
        </a:p>
      </dgm:t>
    </dgm:pt>
    <dgm:pt modelId="{3A5E9414-3591-4C3F-B4E6-ABDBFAE322C1}">
      <dgm:prSet phldrT="[Teksti]"/>
      <dgm:spPr/>
      <dgm:t>
        <a:bodyPr/>
        <a:lstStyle/>
        <a:p>
          <a:r>
            <a:rPr lang="fi-FI" dirty="0" smtClean="0"/>
            <a:t>Aikaansaannoskykytavoite:</a:t>
          </a:r>
          <a:endParaRPr lang="fi-FI" dirty="0"/>
        </a:p>
      </dgm:t>
    </dgm:pt>
    <dgm:pt modelId="{D02C7F62-7F43-4652-894F-47B1A16870AD}" type="parTrans" cxnId="{753D28DB-F342-471E-817E-98F2DF0A9352}">
      <dgm:prSet/>
      <dgm:spPr/>
      <dgm:t>
        <a:bodyPr/>
        <a:lstStyle/>
        <a:p>
          <a:endParaRPr lang="fi-FI"/>
        </a:p>
      </dgm:t>
    </dgm:pt>
    <dgm:pt modelId="{30721B32-43F4-4547-BA08-30A0686459C1}" type="sibTrans" cxnId="{753D28DB-F342-471E-817E-98F2DF0A9352}">
      <dgm:prSet/>
      <dgm:spPr/>
      <dgm:t>
        <a:bodyPr/>
        <a:lstStyle/>
        <a:p>
          <a:endParaRPr lang="fi-FI"/>
        </a:p>
      </dgm:t>
    </dgm:pt>
    <dgm:pt modelId="{53DD8459-D9E7-43CB-A098-9AB480E9F5CE}">
      <dgm:prSet phldrT="[Teksti]"/>
      <dgm:spPr/>
      <dgm:t>
        <a:bodyPr/>
        <a:lstStyle/>
        <a:p>
          <a:r>
            <a:rPr lang="fi-FI" dirty="0" smtClean="0"/>
            <a:t>Tuottavuus ja taloudellisuus tavoite:</a:t>
          </a:r>
          <a:endParaRPr lang="fi-FI" dirty="0"/>
        </a:p>
      </dgm:t>
    </dgm:pt>
    <dgm:pt modelId="{76697432-FFFB-4113-8AB2-B808CDF153E6}" type="parTrans" cxnId="{D3746CDD-5586-4A4A-88B2-40129A588116}">
      <dgm:prSet/>
      <dgm:spPr/>
      <dgm:t>
        <a:bodyPr/>
        <a:lstStyle/>
        <a:p>
          <a:endParaRPr lang="fi-FI"/>
        </a:p>
      </dgm:t>
    </dgm:pt>
    <dgm:pt modelId="{AC140A69-F1E9-4EA2-91EB-E2F782DDBC54}" type="sibTrans" cxnId="{D3746CDD-5586-4A4A-88B2-40129A588116}">
      <dgm:prSet/>
      <dgm:spPr/>
      <dgm:t>
        <a:bodyPr/>
        <a:lstStyle/>
        <a:p>
          <a:endParaRPr lang="fi-FI"/>
        </a:p>
      </dgm:t>
    </dgm:pt>
    <dgm:pt modelId="{2E5B79E6-76F4-4FBF-BA5D-A845B46B2F9C}" type="pres">
      <dgm:prSet presAssocID="{6EE035C7-FA08-45D9-969C-77CE8D3C13A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2D925DB0-3920-43C7-B9EC-6A4807D9A3AD}" type="pres">
      <dgm:prSet presAssocID="{6EE035C7-FA08-45D9-969C-77CE8D3C13AF}" presName="matrix" presStyleCnt="0"/>
      <dgm:spPr/>
      <dgm:t>
        <a:bodyPr/>
        <a:lstStyle/>
        <a:p>
          <a:endParaRPr lang="fi-FI"/>
        </a:p>
      </dgm:t>
    </dgm:pt>
    <dgm:pt modelId="{D2946540-1791-4EC3-BF1D-418A546A61DD}" type="pres">
      <dgm:prSet presAssocID="{6EE035C7-FA08-45D9-969C-77CE8D3C13AF}" presName="tile1" presStyleLbl="node1" presStyleIdx="0" presStyleCnt="4" custLinFactNeighborX="-1597" custLinFactNeighborY="-1071"/>
      <dgm:spPr/>
      <dgm:t>
        <a:bodyPr/>
        <a:lstStyle/>
        <a:p>
          <a:endParaRPr lang="fi-FI"/>
        </a:p>
      </dgm:t>
    </dgm:pt>
    <dgm:pt modelId="{8E44A4D2-37DF-4CC7-8C54-C277B04FCC09}" type="pres">
      <dgm:prSet presAssocID="{6EE035C7-FA08-45D9-969C-77CE8D3C13A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86C23C8-90A8-4487-ACA4-58A70736FD10}" type="pres">
      <dgm:prSet presAssocID="{6EE035C7-FA08-45D9-969C-77CE8D3C13AF}" presName="tile2" presStyleLbl="node1" presStyleIdx="1" presStyleCnt="4"/>
      <dgm:spPr/>
      <dgm:t>
        <a:bodyPr/>
        <a:lstStyle/>
        <a:p>
          <a:endParaRPr lang="fi-FI"/>
        </a:p>
      </dgm:t>
    </dgm:pt>
    <dgm:pt modelId="{20903D89-6481-4605-8747-E895D66172B5}" type="pres">
      <dgm:prSet presAssocID="{6EE035C7-FA08-45D9-969C-77CE8D3C13A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AB0A565-2F7B-4FBA-BF6F-E02B03376848}" type="pres">
      <dgm:prSet presAssocID="{6EE035C7-FA08-45D9-969C-77CE8D3C13AF}" presName="tile3" presStyleLbl="node1" presStyleIdx="2" presStyleCnt="4"/>
      <dgm:spPr/>
      <dgm:t>
        <a:bodyPr/>
        <a:lstStyle/>
        <a:p>
          <a:endParaRPr lang="fi-FI"/>
        </a:p>
      </dgm:t>
    </dgm:pt>
    <dgm:pt modelId="{146AE4DB-E49F-4AAB-AD49-206123B390C0}" type="pres">
      <dgm:prSet presAssocID="{6EE035C7-FA08-45D9-969C-77CE8D3C13A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79DFB4C-3620-40D5-BEBC-01BF2FEB226F}" type="pres">
      <dgm:prSet presAssocID="{6EE035C7-FA08-45D9-969C-77CE8D3C13AF}" presName="tile4" presStyleLbl="node1" presStyleIdx="3" presStyleCnt="4"/>
      <dgm:spPr/>
      <dgm:t>
        <a:bodyPr/>
        <a:lstStyle/>
        <a:p>
          <a:endParaRPr lang="fi-FI"/>
        </a:p>
      </dgm:t>
    </dgm:pt>
    <dgm:pt modelId="{1EBFCDF8-1F02-43E6-8717-DCBAB864463D}" type="pres">
      <dgm:prSet presAssocID="{6EE035C7-FA08-45D9-969C-77CE8D3C13A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F2DBB1F-280E-453F-8564-0E67404D81DD}" type="pres">
      <dgm:prSet presAssocID="{6EE035C7-FA08-45D9-969C-77CE8D3C13AF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</dgm:ptLst>
  <dgm:cxnLst>
    <dgm:cxn modelId="{C0DD683F-5841-4297-8C22-57FB6CCF71C1}" type="presOf" srcId="{E9860416-E47D-4931-BBA6-0AD45398BDF1}" destId="{8E44A4D2-37DF-4CC7-8C54-C277B04FCC09}" srcOrd="1" destOrd="0" presId="urn:microsoft.com/office/officeart/2005/8/layout/matrix1"/>
    <dgm:cxn modelId="{CD56670B-C2E8-494A-9113-3817F9DD62E7}" type="presOf" srcId="{3A5E9414-3591-4C3F-B4E6-ABDBFAE322C1}" destId="{146AE4DB-E49F-4AAB-AD49-206123B390C0}" srcOrd="1" destOrd="0" presId="urn:microsoft.com/office/officeart/2005/8/layout/matrix1"/>
    <dgm:cxn modelId="{4D3E62CC-6C51-40AF-B9AA-0B9D61A46FCE}" srcId="{AD12564C-502F-46E6-BC63-76C52CE1FC65}" destId="{E9860416-E47D-4931-BBA6-0AD45398BDF1}" srcOrd="0" destOrd="0" parTransId="{106AD80C-57D1-406F-8634-0F8D903CB088}" sibTransId="{0160AC6C-3709-41D0-A65F-687EE65C4F34}"/>
    <dgm:cxn modelId="{60C98BFB-94D6-41F7-9B90-BF6B11596743}" type="presOf" srcId="{E9860416-E47D-4931-BBA6-0AD45398BDF1}" destId="{D2946540-1791-4EC3-BF1D-418A546A61DD}" srcOrd="0" destOrd="0" presId="urn:microsoft.com/office/officeart/2005/8/layout/matrix1"/>
    <dgm:cxn modelId="{0AD82495-2F74-46B0-AB31-7FA99B6BE5DF}" type="presOf" srcId="{53DD8459-D9E7-43CB-A098-9AB480E9F5CE}" destId="{479DFB4C-3620-40D5-BEBC-01BF2FEB226F}" srcOrd="0" destOrd="0" presId="urn:microsoft.com/office/officeart/2005/8/layout/matrix1"/>
    <dgm:cxn modelId="{4154B721-0742-42DA-9B95-4F18742FA6FD}" type="presOf" srcId="{6EE035C7-FA08-45D9-969C-77CE8D3C13AF}" destId="{2E5B79E6-76F4-4FBF-BA5D-A845B46B2F9C}" srcOrd="0" destOrd="0" presId="urn:microsoft.com/office/officeart/2005/8/layout/matrix1"/>
    <dgm:cxn modelId="{AE4ACDAD-FDB9-4338-A0AF-EA0F17A47F6D}" type="presOf" srcId="{ECBDBFC4-9073-401E-98DC-201A9856ECDA}" destId="{086C23C8-90A8-4487-ACA4-58A70736FD10}" srcOrd="0" destOrd="0" presId="urn:microsoft.com/office/officeart/2005/8/layout/matrix1"/>
    <dgm:cxn modelId="{636A805F-A044-402C-83A9-5EFECE51BDA8}" srcId="{6EE035C7-FA08-45D9-969C-77CE8D3C13AF}" destId="{AD12564C-502F-46E6-BC63-76C52CE1FC65}" srcOrd="0" destOrd="0" parTransId="{406F4F8F-7241-47D8-A736-8C3494CDF35A}" sibTransId="{E80C6273-E8F9-4622-8555-49BA1A0FC6EC}"/>
    <dgm:cxn modelId="{49A794A7-CB73-4B59-97ED-F18BFFA57396}" type="presOf" srcId="{ECBDBFC4-9073-401E-98DC-201A9856ECDA}" destId="{20903D89-6481-4605-8747-E895D66172B5}" srcOrd="1" destOrd="0" presId="urn:microsoft.com/office/officeart/2005/8/layout/matrix1"/>
    <dgm:cxn modelId="{42690B83-B533-4FCC-81EE-F74C2DE57369}" srcId="{AD12564C-502F-46E6-BC63-76C52CE1FC65}" destId="{ECBDBFC4-9073-401E-98DC-201A9856ECDA}" srcOrd="1" destOrd="0" parTransId="{3FA9AAE6-AECA-4A6C-9CD3-F8CCBF26608E}" sibTransId="{4E5F8191-62CA-4AC5-867A-640F94A2CBC8}"/>
    <dgm:cxn modelId="{75538EA9-6369-42C4-A822-84255F3B39C4}" type="presOf" srcId="{3A5E9414-3591-4C3F-B4E6-ABDBFAE322C1}" destId="{9AB0A565-2F7B-4FBA-BF6F-E02B03376848}" srcOrd="0" destOrd="0" presId="urn:microsoft.com/office/officeart/2005/8/layout/matrix1"/>
    <dgm:cxn modelId="{D3746CDD-5586-4A4A-88B2-40129A588116}" srcId="{AD12564C-502F-46E6-BC63-76C52CE1FC65}" destId="{53DD8459-D9E7-43CB-A098-9AB480E9F5CE}" srcOrd="3" destOrd="0" parTransId="{76697432-FFFB-4113-8AB2-B808CDF153E6}" sibTransId="{AC140A69-F1E9-4EA2-91EB-E2F782DDBC54}"/>
    <dgm:cxn modelId="{7FF65A6D-6DB8-4479-AEFF-2F316563091C}" type="presOf" srcId="{53DD8459-D9E7-43CB-A098-9AB480E9F5CE}" destId="{1EBFCDF8-1F02-43E6-8717-DCBAB864463D}" srcOrd="1" destOrd="0" presId="urn:microsoft.com/office/officeart/2005/8/layout/matrix1"/>
    <dgm:cxn modelId="{753D28DB-F342-471E-817E-98F2DF0A9352}" srcId="{AD12564C-502F-46E6-BC63-76C52CE1FC65}" destId="{3A5E9414-3591-4C3F-B4E6-ABDBFAE322C1}" srcOrd="2" destOrd="0" parTransId="{D02C7F62-7F43-4652-894F-47B1A16870AD}" sibTransId="{30721B32-43F4-4547-BA08-30A0686459C1}"/>
    <dgm:cxn modelId="{7AE0814B-4E03-4C5D-BD83-C896494C89D3}" type="presOf" srcId="{AD12564C-502F-46E6-BC63-76C52CE1FC65}" destId="{EF2DBB1F-280E-453F-8564-0E67404D81DD}" srcOrd="0" destOrd="0" presId="urn:microsoft.com/office/officeart/2005/8/layout/matrix1"/>
    <dgm:cxn modelId="{4C20DE2E-CC54-402E-BDD4-A7C6658BB5F4}" type="presParOf" srcId="{2E5B79E6-76F4-4FBF-BA5D-A845B46B2F9C}" destId="{2D925DB0-3920-43C7-B9EC-6A4807D9A3AD}" srcOrd="0" destOrd="0" presId="urn:microsoft.com/office/officeart/2005/8/layout/matrix1"/>
    <dgm:cxn modelId="{BF94AF67-0B78-4631-9170-1BBB5D55748F}" type="presParOf" srcId="{2D925DB0-3920-43C7-B9EC-6A4807D9A3AD}" destId="{D2946540-1791-4EC3-BF1D-418A546A61DD}" srcOrd="0" destOrd="0" presId="urn:microsoft.com/office/officeart/2005/8/layout/matrix1"/>
    <dgm:cxn modelId="{FA31E578-6722-42BA-AC65-A959423922B3}" type="presParOf" srcId="{2D925DB0-3920-43C7-B9EC-6A4807D9A3AD}" destId="{8E44A4D2-37DF-4CC7-8C54-C277B04FCC09}" srcOrd="1" destOrd="0" presId="urn:microsoft.com/office/officeart/2005/8/layout/matrix1"/>
    <dgm:cxn modelId="{4B5715C7-2259-4249-8095-C93180695FA0}" type="presParOf" srcId="{2D925DB0-3920-43C7-B9EC-6A4807D9A3AD}" destId="{086C23C8-90A8-4487-ACA4-58A70736FD10}" srcOrd="2" destOrd="0" presId="urn:microsoft.com/office/officeart/2005/8/layout/matrix1"/>
    <dgm:cxn modelId="{B8A0516D-DCBE-4B23-B12E-3E8957275429}" type="presParOf" srcId="{2D925DB0-3920-43C7-B9EC-6A4807D9A3AD}" destId="{20903D89-6481-4605-8747-E895D66172B5}" srcOrd="3" destOrd="0" presId="urn:microsoft.com/office/officeart/2005/8/layout/matrix1"/>
    <dgm:cxn modelId="{C92D8875-00F4-4D16-931C-0199E410E415}" type="presParOf" srcId="{2D925DB0-3920-43C7-B9EC-6A4807D9A3AD}" destId="{9AB0A565-2F7B-4FBA-BF6F-E02B03376848}" srcOrd="4" destOrd="0" presId="urn:microsoft.com/office/officeart/2005/8/layout/matrix1"/>
    <dgm:cxn modelId="{07F9B041-9246-4187-8D7F-66674A1CE24E}" type="presParOf" srcId="{2D925DB0-3920-43C7-B9EC-6A4807D9A3AD}" destId="{146AE4DB-E49F-4AAB-AD49-206123B390C0}" srcOrd="5" destOrd="0" presId="urn:microsoft.com/office/officeart/2005/8/layout/matrix1"/>
    <dgm:cxn modelId="{A4F214AD-2F50-4445-B778-A2BEAA701FB3}" type="presParOf" srcId="{2D925DB0-3920-43C7-B9EC-6A4807D9A3AD}" destId="{479DFB4C-3620-40D5-BEBC-01BF2FEB226F}" srcOrd="6" destOrd="0" presId="urn:microsoft.com/office/officeart/2005/8/layout/matrix1"/>
    <dgm:cxn modelId="{F9BD671B-5D1F-4BC4-B956-1B76AB4B3BB5}" type="presParOf" srcId="{2D925DB0-3920-43C7-B9EC-6A4807D9A3AD}" destId="{1EBFCDF8-1F02-43E6-8717-DCBAB864463D}" srcOrd="7" destOrd="0" presId="urn:microsoft.com/office/officeart/2005/8/layout/matrix1"/>
    <dgm:cxn modelId="{9DA6A182-6B9A-4EBF-9B81-3FE011A32D7D}" type="presParOf" srcId="{2E5B79E6-76F4-4FBF-BA5D-A845B46B2F9C}" destId="{EF2DBB1F-280E-453F-8564-0E67404D81D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946540-1791-4EC3-BF1D-418A546A61DD}">
      <dsp:nvSpPr>
        <dsp:cNvPr id="0" name=""/>
        <dsp:cNvSpPr/>
      </dsp:nvSpPr>
      <dsp:spPr>
        <a:xfrm rot="16200000">
          <a:off x="802084" y="-802084"/>
          <a:ext cx="2372519" cy="3976687"/>
        </a:xfrm>
        <a:prstGeom prst="round1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 smtClean="0"/>
            <a:t>Vaikuttavuustavoite:</a:t>
          </a:r>
        </a:p>
      </dsp:txBody>
      <dsp:txXfrm rot="16200000">
        <a:off x="1098649" y="-1098649"/>
        <a:ext cx="1779389" cy="3976687"/>
      </dsp:txXfrm>
    </dsp:sp>
    <dsp:sp modelId="{086C23C8-90A8-4487-ACA4-58A70736FD10}">
      <dsp:nvSpPr>
        <dsp:cNvPr id="0" name=""/>
        <dsp:cNvSpPr/>
      </dsp:nvSpPr>
      <dsp:spPr>
        <a:xfrm>
          <a:off x="3976687" y="0"/>
          <a:ext cx="3976687" cy="2372519"/>
        </a:xfrm>
        <a:prstGeom prst="round1Rect">
          <a:avLst/>
        </a:prstGeom>
        <a:gradFill rotWithShape="0">
          <a:gsLst>
            <a:gs pos="0">
              <a:schemeClr val="accent1">
                <a:shade val="80000"/>
                <a:hueOff val="22702"/>
                <a:satOff val="1284"/>
                <a:lumOff val="6023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22702"/>
                <a:satOff val="1284"/>
                <a:lumOff val="6023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22702"/>
                <a:satOff val="1284"/>
                <a:lumOff val="602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 smtClean="0"/>
            <a:t>Palvelukykytavoite:</a:t>
          </a:r>
          <a:endParaRPr lang="fi-FI" sz="2300" kern="1200" dirty="0"/>
        </a:p>
      </dsp:txBody>
      <dsp:txXfrm>
        <a:off x="3976687" y="0"/>
        <a:ext cx="3976687" cy="1779389"/>
      </dsp:txXfrm>
    </dsp:sp>
    <dsp:sp modelId="{9AB0A565-2F7B-4FBA-BF6F-E02B03376848}">
      <dsp:nvSpPr>
        <dsp:cNvPr id="0" name=""/>
        <dsp:cNvSpPr/>
      </dsp:nvSpPr>
      <dsp:spPr>
        <a:xfrm rot="10800000">
          <a:off x="0" y="2372519"/>
          <a:ext cx="3976687" cy="2372519"/>
        </a:xfrm>
        <a:prstGeom prst="round1Rect">
          <a:avLst/>
        </a:prstGeom>
        <a:gradFill rotWithShape="0">
          <a:gsLst>
            <a:gs pos="0">
              <a:schemeClr val="accent1">
                <a:shade val="80000"/>
                <a:hueOff val="45403"/>
                <a:satOff val="2567"/>
                <a:lumOff val="12046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45403"/>
                <a:satOff val="2567"/>
                <a:lumOff val="12046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45403"/>
                <a:satOff val="2567"/>
                <a:lumOff val="1204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 smtClean="0"/>
            <a:t>Aikaansaannoskykytavoite:</a:t>
          </a:r>
          <a:endParaRPr lang="fi-FI" sz="2300" kern="1200" dirty="0"/>
        </a:p>
      </dsp:txBody>
      <dsp:txXfrm rot="10800000">
        <a:off x="0" y="2965648"/>
        <a:ext cx="3976687" cy="1779389"/>
      </dsp:txXfrm>
    </dsp:sp>
    <dsp:sp modelId="{479DFB4C-3620-40D5-BEBC-01BF2FEB226F}">
      <dsp:nvSpPr>
        <dsp:cNvPr id="0" name=""/>
        <dsp:cNvSpPr/>
      </dsp:nvSpPr>
      <dsp:spPr>
        <a:xfrm rot="5400000">
          <a:off x="4778771" y="1570434"/>
          <a:ext cx="2372519" cy="3976687"/>
        </a:xfrm>
        <a:prstGeom prst="round1Rect">
          <a:avLst/>
        </a:prstGeom>
        <a:gradFill rotWithShape="0">
          <a:gsLst>
            <a:gs pos="0">
              <a:schemeClr val="accent1">
                <a:shade val="80000"/>
                <a:hueOff val="68105"/>
                <a:satOff val="3851"/>
                <a:lumOff val="18069"/>
                <a:alphaOff val="0"/>
                <a:tint val="50000"/>
                <a:satMod val="300000"/>
              </a:schemeClr>
            </a:gs>
            <a:gs pos="35000">
              <a:schemeClr val="accent1">
                <a:shade val="80000"/>
                <a:hueOff val="68105"/>
                <a:satOff val="3851"/>
                <a:lumOff val="18069"/>
                <a:alphaOff val="0"/>
                <a:tint val="37000"/>
                <a:satMod val="300000"/>
              </a:schemeClr>
            </a:gs>
            <a:gs pos="100000">
              <a:schemeClr val="accent1">
                <a:shade val="80000"/>
                <a:hueOff val="68105"/>
                <a:satOff val="3851"/>
                <a:lumOff val="1806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 smtClean="0"/>
            <a:t>Tuottavuus ja taloudellisuus tavoite:</a:t>
          </a:r>
          <a:endParaRPr lang="fi-FI" sz="2300" kern="1200" dirty="0"/>
        </a:p>
      </dsp:txBody>
      <dsp:txXfrm rot="5400000">
        <a:off x="5075336" y="1866999"/>
        <a:ext cx="1779389" cy="3976687"/>
      </dsp:txXfrm>
    </dsp:sp>
    <dsp:sp modelId="{EF2DBB1F-280E-453F-8564-0E67404D81DD}">
      <dsp:nvSpPr>
        <dsp:cNvPr id="0" name=""/>
        <dsp:cNvSpPr/>
      </dsp:nvSpPr>
      <dsp:spPr>
        <a:xfrm>
          <a:off x="2783681" y="1779389"/>
          <a:ext cx="2386012" cy="1186259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300" kern="1200" dirty="0" smtClean="0"/>
            <a:t>Tuloksellisuus</a:t>
          </a:r>
          <a:endParaRPr lang="fi-FI" sz="2300" kern="1200" dirty="0"/>
        </a:p>
      </dsp:txBody>
      <dsp:txXfrm>
        <a:off x="2783681" y="1779389"/>
        <a:ext cx="2386012" cy="11862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1713F761-F50F-4A5E-8EC8-6EEB3694182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40" tIns="46119" rIns="92240" bIns="46119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D5AF2CE5-9ADB-403F-874E-9BC9C976B5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tusivu_kuva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49613"/>
            <a:ext cx="9144000" cy="362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suomi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3613" y="377825"/>
            <a:ext cx="213677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vm_vaikutt ja tuloks_nega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9288" y="5951538"/>
            <a:ext cx="17208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4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71550" y="2239963"/>
            <a:ext cx="7200900" cy="1649412"/>
          </a:xfrm>
        </p:spPr>
        <p:txBody>
          <a:bodyPr/>
          <a:lstStyle>
            <a:lvl1pPr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171950"/>
            <a:ext cx="7191375" cy="101123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A7F9D-D962-4AAA-A52A-9DDAB22AB4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67488" y="234950"/>
            <a:ext cx="1989137" cy="58912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96900" y="234950"/>
            <a:ext cx="5818188" cy="58912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AEFCF-1324-4AAE-BADA-736DBE6E69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76055-DC25-432F-BD2B-42E6123F9D1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96AD7-5948-4FE8-8668-0F13FD1CA1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96900" y="1381125"/>
            <a:ext cx="3900488" cy="4745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9788" y="1381125"/>
            <a:ext cx="3900487" cy="4745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68AA7-E1EA-4E8B-9E79-1E0F1BDAE31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BBF40-90BA-4853-BB22-257310FB03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A2DBA-FCB8-4902-AC60-72227DF0E79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F368A-0687-46DC-B360-CCA65D80530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25C6E-855E-48BB-9798-3E1903247A7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D396C-A081-4E56-AF05-D3AE33356A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7413625" y="6405563"/>
            <a:ext cx="10429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fi-FI" sz="1000">
                <a:solidFill>
                  <a:schemeClr val="bg1"/>
                </a:solidFill>
                <a:latin typeface="Arial Narrow" pitchFamily="34" charset="0"/>
              </a:rPr>
              <a:t>14.11.2011</a:t>
            </a: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2298700" y="6369050"/>
            <a:ext cx="8001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fi-FI" sz="1000" b="1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05476" name="Rectangle 4"/>
          <p:cNvSpPr>
            <a:spLocks noChangeArrowheads="1"/>
          </p:cNvSpPr>
          <p:nvPr/>
        </p:nvSpPr>
        <p:spPr bwMode="auto">
          <a:xfrm>
            <a:off x="0" y="6219825"/>
            <a:ext cx="9144000" cy="63817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08988" y="6372225"/>
            <a:ext cx="4826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56D613EC-D2F0-447E-A31E-E01B1D3EF57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030" name="Picture 9" descr="kuvio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723313" y="0"/>
            <a:ext cx="420687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96900" y="234950"/>
            <a:ext cx="79597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3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6900" y="1381125"/>
            <a:ext cx="7953375" cy="474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5484" name="Rectangle 12"/>
          <p:cNvSpPr>
            <a:spLocks noChangeArrowheads="1"/>
          </p:cNvSpPr>
          <p:nvPr/>
        </p:nvSpPr>
        <p:spPr bwMode="auto">
          <a:xfrm>
            <a:off x="3862388" y="3392488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endParaRPr lang="fi-FI" sz="1000">
              <a:latin typeface="Arial Narrow" pitchFamily="34" charset="0"/>
            </a:endParaRPr>
          </a:p>
        </p:txBody>
      </p:sp>
      <p:pic>
        <p:nvPicPr>
          <p:cNvPr id="1035" name="Picture 16" descr="VM nimi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31788" y="6411913"/>
            <a:ext cx="186372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8" descr="vm_vaikutt ja tuloks_nega_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97325" y="6400800"/>
            <a:ext cx="10953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304E88"/>
          </a:solidFill>
          <a:latin typeface="Arial Narrow" pitchFamily="34" charset="0"/>
        </a:defRPr>
      </a:lvl9pPr>
    </p:titleStyle>
    <p:bodyStyle>
      <a:lvl1pPr marL="365125" indent="-3651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98525" indent="-277813" algn="l" rtl="0" eaLnBrk="1" fontAlgn="base" hangingPunct="1">
        <a:spcBef>
          <a:spcPct val="20000"/>
        </a:spcBef>
        <a:spcAft>
          <a:spcPct val="0"/>
        </a:spcAft>
        <a:buClr>
          <a:srgbClr val="304E88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616075" indent="-3206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2239963" indent="-3079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4pPr>
      <a:lvl5pPr marL="3025775" indent="-4572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5pPr>
      <a:lvl6pPr marL="3482975" indent="-4572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6pPr>
      <a:lvl7pPr marL="3940175" indent="-4572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7pPr>
      <a:lvl8pPr marL="4397375" indent="-4572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8pPr>
      <a:lvl9pPr marL="4854575" indent="-4572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DB46E-7142-4384-ADE3-AD572B0D31A2}" type="slidenum">
              <a:rPr lang="fi-FI"/>
              <a:pPr>
                <a:defRPr/>
              </a:pPr>
              <a:t>1</a:t>
            </a:fld>
            <a:endParaRPr lang="fi-FI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596900" y="234950"/>
            <a:ext cx="7959725" cy="628175"/>
          </a:xfrm>
        </p:spPr>
        <p:txBody>
          <a:bodyPr/>
          <a:lstStyle/>
          <a:p>
            <a:pPr eaLnBrk="1" hangingPunct="1"/>
            <a:r>
              <a:rPr lang="fi-FI" sz="1800" dirty="0" smtClean="0"/>
              <a:t>Hallinnonalakohtaisten hankkeiden nimeäminen (28.9.2012 mennessä)</a:t>
            </a:r>
          </a:p>
        </p:txBody>
      </p:sp>
      <p:graphicFrame>
        <p:nvGraphicFramePr>
          <p:cNvPr id="5" name="Taulukko 4"/>
          <p:cNvGraphicFramePr>
            <a:graphicFrameLocks noGrp="1"/>
          </p:cNvGraphicFramePr>
          <p:nvPr/>
        </p:nvGraphicFramePr>
        <p:xfrm>
          <a:off x="828943" y="2260125"/>
          <a:ext cx="7819400" cy="3631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2457"/>
                <a:gridCol w="1645303"/>
                <a:gridCol w="1563880"/>
                <a:gridCol w="1567905"/>
                <a:gridCol w="1559855"/>
              </a:tblGrid>
              <a:tr h="765086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Hankkeen nimi: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Hankkeen tavoite (miksi</a:t>
                      </a:r>
                      <a:r>
                        <a:rPr lang="fi-FI" sz="1200" baseline="0" dirty="0" smtClean="0"/>
                        <a:t> toteutetaan)</a:t>
                      </a:r>
                      <a:r>
                        <a:rPr lang="fi-FI" sz="1200" dirty="0" smtClean="0"/>
                        <a:t>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Hankkeen</a:t>
                      </a:r>
                      <a:r>
                        <a:rPr lang="fi-FI" sz="1200" baseline="0" dirty="0" smtClean="0"/>
                        <a:t> toteuttamisen aikataulu: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Hankkeen vastuutahot: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Yhteistyöhallinnon-ala</a:t>
                      </a:r>
                      <a:r>
                        <a:rPr lang="fi-FI" sz="1200" baseline="0" dirty="0" smtClean="0"/>
                        <a:t> tai –alat/virastot</a:t>
                      </a:r>
                      <a:endParaRPr lang="fi-FI" sz="1200" dirty="0"/>
                    </a:p>
                  </a:txBody>
                  <a:tcPr/>
                </a:tc>
              </a:tr>
              <a:tr h="1457889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Hanke</a:t>
                      </a:r>
                      <a:r>
                        <a:rPr lang="fi-FI" sz="1200" baseline="0" dirty="0" smtClean="0"/>
                        <a:t> 1: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Vaikuttavuustavoite:</a:t>
                      </a:r>
                    </a:p>
                    <a:p>
                      <a:endParaRPr lang="fi-FI" sz="1200" dirty="0" smtClean="0"/>
                    </a:p>
                    <a:p>
                      <a:r>
                        <a:rPr lang="fi-FI" sz="1200" dirty="0" smtClean="0"/>
                        <a:t>Palvelukykytavoite:</a:t>
                      </a:r>
                    </a:p>
                    <a:p>
                      <a:endParaRPr lang="fi-FI" sz="1200" dirty="0" smtClean="0"/>
                    </a:p>
                    <a:p>
                      <a:r>
                        <a:rPr lang="fi-FI" sz="1200" dirty="0" smtClean="0"/>
                        <a:t>Aikaansaannoskyky-tavoite:</a:t>
                      </a:r>
                    </a:p>
                    <a:p>
                      <a:endParaRPr lang="fi-FI" sz="1200" dirty="0" smtClean="0"/>
                    </a:p>
                    <a:p>
                      <a:r>
                        <a:rPr lang="fi-FI" sz="1200" dirty="0" smtClean="0"/>
                        <a:t>Tuottavuus-</a:t>
                      </a:r>
                      <a:r>
                        <a:rPr lang="fi-FI" sz="1200" baseline="0" dirty="0" smtClean="0"/>
                        <a:t> ja taloudellisuustavoite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1128824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Hanke 2: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ulukko 6"/>
          <p:cNvGraphicFramePr>
            <a:graphicFrameLocks noGrp="1"/>
          </p:cNvGraphicFramePr>
          <p:nvPr/>
        </p:nvGraphicFramePr>
        <p:xfrm>
          <a:off x="837488" y="1337179"/>
          <a:ext cx="6585959" cy="525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1727"/>
                <a:gridCol w="2272232"/>
                <a:gridCol w="2032000"/>
              </a:tblGrid>
              <a:tr h="525803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Hallinnonala: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Yhteyshenkilö: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Yhteystiedot:</a:t>
                      </a:r>
                      <a:endParaRPr lang="fi-FI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ulukko 7"/>
          <p:cNvGraphicFramePr>
            <a:graphicFrameLocks noGrp="1"/>
          </p:cNvGraphicFramePr>
          <p:nvPr/>
        </p:nvGraphicFramePr>
        <p:xfrm>
          <a:off x="840337" y="5678443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Mahdolliset</a:t>
                      </a:r>
                      <a:r>
                        <a:rPr lang="fi-FI" sz="1200" baseline="0" dirty="0" smtClean="0"/>
                        <a:t> lisätiedot (www-sivu tms.)</a:t>
                      </a:r>
                      <a:endParaRPr lang="fi-FI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kstikehys 8"/>
          <p:cNvSpPr txBox="1"/>
          <p:nvPr/>
        </p:nvSpPr>
        <p:spPr>
          <a:xfrm>
            <a:off x="8758603" y="4699000"/>
            <a:ext cx="430887" cy="128817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fi-FI" sz="1600" dirty="0" smtClean="0"/>
              <a:t>Ohjeen liite 5</a:t>
            </a:r>
            <a:endParaRPr lang="fi-FI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X-hankkeen tavoitteet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13844DF-A778-4D93-8605-4AD566954A0A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</p:nvPr>
        </p:nvGraphicFramePr>
        <p:xfrm>
          <a:off x="596900" y="1381125"/>
          <a:ext cx="7953375" cy="4745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Tekstikehys 5"/>
          <p:cNvSpPr txBox="1">
            <a:spLocks noChangeArrowheads="1"/>
          </p:cNvSpPr>
          <p:nvPr/>
        </p:nvSpPr>
        <p:spPr bwMode="auto">
          <a:xfrm>
            <a:off x="3897313" y="2641600"/>
            <a:ext cx="27590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fi-FI" sz="2000"/>
              <a:t>Ulkoinen</a:t>
            </a:r>
          </a:p>
        </p:txBody>
      </p:sp>
      <p:sp>
        <p:nvSpPr>
          <p:cNvPr id="19461" name="Tekstikehys 7"/>
          <p:cNvSpPr txBox="1">
            <a:spLocks noChangeArrowheads="1"/>
          </p:cNvSpPr>
          <p:nvPr/>
        </p:nvSpPr>
        <p:spPr bwMode="auto">
          <a:xfrm>
            <a:off x="3913188" y="4410075"/>
            <a:ext cx="18462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2000"/>
              <a:t>Sisäinen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ikuttavuus- ja tuloksellisuusohjelma">
  <a:themeElements>
    <a:clrScheme name="VM_esityspohja_suomi 1">
      <a:dk1>
        <a:srgbClr val="000000"/>
      </a:dk1>
      <a:lt1>
        <a:srgbClr val="FFFFFF"/>
      </a:lt1>
      <a:dk2>
        <a:srgbClr val="304E88"/>
      </a:dk2>
      <a:lt2>
        <a:srgbClr val="DDDDDD"/>
      </a:lt2>
      <a:accent1>
        <a:srgbClr val="98A7C4"/>
      </a:accent1>
      <a:accent2>
        <a:srgbClr val="C2CBDC"/>
      </a:accent2>
      <a:accent3>
        <a:srgbClr val="FFFFFF"/>
      </a:accent3>
      <a:accent4>
        <a:srgbClr val="000000"/>
      </a:accent4>
      <a:accent5>
        <a:srgbClr val="CAD0DE"/>
      </a:accent5>
      <a:accent6>
        <a:srgbClr val="B0B8C7"/>
      </a:accent6>
      <a:hlink>
        <a:srgbClr val="969696"/>
      </a:hlink>
      <a:folHlink>
        <a:srgbClr val="6F84AC"/>
      </a:folHlink>
    </a:clrScheme>
    <a:fontScheme name="VM_esityspohja_suomi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M_esityspohja_suomi 1">
        <a:dk1>
          <a:srgbClr val="000000"/>
        </a:dk1>
        <a:lt1>
          <a:srgbClr val="FFFFFF"/>
        </a:lt1>
        <a:dk2>
          <a:srgbClr val="304E88"/>
        </a:dk2>
        <a:lt2>
          <a:srgbClr val="DDDDDD"/>
        </a:lt2>
        <a:accent1>
          <a:srgbClr val="98A7C4"/>
        </a:accent1>
        <a:accent2>
          <a:srgbClr val="C2CBDC"/>
        </a:accent2>
        <a:accent3>
          <a:srgbClr val="FFFFFF"/>
        </a:accent3>
        <a:accent4>
          <a:srgbClr val="000000"/>
        </a:accent4>
        <a:accent5>
          <a:srgbClr val="CAD0DE"/>
        </a:accent5>
        <a:accent6>
          <a:srgbClr val="B0B8C7"/>
        </a:accent6>
        <a:hlink>
          <a:srgbClr val="969696"/>
        </a:hlink>
        <a:folHlink>
          <a:srgbClr val="6F84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Vaikuttavuus- ja tuloksellisuusohjelma</Template>
  <TotalTime>35</TotalTime>
  <Words>75</Words>
  <Application>Microsoft Office PowerPoint</Application>
  <PresentationFormat>Näytössä katseltava diaesitys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Vaikuttavuus- ja tuloksellisuusohjelma</vt:lpstr>
      <vt:lpstr>Hallinnonalakohtaisten hankkeiden nimeäminen (28.9.2012 mennessä)</vt:lpstr>
      <vt:lpstr>X-hankkeen tavoitteet</vt:lpstr>
    </vt:vector>
  </TitlesOfParts>
  <Company>VIP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Liite 4: Hallinnonalakohtaisten hankkeiden nimeäminen (28.9.2012 mennessä)</dc:title>
  <dc:creator>vmpekone</dc:creator>
  <cp:lastModifiedBy>vmahlqvi</cp:lastModifiedBy>
  <cp:revision>14</cp:revision>
  <dcterms:created xsi:type="dcterms:W3CDTF">2012-05-30T07:50:25Z</dcterms:created>
  <dcterms:modified xsi:type="dcterms:W3CDTF">2012-06-11T11:00:42Z</dcterms:modified>
</cp:coreProperties>
</file>