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8"/>
  </p:notesMasterIdLst>
  <p:sldIdLst>
    <p:sldId id="256" r:id="rId5"/>
    <p:sldId id="310" r:id="rId6"/>
    <p:sldId id="314" r:id="rId7"/>
    <p:sldId id="280" r:id="rId8"/>
    <p:sldId id="304" r:id="rId9"/>
    <p:sldId id="306" r:id="rId10"/>
    <p:sldId id="311" r:id="rId11"/>
    <p:sldId id="281" r:id="rId12"/>
    <p:sldId id="307" r:id="rId13"/>
    <p:sldId id="308" r:id="rId14"/>
    <p:sldId id="309" r:id="rId15"/>
    <p:sldId id="312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m\temkasansa1" initials="t" lastIdx="3" clrIdx="0">
    <p:extLst>
      <p:ext uri="{19B8F6BF-5375-455C-9EA6-DF929625EA0E}">
        <p15:presenceInfo xmlns:p15="http://schemas.microsoft.com/office/powerpoint/2012/main" userId="tem\temkasansa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74" autoAdjust="0"/>
    <p:restoredTop sz="94649"/>
  </p:normalViewPr>
  <p:slideViewPr>
    <p:cSldViewPr snapToGrid="0" snapToObjects="1" showGuides="1">
      <p:cViewPr varScale="1">
        <p:scale>
          <a:sx n="63" d="100"/>
          <a:sy n="63" d="100"/>
        </p:scale>
        <p:origin x="16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11T14:14:46.162" idx="2">
    <p:pos x="4800" y="1771"/>
    <p:text>Tämä kalvosetti taitaa olla tarkoitettu vain ministeriöiden sisäiseksi? Eli lyhenteet eivät liene muiden, kuin minun ongelmani :-)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11T14:18:57.490" idx="3">
    <p:pos x="10" y="10"/>
    <p:text>Tämä oli mielenkiintoinen! Aikajananhan ei ole pakko olla ihan oikeassa suhteessa ajallisesti, vaan voi laittaa pari katkoa, jolloin alussa ei ole ihan niin tiivistä. Voisi helpottaa lukemista!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15.6.2020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582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402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57422"/>
            <a:ext cx="6858000" cy="23868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45821"/>
            <a:ext cx="6858000" cy="900388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0" y="5238000"/>
            <a:ext cx="1800000" cy="9129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8" y="788416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8" y="77216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5" y="529949"/>
            <a:ext cx="7203017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867"/>
            <a:ext cx="7886700" cy="444736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997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3868340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3868340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525868"/>
            <a:ext cx="3887391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144881"/>
            <a:ext cx="3887391" cy="382835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4079-6FA0-8F42-A0E0-93A554C8F316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29949"/>
            <a:ext cx="7201826" cy="9959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25868"/>
            <a:ext cx="7885508" cy="61901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287351"/>
            <a:ext cx="7885508" cy="368588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B90C-C3B6-654A-9159-F786CF172E91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499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673F-6EB7-8443-8693-F2EF12496ED8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20" y="739906"/>
            <a:ext cx="384476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930" y="872490"/>
            <a:ext cx="3406140" cy="5113020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710267" y="1566330"/>
            <a:ext cx="5723466" cy="3589868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52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0" y="6378000"/>
            <a:ext cx="9144000" cy="48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29949"/>
            <a:ext cx="7886700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5867"/>
            <a:ext cx="7886700" cy="444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5" y="6514953"/>
            <a:ext cx="703447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BFB289C6-7421-BF4F-917B-438A4D039CDA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5" y="6514953"/>
            <a:ext cx="3080611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Työ- ja elinkeinoministeriö </a:t>
            </a:r>
            <a:r>
              <a:rPr lang="bg-BG" dirty="0" smtClean="0"/>
              <a:t>•</a:t>
            </a:r>
            <a:r>
              <a:rPr lang="fi-FI" dirty="0" smtClean="0"/>
              <a:t> </a:t>
            </a:r>
            <a:r>
              <a:rPr lang="fi-FI" dirty="0" err="1" smtClean="0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7" y="6514953"/>
            <a:ext cx="538239" cy="2061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75582"/>
            <a:ext cx="6858000" cy="2386800"/>
          </a:xfrm>
        </p:spPr>
        <p:txBody>
          <a:bodyPr>
            <a:noAutofit/>
          </a:bodyPr>
          <a:lstStyle/>
          <a:p>
            <a:r>
              <a:rPr lang="fi-FI" sz="3200" dirty="0" smtClean="0"/>
              <a:t>Hallituksen ilmasto- ja energiastrategian valmistelu</a:t>
            </a:r>
            <a:endParaRPr lang="fi-FI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98476"/>
            <a:ext cx="6858000" cy="1305310"/>
          </a:xfrm>
        </p:spPr>
        <p:txBody>
          <a:bodyPr>
            <a:normAutofit/>
          </a:bodyPr>
          <a:lstStyle/>
          <a:p>
            <a:r>
              <a:rPr lang="fi-FI" sz="1600" dirty="0" smtClean="0"/>
              <a:t>15.6.2020</a:t>
            </a:r>
          </a:p>
          <a:p>
            <a:r>
              <a:rPr lang="fi-FI" sz="1600" dirty="0" smtClean="0"/>
              <a:t>Petteri Kuuva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5369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-24227"/>
            <a:ext cx="7203017" cy="995915"/>
          </a:xfrm>
        </p:spPr>
        <p:txBody>
          <a:bodyPr>
            <a:normAutofit/>
          </a:bodyPr>
          <a:lstStyle/>
          <a:p>
            <a:r>
              <a:rPr lang="fi-FI" sz="2400" dirty="0" smtClean="0"/>
              <a:t>Ajatuksia IE-strategian sisällöstä ja rakenteesta</a:t>
            </a:r>
            <a:endParaRPr lang="fi-FI" sz="2400" baseline="30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685367"/>
            <a:ext cx="7886700" cy="5687728"/>
          </a:xfrm>
        </p:spPr>
        <p:txBody>
          <a:bodyPr>
            <a:normAutofit/>
          </a:bodyPr>
          <a:lstStyle/>
          <a:p>
            <a:r>
              <a:rPr lang="fi-FI" dirty="0" smtClean="0"/>
              <a:t>Aikajänne</a:t>
            </a:r>
          </a:p>
          <a:p>
            <a:pPr lvl="1"/>
            <a:r>
              <a:rPr lang="fi-FI" sz="1500" dirty="0" smtClean="0"/>
              <a:t>Skenaariot lasketaan vuoteen 2040 (hallintomalliasetuksen raportointi)</a:t>
            </a:r>
          </a:p>
          <a:p>
            <a:pPr lvl="1"/>
            <a:r>
              <a:rPr lang="fi-FI" sz="1500" dirty="0" smtClean="0"/>
              <a:t>Pääfokus 2030: EU:n 2030-tavoitteiden täyttäminen</a:t>
            </a:r>
          </a:p>
          <a:p>
            <a:pPr lvl="1"/>
            <a:r>
              <a:rPr lang="fi-FI" sz="1500" dirty="0" smtClean="0"/>
              <a:t>Kansallisesti tärkeä tarkastella hallitusohjelman hiilineutraalius 2035 –tavoitetta</a:t>
            </a:r>
          </a:p>
          <a:p>
            <a:pPr lvl="1"/>
            <a:r>
              <a:rPr lang="fi-FI" sz="1500" dirty="0" smtClean="0"/>
              <a:t>Liityntäpinta ilmastolain mahdollisiin välitavoitteisiin 2030 ja 2040?</a:t>
            </a:r>
          </a:p>
          <a:p>
            <a:r>
              <a:rPr lang="fi-FI" dirty="0" smtClean="0"/>
              <a:t>Sisältö</a:t>
            </a:r>
          </a:p>
          <a:p>
            <a:pPr lvl="1"/>
            <a:r>
              <a:rPr lang="fi-FI" sz="1500" dirty="0" smtClean="0"/>
              <a:t>Kattaa kasvihuonekaasujen kokonaispäästöt sekä nielujen aikaansaamat poistumat, (taakanjakosektori Kaisusta)</a:t>
            </a:r>
          </a:p>
          <a:p>
            <a:pPr lvl="1"/>
            <a:r>
              <a:rPr lang="fi-FI" sz="1500" dirty="0" smtClean="0"/>
              <a:t>Hallintomalliasetuksen </a:t>
            </a:r>
            <a:r>
              <a:rPr lang="fi-FI" sz="1500" dirty="0" err="1" smtClean="0"/>
              <a:t>NECP:n</a:t>
            </a:r>
            <a:r>
              <a:rPr lang="fi-FI" sz="1500" dirty="0" smtClean="0"/>
              <a:t> mukaiset energiaunionin viisi pilaria: vähähiilisyys (ml. </a:t>
            </a:r>
            <a:r>
              <a:rPr lang="fi-FI" sz="1500" dirty="0"/>
              <a:t>u</a:t>
            </a:r>
            <a:r>
              <a:rPr lang="fi-FI" sz="1500" dirty="0" smtClean="0"/>
              <a:t>usiutuva energia), energiatehokkuus, energiaturvallisuus, energiamarkkinat, TKI</a:t>
            </a:r>
          </a:p>
          <a:p>
            <a:pPr lvl="1"/>
            <a:r>
              <a:rPr lang="fi-FI" sz="1500" dirty="0" smtClean="0"/>
              <a:t>Sopeutuminen</a:t>
            </a:r>
          </a:p>
          <a:p>
            <a:r>
              <a:rPr lang="fi-FI" dirty="0" smtClean="0"/>
              <a:t>Rakenne (</a:t>
            </a:r>
            <a:r>
              <a:rPr lang="fi-FI" sz="1500" dirty="0" smtClean="0"/>
              <a:t>Soveltuvin osin </a:t>
            </a:r>
            <a:r>
              <a:rPr lang="fi-FI" sz="1500" dirty="0" err="1" smtClean="0"/>
              <a:t>NECPin</a:t>
            </a:r>
            <a:r>
              <a:rPr lang="fi-FI" sz="1500" dirty="0" smtClean="0"/>
              <a:t> rakenne) </a:t>
            </a:r>
          </a:p>
          <a:p>
            <a:pPr lvl="1"/>
            <a:r>
              <a:rPr lang="fi-FI" sz="1500" dirty="0" smtClean="0"/>
              <a:t>Käsittely sektoreittain, ei energialähteittäin</a:t>
            </a:r>
          </a:p>
          <a:p>
            <a:pPr lvl="1"/>
            <a:r>
              <a:rPr lang="fi-FI" sz="1500" dirty="0" smtClean="0"/>
              <a:t>Em. viisi energiaunionin pilaria, joista kaikista </a:t>
            </a:r>
            <a:r>
              <a:rPr lang="fi-FI" sz="1500" dirty="0"/>
              <a:t>käsiteltäisiin : nykytila, tavoitteet, politiikkatoimet (nykytoimet ja uudet: kuvataan erikseen ja </a:t>
            </a:r>
            <a:r>
              <a:rPr lang="fi-FI" sz="1500" dirty="0" smtClean="0"/>
              <a:t>yksittäisten </a:t>
            </a:r>
            <a:r>
              <a:rPr lang="fi-FI" sz="1500" dirty="0"/>
              <a:t>toimien vaikutukset</a:t>
            </a:r>
            <a:r>
              <a:rPr lang="fi-FI" sz="1500" dirty="0" smtClean="0"/>
              <a:t>)</a:t>
            </a:r>
          </a:p>
          <a:p>
            <a:pPr lvl="1"/>
            <a:r>
              <a:rPr lang="fi-FI" sz="1500" dirty="0" smtClean="0"/>
              <a:t>Energiataseet ja kasvihuonekaasutaseet: WEM ja WAM</a:t>
            </a:r>
          </a:p>
          <a:p>
            <a:pPr lvl="1"/>
            <a:r>
              <a:rPr lang="fi-FI" sz="1500" dirty="0" smtClean="0"/>
              <a:t>Sopeutuminen ja maankäyttösektori omina lukuinaan</a:t>
            </a:r>
          </a:p>
          <a:p>
            <a:pPr lvl="1"/>
            <a:r>
              <a:rPr lang="fi-FI" sz="1500" dirty="0" smtClean="0"/>
              <a:t>VN-TEAS-hankkeen laajat vaikutusarviot: </a:t>
            </a:r>
            <a:r>
              <a:rPr lang="fi-FI" sz="1500" dirty="0" err="1" smtClean="0"/>
              <a:t>Sova</a:t>
            </a:r>
            <a:r>
              <a:rPr lang="fi-FI" sz="1500" dirty="0" smtClean="0"/>
              <a:t>, </a:t>
            </a:r>
            <a:r>
              <a:rPr lang="fi-FI" sz="1500" dirty="0" err="1" smtClean="0"/>
              <a:t>Suva</a:t>
            </a:r>
            <a:r>
              <a:rPr lang="fi-FI" sz="1500" dirty="0" smtClean="0"/>
              <a:t>, kansantalous, </a:t>
            </a:r>
            <a:r>
              <a:rPr lang="fi-FI" sz="1500" dirty="0" err="1" smtClean="0"/>
              <a:t>sosiaali</a:t>
            </a:r>
            <a:r>
              <a:rPr lang="fi-FI" sz="1500" dirty="0" smtClean="0"/>
              <a:t>, alue</a:t>
            </a:r>
          </a:p>
          <a:p>
            <a:pPr lvl="1"/>
            <a:r>
              <a:rPr lang="fi-FI" sz="1500" dirty="0" smtClean="0"/>
              <a:t>Alkuun poliittiset linjaukset</a:t>
            </a:r>
          </a:p>
          <a:p>
            <a:pPr lvl="1"/>
            <a:r>
              <a:rPr lang="fi-FI" sz="1500" dirty="0" smtClean="0"/>
              <a:t>Liitteet: esim. yhteenveto tiekarttatyöstä, muuta?</a:t>
            </a:r>
          </a:p>
          <a:p>
            <a:pPr lvl="1"/>
            <a:endParaRPr lang="fi-FI" sz="1500" dirty="0" smtClean="0"/>
          </a:p>
          <a:p>
            <a:pPr lvl="1"/>
            <a:endParaRPr lang="fi-FI" sz="1500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98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178971"/>
            <a:ext cx="7203017" cy="995915"/>
          </a:xfrm>
        </p:spPr>
        <p:txBody>
          <a:bodyPr>
            <a:normAutofit/>
          </a:bodyPr>
          <a:lstStyle/>
          <a:p>
            <a:r>
              <a:rPr lang="fi-FI" sz="2400" dirty="0" smtClean="0"/>
              <a:t>Ministerityöryhmä ohjaa työskentelyä</a:t>
            </a:r>
            <a:endParaRPr lang="fi-FI" sz="2400" baseline="30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369780"/>
            <a:ext cx="7886700" cy="4898940"/>
          </a:xfrm>
        </p:spPr>
        <p:txBody>
          <a:bodyPr>
            <a:normAutofit/>
          </a:bodyPr>
          <a:lstStyle/>
          <a:p>
            <a:r>
              <a:rPr lang="fi-FI" sz="1800" dirty="0" smtClean="0"/>
              <a:t>IE-strategiaa ja Kaisua käsitellään ministerityöryhmässä koordinoidusti</a:t>
            </a:r>
          </a:p>
          <a:p>
            <a:r>
              <a:rPr lang="fi-FI" sz="1800" dirty="0" smtClean="0"/>
              <a:t>Luontevia kohtia ministerityöryhmän käsittelylle</a:t>
            </a:r>
          </a:p>
          <a:p>
            <a:pPr lvl="1"/>
            <a:r>
              <a:rPr lang="fi-FI" sz="1800" dirty="0" smtClean="0"/>
              <a:t>WEM-skenaarion valmistuminen</a:t>
            </a:r>
          </a:p>
          <a:p>
            <a:pPr lvl="1"/>
            <a:r>
              <a:rPr lang="fi-FI" sz="1800" dirty="0" smtClean="0"/>
              <a:t>Politiikkatoimien valinta ja niiden rahoitus</a:t>
            </a:r>
          </a:p>
          <a:p>
            <a:pPr lvl="1"/>
            <a:r>
              <a:rPr lang="fi-FI" sz="1800" dirty="0" smtClean="0"/>
              <a:t>Muut poliittiset linjaukset koskien esim. energiapolitiikkaa</a:t>
            </a:r>
          </a:p>
          <a:p>
            <a:pPr lvl="1"/>
            <a:r>
              <a:rPr lang="fi-FI" sz="1800" dirty="0" smtClean="0"/>
              <a:t>Vaikutusarviontien käsittely</a:t>
            </a:r>
          </a:p>
          <a:p>
            <a:r>
              <a:rPr lang="fi-FI" sz="1800" dirty="0" smtClean="0"/>
              <a:t>Mitä linjauksia tehdään aiemmin, ennen skenaariolaskennan tuloksia?</a:t>
            </a:r>
          </a:p>
          <a:p>
            <a:pPr lvl="1"/>
            <a:r>
              <a:rPr lang="fi-FI" sz="1800" dirty="0" smtClean="0"/>
              <a:t>Syksyn </a:t>
            </a:r>
            <a:r>
              <a:rPr lang="fi-FI" sz="1800" dirty="0"/>
              <a:t>budjettiriihen verolinjaukset 2020 (Selvää tietysti, että verolinjaukset tehdään JTS- ja TAE-prosesseissa</a:t>
            </a:r>
            <a:r>
              <a:rPr lang="fi-FI" sz="1800" dirty="0" smtClean="0"/>
              <a:t>)</a:t>
            </a:r>
            <a:endParaRPr lang="fi-FI" sz="1800" b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905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6489" y="526380"/>
            <a:ext cx="7096025" cy="746936"/>
          </a:xfrm>
        </p:spPr>
        <p:txBody>
          <a:bodyPr>
            <a:noAutofit/>
          </a:bodyPr>
          <a:lstStyle/>
          <a:p>
            <a:r>
              <a:rPr lang="fi-FI" sz="2400" dirty="0"/>
              <a:t>Kansalliset ja EU:lle toimitettavat suunnitelmat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12</a:t>
            </a:fld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3" y="1796902"/>
            <a:ext cx="8887577" cy="424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8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3051" y="827075"/>
            <a:ext cx="7203017" cy="74693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Vuosaaren ilmastokokous: päästövähennykset</a:t>
            </a:r>
            <a:br>
              <a:rPr lang="fi-FI" dirty="0" smtClean="0"/>
            </a:br>
            <a:r>
              <a:rPr lang="fi-FI" dirty="0" smtClean="0">
                <a:solidFill>
                  <a:schemeClr val="tx1"/>
                </a:solidFill>
              </a:rPr>
              <a:t>Näiden huomioiminen valmistelussa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13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9" y="2097011"/>
            <a:ext cx="4529008" cy="1230900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36" y="3127300"/>
            <a:ext cx="4574221" cy="1981570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48" y="4839329"/>
            <a:ext cx="4518939" cy="665949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6357" y="2097011"/>
            <a:ext cx="4537643" cy="96217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6357" y="2922863"/>
            <a:ext cx="4525533" cy="1177471"/>
          </a:xfrm>
          <a:prstGeom prst="rect">
            <a:avLst/>
          </a:prstGeom>
        </p:spPr>
      </p:pic>
      <p:pic>
        <p:nvPicPr>
          <p:cNvPr id="13" name="Kuva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6886" y="3967071"/>
            <a:ext cx="4514535" cy="1049614"/>
          </a:xfrm>
          <a:prstGeom prst="rect">
            <a:avLst/>
          </a:prstGeom>
        </p:spPr>
      </p:pic>
      <p:pic>
        <p:nvPicPr>
          <p:cNvPr id="14" name="Kuva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06890" y="4893952"/>
            <a:ext cx="4524937" cy="80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560861"/>
            <a:ext cx="7347502" cy="995915"/>
          </a:xfrm>
        </p:spPr>
        <p:txBody>
          <a:bodyPr/>
          <a:lstStyle/>
          <a:p>
            <a:r>
              <a:rPr lang="fi-FI" dirty="0" smtClean="0"/>
              <a:t>EU:n ilmasto- ja energiatavoitteet vuodelle  2030</a:t>
            </a:r>
            <a:endParaRPr lang="fi-FI" baseline="30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5446" y="1525864"/>
            <a:ext cx="8565834" cy="4763176"/>
          </a:xfrm>
        </p:spPr>
        <p:txBody>
          <a:bodyPr>
            <a:normAutofit lnSpcReduction="10000"/>
          </a:bodyPr>
          <a:lstStyle/>
          <a:p>
            <a:pPr marL="342875" lvl="1" indent="0">
              <a:buNone/>
            </a:pPr>
            <a:endParaRPr lang="en-US" sz="2400" dirty="0" smtClean="0"/>
          </a:p>
          <a:p>
            <a:pPr marL="342875" lvl="1" indent="0">
              <a:buNone/>
            </a:pPr>
            <a:r>
              <a:rPr lang="fi-FI" sz="2400" b="1" dirty="0" smtClean="0"/>
              <a:t>Kasvihuonekaasupäästöt:</a:t>
            </a:r>
            <a:r>
              <a:rPr lang="fi-FI" sz="2400" dirty="0" smtClean="0"/>
              <a:t> Sitova tavoite vähentää kasvihuonekaasupäästöjä EU-tasolla vähintään 40 </a:t>
            </a:r>
            <a:r>
              <a:rPr lang="fi-FI" sz="2400" dirty="0"/>
              <a:t>%:n </a:t>
            </a:r>
            <a:r>
              <a:rPr lang="fi-FI" sz="2400" dirty="0" smtClean="0"/>
              <a:t>vuoden </a:t>
            </a:r>
            <a:r>
              <a:rPr lang="fi-FI" sz="2400" dirty="0"/>
              <a:t>1990 tasoon </a:t>
            </a:r>
            <a:r>
              <a:rPr lang="fi-FI" sz="2400" dirty="0" smtClean="0"/>
              <a:t>verrattuna.</a:t>
            </a:r>
          </a:p>
          <a:p>
            <a:pPr marL="342875" lvl="1" indent="0">
              <a:buNone/>
            </a:pPr>
            <a:endParaRPr lang="fi-FI" sz="2400" dirty="0" smtClean="0"/>
          </a:p>
          <a:p>
            <a:pPr marL="342875" lvl="1" indent="0">
              <a:buNone/>
            </a:pPr>
            <a:r>
              <a:rPr lang="fi-FI" sz="2400" b="1" dirty="0" smtClean="0"/>
              <a:t>Uusiutuva energia: </a:t>
            </a:r>
            <a:r>
              <a:rPr lang="fi-FI" sz="2400" dirty="0" smtClean="0"/>
              <a:t>EU:n yhteinen </a:t>
            </a:r>
            <a:r>
              <a:rPr lang="fi-FI" sz="2400" dirty="0"/>
              <a:t>s</a:t>
            </a:r>
            <a:r>
              <a:rPr lang="fi-FI" sz="2400" dirty="0" smtClean="0"/>
              <a:t>itova tavoite, jonka mukaan uusiutuvien </a:t>
            </a:r>
            <a:r>
              <a:rPr lang="fi-FI" sz="2400" dirty="0"/>
              <a:t>energianlähteiden osuuden tulee olla vähintään </a:t>
            </a:r>
            <a:r>
              <a:rPr lang="fi-FI" sz="2400" dirty="0" smtClean="0"/>
              <a:t>32 % </a:t>
            </a:r>
            <a:r>
              <a:rPr lang="fi-FI" sz="2400" dirty="0"/>
              <a:t>energian loppukulutuksesta EU:ssa vuoteen 2030 </a:t>
            </a:r>
            <a:r>
              <a:rPr lang="fi-FI" sz="2400" dirty="0" smtClean="0"/>
              <a:t>mennessä.</a:t>
            </a:r>
          </a:p>
          <a:p>
            <a:pPr marL="342875" lvl="1" indent="0">
              <a:buNone/>
            </a:pPr>
            <a:r>
              <a:rPr lang="fi-FI" sz="2400" dirty="0" smtClean="0"/>
              <a:t> </a:t>
            </a:r>
          </a:p>
          <a:p>
            <a:pPr marL="342875" lvl="1" indent="0">
              <a:buNone/>
            </a:pPr>
            <a:r>
              <a:rPr lang="fi-FI" sz="2400" b="1" dirty="0" smtClean="0"/>
              <a:t>Energiatehokkuus: </a:t>
            </a:r>
            <a:r>
              <a:rPr lang="fi-FI" sz="2400" dirty="0" smtClean="0"/>
              <a:t>EU:n yhteinen </a:t>
            </a:r>
            <a:r>
              <a:rPr lang="fi-FI" sz="2400" dirty="0"/>
              <a:t>v</a:t>
            </a:r>
            <a:r>
              <a:rPr lang="fi-FI" sz="2400" dirty="0" smtClean="0"/>
              <a:t>ähintään </a:t>
            </a:r>
            <a:r>
              <a:rPr lang="fi-FI" sz="2400" dirty="0"/>
              <a:t>32,5 %:n parannus </a:t>
            </a:r>
            <a:r>
              <a:rPr lang="fi-FI" sz="2400" dirty="0" smtClean="0"/>
              <a:t>energiatehokkuudessa vuoteen 2030 mennessä </a:t>
            </a:r>
            <a:r>
              <a:rPr lang="fi-FI" sz="2400" dirty="0"/>
              <a:t>verrattuna perusskenaarion kehitykseen</a:t>
            </a:r>
            <a:r>
              <a:rPr lang="fi-FI" sz="2400" dirty="0" smtClean="0"/>
              <a:t>.</a:t>
            </a:r>
            <a:endParaRPr lang="fi-FI" sz="2400" dirty="0"/>
          </a:p>
          <a:p>
            <a:pPr marL="342875" lvl="1" indent="0">
              <a:buNone/>
            </a:pPr>
            <a:r>
              <a:rPr lang="fi-FI" sz="2000" dirty="0" smtClean="0"/>
              <a:t> </a:t>
            </a:r>
          </a:p>
          <a:p>
            <a:pPr marL="0" indent="0"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92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EU:n ilmastotavoitteet 2030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1869-130E-4CEB-889B-1479BC9466CD}" type="datetime1">
              <a:rPr lang="fi-FI" smtClean="0"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28" name="Kuva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185" y="1608400"/>
            <a:ext cx="6735195" cy="4639207"/>
          </a:xfrm>
          <a:prstGeom prst="rect">
            <a:avLst/>
          </a:prstGeom>
        </p:spPr>
      </p:pic>
      <p:sp>
        <p:nvSpPr>
          <p:cNvPr id="29" name="Tekstiruutu 28"/>
          <p:cNvSpPr txBox="1"/>
          <p:nvPr/>
        </p:nvSpPr>
        <p:spPr>
          <a:xfrm>
            <a:off x="5469384" y="5504118"/>
            <a:ext cx="3604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/>
              <a:t>Suomi -39 % verrattuna vuoteen 2005</a:t>
            </a:r>
          </a:p>
        </p:txBody>
      </p:sp>
      <p:grpSp>
        <p:nvGrpSpPr>
          <p:cNvPr id="32" name="Ryhmä 31"/>
          <p:cNvGrpSpPr/>
          <p:nvPr/>
        </p:nvGrpSpPr>
        <p:grpSpPr>
          <a:xfrm>
            <a:off x="7271455" y="2883782"/>
            <a:ext cx="1272114" cy="1061457"/>
            <a:chOff x="6143861" y="2229322"/>
            <a:chExt cx="1065541" cy="884172"/>
          </a:xfrm>
        </p:grpSpPr>
        <p:sp>
          <p:nvSpPr>
            <p:cNvPr id="30" name="Suorakulmio 29"/>
            <p:cNvSpPr/>
            <p:nvPr/>
          </p:nvSpPr>
          <p:spPr>
            <a:xfrm>
              <a:off x="6143861" y="2229322"/>
              <a:ext cx="1065541" cy="88417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1" name="Tekstiruutu 30"/>
            <p:cNvSpPr txBox="1"/>
            <p:nvPr/>
          </p:nvSpPr>
          <p:spPr>
            <a:xfrm>
              <a:off x="6409733" y="2517585"/>
              <a:ext cx="648793" cy="3076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i-FI" sz="1800" dirty="0">
                  <a:solidFill>
                    <a:srgbClr val="0070C0"/>
                  </a:solidFill>
                </a:rPr>
                <a:t>Nielut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23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8465" y="529949"/>
            <a:ext cx="7353207" cy="995915"/>
          </a:xfrm>
        </p:spPr>
        <p:txBody>
          <a:bodyPr/>
          <a:lstStyle/>
          <a:p>
            <a:r>
              <a:rPr lang="fi-FI" dirty="0" smtClean="0"/>
              <a:t>Kansallinen hiilineutraalisuustavoite 2035</a:t>
            </a:r>
            <a:r>
              <a:rPr lang="fi-FI" baseline="30000" dirty="0" smtClean="0"/>
              <a:t>*)</a:t>
            </a:r>
            <a:endParaRPr lang="fi-FI" baseline="30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465943"/>
            <a:ext cx="8108950" cy="4100446"/>
          </a:xfrm>
        </p:spPr>
        <p:txBody>
          <a:bodyPr>
            <a:normAutofit lnSpcReduction="10000"/>
          </a:bodyPr>
          <a:lstStyle/>
          <a:p>
            <a:r>
              <a:rPr lang="fi-FI" sz="2000" dirty="0" smtClean="0"/>
              <a:t>Pääministeri Sanna Marinin hallitusohjelman mukaan</a:t>
            </a:r>
          </a:p>
          <a:p>
            <a:pPr marL="0" indent="0">
              <a:buNone/>
            </a:pPr>
            <a:endParaRPr lang="fi-FI" sz="2000" dirty="0" smtClean="0"/>
          </a:p>
          <a:p>
            <a:pPr lvl="1"/>
            <a:r>
              <a:rPr lang="fi-FI" sz="2000" dirty="0" smtClean="0"/>
              <a:t>”Hallitus </a:t>
            </a:r>
            <a:r>
              <a:rPr lang="fi-FI" sz="2000" dirty="0"/>
              <a:t>toimii tavalla, jonka seurauksena Suomi on hiilineutraali vuonna 2035 ja hiilinegatiivinen nopeasti sen jälkeen. Tämä tehdään nopeuttamalla päästövähennystoimia ja vahvistamalla hiilinieluja</a:t>
            </a:r>
            <a:r>
              <a:rPr lang="fi-FI" sz="2000" dirty="0" smtClean="0"/>
              <a:t>.”</a:t>
            </a:r>
          </a:p>
          <a:p>
            <a:pPr lvl="1"/>
            <a:r>
              <a:rPr lang="fi-FI" sz="2000" dirty="0" smtClean="0"/>
              <a:t>”Hallitus </a:t>
            </a:r>
            <a:r>
              <a:rPr lang="fi-FI" sz="2000" dirty="0"/>
              <a:t>päättää tarvittavista lisätoimista, joilla päästövähennyspolku saadaan vastaamaan tavoitetta 2035 hiilineutraaliuudesta</a:t>
            </a:r>
            <a:r>
              <a:rPr lang="fi-FI" sz="2000" dirty="0" smtClean="0"/>
              <a:t>.”</a:t>
            </a:r>
          </a:p>
          <a:p>
            <a:pPr lvl="1"/>
            <a:r>
              <a:rPr lang="fi-FI" sz="2000" dirty="0" smtClean="0"/>
              <a:t>”Laaditaan </a:t>
            </a:r>
            <a:r>
              <a:rPr lang="fi-FI" sz="2000" dirty="0"/>
              <a:t>yhteistyössä alan toimijoiden kanssa toimialakohtaiset tiekartat vähähiilisyyteen, jotka sovitetaan yhteen uusien ilmastotoimien kanssa</a:t>
            </a:r>
            <a:r>
              <a:rPr lang="fi-FI" sz="2000" dirty="0" smtClean="0"/>
              <a:t>.”</a:t>
            </a:r>
          </a:p>
          <a:p>
            <a:pPr lvl="1"/>
            <a:r>
              <a:rPr lang="fi-FI" sz="2000" dirty="0" smtClean="0"/>
              <a:t>”Päästövähennystoimet </a:t>
            </a:r>
            <a:r>
              <a:rPr lang="fi-FI" sz="2000" dirty="0"/>
              <a:t>toteutetaan sosiaalisesti ja alueellisesti oikeudenmukaisesti ja niin, että kaikki yhteiskunnan osa-alueet ovat mukana</a:t>
            </a:r>
            <a:r>
              <a:rPr lang="fi-FI" sz="2000" dirty="0" smtClean="0"/>
              <a:t>.”</a:t>
            </a:r>
          </a:p>
          <a:p>
            <a:pPr marL="0" indent="0"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" name="Suorakulmio 6"/>
          <p:cNvSpPr/>
          <p:nvPr/>
        </p:nvSpPr>
        <p:spPr>
          <a:xfrm>
            <a:off x="595745" y="5840616"/>
            <a:ext cx="64977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dirty="0"/>
              <a:t>*) Hallitusohjelman tavoitteessa hiilineutraaliuden määritelmä luonnontieteellisestä näkökulmasta = kasvihuonekaasupäästöt ovat enintään kokonaisnielujen aiheuttamien kasvihuonekaasupoistumien suuruiset</a:t>
            </a:r>
          </a:p>
        </p:txBody>
      </p:sp>
    </p:spTree>
    <p:extLst>
      <p:ext uri="{BB962C8B-B14F-4D97-AF65-F5344CB8AC3E}">
        <p14:creationId xmlns:p14="http://schemas.microsoft.com/office/powerpoint/2010/main" val="39889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469501"/>
            <a:ext cx="7203017" cy="995915"/>
          </a:xfrm>
        </p:spPr>
        <p:txBody>
          <a:bodyPr>
            <a:normAutofit/>
          </a:bodyPr>
          <a:lstStyle/>
          <a:p>
            <a:r>
              <a:rPr lang="fi-FI" sz="2400" dirty="0"/>
              <a:t>Hallitusohjelman mukaisen Ilmasto- ja energiastrategian </a:t>
            </a:r>
            <a:r>
              <a:rPr lang="fi-FI" sz="2400" dirty="0" smtClean="0"/>
              <a:t>valmistelu (1)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5440" y="1635760"/>
            <a:ext cx="8453120" cy="4612640"/>
          </a:xfrm>
        </p:spPr>
        <p:txBody>
          <a:bodyPr>
            <a:normAutofit fontScale="92500" lnSpcReduction="10000"/>
          </a:bodyPr>
          <a:lstStyle/>
          <a:p>
            <a:pPr marL="171438" lvl="1">
              <a:spcBef>
                <a:spcPts val="750"/>
              </a:spcBef>
            </a:pPr>
            <a:r>
              <a:rPr lang="fi-FI" sz="1700" b="1" dirty="0" smtClean="0"/>
              <a:t>Valmistellaan </a:t>
            </a:r>
            <a:r>
              <a:rPr lang="fi-FI" sz="1700" b="1" dirty="0"/>
              <a:t>koordinoidusti </a:t>
            </a:r>
            <a:r>
              <a:rPr lang="fi-FI" sz="1700" b="1" dirty="0" err="1"/>
              <a:t>YM:n</a:t>
            </a:r>
            <a:r>
              <a:rPr lang="fi-FI" sz="1700" b="1" dirty="0"/>
              <a:t> keskipitkän aikavälin ilmastosuunnitelman </a:t>
            </a:r>
            <a:r>
              <a:rPr lang="fi-FI" sz="1700" b="1" dirty="0" smtClean="0"/>
              <a:t>kanssa, Kaisusta taakanjakosektorin politiikka</a:t>
            </a:r>
          </a:p>
          <a:p>
            <a:pPr marL="0" lvl="1" indent="0">
              <a:spcBef>
                <a:spcPts val="750"/>
              </a:spcBef>
              <a:buNone/>
            </a:pPr>
            <a:endParaRPr lang="fi-FI" sz="1700" b="1" dirty="0"/>
          </a:p>
          <a:p>
            <a:pPr marL="171438" lvl="1">
              <a:spcBef>
                <a:spcPts val="750"/>
              </a:spcBef>
            </a:pPr>
            <a:r>
              <a:rPr lang="fi-FI" sz="1700" b="1" dirty="0"/>
              <a:t>VN-TEAS-taustaselvitys </a:t>
            </a:r>
            <a:r>
              <a:rPr lang="fi-FI" sz="1700" b="1" dirty="0" smtClean="0"/>
              <a:t>käynnistyi </a:t>
            </a:r>
            <a:r>
              <a:rPr lang="fi-FI" sz="1700" b="1" dirty="0"/>
              <a:t>4/2020</a:t>
            </a:r>
          </a:p>
          <a:p>
            <a:pPr lvl="1"/>
            <a:r>
              <a:rPr lang="fi-FI" sz="1700" dirty="0" smtClean="0"/>
              <a:t>”Hiilineutraali </a:t>
            </a:r>
            <a:r>
              <a:rPr lang="fi-FI" sz="1700" dirty="0"/>
              <a:t>Suomi 2035 – ilmasto- ja energiapolitiikan toimet ja vaikutukset” -</a:t>
            </a:r>
            <a:r>
              <a:rPr lang="fi-FI" sz="1700" dirty="0" smtClean="0"/>
              <a:t>selvityksen </a:t>
            </a:r>
            <a:r>
              <a:rPr lang="fi-FI" sz="1700" dirty="0"/>
              <a:t>toteuttajaksi on valittu VTT:n johtama konsortio: VTT, Syke, Luke, THL ja Pellervo (Hiisi-hanke</a:t>
            </a:r>
            <a:r>
              <a:rPr lang="fi-FI" sz="1700" dirty="0" smtClean="0"/>
              <a:t>).</a:t>
            </a:r>
          </a:p>
          <a:p>
            <a:pPr lvl="1"/>
            <a:r>
              <a:rPr lang="fi-FI" sz="1700" dirty="0"/>
              <a:t>VN-TEAS-hankkeen ohjausryhmän </a:t>
            </a:r>
            <a:r>
              <a:rPr lang="fi-FI" sz="1700" dirty="0" smtClean="0"/>
              <a:t>pj</a:t>
            </a:r>
            <a:r>
              <a:rPr lang="fi-FI" sz="1700" dirty="0"/>
              <a:t>. Petteri Kuuva/TEM-EOS, siht. Juha </a:t>
            </a:r>
            <a:r>
              <a:rPr lang="fi-FI" sz="1700" dirty="0" smtClean="0"/>
              <a:t>Karila/TEM-EOS</a:t>
            </a:r>
          </a:p>
          <a:p>
            <a:pPr marL="342875" lvl="1" indent="0">
              <a:buNone/>
            </a:pPr>
            <a:endParaRPr lang="fi-FI" sz="1700" dirty="0"/>
          </a:p>
          <a:p>
            <a:r>
              <a:rPr lang="fi-FI" sz="1700" b="1" dirty="0"/>
              <a:t>Skenaariolaskenta käynnistyy laatimalla ns. skenaariokehikko</a:t>
            </a:r>
          </a:p>
          <a:p>
            <a:pPr lvl="1"/>
            <a:r>
              <a:rPr lang="fi-FI" sz="1700" dirty="0"/>
              <a:t>Oletukset talouskasvusta (haaste tällä hetkellä), polttoaineiden hinnoista (öljy nyt 28 USD/</a:t>
            </a:r>
            <a:r>
              <a:rPr lang="fi-FI" sz="1700" dirty="0" err="1"/>
              <a:t>bll</a:t>
            </a:r>
            <a:r>
              <a:rPr lang="fi-FI" sz="1700" dirty="0"/>
              <a:t>), väestökehityksestä yms</a:t>
            </a:r>
            <a:r>
              <a:rPr lang="fi-FI" sz="1700" dirty="0" smtClean="0"/>
              <a:t>. </a:t>
            </a:r>
          </a:p>
          <a:p>
            <a:pPr lvl="1"/>
            <a:r>
              <a:rPr lang="fi-FI" sz="1700" dirty="0" smtClean="0"/>
              <a:t>EU:n hallintomallin mukaiset laskentaoletukset pitäisi julkaista lähiaikoina</a:t>
            </a:r>
            <a:endParaRPr lang="fi-FI" sz="1700" dirty="0"/>
          </a:p>
          <a:p>
            <a:pPr lvl="1"/>
            <a:r>
              <a:rPr lang="fi-FI" sz="1700" dirty="0"/>
              <a:t>S</a:t>
            </a:r>
            <a:r>
              <a:rPr lang="fi-FI" sz="1700" dirty="0" smtClean="0"/>
              <a:t>kenaarioryhmän pj. Bettina Lemström/TEM-EOS, siht. Petri Hirvonen/TEM-EOS</a:t>
            </a:r>
          </a:p>
          <a:p>
            <a:pPr marL="342875" lvl="1" indent="0">
              <a:buNone/>
            </a:pPr>
            <a:endParaRPr lang="fi-FI" sz="1700" dirty="0" smtClean="0"/>
          </a:p>
          <a:p>
            <a:r>
              <a:rPr lang="fi-FI" sz="1700" b="1" dirty="0" smtClean="0"/>
              <a:t>IE-strategian valmistelun työryhmä</a:t>
            </a:r>
          </a:p>
          <a:p>
            <a:pPr lvl="1"/>
            <a:r>
              <a:rPr lang="fi-FI" sz="1700" dirty="0"/>
              <a:t>V</a:t>
            </a:r>
            <a:r>
              <a:rPr lang="fi-FI" sz="1700" dirty="0" smtClean="0"/>
              <a:t>almisteluryhmän pj</a:t>
            </a:r>
            <a:r>
              <a:rPr lang="fi-FI" sz="1700" dirty="0"/>
              <a:t>. </a:t>
            </a:r>
            <a:r>
              <a:rPr lang="fi-FI" sz="1700" dirty="0" smtClean="0"/>
              <a:t>Petteri Kuuva/TEM-EOS</a:t>
            </a:r>
            <a:r>
              <a:rPr lang="fi-FI" sz="1700" dirty="0"/>
              <a:t>, siht. </a:t>
            </a:r>
            <a:r>
              <a:rPr lang="fi-FI" sz="1700" dirty="0" smtClean="0"/>
              <a:t>Markku Kinnunen/TEM-EOS</a:t>
            </a:r>
            <a:endParaRPr lang="fi-FI" sz="1700" dirty="0"/>
          </a:p>
          <a:p>
            <a:pPr lvl="2"/>
            <a:endParaRPr lang="fi-FI" sz="1350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7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195416"/>
            <a:ext cx="7203017" cy="995915"/>
          </a:xfrm>
        </p:spPr>
        <p:txBody>
          <a:bodyPr>
            <a:normAutofit/>
          </a:bodyPr>
          <a:lstStyle/>
          <a:p>
            <a:r>
              <a:rPr lang="fi-FI" sz="2400" dirty="0"/>
              <a:t>Hallitusohjelman mukaisen Ilmasto- ja energiastrategian </a:t>
            </a:r>
            <a:r>
              <a:rPr lang="fi-FI" sz="2400" dirty="0" smtClean="0"/>
              <a:t>valmistelu (2)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231770"/>
            <a:ext cx="7886700" cy="5049010"/>
          </a:xfrm>
        </p:spPr>
        <p:txBody>
          <a:bodyPr>
            <a:normAutofit/>
          </a:bodyPr>
          <a:lstStyle/>
          <a:p>
            <a:pPr marL="171438" lvl="1">
              <a:spcBef>
                <a:spcPts val="750"/>
              </a:spcBef>
            </a:pPr>
            <a:r>
              <a:rPr lang="fi-FI" sz="1650" b="1" dirty="0"/>
              <a:t>Strategian </a:t>
            </a:r>
            <a:r>
              <a:rPr lang="fi-FI" sz="1650" b="1" dirty="0" err="1"/>
              <a:t>kick-off</a:t>
            </a:r>
            <a:r>
              <a:rPr lang="fi-FI" sz="1650" b="1" dirty="0"/>
              <a:t> </a:t>
            </a:r>
            <a:r>
              <a:rPr lang="fi-FI" sz="1650" b="1" dirty="0" smtClean="0"/>
              <a:t>tilaisuus</a:t>
            </a:r>
          </a:p>
          <a:p>
            <a:pPr marL="514311" lvl="2">
              <a:spcBef>
                <a:spcPts val="750"/>
              </a:spcBef>
            </a:pPr>
            <a:r>
              <a:rPr lang="fi-FI" sz="1500" dirty="0" smtClean="0">
                <a:solidFill>
                  <a:schemeClr val="tx1"/>
                </a:solidFill>
              </a:rPr>
              <a:t>Järjestetään sidosryhmätilaisuus kesän jälkeen</a:t>
            </a:r>
          </a:p>
          <a:p>
            <a:pPr marL="514311" lvl="2">
              <a:spcBef>
                <a:spcPts val="750"/>
              </a:spcBef>
            </a:pPr>
            <a:r>
              <a:rPr lang="fi-FI" sz="1500" dirty="0">
                <a:solidFill>
                  <a:schemeClr val="tx1"/>
                </a:solidFill>
              </a:rPr>
              <a:t>Projektisuunnitelman esittely, JTS-riihin linjaukset, ministeriöiden työryhmien tilanne</a:t>
            </a:r>
          </a:p>
          <a:p>
            <a:pPr marL="171438" lvl="1">
              <a:spcBef>
                <a:spcPts val="750"/>
              </a:spcBef>
            </a:pPr>
            <a:r>
              <a:rPr lang="fi-FI" sz="1650" b="1" dirty="0"/>
              <a:t>Komission Green </a:t>
            </a:r>
            <a:r>
              <a:rPr lang="fi-FI" sz="1650" b="1" dirty="0" err="1"/>
              <a:t>Dealiin</a:t>
            </a:r>
            <a:r>
              <a:rPr lang="fi-FI" sz="1650" b="1" dirty="0"/>
              <a:t> liittyvä tiedonanto  (6/2020) 2030-tavoitteen kiristämisestä ja hallintomallin mukaisista </a:t>
            </a:r>
            <a:r>
              <a:rPr lang="fi-FI" sz="1650" b="1" dirty="0" err="1"/>
              <a:t>NECPeistä</a:t>
            </a:r>
            <a:r>
              <a:rPr lang="fi-FI" sz="1650" b="1" dirty="0"/>
              <a:t> antaa suuntaa valmistelulle</a:t>
            </a:r>
          </a:p>
          <a:p>
            <a:pPr marL="171438" lvl="1">
              <a:spcBef>
                <a:spcPts val="750"/>
              </a:spcBef>
            </a:pPr>
            <a:r>
              <a:rPr lang="fi-FI" sz="1650" b="1" dirty="0" err="1"/>
              <a:t>TEM:n</a:t>
            </a:r>
            <a:r>
              <a:rPr lang="fi-FI" sz="1650" b="1" dirty="0"/>
              <a:t> sektori-integraatiotyöryhmän käynnistys kesä-syksy 2020</a:t>
            </a:r>
          </a:p>
          <a:p>
            <a:pPr marL="514311" lvl="2">
              <a:spcBef>
                <a:spcPts val="750"/>
              </a:spcBef>
            </a:pPr>
            <a:r>
              <a:rPr lang="fi-FI" sz="1500" dirty="0">
                <a:solidFill>
                  <a:schemeClr val="tx1"/>
                </a:solidFill>
              </a:rPr>
              <a:t>Laajapohjainen työryhmä: sähkösektori vs. lämpö-, liikenne-, teollisuus- ja kaasusektorit</a:t>
            </a:r>
          </a:p>
          <a:p>
            <a:pPr marL="514311" lvl="2">
              <a:spcBef>
                <a:spcPts val="750"/>
              </a:spcBef>
            </a:pPr>
            <a:r>
              <a:rPr lang="fi-FI" sz="1500" dirty="0">
                <a:solidFill>
                  <a:schemeClr val="tx1"/>
                </a:solidFill>
              </a:rPr>
              <a:t>Valmisteltu TEM, YM ja LVM kesken </a:t>
            </a:r>
            <a:r>
              <a:rPr lang="fi-FI" sz="1500" dirty="0" smtClean="0">
                <a:solidFill>
                  <a:schemeClr val="tx1"/>
                </a:solidFill>
              </a:rPr>
              <a:t>VN-TEAS </a:t>
            </a:r>
            <a:r>
              <a:rPr lang="fi-FI" sz="1500" dirty="0" err="1">
                <a:solidFill>
                  <a:schemeClr val="tx1"/>
                </a:solidFill>
              </a:rPr>
              <a:t>ad</a:t>
            </a:r>
            <a:r>
              <a:rPr lang="fi-FI" sz="1500" dirty="0">
                <a:solidFill>
                  <a:schemeClr val="tx1"/>
                </a:solidFill>
              </a:rPr>
              <a:t> hoc </a:t>
            </a:r>
            <a:r>
              <a:rPr lang="fi-FI" sz="1500" dirty="0" smtClean="0">
                <a:solidFill>
                  <a:schemeClr val="tx1"/>
                </a:solidFill>
              </a:rPr>
              <a:t>selvitystä hiilineutraalisuustavoitteen </a:t>
            </a:r>
            <a:r>
              <a:rPr lang="fi-FI" sz="1500" dirty="0">
                <a:solidFill>
                  <a:schemeClr val="tx1"/>
                </a:solidFill>
              </a:rPr>
              <a:t>vaikutuksesta sähköjärjestelmään (kulutus, tehotarkastelut, …) – </a:t>
            </a:r>
            <a:r>
              <a:rPr lang="fi-FI" sz="1500" dirty="0" smtClean="0">
                <a:solidFill>
                  <a:schemeClr val="tx1"/>
                </a:solidFill>
              </a:rPr>
              <a:t>Hankkeen </a:t>
            </a:r>
            <a:r>
              <a:rPr lang="fi-FI" sz="1500" dirty="0" smtClean="0">
                <a:solidFill>
                  <a:schemeClr val="tx1"/>
                </a:solidFill>
              </a:rPr>
              <a:t>aloitus kesäkuussa.</a:t>
            </a:r>
            <a:endParaRPr lang="fi-FI" sz="1500" dirty="0">
              <a:solidFill>
                <a:schemeClr val="tx1"/>
              </a:solidFill>
            </a:endParaRPr>
          </a:p>
          <a:p>
            <a:pPr marL="171438" lvl="1">
              <a:spcBef>
                <a:spcPts val="750"/>
              </a:spcBef>
            </a:pPr>
            <a:r>
              <a:rPr lang="fi-FI" sz="1650" b="1" dirty="0"/>
              <a:t>Strategian sisältö </a:t>
            </a:r>
            <a:r>
              <a:rPr lang="fi-FI" sz="1650" b="1" dirty="0" smtClean="0"/>
              <a:t>valmistuu </a:t>
            </a:r>
            <a:r>
              <a:rPr lang="fi-FI" sz="1650" b="1" dirty="0"/>
              <a:t>kesällä 2021 ja annetaan selontekona eduskunnalle syksyllä 2021</a:t>
            </a:r>
          </a:p>
          <a:p>
            <a:pPr marL="514311" lvl="2">
              <a:spcBef>
                <a:spcPts val="750"/>
              </a:spcBef>
            </a:pPr>
            <a:r>
              <a:rPr lang="fi-FI" sz="1500" dirty="0" smtClean="0">
                <a:solidFill>
                  <a:schemeClr val="tx1"/>
                </a:solidFill>
              </a:rPr>
              <a:t>Huomioidaan Komission säädösehdotukset </a:t>
            </a:r>
            <a:r>
              <a:rPr lang="fi-FI" sz="1500" dirty="0">
                <a:solidFill>
                  <a:schemeClr val="tx1"/>
                </a:solidFill>
              </a:rPr>
              <a:t>2030 tavoitteen kiristämisen (- 50-55 % verrattuna 1990) johdosta: </a:t>
            </a:r>
            <a:r>
              <a:rPr lang="fi-FI" sz="1500" dirty="0" smtClean="0">
                <a:solidFill>
                  <a:schemeClr val="tx1"/>
                </a:solidFill>
              </a:rPr>
              <a:t>päästökauppadirektiivi</a:t>
            </a:r>
            <a:r>
              <a:rPr lang="fi-FI" sz="1500" dirty="0">
                <a:solidFill>
                  <a:schemeClr val="tx1"/>
                </a:solidFill>
              </a:rPr>
              <a:t>, taakanjakoasetus, RED, </a:t>
            </a:r>
            <a:r>
              <a:rPr lang="fi-FI" sz="1500" dirty="0" smtClean="0">
                <a:solidFill>
                  <a:schemeClr val="tx1"/>
                </a:solidFill>
              </a:rPr>
              <a:t>energiatehokkuus</a:t>
            </a:r>
            <a:endParaRPr lang="fi-FI" sz="1500" dirty="0">
              <a:solidFill>
                <a:schemeClr val="tx1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2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294405"/>
            <a:ext cx="7203017" cy="995915"/>
          </a:xfrm>
        </p:spPr>
        <p:txBody>
          <a:bodyPr/>
          <a:lstStyle/>
          <a:p>
            <a:r>
              <a:rPr lang="fi-FI" dirty="0" smtClean="0"/>
              <a:t>VN-TEAS –taustaselvitys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355600" y="1290320"/>
            <a:ext cx="8158796" cy="3596640"/>
          </a:xfrm>
        </p:spPr>
        <p:txBody>
          <a:bodyPr>
            <a:normAutofit/>
          </a:bodyPr>
          <a:lstStyle/>
          <a:p>
            <a:r>
              <a:rPr lang="fi-FI" sz="1800" dirty="0"/>
              <a:t>Hiilineutraali Suomi 2035 – ilmasto- ja energiapolitiikan toimet ja vaikutukset (</a:t>
            </a:r>
            <a:r>
              <a:rPr lang="fi-FI" sz="1800" dirty="0" smtClean="0"/>
              <a:t>HIISI-hanke)</a:t>
            </a:r>
            <a:r>
              <a:rPr lang="fi-FI" sz="1800" b="0" dirty="0" smtClean="0"/>
              <a:t> </a:t>
            </a:r>
            <a:r>
              <a:rPr lang="fi-FI" sz="1800" b="0" dirty="0"/>
              <a:t>– selvityksen </a:t>
            </a:r>
            <a:r>
              <a:rPr lang="fi-FI" sz="1800" b="0" dirty="0" smtClean="0"/>
              <a:t>toteuttaa VTT:n johtama konsortio: VTT, Syke, Luke, THL ja Pellervon taloustutkimus</a:t>
            </a:r>
          </a:p>
          <a:p>
            <a:r>
              <a:rPr lang="fi-FI" sz="1800" b="0" dirty="0"/>
              <a:t>H</a:t>
            </a:r>
            <a:r>
              <a:rPr lang="fi-FI" sz="1800" b="0" dirty="0" smtClean="0"/>
              <a:t>anke palvelee </a:t>
            </a:r>
            <a:r>
              <a:rPr lang="fi-FI" sz="1800" b="0" dirty="0"/>
              <a:t>tutkimus- ja selvitystarpeita sekä ilmasto- ja </a:t>
            </a:r>
            <a:r>
              <a:rPr lang="fi-FI" sz="1800" b="0" dirty="0" err="1" smtClean="0"/>
              <a:t>energiastrate-gian</a:t>
            </a:r>
            <a:r>
              <a:rPr lang="fi-FI" sz="1800" b="0" dirty="0" smtClean="0"/>
              <a:t> </a:t>
            </a:r>
            <a:r>
              <a:rPr lang="fi-FI" sz="1800" b="0" dirty="0"/>
              <a:t>että keskipitkän aikavälin ilmastopolitiikan suunnitelman valmistelussa. </a:t>
            </a:r>
            <a:endParaRPr lang="fi-FI" sz="1800" b="0" dirty="0" smtClean="0"/>
          </a:p>
          <a:p>
            <a:r>
              <a:rPr lang="fi-FI" sz="1800" b="0" dirty="0" smtClean="0"/>
              <a:t>Hanke tuottaa </a:t>
            </a:r>
            <a:r>
              <a:rPr lang="fi-FI" sz="1800" b="0" dirty="0"/>
              <a:t>sekä laskennallisia että laadullisia analyysejä uusien ilmasto- ja energiapoliittisten toimien vaikutuksista eri päästösektoreille, toimialoille, ihmisille, ympäristölle ja luonnolle. Uusien politiikka- ja muiden ohjauskeinojen tavoitteena on varmistaa oikeudenmukainen ja kestävä siirtymä hiilineutraaliin yhteiskuntaan vuoteen 2035 mennessä.</a:t>
            </a:r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7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" y="4232408"/>
            <a:ext cx="8775380" cy="20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3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7696" y="362795"/>
            <a:ext cx="7203017" cy="995915"/>
          </a:xfrm>
        </p:spPr>
        <p:txBody>
          <a:bodyPr>
            <a:normAutofit/>
          </a:bodyPr>
          <a:lstStyle/>
          <a:p>
            <a:r>
              <a:rPr lang="fi-FI" sz="2800" dirty="0"/>
              <a:t>T</a:t>
            </a:r>
            <a:r>
              <a:rPr lang="fi-FI" sz="2800" dirty="0" smtClean="0"/>
              <a:t>austaselvitykset ja työryhmät</a:t>
            </a:r>
            <a:endParaRPr lang="fi-FI" sz="2800" baseline="30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7696" y="1358710"/>
            <a:ext cx="7886700" cy="4989086"/>
          </a:xfrm>
        </p:spPr>
        <p:txBody>
          <a:bodyPr>
            <a:normAutofit/>
          </a:bodyPr>
          <a:lstStyle/>
          <a:p>
            <a:r>
              <a:rPr lang="fi-FI" sz="1800" dirty="0" smtClean="0"/>
              <a:t>TEM: Teollisuuden vähähiilitiekartat</a:t>
            </a:r>
          </a:p>
          <a:p>
            <a:pPr lvl="1"/>
            <a:r>
              <a:rPr lang="fi-FI" sz="1800" dirty="0" smtClean="0"/>
              <a:t>13 tiekarttaa on valmistunut</a:t>
            </a:r>
          </a:p>
          <a:p>
            <a:r>
              <a:rPr lang="fi-FI" sz="1800" dirty="0" err="1" smtClean="0"/>
              <a:t>TEM:n</a:t>
            </a:r>
            <a:r>
              <a:rPr lang="fi-FI" sz="1800" dirty="0" smtClean="0"/>
              <a:t> turvetyöryhmä dl 3/2021</a:t>
            </a:r>
          </a:p>
          <a:p>
            <a:r>
              <a:rPr lang="fi-FI" sz="1800" dirty="0" smtClean="0"/>
              <a:t>YM</a:t>
            </a:r>
            <a:r>
              <a:rPr lang="fi-FI" sz="1800" dirty="0"/>
              <a:t>: Laaja-alainen rakentamisen hiilijalanjälki työ </a:t>
            </a:r>
            <a:r>
              <a:rPr lang="fi-FI" sz="1800" dirty="0" smtClean="0"/>
              <a:t>käynnissä</a:t>
            </a:r>
          </a:p>
          <a:p>
            <a:r>
              <a:rPr lang="fi-FI" sz="1800" dirty="0" smtClean="0"/>
              <a:t>LVM</a:t>
            </a:r>
            <a:r>
              <a:rPr lang="fi-FI" sz="1800" dirty="0"/>
              <a:t>: Fossiilittoman liikenteen </a:t>
            </a:r>
            <a:r>
              <a:rPr lang="fi-FI" sz="1800" dirty="0" smtClean="0"/>
              <a:t>tiekartta, annetaan selontekona eduskunnalle syksyllä 2020</a:t>
            </a:r>
          </a:p>
          <a:p>
            <a:pPr lvl="1">
              <a:lnSpc>
                <a:spcPct val="100000"/>
              </a:lnSpc>
            </a:pPr>
            <a:r>
              <a:rPr lang="fi-FI" sz="1800" dirty="0"/>
              <a:t>Keinot, joilla kotimaan liikenteen kasvihuonekaasupäästöt puolitetaan vuoteen 2030 mennessä ja liikenne muutetaan nollapäästöiseksi viimeistään vuoteen 2045 mennessä.</a:t>
            </a:r>
          </a:p>
          <a:p>
            <a:pPr lvl="1">
              <a:lnSpc>
                <a:spcPct val="100000"/>
              </a:lnSpc>
            </a:pPr>
            <a:r>
              <a:rPr lang="fi-FI" sz="1800" dirty="0"/>
              <a:t>LVM </a:t>
            </a:r>
            <a:r>
              <a:rPr lang="fi-FI" sz="1800" dirty="0" smtClean="0"/>
              <a:t>teettänyt </a:t>
            </a:r>
            <a:r>
              <a:rPr lang="fi-FI" sz="1800" dirty="0"/>
              <a:t>VTT:llä perusskenaariota </a:t>
            </a:r>
            <a:r>
              <a:rPr lang="fi-FI" sz="1800" dirty="0" smtClean="0"/>
              <a:t>liikenteestä, ml. herkkyydet.</a:t>
            </a:r>
            <a:endParaRPr lang="fi-FI" sz="1800" dirty="0"/>
          </a:p>
          <a:p>
            <a:r>
              <a:rPr lang="fi-FI" sz="1800" dirty="0" smtClean="0"/>
              <a:t>VM: Energiaverotyöryhmä dl 9/2020</a:t>
            </a:r>
          </a:p>
          <a:p>
            <a:pPr lvl="1"/>
            <a:r>
              <a:rPr lang="fi-FI" sz="1800" dirty="0" smtClean="0"/>
              <a:t> Verolinjauksia ei käsitelty JTS-riihessä koronatilanteen vuoksi</a:t>
            </a:r>
            <a:endParaRPr lang="fi-FI" sz="1800" dirty="0"/>
          </a:p>
          <a:p>
            <a:r>
              <a:rPr lang="fi-FI" sz="1800" dirty="0" smtClean="0"/>
              <a:t>VM: Liikenteen verotyöryhmä dl 3/2021</a:t>
            </a:r>
          </a:p>
          <a:p>
            <a:pPr lvl="1"/>
            <a:r>
              <a:rPr lang="fi-FI" sz="1800" dirty="0" smtClean="0"/>
              <a:t>Väliraporttiluonnosta käsitelty IE-ministerityöryhmässä</a:t>
            </a:r>
            <a:endParaRPr lang="fi-FI" sz="1800" dirty="0"/>
          </a:p>
          <a:p>
            <a:pPr marL="0" indent="0">
              <a:buNone/>
            </a:pPr>
            <a:endParaRPr lang="fi-FI" dirty="0" smtClean="0"/>
          </a:p>
          <a:p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30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5" y="417957"/>
            <a:ext cx="7203017" cy="995915"/>
          </a:xfrm>
        </p:spPr>
        <p:txBody>
          <a:bodyPr>
            <a:normAutofit/>
          </a:bodyPr>
          <a:lstStyle/>
          <a:p>
            <a:r>
              <a:rPr lang="fi-FI" sz="2400" dirty="0" smtClean="0"/>
              <a:t>Muiden sektoreiden tietopohja</a:t>
            </a:r>
            <a:endParaRPr lang="fi-FI" sz="2400" baseline="30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7696" y="1634727"/>
            <a:ext cx="7886700" cy="4700009"/>
          </a:xfrm>
        </p:spPr>
        <p:txBody>
          <a:bodyPr>
            <a:normAutofit/>
          </a:bodyPr>
          <a:lstStyle/>
          <a:p>
            <a:r>
              <a:rPr lang="fi-FI" sz="1800" dirty="0" smtClean="0"/>
              <a:t>Kukin ministeriö vastaa omien sektoreidensa taustaselvityksistä</a:t>
            </a:r>
          </a:p>
          <a:p>
            <a:r>
              <a:rPr lang="fi-FI" sz="1800" dirty="0" smtClean="0"/>
              <a:t>VN-TEAS-hankkeen yhteydessä hahmotetaan tarkemmin, mitä tietoa selvitys tuottaa eri sektoreilta</a:t>
            </a:r>
          </a:p>
          <a:p>
            <a:pPr lvl="1"/>
            <a:r>
              <a:rPr lang="fi-FI" sz="1800" dirty="0" smtClean="0"/>
              <a:t>Tuotetaan tietoa eri politiikkatoimien vaikutuksista</a:t>
            </a:r>
          </a:p>
          <a:p>
            <a:pPr lvl="1"/>
            <a:r>
              <a:rPr lang="fi-FI" sz="1800" dirty="0" smtClean="0"/>
              <a:t>Lasketaan politiikkatoimen kokonaisvaikutukset: SOVA, SUVA, kansantalous, sosiaaliset ja aluetalouden vaikutukset, …</a:t>
            </a:r>
          </a:p>
          <a:p>
            <a:r>
              <a:rPr lang="fi-FI" sz="1800" dirty="0" smtClean="0"/>
              <a:t>Lukella (MMM:n rahoitus) </a:t>
            </a:r>
            <a:r>
              <a:rPr lang="fi-FI" sz="1800" dirty="0"/>
              <a:t>valmius laskea LULUCF-sektoria </a:t>
            </a:r>
            <a:r>
              <a:rPr lang="fi-FI" sz="1800" dirty="0" smtClean="0"/>
              <a:t>ja maataloutta</a:t>
            </a:r>
          </a:p>
          <a:p>
            <a:pPr lvl="1"/>
            <a:r>
              <a:rPr lang="fi-FI" sz="1800" dirty="0" smtClean="0"/>
              <a:t>Nielulaskelmat tarvitaan arvioitaessa hiilineutraalius 2035 –tavoitteen toteutumista</a:t>
            </a:r>
            <a:endParaRPr lang="fi-FI" sz="1800" dirty="0"/>
          </a:p>
          <a:p>
            <a:pPr marL="0" indent="0">
              <a:buNone/>
            </a:pPr>
            <a:endParaRPr lang="fi-FI" sz="1500" dirty="0"/>
          </a:p>
          <a:p>
            <a:pPr lvl="1"/>
            <a:endParaRPr lang="fi-FI" sz="1050" dirty="0"/>
          </a:p>
          <a:p>
            <a:endParaRPr lang="fi-FI" dirty="0" smtClean="0"/>
          </a:p>
          <a:p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15.6.2020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2_normal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-ppt-template_normal.potx" id="{DD6C6847-E755-42B4-B35F-08DF389D6E1B}" vid="{51D59CA2-D9B6-4DAA-8489-0CA1CEF09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64913E-A1DE-4D05-AF8F-F801DDF0C6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51E243-22D7-4B42-A1B0-280D6AD9C3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4977A7-889C-4615-BBDA-338D2256BCD9}">
  <ds:schemaRefs>
    <ds:schemaRef ds:uri="http://schemas.microsoft.com/office/2006/documentManagement/types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TEM_DB02_normal_FI_V____RGB</Template>
  <TotalTime>8971</TotalTime>
  <Words>965</Words>
  <Application>Microsoft Office PowerPoint</Application>
  <PresentationFormat>Näytössä katseltava diaesitys (4:3)</PresentationFormat>
  <Paragraphs>143</Paragraphs>
  <Slides>13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TEM_DB02_normal_FI_V____RGB</vt:lpstr>
      <vt:lpstr>Hallituksen ilmasto- ja energiastrategian valmistelu</vt:lpstr>
      <vt:lpstr>EU:n ilmasto- ja energiatavoitteet vuodelle  2030</vt:lpstr>
      <vt:lpstr>EU:n ilmastotavoitteet 2030</vt:lpstr>
      <vt:lpstr>Kansallinen hiilineutraalisuustavoite 2035*)</vt:lpstr>
      <vt:lpstr>Hallitusohjelman mukaisen Ilmasto- ja energiastrategian valmistelu (1)</vt:lpstr>
      <vt:lpstr>Hallitusohjelman mukaisen Ilmasto- ja energiastrategian valmistelu (2)</vt:lpstr>
      <vt:lpstr>VN-TEAS –taustaselvitys</vt:lpstr>
      <vt:lpstr>Taustaselvitykset ja työryhmät</vt:lpstr>
      <vt:lpstr>Muiden sektoreiden tietopohja</vt:lpstr>
      <vt:lpstr>Ajatuksia IE-strategian sisällöstä ja rakenteesta</vt:lpstr>
      <vt:lpstr>Ministerityöryhmä ohjaa työskentelyä</vt:lpstr>
      <vt:lpstr>Kansalliset ja EU:lle toimitettavat suunnitelmat</vt:lpstr>
      <vt:lpstr>Vuosaaren ilmastokokous: päästövähennykset Näiden huomioiminen valmistelussa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 Elo</dc:creator>
  <cp:lastModifiedBy>Kinnunen Markku (TEM)</cp:lastModifiedBy>
  <cp:revision>137</cp:revision>
  <cp:lastPrinted>2016-06-14T09:11:17Z</cp:lastPrinted>
  <dcterms:created xsi:type="dcterms:W3CDTF">2016-06-23T07:16:05Z</dcterms:created>
  <dcterms:modified xsi:type="dcterms:W3CDTF">2020-06-15T06:37:48Z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