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76" r:id="rId6"/>
    <p:sldId id="266" r:id="rId7"/>
    <p:sldId id="277" r:id="rId8"/>
    <p:sldId id="278" r:id="rId9"/>
    <p:sldId id="282" r:id="rId10"/>
    <p:sldId id="279" r:id="rId11"/>
    <p:sldId id="268" r:id="rId12"/>
    <p:sldId id="258" r:id="rId13"/>
    <p:sldId id="259" r:id="rId14"/>
    <p:sldId id="280" r:id="rId15"/>
    <p:sldId id="281" r:id="rId16"/>
    <p:sldId id="261" r:id="rId17"/>
    <p:sldId id="262" r:id="rId18"/>
    <p:sldId id="274" r:id="rId19"/>
  </p:sldIdLst>
  <p:sldSz cx="9144000" cy="5143500" type="screen16x9"/>
  <p:notesSz cx="6858000" cy="9144000"/>
  <p:defaultTextStyle>
    <a:defPPr marL="0" marR="0" indent="0" algn="l" defTabSz="914355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178" algn="l" defTabSz="914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355" algn="l" defTabSz="914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532" algn="l" defTabSz="914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709" algn="l" defTabSz="914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5886" algn="l" defTabSz="914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064" algn="l" defTabSz="914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240" algn="l" defTabSz="914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418" algn="l" defTabSz="914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äänänen Katja VM" initials="VKV" lastIdx="6" clrIdx="0"/>
  <p:cmAuthor id="1" name="Tom Wilen" initials="TW" lastIdx="0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FD9"/>
          </a:solidFill>
        </a:fill>
      </a:tcStyle>
    </a:wholeTbl>
    <a:band2H>
      <a:tcTxStyle/>
      <a:tcStyle>
        <a:tcBdr/>
        <a:fill>
          <a:solidFill>
            <a:srgbClr val="E7E8ED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E5F8"/>
          </a:solidFill>
        </a:fill>
      </a:tcStyle>
    </a:wholeTbl>
    <a:band2H>
      <a:tcTxStyle/>
      <a:tcStyle>
        <a:tcBdr/>
        <a:fill>
          <a:solidFill>
            <a:srgbClr val="E9F2FB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CBCC"/>
          </a:solidFill>
        </a:fill>
      </a:tcStyle>
    </a:wholeTbl>
    <a:band2H>
      <a:tcTxStyle/>
      <a:tcStyle>
        <a:tcBdr/>
        <a:fill>
          <a:solidFill>
            <a:srgbClr val="FCE7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9"/>
    <p:restoredTop sz="83425" autoAdjust="0"/>
  </p:normalViewPr>
  <p:slideViewPr>
    <p:cSldViewPr snapToGrid="0" snapToObjects="1">
      <p:cViewPr>
        <p:scale>
          <a:sx n="100" d="100"/>
          <a:sy n="100" d="100"/>
        </p:scale>
        <p:origin x="-690" y="3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9" name="Shape 17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580738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588" latinLnBrk="0">
      <a:defRPr sz="1200">
        <a:latin typeface="+mj-lt"/>
        <a:ea typeface="+mj-ea"/>
        <a:cs typeface="+mj-cs"/>
        <a:sym typeface="Calibri"/>
      </a:defRPr>
    </a:lvl2pPr>
    <a:lvl3pPr indent="457178" latinLnBrk="0">
      <a:defRPr sz="1200">
        <a:latin typeface="+mj-lt"/>
        <a:ea typeface="+mj-ea"/>
        <a:cs typeface="+mj-cs"/>
        <a:sym typeface="Calibri"/>
      </a:defRPr>
    </a:lvl3pPr>
    <a:lvl4pPr indent="685766" latinLnBrk="0">
      <a:defRPr sz="1200">
        <a:latin typeface="+mj-lt"/>
        <a:ea typeface="+mj-ea"/>
        <a:cs typeface="+mj-cs"/>
        <a:sym typeface="Calibri"/>
      </a:defRPr>
    </a:lvl4pPr>
    <a:lvl5pPr indent="914355" latinLnBrk="0">
      <a:defRPr sz="1200">
        <a:latin typeface="+mj-lt"/>
        <a:ea typeface="+mj-ea"/>
        <a:cs typeface="+mj-cs"/>
        <a:sym typeface="Calibri"/>
      </a:defRPr>
    </a:lvl5pPr>
    <a:lvl6pPr indent="1142944" latinLnBrk="0">
      <a:defRPr sz="1200">
        <a:latin typeface="+mj-lt"/>
        <a:ea typeface="+mj-ea"/>
        <a:cs typeface="+mj-cs"/>
        <a:sym typeface="Calibri"/>
      </a:defRPr>
    </a:lvl6pPr>
    <a:lvl7pPr indent="1371532" latinLnBrk="0">
      <a:defRPr sz="1200">
        <a:latin typeface="+mj-lt"/>
        <a:ea typeface="+mj-ea"/>
        <a:cs typeface="+mj-cs"/>
        <a:sym typeface="Calibri"/>
      </a:defRPr>
    </a:lvl7pPr>
    <a:lvl8pPr indent="1600120" latinLnBrk="0">
      <a:defRPr sz="1200">
        <a:latin typeface="+mj-lt"/>
        <a:ea typeface="+mj-ea"/>
        <a:cs typeface="+mj-cs"/>
        <a:sym typeface="Calibri"/>
      </a:defRPr>
    </a:lvl8pPr>
    <a:lvl9pPr indent="1828709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662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68B1B873-528B-1B46-B05B-7DFD455810B8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9848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5406F531-C87B-3D4F-BC2B-A9414E08C72E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6780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9267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8619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baseline="0" dirty="0" smtClean="0"/>
              <a:t>”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969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709150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00100"/>
            <a:ext cx="9144000" cy="4343399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1115618" y="1347617"/>
            <a:ext cx="7200801" cy="1224137"/>
          </a:xfrm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"/>
          </p:nvPr>
        </p:nvSpPr>
        <p:spPr>
          <a:xfrm>
            <a:off x="1146629" y="4548980"/>
            <a:ext cx="4865805" cy="3211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SzTx/>
              <a:buFontTx/>
              <a:buNone/>
              <a:defRPr sz="1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Vastuualueen nimi tarvittaessa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sz="quarter" idx="13"/>
          </p:nvPr>
        </p:nvSpPr>
        <p:spPr>
          <a:xfrm>
            <a:off x="1115618" y="2643758"/>
            <a:ext cx="7200801" cy="3514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000"/>
            </a:lvl1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000"/>
            </a:pPr>
            <a:endParaRPr/>
          </a:p>
        </p:txBody>
      </p:sp>
      <p:pic>
        <p:nvPicPr>
          <p:cNvPr id="17" name="image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6024" y="336809"/>
            <a:ext cx="3416401" cy="855545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6332233" y="4657619"/>
            <a:ext cx="220969" cy="219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64289" y="4867201"/>
            <a:ext cx="1595702" cy="12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126" name="Shape 1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64289" y="4867201"/>
            <a:ext cx="1595702" cy="12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hape 1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210457" y="206480"/>
            <a:ext cx="8715831" cy="472538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7" tIns="45718" rIns="45717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xfrm>
            <a:off x="1153887" y="1905000"/>
            <a:ext cx="6923315" cy="13148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Muokkaa perustyyl. napsautt.</a:t>
            </a:r>
          </a:p>
        </p:txBody>
      </p:sp>
      <p:sp>
        <p:nvSpPr>
          <p:cNvPr id="143" name="Shape 143"/>
          <p:cNvSpPr>
            <a:spLocks noGrp="1"/>
          </p:cNvSpPr>
          <p:nvPr>
            <p:ph type="sldNum" sz="quarter" idx="2"/>
          </p:nvPr>
        </p:nvSpPr>
        <p:spPr>
          <a:xfrm>
            <a:off x="6332233" y="4657619"/>
            <a:ext cx="220969" cy="219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210457" y="205199"/>
            <a:ext cx="8715831" cy="4726802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7" tIns="45718" rIns="45717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xfrm>
            <a:off x="1153887" y="1905000"/>
            <a:ext cx="6923315" cy="13148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Muokkaa perustyyl. napsautt.</a:t>
            </a:r>
          </a:p>
        </p:txBody>
      </p:sp>
      <p:sp>
        <p:nvSpPr>
          <p:cNvPr id="152" name="Shape 152"/>
          <p:cNvSpPr>
            <a:spLocks noGrp="1"/>
          </p:cNvSpPr>
          <p:nvPr>
            <p:ph type="sldNum" sz="quarter" idx="2"/>
          </p:nvPr>
        </p:nvSpPr>
        <p:spPr>
          <a:xfrm>
            <a:off x="6332233" y="4657619"/>
            <a:ext cx="220969" cy="219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210457" y="205199"/>
            <a:ext cx="8715831" cy="4726802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7" tIns="45718" rIns="45717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title"/>
          </p:nvPr>
        </p:nvSpPr>
        <p:spPr>
          <a:xfrm>
            <a:off x="1153887" y="1905000"/>
            <a:ext cx="6923315" cy="13148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Muokkaa perustyyl. napsautt.</a:t>
            </a:r>
          </a:p>
        </p:txBody>
      </p:sp>
      <p:sp>
        <p:nvSpPr>
          <p:cNvPr id="161" name="Shape 161"/>
          <p:cNvSpPr>
            <a:spLocks noGrp="1"/>
          </p:cNvSpPr>
          <p:nvPr>
            <p:ph type="sldNum" sz="quarter" idx="2"/>
          </p:nvPr>
        </p:nvSpPr>
        <p:spPr>
          <a:xfrm>
            <a:off x="6332233" y="4657619"/>
            <a:ext cx="220969" cy="219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image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00100"/>
            <a:ext cx="9144000" cy="4343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age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6024" y="336809"/>
            <a:ext cx="3416401" cy="855545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Shape 170"/>
          <p:cNvSpPr>
            <a:spLocks noGrp="1"/>
          </p:cNvSpPr>
          <p:nvPr>
            <p:ph type="body" sz="quarter" idx="1"/>
          </p:nvPr>
        </p:nvSpPr>
        <p:spPr>
          <a:xfrm>
            <a:off x="1146630" y="1491631"/>
            <a:ext cx="3209346" cy="140415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200"/>
            </a:lvl1pPr>
          </a:lstStyle>
          <a:p>
            <a:r>
              <a:t>Lisää esittäjän tiedot</a:t>
            </a:r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3"/>
          </p:nvPr>
        </p:nvSpPr>
        <p:spPr>
          <a:xfrm>
            <a:off x="4528460" y="1491631"/>
            <a:ext cx="4220007" cy="140415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200"/>
            </a:lvl1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200"/>
            </a:pPr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sldNum" sz="quarter" idx="2"/>
          </p:nvPr>
        </p:nvSpPr>
        <p:spPr>
          <a:xfrm>
            <a:off x="6332233" y="4657619"/>
            <a:ext cx="220969" cy="219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6" tIns="45718" rIns="91436" bIns="45718"/>
          <a:lstStyle>
            <a:lvl1pPr>
              <a:defRPr sz="800"/>
            </a:lvl1pPr>
          </a:lstStyle>
          <a:p>
            <a:fld id="{DFCBC387-CF9A-9F44-8F2E-5AA6DE4FFC8E}" type="datetime1">
              <a:rPr lang="fi-FI" smtClean="0"/>
              <a:pPr/>
              <a:t>26.4.2017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745247" y="4822097"/>
            <a:ext cx="220970" cy="219288"/>
          </a:xfrm>
        </p:spPr>
        <p:txBody>
          <a:bodyPr/>
          <a:lstStyle/>
          <a:p>
            <a:fld id="{E2B5E1F0-91D4-E742-9874-5AD5FB476029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382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4_Tyhjä">
    <p:bg>
      <p:bgPr>
        <a:solidFill>
          <a:srgbClr val="FF9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fld id="{4BD1F8F9-2302-1449-BE88-2208E010FE2F}" type="datetime1">
              <a:rPr lang="fi-FI" smtClean="0"/>
              <a:pPr/>
              <a:t>26.4.2017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r>
              <a:rPr lang="fi-FI" smtClean="0"/>
              <a:t>Suomidigi.fi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745247" y="4822097"/>
            <a:ext cx="220970" cy="219288"/>
          </a:xfrm>
        </p:spPr>
        <p:txBody>
          <a:bodyPr/>
          <a:lstStyle/>
          <a:p>
            <a:fld id="{E2B5E1F0-91D4-E742-9874-5AD5FB47602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0125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4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57200" y="278474"/>
            <a:ext cx="8229600" cy="1102519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57200" y="1536521"/>
            <a:ext cx="8229600" cy="3132773"/>
          </a:xfrm>
          <a:noFill/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6" tIns="45718" rIns="91436" bIns="45718"/>
          <a:lstStyle>
            <a:lvl1pPr>
              <a:defRPr sz="800"/>
            </a:lvl1pPr>
          </a:lstStyle>
          <a:p>
            <a:fld id="{F6DB913E-2324-814B-97DF-A9DC456A27A6}" type="datetime1">
              <a:rPr lang="fi-FI" smtClean="0"/>
              <a:pPr/>
              <a:t>26.4.2017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745247" y="4822097"/>
            <a:ext cx="220970" cy="219288"/>
          </a:xfrm>
        </p:spPr>
        <p:txBody>
          <a:bodyPr/>
          <a:lstStyle/>
          <a:p>
            <a:fld id="{E2B5E1F0-91D4-E742-9874-5AD5FB47602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4574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00100"/>
            <a:ext cx="9144000" cy="4343399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1115618" y="1329611"/>
            <a:ext cx="7200801" cy="1098123"/>
          </a:xfrm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1115618" y="2427735"/>
            <a:ext cx="7200801" cy="36004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r>
              <a:t>Muokkaa alaotsikon perustyyliä napsautt.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sz="quarter" idx="13"/>
          </p:nvPr>
        </p:nvSpPr>
        <p:spPr>
          <a:xfrm>
            <a:off x="1146630" y="4550402"/>
            <a:ext cx="4865806" cy="3211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SzTx/>
              <a:buFontTx/>
              <a:buNone/>
              <a:defRPr sz="1600">
                <a:solidFill>
                  <a:srgbClr val="FFFFFF"/>
                </a:solidFill>
                <a:latin typeface="Arial Narrow"/>
                <a:sym typeface="Arial Narrow"/>
              </a:defRPr>
            </a:lvl1pPr>
          </a:lstStyle>
          <a:p>
            <a:pPr marL="0" indent="0">
              <a:buSzTx/>
              <a:buFontTx/>
              <a:buNone/>
              <a:defRPr sz="1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body" sz="quarter" idx="14"/>
          </p:nvPr>
        </p:nvSpPr>
        <p:spPr>
          <a:xfrm>
            <a:off x="1115618" y="2787776"/>
            <a:ext cx="7200801" cy="2880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SzTx/>
              <a:buFontTx/>
              <a:buNone/>
              <a:defRPr sz="1000"/>
            </a:lvl1pPr>
          </a:lstStyle>
          <a:p>
            <a:pPr marL="0" indent="0">
              <a:spcBef>
                <a:spcPts val="0"/>
              </a:spcBef>
              <a:buSzTx/>
              <a:buFontTx/>
              <a:buNone/>
              <a:defRPr sz="1000"/>
            </a:pPr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pic" sz="quarter" idx="15"/>
          </p:nvPr>
        </p:nvSpPr>
        <p:spPr>
          <a:xfrm>
            <a:off x="7668450" y="303611"/>
            <a:ext cx="936001" cy="936001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  <p:pic>
        <p:nvPicPr>
          <p:cNvPr id="31" name="image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6024" y="336809"/>
            <a:ext cx="3416401" cy="855545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xfrm>
            <a:off x="6332233" y="4657619"/>
            <a:ext cx="220969" cy="219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  <a:p>
            <a:pPr lvl="2"/>
            <a:r>
              <a:t>kolmas taso</a:t>
            </a:r>
          </a:p>
          <a:p>
            <a:pPr lvl="3"/>
            <a:r>
              <a:t>neljäs taso</a:t>
            </a:r>
          </a:p>
          <a:p>
            <a:pPr lvl="4"/>
            <a:r>
              <a:t>viides taso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504000" y="1377043"/>
            <a:ext cx="7380000" cy="3217581"/>
          </a:xfrm>
          <a:prstGeom prst="rect">
            <a:avLst/>
          </a:prstGeom>
        </p:spPr>
        <p:txBody>
          <a:bodyPr/>
          <a:lstStyle/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  <a:p>
            <a:pPr lvl="2"/>
            <a:r>
              <a:t>kolmas taso</a:t>
            </a:r>
          </a:p>
          <a:p>
            <a:pPr lvl="3"/>
            <a:r>
              <a:t>neljäs taso</a:t>
            </a:r>
          </a:p>
          <a:p>
            <a:pPr lvl="4"/>
            <a:r>
              <a:t>viides taso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body" sz="quarter" idx="13"/>
          </p:nvPr>
        </p:nvSpPr>
        <p:spPr>
          <a:xfrm>
            <a:off x="504000" y="1043869"/>
            <a:ext cx="7380000" cy="37742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b="1"/>
            </a:lvl1pPr>
          </a:lstStyle>
          <a:p>
            <a:pPr marL="0" indent="0">
              <a:buSzTx/>
              <a:buFontTx/>
              <a:buNone/>
              <a:defRPr b="1"/>
            </a:pP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sz="half" idx="1"/>
          </p:nvPr>
        </p:nvSpPr>
        <p:spPr>
          <a:xfrm>
            <a:off x="576000" y="1039502"/>
            <a:ext cx="3780000" cy="3584479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1400"/>
            </a:lvl1pPr>
            <a:lvl2pPr marL="719101" indent="-363520">
              <a:spcBef>
                <a:spcPts val="1200"/>
              </a:spcBef>
              <a:defRPr sz="1400"/>
            </a:lvl2pPr>
            <a:lvl3pPr marL="1168342" indent="-363519">
              <a:spcBef>
                <a:spcPts val="1200"/>
              </a:spcBef>
              <a:defRPr sz="1400"/>
            </a:lvl3pPr>
            <a:lvl4pPr marL="1436615" indent="-180967">
              <a:spcBef>
                <a:spcPts val="1200"/>
              </a:spcBef>
              <a:defRPr sz="1400"/>
            </a:lvl4pPr>
            <a:lvl5pPr marL="1611232" indent="-174617">
              <a:spcBef>
                <a:spcPts val="1200"/>
              </a:spcBef>
              <a:defRPr sz="1400"/>
            </a:lvl5pPr>
          </a:lstStyle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  <a:p>
            <a:pPr lvl="2"/>
            <a:r>
              <a:t>kolmas taso</a:t>
            </a:r>
          </a:p>
          <a:p>
            <a:pPr lvl="3"/>
            <a:r>
              <a:t>neljäs taso</a:t>
            </a:r>
          </a:p>
          <a:p>
            <a:pPr lvl="4"/>
            <a:r>
              <a:t>viides taso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sz="half" idx="1"/>
          </p:nvPr>
        </p:nvSpPr>
        <p:spPr>
          <a:xfrm>
            <a:off x="4283969" y="1039585"/>
            <a:ext cx="3816001" cy="3584394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1400"/>
            </a:lvl1pPr>
            <a:lvl2pPr marL="719101" indent="-363520">
              <a:spcBef>
                <a:spcPts val="1200"/>
              </a:spcBef>
              <a:defRPr sz="1400"/>
            </a:lvl2pPr>
            <a:lvl3pPr marL="1168342" indent="-363519">
              <a:spcBef>
                <a:spcPts val="1200"/>
              </a:spcBef>
              <a:defRPr sz="1400"/>
            </a:lvl3pPr>
            <a:lvl4pPr marL="1436615" indent="-180967">
              <a:spcBef>
                <a:spcPts val="1200"/>
              </a:spcBef>
              <a:defRPr sz="1400"/>
            </a:lvl4pPr>
            <a:lvl5pPr marL="1611232" indent="-174617">
              <a:spcBef>
                <a:spcPts val="1200"/>
              </a:spcBef>
              <a:defRPr sz="1400"/>
            </a:lvl5pPr>
          </a:lstStyle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  <a:p>
            <a:pPr lvl="2"/>
            <a:r>
              <a:t>kolmas taso</a:t>
            </a:r>
          </a:p>
          <a:p>
            <a:pPr lvl="3"/>
            <a:r>
              <a:t>neljäs taso</a:t>
            </a:r>
          </a:p>
          <a:p>
            <a:pPr lvl="4"/>
            <a:r>
              <a:t>viides taso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sz="half" idx="13"/>
          </p:nvPr>
        </p:nvSpPr>
        <p:spPr>
          <a:xfrm>
            <a:off x="611999" y="1107001"/>
            <a:ext cx="3455989" cy="3456001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sz="half" idx="1"/>
          </p:nvPr>
        </p:nvSpPr>
        <p:spPr>
          <a:xfrm>
            <a:off x="4283969" y="1039585"/>
            <a:ext cx="3816001" cy="3584394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1400"/>
            </a:lvl1pPr>
            <a:lvl2pPr marL="719101" indent="-363520">
              <a:spcBef>
                <a:spcPts val="1200"/>
              </a:spcBef>
              <a:defRPr sz="1400"/>
            </a:lvl2pPr>
            <a:lvl3pPr marL="1168342" indent="-363519">
              <a:spcBef>
                <a:spcPts val="1200"/>
              </a:spcBef>
              <a:defRPr sz="1400"/>
            </a:lvl3pPr>
            <a:lvl4pPr marL="1436615" indent="-180967">
              <a:spcBef>
                <a:spcPts val="1200"/>
              </a:spcBef>
              <a:defRPr sz="1400"/>
            </a:lvl4pPr>
            <a:lvl5pPr marL="1611232" indent="-174617">
              <a:spcBef>
                <a:spcPts val="1200"/>
              </a:spcBef>
              <a:defRPr sz="1400"/>
            </a:lvl5pPr>
          </a:lstStyle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  <a:p>
            <a:pPr lvl="2"/>
            <a:r>
              <a:t>kolmas taso</a:t>
            </a:r>
          </a:p>
          <a:p>
            <a:pPr lvl="3"/>
            <a:r>
              <a:t>neljäs taso</a:t>
            </a:r>
          </a:p>
          <a:p>
            <a:pPr lvl="4"/>
            <a:r>
              <a:t>viides taso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pic" sz="quarter" idx="13"/>
          </p:nvPr>
        </p:nvSpPr>
        <p:spPr>
          <a:xfrm>
            <a:off x="611560" y="1106998"/>
            <a:ext cx="3456000" cy="1008002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pic" sz="quarter" idx="14"/>
          </p:nvPr>
        </p:nvSpPr>
        <p:spPr>
          <a:xfrm>
            <a:off x="611560" y="2355725"/>
            <a:ext cx="3456000" cy="1008001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pic" sz="quarter" idx="15"/>
          </p:nvPr>
        </p:nvSpPr>
        <p:spPr>
          <a:xfrm>
            <a:off x="611560" y="3571290"/>
            <a:ext cx="3456000" cy="1008001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64289" y="4867201"/>
            <a:ext cx="1595702" cy="129601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pic" idx="13"/>
          </p:nvPr>
        </p:nvSpPr>
        <p:spPr>
          <a:xfrm>
            <a:off x="612001" y="1107001"/>
            <a:ext cx="7920002" cy="3456001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64289" y="4867201"/>
            <a:ext cx="1595702" cy="12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101" name="Shape 1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"/>
          </p:nvPr>
        </p:nvSpPr>
        <p:spPr>
          <a:xfrm>
            <a:off x="612001" y="1113234"/>
            <a:ext cx="3816002" cy="1674020"/>
          </a:xfrm>
          <a:prstGeom prst="rect">
            <a:avLst/>
          </a:prstGeom>
          <a:solidFill>
            <a:schemeClr val="accent3"/>
          </a:solidFill>
        </p:spPr>
        <p:txBody>
          <a:bodyPr lIns="179990" tIns="179990" rIns="179990" bIns="179990"/>
          <a:lstStyle>
            <a:lvl1pPr>
              <a:spcBef>
                <a:spcPts val="600"/>
              </a:spcBef>
              <a:defRPr sz="1200">
                <a:solidFill>
                  <a:srgbClr val="FFFFFF"/>
                </a:solidFill>
              </a:defRPr>
            </a:lvl1pPr>
            <a:lvl2pPr marL="719101" indent="-363520">
              <a:spcBef>
                <a:spcPts val="600"/>
              </a:spcBef>
              <a:defRPr sz="1200">
                <a:solidFill>
                  <a:srgbClr val="FFFFFF"/>
                </a:solidFill>
              </a:defRPr>
            </a:lvl2pPr>
          </a:lstStyle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sz="quarter" idx="13"/>
          </p:nvPr>
        </p:nvSpPr>
        <p:spPr>
          <a:xfrm>
            <a:off x="4726801" y="1113234"/>
            <a:ext cx="3816001" cy="1674020"/>
          </a:xfrm>
          <a:prstGeom prst="rect">
            <a:avLst/>
          </a:prstGeom>
          <a:solidFill>
            <a:schemeClr val="accent1"/>
          </a:solidFill>
        </p:spPr>
        <p:txBody>
          <a:bodyPr lIns="179990" tIns="179990" rIns="179990" bIns="179990"/>
          <a:lstStyle>
            <a:lvl1pPr>
              <a:spcBef>
                <a:spcPts val="450"/>
              </a:spcBef>
              <a:defRPr sz="1200">
                <a:solidFill>
                  <a:srgbClr val="FFFFFF"/>
                </a:solidFill>
              </a:defRPr>
            </a:lvl1pPr>
          </a:lstStyle>
          <a:p>
            <a:pPr>
              <a:spcBef>
                <a:spcPts val="600"/>
              </a:spcBef>
              <a:defRPr sz="1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body" sz="quarter" idx="14"/>
          </p:nvPr>
        </p:nvSpPr>
        <p:spPr>
          <a:xfrm>
            <a:off x="612001" y="3057805"/>
            <a:ext cx="3816002" cy="1674020"/>
          </a:xfrm>
          <a:prstGeom prst="rect">
            <a:avLst/>
          </a:prstGeom>
          <a:solidFill>
            <a:schemeClr val="accent2"/>
          </a:solidFill>
        </p:spPr>
        <p:txBody>
          <a:bodyPr lIns="179990" tIns="179990" rIns="179990" bIns="179990"/>
          <a:lstStyle>
            <a:lvl1pPr>
              <a:spcBef>
                <a:spcPts val="450"/>
              </a:spcBef>
              <a:defRPr sz="1200">
                <a:solidFill>
                  <a:srgbClr val="FFFFFF"/>
                </a:solidFill>
              </a:defRPr>
            </a:lvl1pPr>
          </a:lstStyle>
          <a:p>
            <a:pPr>
              <a:spcBef>
                <a:spcPts val="600"/>
              </a:spcBef>
              <a:defRPr sz="1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5"/>
          </p:nvPr>
        </p:nvSpPr>
        <p:spPr>
          <a:xfrm>
            <a:off x="4726801" y="3057805"/>
            <a:ext cx="3816001" cy="1674020"/>
          </a:xfrm>
          <a:prstGeom prst="rect">
            <a:avLst/>
          </a:prstGeom>
          <a:solidFill>
            <a:schemeClr val="accent4"/>
          </a:solidFill>
        </p:spPr>
        <p:txBody>
          <a:bodyPr lIns="179990" tIns="179990" rIns="179990" bIns="179990"/>
          <a:lstStyle>
            <a:lvl1pPr>
              <a:spcBef>
                <a:spcPts val="450"/>
              </a:spcBef>
              <a:defRPr sz="1200">
                <a:solidFill>
                  <a:srgbClr val="FFFFFF"/>
                </a:solidFill>
              </a:defRPr>
            </a:lvl1pPr>
          </a:lstStyle>
          <a:p>
            <a:pPr>
              <a:spcBef>
                <a:spcPts val="600"/>
              </a:spcBef>
              <a:defRPr sz="1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6" name="Shape 106"/>
          <p:cNvSpPr>
            <a:spLocks noGrp="1"/>
          </p:cNvSpPr>
          <p:nvPr>
            <p:ph type="body" sz="quarter" idx="16"/>
          </p:nvPr>
        </p:nvSpPr>
        <p:spPr>
          <a:xfrm>
            <a:off x="619320" y="1113234"/>
            <a:ext cx="3816002" cy="378396"/>
          </a:xfrm>
          <a:prstGeom prst="rect">
            <a:avLst/>
          </a:prstGeom>
        </p:spPr>
        <p:txBody>
          <a:bodyPr lIns="107993" tIns="107993" rIns="107993" bIns="107993"/>
          <a:lstStyle>
            <a:lvl1pPr marL="0" indent="0" defTabSz="500634">
              <a:spcBef>
                <a:spcPts val="375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lvl1pPr>
          </a:lstStyle>
          <a:p>
            <a:pPr marL="0" indent="0" defTabSz="667512">
              <a:spcBef>
                <a:spcPts val="500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7"/>
          </p:nvPr>
        </p:nvSpPr>
        <p:spPr>
          <a:xfrm>
            <a:off x="4726801" y="1113234"/>
            <a:ext cx="3816001" cy="378396"/>
          </a:xfrm>
          <a:prstGeom prst="rect">
            <a:avLst/>
          </a:prstGeom>
        </p:spPr>
        <p:txBody>
          <a:bodyPr lIns="107993" tIns="107993" rIns="107993" bIns="107993"/>
          <a:lstStyle>
            <a:lvl1pPr marL="0" indent="0" defTabSz="500634">
              <a:spcBef>
                <a:spcPts val="375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lvl1pPr>
          </a:lstStyle>
          <a:p>
            <a:pPr marL="0" indent="0" defTabSz="667512">
              <a:spcBef>
                <a:spcPts val="500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body" sz="quarter" idx="18"/>
          </p:nvPr>
        </p:nvSpPr>
        <p:spPr>
          <a:xfrm>
            <a:off x="612001" y="3059101"/>
            <a:ext cx="3816002" cy="378396"/>
          </a:xfrm>
          <a:prstGeom prst="rect">
            <a:avLst/>
          </a:prstGeom>
        </p:spPr>
        <p:txBody>
          <a:bodyPr lIns="107993" tIns="107993" rIns="107993" bIns="107993"/>
          <a:lstStyle>
            <a:lvl1pPr marL="0" indent="0" defTabSz="500634">
              <a:spcBef>
                <a:spcPts val="375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lvl1pPr>
          </a:lstStyle>
          <a:p>
            <a:pPr marL="0" indent="0" defTabSz="667512">
              <a:spcBef>
                <a:spcPts val="500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9" name="Shape 109"/>
          <p:cNvSpPr>
            <a:spLocks noGrp="1"/>
          </p:cNvSpPr>
          <p:nvPr>
            <p:ph type="body" sz="quarter" idx="19"/>
          </p:nvPr>
        </p:nvSpPr>
        <p:spPr>
          <a:xfrm>
            <a:off x="4726801" y="3059101"/>
            <a:ext cx="3816001" cy="378396"/>
          </a:xfrm>
          <a:prstGeom prst="rect">
            <a:avLst/>
          </a:prstGeom>
        </p:spPr>
        <p:txBody>
          <a:bodyPr lIns="107993" tIns="107993" rIns="107993" bIns="107993"/>
          <a:lstStyle>
            <a:lvl1pPr marL="0" indent="0" defTabSz="500634">
              <a:spcBef>
                <a:spcPts val="375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lvl1pPr>
          </a:lstStyle>
          <a:p>
            <a:pPr marL="0" indent="0" defTabSz="667512">
              <a:spcBef>
                <a:spcPts val="500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g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7164289" y="4867201"/>
            <a:ext cx="1595702" cy="129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jpg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7769449" y="-2"/>
            <a:ext cx="1373366" cy="264586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503992" y="108857"/>
            <a:ext cx="7380376" cy="889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7" tIns="45718" rIns="45717" bIns="45718" anchor="ctr">
            <a:normAutofit/>
          </a:bodyPr>
          <a:lstStyle/>
          <a:p>
            <a:r>
              <a:t>Muokkaa perustyyl. napsautt.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503992" y="1039585"/>
            <a:ext cx="7380376" cy="3584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7" tIns="45718" rIns="45717" bIns="45718">
            <a:normAutofit/>
          </a:bodyPr>
          <a:lstStyle/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  <a:p>
            <a:pPr lvl="2"/>
            <a:r>
              <a:t>kolmas taso</a:t>
            </a:r>
          </a:p>
          <a:p>
            <a:pPr lvl="3"/>
            <a:r>
              <a:t>neljäs taso</a:t>
            </a:r>
          </a:p>
          <a:p>
            <a:pPr lvl="4"/>
            <a:r>
              <a:t>viides taso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45247" y="4822097"/>
            <a:ext cx="220970" cy="219288"/>
          </a:xfrm>
          <a:prstGeom prst="rect">
            <a:avLst/>
          </a:prstGeom>
          <a:ln w="12700">
            <a:miter lim="400000"/>
          </a:ln>
        </p:spPr>
        <p:txBody>
          <a:bodyPr wrap="none" lIns="45717" tIns="45718" rIns="45717" bIns="45718" anchor="ctr">
            <a:spAutoFit/>
          </a:bodyPr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6" r:id="rId16"/>
    <p:sldLayoutId id="2147483667" r:id="rId17"/>
    <p:sldLayoutId id="2147483668" r:id="rId18"/>
  </p:sldLayoutIdLst>
  <p:transition spd="med"/>
  <p:txStyles>
    <p:titleStyle>
      <a:lvl1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9pPr>
    </p:titleStyle>
    <p:bodyStyle>
      <a:lvl1pPr marL="355582" marR="0" indent="-355582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‒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809982" marR="0" indent="-454400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‒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324135" marR="0" indent="-519313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‒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514172" marR="0" indent="-258523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‒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1686068" marR="0" indent="-249452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‒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14474" marR="0" indent="-228588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2971652" marR="0" indent="-228588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28829" marR="0" indent="-228588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886006" marR="0" indent="-228588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178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355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532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709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5886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064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240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418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4.emf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omidigi.fi/" TargetMode="Externa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ctrTitle"/>
          </p:nvPr>
        </p:nvSpPr>
        <p:spPr>
          <a:xfrm>
            <a:off x="1115618" y="1347617"/>
            <a:ext cx="7200801" cy="1224137"/>
          </a:xfrm>
          <a:prstGeom prst="rect">
            <a:avLst/>
          </a:prstGeom>
        </p:spPr>
        <p:txBody>
          <a:bodyPr/>
          <a:lstStyle/>
          <a:p>
            <a:r>
              <a:rPr lang="fi-FI" dirty="0"/>
              <a:t>Ensisijaisesti sähköisesti tarjottavien </a:t>
            </a:r>
            <a:br>
              <a:rPr lang="fi-FI" dirty="0"/>
            </a:br>
            <a:r>
              <a:rPr lang="fi-FI" dirty="0"/>
              <a:t>palvelujen tiekartta </a:t>
            </a:r>
            <a:r>
              <a:rPr lang="fi-FI" dirty="0" smtClean="0"/>
              <a:t>2017-2021</a:t>
            </a:r>
            <a:endParaRPr dirty="0"/>
          </a:p>
        </p:txBody>
      </p:sp>
      <p:sp>
        <p:nvSpPr>
          <p:cNvPr id="182" name="Shape 182"/>
          <p:cNvSpPr>
            <a:spLocks noGrp="1"/>
          </p:cNvSpPr>
          <p:nvPr>
            <p:ph type="subTitle" sz="quarter" idx="1"/>
          </p:nvPr>
        </p:nvSpPr>
        <p:spPr>
          <a:xfrm>
            <a:off x="1146630" y="4548980"/>
            <a:ext cx="4865806" cy="321129"/>
          </a:xfrm>
          <a:prstGeom prst="rect">
            <a:avLst/>
          </a:prstGeom>
        </p:spPr>
        <p:txBody>
          <a:bodyPr/>
          <a:lstStyle/>
          <a:p>
            <a:r>
              <a:t>Julkisen hallinnon ICT-osasto</a:t>
            </a:r>
          </a:p>
        </p:txBody>
      </p:sp>
      <p:sp>
        <p:nvSpPr>
          <p:cNvPr id="183" name="Shape 183"/>
          <p:cNvSpPr>
            <a:spLocks noGrp="1"/>
          </p:cNvSpPr>
          <p:nvPr>
            <p:ph type="body" idx="13"/>
          </p:nvPr>
        </p:nvSpPr>
        <p:spPr>
          <a:xfrm>
            <a:off x="1173491" y="2643758"/>
            <a:ext cx="7200801" cy="35143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 lnSpcReduction="10000"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000"/>
            </a:lvl1pPr>
          </a:lstStyle>
          <a:p>
            <a:r>
              <a:rPr lang="fi-FI" dirty="0" smtClean="0"/>
              <a:t>27.4.2017 </a:t>
            </a:r>
            <a:r>
              <a:rPr lang="fi-FI" b="1" dirty="0" err="1" smtClean="0"/>
              <a:t>DigiNYT-seurantaryhmä</a:t>
            </a:r>
            <a:endParaRPr lang="fi-FI" b="1" dirty="0" smtClean="0"/>
          </a:p>
          <a:p>
            <a:r>
              <a:rPr lang="fi-FI" dirty="0" smtClean="0"/>
              <a:t>Marjukka Saarijärvi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uorakulmio 124"/>
          <p:cNvSpPr/>
          <p:nvPr/>
        </p:nvSpPr>
        <p:spPr>
          <a:xfrm>
            <a:off x="4438723" y="2736908"/>
            <a:ext cx="629252" cy="76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994" tIns="45718" rIns="91436" bIns="45718" rtlCol="0" anchor="ctr"/>
          <a:lstStyle/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26" name="Suorakulmio 125"/>
          <p:cNvSpPr/>
          <p:nvPr/>
        </p:nvSpPr>
        <p:spPr>
          <a:xfrm>
            <a:off x="4433404" y="3696502"/>
            <a:ext cx="629252" cy="76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994" tIns="45718" rIns="91436" bIns="45718" rtlCol="0" anchor="ctr"/>
          <a:lstStyle/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24" name="Suorakulmio 123"/>
          <p:cNvSpPr/>
          <p:nvPr/>
        </p:nvSpPr>
        <p:spPr>
          <a:xfrm>
            <a:off x="4444042" y="1531006"/>
            <a:ext cx="629252" cy="76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994" tIns="45718" rIns="91436" bIns="45718" rtlCol="0" anchor="ctr"/>
          <a:lstStyle/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590-6505-E447-AB2D-C626D5C1B00D}" type="datetime1">
              <a:rPr lang="fi-FI" smtClean="0"/>
              <a:pPr/>
              <a:t>26.4.2017</a:t>
            </a:fld>
            <a:endParaRPr lang="fi-FI" dirty="0"/>
          </a:p>
        </p:txBody>
      </p:sp>
      <p:grpSp>
        <p:nvGrpSpPr>
          <p:cNvPr id="5" name="Group 75"/>
          <p:cNvGrpSpPr/>
          <p:nvPr/>
        </p:nvGrpSpPr>
        <p:grpSpPr>
          <a:xfrm>
            <a:off x="4275073" y="3859553"/>
            <a:ext cx="923228" cy="629361"/>
            <a:chOff x="8763546" y="532357"/>
            <a:chExt cx="1230970" cy="839149"/>
          </a:xfrm>
        </p:grpSpPr>
        <p:sp>
          <p:nvSpPr>
            <p:cNvPr id="70" name="Oval 69"/>
            <p:cNvSpPr/>
            <p:nvPr/>
          </p:nvSpPr>
          <p:spPr>
            <a:xfrm>
              <a:off x="9168907" y="532357"/>
              <a:ext cx="419652" cy="41965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763546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Avoin</a:t>
              </a:r>
            </a:p>
          </p:txBody>
        </p:sp>
      </p:grpSp>
      <p:grpSp>
        <p:nvGrpSpPr>
          <p:cNvPr id="9" name="Group 74"/>
          <p:cNvGrpSpPr/>
          <p:nvPr/>
        </p:nvGrpSpPr>
        <p:grpSpPr>
          <a:xfrm>
            <a:off x="4294762" y="2976564"/>
            <a:ext cx="923228" cy="629361"/>
            <a:chOff x="9882129" y="532357"/>
            <a:chExt cx="1230970" cy="839149"/>
          </a:xfrm>
        </p:grpSpPr>
        <p:sp>
          <p:nvSpPr>
            <p:cNvPr id="68" name="Oval 67"/>
            <p:cNvSpPr/>
            <p:nvPr/>
          </p:nvSpPr>
          <p:spPr>
            <a:xfrm>
              <a:off x="10266522" y="532357"/>
              <a:ext cx="419652" cy="41965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accent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9882129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Ehdotettu</a:t>
              </a:r>
            </a:p>
          </p:txBody>
        </p:sp>
      </p:grpSp>
      <p:grpSp>
        <p:nvGrpSpPr>
          <p:cNvPr id="10" name="Group 73"/>
          <p:cNvGrpSpPr/>
          <p:nvPr/>
        </p:nvGrpSpPr>
        <p:grpSpPr>
          <a:xfrm>
            <a:off x="4310713" y="1362327"/>
            <a:ext cx="923228" cy="629361"/>
            <a:chOff x="10232644" y="532357"/>
            <a:chExt cx="1230970" cy="839149"/>
          </a:xfrm>
        </p:grpSpPr>
        <p:sp>
          <p:nvSpPr>
            <p:cNvPr id="69" name="Oval 68"/>
            <p:cNvSpPr/>
            <p:nvPr/>
          </p:nvSpPr>
          <p:spPr>
            <a:xfrm>
              <a:off x="10617036" y="532357"/>
              <a:ext cx="419652" cy="419652"/>
            </a:xfrm>
            <a:prstGeom prst="ellipse">
              <a:avLst/>
            </a:prstGeom>
            <a:solidFill>
              <a:schemeClr val="accent4"/>
            </a:solidFill>
            <a:ln w="254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0232644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Valmis</a:t>
              </a:r>
            </a:p>
          </p:txBody>
        </p:sp>
      </p:grpSp>
      <p:sp>
        <p:nvSpPr>
          <p:cNvPr id="11" name="Suorakulmio 10"/>
          <p:cNvSpPr/>
          <p:nvPr/>
        </p:nvSpPr>
        <p:spPr>
          <a:xfrm>
            <a:off x="158463" y="205978"/>
            <a:ext cx="1221112" cy="9078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9616" y="6611"/>
            <a:ext cx="6646850" cy="1171563"/>
          </a:xfrm>
        </p:spPr>
        <p:txBody>
          <a:bodyPr>
            <a:normAutofit/>
          </a:bodyPr>
          <a:lstStyle/>
          <a:p>
            <a:r>
              <a:rPr lang="en-US" sz="2600" b="1" dirty="0" err="1"/>
              <a:t>Palvelujen</a:t>
            </a:r>
            <a:r>
              <a:rPr lang="en-US" sz="2600" b="1" dirty="0"/>
              <a:t> </a:t>
            </a:r>
            <a:r>
              <a:rPr lang="en-US" sz="2600" b="1" dirty="0" err="1"/>
              <a:t>valinnassa</a:t>
            </a:r>
            <a:r>
              <a:rPr lang="en-US" sz="2600" b="1" dirty="0"/>
              <a:t> ja </a:t>
            </a:r>
            <a:r>
              <a:rPr lang="en-US" sz="2600" b="1" dirty="0" err="1"/>
              <a:t>kehittämisessä</a:t>
            </a:r>
            <a:r>
              <a:rPr lang="en-US" sz="2600" b="1" dirty="0"/>
              <a:t> </a:t>
            </a:r>
            <a:r>
              <a:rPr lang="en-US" sz="2600" b="1" dirty="0" err="1"/>
              <a:t>käytettävät</a:t>
            </a:r>
            <a:r>
              <a:rPr lang="en-US" sz="2600" b="1" dirty="0"/>
              <a:t> </a:t>
            </a:r>
            <a:r>
              <a:rPr lang="en-US" sz="2600" b="1" dirty="0" err="1"/>
              <a:t>kriteerit</a:t>
            </a:r>
            <a:endParaRPr lang="fi-FI" sz="2600" b="1" dirty="0"/>
          </a:p>
        </p:txBody>
      </p:sp>
      <p:sp>
        <p:nvSpPr>
          <p:cNvPr id="13" name="Tekstiruutu 12"/>
          <p:cNvSpPr txBox="1"/>
          <p:nvPr/>
        </p:nvSpPr>
        <p:spPr>
          <a:xfrm>
            <a:off x="5169233" y="3954896"/>
            <a:ext cx="2496588" cy="311619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r>
              <a:rPr lang="fi-FI" sz="1400" dirty="0"/>
              <a:t>Palvelua ei ole vielä nimetty.</a:t>
            </a:r>
          </a:p>
        </p:txBody>
      </p:sp>
      <p:sp>
        <p:nvSpPr>
          <p:cNvPr id="120" name="Tekstiruutu 119"/>
          <p:cNvSpPr txBox="1"/>
          <p:nvPr/>
        </p:nvSpPr>
        <p:spPr>
          <a:xfrm>
            <a:off x="5196896" y="2905805"/>
            <a:ext cx="3551955" cy="969492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Palvelu on ehdolla tiekartalle. Viranomainen ei ole vielä tehnyt strategista valintaa. Palvelua kehitetään suhteessa kriteereihin</a:t>
            </a:r>
          </a:p>
        </p:txBody>
      </p:sp>
      <p:sp>
        <p:nvSpPr>
          <p:cNvPr id="121" name="Tekstiruutu 120"/>
          <p:cNvSpPr txBox="1"/>
          <p:nvPr/>
        </p:nvSpPr>
        <p:spPr>
          <a:xfrm>
            <a:off x="5196899" y="1378706"/>
            <a:ext cx="3176541" cy="750201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Palvelu on tarjottavissa ja käytettävissä ensisijaisesti sähköisesti.</a:t>
            </a:r>
          </a:p>
        </p:txBody>
      </p:sp>
      <p:sp>
        <p:nvSpPr>
          <p:cNvPr id="14" name="Oikea aaltosulje 13"/>
          <p:cNvSpPr/>
          <p:nvPr/>
        </p:nvSpPr>
        <p:spPr>
          <a:xfrm rot="10800000">
            <a:off x="4110352" y="1281984"/>
            <a:ext cx="210086" cy="2390201"/>
          </a:xfrm>
          <a:prstGeom prst="rightBrace">
            <a:avLst>
              <a:gd name="adj1" fmla="val 8333"/>
              <a:gd name="adj2" fmla="val 47836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5" name="Suorakulmio 14"/>
          <p:cNvSpPr/>
          <p:nvPr/>
        </p:nvSpPr>
        <p:spPr>
          <a:xfrm>
            <a:off x="285017" y="1157624"/>
            <a:ext cx="3666358" cy="37694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994" tIns="45718" rIns="91436" bIns="45718" rtlCol="0" anchor="ctr"/>
          <a:lstStyle/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r>
              <a:rPr lang="fi-FI" sz="1300" dirty="0">
                <a:solidFill>
                  <a:schemeClr val="tx1"/>
                </a:solidFill>
              </a:rPr>
              <a:t>Palvelun kehittämisessä noudatetaan digitalisoinnin periaatteita (D9)</a:t>
            </a:r>
          </a:p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r>
              <a:rPr lang="fi-FI" sz="1300" dirty="0">
                <a:solidFill>
                  <a:schemeClr val="tx1"/>
                </a:solidFill>
              </a:rPr>
              <a:t>Asiakkaan kokema palvelu</a:t>
            </a:r>
          </a:p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r>
              <a:rPr lang="fi-FI" sz="1300" dirty="0">
                <a:solidFill>
                  <a:schemeClr val="tx1"/>
                </a:solidFill>
              </a:rPr>
              <a:t>Toiminnassa ja jatkuvassa käytössä oleva palvelu</a:t>
            </a:r>
          </a:p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r>
              <a:rPr lang="fi-FI" sz="1300" dirty="0">
                <a:solidFill>
                  <a:schemeClr val="tx1"/>
                </a:solidFill>
              </a:rPr>
              <a:t>Toimii luotettavasti, myös poikkeustilanteissa, 24/7</a:t>
            </a:r>
          </a:p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r>
              <a:rPr lang="fi-FI" sz="1300" dirty="0">
                <a:solidFill>
                  <a:schemeClr val="tx1"/>
                </a:solidFill>
              </a:rPr>
              <a:t>Tietoturvallinen, auditoitu</a:t>
            </a:r>
          </a:p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r>
              <a:rPr lang="fi-FI" sz="1300" dirty="0">
                <a:solidFill>
                  <a:schemeClr val="tx1"/>
                </a:solidFill>
              </a:rPr>
              <a:t>Helppokäyttöinen, saavutettava, selkeä kieli</a:t>
            </a:r>
          </a:p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r>
              <a:rPr lang="fi-FI" sz="1300" dirty="0">
                <a:solidFill>
                  <a:schemeClr val="tx1"/>
                </a:solidFill>
              </a:rPr>
              <a:t>Käytön </a:t>
            </a:r>
            <a:r>
              <a:rPr lang="fi-FI" sz="1300">
                <a:solidFill>
                  <a:schemeClr val="tx1"/>
                </a:solidFill>
              </a:rPr>
              <a:t>tuki </a:t>
            </a:r>
            <a:r>
              <a:rPr lang="fi-FI" sz="1300" smtClean="0">
                <a:solidFill>
                  <a:schemeClr val="tx1"/>
                </a:solidFill>
              </a:rPr>
              <a:t>järjestetty</a:t>
            </a:r>
          </a:p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r>
              <a:rPr lang="fi-FI" sz="1300" smtClean="0">
                <a:solidFill>
                  <a:schemeClr val="tx1"/>
                </a:solidFill>
              </a:rPr>
              <a:t>Vaihtoehtoinen </a:t>
            </a:r>
            <a:r>
              <a:rPr lang="fi-FI" sz="1300" dirty="0">
                <a:solidFill>
                  <a:schemeClr val="tx1"/>
                </a:solidFill>
              </a:rPr>
              <a:t>palvelukanava on </a:t>
            </a:r>
            <a:r>
              <a:rPr lang="fi-FI" sz="1300" dirty="0" smtClean="0">
                <a:solidFill>
                  <a:schemeClr val="tx1"/>
                </a:solidFill>
              </a:rPr>
              <a:t>järjestetty</a:t>
            </a:r>
            <a:endParaRPr lang="fi-FI" sz="1300" dirty="0">
              <a:solidFill>
                <a:schemeClr val="tx1"/>
              </a:solidFill>
            </a:endParaRPr>
          </a:p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r>
              <a:rPr lang="fi-FI" sz="1300" dirty="0">
                <a:solidFill>
                  <a:schemeClr val="tx1"/>
                </a:solidFill>
              </a:rPr>
              <a:t>Tunnistettu </a:t>
            </a:r>
            <a:r>
              <a:rPr lang="fi-FI" sz="1300" dirty="0" smtClean="0">
                <a:solidFill>
                  <a:schemeClr val="tx1"/>
                </a:solidFill>
              </a:rPr>
              <a:t>käyttäjäryhmä</a:t>
            </a:r>
            <a:endParaRPr lang="fi-FI" sz="1300" dirty="0">
              <a:solidFill>
                <a:schemeClr val="tx1"/>
              </a:solidFill>
            </a:endParaRPr>
          </a:p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r>
              <a:rPr lang="fi-FI" sz="1300" dirty="0">
                <a:solidFill>
                  <a:schemeClr val="tx1"/>
                </a:solidFill>
              </a:rPr>
              <a:t>Vähentää hallinnollista taakkaa</a:t>
            </a:r>
          </a:p>
          <a:p>
            <a:pPr marL="214303" indent="-214303">
              <a:spcAft>
                <a:spcPts val="450"/>
              </a:spcAft>
              <a:buFont typeface="Arial" charset="0"/>
              <a:buChar char="•"/>
            </a:pPr>
            <a:r>
              <a:rPr lang="fi-FI" sz="1300" dirty="0">
                <a:solidFill>
                  <a:schemeClr val="tx1"/>
                </a:solidFill>
              </a:rPr>
              <a:t>Parantaa julkisen hallinnon tuottavuutta</a:t>
            </a:r>
          </a:p>
        </p:txBody>
      </p:sp>
      <p:grpSp>
        <p:nvGrpSpPr>
          <p:cNvPr id="23" name="Group 73"/>
          <p:cNvGrpSpPr/>
          <p:nvPr/>
        </p:nvGrpSpPr>
        <p:grpSpPr>
          <a:xfrm>
            <a:off x="4310713" y="2137028"/>
            <a:ext cx="923228" cy="629361"/>
            <a:chOff x="10232644" y="532357"/>
            <a:chExt cx="1230970" cy="839149"/>
          </a:xfrm>
        </p:grpSpPr>
        <p:sp>
          <p:nvSpPr>
            <p:cNvPr id="24" name="Oval 68"/>
            <p:cNvSpPr/>
            <p:nvPr/>
          </p:nvSpPr>
          <p:spPr>
            <a:xfrm>
              <a:off x="10617036" y="532357"/>
              <a:ext cx="419652" cy="419652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5" name="TextBox 72"/>
            <p:cNvSpPr txBox="1"/>
            <p:nvPr/>
          </p:nvSpPr>
          <p:spPr>
            <a:xfrm>
              <a:off x="10232644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Valittu</a:t>
              </a:r>
            </a:p>
          </p:txBody>
        </p:sp>
      </p:grpSp>
      <p:sp>
        <p:nvSpPr>
          <p:cNvPr id="26" name="Tekstiruutu 25"/>
          <p:cNvSpPr txBox="1"/>
          <p:nvPr/>
        </p:nvSpPr>
        <p:spPr>
          <a:xfrm>
            <a:off x="5196899" y="2166106"/>
            <a:ext cx="3176541" cy="523216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Palvelu on valittu tiekartalle. Palvelua kehitetään suhteessa kriteereihin. </a:t>
            </a:r>
          </a:p>
        </p:txBody>
      </p:sp>
    </p:spTree>
    <p:extLst>
      <p:ext uri="{BB962C8B-B14F-4D97-AF65-F5344CB8AC3E}">
        <p14:creationId xmlns:p14="http://schemas.microsoft.com/office/powerpoint/2010/main" val="177635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26" grpId="0" animBg="1"/>
      <p:bldP spid="124" grpId="0" animBg="1"/>
      <p:bldP spid="13" grpId="0"/>
      <p:bldP spid="120" grpId="0"/>
      <p:bldP spid="121" grpId="0"/>
      <p:bldP spid="14" grpId="0" animBg="1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30302" y="23482"/>
            <a:ext cx="8229600" cy="1102519"/>
          </a:xfrm>
        </p:spPr>
        <p:txBody>
          <a:bodyPr>
            <a:normAutofit/>
          </a:bodyPr>
          <a:lstStyle/>
          <a:p>
            <a:r>
              <a:rPr lang="fi-FI" sz="2700" b="1" dirty="0">
                <a:solidFill>
                  <a:schemeClr val="accent1"/>
                </a:solidFill>
              </a:rPr>
              <a:t>Tiekartan palvelut vuodelle 2017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814979" y="4822097"/>
            <a:ext cx="151238" cy="219288"/>
          </a:xfrm>
        </p:spPr>
        <p:txBody>
          <a:bodyPr/>
          <a:lstStyle/>
          <a:p>
            <a:fld id="{E2B5E1F0-91D4-E742-9874-5AD5FB476029}" type="slidenum">
              <a:rPr lang="fi-FI" smtClean="0"/>
              <a:pPr/>
              <a:t>11</a:t>
            </a:fld>
            <a:endParaRPr lang="fi-FI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651" y="4527425"/>
            <a:ext cx="8295067" cy="381861"/>
          </a:xfrm>
          <a:prstGeom prst="rect">
            <a:avLst/>
          </a:prstGeom>
        </p:spPr>
      </p:pic>
      <p:pic>
        <p:nvPicPr>
          <p:cNvPr id="9" name="Kuva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3440">
            <a:off x="223956" y="4178564"/>
            <a:ext cx="412692" cy="659958"/>
          </a:xfrm>
          <a:prstGeom prst="rect">
            <a:avLst/>
          </a:prstGeom>
        </p:spPr>
      </p:pic>
      <p:sp>
        <p:nvSpPr>
          <p:cNvPr id="10" name="Freeform 44"/>
          <p:cNvSpPr/>
          <p:nvPr/>
        </p:nvSpPr>
        <p:spPr>
          <a:xfrm>
            <a:off x="8443958" y="4588640"/>
            <a:ext cx="230202" cy="324429"/>
          </a:xfrm>
          <a:custGeom>
            <a:avLst/>
            <a:gdLst>
              <a:gd name="connsiteX0" fmla="*/ 58899 w 325783"/>
              <a:gd name="connsiteY0" fmla="*/ 430696 h 430696"/>
              <a:gd name="connsiteX1" fmla="*/ 323942 w 325783"/>
              <a:gd name="connsiteY1" fmla="*/ 231913 h 430696"/>
              <a:gd name="connsiteX2" fmla="*/ 47855 w 325783"/>
              <a:gd name="connsiteY2" fmla="*/ 33130 h 430696"/>
              <a:gd name="connsiteX3" fmla="*/ 36812 w 325783"/>
              <a:gd name="connsiteY3" fmla="*/ 33130 h 430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783" h="430696">
                <a:moveTo>
                  <a:pt x="58899" y="430696"/>
                </a:moveTo>
                <a:cubicBezTo>
                  <a:pt x="192341" y="364435"/>
                  <a:pt x="325783" y="298174"/>
                  <a:pt x="323942" y="231913"/>
                </a:cubicBezTo>
                <a:cubicBezTo>
                  <a:pt x="322101" y="165652"/>
                  <a:pt x="95710" y="66260"/>
                  <a:pt x="47855" y="33130"/>
                </a:cubicBezTo>
                <a:cubicBezTo>
                  <a:pt x="0" y="0"/>
                  <a:pt x="36812" y="33130"/>
                  <a:pt x="36812" y="33130"/>
                </a:cubicBezTo>
              </a:path>
            </a:pathLst>
          </a:custGeom>
          <a:ln w="349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cxnSp>
        <p:nvCxnSpPr>
          <p:cNvPr id="16" name="Straight Connector 52"/>
          <p:cNvCxnSpPr/>
          <p:nvPr/>
        </p:nvCxnSpPr>
        <p:spPr>
          <a:xfrm flipV="1">
            <a:off x="2463466" y="1038373"/>
            <a:ext cx="0" cy="3780000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53"/>
          <p:cNvCxnSpPr/>
          <p:nvPr/>
        </p:nvCxnSpPr>
        <p:spPr>
          <a:xfrm flipV="1">
            <a:off x="4527216" y="1038373"/>
            <a:ext cx="0" cy="3780000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54"/>
          <p:cNvCxnSpPr/>
          <p:nvPr/>
        </p:nvCxnSpPr>
        <p:spPr>
          <a:xfrm flipV="1">
            <a:off x="6590966" y="1038373"/>
            <a:ext cx="0" cy="3780000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" name="Kuva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661" r="71502"/>
          <a:stretch>
            <a:fillRect/>
          </a:stretch>
        </p:blipFill>
        <p:spPr>
          <a:xfrm>
            <a:off x="5976263" y="4238982"/>
            <a:ext cx="614705" cy="585036"/>
          </a:xfrm>
          <a:prstGeom prst="rect">
            <a:avLst/>
          </a:prstGeom>
        </p:spPr>
      </p:pic>
      <p:sp>
        <p:nvSpPr>
          <p:cNvPr id="140" name="Oval 325"/>
          <p:cNvSpPr/>
          <p:nvPr/>
        </p:nvSpPr>
        <p:spPr>
          <a:xfrm>
            <a:off x="6700039" y="2314194"/>
            <a:ext cx="503999" cy="503999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41" name="Oval 328"/>
          <p:cNvSpPr/>
          <p:nvPr/>
        </p:nvSpPr>
        <p:spPr>
          <a:xfrm>
            <a:off x="6700039" y="4080590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42" name="Oval 330"/>
          <p:cNvSpPr/>
          <p:nvPr/>
        </p:nvSpPr>
        <p:spPr>
          <a:xfrm>
            <a:off x="6700039" y="2902993"/>
            <a:ext cx="503999" cy="503999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43" name="Oval 330"/>
          <p:cNvSpPr/>
          <p:nvPr/>
        </p:nvSpPr>
        <p:spPr>
          <a:xfrm>
            <a:off x="6700039" y="3491792"/>
            <a:ext cx="503999" cy="503999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44" name="Oval 325"/>
          <p:cNvSpPr/>
          <p:nvPr/>
        </p:nvSpPr>
        <p:spPr>
          <a:xfrm>
            <a:off x="6700039" y="1136596"/>
            <a:ext cx="503999" cy="503999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49" name="Straight Connector 54"/>
          <p:cNvCxnSpPr/>
          <p:nvPr/>
        </p:nvCxnSpPr>
        <p:spPr>
          <a:xfrm flipV="1">
            <a:off x="8654716" y="1038381"/>
            <a:ext cx="0" cy="3611742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Oval 325"/>
          <p:cNvSpPr/>
          <p:nvPr/>
        </p:nvSpPr>
        <p:spPr>
          <a:xfrm>
            <a:off x="6700039" y="1725395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>
              <a:ln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152" name="Oval 325"/>
          <p:cNvSpPr/>
          <p:nvPr/>
        </p:nvSpPr>
        <p:spPr>
          <a:xfrm>
            <a:off x="4668039" y="2326894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53" name="Oval 328"/>
          <p:cNvSpPr/>
          <p:nvPr/>
        </p:nvSpPr>
        <p:spPr>
          <a:xfrm>
            <a:off x="4668039" y="4093290"/>
            <a:ext cx="503999" cy="503999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54" name="Oval 330"/>
          <p:cNvSpPr/>
          <p:nvPr/>
        </p:nvSpPr>
        <p:spPr>
          <a:xfrm>
            <a:off x="4668039" y="2915693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55" name="Oval 330"/>
          <p:cNvSpPr/>
          <p:nvPr/>
        </p:nvSpPr>
        <p:spPr>
          <a:xfrm>
            <a:off x="4668039" y="3504492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56" name="Oval 325"/>
          <p:cNvSpPr/>
          <p:nvPr/>
        </p:nvSpPr>
        <p:spPr>
          <a:xfrm>
            <a:off x="4668039" y="1149296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57" name="Oval 325"/>
          <p:cNvSpPr/>
          <p:nvPr/>
        </p:nvSpPr>
        <p:spPr>
          <a:xfrm>
            <a:off x="4668039" y="1738095"/>
            <a:ext cx="503999" cy="503999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07" name="Suorakulmio 106"/>
          <p:cNvSpPr/>
          <p:nvPr/>
        </p:nvSpPr>
        <p:spPr>
          <a:xfrm>
            <a:off x="4862896" y="1175062"/>
            <a:ext cx="1378878" cy="396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>
                <a:solidFill>
                  <a:schemeClr val="accent1"/>
                </a:solidFill>
              </a:rPr>
              <a:t>M</a:t>
            </a:r>
            <a:r>
              <a:rPr lang="fi-FI" sz="1100" b="1" smtClean="0">
                <a:solidFill>
                  <a:schemeClr val="accent1"/>
                </a:solidFill>
              </a:rPr>
              <a:t>uuttoilmoitus</a:t>
            </a:r>
            <a:endParaRPr lang="fi-FI" sz="1100" b="1" dirty="0">
              <a:solidFill>
                <a:schemeClr val="accent1"/>
              </a:solidFill>
            </a:endParaRPr>
          </a:p>
        </p:txBody>
      </p:sp>
      <p:sp>
        <p:nvSpPr>
          <p:cNvPr id="137" name="Suorakulmio 136"/>
          <p:cNvSpPr/>
          <p:nvPr/>
        </p:nvSpPr>
        <p:spPr>
          <a:xfrm>
            <a:off x="6926891" y="2364991"/>
            <a:ext cx="1373305" cy="396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>
                <a:solidFill>
                  <a:schemeClr val="accent1"/>
                </a:solidFill>
              </a:rPr>
              <a:t>Verokortti verkossa</a:t>
            </a:r>
          </a:p>
        </p:txBody>
      </p:sp>
      <p:sp>
        <p:nvSpPr>
          <p:cNvPr id="158" name="Suorakulmio 157"/>
          <p:cNvSpPr/>
          <p:nvPr/>
        </p:nvSpPr>
        <p:spPr>
          <a:xfrm>
            <a:off x="6926891" y="3533391"/>
            <a:ext cx="1373305" cy="396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>
                <a:solidFill>
                  <a:schemeClr val="accent1"/>
                </a:solidFill>
              </a:rPr>
              <a:t>Veroilmoitus verkossa</a:t>
            </a:r>
          </a:p>
        </p:txBody>
      </p:sp>
      <p:sp>
        <p:nvSpPr>
          <p:cNvPr id="159" name="Suorakulmio 158"/>
          <p:cNvSpPr/>
          <p:nvPr/>
        </p:nvSpPr>
        <p:spPr>
          <a:xfrm>
            <a:off x="4862898" y="1784662"/>
            <a:ext cx="1670500" cy="396000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 err="1">
                <a:solidFill>
                  <a:schemeClr val="accent1"/>
                </a:solidFill>
              </a:rPr>
              <a:t>Opintopolku.fi</a:t>
            </a:r>
            <a:r>
              <a:rPr lang="fi-FI" sz="1100" b="1" dirty="0">
                <a:solidFill>
                  <a:schemeClr val="accent1"/>
                </a:solidFill>
              </a:rPr>
              <a:t> </a:t>
            </a:r>
            <a:r>
              <a:rPr lang="fi-FI" sz="900" dirty="0" smtClean="0">
                <a:solidFill>
                  <a:schemeClr val="accent1"/>
                </a:solidFill>
              </a:rPr>
              <a:t>koulutukseen hakeutuminen</a:t>
            </a:r>
            <a:endParaRPr lang="fi-FI" sz="1100" dirty="0">
              <a:solidFill>
                <a:schemeClr val="accent1"/>
              </a:solidFill>
            </a:endParaRPr>
          </a:p>
        </p:txBody>
      </p:sp>
      <p:sp>
        <p:nvSpPr>
          <p:cNvPr id="160" name="Suorakulmio 159"/>
          <p:cNvSpPr/>
          <p:nvPr/>
        </p:nvSpPr>
        <p:spPr>
          <a:xfrm>
            <a:off x="4875598" y="2368862"/>
            <a:ext cx="1130833" cy="396000"/>
          </a:xfrm>
          <a:prstGeom prst="rect">
            <a:avLst/>
          </a:prstGeom>
          <a:solidFill>
            <a:schemeClr val="bg1"/>
          </a:solidFill>
          <a:ln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200" b="1" dirty="0" err="1">
                <a:solidFill>
                  <a:schemeClr val="accent1"/>
                </a:solidFill>
              </a:rPr>
              <a:t>Virre</a:t>
            </a:r>
            <a:r>
              <a:rPr lang="fi-FI" sz="1200" b="1" dirty="0">
                <a:solidFill>
                  <a:schemeClr val="accent1"/>
                </a:solidFill>
              </a:rPr>
              <a:t> </a:t>
            </a:r>
            <a:r>
              <a:rPr lang="fi-FI" sz="900" b="1" dirty="0">
                <a:solidFill>
                  <a:schemeClr val="accent1"/>
                </a:solidFill>
              </a:rPr>
              <a:t>(PRH)</a:t>
            </a:r>
          </a:p>
        </p:txBody>
      </p:sp>
      <p:sp>
        <p:nvSpPr>
          <p:cNvPr id="161" name="Suorakulmio 160"/>
          <p:cNvSpPr/>
          <p:nvPr/>
        </p:nvSpPr>
        <p:spPr>
          <a:xfrm>
            <a:off x="4859782" y="2969690"/>
            <a:ext cx="1673616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>
                <a:solidFill>
                  <a:schemeClr val="accent1"/>
                </a:solidFill>
              </a:rPr>
              <a:t>Tavaramerkkirekisteröinnin hakeminen </a:t>
            </a:r>
            <a:r>
              <a:rPr lang="fi-FI" sz="900" b="1" dirty="0">
                <a:solidFill>
                  <a:schemeClr val="accent1"/>
                </a:solidFill>
              </a:rPr>
              <a:t>(PRH)</a:t>
            </a:r>
            <a:endParaRPr lang="fi-FI" sz="1100" b="1" dirty="0">
              <a:solidFill>
                <a:schemeClr val="accent1"/>
              </a:solidFill>
            </a:endParaRPr>
          </a:p>
        </p:txBody>
      </p:sp>
      <p:sp>
        <p:nvSpPr>
          <p:cNvPr id="162" name="Suorakulmio 161"/>
          <p:cNvSpPr/>
          <p:nvPr/>
        </p:nvSpPr>
        <p:spPr>
          <a:xfrm>
            <a:off x="4862898" y="3549962"/>
            <a:ext cx="1130833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 err="1">
                <a:solidFill>
                  <a:schemeClr val="accent1"/>
                </a:solidFill>
              </a:rPr>
              <a:t>Palkka.fi</a:t>
            </a:r>
            <a:endParaRPr lang="fi-FI" sz="1200" b="1" dirty="0">
              <a:solidFill>
                <a:schemeClr val="accent1"/>
              </a:solidFill>
            </a:endParaRPr>
          </a:p>
        </p:txBody>
      </p:sp>
      <p:sp>
        <p:nvSpPr>
          <p:cNvPr id="163" name="Suorakulmio 162"/>
          <p:cNvSpPr/>
          <p:nvPr/>
        </p:nvSpPr>
        <p:spPr>
          <a:xfrm>
            <a:off x="4888298" y="4134162"/>
            <a:ext cx="1130833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200" b="1" dirty="0" err="1" smtClean="0">
                <a:solidFill>
                  <a:schemeClr val="accent1"/>
                </a:solidFill>
              </a:rPr>
              <a:t>Valtiolle.fi</a:t>
            </a:r>
            <a:endParaRPr lang="fi-FI" sz="1200" b="1" dirty="0">
              <a:solidFill>
                <a:schemeClr val="accent1"/>
              </a:solidFill>
            </a:endParaRPr>
          </a:p>
        </p:txBody>
      </p:sp>
      <p:sp>
        <p:nvSpPr>
          <p:cNvPr id="164" name="Suorakulmio 163"/>
          <p:cNvSpPr/>
          <p:nvPr/>
        </p:nvSpPr>
        <p:spPr>
          <a:xfrm>
            <a:off x="6920298" y="1175062"/>
            <a:ext cx="1130833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>
                <a:solidFill>
                  <a:schemeClr val="accent1"/>
                </a:solidFill>
              </a:rPr>
              <a:t>Omakanta</a:t>
            </a:r>
          </a:p>
        </p:txBody>
      </p:sp>
      <p:sp>
        <p:nvSpPr>
          <p:cNvPr id="165" name="Suorakulmio 164"/>
          <p:cNvSpPr/>
          <p:nvPr/>
        </p:nvSpPr>
        <p:spPr>
          <a:xfrm>
            <a:off x="6920298" y="1784662"/>
            <a:ext cx="1130833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 err="1">
                <a:solidFill>
                  <a:schemeClr val="accent1"/>
                </a:solidFill>
              </a:rPr>
              <a:t>Otakantaa.fi</a:t>
            </a:r>
            <a:endParaRPr lang="fi-FI" sz="1200" b="1" dirty="0">
              <a:solidFill>
                <a:schemeClr val="accent1"/>
              </a:solidFill>
            </a:endParaRPr>
          </a:p>
        </p:txBody>
      </p:sp>
      <p:sp>
        <p:nvSpPr>
          <p:cNvPr id="166" name="Suorakulmio 165"/>
          <p:cNvSpPr/>
          <p:nvPr/>
        </p:nvSpPr>
        <p:spPr>
          <a:xfrm>
            <a:off x="6932998" y="2953062"/>
            <a:ext cx="1130833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>
                <a:solidFill>
                  <a:schemeClr val="accent1"/>
                </a:solidFill>
              </a:rPr>
              <a:t>Omavero</a:t>
            </a:r>
          </a:p>
        </p:txBody>
      </p:sp>
      <p:sp>
        <p:nvSpPr>
          <p:cNvPr id="167" name="Suorakulmio 166"/>
          <p:cNvSpPr/>
          <p:nvPr/>
        </p:nvSpPr>
        <p:spPr>
          <a:xfrm>
            <a:off x="6945698" y="4134162"/>
            <a:ext cx="1130833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>
                <a:solidFill>
                  <a:schemeClr val="accent1"/>
                </a:solidFill>
              </a:rPr>
              <a:t>Viljelijöiden verkkoasiointi</a:t>
            </a:r>
          </a:p>
        </p:txBody>
      </p:sp>
      <p:sp>
        <p:nvSpPr>
          <p:cNvPr id="51" name="Oval 325"/>
          <p:cNvSpPr/>
          <p:nvPr/>
        </p:nvSpPr>
        <p:spPr>
          <a:xfrm>
            <a:off x="2737198" y="2309525"/>
            <a:ext cx="503999" cy="503999"/>
          </a:xfrm>
          <a:prstGeom prst="ellipse">
            <a:avLst/>
          </a:prstGeom>
          <a:solidFill>
            <a:srgbClr val="92D05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52" name="Oval 328"/>
          <p:cNvSpPr/>
          <p:nvPr/>
        </p:nvSpPr>
        <p:spPr>
          <a:xfrm>
            <a:off x="2737198" y="4075921"/>
            <a:ext cx="503999" cy="503999"/>
          </a:xfrm>
          <a:prstGeom prst="ellipse">
            <a:avLst/>
          </a:prstGeom>
          <a:solidFill>
            <a:srgbClr val="92D05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53" name="Oval 330"/>
          <p:cNvSpPr/>
          <p:nvPr/>
        </p:nvSpPr>
        <p:spPr>
          <a:xfrm>
            <a:off x="2737198" y="2898324"/>
            <a:ext cx="503999" cy="503999"/>
          </a:xfrm>
          <a:prstGeom prst="ellipse">
            <a:avLst/>
          </a:prstGeom>
          <a:solidFill>
            <a:srgbClr val="92D05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>
              <a:ln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54" name="Oval 330"/>
          <p:cNvSpPr/>
          <p:nvPr/>
        </p:nvSpPr>
        <p:spPr>
          <a:xfrm>
            <a:off x="2737198" y="3487123"/>
            <a:ext cx="503999" cy="503999"/>
          </a:xfrm>
          <a:prstGeom prst="ellipse">
            <a:avLst/>
          </a:prstGeom>
          <a:solidFill>
            <a:srgbClr val="92D05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55" name="Oval 325"/>
          <p:cNvSpPr/>
          <p:nvPr/>
        </p:nvSpPr>
        <p:spPr>
          <a:xfrm>
            <a:off x="2737198" y="1131927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56" name="Oval 325"/>
          <p:cNvSpPr/>
          <p:nvPr/>
        </p:nvSpPr>
        <p:spPr>
          <a:xfrm>
            <a:off x="2737198" y="1720726"/>
            <a:ext cx="503999" cy="503999"/>
          </a:xfrm>
          <a:prstGeom prst="ellipse">
            <a:avLst/>
          </a:prstGeom>
          <a:solidFill>
            <a:srgbClr val="92D05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57" name="Suorakulmio 56"/>
          <p:cNvSpPr/>
          <p:nvPr/>
        </p:nvSpPr>
        <p:spPr>
          <a:xfrm>
            <a:off x="2932057" y="1157693"/>
            <a:ext cx="1417307" cy="396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 err="1" smtClean="0">
                <a:solidFill>
                  <a:schemeClr val="accent1"/>
                </a:solidFill>
              </a:rPr>
              <a:t>TE-palvelut</a:t>
            </a:r>
            <a:r>
              <a:rPr lang="fi-FI" sz="1100" b="1" dirty="0" smtClean="0">
                <a:solidFill>
                  <a:schemeClr val="accent1"/>
                </a:solidFill>
              </a:rPr>
              <a:t> (12)</a:t>
            </a:r>
            <a:endParaRPr lang="fi-FI" sz="1100" b="1" dirty="0">
              <a:solidFill>
                <a:schemeClr val="accent1"/>
              </a:solidFill>
            </a:endParaRPr>
          </a:p>
        </p:txBody>
      </p:sp>
      <p:sp>
        <p:nvSpPr>
          <p:cNvPr id="58" name="Suorakulmio 57"/>
          <p:cNvSpPr/>
          <p:nvPr/>
        </p:nvSpPr>
        <p:spPr>
          <a:xfrm>
            <a:off x="2924573" y="1738632"/>
            <a:ext cx="1582608" cy="4252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r>
              <a:rPr lang="fi-FI" sz="1050" b="1" dirty="0" smtClean="0">
                <a:solidFill>
                  <a:schemeClr val="accent1"/>
                </a:solidFill>
              </a:rPr>
              <a:t>Ylioppilastutkintolautakunnan lomakkeet</a:t>
            </a:r>
            <a:endParaRPr lang="fi-FI" sz="1050" b="1" dirty="0">
              <a:solidFill>
                <a:schemeClr val="accent1"/>
              </a:solidFill>
            </a:endParaRPr>
          </a:p>
        </p:txBody>
      </p:sp>
      <p:sp>
        <p:nvSpPr>
          <p:cNvPr id="59" name="Suorakulmio 58"/>
          <p:cNvSpPr/>
          <p:nvPr/>
        </p:nvSpPr>
        <p:spPr>
          <a:xfrm>
            <a:off x="2944756" y="2351493"/>
            <a:ext cx="1562426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r>
              <a:rPr lang="fi-FI" sz="1100" b="1" dirty="0" err="1">
                <a:solidFill>
                  <a:schemeClr val="accent1"/>
                </a:solidFill>
              </a:rPr>
              <a:t>Enterfinland</a:t>
            </a:r>
            <a:r>
              <a:rPr lang="fi-FI" sz="1100" b="1" dirty="0">
                <a:solidFill>
                  <a:schemeClr val="accent1"/>
                </a:solidFill>
              </a:rPr>
              <a:t>: </a:t>
            </a:r>
            <a:r>
              <a:rPr lang="fi-FI" sz="1100" b="1" dirty="0" err="1">
                <a:solidFill>
                  <a:schemeClr val="accent1"/>
                </a:solidFill>
              </a:rPr>
              <a:t>ensim-mäinen</a:t>
            </a:r>
            <a:r>
              <a:rPr lang="fi-FI" sz="1100" b="1" dirty="0">
                <a:solidFill>
                  <a:schemeClr val="accent1"/>
                </a:solidFill>
              </a:rPr>
              <a:t> oleskelulupa</a:t>
            </a:r>
          </a:p>
        </p:txBody>
      </p:sp>
      <p:sp>
        <p:nvSpPr>
          <p:cNvPr id="60" name="Suorakulmio 59"/>
          <p:cNvSpPr/>
          <p:nvPr/>
        </p:nvSpPr>
        <p:spPr>
          <a:xfrm>
            <a:off x="2944754" y="2935693"/>
            <a:ext cx="1582461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r>
              <a:rPr lang="fi-FI" sz="1050" b="1" dirty="0" err="1">
                <a:solidFill>
                  <a:schemeClr val="accent1"/>
                </a:solidFill>
              </a:rPr>
              <a:t>Enterfinland</a:t>
            </a:r>
            <a:r>
              <a:rPr lang="fi-FI" sz="1050" b="1" dirty="0">
                <a:solidFill>
                  <a:schemeClr val="accent1"/>
                </a:solidFill>
              </a:rPr>
              <a:t>: Suomen kansalaisuus</a:t>
            </a:r>
          </a:p>
        </p:txBody>
      </p:sp>
      <p:sp>
        <p:nvSpPr>
          <p:cNvPr id="61" name="Suorakulmio 60"/>
          <p:cNvSpPr/>
          <p:nvPr/>
        </p:nvSpPr>
        <p:spPr>
          <a:xfrm>
            <a:off x="2944756" y="3532593"/>
            <a:ext cx="1404608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 err="1">
                <a:solidFill>
                  <a:schemeClr val="accent1"/>
                </a:solidFill>
              </a:rPr>
              <a:t>Enterfinland</a:t>
            </a:r>
            <a:r>
              <a:rPr lang="fi-FI" sz="1100" b="1" dirty="0">
                <a:solidFill>
                  <a:schemeClr val="accent1"/>
                </a:solidFill>
              </a:rPr>
              <a:t>: EU-rekisteröinti</a:t>
            </a:r>
          </a:p>
        </p:txBody>
      </p:sp>
      <p:sp>
        <p:nvSpPr>
          <p:cNvPr id="62" name="Suorakulmio 61"/>
          <p:cNvSpPr/>
          <p:nvPr/>
        </p:nvSpPr>
        <p:spPr>
          <a:xfrm>
            <a:off x="2957457" y="4116793"/>
            <a:ext cx="1549726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 err="1">
                <a:solidFill>
                  <a:schemeClr val="accent1"/>
                </a:solidFill>
              </a:rPr>
              <a:t>Enterfinland</a:t>
            </a:r>
            <a:r>
              <a:rPr lang="fi-FI" sz="1100" b="1" dirty="0">
                <a:solidFill>
                  <a:schemeClr val="accent1"/>
                </a:solidFill>
              </a:rPr>
              <a:t>: Oleskeluluvan jatko</a:t>
            </a:r>
          </a:p>
        </p:txBody>
      </p:sp>
      <p:grpSp>
        <p:nvGrpSpPr>
          <p:cNvPr id="99" name="Group 74"/>
          <p:cNvGrpSpPr/>
          <p:nvPr/>
        </p:nvGrpSpPr>
        <p:grpSpPr>
          <a:xfrm>
            <a:off x="7280548" y="433322"/>
            <a:ext cx="923228" cy="629361"/>
            <a:chOff x="9882129" y="532357"/>
            <a:chExt cx="1230970" cy="839149"/>
          </a:xfrm>
        </p:grpSpPr>
        <p:sp>
          <p:nvSpPr>
            <p:cNvPr id="100" name="Oval 67"/>
            <p:cNvSpPr/>
            <p:nvPr/>
          </p:nvSpPr>
          <p:spPr>
            <a:xfrm>
              <a:off x="10266522" y="532357"/>
              <a:ext cx="419652" cy="419652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accent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01" name="TextBox 71"/>
            <p:cNvSpPr txBox="1"/>
            <p:nvPr/>
          </p:nvSpPr>
          <p:spPr>
            <a:xfrm>
              <a:off x="9882129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Valittu</a:t>
              </a:r>
            </a:p>
          </p:txBody>
        </p:sp>
      </p:grpSp>
      <p:grpSp>
        <p:nvGrpSpPr>
          <p:cNvPr id="106" name="Group 75"/>
          <p:cNvGrpSpPr/>
          <p:nvPr/>
        </p:nvGrpSpPr>
        <p:grpSpPr>
          <a:xfrm>
            <a:off x="6072009" y="433322"/>
            <a:ext cx="923228" cy="629361"/>
            <a:chOff x="8763546" y="532357"/>
            <a:chExt cx="1230970" cy="839149"/>
          </a:xfrm>
        </p:grpSpPr>
        <p:sp>
          <p:nvSpPr>
            <p:cNvPr id="108" name="Oval 69"/>
            <p:cNvSpPr/>
            <p:nvPr/>
          </p:nvSpPr>
          <p:spPr>
            <a:xfrm>
              <a:off x="9168907" y="532357"/>
              <a:ext cx="419652" cy="41965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09" name="TextBox 70"/>
            <p:cNvSpPr txBox="1"/>
            <p:nvPr/>
          </p:nvSpPr>
          <p:spPr>
            <a:xfrm>
              <a:off x="8763546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Avoin</a:t>
              </a:r>
            </a:p>
          </p:txBody>
        </p:sp>
      </p:grpSp>
      <p:grpSp>
        <p:nvGrpSpPr>
          <p:cNvPr id="110" name="Group 74"/>
          <p:cNvGrpSpPr/>
          <p:nvPr/>
        </p:nvGrpSpPr>
        <p:grpSpPr>
          <a:xfrm>
            <a:off x="6670948" y="433322"/>
            <a:ext cx="923228" cy="629361"/>
            <a:chOff x="9882129" y="532357"/>
            <a:chExt cx="1230970" cy="839149"/>
          </a:xfrm>
        </p:grpSpPr>
        <p:sp>
          <p:nvSpPr>
            <p:cNvPr id="111" name="Oval 67"/>
            <p:cNvSpPr/>
            <p:nvPr/>
          </p:nvSpPr>
          <p:spPr>
            <a:xfrm>
              <a:off x="10266522" y="532357"/>
              <a:ext cx="419652" cy="41965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accent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12" name="TextBox 71"/>
            <p:cNvSpPr txBox="1"/>
            <p:nvPr/>
          </p:nvSpPr>
          <p:spPr>
            <a:xfrm>
              <a:off x="9882129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Ehdotettu</a:t>
              </a:r>
            </a:p>
          </p:txBody>
        </p:sp>
      </p:grpSp>
      <p:sp>
        <p:nvSpPr>
          <p:cNvPr id="113" name="Rectangle 76"/>
          <p:cNvSpPr/>
          <p:nvPr/>
        </p:nvSpPr>
        <p:spPr>
          <a:xfrm>
            <a:off x="5802418" y="263113"/>
            <a:ext cx="2497776" cy="7918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grpSp>
        <p:nvGrpSpPr>
          <p:cNvPr id="114" name="Group 74"/>
          <p:cNvGrpSpPr/>
          <p:nvPr/>
        </p:nvGrpSpPr>
        <p:grpSpPr>
          <a:xfrm>
            <a:off x="6913069" y="398429"/>
            <a:ext cx="923228" cy="629361"/>
            <a:chOff x="9882129" y="532357"/>
            <a:chExt cx="1230970" cy="839149"/>
          </a:xfrm>
        </p:grpSpPr>
        <p:sp>
          <p:nvSpPr>
            <p:cNvPr id="115" name="Oval 67"/>
            <p:cNvSpPr/>
            <p:nvPr/>
          </p:nvSpPr>
          <p:spPr>
            <a:xfrm>
              <a:off x="10266522" y="532357"/>
              <a:ext cx="419652" cy="419652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accent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16" name="TextBox 71"/>
            <p:cNvSpPr txBox="1"/>
            <p:nvPr/>
          </p:nvSpPr>
          <p:spPr>
            <a:xfrm>
              <a:off x="9882129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Valittu</a:t>
              </a:r>
            </a:p>
          </p:txBody>
        </p:sp>
      </p:grpSp>
      <p:grpSp>
        <p:nvGrpSpPr>
          <p:cNvPr id="117" name="Group 73"/>
          <p:cNvGrpSpPr/>
          <p:nvPr/>
        </p:nvGrpSpPr>
        <p:grpSpPr>
          <a:xfrm>
            <a:off x="7505506" y="398429"/>
            <a:ext cx="923228" cy="629361"/>
            <a:chOff x="10232644" y="532357"/>
            <a:chExt cx="1230970" cy="839149"/>
          </a:xfrm>
        </p:grpSpPr>
        <p:sp>
          <p:nvSpPr>
            <p:cNvPr id="118" name="Oval 68"/>
            <p:cNvSpPr/>
            <p:nvPr/>
          </p:nvSpPr>
          <p:spPr>
            <a:xfrm>
              <a:off x="10617036" y="532357"/>
              <a:ext cx="419652" cy="419652"/>
            </a:xfrm>
            <a:prstGeom prst="ellipse">
              <a:avLst/>
            </a:prstGeom>
            <a:solidFill>
              <a:schemeClr val="accent4"/>
            </a:solidFill>
            <a:ln w="254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19" name="TextBox 72"/>
            <p:cNvSpPr txBox="1"/>
            <p:nvPr/>
          </p:nvSpPr>
          <p:spPr>
            <a:xfrm>
              <a:off x="10232644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Valmis</a:t>
              </a:r>
            </a:p>
          </p:txBody>
        </p:sp>
      </p:grpSp>
      <p:grpSp>
        <p:nvGrpSpPr>
          <p:cNvPr id="120" name="Group 75"/>
          <p:cNvGrpSpPr/>
          <p:nvPr/>
        </p:nvGrpSpPr>
        <p:grpSpPr>
          <a:xfrm>
            <a:off x="5704531" y="398429"/>
            <a:ext cx="923228" cy="629361"/>
            <a:chOff x="8763546" y="532357"/>
            <a:chExt cx="1230970" cy="839149"/>
          </a:xfrm>
        </p:grpSpPr>
        <p:sp>
          <p:nvSpPr>
            <p:cNvPr id="121" name="Oval 69"/>
            <p:cNvSpPr/>
            <p:nvPr/>
          </p:nvSpPr>
          <p:spPr>
            <a:xfrm>
              <a:off x="9168907" y="532357"/>
              <a:ext cx="419652" cy="41965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22" name="TextBox 70"/>
            <p:cNvSpPr txBox="1"/>
            <p:nvPr/>
          </p:nvSpPr>
          <p:spPr>
            <a:xfrm>
              <a:off x="8763546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Avoin</a:t>
              </a:r>
            </a:p>
          </p:txBody>
        </p:sp>
      </p:grpSp>
      <p:grpSp>
        <p:nvGrpSpPr>
          <p:cNvPr id="123" name="Group 74"/>
          <p:cNvGrpSpPr/>
          <p:nvPr/>
        </p:nvGrpSpPr>
        <p:grpSpPr>
          <a:xfrm>
            <a:off x="6303469" y="398429"/>
            <a:ext cx="923228" cy="629361"/>
            <a:chOff x="9882129" y="532357"/>
            <a:chExt cx="1230970" cy="839149"/>
          </a:xfrm>
        </p:grpSpPr>
        <p:sp>
          <p:nvSpPr>
            <p:cNvPr id="124" name="Oval 67"/>
            <p:cNvSpPr/>
            <p:nvPr/>
          </p:nvSpPr>
          <p:spPr>
            <a:xfrm>
              <a:off x="10266522" y="532357"/>
              <a:ext cx="419652" cy="41965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accent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25" name="TextBox 71"/>
            <p:cNvSpPr txBox="1"/>
            <p:nvPr/>
          </p:nvSpPr>
          <p:spPr>
            <a:xfrm>
              <a:off x="9882129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Ehdotettu</a:t>
              </a:r>
            </a:p>
          </p:txBody>
        </p:sp>
      </p:grpSp>
      <p:sp>
        <p:nvSpPr>
          <p:cNvPr id="126" name="Oval 325"/>
          <p:cNvSpPr/>
          <p:nvPr/>
        </p:nvSpPr>
        <p:spPr>
          <a:xfrm>
            <a:off x="715731" y="2306619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>
              <a:ln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127" name="Oval 328"/>
          <p:cNvSpPr/>
          <p:nvPr/>
        </p:nvSpPr>
        <p:spPr>
          <a:xfrm>
            <a:off x="715731" y="4073015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>
              <a:ln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128" name="Oval 330"/>
          <p:cNvSpPr/>
          <p:nvPr/>
        </p:nvSpPr>
        <p:spPr>
          <a:xfrm>
            <a:off x="715731" y="2895418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>
              <a:ln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129" name="Oval 330"/>
          <p:cNvSpPr/>
          <p:nvPr/>
        </p:nvSpPr>
        <p:spPr>
          <a:xfrm>
            <a:off x="715731" y="3484217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>
              <a:ln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130" name="Oval 325"/>
          <p:cNvSpPr/>
          <p:nvPr/>
        </p:nvSpPr>
        <p:spPr>
          <a:xfrm>
            <a:off x="721351" y="1129021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131" name="Oval 325"/>
          <p:cNvSpPr/>
          <p:nvPr/>
        </p:nvSpPr>
        <p:spPr>
          <a:xfrm>
            <a:off x="715731" y="1717820"/>
            <a:ext cx="503999" cy="503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>
              <a:ln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132" name="Suorakulmio 131"/>
          <p:cNvSpPr/>
          <p:nvPr/>
        </p:nvSpPr>
        <p:spPr>
          <a:xfrm>
            <a:off x="910589" y="1154787"/>
            <a:ext cx="1552879" cy="396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 smtClean="0">
                <a:solidFill>
                  <a:schemeClr val="accent1"/>
                </a:solidFill>
              </a:rPr>
              <a:t>Verkkomaistraatti (2)</a:t>
            </a:r>
            <a:endParaRPr lang="fi-FI" sz="1100" b="1" dirty="0">
              <a:solidFill>
                <a:schemeClr val="accent1"/>
              </a:solidFill>
            </a:endParaRPr>
          </a:p>
        </p:txBody>
      </p:sp>
      <p:sp>
        <p:nvSpPr>
          <p:cNvPr id="133" name="Suorakulmio 132"/>
          <p:cNvSpPr/>
          <p:nvPr/>
        </p:nvSpPr>
        <p:spPr>
          <a:xfrm>
            <a:off x="910588" y="1764387"/>
            <a:ext cx="1552878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>
                <a:solidFill>
                  <a:schemeClr val="accent1"/>
                </a:solidFill>
              </a:rPr>
              <a:t>Kelan palvelukokonaisuus</a:t>
            </a:r>
          </a:p>
        </p:txBody>
      </p:sp>
      <p:sp>
        <p:nvSpPr>
          <p:cNvPr id="134" name="Suorakulmio 133"/>
          <p:cNvSpPr/>
          <p:nvPr/>
        </p:nvSpPr>
        <p:spPr>
          <a:xfrm>
            <a:off x="923289" y="2348587"/>
            <a:ext cx="1382590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 err="1">
                <a:solidFill>
                  <a:schemeClr val="accent1"/>
                </a:solidFill>
              </a:rPr>
              <a:t>Kansalaisaloite.fi</a:t>
            </a:r>
            <a:endParaRPr lang="fi-FI" sz="1100" b="1" dirty="0">
              <a:solidFill>
                <a:schemeClr val="accent1"/>
              </a:solidFill>
            </a:endParaRPr>
          </a:p>
        </p:txBody>
      </p:sp>
      <p:sp>
        <p:nvSpPr>
          <p:cNvPr id="135" name="Suorakulmio 134"/>
          <p:cNvSpPr/>
          <p:nvPr/>
        </p:nvSpPr>
        <p:spPr>
          <a:xfrm>
            <a:off x="923289" y="2932787"/>
            <a:ext cx="1382590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 err="1">
                <a:solidFill>
                  <a:schemeClr val="accent1"/>
                </a:solidFill>
              </a:rPr>
              <a:t>Kuntalaisaloite.fi</a:t>
            </a:r>
            <a:endParaRPr lang="fi-FI" sz="1200" b="1" dirty="0">
              <a:solidFill>
                <a:schemeClr val="accent1"/>
              </a:solidFill>
            </a:endParaRPr>
          </a:p>
        </p:txBody>
      </p:sp>
      <p:sp>
        <p:nvSpPr>
          <p:cNvPr id="136" name="Suorakulmio 135"/>
          <p:cNvSpPr/>
          <p:nvPr/>
        </p:nvSpPr>
        <p:spPr>
          <a:xfrm>
            <a:off x="923289" y="3529687"/>
            <a:ext cx="1470055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100" b="1" dirty="0" err="1">
                <a:solidFill>
                  <a:schemeClr val="accent1"/>
                </a:solidFill>
              </a:rPr>
              <a:t>Lausuntopalvelu.fi</a:t>
            </a:r>
            <a:endParaRPr lang="fi-FI" sz="1100" b="1" dirty="0">
              <a:solidFill>
                <a:schemeClr val="accent1"/>
              </a:solidFill>
            </a:endParaRPr>
          </a:p>
        </p:txBody>
      </p:sp>
      <p:sp>
        <p:nvSpPr>
          <p:cNvPr id="138" name="Suorakulmio 137"/>
          <p:cNvSpPr/>
          <p:nvPr/>
        </p:nvSpPr>
        <p:spPr>
          <a:xfrm>
            <a:off x="935988" y="4113887"/>
            <a:ext cx="1282426" cy="396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r>
              <a:rPr lang="fi-FI" sz="1200" b="1" dirty="0" err="1">
                <a:solidFill>
                  <a:schemeClr val="accent1"/>
                </a:solidFill>
              </a:rPr>
              <a:t>nuortenideat.fi</a:t>
            </a:r>
            <a:endParaRPr lang="fi-FI" sz="1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3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b="1" kern="1200" dirty="0" smtClean="0">
                <a:solidFill>
                  <a:srgbClr val="304E88"/>
                </a:solidFill>
                <a:latin typeface="Calibri Light"/>
              </a:rPr>
              <a:t>Elämäntapahtuma : Haku </a:t>
            </a:r>
            <a:r>
              <a:rPr lang="fi-FI" sz="2000" b="1" kern="1200" dirty="0">
                <a:solidFill>
                  <a:srgbClr val="304E88"/>
                </a:solidFill>
                <a:latin typeface="Calibri Light"/>
              </a:rPr>
              <a:t>peruskoulun jälkeisiin koulutuksiin ja opiskelupaikan vastaanottaminen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472633" y="1124194"/>
            <a:ext cx="7836480" cy="3584479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</p:txBody>
      </p:sp>
      <p:sp>
        <p:nvSpPr>
          <p:cNvPr id="4" name="Ellipsi 3"/>
          <p:cNvSpPr/>
          <p:nvPr/>
        </p:nvSpPr>
        <p:spPr>
          <a:xfrm>
            <a:off x="6679856" y="677283"/>
            <a:ext cx="1160890" cy="1082450"/>
          </a:xfrm>
          <a:prstGeom prst="ellipse">
            <a:avLst/>
          </a:prstGeom>
          <a:solidFill>
            <a:srgbClr val="5AB5EC"/>
          </a:solidFill>
          <a:ln w="25400" cap="flat" cmpd="sng" algn="ctr">
            <a:solidFill>
              <a:srgbClr val="5AB5E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505073"/>
            <a:ext cx="7884368" cy="3032117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114034" y="1939481"/>
            <a:ext cx="1087248" cy="473201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ctr" defTabSz="342875" hangingPunct="1"/>
            <a:r>
              <a:rPr lang="fi-FI" sz="800" kern="1200" dirty="0">
                <a:solidFill>
                  <a:srgbClr val="FFFFFF"/>
                </a:solidFill>
                <a:latin typeface="Calibri"/>
              </a:rPr>
              <a:t>Haluan edetä opinnoissani</a:t>
            </a:r>
          </a:p>
          <a:p>
            <a:pPr algn="ctr" defTabSz="342875" hangingPunct="1"/>
            <a:endParaRPr lang="fi-FI" sz="800" kern="1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6933185" y="1945165"/>
            <a:ext cx="1087248" cy="338546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ctr" defTabSz="342875" hangingPunct="1"/>
            <a:r>
              <a:rPr lang="fi-FI" sz="800" kern="1200" dirty="0" smtClean="0">
                <a:solidFill>
                  <a:srgbClr val="FFFFFF"/>
                </a:solidFill>
                <a:latin typeface="Calibri"/>
              </a:rPr>
              <a:t>Olen aloittanut opiskelun</a:t>
            </a:r>
            <a:endParaRPr lang="fi-FI" sz="800" kern="1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4679697" y="1554929"/>
            <a:ext cx="1087248" cy="461657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ctr" defTabSz="342875" hangingPunct="1"/>
            <a:r>
              <a:rPr lang="fi-FI" sz="800" kern="1200" dirty="0" smtClean="0">
                <a:solidFill>
                  <a:srgbClr val="FFFFFF"/>
                </a:solidFill>
                <a:latin typeface="Calibri"/>
              </a:rPr>
              <a:t>Jäljennykset ylioppilastutkinto-todistuksista (YTL)</a:t>
            </a:r>
            <a:endParaRPr lang="fi-FI" sz="800" kern="1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6407889" y="3815120"/>
            <a:ext cx="1152128" cy="369324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ctr" defTabSz="342875" hangingPunct="1"/>
            <a:r>
              <a:rPr lang="fi-FI" sz="900" kern="1200" dirty="0" smtClean="0">
                <a:solidFill>
                  <a:srgbClr val="FFFFFF"/>
                </a:solidFill>
                <a:latin typeface="Calibri"/>
              </a:rPr>
              <a:t>Kelan asiointipalvelut</a:t>
            </a:r>
            <a:endParaRPr lang="fi-FI" sz="900" kern="1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3560010" y="2130994"/>
            <a:ext cx="1047680" cy="584767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ctr" defTabSz="342875" hangingPunct="1"/>
            <a:r>
              <a:rPr lang="fi-FI" sz="800" b="1" kern="1200" dirty="0" smtClean="0">
                <a:solidFill>
                  <a:srgbClr val="FFFFFF"/>
                </a:solidFill>
                <a:latin typeface="Calibri"/>
              </a:rPr>
              <a:t>Opiskelupaikan hakeminen ja sen vastaanottaminen</a:t>
            </a:r>
          </a:p>
          <a:p>
            <a:pPr algn="ctr" defTabSz="342875" hangingPunct="1"/>
            <a:r>
              <a:rPr lang="fi-FI" sz="800" b="1" kern="1200" dirty="0" err="1" smtClean="0">
                <a:solidFill>
                  <a:srgbClr val="FFFFFF"/>
                </a:solidFill>
                <a:latin typeface="Calibri"/>
              </a:rPr>
              <a:t>Opintopolku.fi</a:t>
            </a:r>
            <a:endParaRPr lang="fi-FI" sz="800" b="1" kern="1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1975389" y="3701600"/>
            <a:ext cx="1047680" cy="707878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r>
              <a:rPr lang="fi-FI" sz="800" b="1" dirty="0">
                <a:solidFill>
                  <a:srgbClr val="FFFFFF"/>
                </a:solidFill>
                <a:latin typeface="Calibri" panose="020F0502020204030204" pitchFamily="34" charset="0"/>
              </a:rPr>
              <a:t>sähköinen henkilökohtainen osaamisen hankkimisen suunnitelma</a:t>
            </a:r>
            <a:r>
              <a:rPr lang="fi-FI" sz="8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5332758" y="3722783"/>
            <a:ext cx="868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Rahallinen tuki peruskoulun jälkeiseen opiskeluun</a:t>
            </a:r>
            <a:endParaRPr lang="fi-FI" sz="8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6679856" y="864565"/>
            <a:ext cx="1263617" cy="70788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fi-FI" sz="800" b="1" dirty="0">
                <a:solidFill>
                  <a:srgbClr val="FFFFFF"/>
                </a:solidFill>
                <a:latin typeface="Calibri" panose="020F0502020204030204" pitchFamily="34" charset="0"/>
              </a:rPr>
              <a:t>Tiedot koulutuksesta, yksittäisistä opintosuorituksista ja </a:t>
            </a:r>
            <a:r>
              <a:rPr lang="fi-FI" sz="8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tutkinnoista (koski-hanke)</a:t>
            </a:r>
            <a:endParaRPr lang="fi-FI" sz="8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Pyöristetty kuvaselitesuorakulmio 13"/>
          <p:cNvSpPr/>
          <p:nvPr/>
        </p:nvSpPr>
        <p:spPr>
          <a:xfrm>
            <a:off x="2618159" y="1266127"/>
            <a:ext cx="970722" cy="612648"/>
          </a:xfrm>
          <a:prstGeom prst="wedgeRoundRectCallout">
            <a:avLst>
              <a:gd name="adj1" fmla="val 43515"/>
              <a:gd name="adj2" fmla="val 68990"/>
              <a:gd name="adj3" fmla="val 16667"/>
            </a:avLst>
          </a:prstGeom>
          <a:solidFill>
            <a:srgbClr val="00B0F0"/>
          </a:solidFill>
          <a:ln w="9525" cap="flat" cmpd="sng" algn="ctr">
            <a:solidFill>
              <a:srgbClr val="5AB5EC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</a:rPr>
              <a:t>Ulkomailla suoritettujen tutkintojen tunnistamine</a:t>
            </a:r>
            <a:r>
              <a:rPr kumimoji="0" lang="fi-FI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15" name="Pyöristetty kuvaselitesuorakulmio 14"/>
          <p:cNvSpPr/>
          <p:nvPr/>
        </p:nvSpPr>
        <p:spPr>
          <a:xfrm>
            <a:off x="7395473" y="2639833"/>
            <a:ext cx="1192696" cy="417834"/>
          </a:xfrm>
          <a:prstGeom prst="wedgeRoundRectCallout">
            <a:avLst>
              <a:gd name="adj1" fmla="val -25721"/>
              <a:gd name="adj2" fmla="val -81686"/>
              <a:gd name="adj3" fmla="val 16667"/>
            </a:avLst>
          </a:prstGeom>
          <a:solidFill>
            <a:srgbClr val="00B0F0"/>
          </a:solidFill>
          <a:ln w="9525" cap="flat" cmpd="sng" algn="ctr">
            <a:solidFill>
              <a:srgbClr val="5AB5EC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</a:rPr>
              <a:t>Sähköinen ylioppilastutkinto (kokeet)</a:t>
            </a:r>
          </a:p>
        </p:txBody>
      </p:sp>
      <p:sp>
        <p:nvSpPr>
          <p:cNvPr id="16" name="Pyöristetty kuvaselitesuorakulmio 15"/>
          <p:cNvSpPr/>
          <p:nvPr/>
        </p:nvSpPr>
        <p:spPr>
          <a:xfrm>
            <a:off x="740231" y="4431279"/>
            <a:ext cx="1160890" cy="247443"/>
          </a:xfrm>
          <a:prstGeom prst="wedgeRoundRectCallout">
            <a:avLst>
              <a:gd name="adj1" fmla="val 44920"/>
              <a:gd name="adj2" fmla="val -101383"/>
              <a:gd name="adj3" fmla="val 16667"/>
            </a:avLst>
          </a:prstGeom>
          <a:solidFill>
            <a:srgbClr val="00B0F0"/>
          </a:solidFill>
          <a:ln w="9525" cap="flat" cmpd="sng" algn="ctr">
            <a:solidFill>
              <a:srgbClr val="5AB5EC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</a:rPr>
              <a:t>Opintopolku.fi</a:t>
            </a:r>
            <a:endParaRPr kumimoji="0" lang="fi-FI" sz="9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7" name="Pyöristetty kuvaselitesuorakulmio 16"/>
          <p:cNvSpPr/>
          <p:nvPr/>
        </p:nvSpPr>
        <p:spPr>
          <a:xfrm>
            <a:off x="7395473" y="3307742"/>
            <a:ext cx="1221308" cy="393858"/>
          </a:xfrm>
          <a:prstGeom prst="wedgeRoundRectCallout">
            <a:avLst>
              <a:gd name="adj1" fmla="val -30833"/>
              <a:gd name="adj2" fmla="val -91071"/>
              <a:gd name="adj3" fmla="val 16667"/>
            </a:avLst>
          </a:prstGeom>
          <a:solidFill>
            <a:srgbClr val="00B0F0"/>
          </a:solidFill>
          <a:ln w="9525" cap="flat" cmpd="sng" algn="ctr">
            <a:solidFill>
              <a:srgbClr val="5AB5EC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</a:rPr>
              <a:t>Yleisten kielitutkintojen </a:t>
            </a:r>
            <a:r>
              <a:rPr kumimoji="0" lang="fi-FI" sz="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</a:rPr>
              <a:t>digipalvelu</a:t>
            </a:r>
            <a:endParaRPr kumimoji="0" lang="fi-FI" sz="9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62224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590-6505-E447-AB2D-C626D5C1B00D}" type="datetime1">
              <a:rPr lang="fi-FI" smtClean="0"/>
              <a:pPr/>
              <a:t>26.4.2017</a:t>
            </a:fld>
            <a:endParaRPr lang="fi-FI"/>
          </a:p>
        </p:txBody>
      </p:sp>
      <p:pic>
        <p:nvPicPr>
          <p:cNvPr id="6" name="Kuva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132" y="4152420"/>
            <a:ext cx="8296201" cy="381761"/>
          </a:xfrm>
          <a:prstGeom prst="rect">
            <a:avLst/>
          </a:prstGeom>
        </p:spPr>
      </p:pic>
      <p:pic>
        <p:nvPicPr>
          <p:cNvPr id="8" name="Kuva 2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3440">
            <a:off x="446526" y="3822530"/>
            <a:ext cx="412748" cy="659785"/>
          </a:xfrm>
          <a:prstGeom prst="rect">
            <a:avLst/>
          </a:prstGeom>
        </p:spPr>
      </p:pic>
      <p:sp>
        <p:nvSpPr>
          <p:cNvPr id="45" name="Freeform 44"/>
          <p:cNvSpPr/>
          <p:nvPr/>
        </p:nvSpPr>
        <p:spPr>
          <a:xfrm>
            <a:off x="8341390" y="4226317"/>
            <a:ext cx="230234" cy="324344"/>
          </a:xfrm>
          <a:custGeom>
            <a:avLst/>
            <a:gdLst>
              <a:gd name="connsiteX0" fmla="*/ 58899 w 325783"/>
              <a:gd name="connsiteY0" fmla="*/ 430696 h 430696"/>
              <a:gd name="connsiteX1" fmla="*/ 323942 w 325783"/>
              <a:gd name="connsiteY1" fmla="*/ 231913 h 430696"/>
              <a:gd name="connsiteX2" fmla="*/ 47855 w 325783"/>
              <a:gd name="connsiteY2" fmla="*/ 33130 h 430696"/>
              <a:gd name="connsiteX3" fmla="*/ 36812 w 325783"/>
              <a:gd name="connsiteY3" fmla="*/ 33130 h 430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783" h="430696">
                <a:moveTo>
                  <a:pt x="58899" y="430696"/>
                </a:moveTo>
                <a:cubicBezTo>
                  <a:pt x="192341" y="364435"/>
                  <a:pt x="325783" y="298174"/>
                  <a:pt x="323942" y="231913"/>
                </a:cubicBezTo>
                <a:cubicBezTo>
                  <a:pt x="322101" y="165652"/>
                  <a:pt x="95710" y="66260"/>
                  <a:pt x="47855" y="33130"/>
                </a:cubicBezTo>
                <a:cubicBezTo>
                  <a:pt x="0" y="0"/>
                  <a:pt x="36812" y="33130"/>
                  <a:pt x="36812" y="33130"/>
                </a:cubicBezTo>
              </a:path>
            </a:pathLst>
          </a:custGeom>
          <a:ln w="349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47" name="TextBox 46"/>
          <p:cNvSpPr txBox="1"/>
          <p:nvPr/>
        </p:nvSpPr>
        <p:spPr>
          <a:xfrm>
            <a:off x="801838" y="4483535"/>
            <a:ext cx="869936" cy="31161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2017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25728" y="4483535"/>
            <a:ext cx="869936" cy="31161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2018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49617" y="4483535"/>
            <a:ext cx="869936" cy="31161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2019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973505" y="4483535"/>
            <a:ext cx="869936" cy="31161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2020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697395" y="4483535"/>
            <a:ext cx="869936" cy="31161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2021</a:t>
            </a:r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314185" y="3030017"/>
            <a:ext cx="3306074" cy="1122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2014921" y="3030017"/>
            <a:ext cx="3306074" cy="1122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 flipH="1" flipV="1">
            <a:off x="3715654" y="3030017"/>
            <a:ext cx="3306074" cy="1122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 flipH="1" flipV="1">
            <a:off x="5416390" y="3030017"/>
            <a:ext cx="3306074" cy="1122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4" name="Oval 323"/>
          <p:cNvSpPr/>
          <p:nvPr/>
        </p:nvSpPr>
        <p:spPr>
          <a:xfrm>
            <a:off x="7244073" y="3320123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326" name="Oval 325"/>
          <p:cNvSpPr/>
          <p:nvPr/>
        </p:nvSpPr>
        <p:spPr>
          <a:xfrm>
            <a:off x="7244073" y="2460962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328" name="Oval 327"/>
          <p:cNvSpPr/>
          <p:nvPr/>
        </p:nvSpPr>
        <p:spPr>
          <a:xfrm>
            <a:off x="7244073" y="2890544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329" name="Oval 328"/>
          <p:cNvSpPr/>
          <p:nvPr/>
        </p:nvSpPr>
        <p:spPr>
          <a:xfrm>
            <a:off x="7244073" y="2031380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330" name="Oval 329"/>
          <p:cNvSpPr/>
          <p:nvPr/>
        </p:nvSpPr>
        <p:spPr>
          <a:xfrm>
            <a:off x="7244073" y="3749708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331" name="Oval 330"/>
          <p:cNvSpPr/>
          <p:nvPr/>
        </p:nvSpPr>
        <p:spPr>
          <a:xfrm>
            <a:off x="7244073" y="1601798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2" name="Oval 323"/>
          <p:cNvSpPr/>
          <p:nvPr/>
        </p:nvSpPr>
        <p:spPr>
          <a:xfrm>
            <a:off x="7752273" y="3320123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3" name="Oval 325"/>
          <p:cNvSpPr/>
          <p:nvPr/>
        </p:nvSpPr>
        <p:spPr>
          <a:xfrm>
            <a:off x="7752273" y="2460962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4" name="Oval 327"/>
          <p:cNvSpPr/>
          <p:nvPr/>
        </p:nvSpPr>
        <p:spPr>
          <a:xfrm>
            <a:off x="7752273" y="2890544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5" name="Oval 328"/>
          <p:cNvSpPr/>
          <p:nvPr/>
        </p:nvSpPr>
        <p:spPr>
          <a:xfrm>
            <a:off x="7752273" y="2031380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6" name="Oval 329"/>
          <p:cNvSpPr/>
          <p:nvPr/>
        </p:nvSpPr>
        <p:spPr>
          <a:xfrm>
            <a:off x="7752273" y="3749708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7" name="Oval 330"/>
          <p:cNvSpPr/>
          <p:nvPr/>
        </p:nvSpPr>
        <p:spPr>
          <a:xfrm>
            <a:off x="7752273" y="1601798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8" name="Oval 323"/>
          <p:cNvSpPr/>
          <p:nvPr/>
        </p:nvSpPr>
        <p:spPr>
          <a:xfrm>
            <a:off x="8250168" y="3320123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9" name="Oval 325"/>
          <p:cNvSpPr/>
          <p:nvPr/>
        </p:nvSpPr>
        <p:spPr>
          <a:xfrm>
            <a:off x="8250168" y="2460962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0" name="Oval 327"/>
          <p:cNvSpPr/>
          <p:nvPr/>
        </p:nvSpPr>
        <p:spPr>
          <a:xfrm>
            <a:off x="8250168" y="2890544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1" name="Oval 328"/>
          <p:cNvSpPr/>
          <p:nvPr/>
        </p:nvSpPr>
        <p:spPr>
          <a:xfrm>
            <a:off x="8250168" y="2031380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2" name="Oval 329"/>
          <p:cNvSpPr/>
          <p:nvPr/>
        </p:nvSpPr>
        <p:spPr>
          <a:xfrm>
            <a:off x="8250168" y="3749708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3" name="Oval 330"/>
          <p:cNvSpPr/>
          <p:nvPr/>
        </p:nvSpPr>
        <p:spPr>
          <a:xfrm>
            <a:off x="8250168" y="1601798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4" name="Oval 323"/>
          <p:cNvSpPr/>
          <p:nvPr/>
        </p:nvSpPr>
        <p:spPr>
          <a:xfrm>
            <a:off x="5558814" y="3331337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5" name="Oval 325"/>
          <p:cNvSpPr/>
          <p:nvPr/>
        </p:nvSpPr>
        <p:spPr>
          <a:xfrm>
            <a:off x="5558814" y="2472173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6" name="Oval 327"/>
          <p:cNvSpPr/>
          <p:nvPr/>
        </p:nvSpPr>
        <p:spPr>
          <a:xfrm>
            <a:off x="5558814" y="2901755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7" name="Oval 328"/>
          <p:cNvSpPr/>
          <p:nvPr/>
        </p:nvSpPr>
        <p:spPr>
          <a:xfrm>
            <a:off x="5558814" y="204259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8" name="Oval 329"/>
          <p:cNvSpPr/>
          <p:nvPr/>
        </p:nvSpPr>
        <p:spPr>
          <a:xfrm>
            <a:off x="5558814" y="3760919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9" name="Oval 330"/>
          <p:cNvSpPr/>
          <p:nvPr/>
        </p:nvSpPr>
        <p:spPr>
          <a:xfrm>
            <a:off x="5558814" y="161301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0" name="Oval 323"/>
          <p:cNvSpPr/>
          <p:nvPr/>
        </p:nvSpPr>
        <p:spPr>
          <a:xfrm>
            <a:off x="6067017" y="3331337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1" name="Oval 325"/>
          <p:cNvSpPr/>
          <p:nvPr/>
        </p:nvSpPr>
        <p:spPr>
          <a:xfrm>
            <a:off x="6067017" y="2472173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2" name="Oval 327"/>
          <p:cNvSpPr/>
          <p:nvPr/>
        </p:nvSpPr>
        <p:spPr>
          <a:xfrm>
            <a:off x="6067017" y="2901755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3" name="Oval 328"/>
          <p:cNvSpPr/>
          <p:nvPr/>
        </p:nvSpPr>
        <p:spPr>
          <a:xfrm>
            <a:off x="6067017" y="204259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4" name="Oval 329"/>
          <p:cNvSpPr/>
          <p:nvPr/>
        </p:nvSpPr>
        <p:spPr>
          <a:xfrm>
            <a:off x="6067017" y="3760919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5" name="Oval 330"/>
          <p:cNvSpPr/>
          <p:nvPr/>
        </p:nvSpPr>
        <p:spPr>
          <a:xfrm>
            <a:off x="6067017" y="161301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6" name="Oval 323"/>
          <p:cNvSpPr/>
          <p:nvPr/>
        </p:nvSpPr>
        <p:spPr>
          <a:xfrm>
            <a:off x="6564909" y="3331337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7" name="Oval 325"/>
          <p:cNvSpPr/>
          <p:nvPr/>
        </p:nvSpPr>
        <p:spPr>
          <a:xfrm>
            <a:off x="6564909" y="2472173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8" name="Oval 327"/>
          <p:cNvSpPr/>
          <p:nvPr/>
        </p:nvSpPr>
        <p:spPr>
          <a:xfrm>
            <a:off x="6564909" y="2901755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9" name="Oval 328"/>
          <p:cNvSpPr/>
          <p:nvPr/>
        </p:nvSpPr>
        <p:spPr>
          <a:xfrm>
            <a:off x="6564909" y="204259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0" name="Oval 329"/>
          <p:cNvSpPr/>
          <p:nvPr/>
        </p:nvSpPr>
        <p:spPr>
          <a:xfrm>
            <a:off x="6564909" y="3760919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1" name="Oval 330"/>
          <p:cNvSpPr/>
          <p:nvPr/>
        </p:nvSpPr>
        <p:spPr>
          <a:xfrm>
            <a:off x="6564909" y="161301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2" name="Oval 323"/>
          <p:cNvSpPr/>
          <p:nvPr/>
        </p:nvSpPr>
        <p:spPr>
          <a:xfrm>
            <a:off x="3832104" y="3331337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3" name="Oval 325"/>
          <p:cNvSpPr/>
          <p:nvPr/>
        </p:nvSpPr>
        <p:spPr>
          <a:xfrm>
            <a:off x="3832104" y="2472173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4" name="Oval 327"/>
          <p:cNvSpPr/>
          <p:nvPr/>
        </p:nvSpPr>
        <p:spPr>
          <a:xfrm>
            <a:off x="3832104" y="2901755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5" name="Oval 328"/>
          <p:cNvSpPr/>
          <p:nvPr/>
        </p:nvSpPr>
        <p:spPr>
          <a:xfrm>
            <a:off x="3832104" y="204259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6" name="Oval 329"/>
          <p:cNvSpPr/>
          <p:nvPr/>
        </p:nvSpPr>
        <p:spPr>
          <a:xfrm>
            <a:off x="3832104" y="3760919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7" name="Oval 330"/>
          <p:cNvSpPr/>
          <p:nvPr/>
        </p:nvSpPr>
        <p:spPr>
          <a:xfrm>
            <a:off x="3832104" y="161301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8" name="Oval 323"/>
          <p:cNvSpPr/>
          <p:nvPr/>
        </p:nvSpPr>
        <p:spPr>
          <a:xfrm>
            <a:off x="4340307" y="3331337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9" name="Oval 325"/>
          <p:cNvSpPr/>
          <p:nvPr/>
        </p:nvSpPr>
        <p:spPr>
          <a:xfrm>
            <a:off x="4340307" y="2472173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0" name="Oval 327"/>
          <p:cNvSpPr/>
          <p:nvPr/>
        </p:nvSpPr>
        <p:spPr>
          <a:xfrm>
            <a:off x="4340307" y="2901755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1" name="Oval 328"/>
          <p:cNvSpPr/>
          <p:nvPr/>
        </p:nvSpPr>
        <p:spPr>
          <a:xfrm>
            <a:off x="4340307" y="204259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3" name="Oval 330"/>
          <p:cNvSpPr/>
          <p:nvPr/>
        </p:nvSpPr>
        <p:spPr>
          <a:xfrm>
            <a:off x="4340307" y="161301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4" name="Oval 323"/>
          <p:cNvSpPr/>
          <p:nvPr/>
        </p:nvSpPr>
        <p:spPr>
          <a:xfrm>
            <a:off x="4838199" y="3331337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5" name="Oval 325"/>
          <p:cNvSpPr/>
          <p:nvPr/>
        </p:nvSpPr>
        <p:spPr>
          <a:xfrm>
            <a:off x="4838199" y="2472173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6" name="Oval 327"/>
          <p:cNvSpPr/>
          <p:nvPr/>
        </p:nvSpPr>
        <p:spPr>
          <a:xfrm>
            <a:off x="4838199" y="2901755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7" name="Oval 328"/>
          <p:cNvSpPr/>
          <p:nvPr/>
        </p:nvSpPr>
        <p:spPr>
          <a:xfrm>
            <a:off x="4838199" y="204259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8" name="Oval 329"/>
          <p:cNvSpPr/>
          <p:nvPr/>
        </p:nvSpPr>
        <p:spPr>
          <a:xfrm>
            <a:off x="4838199" y="3760919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9" name="Oval 330"/>
          <p:cNvSpPr/>
          <p:nvPr/>
        </p:nvSpPr>
        <p:spPr>
          <a:xfrm>
            <a:off x="4838199" y="161301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0" name="Oval 323"/>
          <p:cNvSpPr/>
          <p:nvPr/>
        </p:nvSpPr>
        <p:spPr>
          <a:xfrm>
            <a:off x="2135658" y="3331445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1" name="Oval 325"/>
          <p:cNvSpPr/>
          <p:nvPr/>
        </p:nvSpPr>
        <p:spPr>
          <a:xfrm>
            <a:off x="2135658" y="2472284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2" name="Oval 327"/>
          <p:cNvSpPr/>
          <p:nvPr/>
        </p:nvSpPr>
        <p:spPr>
          <a:xfrm>
            <a:off x="2135658" y="2901866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3" name="Oval 328"/>
          <p:cNvSpPr/>
          <p:nvPr/>
        </p:nvSpPr>
        <p:spPr>
          <a:xfrm>
            <a:off x="2135658" y="2042702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4" name="Oval 329"/>
          <p:cNvSpPr/>
          <p:nvPr/>
        </p:nvSpPr>
        <p:spPr>
          <a:xfrm>
            <a:off x="2135658" y="3761030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5" name="Oval 330"/>
          <p:cNvSpPr/>
          <p:nvPr/>
        </p:nvSpPr>
        <p:spPr>
          <a:xfrm>
            <a:off x="2135658" y="1613120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6" name="Oval 323"/>
          <p:cNvSpPr/>
          <p:nvPr/>
        </p:nvSpPr>
        <p:spPr>
          <a:xfrm>
            <a:off x="2643861" y="3331445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8" name="Oval 325"/>
          <p:cNvSpPr/>
          <p:nvPr/>
        </p:nvSpPr>
        <p:spPr>
          <a:xfrm>
            <a:off x="2643861" y="2472284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0" name="Oval 327"/>
          <p:cNvSpPr/>
          <p:nvPr/>
        </p:nvSpPr>
        <p:spPr>
          <a:xfrm>
            <a:off x="2643861" y="2901866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1" name="Oval 328"/>
          <p:cNvSpPr/>
          <p:nvPr/>
        </p:nvSpPr>
        <p:spPr>
          <a:xfrm>
            <a:off x="2643861" y="2042702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2" name="Oval 329"/>
          <p:cNvSpPr/>
          <p:nvPr/>
        </p:nvSpPr>
        <p:spPr>
          <a:xfrm>
            <a:off x="2643861" y="3761030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3" name="Oval 330"/>
          <p:cNvSpPr/>
          <p:nvPr/>
        </p:nvSpPr>
        <p:spPr>
          <a:xfrm>
            <a:off x="2643861" y="1613120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4" name="Oval 323"/>
          <p:cNvSpPr/>
          <p:nvPr/>
        </p:nvSpPr>
        <p:spPr>
          <a:xfrm>
            <a:off x="3141753" y="3331445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5" name="Oval 325"/>
          <p:cNvSpPr/>
          <p:nvPr/>
        </p:nvSpPr>
        <p:spPr>
          <a:xfrm>
            <a:off x="3141753" y="2472284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6" name="Oval 327"/>
          <p:cNvSpPr/>
          <p:nvPr/>
        </p:nvSpPr>
        <p:spPr>
          <a:xfrm>
            <a:off x="3141753" y="2901866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9" name="Oval 328"/>
          <p:cNvSpPr/>
          <p:nvPr/>
        </p:nvSpPr>
        <p:spPr>
          <a:xfrm>
            <a:off x="3141753" y="2042702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1" name="Oval 329"/>
          <p:cNvSpPr/>
          <p:nvPr/>
        </p:nvSpPr>
        <p:spPr>
          <a:xfrm>
            <a:off x="3141753" y="3761030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2" name="Oval 330"/>
          <p:cNvSpPr/>
          <p:nvPr/>
        </p:nvSpPr>
        <p:spPr>
          <a:xfrm>
            <a:off x="3141753" y="1613120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9" name="Oval 323"/>
          <p:cNvSpPr/>
          <p:nvPr/>
        </p:nvSpPr>
        <p:spPr>
          <a:xfrm>
            <a:off x="928650" y="3318113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0" name="Oval 325"/>
          <p:cNvSpPr/>
          <p:nvPr/>
        </p:nvSpPr>
        <p:spPr>
          <a:xfrm>
            <a:off x="928650" y="2458949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1" name="Oval 327"/>
          <p:cNvSpPr/>
          <p:nvPr/>
        </p:nvSpPr>
        <p:spPr>
          <a:xfrm>
            <a:off x="928650" y="288853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2" name="Oval 328"/>
          <p:cNvSpPr/>
          <p:nvPr/>
        </p:nvSpPr>
        <p:spPr>
          <a:xfrm>
            <a:off x="936624" y="2029367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3" name="Oval 329"/>
          <p:cNvSpPr/>
          <p:nvPr/>
        </p:nvSpPr>
        <p:spPr>
          <a:xfrm>
            <a:off x="928650" y="3747695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4" name="Oval 330"/>
          <p:cNvSpPr/>
          <p:nvPr/>
        </p:nvSpPr>
        <p:spPr>
          <a:xfrm>
            <a:off x="928650" y="1599788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5" name="Oval 323"/>
          <p:cNvSpPr/>
          <p:nvPr/>
        </p:nvSpPr>
        <p:spPr>
          <a:xfrm>
            <a:off x="1426542" y="3318113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6" name="Oval 325"/>
          <p:cNvSpPr/>
          <p:nvPr/>
        </p:nvSpPr>
        <p:spPr>
          <a:xfrm>
            <a:off x="1426542" y="2458949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7" name="Oval 327"/>
          <p:cNvSpPr/>
          <p:nvPr/>
        </p:nvSpPr>
        <p:spPr>
          <a:xfrm>
            <a:off x="1426542" y="2888531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8" name="Oval 328"/>
          <p:cNvSpPr/>
          <p:nvPr/>
        </p:nvSpPr>
        <p:spPr>
          <a:xfrm>
            <a:off x="1426542" y="2029367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9" name="Oval 329"/>
          <p:cNvSpPr/>
          <p:nvPr/>
        </p:nvSpPr>
        <p:spPr>
          <a:xfrm>
            <a:off x="1426542" y="3747695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20" name="Oval 330"/>
          <p:cNvSpPr/>
          <p:nvPr/>
        </p:nvSpPr>
        <p:spPr>
          <a:xfrm>
            <a:off x="1426542" y="1599788"/>
            <a:ext cx="347764" cy="34762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pic>
        <p:nvPicPr>
          <p:cNvPr id="61" name="Kuva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661" r="71502"/>
          <a:stretch>
            <a:fillRect/>
          </a:stretch>
        </p:blipFill>
        <p:spPr>
          <a:xfrm>
            <a:off x="4109199" y="3883052"/>
            <a:ext cx="614789" cy="584883"/>
          </a:xfrm>
          <a:prstGeom prst="rect">
            <a:avLst/>
          </a:prstGeom>
        </p:spPr>
      </p:pic>
      <p:sp>
        <p:nvSpPr>
          <p:cNvPr id="11" name="Suorakulmio 10"/>
          <p:cNvSpPr/>
          <p:nvPr/>
        </p:nvSpPr>
        <p:spPr>
          <a:xfrm>
            <a:off x="158463" y="205978"/>
            <a:ext cx="1221112" cy="9078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7014" y="97943"/>
            <a:ext cx="5636456" cy="1171563"/>
          </a:xfrm>
        </p:spPr>
        <p:txBody>
          <a:bodyPr>
            <a:normAutofit/>
          </a:bodyPr>
          <a:lstStyle/>
          <a:p>
            <a:r>
              <a:rPr lang="en-US" sz="2700" b="1" dirty="0" err="1"/>
              <a:t>Kaikki</a:t>
            </a:r>
            <a:r>
              <a:rPr lang="en-US" sz="2700" b="1" dirty="0"/>
              <a:t> </a:t>
            </a:r>
            <a:r>
              <a:rPr lang="en-US" sz="2700" b="1" dirty="0" err="1"/>
              <a:t>sata</a:t>
            </a:r>
            <a:r>
              <a:rPr lang="en-US" sz="2700" b="1" dirty="0"/>
              <a:t> </a:t>
            </a:r>
            <a:r>
              <a:rPr lang="en-US" sz="2700" b="1" dirty="0" err="1"/>
              <a:t>tiekartalle</a:t>
            </a:r>
            <a:r>
              <a:rPr lang="en-US" sz="2700" b="1" dirty="0"/>
              <a:t> </a:t>
            </a:r>
            <a:r>
              <a:rPr lang="en-US" sz="2700" b="1" dirty="0" err="1"/>
              <a:t>sijoitettavaa</a:t>
            </a:r>
            <a:r>
              <a:rPr lang="en-US" sz="2700" b="1" dirty="0"/>
              <a:t> </a:t>
            </a:r>
            <a:r>
              <a:rPr lang="en-US" sz="2700" b="1" dirty="0" err="1"/>
              <a:t>palvelua</a:t>
            </a:r>
            <a:r>
              <a:rPr lang="en-US" sz="2700" b="1" dirty="0"/>
              <a:t> </a:t>
            </a:r>
            <a:r>
              <a:rPr lang="en-US" sz="2700" b="1" dirty="0" err="1"/>
              <a:t>nimetään</a:t>
            </a:r>
            <a:r>
              <a:rPr lang="en-US" sz="2700" b="1" dirty="0"/>
              <a:t> </a:t>
            </a:r>
            <a:r>
              <a:rPr lang="en-US" sz="2700" b="1" dirty="0" err="1"/>
              <a:t>kevään</a:t>
            </a:r>
            <a:r>
              <a:rPr lang="en-US" sz="2700" b="1" dirty="0"/>
              <a:t> </a:t>
            </a:r>
            <a:r>
              <a:rPr lang="en-US" sz="2700" b="1" dirty="0" err="1"/>
              <a:t>aikana</a:t>
            </a:r>
            <a:endParaRPr lang="fi-FI" b="1" dirty="0"/>
          </a:p>
        </p:txBody>
      </p:sp>
      <p:sp>
        <p:nvSpPr>
          <p:cNvPr id="113" name="Oval 323"/>
          <p:cNvSpPr/>
          <p:nvPr/>
        </p:nvSpPr>
        <p:spPr>
          <a:xfrm>
            <a:off x="7246725" y="332277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4" name="Oval 325"/>
          <p:cNvSpPr/>
          <p:nvPr/>
        </p:nvSpPr>
        <p:spPr>
          <a:xfrm>
            <a:off x="7246725" y="246361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5" name="Oval 327"/>
          <p:cNvSpPr/>
          <p:nvPr/>
        </p:nvSpPr>
        <p:spPr>
          <a:xfrm>
            <a:off x="7246725" y="289319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6" name="Oval 328"/>
          <p:cNvSpPr/>
          <p:nvPr/>
        </p:nvSpPr>
        <p:spPr>
          <a:xfrm>
            <a:off x="7246725" y="203403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7" name="Oval 329"/>
          <p:cNvSpPr/>
          <p:nvPr/>
        </p:nvSpPr>
        <p:spPr>
          <a:xfrm>
            <a:off x="7246725" y="375236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8" name="Oval 330"/>
          <p:cNvSpPr/>
          <p:nvPr/>
        </p:nvSpPr>
        <p:spPr>
          <a:xfrm>
            <a:off x="7246725" y="160445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9" name="Oval 323"/>
          <p:cNvSpPr/>
          <p:nvPr/>
        </p:nvSpPr>
        <p:spPr>
          <a:xfrm>
            <a:off x="7754928" y="332277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0" name="Oval 325"/>
          <p:cNvSpPr/>
          <p:nvPr/>
        </p:nvSpPr>
        <p:spPr>
          <a:xfrm>
            <a:off x="7754928" y="246361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1" name="Oval 327"/>
          <p:cNvSpPr/>
          <p:nvPr/>
        </p:nvSpPr>
        <p:spPr>
          <a:xfrm>
            <a:off x="7754928" y="289319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2" name="Oval 328"/>
          <p:cNvSpPr/>
          <p:nvPr/>
        </p:nvSpPr>
        <p:spPr>
          <a:xfrm>
            <a:off x="7754928" y="203403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3" name="Oval 329"/>
          <p:cNvSpPr/>
          <p:nvPr/>
        </p:nvSpPr>
        <p:spPr>
          <a:xfrm>
            <a:off x="7754928" y="375236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4" name="Oval 330"/>
          <p:cNvSpPr/>
          <p:nvPr/>
        </p:nvSpPr>
        <p:spPr>
          <a:xfrm>
            <a:off x="7754928" y="160445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5" name="Oval 323"/>
          <p:cNvSpPr/>
          <p:nvPr/>
        </p:nvSpPr>
        <p:spPr>
          <a:xfrm>
            <a:off x="8252820" y="332277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6" name="Oval 325"/>
          <p:cNvSpPr/>
          <p:nvPr/>
        </p:nvSpPr>
        <p:spPr>
          <a:xfrm>
            <a:off x="8252820" y="246361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7" name="Oval 327"/>
          <p:cNvSpPr/>
          <p:nvPr/>
        </p:nvSpPr>
        <p:spPr>
          <a:xfrm>
            <a:off x="8252820" y="289319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8" name="Oval 328"/>
          <p:cNvSpPr/>
          <p:nvPr/>
        </p:nvSpPr>
        <p:spPr>
          <a:xfrm>
            <a:off x="8252820" y="203403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9" name="Oval 329"/>
          <p:cNvSpPr/>
          <p:nvPr/>
        </p:nvSpPr>
        <p:spPr>
          <a:xfrm>
            <a:off x="8252820" y="375236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0" name="Oval 330"/>
          <p:cNvSpPr/>
          <p:nvPr/>
        </p:nvSpPr>
        <p:spPr>
          <a:xfrm>
            <a:off x="8252820" y="160445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1" name="Oval 323"/>
          <p:cNvSpPr/>
          <p:nvPr/>
        </p:nvSpPr>
        <p:spPr>
          <a:xfrm>
            <a:off x="5561466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2" name="Oval 325"/>
          <p:cNvSpPr/>
          <p:nvPr/>
        </p:nvSpPr>
        <p:spPr>
          <a:xfrm>
            <a:off x="5561466" y="247482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7" name="Oval 327"/>
          <p:cNvSpPr/>
          <p:nvPr/>
        </p:nvSpPr>
        <p:spPr>
          <a:xfrm>
            <a:off x="5561466" y="290440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9" name="Oval 328"/>
          <p:cNvSpPr/>
          <p:nvPr/>
        </p:nvSpPr>
        <p:spPr>
          <a:xfrm>
            <a:off x="5561466" y="204524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7" name="Oval 329"/>
          <p:cNvSpPr/>
          <p:nvPr/>
        </p:nvSpPr>
        <p:spPr>
          <a:xfrm>
            <a:off x="5561466" y="376357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8" name="Oval 330"/>
          <p:cNvSpPr/>
          <p:nvPr/>
        </p:nvSpPr>
        <p:spPr>
          <a:xfrm>
            <a:off x="5561466" y="161566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0" name="Oval 323"/>
          <p:cNvSpPr/>
          <p:nvPr/>
        </p:nvSpPr>
        <p:spPr>
          <a:xfrm>
            <a:off x="6069669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3" name="Oval 325"/>
          <p:cNvSpPr/>
          <p:nvPr/>
        </p:nvSpPr>
        <p:spPr>
          <a:xfrm>
            <a:off x="6069669" y="247482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4" name="Oval 327"/>
          <p:cNvSpPr/>
          <p:nvPr/>
        </p:nvSpPr>
        <p:spPr>
          <a:xfrm>
            <a:off x="6069669" y="290440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5" name="Oval 328"/>
          <p:cNvSpPr/>
          <p:nvPr/>
        </p:nvSpPr>
        <p:spPr>
          <a:xfrm>
            <a:off x="6069669" y="204524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6" name="Oval 329"/>
          <p:cNvSpPr/>
          <p:nvPr/>
        </p:nvSpPr>
        <p:spPr>
          <a:xfrm>
            <a:off x="6069669" y="376357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7" name="Oval 330"/>
          <p:cNvSpPr/>
          <p:nvPr/>
        </p:nvSpPr>
        <p:spPr>
          <a:xfrm>
            <a:off x="6069669" y="161566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8" name="Oval 323"/>
          <p:cNvSpPr/>
          <p:nvPr/>
        </p:nvSpPr>
        <p:spPr>
          <a:xfrm>
            <a:off x="6567561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1" name="Oval 325"/>
          <p:cNvSpPr/>
          <p:nvPr/>
        </p:nvSpPr>
        <p:spPr>
          <a:xfrm>
            <a:off x="6567561" y="247482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2" name="Oval 327"/>
          <p:cNvSpPr/>
          <p:nvPr/>
        </p:nvSpPr>
        <p:spPr>
          <a:xfrm>
            <a:off x="6567561" y="290440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3" name="Oval 328"/>
          <p:cNvSpPr/>
          <p:nvPr/>
        </p:nvSpPr>
        <p:spPr>
          <a:xfrm>
            <a:off x="6567561" y="204524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4" name="Oval 329"/>
          <p:cNvSpPr/>
          <p:nvPr/>
        </p:nvSpPr>
        <p:spPr>
          <a:xfrm>
            <a:off x="6567561" y="376357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5" name="Oval 330"/>
          <p:cNvSpPr/>
          <p:nvPr/>
        </p:nvSpPr>
        <p:spPr>
          <a:xfrm>
            <a:off x="6567561" y="161566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6" name="Oval 323"/>
          <p:cNvSpPr/>
          <p:nvPr/>
        </p:nvSpPr>
        <p:spPr>
          <a:xfrm>
            <a:off x="3834759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8" name="Oval 327"/>
          <p:cNvSpPr/>
          <p:nvPr/>
        </p:nvSpPr>
        <p:spPr>
          <a:xfrm>
            <a:off x="3834759" y="290440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9" name="Oval 328"/>
          <p:cNvSpPr/>
          <p:nvPr/>
        </p:nvSpPr>
        <p:spPr>
          <a:xfrm>
            <a:off x="3834759" y="204524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0" name="Oval 329"/>
          <p:cNvSpPr/>
          <p:nvPr/>
        </p:nvSpPr>
        <p:spPr>
          <a:xfrm>
            <a:off x="3834759" y="376357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1" name="Oval 330"/>
          <p:cNvSpPr/>
          <p:nvPr/>
        </p:nvSpPr>
        <p:spPr>
          <a:xfrm>
            <a:off x="3834759" y="1615664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2" name="Oval 323"/>
          <p:cNvSpPr/>
          <p:nvPr/>
        </p:nvSpPr>
        <p:spPr>
          <a:xfrm>
            <a:off x="4342962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3" name="Oval 325"/>
          <p:cNvSpPr/>
          <p:nvPr/>
        </p:nvSpPr>
        <p:spPr>
          <a:xfrm>
            <a:off x="4342962" y="247482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4" name="Oval 327"/>
          <p:cNvSpPr/>
          <p:nvPr/>
        </p:nvSpPr>
        <p:spPr>
          <a:xfrm>
            <a:off x="4342962" y="290440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5" name="Oval 328"/>
          <p:cNvSpPr/>
          <p:nvPr/>
        </p:nvSpPr>
        <p:spPr>
          <a:xfrm>
            <a:off x="4342962" y="204524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6" name="Oval 330"/>
          <p:cNvSpPr/>
          <p:nvPr/>
        </p:nvSpPr>
        <p:spPr>
          <a:xfrm>
            <a:off x="4342962" y="161566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7" name="Oval 323"/>
          <p:cNvSpPr/>
          <p:nvPr/>
        </p:nvSpPr>
        <p:spPr>
          <a:xfrm>
            <a:off x="4840854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8" name="Oval 325"/>
          <p:cNvSpPr/>
          <p:nvPr/>
        </p:nvSpPr>
        <p:spPr>
          <a:xfrm>
            <a:off x="4840854" y="247482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9" name="Oval 327"/>
          <p:cNvSpPr/>
          <p:nvPr/>
        </p:nvSpPr>
        <p:spPr>
          <a:xfrm>
            <a:off x="4840854" y="290440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0" name="Oval 328"/>
          <p:cNvSpPr/>
          <p:nvPr/>
        </p:nvSpPr>
        <p:spPr>
          <a:xfrm>
            <a:off x="4840854" y="204524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1" name="Oval 329"/>
          <p:cNvSpPr/>
          <p:nvPr/>
        </p:nvSpPr>
        <p:spPr>
          <a:xfrm>
            <a:off x="4840854" y="376357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2" name="Oval 330"/>
          <p:cNvSpPr/>
          <p:nvPr/>
        </p:nvSpPr>
        <p:spPr>
          <a:xfrm>
            <a:off x="4840854" y="161566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3" name="Oval 323"/>
          <p:cNvSpPr/>
          <p:nvPr/>
        </p:nvSpPr>
        <p:spPr>
          <a:xfrm>
            <a:off x="2138313" y="333410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4" name="Oval 325"/>
          <p:cNvSpPr/>
          <p:nvPr/>
        </p:nvSpPr>
        <p:spPr>
          <a:xfrm>
            <a:off x="2138313" y="247493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5" name="Oval 327"/>
          <p:cNvSpPr/>
          <p:nvPr/>
        </p:nvSpPr>
        <p:spPr>
          <a:xfrm>
            <a:off x="2138313" y="290451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6" name="Oval 328"/>
          <p:cNvSpPr/>
          <p:nvPr/>
        </p:nvSpPr>
        <p:spPr>
          <a:xfrm>
            <a:off x="2138313" y="204535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7" name="Oval 329"/>
          <p:cNvSpPr/>
          <p:nvPr/>
        </p:nvSpPr>
        <p:spPr>
          <a:xfrm>
            <a:off x="2138313" y="376368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8" name="Oval 330"/>
          <p:cNvSpPr/>
          <p:nvPr/>
        </p:nvSpPr>
        <p:spPr>
          <a:xfrm>
            <a:off x="2138313" y="161577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9" name="Oval 323"/>
          <p:cNvSpPr/>
          <p:nvPr/>
        </p:nvSpPr>
        <p:spPr>
          <a:xfrm>
            <a:off x="2646516" y="333410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0" name="Oval 325"/>
          <p:cNvSpPr/>
          <p:nvPr/>
        </p:nvSpPr>
        <p:spPr>
          <a:xfrm>
            <a:off x="2646516" y="247493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1" name="Oval 327"/>
          <p:cNvSpPr/>
          <p:nvPr/>
        </p:nvSpPr>
        <p:spPr>
          <a:xfrm>
            <a:off x="2646516" y="290451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2" name="Oval 328"/>
          <p:cNvSpPr/>
          <p:nvPr/>
        </p:nvSpPr>
        <p:spPr>
          <a:xfrm>
            <a:off x="2646516" y="2045357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3" name="Oval 329"/>
          <p:cNvSpPr/>
          <p:nvPr/>
        </p:nvSpPr>
        <p:spPr>
          <a:xfrm>
            <a:off x="2646516" y="376368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4" name="Oval 330"/>
          <p:cNvSpPr/>
          <p:nvPr/>
        </p:nvSpPr>
        <p:spPr>
          <a:xfrm>
            <a:off x="2646516" y="161577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5" name="Oval 323"/>
          <p:cNvSpPr/>
          <p:nvPr/>
        </p:nvSpPr>
        <p:spPr>
          <a:xfrm>
            <a:off x="3144408" y="333410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6" name="Oval 325"/>
          <p:cNvSpPr/>
          <p:nvPr/>
        </p:nvSpPr>
        <p:spPr>
          <a:xfrm>
            <a:off x="3144408" y="247493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7" name="Oval 327"/>
          <p:cNvSpPr/>
          <p:nvPr/>
        </p:nvSpPr>
        <p:spPr>
          <a:xfrm>
            <a:off x="3144408" y="290451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8" name="Oval 328"/>
          <p:cNvSpPr/>
          <p:nvPr/>
        </p:nvSpPr>
        <p:spPr>
          <a:xfrm>
            <a:off x="3144408" y="204535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9" name="Oval 329"/>
          <p:cNvSpPr/>
          <p:nvPr/>
        </p:nvSpPr>
        <p:spPr>
          <a:xfrm>
            <a:off x="3144408" y="3763682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60" name="Oval 330"/>
          <p:cNvSpPr/>
          <p:nvPr/>
        </p:nvSpPr>
        <p:spPr>
          <a:xfrm>
            <a:off x="3144408" y="161577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61" name="Oval 323"/>
          <p:cNvSpPr/>
          <p:nvPr/>
        </p:nvSpPr>
        <p:spPr>
          <a:xfrm>
            <a:off x="931302" y="332076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2" name="Oval 325"/>
          <p:cNvSpPr/>
          <p:nvPr/>
        </p:nvSpPr>
        <p:spPr>
          <a:xfrm>
            <a:off x="931302" y="246160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3" name="Oval 327"/>
          <p:cNvSpPr/>
          <p:nvPr/>
        </p:nvSpPr>
        <p:spPr>
          <a:xfrm>
            <a:off x="931302" y="289118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4" name="Oval 328"/>
          <p:cNvSpPr/>
          <p:nvPr/>
        </p:nvSpPr>
        <p:spPr>
          <a:xfrm>
            <a:off x="939276" y="203202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5" name="Oval 329"/>
          <p:cNvSpPr/>
          <p:nvPr/>
        </p:nvSpPr>
        <p:spPr>
          <a:xfrm>
            <a:off x="931302" y="375034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6" name="Oval 330"/>
          <p:cNvSpPr/>
          <p:nvPr/>
        </p:nvSpPr>
        <p:spPr>
          <a:xfrm>
            <a:off x="931302" y="1602440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7" name="Oval 323"/>
          <p:cNvSpPr/>
          <p:nvPr/>
        </p:nvSpPr>
        <p:spPr>
          <a:xfrm>
            <a:off x="1429194" y="3320765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8" name="Oval 325"/>
          <p:cNvSpPr/>
          <p:nvPr/>
        </p:nvSpPr>
        <p:spPr>
          <a:xfrm>
            <a:off x="1429194" y="2461604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9" name="Oval 327"/>
          <p:cNvSpPr/>
          <p:nvPr/>
        </p:nvSpPr>
        <p:spPr>
          <a:xfrm>
            <a:off x="1429194" y="289118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70" name="Oval 328"/>
          <p:cNvSpPr/>
          <p:nvPr/>
        </p:nvSpPr>
        <p:spPr>
          <a:xfrm>
            <a:off x="1429194" y="203202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71" name="Oval 329"/>
          <p:cNvSpPr/>
          <p:nvPr/>
        </p:nvSpPr>
        <p:spPr>
          <a:xfrm>
            <a:off x="1429194" y="375034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72" name="Oval 330"/>
          <p:cNvSpPr/>
          <p:nvPr/>
        </p:nvSpPr>
        <p:spPr>
          <a:xfrm>
            <a:off x="1429194" y="160244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73" name="Oval 325"/>
          <p:cNvSpPr/>
          <p:nvPr/>
        </p:nvSpPr>
        <p:spPr>
          <a:xfrm>
            <a:off x="3834759" y="247482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7" name="Rectangle 76"/>
          <p:cNvSpPr/>
          <p:nvPr/>
        </p:nvSpPr>
        <p:spPr>
          <a:xfrm>
            <a:off x="6169895" y="298006"/>
            <a:ext cx="2497776" cy="7918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grpSp>
        <p:nvGrpSpPr>
          <p:cNvPr id="274" name="Group 74"/>
          <p:cNvGrpSpPr/>
          <p:nvPr/>
        </p:nvGrpSpPr>
        <p:grpSpPr>
          <a:xfrm>
            <a:off x="7280548" y="433322"/>
            <a:ext cx="923228" cy="629361"/>
            <a:chOff x="9882129" y="532357"/>
            <a:chExt cx="1230970" cy="839149"/>
          </a:xfrm>
        </p:grpSpPr>
        <p:sp>
          <p:nvSpPr>
            <p:cNvPr id="275" name="Oval 67"/>
            <p:cNvSpPr/>
            <p:nvPr/>
          </p:nvSpPr>
          <p:spPr>
            <a:xfrm>
              <a:off x="10266522" y="532357"/>
              <a:ext cx="419652" cy="419652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accent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76" name="TextBox 71"/>
            <p:cNvSpPr txBox="1"/>
            <p:nvPr/>
          </p:nvSpPr>
          <p:spPr>
            <a:xfrm>
              <a:off x="9882129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Valittu</a:t>
              </a:r>
            </a:p>
          </p:txBody>
        </p:sp>
      </p:grpSp>
      <p:grpSp>
        <p:nvGrpSpPr>
          <p:cNvPr id="277" name="Group 73"/>
          <p:cNvGrpSpPr/>
          <p:nvPr/>
        </p:nvGrpSpPr>
        <p:grpSpPr>
          <a:xfrm>
            <a:off x="7872985" y="433322"/>
            <a:ext cx="923228" cy="629361"/>
            <a:chOff x="10232644" y="532357"/>
            <a:chExt cx="1230970" cy="839149"/>
          </a:xfrm>
        </p:grpSpPr>
        <p:sp>
          <p:nvSpPr>
            <p:cNvPr id="278" name="Oval 68"/>
            <p:cNvSpPr/>
            <p:nvPr/>
          </p:nvSpPr>
          <p:spPr>
            <a:xfrm>
              <a:off x="10617036" y="532357"/>
              <a:ext cx="419652" cy="419652"/>
            </a:xfrm>
            <a:prstGeom prst="ellipse">
              <a:avLst/>
            </a:prstGeom>
            <a:solidFill>
              <a:schemeClr val="accent4"/>
            </a:solidFill>
            <a:ln w="254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79" name="TextBox 72"/>
            <p:cNvSpPr txBox="1"/>
            <p:nvPr/>
          </p:nvSpPr>
          <p:spPr>
            <a:xfrm>
              <a:off x="10232644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Valmis</a:t>
              </a:r>
            </a:p>
          </p:txBody>
        </p:sp>
      </p:grpSp>
      <p:grpSp>
        <p:nvGrpSpPr>
          <p:cNvPr id="280" name="Group 75"/>
          <p:cNvGrpSpPr/>
          <p:nvPr/>
        </p:nvGrpSpPr>
        <p:grpSpPr>
          <a:xfrm>
            <a:off x="6072009" y="433322"/>
            <a:ext cx="923228" cy="629361"/>
            <a:chOff x="8763546" y="532357"/>
            <a:chExt cx="1230970" cy="839149"/>
          </a:xfrm>
        </p:grpSpPr>
        <p:sp>
          <p:nvSpPr>
            <p:cNvPr id="281" name="Oval 69"/>
            <p:cNvSpPr/>
            <p:nvPr/>
          </p:nvSpPr>
          <p:spPr>
            <a:xfrm>
              <a:off x="9168907" y="532357"/>
              <a:ext cx="419652" cy="41965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82" name="TextBox 70"/>
            <p:cNvSpPr txBox="1"/>
            <p:nvPr/>
          </p:nvSpPr>
          <p:spPr>
            <a:xfrm>
              <a:off x="8763546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Avoin</a:t>
              </a:r>
            </a:p>
          </p:txBody>
        </p:sp>
      </p:grpSp>
      <p:grpSp>
        <p:nvGrpSpPr>
          <p:cNvPr id="283" name="Group 74"/>
          <p:cNvGrpSpPr/>
          <p:nvPr/>
        </p:nvGrpSpPr>
        <p:grpSpPr>
          <a:xfrm>
            <a:off x="6670948" y="433322"/>
            <a:ext cx="923228" cy="629361"/>
            <a:chOff x="9882129" y="532357"/>
            <a:chExt cx="1230970" cy="839149"/>
          </a:xfrm>
        </p:grpSpPr>
        <p:sp>
          <p:nvSpPr>
            <p:cNvPr id="284" name="Oval 67"/>
            <p:cNvSpPr/>
            <p:nvPr/>
          </p:nvSpPr>
          <p:spPr>
            <a:xfrm>
              <a:off x="10266522" y="532357"/>
              <a:ext cx="419652" cy="41965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accent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85" name="TextBox 71"/>
            <p:cNvSpPr txBox="1"/>
            <p:nvPr/>
          </p:nvSpPr>
          <p:spPr>
            <a:xfrm>
              <a:off x="9882129" y="1022692"/>
              <a:ext cx="1230970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100" dirty="0"/>
                <a:t>Ehdotettu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642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4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72" grpId="0" animBg="1"/>
      <p:bldP spid="187" grpId="0" animBg="1"/>
      <p:bldP spid="189" grpId="0" animBg="1"/>
      <p:bldP spid="197" grpId="0" animBg="1"/>
      <p:bldP spid="198" grpId="0" animBg="1"/>
      <p:bldP spid="200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8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6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590-6505-E447-AB2D-C626D5C1B00D}" type="datetime1">
              <a:rPr lang="fi-FI" smtClean="0"/>
              <a:pPr/>
              <a:t>26.4.2017</a:t>
            </a:fld>
            <a:endParaRPr lang="fi-FI"/>
          </a:p>
        </p:txBody>
      </p:sp>
      <p:pic>
        <p:nvPicPr>
          <p:cNvPr id="6" name="Kuva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132" y="4152420"/>
            <a:ext cx="8296201" cy="381761"/>
          </a:xfrm>
          <a:prstGeom prst="rect">
            <a:avLst/>
          </a:prstGeom>
        </p:spPr>
      </p:pic>
      <p:pic>
        <p:nvPicPr>
          <p:cNvPr id="8" name="Kuva 2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3440">
            <a:off x="446526" y="3822530"/>
            <a:ext cx="412748" cy="659785"/>
          </a:xfrm>
          <a:prstGeom prst="rect">
            <a:avLst/>
          </a:prstGeom>
        </p:spPr>
      </p:pic>
      <p:sp>
        <p:nvSpPr>
          <p:cNvPr id="45" name="Freeform 44"/>
          <p:cNvSpPr/>
          <p:nvPr/>
        </p:nvSpPr>
        <p:spPr>
          <a:xfrm>
            <a:off x="8341390" y="4226317"/>
            <a:ext cx="230234" cy="324344"/>
          </a:xfrm>
          <a:custGeom>
            <a:avLst/>
            <a:gdLst>
              <a:gd name="connsiteX0" fmla="*/ 58899 w 325783"/>
              <a:gd name="connsiteY0" fmla="*/ 430696 h 430696"/>
              <a:gd name="connsiteX1" fmla="*/ 323942 w 325783"/>
              <a:gd name="connsiteY1" fmla="*/ 231913 h 430696"/>
              <a:gd name="connsiteX2" fmla="*/ 47855 w 325783"/>
              <a:gd name="connsiteY2" fmla="*/ 33130 h 430696"/>
              <a:gd name="connsiteX3" fmla="*/ 36812 w 325783"/>
              <a:gd name="connsiteY3" fmla="*/ 33130 h 430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783" h="430696">
                <a:moveTo>
                  <a:pt x="58899" y="430696"/>
                </a:moveTo>
                <a:cubicBezTo>
                  <a:pt x="192341" y="364435"/>
                  <a:pt x="325783" y="298174"/>
                  <a:pt x="323942" y="231913"/>
                </a:cubicBezTo>
                <a:cubicBezTo>
                  <a:pt x="322101" y="165652"/>
                  <a:pt x="95710" y="66260"/>
                  <a:pt x="47855" y="33130"/>
                </a:cubicBezTo>
                <a:cubicBezTo>
                  <a:pt x="0" y="0"/>
                  <a:pt x="36812" y="33130"/>
                  <a:pt x="36812" y="33130"/>
                </a:cubicBezTo>
              </a:path>
            </a:pathLst>
          </a:custGeom>
          <a:ln w="349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47" name="TextBox 46"/>
          <p:cNvSpPr txBox="1"/>
          <p:nvPr/>
        </p:nvSpPr>
        <p:spPr>
          <a:xfrm>
            <a:off x="801838" y="4483535"/>
            <a:ext cx="869936" cy="31161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2017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25728" y="4483535"/>
            <a:ext cx="869936" cy="31161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2018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49617" y="4483535"/>
            <a:ext cx="869936" cy="31161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2019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973505" y="4483535"/>
            <a:ext cx="869936" cy="31161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2020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697395" y="4483535"/>
            <a:ext cx="869936" cy="311619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r>
              <a:rPr lang="fi-FI" sz="1400" dirty="0"/>
              <a:t>2021</a:t>
            </a:r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314185" y="3030017"/>
            <a:ext cx="3306074" cy="1122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2014921" y="3030017"/>
            <a:ext cx="3306074" cy="1122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 flipH="1" flipV="1">
            <a:off x="3715654" y="3030017"/>
            <a:ext cx="3306074" cy="1122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 flipH="1" flipV="1">
            <a:off x="5416390" y="3030017"/>
            <a:ext cx="3306074" cy="1122"/>
          </a:xfrm>
          <a:prstGeom prst="line">
            <a:avLst/>
          </a:prstGeom>
          <a:ln>
            <a:solidFill>
              <a:schemeClr val="tx2"/>
            </a:solidFill>
            <a:prstDash val="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4" name="Oval 323"/>
          <p:cNvSpPr/>
          <p:nvPr/>
        </p:nvSpPr>
        <p:spPr>
          <a:xfrm>
            <a:off x="7244073" y="332012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326" name="Oval 325"/>
          <p:cNvSpPr/>
          <p:nvPr/>
        </p:nvSpPr>
        <p:spPr>
          <a:xfrm>
            <a:off x="7244073" y="246096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328" name="Oval 327"/>
          <p:cNvSpPr/>
          <p:nvPr/>
        </p:nvSpPr>
        <p:spPr>
          <a:xfrm>
            <a:off x="7244073" y="289054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329" name="Oval 328"/>
          <p:cNvSpPr/>
          <p:nvPr/>
        </p:nvSpPr>
        <p:spPr>
          <a:xfrm>
            <a:off x="7244073" y="203138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330" name="Oval 329"/>
          <p:cNvSpPr/>
          <p:nvPr/>
        </p:nvSpPr>
        <p:spPr>
          <a:xfrm>
            <a:off x="7244073" y="374970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331" name="Oval 330"/>
          <p:cNvSpPr/>
          <p:nvPr/>
        </p:nvSpPr>
        <p:spPr>
          <a:xfrm>
            <a:off x="7244073" y="160179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2" name="Oval 323"/>
          <p:cNvSpPr/>
          <p:nvPr/>
        </p:nvSpPr>
        <p:spPr>
          <a:xfrm>
            <a:off x="7752273" y="332012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3" name="Oval 325"/>
          <p:cNvSpPr/>
          <p:nvPr/>
        </p:nvSpPr>
        <p:spPr>
          <a:xfrm>
            <a:off x="7752273" y="246096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4" name="Oval 327"/>
          <p:cNvSpPr/>
          <p:nvPr/>
        </p:nvSpPr>
        <p:spPr>
          <a:xfrm>
            <a:off x="7752273" y="289054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5" name="Oval 328"/>
          <p:cNvSpPr/>
          <p:nvPr/>
        </p:nvSpPr>
        <p:spPr>
          <a:xfrm>
            <a:off x="7752273" y="203138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6" name="Oval 329"/>
          <p:cNvSpPr/>
          <p:nvPr/>
        </p:nvSpPr>
        <p:spPr>
          <a:xfrm>
            <a:off x="7752273" y="374970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7" name="Oval 330"/>
          <p:cNvSpPr/>
          <p:nvPr/>
        </p:nvSpPr>
        <p:spPr>
          <a:xfrm>
            <a:off x="7752273" y="160179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8" name="Oval 323"/>
          <p:cNvSpPr/>
          <p:nvPr/>
        </p:nvSpPr>
        <p:spPr>
          <a:xfrm>
            <a:off x="8250168" y="332012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9" name="Oval 325"/>
          <p:cNvSpPr/>
          <p:nvPr/>
        </p:nvSpPr>
        <p:spPr>
          <a:xfrm>
            <a:off x="8250168" y="246096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0" name="Oval 327"/>
          <p:cNvSpPr/>
          <p:nvPr/>
        </p:nvSpPr>
        <p:spPr>
          <a:xfrm>
            <a:off x="8250168" y="289054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1" name="Oval 328"/>
          <p:cNvSpPr/>
          <p:nvPr/>
        </p:nvSpPr>
        <p:spPr>
          <a:xfrm>
            <a:off x="8250168" y="203138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2" name="Oval 329"/>
          <p:cNvSpPr/>
          <p:nvPr/>
        </p:nvSpPr>
        <p:spPr>
          <a:xfrm>
            <a:off x="8250168" y="374970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3" name="Oval 330"/>
          <p:cNvSpPr/>
          <p:nvPr/>
        </p:nvSpPr>
        <p:spPr>
          <a:xfrm>
            <a:off x="8250168" y="160179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4" name="Oval 323"/>
          <p:cNvSpPr/>
          <p:nvPr/>
        </p:nvSpPr>
        <p:spPr>
          <a:xfrm>
            <a:off x="5558814" y="333133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5" name="Oval 325"/>
          <p:cNvSpPr/>
          <p:nvPr/>
        </p:nvSpPr>
        <p:spPr>
          <a:xfrm>
            <a:off x="5558814" y="247217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6" name="Oval 327"/>
          <p:cNvSpPr/>
          <p:nvPr/>
        </p:nvSpPr>
        <p:spPr>
          <a:xfrm>
            <a:off x="5558814" y="290175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7" name="Oval 328"/>
          <p:cNvSpPr/>
          <p:nvPr/>
        </p:nvSpPr>
        <p:spPr>
          <a:xfrm>
            <a:off x="5558814" y="204259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8" name="Oval 329"/>
          <p:cNvSpPr/>
          <p:nvPr/>
        </p:nvSpPr>
        <p:spPr>
          <a:xfrm>
            <a:off x="5558814" y="376091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49" name="Oval 330"/>
          <p:cNvSpPr/>
          <p:nvPr/>
        </p:nvSpPr>
        <p:spPr>
          <a:xfrm>
            <a:off x="5558814" y="161301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0" name="Oval 323"/>
          <p:cNvSpPr/>
          <p:nvPr/>
        </p:nvSpPr>
        <p:spPr>
          <a:xfrm>
            <a:off x="6067017" y="333133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1" name="Oval 325"/>
          <p:cNvSpPr/>
          <p:nvPr/>
        </p:nvSpPr>
        <p:spPr>
          <a:xfrm>
            <a:off x="6067017" y="247217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2" name="Oval 327"/>
          <p:cNvSpPr/>
          <p:nvPr/>
        </p:nvSpPr>
        <p:spPr>
          <a:xfrm>
            <a:off x="6067017" y="290175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3" name="Oval 328"/>
          <p:cNvSpPr/>
          <p:nvPr/>
        </p:nvSpPr>
        <p:spPr>
          <a:xfrm>
            <a:off x="6067017" y="204259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4" name="Oval 329"/>
          <p:cNvSpPr/>
          <p:nvPr/>
        </p:nvSpPr>
        <p:spPr>
          <a:xfrm>
            <a:off x="6067017" y="376091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5" name="Oval 330"/>
          <p:cNvSpPr/>
          <p:nvPr/>
        </p:nvSpPr>
        <p:spPr>
          <a:xfrm>
            <a:off x="6067017" y="161301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6" name="Oval 323"/>
          <p:cNvSpPr/>
          <p:nvPr/>
        </p:nvSpPr>
        <p:spPr>
          <a:xfrm>
            <a:off x="6564909" y="333133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7" name="Oval 325"/>
          <p:cNvSpPr/>
          <p:nvPr/>
        </p:nvSpPr>
        <p:spPr>
          <a:xfrm>
            <a:off x="6564909" y="247217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8" name="Oval 327"/>
          <p:cNvSpPr/>
          <p:nvPr/>
        </p:nvSpPr>
        <p:spPr>
          <a:xfrm>
            <a:off x="6564909" y="290175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59" name="Oval 328"/>
          <p:cNvSpPr/>
          <p:nvPr/>
        </p:nvSpPr>
        <p:spPr>
          <a:xfrm>
            <a:off x="6564909" y="204259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0" name="Oval 329"/>
          <p:cNvSpPr/>
          <p:nvPr/>
        </p:nvSpPr>
        <p:spPr>
          <a:xfrm>
            <a:off x="6564909" y="376091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1" name="Oval 330"/>
          <p:cNvSpPr/>
          <p:nvPr/>
        </p:nvSpPr>
        <p:spPr>
          <a:xfrm>
            <a:off x="6564909" y="161301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2" name="Oval 323"/>
          <p:cNvSpPr/>
          <p:nvPr/>
        </p:nvSpPr>
        <p:spPr>
          <a:xfrm>
            <a:off x="3832104" y="333133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3" name="Oval 325"/>
          <p:cNvSpPr/>
          <p:nvPr/>
        </p:nvSpPr>
        <p:spPr>
          <a:xfrm>
            <a:off x="3832104" y="247217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4" name="Oval 327"/>
          <p:cNvSpPr/>
          <p:nvPr/>
        </p:nvSpPr>
        <p:spPr>
          <a:xfrm>
            <a:off x="3832104" y="290175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5" name="Oval 328"/>
          <p:cNvSpPr/>
          <p:nvPr/>
        </p:nvSpPr>
        <p:spPr>
          <a:xfrm>
            <a:off x="3832104" y="204259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6" name="Oval 329"/>
          <p:cNvSpPr/>
          <p:nvPr/>
        </p:nvSpPr>
        <p:spPr>
          <a:xfrm>
            <a:off x="3832104" y="376091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7" name="Oval 330"/>
          <p:cNvSpPr/>
          <p:nvPr/>
        </p:nvSpPr>
        <p:spPr>
          <a:xfrm>
            <a:off x="3832104" y="161301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8" name="Oval 323"/>
          <p:cNvSpPr/>
          <p:nvPr/>
        </p:nvSpPr>
        <p:spPr>
          <a:xfrm>
            <a:off x="4340307" y="333133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69" name="Oval 325"/>
          <p:cNvSpPr/>
          <p:nvPr/>
        </p:nvSpPr>
        <p:spPr>
          <a:xfrm>
            <a:off x="4340307" y="247217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0" name="Oval 327"/>
          <p:cNvSpPr/>
          <p:nvPr/>
        </p:nvSpPr>
        <p:spPr>
          <a:xfrm>
            <a:off x="4340307" y="290175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1" name="Oval 328"/>
          <p:cNvSpPr/>
          <p:nvPr/>
        </p:nvSpPr>
        <p:spPr>
          <a:xfrm>
            <a:off x="4340307" y="204259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3" name="Oval 330"/>
          <p:cNvSpPr/>
          <p:nvPr/>
        </p:nvSpPr>
        <p:spPr>
          <a:xfrm>
            <a:off x="4340307" y="161301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4" name="Oval 323"/>
          <p:cNvSpPr/>
          <p:nvPr/>
        </p:nvSpPr>
        <p:spPr>
          <a:xfrm>
            <a:off x="4838199" y="333133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5" name="Oval 325"/>
          <p:cNvSpPr/>
          <p:nvPr/>
        </p:nvSpPr>
        <p:spPr>
          <a:xfrm>
            <a:off x="4838199" y="247217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6" name="Oval 327"/>
          <p:cNvSpPr/>
          <p:nvPr/>
        </p:nvSpPr>
        <p:spPr>
          <a:xfrm>
            <a:off x="4838199" y="290175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7" name="Oval 328"/>
          <p:cNvSpPr/>
          <p:nvPr/>
        </p:nvSpPr>
        <p:spPr>
          <a:xfrm>
            <a:off x="4838199" y="204259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8" name="Oval 329"/>
          <p:cNvSpPr/>
          <p:nvPr/>
        </p:nvSpPr>
        <p:spPr>
          <a:xfrm>
            <a:off x="4838199" y="376091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9" name="Oval 330"/>
          <p:cNvSpPr/>
          <p:nvPr/>
        </p:nvSpPr>
        <p:spPr>
          <a:xfrm>
            <a:off x="4838199" y="1613011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0" name="Oval 323"/>
          <p:cNvSpPr/>
          <p:nvPr/>
        </p:nvSpPr>
        <p:spPr>
          <a:xfrm>
            <a:off x="2135658" y="3331445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1" name="Oval 325"/>
          <p:cNvSpPr/>
          <p:nvPr/>
        </p:nvSpPr>
        <p:spPr>
          <a:xfrm>
            <a:off x="2135658" y="2472284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2" name="Oval 327"/>
          <p:cNvSpPr/>
          <p:nvPr/>
        </p:nvSpPr>
        <p:spPr>
          <a:xfrm>
            <a:off x="2135658" y="2901866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3" name="Oval 328"/>
          <p:cNvSpPr/>
          <p:nvPr/>
        </p:nvSpPr>
        <p:spPr>
          <a:xfrm>
            <a:off x="2135658" y="2042702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4" name="Oval 329"/>
          <p:cNvSpPr/>
          <p:nvPr/>
        </p:nvSpPr>
        <p:spPr>
          <a:xfrm>
            <a:off x="2135658" y="3761030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5" name="Oval 330"/>
          <p:cNvSpPr/>
          <p:nvPr/>
        </p:nvSpPr>
        <p:spPr>
          <a:xfrm>
            <a:off x="2135658" y="1613120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6" name="Oval 323"/>
          <p:cNvSpPr/>
          <p:nvPr/>
        </p:nvSpPr>
        <p:spPr>
          <a:xfrm>
            <a:off x="2643861" y="333144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8" name="Oval 325"/>
          <p:cNvSpPr/>
          <p:nvPr/>
        </p:nvSpPr>
        <p:spPr>
          <a:xfrm>
            <a:off x="2643861" y="247228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0" name="Oval 327"/>
          <p:cNvSpPr/>
          <p:nvPr/>
        </p:nvSpPr>
        <p:spPr>
          <a:xfrm>
            <a:off x="2643861" y="290186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1" name="Oval 328"/>
          <p:cNvSpPr/>
          <p:nvPr/>
        </p:nvSpPr>
        <p:spPr>
          <a:xfrm>
            <a:off x="2643861" y="204270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2" name="Oval 329"/>
          <p:cNvSpPr/>
          <p:nvPr/>
        </p:nvSpPr>
        <p:spPr>
          <a:xfrm>
            <a:off x="2643861" y="376103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3" name="Oval 330"/>
          <p:cNvSpPr/>
          <p:nvPr/>
        </p:nvSpPr>
        <p:spPr>
          <a:xfrm>
            <a:off x="2643861" y="161312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4" name="Oval 323"/>
          <p:cNvSpPr/>
          <p:nvPr/>
        </p:nvSpPr>
        <p:spPr>
          <a:xfrm>
            <a:off x="3141753" y="333144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5" name="Oval 325"/>
          <p:cNvSpPr/>
          <p:nvPr/>
        </p:nvSpPr>
        <p:spPr>
          <a:xfrm>
            <a:off x="3141753" y="247228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6" name="Oval 327"/>
          <p:cNvSpPr/>
          <p:nvPr/>
        </p:nvSpPr>
        <p:spPr>
          <a:xfrm>
            <a:off x="3141753" y="290186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9" name="Oval 328"/>
          <p:cNvSpPr/>
          <p:nvPr/>
        </p:nvSpPr>
        <p:spPr>
          <a:xfrm>
            <a:off x="3141753" y="204270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1" name="Oval 329"/>
          <p:cNvSpPr/>
          <p:nvPr/>
        </p:nvSpPr>
        <p:spPr>
          <a:xfrm>
            <a:off x="3141753" y="376103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2" name="Oval 330"/>
          <p:cNvSpPr/>
          <p:nvPr/>
        </p:nvSpPr>
        <p:spPr>
          <a:xfrm>
            <a:off x="3141753" y="161312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9" name="Oval 323"/>
          <p:cNvSpPr/>
          <p:nvPr/>
        </p:nvSpPr>
        <p:spPr>
          <a:xfrm>
            <a:off x="928650" y="3318113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0" name="Oval 325"/>
          <p:cNvSpPr/>
          <p:nvPr/>
        </p:nvSpPr>
        <p:spPr>
          <a:xfrm>
            <a:off x="928650" y="2458949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1" name="Oval 327"/>
          <p:cNvSpPr/>
          <p:nvPr/>
        </p:nvSpPr>
        <p:spPr>
          <a:xfrm>
            <a:off x="928650" y="2888531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2" name="Oval 328"/>
          <p:cNvSpPr/>
          <p:nvPr/>
        </p:nvSpPr>
        <p:spPr>
          <a:xfrm>
            <a:off x="936624" y="2029367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3" name="Oval 329"/>
          <p:cNvSpPr/>
          <p:nvPr/>
        </p:nvSpPr>
        <p:spPr>
          <a:xfrm>
            <a:off x="928650" y="3747695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4" name="Oval 330"/>
          <p:cNvSpPr/>
          <p:nvPr/>
        </p:nvSpPr>
        <p:spPr>
          <a:xfrm>
            <a:off x="928650" y="1599788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5" name="Oval 323"/>
          <p:cNvSpPr/>
          <p:nvPr/>
        </p:nvSpPr>
        <p:spPr>
          <a:xfrm>
            <a:off x="1426542" y="3318113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6" name="Oval 325"/>
          <p:cNvSpPr/>
          <p:nvPr/>
        </p:nvSpPr>
        <p:spPr>
          <a:xfrm>
            <a:off x="1426542" y="2458949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7" name="Oval 327"/>
          <p:cNvSpPr/>
          <p:nvPr/>
        </p:nvSpPr>
        <p:spPr>
          <a:xfrm>
            <a:off x="1426542" y="2888531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8" name="Oval 328"/>
          <p:cNvSpPr/>
          <p:nvPr/>
        </p:nvSpPr>
        <p:spPr>
          <a:xfrm>
            <a:off x="1426542" y="2029367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19" name="Oval 329"/>
          <p:cNvSpPr/>
          <p:nvPr/>
        </p:nvSpPr>
        <p:spPr>
          <a:xfrm>
            <a:off x="1426542" y="3747695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20" name="Oval 330"/>
          <p:cNvSpPr/>
          <p:nvPr/>
        </p:nvSpPr>
        <p:spPr>
          <a:xfrm>
            <a:off x="1426542" y="1599788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pic>
        <p:nvPicPr>
          <p:cNvPr id="61" name="Kuva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661" r="71502"/>
          <a:stretch>
            <a:fillRect/>
          </a:stretch>
        </p:blipFill>
        <p:spPr>
          <a:xfrm>
            <a:off x="4109199" y="3883052"/>
            <a:ext cx="614789" cy="584883"/>
          </a:xfrm>
          <a:prstGeom prst="rect">
            <a:avLst/>
          </a:prstGeom>
        </p:spPr>
      </p:pic>
      <p:sp>
        <p:nvSpPr>
          <p:cNvPr id="11" name="Suorakulmio 10"/>
          <p:cNvSpPr/>
          <p:nvPr/>
        </p:nvSpPr>
        <p:spPr>
          <a:xfrm>
            <a:off x="158463" y="205978"/>
            <a:ext cx="1221112" cy="9078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7013" y="65860"/>
            <a:ext cx="6155539" cy="1171563"/>
          </a:xfrm>
        </p:spPr>
        <p:txBody>
          <a:bodyPr>
            <a:normAutofit/>
          </a:bodyPr>
          <a:lstStyle/>
          <a:p>
            <a:r>
              <a:rPr lang="en-US" sz="2700" b="1" dirty="0" err="1"/>
              <a:t>Tiekartta</a:t>
            </a:r>
            <a:r>
              <a:rPr lang="en-US" sz="2700" b="1" dirty="0"/>
              <a:t> </a:t>
            </a:r>
            <a:r>
              <a:rPr lang="en-US" sz="2700" b="1" dirty="0" err="1"/>
              <a:t>päivittyy</a:t>
            </a:r>
            <a:r>
              <a:rPr lang="en-US" sz="2700" b="1" dirty="0"/>
              <a:t> </a:t>
            </a:r>
            <a:r>
              <a:rPr lang="en-US" sz="2700" b="1" dirty="0" err="1"/>
              <a:t>jatkuvasti</a:t>
            </a:r>
            <a:endParaRPr lang="fi-FI" b="1" dirty="0"/>
          </a:p>
        </p:txBody>
      </p:sp>
      <p:sp>
        <p:nvSpPr>
          <p:cNvPr id="113" name="Oval 323"/>
          <p:cNvSpPr/>
          <p:nvPr/>
        </p:nvSpPr>
        <p:spPr>
          <a:xfrm>
            <a:off x="7246725" y="332277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4" name="Oval 325"/>
          <p:cNvSpPr/>
          <p:nvPr/>
        </p:nvSpPr>
        <p:spPr>
          <a:xfrm>
            <a:off x="7246725" y="2463614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5" name="Oval 327"/>
          <p:cNvSpPr/>
          <p:nvPr/>
        </p:nvSpPr>
        <p:spPr>
          <a:xfrm>
            <a:off x="7246725" y="289319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6" name="Oval 328"/>
          <p:cNvSpPr/>
          <p:nvPr/>
        </p:nvSpPr>
        <p:spPr>
          <a:xfrm>
            <a:off x="7246725" y="203403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7" name="Oval 329"/>
          <p:cNvSpPr/>
          <p:nvPr/>
        </p:nvSpPr>
        <p:spPr>
          <a:xfrm>
            <a:off x="7246725" y="375236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8" name="Oval 330"/>
          <p:cNvSpPr/>
          <p:nvPr/>
        </p:nvSpPr>
        <p:spPr>
          <a:xfrm>
            <a:off x="7246725" y="160445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19" name="Oval 323"/>
          <p:cNvSpPr/>
          <p:nvPr/>
        </p:nvSpPr>
        <p:spPr>
          <a:xfrm>
            <a:off x="7754928" y="332277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0" name="Oval 325"/>
          <p:cNvSpPr/>
          <p:nvPr/>
        </p:nvSpPr>
        <p:spPr>
          <a:xfrm>
            <a:off x="7754928" y="246361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1" name="Oval 327"/>
          <p:cNvSpPr/>
          <p:nvPr/>
        </p:nvSpPr>
        <p:spPr>
          <a:xfrm>
            <a:off x="7754928" y="2893196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2" name="Oval 328"/>
          <p:cNvSpPr/>
          <p:nvPr/>
        </p:nvSpPr>
        <p:spPr>
          <a:xfrm>
            <a:off x="7754928" y="203403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3" name="Oval 329"/>
          <p:cNvSpPr/>
          <p:nvPr/>
        </p:nvSpPr>
        <p:spPr>
          <a:xfrm>
            <a:off x="7754928" y="375236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4" name="Oval 330"/>
          <p:cNvSpPr/>
          <p:nvPr/>
        </p:nvSpPr>
        <p:spPr>
          <a:xfrm>
            <a:off x="7754928" y="1604453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5" name="Oval 323"/>
          <p:cNvSpPr/>
          <p:nvPr/>
        </p:nvSpPr>
        <p:spPr>
          <a:xfrm>
            <a:off x="8252820" y="332277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6" name="Oval 325"/>
          <p:cNvSpPr/>
          <p:nvPr/>
        </p:nvSpPr>
        <p:spPr>
          <a:xfrm>
            <a:off x="8252820" y="246361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7" name="Oval 327"/>
          <p:cNvSpPr/>
          <p:nvPr/>
        </p:nvSpPr>
        <p:spPr>
          <a:xfrm>
            <a:off x="8252820" y="289319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8" name="Oval 328"/>
          <p:cNvSpPr/>
          <p:nvPr/>
        </p:nvSpPr>
        <p:spPr>
          <a:xfrm>
            <a:off x="8252820" y="2034032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29" name="Oval 329"/>
          <p:cNvSpPr/>
          <p:nvPr/>
        </p:nvSpPr>
        <p:spPr>
          <a:xfrm>
            <a:off x="8252820" y="375236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0" name="Oval 330"/>
          <p:cNvSpPr/>
          <p:nvPr/>
        </p:nvSpPr>
        <p:spPr>
          <a:xfrm>
            <a:off x="8252820" y="1604453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31" name="Oval 323"/>
          <p:cNvSpPr/>
          <p:nvPr/>
        </p:nvSpPr>
        <p:spPr>
          <a:xfrm>
            <a:off x="5561466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72" name="Oval 325"/>
          <p:cNvSpPr/>
          <p:nvPr/>
        </p:nvSpPr>
        <p:spPr>
          <a:xfrm>
            <a:off x="5561466" y="247482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7" name="Oval 327"/>
          <p:cNvSpPr/>
          <p:nvPr/>
        </p:nvSpPr>
        <p:spPr>
          <a:xfrm>
            <a:off x="5561466" y="2904407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89" name="Oval 328"/>
          <p:cNvSpPr/>
          <p:nvPr/>
        </p:nvSpPr>
        <p:spPr>
          <a:xfrm>
            <a:off x="5561466" y="2045246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7" name="Oval 329"/>
          <p:cNvSpPr/>
          <p:nvPr/>
        </p:nvSpPr>
        <p:spPr>
          <a:xfrm>
            <a:off x="5561466" y="376357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198" name="Oval 330"/>
          <p:cNvSpPr/>
          <p:nvPr/>
        </p:nvSpPr>
        <p:spPr>
          <a:xfrm>
            <a:off x="5561466" y="161566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0" name="Oval 323"/>
          <p:cNvSpPr/>
          <p:nvPr/>
        </p:nvSpPr>
        <p:spPr>
          <a:xfrm>
            <a:off x="6069669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3" name="Oval 325"/>
          <p:cNvSpPr/>
          <p:nvPr/>
        </p:nvSpPr>
        <p:spPr>
          <a:xfrm>
            <a:off x="6069669" y="247482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4" name="Oval 327"/>
          <p:cNvSpPr/>
          <p:nvPr/>
        </p:nvSpPr>
        <p:spPr>
          <a:xfrm>
            <a:off x="6069669" y="290440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5" name="Oval 328"/>
          <p:cNvSpPr/>
          <p:nvPr/>
        </p:nvSpPr>
        <p:spPr>
          <a:xfrm>
            <a:off x="6069669" y="204524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6" name="Oval 329"/>
          <p:cNvSpPr/>
          <p:nvPr/>
        </p:nvSpPr>
        <p:spPr>
          <a:xfrm>
            <a:off x="6069669" y="3763574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7" name="Oval 330"/>
          <p:cNvSpPr/>
          <p:nvPr/>
        </p:nvSpPr>
        <p:spPr>
          <a:xfrm>
            <a:off x="6069669" y="1615664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08" name="Oval 323"/>
          <p:cNvSpPr/>
          <p:nvPr/>
        </p:nvSpPr>
        <p:spPr>
          <a:xfrm>
            <a:off x="6567561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1" name="Oval 325"/>
          <p:cNvSpPr/>
          <p:nvPr/>
        </p:nvSpPr>
        <p:spPr>
          <a:xfrm>
            <a:off x="6567561" y="247482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2" name="Oval 327"/>
          <p:cNvSpPr/>
          <p:nvPr/>
        </p:nvSpPr>
        <p:spPr>
          <a:xfrm>
            <a:off x="6567561" y="2904407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3" name="Oval 328"/>
          <p:cNvSpPr/>
          <p:nvPr/>
        </p:nvSpPr>
        <p:spPr>
          <a:xfrm>
            <a:off x="6567561" y="2045246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4" name="Oval 329"/>
          <p:cNvSpPr/>
          <p:nvPr/>
        </p:nvSpPr>
        <p:spPr>
          <a:xfrm>
            <a:off x="6567561" y="376357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5" name="Oval 330"/>
          <p:cNvSpPr/>
          <p:nvPr/>
        </p:nvSpPr>
        <p:spPr>
          <a:xfrm>
            <a:off x="6567561" y="161566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6" name="Oval 323"/>
          <p:cNvSpPr/>
          <p:nvPr/>
        </p:nvSpPr>
        <p:spPr>
          <a:xfrm>
            <a:off x="3834759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8" name="Oval 327"/>
          <p:cNvSpPr/>
          <p:nvPr/>
        </p:nvSpPr>
        <p:spPr>
          <a:xfrm>
            <a:off x="3834759" y="2904407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29" name="Oval 328"/>
          <p:cNvSpPr/>
          <p:nvPr/>
        </p:nvSpPr>
        <p:spPr>
          <a:xfrm>
            <a:off x="3834759" y="204524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0" name="Oval 329"/>
          <p:cNvSpPr/>
          <p:nvPr/>
        </p:nvSpPr>
        <p:spPr>
          <a:xfrm>
            <a:off x="3834759" y="376357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1" name="Oval 330"/>
          <p:cNvSpPr/>
          <p:nvPr/>
        </p:nvSpPr>
        <p:spPr>
          <a:xfrm>
            <a:off x="3834759" y="1615664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2" name="Oval 323"/>
          <p:cNvSpPr/>
          <p:nvPr/>
        </p:nvSpPr>
        <p:spPr>
          <a:xfrm>
            <a:off x="4342962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3" name="Oval 325"/>
          <p:cNvSpPr/>
          <p:nvPr/>
        </p:nvSpPr>
        <p:spPr>
          <a:xfrm>
            <a:off x="4342962" y="2474828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4" name="Oval 327"/>
          <p:cNvSpPr/>
          <p:nvPr/>
        </p:nvSpPr>
        <p:spPr>
          <a:xfrm>
            <a:off x="4342962" y="2904407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5" name="Oval 328"/>
          <p:cNvSpPr/>
          <p:nvPr/>
        </p:nvSpPr>
        <p:spPr>
          <a:xfrm>
            <a:off x="4342962" y="204524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6" name="Oval 330"/>
          <p:cNvSpPr/>
          <p:nvPr/>
        </p:nvSpPr>
        <p:spPr>
          <a:xfrm>
            <a:off x="4342962" y="161566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7" name="Oval 323"/>
          <p:cNvSpPr/>
          <p:nvPr/>
        </p:nvSpPr>
        <p:spPr>
          <a:xfrm>
            <a:off x="4840854" y="3333989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8" name="Oval 325"/>
          <p:cNvSpPr/>
          <p:nvPr/>
        </p:nvSpPr>
        <p:spPr>
          <a:xfrm>
            <a:off x="4840854" y="247482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39" name="Oval 327"/>
          <p:cNvSpPr/>
          <p:nvPr/>
        </p:nvSpPr>
        <p:spPr>
          <a:xfrm>
            <a:off x="4840854" y="2904407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0" name="Oval 328"/>
          <p:cNvSpPr/>
          <p:nvPr/>
        </p:nvSpPr>
        <p:spPr>
          <a:xfrm>
            <a:off x="4840854" y="2045246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1" name="Oval 329"/>
          <p:cNvSpPr/>
          <p:nvPr/>
        </p:nvSpPr>
        <p:spPr>
          <a:xfrm>
            <a:off x="4840854" y="3763574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2" name="Oval 330"/>
          <p:cNvSpPr/>
          <p:nvPr/>
        </p:nvSpPr>
        <p:spPr>
          <a:xfrm>
            <a:off x="4840854" y="1615664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3" name="Oval 323"/>
          <p:cNvSpPr/>
          <p:nvPr/>
        </p:nvSpPr>
        <p:spPr>
          <a:xfrm>
            <a:off x="2138313" y="3334100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4" name="Oval 325"/>
          <p:cNvSpPr/>
          <p:nvPr/>
        </p:nvSpPr>
        <p:spPr>
          <a:xfrm>
            <a:off x="2138313" y="2474936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5" name="Oval 327"/>
          <p:cNvSpPr/>
          <p:nvPr/>
        </p:nvSpPr>
        <p:spPr>
          <a:xfrm>
            <a:off x="2138313" y="2904518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6" name="Oval 328"/>
          <p:cNvSpPr/>
          <p:nvPr/>
        </p:nvSpPr>
        <p:spPr>
          <a:xfrm>
            <a:off x="2138313" y="2045357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7" name="Oval 329"/>
          <p:cNvSpPr/>
          <p:nvPr/>
        </p:nvSpPr>
        <p:spPr>
          <a:xfrm>
            <a:off x="2138313" y="3763682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8" name="Oval 330"/>
          <p:cNvSpPr/>
          <p:nvPr/>
        </p:nvSpPr>
        <p:spPr>
          <a:xfrm>
            <a:off x="2138313" y="1615775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49" name="Oval 323"/>
          <p:cNvSpPr/>
          <p:nvPr/>
        </p:nvSpPr>
        <p:spPr>
          <a:xfrm>
            <a:off x="2646516" y="3334100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0" name="Oval 325"/>
          <p:cNvSpPr/>
          <p:nvPr/>
        </p:nvSpPr>
        <p:spPr>
          <a:xfrm>
            <a:off x="2646516" y="247493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1" name="Oval 327"/>
          <p:cNvSpPr/>
          <p:nvPr/>
        </p:nvSpPr>
        <p:spPr>
          <a:xfrm>
            <a:off x="2646516" y="290451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2" name="Oval 328"/>
          <p:cNvSpPr/>
          <p:nvPr/>
        </p:nvSpPr>
        <p:spPr>
          <a:xfrm>
            <a:off x="2646516" y="2045357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3" name="Oval 329"/>
          <p:cNvSpPr/>
          <p:nvPr/>
        </p:nvSpPr>
        <p:spPr>
          <a:xfrm>
            <a:off x="2646516" y="3763682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4" name="Oval 330"/>
          <p:cNvSpPr/>
          <p:nvPr/>
        </p:nvSpPr>
        <p:spPr>
          <a:xfrm>
            <a:off x="2646516" y="161577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5" name="Oval 323"/>
          <p:cNvSpPr/>
          <p:nvPr/>
        </p:nvSpPr>
        <p:spPr>
          <a:xfrm>
            <a:off x="3144408" y="3334100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6" name="Oval 325"/>
          <p:cNvSpPr/>
          <p:nvPr/>
        </p:nvSpPr>
        <p:spPr>
          <a:xfrm>
            <a:off x="3144408" y="2474936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7" name="Oval 327"/>
          <p:cNvSpPr/>
          <p:nvPr/>
        </p:nvSpPr>
        <p:spPr>
          <a:xfrm>
            <a:off x="3144408" y="290451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8" name="Oval 328"/>
          <p:cNvSpPr/>
          <p:nvPr/>
        </p:nvSpPr>
        <p:spPr>
          <a:xfrm>
            <a:off x="3144408" y="2045357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59" name="Oval 329"/>
          <p:cNvSpPr/>
          <p:nvPr/>
        </p:nvSpPr>
        <p:spPr>
          <a:xfrm>
            <a:off x="3144408" y="3763682"/>
            <a:ext cx="347764" cy="347625"/>
          </a:xfrm>
          <a:prstGeom prst="ellipse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60" name="Oval 330"/>
          <p:cNvSpPr/>
          <p:nvPr/>
        </p:nvSpPr>
        <p:spPr>
          <a:xfrm>
            <a:off x="3144408" y="1615775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sp>
        <p:nvSpPr>
          <p:cNvPr id="261" name="Oval 323"/>
          <p:cNvSpPr/>
          <p:nvPr/>
        </p:nvSpPr>
        <p:spPr>
          <a:xfrm>
            <a:off x="931302" y="3320765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2" name="Oval 325"/>
          <p:cNvSpPr/>
          <p:nvPr/>
        </p:nvSpPr>
        <p:spPr>
          <a:xfrm>
            <a:off x="931302" y="2461604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3" name="Oval 327"/>
          <p:cNvSpPr/>
          <p:nvPr/>
        </p:nvSpPr>
        <p:spPr>
          <a:xfrm>
            <a:off x="931302" y="2891183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4" name="Oval 328"/>
          <p:cNvSpPr/>
          <p:nvPr/>
        </p:nvSpPr>
        <p:spPr>
          <a:xfrm>
            <a:off x="939276" y="2032022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5" name="Oval 329"/>
          <p:cNvSpPr/>
          <p:nvPr/>
        </p:nvSpPr>
        <p:spPr>
          <a:xfrm>
            <a:off x="931302" y="3750347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6" name="Oval 330"/>
          <p:cNvSpPr/>
          <p:nvPr/>
        </p:nvSpPr>
        <p:spPr>
          <a:xfrm>
            <a:off x="931302" y="1602440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7" name="Oval 323"/>
          <p:cNvSpPr/>
          <p:nvPr/>
        </p:nvSpPr>
        <p:spPr>
          <a:xfrm>
            <a:off x="1429194" y="3320765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8" name="Oval 325"/>
          <p:cNvSpPr/>
          <p:nvPr/>
        </p:nvSpPr>
        <p:spPr>
          <a:xfrm>
            <a:off x="1429194" y="2461604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69" name="Oval 327"/>
          <p:cNvSpPr/>
          <p:nvPr/>
        </p:nvSpPr>
        <p:spPr>
          <a:xfrm>
            <a:off x="1429194" y="2891183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70" name="Oval 328"/>
          <p:cNvSpPr/>
          <p:nvPr/>
        </p:nvSpPr>
        <p:spPr>
          <a:xfrm>
            <a:off x="1429194" y="2032022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71" name="Oval 329"/>
          <p:cNvSpPr/>
          <p:nvPr/>
        </p:nvSpPr>
        <p:spPr>
          <a:xfrm>
            <a:off x="1429194" y="3750347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72" name="Oval 330"/>
          <p:cNvSpPr/>
          <p:nvPr/>
        </p:nvSpPr>
        <p:spPr>
          <a:xfrm>
            <a:off x="1429194" y="1602440"/>
            <a:ext cx="347764" cy="3476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 dirty="0"/>
          </a:p>
        </p:txBody>
      </p:sp>
      <p:sp>
        <p:nvSpPr>
          <p:cNvPr id="273" name="Oval 325"/>
          <p:cNvSpPr/>
          <p:nvPr/>
        </p:nvSpPr>
        <p:spPr>
          <a:xfrm>
            <a:off x="3834759" y="2474828"/>
            <a:ext cx="347764" cy="347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800"/>
          </a:p>
        </p:txBody>
      </p:sp>
      <p:cxnSp>
        <p:nvCxnSpPr>
          <p:cNvPr id="284" name="Straight Connector 52"/>
          <p:cNvCxnSpPr/>
          <p:nvPr/>
        </p:nvCxnSpPr>
        <p:spPr>
          <a:xfrm rot="5400000" flipH="1" flipV="1">
            <a:off x="906984" y="3071628"/>
            <a:ext cx="3301164" cy="1122"/>
          </a:xfrm>
          <a:prstGeom prst="line">
            <a:avLst/>
          </a:prstGeom>
          <a:ln w="31750">
            <a:solidFill>
              <a:schemeClr val="accent2"/>
            </a:solidFill>
            <a:prstDash val="solid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Kuva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8933" y="286014"/>
            <a:ext cx="27305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6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8873825" y="4824021"/>
            <a:ext cx="92392" cy="215440"/>
          </a:xfrm>
        </p:spPr>
        <p:txBody>
          <a:bodyPr/>
          <a:lstStyle/>
          <a:p>
            <a:endParaRPr lang="fi-FI" dirty="0">
              <a:solidFill>
                <a:srgbClr val="304E88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1633092" y="1405669"/>
            <a:ext cx="5680672" cy="186974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endParaRPr lang="fi-FI" sz="3000" b="1" dirty="0">
              <a:solidFill>
                <a:schemeClr val="accent3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fi-FI" sz="3000" b="1" dirty="0">
                <a:solidFill>
                  <a:schemeClr val="accent3"/>
                </a:solidFill>
                <a:latin typeface="Calibri" charset="0"/>
                <a:ea typeface="Calibri" charset="0"/>
                <a:cs typeface="Calibri" charset="0"/>
              </a:rPr>
              <a:t>Kiitos!</a:t>
            </a:r>
          </a:p>
          <a:p>
            <a:pPr algn="ctr"/>
            <a:endParaRPr lang="fi-FI" sz="2100" b="1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fi-FI" sz="2100" b="1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http://vm.fi/sahkoisten-palvelujen-tiekartta</a:t>
            </a:r>
          </a:p>
          <a:p>
            <a:pPr algn="ctr"/>
            <a:endParaRPr lang="fi-FI" sz="1500" b="1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3525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3992" y="436844"/>
            <a:ext cx="7380376" cy="889875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Julkisen sektorin palvelukehityksen </a:t>
            </a:r>
            <a:r>
              <a:rPr lang="fi-FI" b="1" dirty="0"/>
              <a:t>lähtökohdaksi ihmisten ja yritysten todelliset </a:t>
            </a:r>
            <a:r>
              <a:rPr lang="fi-FI" b="1" dirty="0" smtClean="0"/>
              <a:t>tarpeet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type="body" idx="1"/>
          </p:nvPr>
        </p:nvSpPr>
        <p:spPr>
          <a:xfrm>
            <a:off x="503992" y="1511852"/>
            <a:ext cx="6035956" cy="3451158"/>
          </a:xfrm>
        </p:spPr>
        <p:txBody>
          <a:bodyPr>
            <a:normAutofit/>
          </a:bodyPr>
          <a:lstStyle/>
          <a:p>
            <a:pPr>
              <a:spcAft>
                <a:spcPts val="450"/>
              </a:spcAft>
            </a:pPr>
            <a:r>
              <a:rPr lang="fi-FI" sz="1800" dirty="0"/>
              <a:t>Asiakas odottaa entistä parempaa, saumatonta palvelua, joka on tarjolla ajasta ja paikasta riippumatta ja vastaa hänen </a:t>
            </a:r>
            <a:r>
              <a:rPr lang="fi-FI" sz="1800" dirty="0" smtClean="0"/>
              <a:t>tarvettaan.</a:t>
            </a:r>
            <a:endParaRPr lang="fi-FI" sz="1800" dirty="0"/>
          </a:p>
          <a:p>
            <a:pPr>
              <a:spcAft>
                <a:spcPts val="450"/>
              </a:spcAft>
            </a:pPr>
            <a:r>
              <a:rPr lang="fi-FI" sz="1800" dirty="0" smtClean="0"/>
              <a:t>Julkisen </a:t>
            </a:r>
            <a:r>
              <a:rPr lang="fi-FI" sz="1800" dirty="0"/>
              <a:t>hallinnon tavoitteena on uudistaa palvelunsa siten, että ne ennakoivat tarpeita ja tilanteita, </a:t>
            </a:r>
            <a:r>
              <a:rPr lang="fi-FI" sz="1800" dirty="0" smtClean="0"/>
              <a:t>joita ihmisten </a:t>
            </a:r>
            <a:r>
              <a:rPr lang="fi-FI" sz="1800" dirty="0"/>
              <a:t>elämäntapahtumat ja yritysten liiketoiminta synnyttävät</a:t>
            </a:r>
            <a:r>
              <a:rPr lang="fi-FI" sz="1800" dirty="0" smtClean="0"/>
              <a:t>.</a:t>
            </a:r>
            <a:endParaRPr lang="fi-FI" sz="1800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3440" flipH="1">
            <a:off x="6649197" y="2512415"/>
            <a:ext cx="835080" cy="115841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06623"/>
            <a:ext cx="9144000" cy="47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9106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4055" y="1659365"/>
            <a:ext cx="7380376" cy="8898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sz="3200" dirty="0">
                <a:solidFill>
                  <a:schemeClr val="accent1">
                    <a:lumMod val="50000"/>
                  </a:schemeClr>
                </a:solidFill>
              </a:rPr>
              <a:t>Uudistamme julkiset palvelut </a:t>
            </a:r>
            <a:br>
              <a:rPr lang="fi-FI" sz="3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i-FI" sz="3200" dirty="0">
                <a:solidFill>
                  <a:schemeClr val="accent1">
                    <a:lumMod val="50000"/>
                  </a:schemeClr>
                </a:solidFill>
              </a:rPr>
              <a:t>käyttäjälähtöisiksi ja ensisijaisesti digitaalisiksi </a:t>
            </a:r>
            <a:br>
              <a:rPr lang="fi-FI" sz="3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i-FI" sz="3200" dirty="0">
                <a:solidFill>
                  <a:schemeClr val="accent1">
                    <a:lumMod val="50000"/>
                  </a:schemeClr>
                </a:solidFill>
              </a:rPr>
              <a:t>toimintatapoja uudistamalla.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3" y="2546154"/>
            <a:ext cx="9100814" cy="222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87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tIns="34289" bIns="34289">
            <a:normAutofit/>
          </a:bodyPr>
          <a:lstStyle/>
          <a:p>
            <a:pPr marL="385637" indent="-385637"/>
            <a:r>
              <a:rPr lang="fi-FI" b="1" dirty="0"/>
              <a:t>P</a:t>
            </a:r>
            <a:r>
              <a:rPr lang="fi-FI" b="1" dirty="0" smtClean="0"/>
              <a:t>alvelemme asiakkaita yhtenäisesti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tIns="34289" bIns="34289">
            <a:normAutofit lnSpcReduction="10000"/>
          </a:bodyPr>
          <a:lstStyle/>
          <a:p>
            <a:r>
              <a:rPr lang="fi-FI" dirty="0" smtClean="0"/>
              <a:t>Asiakaslähtöiset palvelukokonaisuudet ja –ketjut</a:t>
            </a:r>
          </a:p>
          <a:p>
            <a:r>
              <a:rPr lang="fi-FI" dirty="0" smtClean="0"/>
              <a:t>Ihmisten elämäntapahtumat ja yritysten liiketoimintatapahtumat</a:t>
            </a:r>
          </a:p>
          <a:p>
            <a:r>
              <a:rPr lang="fi-FI" dirty="0" smtClean="0"/>
              <a:t>Asiointitarpeen poistaminen</a:t>
            </a:r>
          </a:p>
          <a:p>
            <a:r>
              <a:rPr lang="fi-FI" dirty="0" smtClean="0"/>
              <a:t>Yhtenäisenä näyttäytyvä digitaalinen palvelu</a:t>
            </a:r>
          </a:p>
          <a:p>
            <a:r>
              <a:rPr lang="fi-FI" dirty="0" smtClean="0"/>
              <a:t>Saumaton yhteistyö: kaikki viranomaiset, yritykset, järjestöt, yhteisöt</a:t>
            </a:r>
          </a:p>
          <a:p>
            <a:r>
              <a:rPr lang="fi-FI" dirty="0" smtClean="0"/>
              <a:t>Kansallinen palveluarkkitehtuuri (</a:t>
            </a:r>
            <a:r>
              <a:rPr lang="fi-FI" dirty="0" err="1" smtClean="0"/>
              <a:t>KaPa</a:t>
            </a:r>
            <a:r>
              <a:rPr lang="fi-FI" dirty="0" smtClean="0"/>
              <a:t>)</a:t>
            </a:r>
          </a:p>
          <a:p>
            <a:r>
              <a:rPr lang="fi-FI" dirty="0" smtClean="0"/>
              <a:t>YTI yhteistyö</a:t>
            </a:r>
          </a:p>
          <a:p>
            <a:r>
              <a:rPr lang="fi-FI" dirty="0" smtClean="0"/>
              <a:t>Digitalisoinnin periaatteet</a:t>
            </a:r>
          </a:p>
          <a:p>
            <a:endParaRPr lang="fi-FI" dirty="0" smtClean="0"/>
          </a:p>
          <a:p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25896"/>
            <a:ext cx="9144000" cy="47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2274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Ensisijaisesti sähköisesti tarjottavien palveluiden tiekartta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15434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Sähköinen asiointi ensisijaiseksi</a:t>
            </a:r>
            <a:endParaRPr lang="fi-FI" b="1" dirty="0"/>
          </a:p>
        </p:txBody>
      </p:sp>
      <p:pic>
        <p:nvPicPr>
          <p:cNvPr id="4" name="Sisällön paikkamerkki 3" descr="Muistutukset 1 - Internet Explorer"/>
          <p:cNvPicPr>
            <a:picLocks noGrp="1" noChangeAspect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69520" y="1159296"/>
            <a:ext cx="1868258" cy="32149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Kuva 4" descr="Notifikaatio 2 - Internet Explorer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39502" y="1159294"/>
            <a:ext cx="1698692" cy="32403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kstiruutu 5"/>
          <p:cNvSpPr txBox="1"/>
          <p:nvPr/>
        </p:nvSpPr>
        <p:spPr>
          <a:xfrm>
            <a:off x="488800" y="1073251"/>
            <a:ext cx="4480766" cy="3939532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marL="257162" indent="-257162" defTabSz="913590">
              <a:lnSpc>
                <a:spcPts val="2120"/>
              </a:lnSpc>
              <a:spcAft>
                <a:spcPts val="900"/>
              </a:spcAft>
              <a:buFont typeface="Arial" charset="0"/>
              <a:buChar char="•"/>
            </a:pPr>
            <a:r>
              <a:rPr lang="fi-FI" sz="1400" b="1" dirty="0">
                <a:solidFill>
                  <a:schemeClr val="accent1">
                    <a:lumMod val="75000"/>
                  </a:schemeClr>
                </a:solidFill>
              </a:rPr>
              <a:t>Hallituksen linjaus: Osa palveluista saatavilla ensisijaisesti sähköisinä.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Suunnitelma valmistuu kesäkuussa 2017 ja toimeenpano ajoittuu vuosille  2017-2021</a:t>
            </a:r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57162" indent="-257162" defTabSz="913590">
              <a:lnSpc>
                <a:spcPts val="2120"/>
              </a:lnSpc>
              <a:spcAft>
                <a:spcPts val="900"/>
              </a:spcAft>
              <a:buFont typeface="Arial" charset="0"/>
              <a:buChar char="•"/>
            </a:pP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Mahdollisuus muihin asiointitapoihin niille, joilla ei eri syistä ole mahdollisuutta asioida sähköisesti</a:t>
            </a:r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257162" indent="-257162" defTabSz="913590">
              <a:lnSpc>
                <a:spcPts val="2120"/>
              </a:lnSpc>
              <a:spcAft>
                <a:spcPts val="900"/>
              </a:spcAft>
              <a:buFont typeface="Arial" charset="0"/>
              <a:buChar char="•"/>
            </a:pP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Tiekartan laatiminen aloitetaan jo käytössä olevista toimivista ja käytetyistä palveluista. Tavoitteena on tehdä tiekartasta jatkuvasti päivitettävä digitalisoinnin </a:t>
            </a:r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suunnannäyttäjä. </a:t>
            </a:r>
          </a:p>
          <a:p>
            <a:pPr marL="257162" indent="-257162" defTabSz="913590">
              <a:lnSpc>
                <a:spcPts val="2120"/>
              </a:lnSpc>
              <a:spcAft>
                <a:spcPts val="900"/>
              </a:spcAft>
              <a:buFont typeface="Arial" charset="0"/>
              <a:buChar char="•"/>
            </a:pPr>
            <a:r>
              <a:rPr lang="fi-FI" sz="1400" b="1" dirty="0" smtClean="0">
                <a:solidFill>
                  <a:schemeClr val="accent1">
                    <a:lumMod val="75000"/>
                  </a:schemeClr>
                </a:solidFill>
              </a:rPr>
              <a:t>Hallituksen </a:t>
            </a:r>
            <a:r>
              <a:rPr lang="fi-FI" sz="1400" b="1" dirty="0">
                <a:solidFill>
                  <a:schemeClr val="accent1">
                    <a:lumMod val="75000"/>
                  </a:schemeClr>
                </a:solidFill>
              </a:rPr>
              <a:t>linjauksen mukaisesti tiekartalle kootaan sata julkista palvelua, jotka tarjotaan ensisijaisesti sähköisesti.</a:t>
            </a:r>
          </a:p>
        </p:txBody>
      </p:sp>
      <p:pic>
        <p:nvPicPr>
          <p:cNvPr id="10" name="Kuva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661" r="71502"/>
          <a:stretch>
            <a:fillRect/>
          </a:stretch>
        </p:blipFill>
        <p:spPr>
          <a:xfrm>
            <a:off x="5545140" y="606342"/>
            <a:ext cx="614705" cy="58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0814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700" b="1" dirty="0"/>
              <a:t>Työryhmän tehtävänä 1/2017-6/2017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z="1400" dirty="0"/>
              <a:t>määritellä tiekartalle otettavien palvelujen valintakriteerit</a:t>
            </a:r>
          </a:p>
          <a:p>
            <a:pPr lvl="0"/>
            <a:r>
              <a:rPr lang="fi-FI" sz="1400" dirty="0"/>
              <a:t>tehdä kriteerien pohjalta ehdotus tiekartalle valittavista ensimmäisistä 100 palvelusta</a:t>
            </a:r>
          </a:p>
          <a:p>
            <a:r>
              <a:rPr lang="fi-FI" sz="1400" dirty="0"/>
              <a:t>laatia tiekartan 1. versio hyväksyttäväksi keväällä 2017</a:t>
            </a:r>
          </a:p>
          <a:p>
            <a:r>
              <a:rPr lang="fi-FI" sz="1400" dirty="0"/>
              <a:t>määritellä miten sähköinen asiointi (viestinvälityspalvelun sähköisen postilaatikon avulla ja/tai asiointipalvelussa itsepalveluna) muutetaan ensisijaiseksi tavaksi viranomaisasioinnissa sekä arvioida muutoksen toteuttamisvaihtoehtoja</a:t>
            </a:r>
          </a:p>
          <a:p>
            <a:r>
              <a:rPr lang="fi-FI" sz="1400" dirty="0"/>
              <a:t>arvioida miten sähköisen postilaatikon ja sähköisen asioinnin käytöstä voi saada vapautuksen</a:t>
            </a:r>
          </a:p>
          <a:p>
            <a:r>
              <a:rPr lang="fi-FI" sz="1400" dirty="0"/>
              <a:t>tehdä lainmuutostarpeiden arviointi</a:t>
            </a:r>
          </a:p>
          <a:p>
            <a:r>
              <a:rPr lang="fi-FI" sz="1400" dirty="0"/>
              <a:t>järjestää avoimia keskustelutilaisuuksia</a:t>
            </a:r>
          </a:p>
          <a:p>
            <a:r>
              <a:rPr lang="fi-FI" sz="1400" dirty="0"/>
              <a:t>suunnitella tiekartan hallintamalli ja vastuutaho projektin päätyttyä</a:t>
            </a:r>
          </a:p>
          <a:p>
            <a:pPr lvl="0"/>
            <a:r>
              <a:rPr lang="fi-FI" sz="1400" dirty="0"/>
              <a:t>tehdä esityksiä jatkotoimista.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pPr lvl="0"/>
            <a:endParaRPr lang="fi-FI" dirty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4294967295"/>
          </p:nvPr>
        </p:nvSpPr>
        <p:spPr>
          <a:xfrm>
            <a:off x="8488800" y="4822372"/>
            <a:ext cx="477416" cy="218735"/>
          </a:xfrm>
          <a:prstGeom prst="rect">
            <a:avLst/>
          </a:prstGeom>
        </p:spPr>
        <p:txBody>
          <a:bodyPr/>
          <a:lstStyle/>
          <a:p>
            <a:fld id="{52D72BAF-8CDA-4878-B74D-CAA2BE485765}" type="slidenum">
              <a:rPr lang="fi-FI" smtClean="0">
                <a:solidFill>
                  <a:srgbClr val="304E88"/>
                </a:solidFill>
              </a:rPr>
              <a:pPr/>
              <a:t>7</a:t>
            </a:fld>
            <a:endParaRPr lang="fi-FI">
              <a:solidFill>
                <a:srgbClr val="304E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5114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>
            <a:off x="5568291" y="1191776"/>
            <a:ext cx="2520280" cy="3168353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2" tIns="45716" rIns="91432" bIns="4571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10"/>
            <a:endParaRPr lang="fi-FI">
              <a:solidFill>
                <a:prstClr val="white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Digitaaliset </a:t>
            </a:r>
            <a:r>
              <a:rPr lang="fi-FI" b="1" dirty="0"/>
              <a:t>palvelut ensisijaiseksi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5652120" y="1307754"/>
            <a:ext cx="2376264" cy="3173168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defTabSz="914310">
              <a:lnSpc>
                <a:spcPct val="110000"/>
              </a:lnSpc>
            </a:pPr>
            <a:r>
              <a:rPr lang="fi-FI" sz="1400" b="1" dirty="0">
                <a:solidFill>
                  <a:prstClr val="black"/>
                </a:solidFill>
              </a:rPr>
              <a:t>Toimintamallit digitaalisten palvelujen tukeen (</a:t>
            </a:r>
            <a:r>
              <a:rPr lang="fi-FI" sz="1400" b="1" dirty="0" err="1">
                <a:solidFill>
                  <a:prstClr val="black"/>
                </a:solidFill>
              </a:rPr>
              <a:t>AUTA-hanke</a:t>
            </a:r>
            <a:r>
              <a:rPr lang="fi-FI" sz="1400" b="1" dirty="0">
                <a:solidFill>
                  <a:prstClr val="black"/>
                </a:solidFill>
              </a:rPr>
              <a:t>)</a:t>
            </a:r>
            <a:endParaRPr lang="fi-FI" sz="1400" dirty="0">
              <a:solidFill>
                <a:prstClr val="black"/>
              </a:solidFill>
            </a:endParaRPr>
          </a:p>
          <a:p>
            <a:pPr marL="285722" indent="-285722" defTabSz="914310">
              <a:lnSpc>
                <a:spcPct val="110000"/>
              </a:lnSpc>
              <a:buFontTx/>
              <a:buChar char="-"/>
            </a:pPr>
            <a:r>
              <a:rPr lang="fi-FI" sz="1400" dirty="0">
                <a:solidFill>
                  <a:prstClr val="black"/>
                </a:solidFill>
              </a:rPr>
              <a:t>Sähköisten palvelujen käyttö vaatii osaamista, virallisen kielen hallintaa ja kykyä käyttää tietokonetta, tablettia tai älypuhelinta sekä kykyä löytää oikea viranomaispalvelu verkosta</a:t>
            </a:r>
          </a:p>
          <a:p>
            <a:pPr defTabSz="914310">
              <a:lnSpc>
                <a:spcPct val="110000"/>
              </a:lnSpc>
            </a:pPr>
            <a:endParaRPr lang="fi-FI" sz="1400" dirty="0">
              <a:solidFill>
                <a:prstClr val="black"/>
              </a:solidFill>
            </a:endParaRPr>
          </a:p>
        </p:txBody>
      </p:sp>
      <p:grpSp>
        <p:nvGrpSpPr>
          <p:cNvPr id="17" name="Ryhmitä 16"/>
          <p:cNvGrpSpPr/>
          <p:nvPr/>
        </p:nvGrpSpPr>
        <p:grpSpPr>
          <a:xfrm>
            <a:off x="2987827" y="1059587"/>
            <a:ext cx="2885906" cy="3168352"/>
            <a:chOff x="3983768" y="1412782"/>
            <a:chExt cx="3847874" cy="4224469"/>
          </a:xfrm>
        </p:grpSpPr>
        <p:sp>
          <p:nvSpPr>
            <p:cNvPr id="8" name="Suorakulmio 7"/>
            <p:cNvSpPr/>
            <p:nvPr/>
          </p:nvSpPr>
          <p:spPr>
            <a:xfrm>
              <a:off x="3983768" y="1412782"/>
              <a:ext cx="3448933" cy="4224469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6" tIns="45718" rIns="91436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310"/>
              <a:endParaRPr lang="fi-FI">
                <a:solidFill>
                  <a:prstClr val="white"/>
                </a:solidFill>
              </a:endParaRPr>
            </a:p>
          </p:txBody>
        </p:sp>
        <p:sp>
          <p:nvSpPr>
            <p:cNvPr id="11" name="Kolmio 10"/>
            <p:cNvSpPr/>
            <p:nvPr/>
          </p:nvSpPr>
          <p:spPr>
            <a:xfrm rot="5400000">
              <a:off x="7400786" y="4036983"/>
              <a:ext cx="462772" cy="398941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6" tIns="45718" rIns="91436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310"/>
              <a:endParaRPr lang="fi-FI">
                <a:solidFill>
                  <a:prstClr val="white"/>
                </a:solidFill>
              </a:endParaRPr>
            </a:p>
          </p:txBody>
        </p:sp>
      </p:grpSp>
      <p:pic>
        <p:nvPicPr>
          <p:cNvPr id="4" name="Kuva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70706"/>
            <a:ext cx="9144000" cy="405308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>
            <a:off x="3052527" y="1151995"/>
            <a:ext cx="2520280" cy="3886055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defTabSz="914310">
              <a:lnSpc>
                <a:spcPct val="110000"/>
              </a:lnSpc>
            </a:pPr>
            <a:r>
              <a:rPr lang="fi-FI" sz="1400" b="1" dirty="0">
                <a:solidFill>
                  <a:prstClr val="black"/>
                </a:solidFill>
              </a:rPr>
              <a:t>Saavutettavuusdirektiivi</a:t>
            </a:r>
          </a:p>
          <a:p>
            <a:pPr marL="285722" indent="-285722" defTabSz="914310">
              <a:lnSpc>
                <a:spcPct val="110000"/>
              </a:lnSpc>
              <a:buFontTx/>
              <a:buChar char="-"/>
            </a:pPr>
            <a:r>
              <a:rPr lang="fi-FI" sz="1400" dirty="0">
                <a:solidFill>
                  <a:prstClr val="black"/>
                </a:solidFill>
              </a:rPr>
              <a:t>Edistää kaikkien mahdollisuutta toimia täysivertaisesti digitaalisessa yhteiskunnassa</a:t>
            </a:r>
          </a:p>
          <a:p>
            <a:pPr marL="285722" indent="-285722" defTabSz="914310">
              <a:lnSpc>
                <a:spcPct val="110000"/>
              </a:lnSpc>
              <a:buFontTx/>
              <a:buChar char="-"/>
            </a:pPr>
            <a:r>
              <a:rPr lang="fi-FI" sz="1400" dirty="0">
                <a:solidFill>
                  <a:prstClr val="black"/>
                </a:solidFill>
              </a:rPr>
              <a:t>Luo yhdenmukaiset minimitason vaatimukset julkisen hallinnon verkkopalveluiden saavutettavuudelle</a:t>
            </a:r>
          </a:p>
          <a:p>
            <a:pPr marL="285722" indent="-285722" defTabSz="914310">
              <a:lnSpc>
                <a:spcPct val="110000"/>
              </a:lnSpc>
              <a:buFontTx/>
              <a:buChar char="-"/>
            </a:pPr>
            <a:r>
              <a:rPr lang="fi-FI" sz="1400" dirty="0">
                <a:solidFill>
                  <a:prstClr val="black"/>
                </a:solidFill>
              </a:rPr>
              <a:t>Parantaa digitaalisten palveluiden laatua</a:t>
            </a:r>
          </a:p>
          <a:p>
            <a:pPr defTabSz="914310"/>
            <a:endParaRPr lang="fi-FI" sz="1400" dirty="0">
              <a:solidFill>
                <a:prstClr val="black"/>
              </a:solidFill>
            </a:endParaRPr>
          </a:p>
          <a:p>
            <a:pPr defTabSz="914310"/>
            <a:endParaRPr lang="fi-FI" sz="1400" dirty="0">
              <a:solidFill>
                <a:prstClr val="black"/>
              </a:solidFill>
            </a:endParaRPr>
          </a:p>
          <a:p>
            <a:pPr defTabSz="914310"/>
            <a:endParaRPr lang="fi-FI" sz="1400" dirty="0">
              <a:solidFill>
                <a:prstClr val="black"/>
              </a:solidFill>
            </a:endParaRPr>
          </a:p>
        </p:txBody>
      </p:sp>
      <p:grpSp>
        <p:nvGrpSpPr>
          <p:cNvPr id="16" name="Ryhmitä 15"/>
          <p:cNvGrpSpPr/>
          <p:nvPr/>
        </p:nvGrpSpPr>
        <p:grpSpPr>
          <a:xfrm>
            <a:off x="615398" y="1173808"/>
            <a:ext cx="2660699" cy="3267101"/>
            <a:chOff x="820208" y="1604801"/>
            <a:chExt cx="3547599" cy="4356135"/>
          </a:xfrm>
        </p:grpSpPr>
        <p:sp>
          <p:nvSpPr>
            <p:cNvPr id="7" name="Suorakulmio 6"/>
            <p:cNvSpPr/>
            <p:nvPr/>
          </p:nvSpPr>
          <p:spPr>
            <a:xfrm>
              <a:off x="820208" y="1604801"/>
              <a:ext cx="3168352" cy="4356135"/>
            </a:xfrm>
            <a:prstGeom prst="rect">
              <a:avLst/>
            </a:prstGeom>
            <a:solidFill>
              <a:srgbClr val="304F88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6" tIns="45718" rIns="91436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310"/>
              <a:endParaRPr lang="fi-FI">
                <a:solidFill>
                  <a:prstClr val="white"/>
                </a:solidFill>
              </a:endParaRPr>
            </a:p>
          </p:txBody>
        </p:sp>
        <p:sp>
          <p:nvSpPr>
            <p:cNvPr id="10" name="Kolmio 9"/>
            <p:cNvSpPr/>
            <p:nvPr/>
          </p:nvSpPr>
          <p:spPr>
            <a:xfrm rot="5400000">
              <a:off x="3936951" y="4805070"/>
              <a:ext cx="462772" cy="398941"/>
            </a:xfrm>
            <a:prstGeom prst="triangle">
              <a:avLst/>
            </a:prstGeom>
            <a:solidFill>
              <a:srgbClr val="304F88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6" tIns="45718" rIns="91436" bIns="4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310"/>
              <a:endParaRPr lang="fi-FI">
                <a:solidFill>
                  <a:prstClr val="white"/>
                </a:solidFill>
              </a:endParaRPr>
            </a:p>
          </p:txBody>
        </p:sp>
      </p:grpSp>
      <p:sp>
        <p:nvSpPr>
          <p:cNvPr id="12" name="Tekstiruutu 11"/>
          <p:cNvSpPr txBox="1"/>
          <p:nvPr/>
        </p:nvSpPr>
        <p:spPr>
          <a:xfrm>
            <a:off x="676259" y="1295556"/>
            <a:ext cx="2232248" cy="3469403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defTabSz="914310">
              <a:lnSpc>
                <a:spcPct val="110000"/>
              </a:lnSpc>
            </a:pPr>
            <a:r>
              <a:rPr lang="fi-FI" sz="1400" b="1" dirty="0">
                <a:solidFill>
                  <a:prstClr val="white"/>
                </a:solidFill>
              </a:rPr>
              <a:t>Sähköiset palvelut ensisijaiseksi </a:t>
            </a:r>
          </a:p>
          <a:p>
            <a:pPr marL="285722" indent="-285722" defTabSz="914310">
              <a:lnSpc>
                <a:spcPct val="110000"/>
              </a:lnSpc>
              <a:buFontTx/>
              <a:buChar char="-"/>
            </a:pPr>
            <a:r>
              <a:rPr lang="fi-FI" sz="1400" dirty="0">
                <a:solidFill>
                  <a:prstClr val="white"/>
                </a:solidFill>
              </a:rPr>
              <a:t>Digitaalisuus mahdollistaa laadukkaat julkiset palvelut maan eri osissa erilaisille asiakasryhmille</a:t>
            </a:r>
          </a:p>
          <a:p>
            <a:pPr marL="285722" indent="-285722" defTabSz="914310">
              <a:lnSpc>
                <a:spcPct val="110000"/>
              </a:lnSpc>
              <a:buFontTx/>
              <a:buChar char="-"/>
            </a:pPr>
            <a:r>
              <a:rPr lang="fi-FI" sz="1400" dirty="0">
                <a:solidFill>
                  <a:prstClr val="white"/>
                </a:solidFill>
              </a:rPr>
              <a:t>Viestit (sähköinen posti) ja muut hyvät ja toimivat palvelut edellä digitaaliseen toimintatapaan</a:t>
            </a:r>
          </a:p>
          <a:p>
            <a:pPr marL="457154" lvl="1" defTabSz="914310">
              <a:lnSpc>
                <a:spcPct val="110000"/>
              </a:lnSpc>
            </a:pPr>
            <a:endParaRPr lang="fi-FI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1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590-6505-E447-AB2D-C626D5C1B00D}" type="datetime1">
              <a:rPr lang="fi-FI" smtClean="0"/>
              <a:pPr/>
              <a:t>26.4.2017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873825" y="4824021"/>
            <a:ext cx="92392" cy="215440"/>
          </a:xfrm>
        </p:spPr>
        <p:txBody>
          <a:bodyPr/>
          <a:lstStyle/>
          <a:p>
            <a:endParaRPr lang="fi-FI" dirty="0"/>
          </a:p>
        </p:txBody>
      </p:sp>
      <p:grpSp>
        <p:nvGrpSpPr>
          <p:cNvPr id="12" name="Ryhmitä 11"/>
          <p:cNvGrpSpPr/>
          <p:nvPr/>
        </p:nvGrpSpPr>
        <p:grpSpPr>
          <a:xfrm>
            <a:off x="374802" y="1307316"/>
            <a:ext cx="8325662" cy="3414588"/>
            <a:chOff x="0" y="1743087"/>
            <a:chExt cx="11782515" cy="4832339"/>
          </a:xfrm>
        </p:grpSpPr>
        <p:pic>
          <p:nvPicPr>
            <p:cNvPr id="6" name="Kuva 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671139"/>
              <a:ext cx="11739217" cy="540411"/>
            </a:xfrm>
            <a:prstGeom prst="rect">
              <a:avLst/>
            </a:prstGeom>
          </p:spPr>
        </p:pic>
        <p:pic>
          <p:nvPicPr>
            <p:cNvPr id="8" name="Kuva 2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83440">
              <a:off x="248187" y="5204152"/>
              <a:ext cx="584043" cy="933976"/>
            </a:xfrm>
            <a:prstGeom prst="rect">
              <a:avLst/>
            </a:prstGeom>
          </p:spPr>
        </p:pic>
        <p:sp>
          <p:nvSpPr>
            <p:cNvPr id="45" name="Freeform 44"/>
            <p:cNvSpPr/>
            <p:nvPr/>
          </p:nvSpPr>
          <p:spPr>
            <a:xfrm>
              <a:off x="11419508" y="5775745"/>
              <a:ext cx="325783" cy="459133"/>
            </a:xfrm>
            <a:custGeom>
              <a:avLst/>
              <a:gdLst>
                <a:gd name="connsiteX0" fmla="*/ 58899 w 325783"/>
                <a:gd name="connsiteY0" fmla="*/ 430696 h 430696"/>
                <a:gd name="connsiteX1" fmla="*/ 323942 w 325783"/>
                <a:gd name="connsiteY1" fmla="*/ 231913 h 430696"/>
                <a:gd name="connsiteX2" fmla="*/ 47855 w 325783"/>
                <a:gd name="connsiteY2" fmla="*/ 33130 h 430696"/>
                <a:gd name="connsiteX3" fmla="*/ 36812 w 325783"/>
                <a:gd name="connsiteY3" fmla="*/ 33130 h 430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5783" h="430696">
                  <a:moveTo>
                    <a:pt x="58899" y="430696"/>
                  </a:moveTo>
                  <a:cubicBezTo>
                    <a:pt x="192341" y="364435"/>
                    <a:pt x="325783" y="298174"/>
                    <a:pt x="323942" y="231913"/>
                  </a:cubicBezTo>
                  <a:cubicBezTo>
                    <a:pt x="322101" y="165652"/>
                    <a:pt x="95710" y="66260"/>
                    <a:pt x="47855" y="33130"/>
                  </a:cubicBezTo>
                  <a:cubicBezTo>
                    <a:pt x="0" y="0"/>
                    <a:pt x="36812" y="33130"/>
                    <a:pt x="36812" y="33130"/>
                  </a:cubicBezTo>
                </a:path>
              </a:pathLst>
            </a:custGeom>
            <a:ln w="34925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50956" y="6139859"/>
              <a:ext cx="1230970" cy="435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2017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90279" y="6139859"/>
              <a:ext cx="1230970" cy="435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2018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629602" y="6139859"/>
              <a:ext cx="1230970" cy="435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2019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068925" y="6139859"/>
              <a:ext cx="1230970" cy="435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2020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508246" y="6139859"/>
              <a:ext cx="1230970" cy="435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2021</a:t>
              </a:r>
            </a:p>
          </p:txBody>
        </p:sp>
        <p:cxnSp>
          <p:nvCxnSpPr>
            <p:cNvPr id="53" name="Straight Connector 52"/>
            <p:cNvCxnSpPr/>
            <p:nvPr/>
          </p:nvCxnSpPr>
          <p:spPr>
            <a:xfrm rot="5400000" flipH="1" flipV="1">
              <a:off x="59990" y="4082293"/>
              <a:ext cx="4680000" cy="1588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  <a:round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 flipH="1" flipV="1">
              <a:off x="2466548" y="4082293"/>
              <a:ext cx="4680000" cy="1588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  <a:round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 flipH="1" flipV="1">
              <a:off x="4873106" y="4082293"/>
              <a:ext cx="4680000" cy="1588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  <a:round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7279664" y="4082293"/>
              <a:ext cx="4680000" cy="1588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  <a:round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4" name="Oval 323"/>
            <p:cNvSpPr/>
            <p:nvPr/>
          </p:nvSpPr>
          <p:spPr>
            <a:xfrm>
              <a:off x="9866790" y="4492961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326" name="Oval 325"/>
            <p:cNvSpPr/>
            <p:nvPr/>
          </p:nvSpPr>
          <p:spPr>
            <a:xfrm>
              <a:off x="9866790" y="3276751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328" name="Oval 327"/>
            <p:cNvSpPr/>
            <p:nvPr/>
          </p:nvSpPr>
          <p:spPr>
            <a:xfrm>
              <a:off x="9866790" y="3884856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329" name="Oval 328"/>
            <p:cNvSpPr/>
            <p:nvPr/>
          </p:nvSpPr>
          <p:spPr>
            <a:xfrm>
              <a:off x="9866790" y="2668646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330" name="Oval 329"/>
            <p:cNvSpPr/>
            <p:nvPr/>
          </p:nvSpPr>
          <p:spPr>
            <a:xfrm>
              <a:off x="9866790" y="5101068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331" name="Oval 330"/>
            <p:cNvSpPr/>
            <p:nvPr/>
          </p:nvSpPr>
          <p:spPr>
            <a:xfrm>
              <a:off x="9866790" y="2060541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32" name="Oval 323"/>
            <p:cNvSpPr/>
            <p:nvPr/>
          </p:nvSpPr>
          <p:spPr>
            <a:xfrm>
              <a:off x="10585902" y="4492961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33" name="Oval 325"/>
            <p:cNvSpPr/>
            <p:nvPr/>
          </p:nvSpPr>
          <p:spPr>
            <a:xfrm>
              <a:off x="10585902" y="3276751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34" name="Oval 327"/>
            <p:cNvSpPr/>
            <p:nvPr/>
          </p:nvSpPr>
          <p:spPr>
            <a:xfrm>
              <a:off x="10585902" y="3884856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35" name="Oval 328"/>
            <p:cNvSpPr/>
            <p:nvPr/>
          </p:nvSpPr>
          <p:spPr>
            <a:xfrm>
              <a:off x="10585902" y="2668646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36" name="Oval 329"/>
            <p:cNvSpPr/>
            <p:nvPr/>
          </p:nvSpPr>
          <p:spPr>
            <a:xfrm>
              <a:off x="10585902" y="5101068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37" name="Oval 330"/>
            <p:cNvSpPr/>
            <p:nvPr/>
          </p:nvSpPr>
          <p:spPr>
            <a:xfrm>
              <a:off x="10585902" y="2060541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38" name="Oval 323"/>
            <p:cNvSpPr/>
            <p:nvPr/>
          </p:nvSpPr>
          <p:spPr>
            <a:xfrm>
              <a:off x="11290425" y="4492961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39" name="Oval 325"/>
            <p:cNvSpPr/>
            <p:nvPr/>
          </p:nvSpPr>
          <p:spPr>
            <a:xfrm>
              <a:off x="11290425" y="3276751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40" name="Oval 327"/>
            <p:cNvSpPr/>
            <p:nvPr/>
          </p:nvSpPr>
          <p:spPr>
            <a:xfrm>
              <a:off x="11290425" y="3884856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41" name="Oval 328"/>
            <p:cNvSpPr/>
            <p:nvPr/>
          </p:nvSpPr>
          <p:spPr>
            <a:xfrm>
              <a:off x="11290425" y="2668646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42" name="Oval 329"/>
            <p:cNvSpPr/>
            <p:nvPr/>
          </p:nvSpPr>
          <p:spPr>
            <a:xfrm>
              <a:off x="11290425" y="5101068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43" name="Oval 330"/>
            <p:cNvSpPr/>
            <p:nvPr/>
          </p:nvSpPr>
          <p:spPr>
            <a:xfrm>
              <a:off x="11290425" y="2060541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44" name="Oval 323"/>
            <p:cNvSpPr/>
            <p:nvPr/>
          </p:nvSpPr>
          <p:spPr>
            <a:xfrm>
              <a:off x="7482131" y="450883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45" name="Oval 325"/>
            <p:cNvSpPr/>
            <p:nvPr/>
          </p:nvSpPr>
          <p:spPr>
            <a:xfrm>
              <a:off x="7482131" y="329262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46" name="Oval 327"/>
            <p:cNvSpPr/>
            <p:nvPr/>
          </p:nvSpPr>
          <p:spPr>
            <a:xfrm>
              <a:off x="7482131" y="390072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47" name="Oval 328"/>
            <p:cNvSpPr/>
            <p:nvPr/>
          </p:nvSpPr>
          <p:spPr>
            <a:xfrm>
              <a:off x="7482131" y="268451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48" name="Oval 329"/>
            <p:cNvSpPr/>
            <p:nvPr/>
          </p:nvSpPr>
          <p:spPr>
            <a:xfrm>
              <a:off x="7482131" y="5116940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49" name="Oval 330"/>
            <p:cNvSpPr/>
            <p:nvPr/>
          </p:nvSpPr>
          <p:spPr>
            <a:xfrm>
              <a:off x="7482131" y="207641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50" name="Oval 323"/>
            <p:cNvSpPr/>
            <p:nvPr/>
          </p:nvSpPr>
          <p:spPr>
            <a:xfrm>
              <a:off x="8201243" y="450883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51" name="Oval 325"/>
            <p:cNvSpPr/>
            <p:nvPr/>
          </p:nvSpPr>
          <p:spPr>
            <a:xfrm>
              <a:off x="8201243" y="329262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52" name="Oval 327"/>
            <p:cNvSpPr/>
            <p:nvPr/>
          </p:nvSpPr>
          <p:spPr>
            <a:xfrm>
              <a:off x="8201243" y="390072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53" name="Oval 328"/>
            <p:cNvSpPr/>
            <p:nvPr/>
          </p:nvSpPr>
          <p:spPr>
            <a:xfrm>
              <a:off x="8201243" y="268451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54" name="Oval 329"/>
            <p:cNvSpPr/>
            <p:nvPr/>
          </p:nvSpPr>
          <p:spPr>
            <a:xfrm>
              <a:off x="8201243" y="5116940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55" name="Oval 330"/>
            <p:cNvSpPr/>
            <p:nvPr/>
          </p:nvSpPr>
          <p:spPr>
            <a:xfrm>
              <a:off x="8201243" y="207641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56" name="Oval 323"/>
            <p:cNvSpPr/>
            <p:nvPr/>
          </p:nvSpPr>
          <p:spPr>
            <a:xfrm>
              <a:off x="8905766" y="450883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57" name="Oval 325"/>
            <p:cNvSpPr/>
            <p:nvPr/>
          </p:nvSpPr>
          <p:spPr>
            <a:xfrm>
              <a:off x="8905766" y="329262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58" name="Oval 327"/>
            <p:cNvSpPr/>
            <p:nvPr/>
          </p:nvSpPr>
          <p:spPr>
            <a:xfrm>
              <a:off x="8905766" y="390072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59" name="Oval 328"/>
            <p:cNvSpPr/>
            <p:nvPr/>
          </p:nvSpPr>
          <p:spPr>
            <a:xfrm>
              <a:off x="8905766" y="268451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60" name="Oval 329"/>
            <p:cNvSpPr/>
            <p:nvPr/>
          </p:nvSpPr>
          <p:spPr>
            <a:xfrm>
              <a:off x="8905766" y="5116940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61" name="Oval 330"/>
            <p:cNvSpPr/>
            <p:nvPr/>
          </p:nvSpPr>
          <p:spPr>
            <a:xfrm>
              <a:off x="8905766" y="207641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62" name="Oval 323"/>
            <p:cNvSpPr/>
            <p:nvPr/>
          </p:nvSpPr>
          <p:spPr>
            <a:xfrm>
              <a:off x="5038819" y="450883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63" name="Oval 325"/>
            <p:cNvSpPr/>
            <p:nvPr/>
          </p:nvSpPr>
          <p:spPr>
            <a:xfrm>
              <a:off x="5038819" y="329262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64" name="Oval 327"/>
            <p:cNvSpPr/>
            <p:nvPr/>
          </p:nvSpPr>
          <p:spPr>
            <a:xfrm>
              <a:off x="5038819" y="390072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65" name="Oval 328"/>
            <p:cNvSpPr/>
            <p:nvPr/>
          </p:nvSpPr>
          <p:spPr>
            <a:xfrm>
              <a:off x="5038819" y="268451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66" name="Oval 329"/>
            <p:cNvSpPr/>
            <p:nvPr/>
          </p:nvSpPr>
          <p:spPr>
            <a:xfrm>
              <a:off x="5038819" y="5116940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67" name="Oval 330"/>
            <p:cNvSpPr/>
            <p:nvPr/>
          </p:nvSpPr>
          <p:spPr>
            <a:xfrm>
              <a:off x="5038819" y="207641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68" name="Oval 323"/>
            <p:cNvSpPr/>
            <p:nvPr/>
          </p:nvSpPr>
          <p:spPr>
            <a:xfrm>
              <a:off x="5757931" y="450883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69" name="Oval 325"/>
            <p:cNvSpPr/>
            <p:nvPr/>
          </p:nvSpPr>
          <p:spPr>
            <a:xfrm>
              <a:off x="5757931" y="329262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70" name="Oval 327"/>
            <p:cNvSpPr/>
            <p:nvPr/>
          </p:nvSpPr>
          <p:spPr>
            <a:xfrm>
              <a:off x="5757931" y="390072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71" name="Oval 328"/>
            <p:cNvSpPr/>
            <p:nvPr/>
          </p:nvSpPr>
          <p:spPr>
            <a:xfrm>
              <a:off x="5757931" y="268451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73" name="Oval 330"/>
            <p:cNvSpPr/>
            <p:nvPr/>
          </p:nvSpPr>
          <p:spPr>
            <a:xfrm>
              <a:off x="5757931" y="207641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74" name="Oval 323"/>
            <p:cNvSpPr/>
            <p:nvPr/>
          </p:nvSpPr>
          <p:spPr>
            <a:xfrm>
              <a:off x="6462454" y="450883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75" name="Oval 325"/>
            <p:cNvSpPr/>
            <p:nvPr/>
          </p:nvSpPr>
          <p:spPr>
            <a:xfrm>
              <a:off x="6462454" y="329262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76" name="Oval 327"/>
            <p:cNvSpPr/>
            <p:nvPr/>
          </p:nvSpPr>
          <p:spPr>
            <a:xfrm>
              <a:off x="6462454" y="390072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77" name="Oval 328"/>
            <p:cNvSpPr/>
            <p:nvPr/>
          </p:nvSpPr>
          <p:spPr>
            <a:xfrm>
              <a:off x="6462454" y="268451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78" name="Oval 329"/>
            <p:cNvSpPr/>
            <p:nvPr/>
          </p:nvSpPr>
          <p:spPr>
            <a:xfrm>
              <a:off x="6462454" y="5116940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79" name="Oval 330"/>
            <p:cNvSpPr/>
            <p:nvPr/>
          </p:nvSpPr>
          <p:spPr>
            <a:xfrm>
              <a:off x="6462454" y="207641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80" name="Oval 323"/>
            <p:cNvSpPr/>
            <p:nvPr/>
          </p:nvSpPr>
          <p:spPr>
            <a:xfrm>
              <a:off x="2638328" y="4508989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81" name="Oval 325"/>
            <p:cNvSpPr/>
            <p:nvPr/>
          </p:nvSpPr>
          <p:spPr>
            <a:xfrm>
              <a:off x="2638328" y="3292779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82" name="Oval 327"/>
            <p:cNvSpPr/>
            <p:nvPr/>
          </p:nvSpPr>
          <p:spPr>
            <a:xfrm>
              <a:off x="2638328" y="3900884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83" name="Oval 328"/>
            <p:cNvSpPr/>
            <p:nvPr/>
          </p:nvSpPr>
          <p:spPr>
            <a:xfrm>
              <a:off x="2638328" y="2684674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84" name="Oval 329"/>
            <p:cNvSpPr/>
            <p:nvPr/>
          </p:nvSpPr>
          <p:spPr>
            <a:xfrm>
              <a:off x="2638328" y="5117096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85" name="Oval 330"/>
            <p:cNvSpPr/>
            <p:nvPr/>
          </p:nvSpPr>
          <p:spPr>
            <a:xfrm>
              <a:off x="2638328" y="2076569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86" name="Oval 323"/>
            <p:cNvSpPr/>
            <p:nvPr/>
          </p:nvSpPr>
          <p:spPr>
            <a:xfrm>
              <a:off x="3357440" y="4508989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88" name="Oval 325"/>
            <p:cNvSpPr/>
            <p:nvPr/>
          </p:nvSpPr>
          <p:spPr>
            <a:xfrm>
              <a:off x="3357440" y="3292779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90" name="Oval 327"/>
            <p:cNvSpPr/>
            <p:nvPr/>
          </p:nvSpPr>
          <p:spPr>
            <a:xfrm>
              <a:off x="3357440" y="3900884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91" name="Oval 328"/>
            <p:cNvSpPr/>
            <p:nvPr/>
          </p:nvSpPr>
          <p:spPr>
            <a:xfrm>
              <a:off x="3357440" y="2684674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92" name="Oval 329"/>
            <p:cNvSpPr/>
            <p:nvPr/>
          </p:nvSpPr>
          <p:spPr>
            <a:xfrm>
              <a:off x="3357440" y="5117096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93" name="Oval 330"/>
            <p:cNvSpPr/>
            <p:nvPr/>
          </p:nvSpPr>
          <p:spPr>
            <a:xfrm>
              <a:off x="3357440" y="2076569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94" name="Oval 323"/>
            <p:cNvSpPr/>
            <p:nvPr/>
          </p:nvSpPr>
          <p:spPr>
            <a:xfrm>
              <a:off x="4061963" y="4508989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95" name="Oval 325"/>
            <p:cNvSpPr/>
            <p:nvPr/>
          </p:nvSpPr>
          <p:spPr>
            <a:xfrm>
              <a:off x="4061963" y="3292779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96" name="Oval 327"/>
            <p:cNvSpPr/>
            <p:nvPr/>
          </p:nvSpPr>
          <p:spPr>
            <a:xfrm>
              <a:off x="4061963" y="3900884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199" name="Oval 328"/>
            <p:cNvSpPr/>
            <p:nvPr/>
          </p:nvSpPr>
          <p:spPr>
            <a:xfrm>
              <a:off x="4061963" y="2684674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01" name="Oval 329"/>
            <p:cNvSpPr/>
            <p:nvPr/>
          </p:nvSpPr>
          <p:spPr>
            <a:xfrm>
              <a:off x="4061963" y="5117096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02" name="Oval 330"/>
            <p:cNvSpPr/>
            <p:nvPr/>
          </p:nvSpPr>
          <p:spPr>
            <a:xfrm>
              <a:off x="4061963" y="2076569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09" name="Oval 323"/>
            <p:cNvSpPr/>
            <p:nvPr/>
          </p:nvSpPr>
          <p:spPr>
            <a:xfrm>
              <a:off x="930396" y="449011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10" name="Oval 325"/>
            <p:cNvSpPr/>
            <p:nvPr/>
          </p:nvSpPr>
          <p:spPr>
            <a:xfrm>
              <a:off x="930396" y="327390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11" name="Oval 327"/>
            <p:cNvSpPr/>
            <p:nvPr/>
          </p:nvSpPr>
          <p:spPr>
            <a:xfrm>
              <a:off x="930396" y="388200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12" name="Oval 328"/>
            <p:cNvSpPr/>
            <p:nvPr/>
          </p:nvSpPr>
          <p:spPr>
            <a:xfrm>
              <a:off x="930396" y="266579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13" name="Oval 329"/>
            <p:cNvSpPr/>
            <p:nvPr/>
          </p:nvSpPr>
          <p:spPr>
            <a:xfrm>
              <a:off x="930396" y="5098220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14" name="Oval 330"/>
            <p:cNvSpPr/>
            <p:nvPr/>
          </p:nvSpPr>
          <p:spPr>
            <a:xfrm>
              <a:off x="930396" y="205769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15" name="Oval 323"/>
            <p:cNvSpPr/>
            <p:nvPr/>
          </p:nvSpPr>
          <p:spPr>
            <a:xfrm>
              <a:off x="1634919" y="449011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16" name="Oval 325"/>
            <p:cNvSpPr/>
            <p:nvPr/>
          </p:nvSpPr>
          <p:spPr>
            <a:xfrm>
              <a:off x="1634919" y="327390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17" name="Oval 327"/>
            <p:cNvSpPr/>
            <p:nvPr/>
          </p:nvSpPr>
          <p:spPr>
            <a:xfrm>
              <a:off x="1634919" y="388200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18" name="Oval 328"/>
            <p:cNvSpPr/>
            <p:nvPr/>
          </p:nvSpPr>
          <p:spPr>
            <a:xfrm>
              <a:off x="1634919" y="2665798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19" name="Oval 329"/>
            <p:cNvSpPr/>
            <p:nvPr/>
          </p:nvSpPr>
          <p:spPr>
            <a:xfrm>
              <a:off x="1634919" y="5098220"/>
              <a:ext cx="492090" cy="49209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sp>
          <p:nvSpPr>
            <p:cNvPr id="220" name="Oval 330"/>
            <p:cNvSpPr/>
            <p:nvPr/>
          </p:nvSpPr>
          <p:spPr>
            <a:xfrm>
              <a:off x="1634919" y="2057693"/>
              <a:ext cx="492090" cy="49209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400"/>
            </a:p>
          </p:txBody>
        </p:sp>
        <p:pic>
          <p:nvPicPr>
            <p:cNvPr id="61" name="Kuva 1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3661" r="71502"/>
            <a:stretch>
              <a:fillRect/>
            </a:stretch>
          </p:blipFill>
          <p:spPr>
            <a:xfrm>
              <a:off x="5430909" y="5289827"/>
              <a:ext cx="869933" cy="827946"/>
            </a:xfrm>
            <a:prstGeom prst="rect">
              <a:avLst/>
            </a:prstGeom>
          </p:spPr>
        </p:pic>
      </p:grpSp>
      <p:sp>
        <p:nvSpPr>
          <p:cNvPr id="11" name="Suorakulmio 10"/>
          <p:cNvSpPr/>
          <p:nvPr/>
        </p:nvSpPr>
        <p:spPr>
          <a:xfrm>
            <a:off x="158463" y="205978"/>
            <a:ext cx="1221112" cy="9078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 lang="fi-FI" sz="140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2905" y="6611"/>
            <a:ext cx="7200356" cy="1171563"/>
          </a:xfrm>
        </p:spPr>
        <p:txBody>
          <a:bodyPr>
            <a:normAutofit/>
          </a:bodyPr>
          <a:lstStyle/>
          <a:p>
            <a:r>
              <a:rPr lang="en-US" sz="2600" b="1" dirty="0" err="1"/>
              <a:t>Tavoitteemme</a:t>
            </a:r>
            <a:r>
              <a:rPr lang="en-US" sz="2600" b="1" dirty="0"/>
              <a:t> on </a:t>
            </a:r>
            <a:r>
              <a:rPr lang="en-US" sz="2600" b="1" dirty="0" err="1"/>
              <a:t>löytää</a:t>
            </a:r>
            <a:r>
              <a:rPr lang="en-US" sz="2600" b="1" dirty="0"/>
              <a:t> ja </a:t>
            </a:r>
            <a:r>
              <a:rPr lang="en-US" sz="2600" b="1" dirty="0" err="1"/>
              <a:t>sijoittaa</a:t>
            </a:r>
            <a:r>
              <a:rPr lang="en-US" sz="2600" b="1" dirty="0"/>
              <a:t> </a:t>
            </a:r>
            <a:r>
              <a:rPr lang="en-US" sz="2600" b="1" dirty="0" err="1"/>
              <a:t>tiekartalle</a:t>
            </a:r>
            <a:r>
              <a:rPr lang="en-US" sz="2600" b="1" dirty="0"/>
              <a:t> </a:t>
            </a:r>
            <a:r>
              <a:rPr lang="en-US" sz="2600" b="1" dirty="0" err="1"/>
              <a:t>sata</a:t>
            </a:r>
            <a:r>
              <a:rPr lang="en-US" sz="2600" b="1" dirty="0"/>
              <a:t> </a:t>
            </a:r>
            <a:r>
              <a:rPr lang="en-US" sz="2600" b="1" dirty="0" err="1"/>
              <a:t>ensisijaisesti</a:t>
            </a:r>
            <a:r>
              <a:rPr lang="en-US" sz="2600" b="1" dirty="0"/>
              <a:t> </a:t>
            </a:r>
            <a:r>
              <a:rPr lang="en-US" sz="2600" b="1" dirty="0" err="1"/>
              <a:t>sähköisesti</a:t>
            </a:r>
            <a:r>
              <a:rPr lang="en-US" sz="2600" b="1" dirty="0"/>
              <a:t> </a:t>
            </a:r>
            <a:r>
              <a:rPr lang="en-US" sz="2600" b="1" dirty="0" err="1"/>
              <a:t>tarjottavaa</a:t>
            </a:r>
            <a:r>
              <a:rPr lang="en-US" sz="2600" b="1" dirty="0"/>
              <a:t> </a:t>
            </a:r>
            <a:r>
              <a:rPr lang="en-US" sz="2600" b="1" dirty="0" err="1"/>
              <a:t>palvelua</a:t>
            </a:r>
            <a:endParaRPr lang="fi-FI" sz="2600" b="1" dirty="0"/>
          </a:p>
        </p:txBody>
      </p:sp>
    </p:spTree>
    <p:extLst>
      <p:ext uri="{BB962C8B-B14F-4D97-AF65-F5344CB8AC3E}">
        <p14:creationId xmlns:p14="http://schemas.microsoft.com/office/powerpoint/2010/main" val="193152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laajakuva_fin_2015-10-07">
  <a:themeElements>
    <a:clrScheme name="VM_malliesitys_laajakuva_fin_2015-10-0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7C7C7C"/>
      </a:accent5>
      <a:accent6>
        <a:srgbClr val="ED2939"/>
      </a:accent6>
      <a:hlink>
        <a:srgbClr val="0000FF"/>
      </a:hlink>
      <a:folHlink>
        <a:srgbClr val="FF00FF"/>
      </a:folHlink>
    </a:clrScheme>
    <a:fontScheme name="VM_malliesitys_laajakuva_fin_2015-10-07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VM_malliesitys_laajakuva_fin_2015-10-0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VM_malliesitys_laajakuva_fin_2015-10-07">
  <a:themeElements>
    <a:clrScheme name="VM_malliesitys_laajakuva_fin_2015-10-0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7C7C7C"/>
      </a:accent5>
      <a:accent6>
        <a:srgbClr val="ED2939"/>
      </a:accent6>
      <a:hlink>
        <a:srgbClr val="0000FF"/>
      </a:hlink>
      <a:folHlink>
        <a:srgbClr val="FF00FF"/>
      </a:folHlink>
    </a:clrScheme>
    <a:fontScheme name="VM_malliesitys_laajakuva_fin_2015-10-07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VM_malliesitys_laajakuva_fin_2015-10-0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75B11F29141554296DD05B02A92B9F7" ma:contentTypeVersion="" ma:contentTypeDescription="Luo uusi asiakirja." ma:contentTypeScope="" ma:versionID="479dc177d130370b6a7a14440fd5f3e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c5d0c2c2ee298487bfc6598426cc5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49F14A-8F03-45AD-B1A0-0D4164400727}"/>
</file>

<file path=customXml/itemProps2.xml><?xml version="1.0" encoding="utf-8"?>
<ds:datastoreItem xmlns:ds="http://schemas.openxmlformats.org/officeDocument/2006/customXml" ds:itemID="{D5272FCD-F254-43DB-89F5-754BB45BB522}"/>
</file>

<file path=customXml/itemProps3.xml><?xml version="1.0" encoding="utf-8"?>
<ds:datastoreItem xmlns:ds="http://schemas.openxmlformats.org/officeDocument/2006/customXml" ds:itemID="{73A4809D-7440-4C9A-8FB5-891C39C09327}"/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615</Words>
  <Application>Microsoft Office PowerPoint</Application>
  <PresentationFormat>Näytössä katseltava esitys (16:9)</PresentationFormat>
  <Paragraphs>147</Paragraphs>
  <Slides>15</Slides>
  <Notes>7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6" baseType="lpstr">
      <vt:lpstr>VM_malliesitys_laajakuva_fin_2015-10-07</vt:lpstr>
      <vt:lpstr>Ensisijaisesti sähköisesti tarjottavien  palvelujen tiekartta 2017-2021</vt:lpstr>
      <vt:lpstr>Julkisen sektorin palvelukehityksen lähtökohdaksi ihmisten ja yritysten todelliset tarpeet</vt:lpstr>
      <vt:lpstr>Uudistamme julkiset palvelut  käyttäjälähtöisiksi ja ensisijaisesti digitaalisiksi  toimintatapoja uudistamalla.</vt:lpstr>
      <vt:lpstr>Palvelemme asiakkaita yhtenäisesti</vt:lpstr>
      <vt:lpstr>Ensisijaisesti sähköisesti tarjottavien palveluiden tiekartta</vt:lpstr>
      <vt:lpstr>Sähköinen asiointi ensisijaiseksi</vt:lpstr>
      <vt:lpstr>Työryhmän tehtävänä 1/2017-6/2017</vt:lpstr>
      <vt:lpstr>Digitaaliset palvelut ensisijaiseksi</vt:lpstr>
      <vt:lpstr>Tavoitteemme on löytää ja sijoittaa tiekartalle sata ensisijaisesti sähköisesti tarjottavaa palvelua</vt:lpstr>
      <vt:lpstr>Palvelujen valinnassa ja kehittämisessä käytettävät kriteerit</vt:lpstr>
      <vt:lpstr>Tiekartan palvelut vuodelle 2017</vt:lpstr>
      <vt:lpstr>Elämäntapahtuma : Haku peruskoulun jälkeisiin koulutuksiin ja opiskelupaikan vastaanottaminen</vt:lpstr>
      <vt:lpstr>Kaikki sata tiekartalle sijoitettavaa palvelua nimetään kevään aikana</vt:lpstr>
      <vt:lpstr>Tiekartta päivittyy jatkuvasti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DigiNYT-tarina</dc:title>
  <dc:creator>Väänänen Katja VM</dc:creator>
  <cp:lastModifiedBy>Saarijärvi Marjukka VM</cp:lastModifiedBy>
  <cp:revision>96</cp:revision>
  <dcterms:modified xsi:type="dcterms:W3CDTF">2017-04-26T17:15:32Z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0x010100B75B11F29141554296DD05B02A92B9F7</vt:lpwstr>
  </property>
</Properties>
</file>