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theme/charts/colors1.xml" ContentType="application/vnd.ms-office.chartcolorstyle+xml"/>
  <Override PartName="/theme/charts/style1.xml" ContentType="application/vnd.ms-office.chartstyle+xml"/>
  <Override PartName="/theme/charts/colors2.xml" ContentType="application/vnd.ms-office.chartcolorstyle+xml"/>
  <Override PartName="/theme/charts/style2.xml" ContentType="application/vnd.ms-office.chartstyle+xml"/>
  <Override PartName="/theme/charts/colors3.xml" ContentType="application/vnd.ms-office.chartcolorstyle+xml"/>
  <Override PartName="/theme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327" r:id="rId6"/>
    <p:sldId id="331" r:id="rId7"/>
    <p:sldId id="332" r:id="rId8"/>
    <p:sldId id="333" r:id="rId9"/>
    <p:sldId id="334" r:id="rId10"/>
    <p:sldId id="335" r:id="rId11"/>
    <p:sldId id="336" r:id="rId12"/>
    <p:sldId id="324" r:id="rId13"/>
    <p:sldId id="325" r:id="rId14"/>
    <p:sldId id="326" r:id="rId15"/>
    <p:sldId id="328" r:id="rId16"/>
    <p:sldId id="329" r:id="rId17"/>
    <p:sldId id="330" r:id="rId18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45" autoAdjust="0"/>
    <p:restoredTop sz="99519" autoAdjust="0"/>
  </p:normalViewPr>
  <p:slideViewPr>
    <p:cSldViewPr snapToGrid="0" snapToObjects="1" showGuides="1">
      <p:cViewPr>
        <p:scale>
          <a:sx n="80" d="100"/>
          <a:sy n="80" d="100"/>
        </p:scale>
        <p:origin x="-1013" y="-187"/>
      </p:cViewPr>
      <p:guideLst>
        <p:guide orient="horz" pos="147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../../theme/charts/colors1.xml"/><Relationship Id="rId2" Type="http://schemas.microsoft.com/office/2011/relationships/chartStyle" Target="../../theme/charts/style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../../theme/charts/colors2.xml"/><Relationship Id="rId2" Type="http://schemas.microsoft.com/office/2011/relationships/chartStyle" Target="../../theme/charts/style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../../theme/charts/colors3.xml"/><Relationship Id="rId2" Type="http://schemas.microsoft.com/office/2011/relationships/chartStyle" Target="../../theme/charts/style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i-FI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Kaavio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Taul1!$A$2:$A$5</c:f>
              <c:strCache>
                <c:ptCount val="4"/>
                <c:pt idx="0">
                  <c:v>1. neljännes</c:v>
                </c:pt>
                <c:pt idx="1">
                  <c:v>2. neljännes</c:v>
                </c:pt>
                <c:pt idx="2">
                  <c:v>3. neljännes</c:v>
                </c:pt>
                <c:pt idx="3">
                  <c:v>4. neljännes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i-FI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i-FI"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Taul1!$A$2:$A$6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Taul1!$B$2:$B$6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Sarja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Taul1!$A$2:$A$6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Taul1!$C$2:$C$6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99456"/>
        <c:axId val="29729920"/>
      </c:areaChart>
      <c:dateAx>
        <c:axId val="2969945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i-FI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729920"/>
        <c:crosses val="autoZero"/>
        <c:auto val="1"/>
        <c:lblOffset val="100"/>
        <c:baseTimeUnit val="days"/>
      </c:dateAx>
      <c:valAx>
        <c:axId val="2972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i-FI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699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i-FI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i-FI"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Taul1!$A$2:$A$5</c:f>
              <c:strCache>
                <c:ptCount val="4"/>
                <c:pt idx="0">
                  <c:v>Luokka 1</c:v>
                </c:pt>
                <c:pt idx="1">
                  <c:v>Luokka 2</c:v>
                </c:pt>
                <c:pt idx="2">
                  <c:v>Luokka 3</c:v>
                </c:pt>
                <c:pt idx="3">
                  <c:v>Luokka 4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Sarja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Taul1!$A$2:$A$5</c:f>
              <c:strCache>
                <c:ptCount val="4"/>
                <c:pt idx="0">
                  <c:v>Luokka 1</c:v>
                </c:pt>
                <c:pt idx="1">
                  <c:v>Luokka 2</c:v>
                </c:pt>
                <c:pt idx="2">
                  <c:v>Luokka 3</c:v>
                </c:pt>
                <c:pt idx="3">
                  <c:v>Luokka 4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Sarja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Taul1!$A$2:$A$5</c:f>
              <c:strCache>
                <c:ptCount val="4"/>
                <c:pt idx="0">
                  <c:v>Luokka 1</c:v>
                </c:pt>
                <c:pt idx="1">
                  <c:v>Luokka 2</c:v>
                </c:pt>
                <c:pt idx="2">
                  <c:v>Luokka 3</c:v>
                </c:pt>
                <c:pt idx="3">
                  <c:v>Luokka 4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06464"/>
        <c:axId val="34208000"/>
        <c:axId val="0"/>
      </c:bar3DChart>
      <c:catAx>
        <c:axId val="3420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i-FI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4208000"/>
        <c:crosses val="autoZero"/>
        <c:auto val="1"/>
        <c:lblAlgn val="ctr"/>
        <c:lblOffset val="100"/>
        <c:noMultiLvlLbl val="0"/>
      </c:catAx>
      <c:valAx>
        <c:axId val="3420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i-FI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420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i-FI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F69E3-BBE4-4362-BBFD-7587AB4A0D51}" type="datetimeFigureOut">
              <a:rPr lang="fi-FI" smtClean="0"/>
              <a:t>27.4.2017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708D1-6F1C-49E4-B056-3F9B0D7EE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510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Lue uutinen: </a:t>
            </a:r>
          </a:p>
          <a:p>
            <a:r>
              <a:rPr lang="fi-FI" dirty="0" smtClean="0"/>
              <a:t>http://yle.fi/uutiset/3-9348073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49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91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Lue uutinen: </a:t>
            </a:r>
          </a:p>
          <a:p>
            <a:r>
              <a:rPr lang="fi-FI" dirty="0" smtClean="0"/>
              <a:t>http://yle.fi/uutiset/3-9348073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>
                <a:solidFill>
                  <a:prstClr val="black"/>
                </a:solidFill>
              </a:rPr>
              <a:pPr/>
              <a:t>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  <a:p>
            <a:pPr marL="171450" indent="-171450">
              <a:buFontTx/>
              <a:buChar char="-"/>
            </a:pPr>
            <a:endParaRPr lang="fi-FI" baseline="0" dirty="0" smtClean="0"/>
          </a:p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09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bg>
      <p:bgPr>
        <a:solidFill>
          <a:srgbClr val="5AB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91566-C5A3-6649-90FE-27301E4AF956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814491" y="6356351"/>
            <a:ext cx="3860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11" name="Otsikko 1"/>
          <p:cNvSpPr>
            <a:spLocks noGrp="1"/>
          </p:cNvSpPr>
          <p:nvPr>
            <p:ph type="ctrTitle"/>
          </p:nvPr>
        </p:nvSpPr>
        <p:spPr>
          <a:xfrm>
            <a:off x="0" y="3915681"/>
            <a:ext cx="12192000" cy="1470025"/>
          </a:xfrm>
          <a:noFill/>
        </p:spPr>
        <p:txBody>
          <a:bodyPr anchor="t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47" y="1042127"/>
            <a:ext cx="3056706" cy="30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3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926" y="274638"/>
            <a:ext cx="9600474" cy="114300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C387-CF9A-9F44-8F2E-5AA6DE4FFC8E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8"/>
            <a:ext cx="1981926" cy="19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7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32000" y="371295"/>
            <a:ext cx="9550400" cy="14700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09600" y="2048691"/>
            <a:ext cx="10972800" cy="4177031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913E-2324-814B-97DF-A9DC456A27A6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8"/>
            <a:ext cx="1981926" cy="19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9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926" y="274638"/>
            <a:ext cx="9600474" cy="114300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B723-4E20-7C4E-AD1F-EBC9B9BD6F95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8"/>
            <a:ext cx="1981926" cy="19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1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7B43-8B69-DE4E-9512-1D750C794634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8"/>
            <a:ext cx="1981926" cy="19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1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Tyhjä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0CF590-6505-E447-AB2D-C626D5C1B00D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83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Tyhjä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0CF590-6505-E447-AB2D-C626D5C1B00D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70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Tyhjä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0CF590-6505-E447-AB2D-C626D5C1B00D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794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Tyhjä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0CF590-6505-E447-AB2D-C626D5C1B00D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70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Tyhjä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0CF590-6505-E447-AB2D-C626D5C1B00D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794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Tyhjä">
    <p:bg>
      <p:bgPr>
        <a:solidFill>
          <a:srgbClr val="CB0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F590-6505-E447-AB2D-C626D5C1B00D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14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391566-C5A3-6649-90FE-27301E4AF956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814491" y="6356351"/>
            <a:ext cx="38608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11" name="Otsikko 1"/>
          <p:cNvSpPr>
            <a:spLocks noGrp="1"/>
          </p:cNvSpPr>
          <p:nvPr>
            <p:ph type="ctrTitle"/>
          </p:nvPr>
        </p:nvSpPr>
        <p:spPr>
          <a:xfrm>
            <a:off x="0" y="3915681"/>
            <a:ext cx="12192000" cy="1470025"/>
          </a:xfrm>
          <a:noFill/>
        </p:spPr>
        <p:txBody>
          <a:bodyPr anchor="t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57" y="1035740"/>
            <a:ext cx="3085549" cy="308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7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bg>
      <p:bgPr>
        <a:solidFill>
          <a:srgbClr val="5AB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B212-53BE-9D49-9C11-8AF51E1AF6F5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8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yhjä">
    <p:bg>
      <p:bgPr>
        <a:solidFill>
          <a:srgbClr val="304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DE0B-5ECE-4B41-B237-48ED35D7361F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383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yhjä">
    <p:bg>
      <p:bgPr>
        <a:solidFill>
          <a:srgbClr val="A0C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5E26-D639-9C40-8FA8-C0A584BCE588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333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yhjä">
    <p:bg>
      <p:bgPr>
        <a:solidFill>
          <a:srgbClr val="FF93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F8F9-2302-1449-BE88-2208E010FE2F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01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926" y="274638"/>
            <a:ext cx="9600474" cy="114300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BE7B-87EC-AA40-B9C0-3C8C107A6798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8"/>
            <a:ext cx="1981926" cy="19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7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926" y="274638"/>
            <a:ext cx="960047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6862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508387"/>
            <a:ext cx="5386917" cy="35121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86862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508387"/>
            <a:ext cx="5389033" cy="35121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804D-D52C-A941-8D19-88A383C6A384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8"/>
            <a:ext cx="1981926" cy="19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2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03051" y="48128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4135" y="481281"/>
            <a:ext cx="5568265" cy="54492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03051" y="1643331"/>
            <a:ext cx="4011084" cy="4287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A37-2065-7A47-9772-A7C2F4962635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8"/>
            <a:ext cx="1981926" cy="19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9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21A8-905A-9E48-A2DC-4D2D90F5CC53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8"/>
            <a:ext cx="1981926" cy="19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45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21A8-905A-9E48-A2DC-4D2D90F5CC53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8"/>
            <a:ext cx="1981926" cy="1981926"/>
          </a:xfrm>
          <a:prstGeom prst="rect">
            <a:avLst/>
          </a:prstGeom>
        </p:spPr>
      </p:pic>
      <p:graphicFrame>
        <p:nvGraphicFramePr>
          <p:cNvPr id="9" name="Kaavio 8"/>
          <p:cNvGraphicFramePr/>
          <p:nvPr>
            <p:extLst>
              <p:ext uri="{D42A27DB-BD31-4B8C-83A1-F6EECF244321}">
                <p14:modId xmlns:p14="http://schemas.microsoft.com/office/powerpoint/2010/main" val="257148997"/>
              </p:ext>
            </p:extLst>
          </p:nvPr>
        </p:nvGraphicFramePr>
        <p:xfrm>
          <a:off x="2380662" y="819996"/>
          <a:ext cx="7161690" cy="477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3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21A8-905A-9E48-A2DC-4D2D90F5CC53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8"/>
            <a:ext cx="1981926" cy="1981926"/>
          </a:xfrm>
          <a:prstGeom prst="rect">
            <a:avLst/>
          </a:prstGeom>
        </p:spPr>
      </p:pic>
      <p:graphicFrame>
        <p:nvGraphicFramePr>
          <p:cNvPr id="2" name="Kaavio 1"/>
          <p:cNvGraphicFramePr/>
          <p:nvPr>
            <p:extLst>
              <p:ext uri="{D42A27DB-BD31-4B8C-83A1-F6EECF244321}">
                <p14:modId xmlns:p14="http://schemas.microsoft.com/office/powerpoint/2010/main" val="1166094815"/>
              </p:ext>
            </p:extLst>
          </p:nvPr>
        </p:nvGraphicFramePr>
        <p:xfrm>
          <a:off x="3227182" y="1516455"/>
          <a:ext cx="5737636" cy="382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3423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Otsikkodia">
    <p:bg>
      <p:bgPr>
        <a:solidFill>
          <a:srgbClr val="CB0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691F8B-9440-704D-919F-23AD18ED286C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814491" y="6356351"/>
            <a:ext cx="3860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11" name="Otsikko 1"/>
          <p:cNvSpPr>
            <a:spLocks noGrp="1"/>
          </p:cNvSpPr>
          <p:nvPr>
            <p:ph type="ctrTitle"/>
          </p:nvPr>
        </p:nvSpPr>
        <p:spPr>
          <a:xfrm>
            <a:off x="0" y="3915681"/>
            <a:ext cx="12192000" cy="1470025"/>
          </a:xfrm>
          <a:noFill/>
        </p:spPr>
        <p:txBody>
          <a:bodyPr anchor="t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47" y="1046477"/>
            <a:ext cx="3056706" cy="30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2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21A8-905A-9E48-A2DC-4D2D90F5CC53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8"/>
            <a:ext cx="1981926" cy="1981926"/>
          </a:xfrm>
          <a:prstGeom prst="rect">
            <a:avLst/>
          </a:prstGeom>
        </p:spPr>
      </p:pic>
      <p:graphicFrame>
        <p:nvGraphicFramePr>
          <p:cNvPr id="3" name="Kaavio 2"/>
          <p:cNvGraphicFramePr/>
          <p:nvPr>
            <p:extLst>
              <p:ext uri="{D42A27DB-BD31-4B8C-83A1-F6EECF244321}">
                <p14:modId xmlns:p14="http://schemas.microsoft.com/office/powerpoint/2010/main" val="1935504048"/>
              </p:ext>
            </p:extLst>
          </p:nvPr>
        </p:nvGraphicFramePr>
        <p:xfrm>
          <a:off x="3344752" y="1480158"/>
          <a:ext cx="5283200" cy="3522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604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Otsikkodia">
    <p:bg>
      <p:bgPr>
        <a:solidFill>
          <a:srgbClr val="304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6AE64B-C0BC-6344-9323-96DE1DC7BECD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814491" y="6356351"/>
            <a:ext cx="3860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11" name="Otsikko 1"/>
          <p:cNvSpPr>
            <a:spLocks noGrp="1"/>
          </p:cNvSpPr>
          <p:nvPr>
            <p:ph type="ctrTitle"/>
          </p:nvPr>
        </p:nvSpPr>
        <p:spPr>
          <a:xfrm>
            <a:off x="0" y="3915681"/>
            <a:ext cx="12192000" cy="1470025"/>
          </a:xfrm>
          <a:noFill/>
        </p:spPr>
        <p:txBody>
          <a:bodyPr anchor="t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47" y="1046477"/>
            <a:ext cx="3056706" cy="30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Otsikkodia">
    <p:bg>
      <p:bgPr>
        <a:solidFill>
          <a:srgbClr val="A0C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DC35CD-A12F-B243-96DD-826A47EE847B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814491" y="6356351"/>
            <a:ext cx="3860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11" name="Otsikko 1"/>
          <p:cNvSpPr>
            <a:spLocks noGrp="1"/>
          </p:cNvSpPr>
          <p:nvPr>
            <p:ph type="ctrTitle"/>
          </p:nvPr>
        </p:nvSpPr>
        <p:spPr>
          <a:xfrm>
            <a:off x="0" y="3915681"/>
            <a:ext cx="12192000" cy="1470025"/>
          </a:xfrm>
          <a:noFill/>
        </p:spPr>
        <p:txBody>
          <a:bodyPr anchor="t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57" y="1035740"/>
            <a:ext cx="3085549" cy="308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42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Otsikkodia">
    <p:bg>
      <p:bgPr>
        <a:solidFill>
          <a:srgbClr val="5AB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574BAD-6FE0-E24D-8462-AF093340893C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Otsikko 1"/>
          <p:cNvSpPr>
            <a:spLocks noGrp="1"/>
          </p:cNvSpPr>
          <p:nvPr>
            <p:ph type="ctrTitle"/>
          </p:nvPr>
        </p:nvSpPr>
        <p:spPr>
          <a:xfrm>
            <a:off x="2032000" y="371295"/>
            <a:ext cx="9550400" cy="14700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609600" y="2048691"/>
            <a:ext cx="10972800" cy="4177031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24594" cy="192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5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">
    <p:bg>
      <p:bgPr>
        <a:solidFill>
          <a:srgbClr val="A0C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CB50-AE8E-864D-913B-B72477779286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032000" y="371295"/>
            <a:ext cx="9550400" cy="14700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609600" y="2048691"/>
            <a:ext cx="10972800" cy="4177031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8"/>
            <a:ext cx="1981926" cy="19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7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dia">
    <p:bg>
      <p:bgPr>
        <a:solidFill>
          <a:srgbClr val="304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6ACC-3F7D-7A46-BE04-F61376D5EF46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032000" y="371295"/>
            <a:ext cx="9550400" cy="14700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609600" y="2048691"/>
            <a:ext cx="10972800" cy="4177031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942011" cy="194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7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tsikkodia">
    <p:bg>
      <p:bgPr>
        <a:solidFill>
          <a:srgbClr val="CB0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28D6DB-A38C-EB4F-8741-CD4B9EBA29E4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032000" y="371295"/>
            <a:ext cx="9550400" cy="14700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609600" y="2048691"/>
            <a:ext cx="10972800" cy="4177031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942011" cy="194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0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8BE7F-8C3D-664F-A18D-A834C3F83E3F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689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9" r:id="rId3"/>
    <p:sldLayoutId id="2147483670" r:id="rId4"/>
    <p:sldLayoutId id="2147483671" r:id="rId5"/>
    <p:sldLayoutId id="2147483668" r:id="rId6"/>
    <p:sldLayoutId id="2147483664" r:id="rId7"/>
    <p:sldLayoutId id="2147483665" r:id="rId8"/>
    <p:sldLayoutId id="2147483666" r:id="rId9"/>
    <p:sldLayoutId id="2147483654" r:id="rId10"/>
    <p:sldLayoutId id="2147483667" r:id="rId11"/>
    <p:sldLayoutId id="2147483650" r:id="rId12"/>
    <p:sldLayoutId id="2147483651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72" r:id="rId19"/>
    <p:sldLayoutId id="2147483660" r:id="rId20"/>
    <p:sldLayoutId id="2147483661" r:id="rId21"/>
    <p:sldLayoutId id="2147483662" r:id="rId22"/>
    <p:sldLayoutId id="2147483663" r:id="rId23"/>
    <p:sldLayoutId id="2147483652" r:id="rId24"/>
    <p:sldLayoutId id="2147483653" r:id="rId25"/>
    <p:sldLayoutId id="2147483656" r:id="rId26"/>
    <p:sldLayoutId id="2147483657" r:id="rId27"/>
    <p:sldLayoutId id="2147483677" r:id="rId28"/>
    <p:sldLayoutId id="2147483681" r:id="rId29"/>
    <p:sldLayoutId id="2147483682" r:id="rId3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Courier New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Voittavien ekosysteemien Suomi</a:t>
            </a:r>
            <a:br>
              <a:rPr lang="fi-FI" dirty="0" smtClean="0"/>
            </a:br>
            <a:r>
              <a:rPr lang="fi-FI" sz="3200" dirty="0" smtClean="0"/>
              <a:t>Ekosysteemifoorumin käynnistys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981926" y="152178"/>
            <a:ext cx="9600474" cy="1143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Ekosysteemifoorumin toimintamalli</a:t>
            </a:r>
            <a:endParaRPr lang="fi-FI" sz="40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566-C5A3-6649-90FE-27301E4AF956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4394995" y="3665644"/>
            <a:ext cx="2536307" cy="68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 smtClean="0"/>
              <a:t>Ekosysteemifoorumi</a:t>
            </a:r>
            <a:endParaRPr lang="fi-FI" sz="1400" b="1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" y="3128050"/>
            <a:ext cx="3281100" cy="139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yöristetty suorakulmio 15"/>
          <p:cNvSpPr/>
          <p:nvPr/>
        </p:nvSpPr>
        <p:spPr>
          <a:xfrm>
            <a:off x="982041" y="2062136"/>
            <a:ext cx="1876425" cy="5313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Yhteiset linjaukset ja käytännöt hyödynnettäviksi</a:t>
            </a:r>
            <a:endParaRPr lang="fi-FI" sz="1200" dirty="0"/>
          </a:p>
        </p:txBody>
      </p:sp>
      <p:sp>
        <p:nvSpPr>
          <p:cNvPr id="17" name="Pyöristetty suorakulmio 16"/>
          <p:cNvSpPr/>
          <p:nvPr/>
        </p:nvSpPr>
        <p:spPr>
          <a:xfrm>
            <a:off x="1496000" y="4733604"/>
            <a:ext cx="1148603" cy="4656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Aloitteet käsiteltäviksi</a:t>
            </a:r>
            <a:endParaRPr lang="fi-FI" sz="1200" dirty="0"/>
          </a:p>
        </p:txBody>
      </p:sp>
      <p:sp>
        <p:nvSpPr>
          <p:cNvPr id="18" name="Pyöristetty suorakulmio 17"/>
          <p:cNvSpPr/>
          <p:nvPr/>
        </p:nvSpPr>
        <p:spPr>
          <a:xfrm>
            <a:off x="1035294" y="5264744"/>
            <a:ext cx="1405199" cy="4267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b="1" dirty="0" smtClean="0"/>
              <a:t>Yhteinen ongelma ratkaistavaksi</a:t>
            </a:r>
            <a:endParaRPr lang="fi-FI" sz="1200" b="1" dirty="0"/>
          </a:p>
        </p:txBody>
      </p:sp>
      <p:sp>
        <p:nvSpPr>
          <p:cNvPr id="19" name="Pyöristetty kuvaselitesuorakulmio 18"/>
          <p:cNvSpPr/>
          <p:nvPr/>
        </p:nvSpPr>
        <p:spPr>
          <a:xfrm>
            <a:off x="1603375" y="5931201"/>
            <a:ext cx="2562225" cy="637876"/>
          </a:xfrm>
          <a:prstGeom prst="wedgeRoundRectCallout">
            <a:avLst>
              <a:gd name="adj1" fmla="val -25293"/>
              <a:gd name="adj2" fmla="val -9577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/>
              <a:t>Esim. dataa aikaisemmista oppimissuorituksista ei voida käyttää</a:t>
            </a:r>
          </a:p>
        </p:txBody>
      </p:sp>
      <p:sp>
        <p:nvSpPr>
          <p:cNvPr id="20" name="Vinoneliö 19"/>
          <p:cNvSpPr/>
          <p:nvPr/>
        </p:nvSpPr>
        <p:spPr>
          <a:xfrm>
            <a:off x="5354755" y="2797422"/>
            <a:ext cx="626402" cy="695428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5267906" y="2937286"/>
            <a:ext cx="800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 smtClean="0"/>
              <a:t>Ongelman ratkaisu</a:t>
            </a:r>
            <a:endParaRPr lang="fi-FI" sz="1100" b="1" dirty="0"/>
          </a:p>
        </p:txBody>
      </p:sp>
      <p:sp>
        <p:nvSpPr>
          <p:cNvPr id="22" name="Tekstiruutu 21"/>
          <p:cNvSpPr txBox="1"/>
          <p:nvPr/>
        </p:nvSpPr>
        <p:spPr>
          <a:xfrm>
            <a:off x="4324353" y="3014331"/>
            <a:ext cx="8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/>
              <a:t>kyllä</a:t>
            </a:r>
            <a:endParaRPr lang="fi-FI" sz="1100" dirty="0"/>
          </a:p>
        </p:txBody>
      </p:sp>
      <p:sp>
        <p:nvSpPr>
          <p:cNvPr id="23" name="Tekstiruutu 22"/>
          <p:cNvSpPr txBox="1"/>
          <p:nvPr/>
        </p:nvSpPr>
        <p:spPr>
          <a:xfrm>
            <a:off x="6166738" y="3014331"/>
            <a:ext cx="8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/>
              <a:t>ei</a:t>
            </a:r>
            <a:endParaRPr lang="fi-FI" sz="1100" dirty="0"/>
          </a:p>
        </p:txBody>
      </p:sp>
      <p:sp>
        <p:nvSpPr>
          <p:cNvPr id="24" name="Ellipsi 23"/>
          <p:cNvSpPr/>
          <p:nvPr/>
        </p:nvSpPr>
        <p:spPr>
          <a:xfrm>
            <a:off x="8640018" y="3586051"/>
            <a:ext cx="550337" cy="5503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 dirty="0"/>
          </a:p>
        </p:txBody>
      </p:sp>
      <p:sp>
        <p:nvSpPr>
          <p:cNvPr id="25" name="Ellipsi 24"/>
          <p:cNvSpPr/>
          <p:nvPr/>
        </p:nvSpPr>
        <p:spPr>
          <a:xfrm>
            <a:off x="9184272" y="3463282"/>
            <a:ext cx="550337" cy="5503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 dirty="0"/>
          </a:p>
        </p:txBody>
      </p:sp>
      <p:sp>
        <p:nvSpPr>
          <p:cNvPr id="26" name="Ellipsi 25"/>
          <p:cNvSpPr/>
          <p:nvPr/>
        </p:nvSpPr>
        <p:spPr>
          <a:xfrm>
            <a:off x="9012464" y="3921190"/>
            <a:ext cx="550337" cy="5503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 dirty="0"/>
          </a:p>
        </p:txBody>
      </p:sp>
      <p:sp>
        <p:nvSpPr>
          <p:cNvPr id="27" name="Tekstiruutu 26"/>
          <p:cNvSpPr txBox="1"/>
          <p:nvPr/>
        </p:nvSpPr>
        <p:spPr>
          <a:xfrm>
            <a:off x="8629181" y="3688031"/>
            <a:ext cx="12684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 smtClean="0"/>
              <a:t>Käsittely kansliapäällikkö-tasolla</a:t>
            </a:r>
            <a:endParaRPr lang="fi-FI" sz="1100" b="1" dirty="0"/>
          </a:p>
        </p:txBody>
      </p:sp>
      <p:sp>
        <p:nvSpPr>
          <p:cNvPr id="32" name="Pyöristetty suorakulmio 31"/>
          <p:cNvSpPr/>
          <p:nvPr/>
        </p:nvSpPr>
        <p:spPr>
          <a:xfrm>
            <a:off x="8629181" y="2067815"/>
            <a:ext cx="1649514" cy="9630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100" b="1" dirty="0" smtClean="0">
                <a:solidFill>
                  <a:schemeClr val="tx1"/>
                </a:solidFill>
              </a:rPr>
              <a:t>Poliittinen päätöksenteko </a:t>
            </a:r>
            <a:br>
              <a:rPr lang="fi-FI" sz="1100" b="1" dirty="0" smtClean="0">
                <a:solidFill>
                  <a:schemeClr val="tx1"/>
                </a:solidFill>
              </a:rPr>
            </a:br>
            <a:r>
              <a:rPr lang="fi-FI" sz="1100" dirty="0" smtClean="0">
                <a:solidFill>
                  <a:schemeClr val="tx1"/>
                </a:solidFill>
              </a:rPr>
              <a:t>(</a:t>
            </a:r>
            <a:r>
              <a:rPr lang="fi-FI" sz="1100" dirty="0" err="1" smtClean="0">
                <a:solidFill>
                  <a:schemeClr val="tx1"/>
                </a:solidFill>
              </a:rPr>
              <a:t>minryt</a:t>
            </a:r>
            <a:r>
              <a:rPr lang="fi-FI" sz="1100" dirty="0" smtClean="0">
                <a:solidFill>
                  <a:schemeClr val="tx1"/>
                </a:solidFill>
              </a:rPr>
              <a:t>, vastuu-ministerit, strategiaistunto jne.)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33" name="Tekstiruutu 32"/>
          <p:cNvSpPr txBox="1"/>
          <p:nvPr/>
        </p:nvSpPr>
        <p:spPr>
          <a:xfrm>
            <a:off x="512867" y="2907771"/>
            <a:ext cx="3016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i="1" dirty="0"/>
              <a:t>Kiinni työelämään elinikäisen oppimisen avulla</a:t>
            </a:r>
          </a:p>
        </p:txBody>
      </p:sp>
      <p:cxnSp>
        <p:nvCxnSpPr>
          <p:cNvPr id="35" name="Suora nuoliyhdysviiva 34"/>
          <p:cNvCxnSpPr>
            <a:stCxn id="16" idx="2"/>
          </p:cNvCxnSpPr>
          <p:nvPr/>
        </p:nvCxnSpPr>
        <p:spPr>
          <a:xfrm flipH="1">
            <a:off x="1920253" y="2593530"/>
            <a:ext cx="1" cy="343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uora nuoliyhdysviiva 37"/>
          <p:cNvCxnSpPr/>
          <p:nvPr/>
        </p:nvCxnSpPr>
        <p:spPr>
          <a:xfrm flipH="1">
            <a:off x="1967878" y="4431855"/>
            <a:ext cx="1" cy="343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Kulmayhdysviiva 39"/>
          <p:cNvCxnSpPr>
            <a:stCxn id="17" idx="3"/>
            <a:endCxn id="6" idx="2"/>
          </p:cNvCxnSpPr>
          <p:nvPr/>
        </p:nvCxnSpPr>
        <p:spPr>
          <a:xfrm flipV="1">
            <a:off x="2644603" y="4349644"/>
            <a:ext cx="3018546" cy="61679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Kulmayhdysviiva 41"/>
          <p:cNvCxnSpPr>
            <a:stCxn id="18" idx="3"/>
            <a:endCxn id="6" idx="2"/>
          </p:cNvCxnSpPr>
          <p:nvPr/>
        </p:nvCxnSpPr>
        <p:spPr>
          <a:xfrm flipV="1">
            <a:off x="2440493" y="4349644"/>
            <a:ext cx="3222656" cy="112846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uora nuoliyhdysviiva 42"/>
          <p:cNvCxnSpPr/>
          <p:nvPr/>
        </p:nvCxnSpPr>
        <p:spPr>
          <a:xfrm flipH="1" flipV="1">
            <a:off x="5666525" y="3393020"/>
            <a:ext cx="1" cy="343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uora nuoliyhdysviiva 43"/>
          <p:cNvCxnSpPr/>
          <p:nvPr/>
        </p:nvCxnSpPr>
        <p:spPr>
          <a:xfrm>
            <a:off x="6072611" y="3153993"/>
            <a:ext cx="345600" cy="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nuoliyhdysviiva 44"/>
          <p:cNvCxnSpPr/>
          <p:nvPr/>
        </p:nvCxnSpPr>
        <p:spPr>
          <a:xfrm rot="5400000">
            <a:off x="5107065" y="2982117"/>
            <a:ext cx="1" cy="343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Kulmayhdysviiva 48"/>
          <p:cNvCxnSpPr>
            <a:stCxn id="22" idx="0"/>
            <a:endCxn id="16" idx="3"/>
          </p:cNvCxnSpPr>
          <p:nvPr/>
        </p:nvCxnSpPr>
        <p:spPr>
          <a:xfrm rot="16200000" flipV="1">
            <a:off x="3448186" y="1738113"/>
            <a:ext cx="686498" cy="186593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uora nuoliyhdysviiva 40"/>
          <p:cNvCxnSpPr/>
          <p:nvPr/>
        </p:nvCxnSpPr>
        <p:spPr>
          <a:xfrm>
            <a:off x="1329705" y="4349644"/>
            <a:ext cx="0" cy="915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Vinoneliö 49"/>
          <p:cNvSpPr/>
          <p:nvPr/>
        </p:nvSpPr>
        <p:spPr>
          <a:xfrm>
            <a:off x="7252052" y="2791195"/>
            <a:ext cx="626402" cy="695428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51" name="Tekstiruutu 50"/>
          <p:cNvSpPr txBox="1"/>
          <p:nvPr/>
        </p:nvSpPr>
        <p:spPr>
          <a:xfrm>
            <a:off x="7165203" y="2931059"/>
            <a:ext cx="800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 smtClean="0"/>
              <a:t>Ongelman tyyppi</a:t>
            </a:r>
            <a:endParaRPr lang="fi-FI" sz="1100" b="1" dirty="0"/>
          </a:p>
        </p:txBody>
      </p:sp>
      <p:sp>
        <p:nvSpPr>
          <p:cNvPr id="56" name="Tekstiruutu 55"/>
          <p:cNvSpPr txBox="1"/>
          <p:nvPr/>
        </p:nvSpPr>
        <p:spPr>
          <a:xfrm>
            <a:off x="7000776" y="3827548"/>
            <a:ext cx="1125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/>
              <a:t>hallinnollinen</a:t>
            </a:r>
            <a:endParaRPr lang="fi-FI" sz="1100" dirty="0"/>
          </a:p>
        </p:txBody>
      </p:sp>
      <p:sp>
        <p:nvSpPr>
          <p:cNvPr id="57" name="Tekstiruutu 56"/>
          <p:cNvSpPr txBox="1"/>
          <p:nvPr/>
        </p:nvSpPr>
        <p:spPr>
          <a:xfrm>
            <a:off x="7000775" y="2214719"/>
            <a:ext cx="1125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/>
              <a:t>poliittinen</a:t>
            </a:r>
            <a:endParaRPr lang="fi-FI" sz="1100" dirty="0"/>
          </a:p>
        </p:txBody>
      </p:sp>
      <p:cxnSp>
        <p:nvCxnSpPr>
          <p:cNvPr id="12" name="Suora nuoliyhdysviiva 11"/>
          <p:cNvCxnSpPr/>
          <p:nvPr/>
        </p:nvCxnSpPr>
        <p:spPr>
          <a:xfrm flipV="1">
            <a:off x="7563520" y="2429503"/>
            <a:ext cx="1733" cy="325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/>
          <p:cNvCxnSpPr>
            <a:endCxn id="56" idx="0"/>
          </p:cNvCxnSpPr>
          <p:nvPr/>
        </p:nvCxnSpPr>
        <p:spPr>
          <a:xfrm>
            <a:off x="7563520" y="3576211"/>
            <a:ext cx="2" cy="251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uora nuoliyhdysviiva 35"/>
          <p:cNvCxnSpPr>
            <a:stCxn id="56" idx="3"/>
          </p:cNvCxnSpPr>
          <p:nvPr/>
        </p:nvCxnSpPr>
        <p:spPr>
          <a:xfrm>
            <a:off x="8126267" y="3958353"/>
            <a:ext cx="4205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Vinoneliö 62"/>
          <p:cNvSpPr/>
          <p:nvPr/>
        </p:nvSpPr>
        <p:spPr>
          <a:xfrm>
            <a:off x="10359083" y="3632805"/>
            <a:ext cx="626402" cy="695428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65" name="Tekstiruutu 64"/>
          <p:cNvSpPr txBox="1"/>
          <p:nvPr/>
        </p:nvSpPr>
        <p:spPr>
          <a:xfrm>
            <a:off x="10272234" y="3772669"/>
            <a:ext cx="800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 smtClean="0"/>
              <a:t>Ongelman ratkaisu</a:t>
            </a:r>
            <a:endParaRPr lang="fi-FI" sz="1100" b="1" dirty="0"/>
          </a:p>
        </p:txBody>
      </p:sp>
      <p:cxnSp>
        <p:nvCxnSpPr>
          <p:cNvPr id="62" name="Suora nuoliyhdysviiva 61"/>
          <p:cNvCxnSpPr>
            <a:stCxn id="27" idx="3"/>
            <a:endCxn id="65" idx="1"/>
          </p:cNvCxnSpPr>
          <p:nvPr/>
        </p:nvCxnSpPr>
        <p:spPr>
          <a:xfrm>
            <a:off x="9897591" y="3988113"/>
            <a:ext cx="3746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kstiruutu 66"/>
          <p:cNvSpPr txBox="1"/>
          <p:nvPr/>
        </p:nvSpPr>
        <p:spPr>
          <a:xfrm>
            <a:off x="11240054" y="3849714"/>
            <a:ext cx="8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/>
              <a:t>kyllä</a:t>
            </a:r>
            <a:endParaRPr lang="fi-FI" sz="1100" dirty="0"/>
          </a:p>
        </p:txBody>
      </p:sp>
      <p:cxnSp>
        <p:nvCxnSpPr>
          <p:cNvPr id="69" name="Kulmayhdysviiva 68"/>
          <p:cNvCxnSpPr>
            <a:stCxn id="67" idx="0"/>
            <a:endCxn id="16" idx="0"/>
          </p:cNvCxnSpPr>
          <p:nvPr/>
        </p:nvCxnSpPr>
        <p:spPr>
          <a:xfrm rot="16200000" flipV="1">
            <a:off x="5886390" y="-1904000"/>
            <a:ext cx="1787578" cy="9719850"/>
          </a:xfrm>
          <a:prstGeom prst="bentConnector3">
            <a:avLst>
              <a:gd name="adj1" fmla="val 14515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uora nuoliyhdysviiva 69"/>
          <p:cNvCxnSpPr/>
          <p:nvPr/>
        </p:nvCxnSpPr>
        <p:spPr>
          <a:xfrm>
            <a:off x="11057739" y="3981886"/>
            <a:ext cx="3746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uora nuoliyhdysviiva 71"/>
          <p:cNvCxnSpPr/>
          <p:nvPr/>
        </p:nvCxnSpPr>
        <p:spPr>
          <a:xfrm flipV="1">
            <a:off x="10672284" y="3153998"/>
            <a:ext cx="0" cy="338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kstiruutu 72"/>
          <p:cNvSpPr txBox="1"/>
          <p:nvPr/>
        </p:nvSpPr>
        <p:spPr>
          <a:xfrm>
            <a:off x="10278695" y="2882081"/>
            <a:ext cx="8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/>
              <a:t>ei</a:t>
            </a:r>
            <a:endParaRPr lang="fi-FI" sz="1100" dirty="0"/>
          </a:p>
        </p:txBody>
      </p:sp>
      <p:cxnSp>
        <p:nvCxnSpPr>
          <p:cNvPr id="75" name="Kulmayhdysviiva 74"/>
          <p:cNvCxnSpPr>
            <a:stCxn id="73" idx="0"/>
            <a:endCxn id="32" idx="3"/>
          </p:cNvCxnSpPr>
          <p:nvPr/>
        </p:nvCxnSpPr>
        <p:spPr>
          <a:xfrm rot="16200000" flipV="1">
            <a:off x="10312354" y="2515690"/>
            <a:ext cx="332733" cy="4000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Kulmayhdysviiva 79"/>
          <p:cNvCxnSpPr>
            <a:stCxn id="32" idx="0"/>
            <a:endCxn id="16" idx="0"/>
          </p:cNvCxnSpPr>
          <p:nvPr/>
        </p:nvCxnSpPr>
        <p:spPr>
          <a:xfrm rot="16200000" flipV="1">
            <a:off x="5684257" y="-1701866"/>
            <a:ext cx="5679" cy="7533684"/>
          </a:xfrm>
          <a:prstGeom prst="bentConnector3">
            <a:avLst>
              <a:gd name="adj1" fmla="val 412535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kstiruutu 80"/>
          <p:cNvSpPr txBox="1"/>
          <p:nvPr/>
        </p:nvSpPr>
        <p:spPr>
          <a:xfrm>
            <a:off x="5418411" y="1592678"/>
            <a:ext cx="1842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/>
              <a:t>Päätös etenemisestä</a:t>
            </a:r>
            <a:endParaRPr lang="fi-FI" sz="1100" dirty="0"/>
          </a:p>
        </p:txBody>
      </p:sp>
      <p:cxnSp>
        <p:nvCxnSpPr>
          <p:cNvPr id="52" name="Suora nuoliyhdysviiva 51"/>
          <p:cNvCxnSpPr>
            <a:endCxn id="32" idx="1"/>
          </p:cNvCxnSpPr>
          <p:nvPr/>
        </p:nvCxnSpPr>
        <p:spPr>
          <a:xfrm flipV="1">
            <a:off x="7965303" y="2549348"/>
            <a:ext cx="663878" cy="556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uora nuoliyhdysviiva 52"/>
          <p:cNvCxnSpPr/>
          <p:nvPr/>
        </p:nvCxnSpPr>
        <p:spPr>
          <a:xfrm>
            <a:off x="6758411" y="3153993"/>
            <a:ext cx="345600" cy="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6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Alustava toimintasuunnitelma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C387-CF9A-9F44-8F2E-5AA6DE4FFC8E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 smtClean="0"/>
              <a:t>Suomidigi.fi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11</a:t>
            </a:fld>
            <a:endParaRPr lang="fi-FI"/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155420"/>
              </p:ext>
            </p:extLst>
          </p:nvPr>
        </p:nvGraphicFramePr>
        <p:xfrm>
          <a:off x="2463281" y="1677653"/>
          <a:ext cx="943324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312"/>
                <a:gridCol w="2358312"/>
                <a:gridCol w="2358312"/>
                <a:gridCol w="235831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2017</a:t>
                      </a:r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2018</a:t>
                      </a:r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kevät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syksy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kevät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syksy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058975" y="2533923"/>
            <a:ext cx="2649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Raportointi:</a:t>
            </a:r>
          </a:p>
          <a:p>
            <a:pPr marL="285750" indent="-285750">
              <a:buFontTx/>
              <a:buChar char="-"/>
            </a:pPr>
            <a:r>
              <a:rPr lang="fi-FI" sz="1400" dirty="0" smtClean="0"/>
              <a:t>Tulokset</a:t>
            </a:r>
          </a:p>
          <a:p>
            <a:pPr marL="285750" indent="-285750">
              <a:buFontTx/>
              <a:buChar char="-"/>
            </a:pPr>
            <a:r>
              <a:rPr lang="fi-FI" sz="1400" dirty="0" smtClean="0"/>
              <a:t>Mittarit</a:t>
            </a:r>
            <a:endParaRPr lang="fi-FI" sz="1400" dirty="0"/>
          </a:p>
        </p:txBody>
      </p:sp>
      <p:sp>
        <p:nvSpPr>
          <p:cNvPr id="22" name="Tekstiruutu 21"/>
          <p:cNvSpPr txBox="1"/>
          <p:nvPr/>
        </p:nvSpPr>
        <p:spPr>
          <a:xfrm>
            <a:off x="6358157" y="5403401"/>
            <a:ext cx="1460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Teematilaisuus, esim. tiedon- hallinta</a:t>
            </a:r>
            <a:endParaRPr lang="fi-FI" sz="1400" dirty="0"/>
          </a:p>
        </p:txBody>
      </p:sp>
      <p:sp>
        <p:nvSpPr>
          <p:cNvPr id="25" name="Tekstiruutu 24"/>
          <p:cNvSpPr txBox="1"/>
          <p:nvPr/>
        </p:nvSpPr>
        <p:spPr>
          <a:xfrm>
            <a:off x="8288816" y="2533923"/>
            <a:ext cx="2649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Raportointi: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Tulokset</a:t>
            </a:r>
          </a:p>
          <a:p>
            <a:pPr marL="285750" indent="-285750">
              <a:buFontTx/>
              <a:buChar char="-"/>
            </a:pPr>
            <a:r>
              <a:rPr lang="fi-FI" sz="1400" dirty="0" smtClean="0"/>
              <a:t>Mittarit</a:t>
            </a:r>
            <a:endParaRPr lang="fi-FI" sz="1400" dirty="0"/>
          </a:p>
        </p:txBody>
      </p:sp>
      <p:sp>
        <p:nvSpPr>
          <p:cNvPr id="26" name="Tekstiruutu 25"/>
          <p:cNvSpPr txBox="1"/>
          <p:nvPr/>
        </p:nvSpPr>
        <p:spPr>
          <a:xfrm>
            <a:off x="10592958" y="2533923"/>
            <a:ext cx="1237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Raportointi: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Tulokset</a:t>
            </a:r>
          </a:p>
          <a:p>
            <a:pPr marL="285750" indent="-285750">
              <a:buFontTx/>
              <a:buChar char="-"/>
            </a:pPr>
            <a:r>
              <a:rPr lang="fi-FI" sz="1400" dirty="0" smtClean="0"/>
              <a:t>Mittarit</a:t>
            </a:r>
            <a:endParaRPr lang="fi-FI" sz="1400" dirty="0"/>
          </a:p>
        </p:txBody>
      </p:sp>
      <p:sp>
        <p:nvSpPr>
          <p:cNvPr id="28" name="Tekstiruutu 27"/>
          <p:cNvSpPr txBox="1"/>
          <p:nvPr/>
        </p:nvSpPr>
        <p:spPr>
          <a:xfrm>
            <a:off x="3764646" y="5403401"/>
            <a:ext cx="2559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Kesä – lokakuu ekosysteemien verkostotyöpajat</a:t>
            </a:r>
            <a:endParaRPr lang="fi-FI" sz="1400" dirty="0"/>
          </a:p>
        </p:txBody>
      </p:sp>
      <p:sp>
        <p:nvSpPr>
          <p:cNvPr id="30" name="Tekstiruutu 29"/>
          <p:cNvSpPr txBox="1"/>
          <p:nvPr/>
        </p:nvSpPr>
        <p:spPr>
          <a:xfrm>
            <a:off x="5138371" y="3446583"/>
            <a:ext cx="2068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Ekosysteemien elämän- ja liiketoimintatapahtumat hyväksytty</a:t>
            </a:r>
            <a:endParaRPr lang="fi-FI" sz="140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313136" y="2691443"/>
            <a:ext cx="166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Strategiaistunto</a:t>
            </a:r>
            <a:endParaRPr lang="fi-FI" dirty="0"/>
          </a:p>
        </p:txBody>
      </p:sp>
      <p:sp>
        <p:nvSpPr>
          <p:cNvPr id="33" name="Tekstiruutu 32"/>
          <p:cNvSpPr txBox="1"/>
          <p:nvPr/>
        </p:nvSpPr>
        <p:spPr>
          <a:xfrm>
            <a:off x="302170" y="4406881"/>
            <a:ext cx="208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Ekosysteemifoorumi</a:t>
            </a:r>
            <a:endParaRPr lang="fi-FI" dirty="0"/>
          </a:p>
        </p:txBody>
      </p:sp>
      <p:sp>
        <p:nvSpPr>
          <p:cNvPr id="34" name="Tekstiruutu 33"/>
          <p:cNvSpPr txBox="1"/>
          <p:nvPr/>
        </p:nvSpPr>
        <p:spPr>
          <a:xfrm>
            <a:off x="313136" y="5460551"/>
            <a:ext cx="205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Ekosysteemitoimijat</a:t>
            </a:r>
            <a:endParaRPr lang="fi-FI" dirty="0"/>
          </a:p>
        </p:txBody>
      </p:sp>
      <p:sp>
        <p:nvSpPr>
          <p:cNvPr id="35" name="Tekstiruutu 34"/>
          <p:cNvSpPr txBox="1"/>
          <p:nvPr/>
        </p:nvSpPr>
        <p:spPr>
          <a:xfrm>
            <a:off x="316246" y="348384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Kp-taso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313136" y="2467894"/>
            <a:ext cx="11583393" cy="81867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Suorakulmio 28"/>
          <p:cNvSpPr/>
          <p:nvPr/>
        </p:nvSpPr>
        <p:spPr>
          <a:xfrm>
            <a:off x="302170" y="3411888"/>
            <a:ext cx="11583393" cy="81867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Suorakulmio 31"/>
          <p:cNvSpPr/>
          <p:nvPr/>
        </p:nvSpPr>
        <p:spPr>
          <a:xfrm>
            <a:off x="302169" y="4389298"/>
            <a:ext cx="11583393" cy="81867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Suorakulmio 35"/>
          <p:cNvSpPr/>
          <p:nvPr/>
        </p:nvSpPr>
        <p:spPr>
          <a:xfrm>
            <a:off x="302168" y="5348654"/>
            <a:ext cx="11583393" cy="81867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Tekstiruutu 36"/>
          <p:cNvSpPr txBox="1"/>
          <p:nvPr/>
        </p:nvSpPr>
        <p:spPr>
          <a:xfrm>
            <a:off x="8244107" y="5403401"/>
            <a:ext cx="146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Teematilaisuus, esim. tekoäly</a:t>
            </a:r>
            <a:endParaRPr lang="fi-FI" sz="1400" dirty="0"/>
          </a:p>
        </p:txBody>
      </p:sp>
      <p:sp>
        <p:nvSpPr>
          <p:cNvPr id="38" name="Tekstiruutu 37"/>
          <p:cNvSpPr txBox="1"/>
          <p:nvPr/>
        </p:nvSpPr>
        <p:spPr>
          <a:xfrm>
            <a:off x="10265487" y="5403401"/>
            <a:ext cx="1460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Teematilaisuus, esim. </a:t>
            </a:r>
            <a:r>
              <a:rPr lang="fi-FI" sz="1400" dirty="0" err="1" smtClean="0"/>
              <a:t>kansain-välistyminen</a:t>
            </a:r>
            <a:endParaRPr lang="fi-FI" sz="1400" dirty="0"/>
          </a:p>
        </p:txBody>
      </p:sp>
      <p:sp>
        <p:nvSpPr>
          <p:cNvPr id="39" name="Tekstiruutu 38"/>
          <p:cNvSpPr txBox="1"/>
          <p:nvPr/>
        </p:nvSpPr>
        <p:spPr>
          <a:xfrm>
            <a:off x="3033932" y="4416821"/>
            <a:ext cx="1934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/>
              <a:t>Toimintamallin käyttöönotto, agendan vahvistaminen</a:t>
            </a:r>
            <a:endParaRPr lang="fi-FI" sz="1400" b="1" dirty="0"/>
          </a:p>
        </p:txBody>
      </p:sp>
      <p:sp>
        <p:nvSpPr>
          <p:cNvPr id="40" name="Tekstiruutu 39"/>
          <p:cNvSpPr txBox="1"/>
          <p:nvPr/>
        </p:nvSpPr>
        <p:spPr>
          <a:xfrm>
            <a:off x="5425288" y="4430336"/>
            <a:ext cx="6150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Työpajojen ja teematilaisuuksien toteutuksen tuki</a:t>
            </a:r>
          </a:p>
          <a:p>
            <a:r>
              <a:rPr lang="fi-FI" sz="1400" dirty="0" smtClean="0"/>
              <a:t>Yhteisiin mahdollisuuksiin tarttumisen tukeminen (päätösesitykset)</a:t>
            </a:r>
          </a:p>
          <a:p>
            <a:r>
              <a:rPr lang="fi-FI" sz="1400" dirty="0" smtClean="0"/>
              <a:t>Kokemusten jakaminen, osaamisen kehittäminen</a:t>
            </a:r>
          </a:p>
          <a:p>
            <a:endParaRPr lang="fi-FI" sz="1400" dirty="0"/>
          </a:p>
        </p:txBody>
      </p:sp>
      <p:sp>
        <p:nvSpPr>
          <p:cNvPr id="41" name="Tekstiruutu 40"/>
          <p:cNvSpPr txBox="1"/>
          <p:nvPr/>
        </p:nvSpPr>
        <p:spPr>
          <a:xfrm>
            <a:off x="7649535" y="3540995"/>
            <a:ext cx="4076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/>
              <a:t>Tarvittava päätöksenteko edellytysten luomiseksi ja yhdensuuntaisen kehittämisen tueksi</a:t>
            </a:r>
            <a:endParaRPr lang="fi-FI" sz="1400" dirty="0"/>
          </a:p>
        </p:txBody>
      </p:sp>
      <p:sp>
        <p:nvSpPr>
          <p:cNvPr id="42" name="Ylös kääntyvä nuoli 41"/>
          <p:cNvSpPr/>
          <p:nvPr/>
        </p:nvSpPr>
        <p:spPr>
          <a:xfrm rot="5400000">
            <a:off x="3146895" y="5256615"/>
            <a:ext cx="653040" cy="45078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Ylös kääntyvä nuoli 42"/>
          <p:cNvSpPr/>
          <p:nvPr/>
        </p:nvSpPr>
        <p:spPr>
          <a:xfrm>
            <a:off x="10492741" y="4064215"/>
            <a:ext cx="503126" cy="816901"/>
          </a:xfrm>
          <a:prstGeom prst="bentUpArrow">
            <a:avLst>
              <a:gd name="adj1" fmla="val 25000"/>
              <a:gd name="adj2" fmla="val 27113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Nuoli oikealle 43"/>
          <p:cNvSpPr/>
          <p:nvPr/>
        </p:nvSpPr>
        <p:spPr>
          <a:xfrm>
            <a:off x="4876800" y="4661913"/>
            <a:ext cx="548488" cy="2529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Ylös kääntyvä nuoli 45"/>
          <p:cNvSpPr/>
          <p:nvPr/>
        </p:nvSpPr>
        <p:spPr>
          <a:xfrm>
            <a:off x="10925175" y="3060775"/>
            <a:ext cx="971354" cy="1820341"/>
          </a:xfrm>
          <a:prstGeom prst="bentUpArrow">
            <a:avLst>
              <a:gd name="adj1" fmla="val 10345"/>
              <a:gd name="adj2" fmla="val 19268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yöristetty suorakulmio 7"/>
          <p:cNvSpPr/>
          <p:nvPr/>
        </p:nvSpPr>
        <p:spPr>
          <a:xfrm>
            <a:off x="8974486" y="274638"/>
            <a:ext cx="2922043" cy="12493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Suunnitelma tarkentuu toiminnan käynnistämisen yhteydessä. Toiminnan tulokset tulevat muodostumaan ekosysteemitoimijoille.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6035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C387-CF9A-9F44-8F2E-5AA6DE4FFC8E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DigiNYT-seurantaryhmän</a:t>
            </a:r>
            <a:r>
              <a:rPr lang="fi-FI" dirty="0" smtClean="0"/>
              <a:t> loppuvuoden agenda ja sihteeristön rooli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E2B5E1F0-91D4-E742-9874-5AD5FB476029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0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DigiNYT-seurantaryhmän</a:t>
            </a:r>
            <a:r>
              <a:rPr lang="fi-FI" dirty="0" smtClean="0"/>
              <a:t> loppuvuoden agenda ja sihteeristön rooli (ehdotus)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35CD-A12F-B243-96DD-826A47EE847B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800423"/>
              </p:ext>
            </p:extLst>
          </p:nvPr>
        </p:nvGraphicFramePr>
        <p:xfrm>
          <a:off x="288925" y="2935828"/>
          <a:ext cx="11674475" cy="3239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6472"/>
                <a:gridCol w="1651376"/>
                <a:gridCol w="3528479"/>
                <a:gridCol w="2696851"/>
                <a:gridCol w="2851297"/>
              </a:tblGrid>
              <a:tr h="274955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pvm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klo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Aihe 1 </a:t>
                      </a:r>
                    </a:p>
                    <a:p>
                      <a:pPr algn="ctr" fontAlgn="b"/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(Kehkeytyvät</a:t>
                      </a:r>
                      <a:r>
                        <a:rPr lang="fi-FI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ekosysteemit)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Aihe 2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Aihe 3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732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ke 7.6.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klo 13.00-14.30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endParaRPr lang="fi-FI" sz="12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D9:n</a:t>
                      </a:r>
                      <a:r>
                        <a:rPr lang="fi-FI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kuulumiset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225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ke 23.8.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klo 9.00-11.00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i-FI" sz="1200" dirty="0" smtClean="0"/>
                        <a:t>Kiinni työelämään elinikäisen oppimisen avulla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0375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effectLst/>
                        </a:rPr>
                        <a:t>to 28.9.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klo 12.00-14.00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i-FI" sz="1200" dirty="0" smtClean="0"/>
                        <a:t>Hyvinvointia koskevat tiedot hyödynnettävissä kansalaisen hyväksi (esimerkkinä </a:t>
                      </a:r>
                      <a:r>
                        <a:rPr lang="fi-FI" sz="1200" dirty="0" err="1" smtClean="0"/>
                        <a:t>sote-tiedot</a:t>
                      </a:r>
                      <a:r>
                        <a:rPr lang="fi-FI" sz="1200" dirty="0" smtClean="0"/>
                        <a:t>)</a:t>
                      </a:r>
                    </a:p>
                    <a:p>
                      <a:pPr algn="ctr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72450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ke 1.11.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klo 9.00-11.00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i-FI" sz="1200" dirty="0" smtClean="0"/>
                        <a:t>Tieto liiketoiminnan ja tutkimuksen mahdollistajana (esimerkkinä </a:t>
                      </a:r>
                      <a:r>
                        <a:rPr lang="fi-FI" sz="1200" dirty="0" err="1" smtClean="0"/>
                        <a:t>sote-tietojen</a:t>
                      </a:r>
                      <a:r>
                        <a:rPr lang="fi-FI" sz="1200" dirty="0" smtClean="0"/>
                        <a:t> toissijainen hyödyntäminen)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1732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ti 28.11.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klo 12.00-14.00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i-FI" sz="1200" dirty="0" smtClean="0"/>
                        <a:t>Liikenne palveluna, </a:t>
                      </a:r>
                      <a:r>
                        <a:rPr lang="fi-FI" sz="1200" dirty="0" err="1" smtClean="0"/>
                        <a:t>MaaS</a:t>
                      </a:r>
                      <a:endParaRPr lang="fi-FI" sz="12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8300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to 14.12.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klo 9.00-11.00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/>
                        <a:t>Älykäs kaupunki kansalaisille ja yrityksille (esimerkkinä Tampere)</a:t>
                      </a:r>
                    </a:p>
                    <a:p>
                      <a:pPr algn="ctr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3067050" y="2137705"/>
            <a:ext cx="288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 smtClean="0"/>
              <a:t>DigiNYT-sihteeristön</a:t>
            </a:r>
            <a:r>
              <a:rPr lang="fi-FI" sz="1200" dirty="0" smtClean="0"/>
              <a:t> toiminta sulautetaan osaksi ekosysteemifoorumin työtä (Aihe 1)</a:t>
            </a:r>
            <a:endParaRPr lang="fi-FI" sz="1200" dirty="0"/>
          </a:p>
        </p:txBody>
      </p:sp>
      <p:cxnSp>
        <p:nvCxnSpPr>
          <p:cNvPr id="10" name="Suora nuoliyhdysviiva 9"/>
          <p:cNvCxnSpPr>
            <a:stCxn id="8" idx="2"/>
          </p:cNvCxnSpPr>
          <p:nvPr/>
        </p:nvCxnSpPr>
        <p:spPr>
          <a:xfrm flipH="1">
            <a:off x="4510087" y="2599370"/>
            <a:ext cx="1" cy="248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794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Seurantaryhmän koostumus jatkossa?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B723-4E20-7C4E-AD1F-EBC9B9BD6F95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10" name="Tekstiruutu 9"/>
          <p:cNvSpPr txBox="1"/>
          <p:nvPr/>
        </p:nvSpPr>
        <p:spPr>
          <a:xfrm>
            <a:off x="1157437" y="1541528"/>
            <a:ext cx="2018945" cy="33855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fi-FI" sz="1400" b="1" dirty="0" err="1" smtClean="0">
                <a:solidFill>
                  <a:schemeClr val="tx2"/>
                </a:solidFill>
              </a:rPr>
              <a:t>DigiNYT-seurantaryhmä</a:t>
            </a:r>
            <a:endParaRPr lang="fi-FI" sz="13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250441"/>
              </p:ext>
            </p:extLst>
          </p:nvPr>
        </p:nvGraphicFramePr>
        <p:xfrm>
          <a:off x="1319362" y="2047883"/>
          <a:ext cx="6319689" cy="379094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09800"/>
                <a:gridCol w="1464318"/>
                <a:gridCol w="2281253"/>
                <a:gridCol w="1464318"/>
              </a:tblGrid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Sukunimi</a:t>
                      </a:r>
                      <a:endParaRPr lang="fi-FI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Etunimi</a:t>
                      </a:r>
                      <a:endParaRPr lang="fi-FI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Asema</a:t>
                      </a:r>
                      <a:endParaRPr lang="fi-FI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Organisaatio</a:t>
                      </a:r>
                      <a:endParaRPr lang="fi-FI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Heinonen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Olli-Pekka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Pääjohtaja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OPH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Ala-Pietilä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Pekka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Hetemäki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Martti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Valtiosihteeri kansliapäällikkönä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VM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Karjalainen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Anna-Maija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ICT-johtaja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VM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Vanhanen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Tuomas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Erityisavustaja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VM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Laitinen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Mirjami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Martelius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Juha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Erityisavustaja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PLM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Koponen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Petteri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Lifeline Ventures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Soini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Pekka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Pääjohtaja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Tekes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Kosonen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Mikko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Yliasiamies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Sitra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Laitinen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Timo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Pääjohtaja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Valtiokonttori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Mannila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Heikki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Pääjohtaja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Suomen Akatemia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Karttaavi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Tommi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Kuntaliitto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Grannas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Mikael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Kunnanjohtaja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Sipoo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Peltonen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Petri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Osastopäällikkö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TEM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Kerkelä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Janne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Osastopäällikkö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VNK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Jylhänkangas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Riku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Budjettineuvos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VM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Peltola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Ville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Toimialajohtaja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Teknologiateollisuus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Pöysti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Tuomas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VM/STM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052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Nissilä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Nina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Valtiokonttori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8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566-C5A3-6649-90FE-27301E4AF956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901700"/>
            <a:ext cx="78613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75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Yhteistyöfoorumin kehkeytyvät ekosysteemit</a:t>
            </a:r>
            <a:endParaRPr lang="fi-FI" sz="4000" dirty="0"/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dirty="0" smtClean="0"/>
              <a:t>Kiinni työelämään elinikäisen oppimisen avulla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dirty="0" smtClean="0"/>
              <a:t>Hyvinvointia koskevat tiedot hyödynnettävissä kansalaisen hyväksi (esimerkkinä </a:t>
            </a:r>
            <a:r>
              <a:rPr lang="fi-FI" dirty="0" err="1" smtClean="0"/>
              <a:t>sote-tiedot</a:t>
            </a:r>
            <a:r>
              <a:rPr lang="fi-FI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dirty="0" smtClean="0"/>
              <a:t>Tieto liiketoiminnan ja tutkimuksen mahdollistajana (esimerkkinä </a:t>
            </a:r>
            <a:r>
              <a:rPr lang="fi-FI" dirty="0" err="1" smtClean="0"/>
              <a:t>sote-tietojen</a:t>
            </a:r>
            <a:r>
              <a:rPr lang="fi-FI" dirty="0" smtClean="0"/>
              <a:t> toissijainen hyödyntäminen)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dirty="0" smtClean="0"/>
              <a:t>Liikenne </a:t>
            </a:r>
            <a:r>
              <a:rPr lang="fi-FI" dirty="0"/>
              <a:t>palveluna, </a:t>
            </a:r>
            <a:r>
              <a:rPr lang="fi-FI" dirty="0" err="1" smtClean="0"/>
              <a:t>MaaS</a:t>
            </a:r>
            <a:endParaRPr lang="fi-FI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dirty="0" smtClean="0"/>
              <a:t>Älykäs kaupunki kansalaisille ja yrityksille (esimerkkinä Tampere)</a:t>
            </a:r>
            <a:endParaRPr lang="fi-FI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F590-6505-E447-AB2D-C626D5C1B00D}" type="datetime1">
              <a:rPr lang="fi-FI" smtClean="0"/>
              <a:pPr/>
              <a:t>27.4.2017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33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926" y="274638"/>
            <a:ext cx="7815217" cy="1143000"/>
          </a:xfrm>
        </p:spPr>
        <p:txBody>
          <a:bodyPr>
            <a:noAutofit/>
          </a:bodyPr>
          <a:lstStyle/>
          <a:p>
            <a:r>
              <a:rPr lang="fi-FI" sz="3200" dirty="0" smtClean="0"/>
              <a:t>Kiinni työelämään elinikäisen oppimisen avulla</a:t>
            </a:r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6" name="Kuva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8"/>
          <a:stretch/>
        </p:blipFill>
        <p:spPr bwMode="auto">
          <a:xfrm>
            <a:off x="2436309" y="1520189"/>
            <a:ext cx="7085537" cy="5126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9E0CF590-6505-E447-AB2D-C626D5C1B00D}" type="datetime1">
              <a:rPr lang="fi-FI" smtClean="0"/>
              <a:pPr/>
              <a:t>27.4.2017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37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09" y="1988841"/>
            <a:ext cx="10512491" cy="404282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05909" y="2485152"/>
            <a:ext cx="1449664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Haluan pysyä 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terveenä / osallistua omaan hoitoon</a:t>
            </a:r>
          </a:p>
          <a:p>
            <a:pPr algn="ctr"/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9868736" y="2593552"/>
            <a:ext cx="1449664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Toimintakykyisenä elämässä mukana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6864085" y="2073237"/>
            <a:ext cx="1449664" cy="6309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Itsehoidon välineet: 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terveystieto, 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riskitestit, neuvonta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9168341" y="4965171"/>
            <a:ext cx="1536171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Palvelutarpeen 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arviointi, henkilö-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kohtainen tai 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sähköinen asiointi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5371168" y="2841322"/>
            <a:ext cx="1396907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b="1" dirty="0">
                <a:solidFill>
                  <a:schemeClr val="bg1"/>
                </a:solidFill>
              </a:rPr>
              <a:t>Sähköinen 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itsehoito, 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virtuaalinen 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terveystarkastus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7579413" y="5061182"/>
            <a:ext cx="1396907" cy="6309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b="1" dirty="0">
                <a:solidFill>
                  <a:schemeClr val="bg1"/>
                </a:solidFill>
              </a:rPr>
              <a:t>Vuorovaikutus 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hoitohenkilö-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kunnan kanssa 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162923" y="4965171"/>
            <a:ext cx="1396907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b="1" dirty="0">
                <a:solidFill>
                  <a:schemeClr val="bg1"/>
                </a:solidFill>
              </a:rPr>
              <a:t>Proaktiivinen 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omasta 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hyvinvoinnista 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huolehtiminen</a:t>
            </a:r>
          </a:p>
        </p:txBody>
      </p:sp>
      <p:sp>
        <p:nvSpPr>
          <p:cNvPr id="13" name="Otsikko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Hyvinvointia koskevat tiedot hyödynnettävissä kansalaisen hyväksi (esimerkkinä </a:t>
            </a:r>
            <a:r>
              <a:rPr lang="fi-FI" sz="3200" dirty="0" err="1"/>
              <a:t>sote-tiedot</a:t>
            </a:r>
            <a:r>
              <a:rPr lang="fi-FI" sz="3200" dirty="0"/>
              <a:t>)</a:t>
            </a: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9E0CF590-6505-E447-AB2D-C626D5C1B00D}" type="datetime1">
              <a:rPr lang="fi-FI" smtClean="0"/>
              <a:pPr/>
              <a:t>27.4.2017</a:t>
            </a:fld>
            <a:endParaRPr lang="fi-FI" dirty="0"/>
          </a:p>
        </p:txBody>
      </p:sp>
      <p:sp>
        <p:nvSpPr>
          <p:cNvPr id="1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04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sakylkinen kolmio 6"/>
          <p:cNvSpPr/>
          <p:nvPr/>
        </p:nvSpPr>
        <p:spPr>
          <a:xfrm>
            <a:off x="4647474" y="1723131"/>
            <a:ext cx="1082354" cy="481378"/>
          </a:xfrm>
          <a:prstGeom prst="triangl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1679675"/>
            <a:ext cx="10051444" cy="4917677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2538853" y="5102318"/>
            <a:ext cx="1396907" cy="6309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b="1" dirty="0" err="1" smtClean="0">
                <a:solidFill>
                  <a:schemeClr val="bg1"/>
                </a:solidFill>
              </a:rPr>
              <a:t>Luvitus</a:t>
            </a:r>
            <a:r>
              <a:rPr lang="fi-FI" sz="11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k</a:t>
            </a:r>
            <a:r>
              <a:rPr lang="fi-FI" sz="1100" b="1" dirty="0" smtClean="0">
                <a:solidFill>
                  <a:schemeClr val="bg1"/>
                </a:solidFill>
              </a:rPr>
              <a:t>äytön edellytysten </a:t>
            </a:r>
            <a:r>
              <a:rPr lang="fi-FI" sz="1100" b="1" dirty="0" err="1" smtClean="0">
                <a:solidFill>
                  <a:schemeClr val="bg1"/>
                </a:solidFill>
              </a:rPr>
              <a:t>arvointi</a:t>
            </a:r>
            <a:r>
              <a:rPr lang="fi-FI" sz="1100" b="1" dirty="0" smtClean="0">
                <a:solidFill>
                  <a:schemeClr val="bg1"/>
                </a:solidFill>
              </a:rPr>
              <a:t> </a:t>
            </a:r>
            <a:endParaRPr lang="fi-FI" sz="1100" b="1" dirty="0">
              <a:solidFill>
                <a:schemeClr val="bg1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5246732" y="5145078"/>
            <a:ext cx="1396907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b="1">
                <a:solidFill>
                  <a:schemeClr val="bg1"/>
                </a:solidFill>
              </a:rPr>
              <a:t>Tietoturvallinen ympäristö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6508557" y="2815544"/>
            <a:ext cx="1396907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b="1" dirty="0" smtClean="0">
                <a:solidFill>
                  <a:schemeClr val="bg1"/>
                </a:solidFill>
              </a:rPr>
              <a:t>Tietojen</a:t>
            </a:r>
          </a:p>
          <a:p>
            <a:pPr algn="ctr"/>
            <a:r>
              <a:rPr lang="fi-FI" sz="1100" b="1" dirty="0" smtClean="0">
                <a:solidFill>
                  <a:schemeClr val="bg1"/>
                </a:solidFill>
              </a:rPr>
              <a:t> luovutus </a:t>
            </a:r>
            <a:endParaRPr lang="fi-FI" sz="1100" b="1" dirty="0">
              <a:solidFill>
                <a:schemeClr val="bg1"/>
              </a:solidFill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3791744" y="2823323"/>
            <a:ext cx="1396907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b="1" dirty="0">
                <a:solidFill>
                  <a:schemeClr val="bg1"/>
                </a:solidFill>
              </a:rPr>
              <a:t>Tietojen käsittely,  jalostus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2159563" y="1871697"/>
            <a:ext cx="1449664" cy="6309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>
                <a:solidFill>
                  <a:schemeClr val="bg1"/>
                </a:solidFill>
              </a:rPr>
              <a:t>Haluan tietoa  lääketutkimusta varten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839416" y="4365104"/>
            <a:ext cx="1449664" cy="6309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dirty="0" smtClean="0">
                <a:solidFill>
                  <a:schemeClr val="bg1"/>
                </a:solidFill>
              </a:rPr>
              <a:t>Täällä selvitetään lupa-asiat yhden luukun periaatteella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8400256" y="3236980"/>
            <a:ext cx="1449664" cy="6309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Tiedot yhdeltä luukulta - ja vielä korkeatasoisina!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6864085" y="5728382"/>
            <a:ext cx="1536171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Tässä tietoturvallisessa ympäristössä voit käsitellä tietoja</a:t>
            </a:r>
          </a:p>
        </p:txBody>
      </p:sp>
      <p:pic>
        <p:nvPicPr>
          <p:cNvPr id="22" name="Kuva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39" y="4418393"/>
            <a:ext cx="515960" cy="271295"/>
          </a:xfrm>
          <a:prstGeom prst="rect">
            <a:avLst/>
          </a:prstGeom>
        </p:spPr>
      </p:pic>
      <p:pic>
        <p:nvPicPr>
          <p:cNvPr id="23" name="Picture 4" descr="http://www.etk.fi/wp-content/uploads/etk_logo_fin_72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49" y="4751420"/>
            <a:ext cx="973107" cy="1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Kuva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2853" y="4383381"/>
            <a:ext cx="376544" cy="217036"/>
          </a:xfrm>
          <a:prstGeom prst="rect">
            <a:avLst/>
          </a:prstGeom>
        </p:spPr>
      </p:pic>
      <p:pic>
        <p:nvPicPr>
          <p:cNvPr id="25" name="Picture 8" descr="Aluehallintoviras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13" y="4946098"/>
            <a:ext cx="896607" cy="24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Kuva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1126" y="4689687"/>
            <a:ext cx="561325" cy="186147"/>
          </a:xfrm>
          <a:prstGeom prst="rect">
            <a:avLst/>
          </a:prstGeom>
        </p:spPr>
      </p:pic>
      <p:pic>
        <p:nvPicPr>
          <p:cNvPr id="27" name="Kuva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2464" y="4037699"/>
            <a:ext cx="729707" cy="236461"/>
          </a:xfrm>
          <a:prstGeom prst="rect">
            <a:avLst/>
          </a:prstGeom>
        </p:spPr>
      </p:pic>
      <p:sp>
        <p:nvSpPr>
          <p:cNvPr id="28" name="Tekstiruutu 27"/>
          <p:cNvSpPr txBox="1"/>
          <p:nvPr/>
        </p:nvSpPr>
        <p:spPr>
          <a:xfrm>
            <a:off x="8066919" y="1924704"/>
            <a:ext cx="1449664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Yksilön tietosuoja on kunnossa</a:t>
            </a: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981926" y="272219"/>
            <a:ext cx="9600474" cy="1143000"/>
          </a:xfrm>
        </p:spPr>
        <p:txBody>
          <a:bodyPr>
            <a:noAutofit/>
          </a:bodyPr>
          <a:lstStyle/>
          <a:p>
            <a:r>
              <a:rPr lang="fi-FI" sz="3200" dirty="0"/>
              <a:t>Tieto liiketoiminnan ja tutkimuksen mahdollistajana (esimerkkinä </a:t>
            </a:r>
            <a:r>
              <a:rPr lang="fi-FI" sz="3200" dirty="0" err="1"/>
              <a:t>sote-tietojen</a:t>
            </a:r>
            <a:r>
              <a:rPr lang="fi-FI" sz="3200" dirty="0"/>
              <a:t> toissijainen hyödyntäminen)</a:t>
            </a:r>
          </a:p>
        </p:txBody>
      </p:sp>
      <p:sp>
        <p:nvSpPr>
          <p:cNvPr id="2" name="Pyöristetty suorakulmio 1"/>
          <p:cNvSpPr/>
          <p:nvPr/>
        </p:nvSpPr>
        <p:spPr>
          <a:xfrm>
            <a:off x="4963363" y="1484784"/>
            <a:ext cx="1636693" cy="82296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Täällä  huolehdimme tietojen yhdistelystä</a:t>
            </a:r>
          </a:p>
        </p:txBody>
      </p:sp>
      <p:sp>
        <p:nvSpPr>
          <p:cNvPr id="2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9E0CF590-6505-E447-AB2D-C626D5C1B00D}" type="datetime1">
              <a:rPr lang="fi-FI" smtClean="0"/>
              <a:pPr/>
              <a:t>27.4.2017</a:t>
            </a:fld>
            <a:endParaRPr lang="fi-FI" dirty="0"/>
          </a:p>
        </p:txBody>
      </p:sp>
      <p:sp>
        <p:nvSpPr>
          <p:cNvPr id="30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55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562291"/>
            <a:ext cx="10512491" cy="4042823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1"/>
          <a:stretch/>
        </p:blipFill>
        <p:spPr>
          <a:xfrm>
            <a:off x="1005935" y="4346581"/>
            <a:ext cx="1955223" cy="1247949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00960" y="1898482"/>
            <a:ext cx="1449664" cy="9694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dirty="0">
                <a:solidFill>
                  <a:srgbClr val="FFFFFF"/>
                </a:solidFill>
              </a:rPr>
              <a:t>Haluan </a:t>
            </a:r>
            <a:r>
              <a:rPr lang="fi-FI" sz="1100" dirty="0" smtClean="0">
                <a:solidFill>
                  <a:srgbClr val="FFFFFF"/>
                </a:solidFill>
              </a:rPr>
              <a:t>antaa ehdotukseni oman asuinympäristöni tai sen palveluiden parantamiseksi</a:t>
            </a:r>
            <a:endParaRPr lang="fi-FI" sz="1100" dirty="0">
              <a:solidFill>
                <a:srgbClr val="FFFFFF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9757403" y="1898482"/>
            <a:ext cx="1449664" cy="9694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dirty="0" smtClean="0">
                <a:solidFill>
                  <a:srgbClr val="FFFFFF"/>
                </a:solidFill>
              </a:rPr>
              <a:t>Paremmin kohdistetut, digitaaliset ja tehokkaammin tuotetut palvelut</a:t>
            </a:r>
            <a:endParaRPr lang="fi-FI" sz="1100" dirty="0">
              <a:solidFill>
                <a:srgbClr val="FFFFFF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6652467" y="1552830"/>
            <a:ext cx="1632181" cy="9694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dirty="0" err="1" smtClean="0">
                <a:solidFill>
                  <a:srgbClr val="FFFFFF"/>
                </a:solidFill>
              </a:rPr>
              <a:t>Koklaamo</a:t>
            </a:r>
            <a:r>
              <a:rPr lang="fi-FI" sz="1100" dirty="0" smtClean="0">
                <a:solidFill>
                  <a:srgbClr val="FFFFFF"/>
                </a:solidFill>
              </a:rPr>
              <a:t> – asukkaat, yhteisöt, yritykset ja asiantuntijat työstävät ideoita  työpajoissa toteuttamiskelpoisiksi</a:t>
            </a:r>
            <a:endParaRPr lang="fi-FI" sz="1100" dirty="0">
              <a:solidFill>
                <a:srgbClr val="FFFFFF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9009480" y="4505907"/>
            <a:ext cx="1536171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dirty="0" smtClean="0">
                <a:solidFill>
                  <a:schemeClr val="bg1"/>
                </a:solidFill>
              </a:rPr>
              <a:t>Avoin osallistuminen, digitaaliset osallistumistavat,  </a:t>
            </a:r>
            <a:r>
              <a:rPr lang="fi-FI" sz="1100" dirty="0" err="1" smtClean="0">
                <a:solidFill>
                  <a:schemeClr val="bg1"/>
                </a:solidFill>
              </a:rPr>
              <a:t>hackatonit</a:t>
            </a:r>
            <a:r>
              <a:rPr lang="fi-FI" sz="1100" dirty="0" smtClean="0">
                <a:solidFill>
                  <a:schemeClr val="bg1"/>
                </a:solidFill>
              </a:rPr>
              <a:t> jne.   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5255560" y="2386711"/>
            <a:ext cx="1396907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b="1" dirty="0" smtClean="0">
                <a:solidFill>
                  <a:srgbClr val="FFFFFF"/>
                </a:solidFill>
              </a:rPr>
              <a:t>Tarpeista lähtevien ratkaisuehdotusten  kehittäminen</a:t>
            </a:r>
          </a:p>
          <a:p>
            <a:pPr algn="ctr"/>
            <a:r>
              <a:rPr lang="fi-FI" sz="1100" b="1" dirty="0" smtClean="0">
                <a:solidFill>
                  <a:srgbClr val="FFFFFF"/>
                </a:solidFill>
              </a:rPr>
              <a:t>palvelukonsepteiksi</a:t>
            </a:r>
            <a:endParaRPr lang="fi-FI" sz="1100" b="1" dirty="0">
              <a:solidFill>
                <a:srgbClr val="FFFFFF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7468557" y="4425564"/>
            <a:ext cx="1396907" cy="9694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b="1" dirty="0">
                <a:solidFill>
                  <a:srgbClr val="FFFFFF"/>
                </a:solidFill>
              </a:rPr>
              <a:t> </a:t>
            </a:r>
            <a:r>
              <a:rPr lang="fi-FI" sz="1100" b="1" dirty="0" smtClean="0">
                <a:solidFill>
                  <a:srgbClr val="FFFFFF"/>
                </a:solidFill>
              </a:rPr>
              <a:t>Uudet osallistamisen kokeilut</a:t>
            </a:r>
          </a:p>
          <a:p>
            <a:pPr algn="ctr"/>
            <a:r>
              <a:rPr lang="fi-FI" sz="1100" b="1" dirty="0" smtClean="0">
                <a:solidFill>
                  <a:srgbClr val="FFFFFF"/>
                </a:solidFill>
              </a:rPr>
              <a:t>digitaalisuuden lisäämiseksi</a:t>
            </a:r>
            <a:endParaRPr lang="fi-FI" sz="1100" b="1" dirty="0">
              <a:solidFill>
                <a:srgbClr val="FFFFFF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2961158" y="4421793"/>
            <a:ext cx="1540923" cy="9694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b="1" dirty="0" smtClean="0">
                <a:solidFill>
                  <a:srgbClr val="FFFFFF"/>
                </a:solidFill>
              </a:rPr>
              <a:t>Avoin keskustelu tarpeista   asukkaiden, yhteisöjen, osaajien ja kaupungin kesken</a:t>
            </a:r>
            <a:endParaRPr lang="fi-FI" sz="1100" b="1" dirty="0">
              <a:solidFill>
                <a:srgbClr val="FFFFFF"/>
              </a:solidFill>
            </a:endParaRPr>
          </a:p>
        </p:txBody>
      </p:sp>
      <p:sp>
        <p:nvSpPr>
          <p:cNvPr id="13" name="Otsikko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Älykäs kaupunki kansalaisille ja yrityksille – yhteisöllinen kehittäminen asukkaille (case Tampere)</a:t>
            </a:r>
            <a:endParaRPr lang="fi-FI" sz="32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1116610" y="4508739"/>
            <a:ext cx="173421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>
                <a:solidFill>
                  <a:schemeClr val="bg1"/>
                </a:solidFill>
              </a:rPr>
              <a:t>Pormestarin asukasillat, Oma Tesoma –ohjelma, hyvinvointikeskusten palvelupisteet, hankkeiden tilaisuudet jne.  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2" name="Ellipsi 1"/>
          <p:cNvSpPr/>
          <p:nvPr/>
        </p:nvSpPr>
        <p:spPr>
          <a:xfrm>
            <a:off x="3097197" y="5852516"/>
            <a:ext cx="504056" cy="49295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yöristetty kuvaselitesuorakulmio 15"/>
          <p:cNvSpPr/>
          <p:nvPr/>
        </p:nvSpPr>
        <p:spPr>
          <a:xfrm>
            <a:off x="5341573" y="5852516"/>
            <a:ext cx="792088" cy="411383"/>
          </a:xfrm>
          <a:prstGeom prst="wedgeRoundRectCallou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Pyöristetty kuvaselitesuorakulmio 16"/>
          <p:cNvSpPr/>
          <p:nvPr/>
        </p:nvSpPr>
        <p:spPr>
          <a:xfrm>
            <a:off x="8170467" y="5850906"/>
            <a:ext cx="792088" cy="411383"/>
          </a:xfrm>
          <a:prstGeom prst="wedgeRoundRectCallou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kstiruutu 17"/>
          <p:cNvSpPr txBox="1"/>
          <p:nvPr/>
        </p:nvSpPr>
        <p:spPr>
          <a:xfrm>
            <a:off x="3554593" y="596049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Toimenpiteet</a:t>
            </a:r>
            <a:endParaRPr lang="fi-FI" sz="12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6199206" y="5833216"/>
            <a:ext cx="150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Tampereella käytetyt mekanismit</a:t>
            </a:r>
            <a:endParaRPr lang="fi-FI" sz="1200" dirty="0"/>
          </a:p>
        </p:txBody>
      </p:sp>
      <p:sp>
        <p:nvSpPr>
          <p:cNvPr id="20" name="Tekstiruutu 19"/>
          <p:cNvSpPr txBox="1"/>
          <p:nvPr/>
        </p:nvSpPr>
        <p:spPr>
          <a:xfrm>
            <a:off x="9057310" y="5850158"/>
            <a:ext cx="1541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Lähtötilanne ja loppuratkaisu</a:t>
            </a:r>
            <a:endParaRPr lang="fi-FI" sz="1200" dirty="0"/>
          </a:p>
        </p:txBody>
      </p:sp>
      <p:sp>
        <p:nvSpPr>
          <p:cNvPr id="21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9E0CF590-6505-E447-AB2D-C626D5C1B00D}" type="datetime1">
              <a:rPr lang="fi-FI" smtClean="0"/>
              <a:pPr/>
              <a:t>27.4.2017</a:t>
            </a:fld>
            <a:endParaRPr lang="fi-FI" dirty="0"/>
          </a:p>
        </p:txBody>
      </p:sp>
      <p:sp>
        <p:nvSpPr>
          <p:cNvPr id="22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74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9" y="1731058"/>
            <a:ext cx="10367614" cy="4917677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3974776" y="2780284"/>
            <a:ext cx="1421258" cy="6309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b="1" dirty="0" smtClean="0">
                <a:solidFill>
                  <a:schemeClr val="bg1"/>
                </a:solidFill>
              </a:rPr>
              <a:t>Innovaatio- ja kehitysalustat ja -ympäristöt</a:t>
            </a:r>
            <a:endParaRPr lang="fi-FI" sz="1100" b="1" dirty="0">
              <a:solidFill>
                <a:schemeClr val="bg1"/>
              </a:solidFill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6782163" y="2611007"/>
            <a:ext cx="1396907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b="1" dirty="0" smtClean="0">
                <a:solidFill>
                  <a:schemeClr val="bg1"/>
                </a:solidFill>
              </a:rPr>
              <a:t>Uuden yhteistyöprojektin tai hankkeen rakentaminen</a:t>
            </a:r>
            <a:endParaRPr lang="fi-FI" sz="1100" b="1" dirty="0">
              <a:solidFill>
                <a:schemeClr val="bg1"/>
              </a:solidFill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2684061" y="5028569"/>
            <a:ext cx="1396907" cy="9694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b="1" dirty="0" smtClean="0">
                <a:solidFill>
                  <a:schemeClr val="bg1"/>
                </a:solidFill>
              </a:rPr>
              <a:t>Yhteisöllinen tarpeen määrittely, josta julkinen dokumentaatio</a:t>
            </a:r>
            <a:endParaRPr lang="fi-FI" sz="1100" dirty="0">
              <a:solidFill>
                <a:schemeClr val="bg1"/>
              </a:solidFill>
            </a:endParaRPr>
          </a:p>
          <a:p>
            <a:pPr algn="ctr"/>
            <a:endParaRPr lang="fi-FI" sz="1100" b="1" dirty="0">
              <a:solidFill>
                <a:schemeClr val="bg1"/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2199136" y="1783964"/>
            <a:ext cx="1743846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dirty="0" smtClean="0">
                <a:solidFill>
                  <a:schemeClr val="bg1"/>
                </a:solidFill>
              </a:rPr>
              <a:t>Meillä on ratkaisuaihio, jonka kehittämiseen tarvitsemme yhteistyötä ja testialustan 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818206" y="4245893"/>
            <a:ext cx="1779236" cy="11387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dirty="0" smtClean="0">
                <a:solidFill>
                  <a:schemeClr val="bg1"/>
                </a:solidFill>
              </a:rPr>
              <a:t>Yhteisöllinen alkuvaihe, osallistamisalustat, teemaekosysteemit, Innovatiivisten hankintojen tiekartta jne.</a:t>
            </a:r>
          </a:p>
          <a:p>
            <a:pPr algn="ctr"/>
            <a:r>
              <a:rPr lang="fi-FI" sz="1100" dirty="0" smtClean="0">
                <a:solidFill>
                  <a:schemeClr val="bg1"/>
                </a:solidFill>
              </a:rPr>
              <a:t>   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8264594" y="1712285"/>
            <a:ext cx="1759905" cy="9694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100" dirty="0" smtClean="0">
                <a:solidFill>
                  <a:schemeClr val="bg1"/>
                </a:solidFill>
              </a:rPr>
              <a:t>Valikoituneet osapuolet jatkavat idean kehittämistä joko keskenään tai Tampereen kaupungin kanssa</a:t>
            </a:r>
            <a:endParaRPr lang="fi-FI" sz="1100" dirty="0">
              <a:solidFill>
                <a:srgbClr val="FF0000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Älykäs kaupunki kansalaisille ja </a:t>
            </a:r>
            <a:r>
              <a:rPr lang="fi-FI" sz="3200" dirty="0" smtClean="0"/>
              <a:t>yrityksille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 </a:t>
            </a:r>
            <a:r>
              <a:rPr lang="fi-FI" sz="3200" dirty="0" smtClean="0"/>
              <a:t>- yhteisöllinen kehittäminen yrityksille (case Tampere)</a:t>
            </a:r>
            <a:endParaRPr lang="fi-FI" sz="3200" dirty="0"/>
          </a:p>
        </p:txBody>
      </p:sp>
      <p:sp>
        <p:nvSpPr>
          <p:cNvPr id="2" name="Tekstiruutu 1"/>
          <p:cNvSpPr txBox="1"/>
          <p:nvPr/>
        </p:nvSpPr>
        <p:spPr>
          <a:xfrm>
            <a:off x="6984267" y="4382238"/>
            <a:ext cx="1374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2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10" y="2592381"/>
            <a:ext cx="460300" cy="460300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36" y="4458469"/>
            <a:ext cx="460300" cy="4603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55" y="1475049"/>
            <a:ext cx="1905266" cy="1095528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5345967" y="1554177"/>
            <a:ext cx="16383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>
                <a:solidFill>
                  <a:schemeClr val="bg1"/>
                </a:solidFill>
              </a:rPr>
              <a:t>Demola, Uusi Tehdas, Mediapolis, </a:t>
            </a:r>
            <a:r>
              <a:rPr lang="fi-FI" sz="1100" dirty="0" err="1" smtClean="0">
                <a:solidFill>
                  <a:schemeClr val="bg1"/>
                </a:solidFill>
              </a:rPr>
              <a:t>TreStart</a:t>
            </a:r>
            <a:r>
              <a:rPr lang="fi-FI" sz="1100" dirty="0" smtClean="0">
                <a:solidFill>
                  <a:schemeClr val="bg1"/>
                </a:solidFill>
              </a:rPr>
              <a:t>, </a:t>
            </a:r>
            <a:r>
              <a:rPr lang="fi-FI" sz="1100" dirty="0" err="1" smtClean="0">
                <a:solidFill>
                  <a:schemeClr val="bg1"/>
                </a:solidFill>
              </a:rPr>
              <a:t>FabLab</a:t>
            </a:r>
            <a:r>
              <a:rPr lang="fi-FI" sz="1100" dirty="0" smtClean="0">
                <a:solidFill>
                  <a:schemeClr val="bg1"/>
                </a:solidFill>
              </a:rPr>
              <a:t>, ratikka, HealthHub, Hiedanranta, hyvinvointikeskukset jne.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715520" y="3142002"/>
            <a:ext cx="15626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>
                <a:solidFill>
                  <a:schemeClr val="bg1"/>
                </a:solidFill>
              </a:rPr>
              <a:t>Digitaalinen tuote valmis joko Tampereen kaupungin käyttöön tai/ja kansainvälisille markkinoille</a:t>
            </a:r>
            <a:endParaRPr lang="fi-FI" sz="1100" dirty="0">
              <a:solidFill>
                <a:schemeClr val="bg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58" y="4502762"/>
            <a:ext cx="1013098" cy="243144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77" y="4413501"/>
            <a:ext cx="400464" cy="329036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30" y="5028569"/>
            <a:ext cx="1615424" cy="279386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89" y="4815278"/>
            <a:ext cx="1564929" cy="191830"/>
          </a:xfrm>
          <a:prstGeom prst="rect">
            <a:avLst/>
          </a:prstGeom>
        </p:spPr>
      </p:pic>
      <p:pic>
        <p:nvPicPr>
          <p:cNvPr id="25" name="Kuva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373" y="3901348"/>
            <a:ext cx="684973" cy="260699"/>
          </a:xfrm>
          <a:prstGeom prst="rect">
            <a:avLst/>
          </a:prstGeom>
        </p:spPr>
      </p:pic>
      <p:pic>
        <p:nvPicPr>
          <p:cNvPr id="26" name="Kuva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3" y="4291533"/>
            <a:ext cx="874659" cy="138488"/>
          </a:xfrm>
          <a:prstGeom prst="rect">
            <a:avLst/>
          </a:prstGeom>
        </p:spPr>
      </p:pic>
      <p:sp>
        <p:nvSpPr>
          <p:cNvPr id="27" name="Tekstiruutu 26"/>
          <p:cNvSpPr txBox="1"/>
          <p:nvPr/>
        </p:nvSpPr>
        <p:spPr>
          <a:xfrm>
            <a:off x="5589053" y="5297871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>
                <a:solidFill>
                  <a:schemeClr val="bg1"/>
                </a:solidFill>
              </a:rPr>
              <a:t>K</a:t>
            </a:r>
            <a:r>
              <a:rPr lang="fi-FI" sz="1100" b="1" dirty="0" smtClean="0">
                <a:solidFill>
                  <a:schemeClr val="bg1"/>
                </a:solidFill>
              </a:rPr>
              <a:t>okeilut ja pilotit</a:t>
            </a:r>
            <a:endParaRPr lang="fi-FI" sz="1100" b="1" dirty="0">
              <a:solidFill>
                <a:schemeClr val="bg1"/>
              </a:solidFill>
            </a:endParaRPr>
          </a:p>
        </p:txBody>
      </p:sp>
      <p:sp>
        <p:nvSpPr>
          <p:cNvPr id="29" name="Tekstiruutu 28"/>
          <p:cNvSpPr txBox="1"/>
          <p:nvPr/>
        </p:nvSpPr>
        <p:spPr>
          <a:xfrm>
            <a:off x="7249098" y="5682334"/>
            <a:ext cx="14541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K</a:t>
            </a:r>
            <a:r>
              <a:rPr lang="fi-FI" sz="1100" dirty="0" smtClean="0">
                <a:solidFill>
                  <a:schemeClr val="bg1"/>
                </a:solidFill>
              </a:rPr>
              <a:t>aupan logistiikkaketjut, älyliikenteen pilotit, työllisyyden </a:t>
            </a:r>
            <a:r>
              <a:rPr lang="fi-FI" sz="1100" dirty="0" err="1" smtClean="0">
                <a:solidFill>
                  <a:schemeClr val="bg1"/>
                </a:solidFill>
              </a:rPr>
              <a:t>kohtaanto</a:t>
            </a:r>
            <a:r>
              <a:rPr lang="fi-FI" sz="1100" dirty="0" smtClean="0">
                <a:solidFill>
                  <a:schemeClr val="bg1"/>
                </a:solidFill>
              </a:rPr>
              <a:t> jne.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8" name="Ellipsi 7"/>
          <p:cNvSpPr/>
          <p:nvPr/>
        </p:nvSpPr>
        <p:spPr>
          <a:xfrm>
            <a:off x="11162514" y="2313139"/>
            <a:ext cx="576064" cy="5420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/>
          <p:cNvSpPr txBox="1"/>
          <p:nvPr/>
        </p:nvSpPr>
        <p:spPr>
          <a:xfrm>
            <a:off x="10924385" y="2046206"/>
            <a:ext cx="12289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Toimenpiteet</a:t>
            </a:r>
            <a:endParaRPr lang="fi-FI" sz="1100" dirty="0"/>
          </a:p>
        </p:txBody>
      </p:sp>
      <p:sp>
        <p:nvSpPr>
          <p:cNvPr id="30" name="Pyöristetty kuvaselitesuorakulmio 29"/>
          <p:cNvSpPr/>
          <p:nvPr/>
        </p:nvSpPr>
        <p:spPr>
          <a:xfrm>
            <a:off x="11037219" y="3681303"/>
            <a:ext cx="792088" cy="411383"/>
          </a:xfrm>
          <a:prstGeom prst="wedgeRoundRectCallou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kstiruutu 20"/>
          <p:cNvSpPr txBox="1"/>
          <p:nvPr/>
        </p:nvSpPr>
        <p:spPr>
          <a:xfrm>
            <a:off x="10936270" y="3104686"/>
            <a:ext cx="9766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/>
              <a:t>Tampereella käytetyt mekanismit</a:t>
            </a:r>
            <a:endParaRPr lang="fi-FI" sz="1100" dirty="0"/>
          </a:p>
        </p:txBody>
      </p:sp>
      <p:sp>
        <p:nvSpPr>
          <p:cNvPr id="31" name="Pyöristetty kuvaselitesuorakulmio 30"/>
          <p:cNvSpPr/>
          <p:nvPr/>
        </p:nvSpPr>
        <p:spPr>
          <a:xfrm>
            <a:off x="11037219" y="4886488"/>
            <a:ext cx="792088" cy="411383"/>
          </a:xfrm>
          <a:prstGeom prst="wedgeRoundRectCallou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/>
          <p:cNvSpPr txBox="1"/>
          <p:nvPr/>
        </p:nvSpPr>
        <p:spPr>
          <a:xfrm>
            <a:off x="10856319" y="4445593"/>
            <a:ext cx="113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/>
              <a:t>Lähtötilanne ja loppuratkaisu</a:t>
            </a:r>
            <a:endParaRPr lang="fi-FI" sz="1100" dirty="0"/>
          </a:p>
        </p:txBody>
      </p:sp>
      <p:sp>
        <p:nvSpPr>
          <p:cNvPr id="33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9E0CF590-6505-E447-AB2D-C626D5C1B00D}" type="datetime1">
              <a:rPr lang="fi-FI" smtClean="0"/>
              <a:pPr/>
              <a:t>27.4.2017</a:t>
            </a:fld>
            <a:endParaRPr lang="fi-FI" dirty="0"/>
          </a:p>
        </p:txBody>
      </p:sp>
      <p:sp>
        <p:nvSpPr>
          <p:cNvPr id="3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093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981926" y="29710"/>
            <a:ext cx="9600474" cy="1143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Ekosysteemifoorumin organisoituminen</a:t>
            </a:r>
            <a:endParaRPr lang="fi-FI" sz="40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566-C5A3-6649-90FE-27301E4AF956}" type="datetime1">
              <a:rPr lang="fi-FI" smtClean="0"/>
              <a:pPr/>
              <a:t>27.4.2017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7" name="Pyöristetty suorakulmio 6"/>
          <p:cNvSpPr/>
          <p:nvPr/>
        </p:nvSpPr>
        <p:spPr>
          <a:xfrm>
            <a:off x="3766282" y="4003380"/>
            <a:ext cx="1226851" cy="5538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dirty="0" smtClean="0"/>
              <a:t>Ekosysteemi-foorumin sihteeristö </a:t>
            </a:r>
            <a:endParaRPr lang="fi-FI" sz="1050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6423214" y="4003380"/>
            <a:ext cx="1226851" cy="5538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dirty="0" smtClean="0"/>
              <a:t>Avoimet teema-tilaisuudet</a:t>
            </a:r>
            <a:endParaRPr lang="fi-FI" sz="1050" dirty="0"/>
          </a:p>
        </p:txBody>
      </p:sp>
      <p:sp>
        <p:nvSpPr>
          <p:cNvPr id="9" name="Pyöristetty suorakulmio 8"/>
          <p:cNvSpPr/>
          <p:nvPr/>
        </p:nvSpPr>
        <p:spPr>
          <a:xfrm>
            <a:off x="5073346" y="4003380"/>
            <a:ext cx="1226851" cy="5538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dirty="0" smtClean="0"/>
              <a:t>Asiakohtainen käsittelyn valmistelu</a:t>
            </a:r>
            <a:endParaRPr lang="fi-FI" sz="1050" dirty="0"/>
          </a:p>
        </p:txBody>
      </p:sp>
      <p:sp>
        <p:nvSpPr>
          <p:cNvPr id="10" name="Ellipsi 9"/>
          <p:cNvSpPr/>
          <p:nvPr/>
        </p:nvSpPr>
        <p:spPr>
          <a:xfrm>
            <a:off x="4179151" y="2822450"/>
            <a:ext cx="550337" cy="5503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KP</a:t>
            </a:r>
            <a:endParaRPr lang="fi-FI" sz="1200" dirty="0"/>
          </a:p>
        </p:txBody>
      </p:sp>
      <p:sp>
        <p:nvSpPr>
          <p:cNvPr id="11" name="Ellipsi 10"/>
          <p:cNvSpPr/>
          <p:nvPr/>
        </p:nvSpPr>
        <p:spPr>
          <a:xfrm>
            <a:off x="4817986" y="2822450"/>
            <a:ext cx="550337" cy="5503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KP</a:t>
            </a:r>
            <a:endParaRPr lang="fi-FI" sz="1200" dirty="0"/>
          </a:p>
        </p:txBody>
      </p:sp>
      <p:sp>
        <p:nvSpPr>
          <p:cNvPr id="12" name="Ellipsi 11"/>
          <p:cNvSpPr/>
          <p:nvPr/>
        </p:nvSpPr>
        <p:spPr>
          <a:xfrm>
            <a:off x="5456820" y="2822450"/>
            <a:ext cx="550337" cy="5503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KP</a:t>
            </a:r>
            <a:endParaRPr lang="fi-FI" sz="1200" dirty="0"/>
          </a:p>
        </p:txBody>
      </p:sp>
      <p:sp>
        <p:nvSpPr>
          <p:cNvPr id="13" name="Ellipsi 12"/>
          <p:cNvSpPr/>
          <p:nvPr/>
        </p:nvSpPr>
        <p:spPr>
          <a:xfrm>
            <a:off x="6095654" y="2822450"/>
            <a:ext cx="550337" cy="5503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KP</a:t>
            </a:r>
            <a:endParaRPr lang="fi-FI" sz="1200" dirty="0"/>
          </a:p>
        </p:txBody>
      </p:sp>
      <p:sp>
        <p:nvSpPr>
          <p:cNvPr id="14" name="Ellipsi 13"/>
          <p:cNvSpPr/>
          <p:nvPr/>
        </p:nvSpPr>
        <p:spPr>
          <a:xfrm>
            <a:off x="6734489" y="2822450"/>
            <a:ext cx="550337" cy="5503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KP</a:t>
            </a:r>
            <a:endParaRPr lang="fi-FI" sz="1200" dirty="0"/>
          </a:p>
        </p:txBody>
      </p:sp>
      <p:sp>
        <p:nvSpPr>
          <p:cNvPr id="15" name="Pyöristetty suorakulmio 14"/>
          <p:cNvSpPr/>
          <p:nvPr/>
        </p:nvSpPr>
        <p:spPr>
          <a:xfrm>
            <a:off x="3178916" y="1921686"/>
            <a:ext cx="1226851" cy="35867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Ministeriryhmä</a:t>
            </a:r>
            <a:endParaRPr lang="fi-FI" sz="1200" dirty="0"/>
          </a:p>
        </p:txBody>
      </p:sp>
      <p:sp>
        <p:nvSpPr>
          <p:cNvPr id="16" name="Pyöristetty suorakulmio 15"/>
          <p:cNvSpPr/>
          <p:nvPr/>
        </p:nvSpPr>
        <p:spPr>
          <a:xfrm>
            <a:off x="4511768" y="1921763"/>
            <a:ext cx="1226851" cy="35867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Ministeriryhmä</a:t>
            </a:r>
            <a:endParaRPr lang="fi-FI" sz="1200" dirty="0"/>
          </a:p>
        </p:txBody>
      </p:sp>
      <p:sp>
        <p:nvSpPr>
          <p:cNvPr id="17" name="Pyöristetty suorakulmio 16"/>
          <p:cNvSpPr/>
          <p:nvPr/>
        </p:nvSpPr>
        <p:spPr>
          <a:xfrm>
            <a:off x="4525331" y="2330796"/>
            <a:ext cx="1226851" cy="35867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Ministeriryhmä</a:t>
            </a:r>
            <a:endParaRPr lang="fi-FI" sz="1200" dirty="0"/>
          </a:p>
        </p:txBody>
      </p:sp>
      <p:sp>
        <p:nvSpPr>
          <p:cNvPr id="18" name="Pyöristetty suorakulmio 17"/>
          <p:cNvSpPr/>
          <p:nvPr/>
        </p:nvSpPr>
        <p:spPr>
          <a:xfrm>
            <a:off x="5828971" y="1922624"/>
            <a:ext cx="1226851" cy="35867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Ministeriryhmä</a:t>
            </a:r>
            <a:endParaRPr lang="fi-FI" sz="1200" dirty="0"/>
          </a:p>
        </p:txBody>
      </p:sp>
      <p:sp>
        <p:nvSpPr>
          <p:cNvPr id="19" name="Pyöristetty suorakulmio 18"/>
          <p:cNvSpPr/>
          <p:nvPr/>
        </p:nvSpPr>
        <p:spPr>
          <a:xfrm>
            <a:off x="5828970" y="2346926"/>
            <a:ext cx="1226851" cy="35867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Ministeriryhmä</a:t>
            </a:r>
            <a:endParaRPr lang="fi-FI" sz="1200" dirty="0"/>
          </a:p>
        </p:txBody>
      </p:sp>
      <p:sp>
        <p:nvSpPr>
          <p:cNvPr id="20" name="Pyöristetty suorakulmio 19"/>
          <p:cNvSpPr/>
          <p:nvPr/>
        </p:nvSpPr>
        <p:spPr>
          <a:xfrm>
            <a:off x="7121138" y="1921685"/>
            <a:ext cx="1226851" cy="35867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Ministeriryhmä</a:t>
            </a:r>
            <a:endParaRPr lang="fi-FI" sz="1200" dirty="0"/>
          </a:p>
        </p:txBody>
      </p:sp>
      <p:sp>
        <p:nvSpPr>
          <p:cNvPr id="21" name="Pyöristetty suorakulmio 20"/>
          <p:cNvSpPr/>
          <p:nvPr/>
        </p:nvSpPr>
        <p:spPr>
          <a:xfrm>
            <a:off x="3189801" y="2327904"/>
            <a:ext cx="1226851" cy="35867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Ministeriryhmä</a:t>
            </a:r>
            <a:endParaRPr lang="fi-FI" sz="1200" dirty="0"/>
          </a:p>
        </p:txBody>
      </p:sp>
      <p:sp>
        <p:nvSpPr>
          <p:cNvPr id="22" name="Pyöristetty suorakulmio 21"/>
          <p:cNvSpPr/>
          <p:nvPr/>
        </p:nvSpPr>
        <p:spPr>
          <a:xfrm>
            <a:off x="7132536" y="2352718"/>
            <a:ext cx="1226851" cy="35867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Ministeriryhmä</a:t>
            </a:r>
            <a:endParaRPr lang="fi-FI" sz="1200" dirty="0"/>
          </a:p>
        </p:txBody>
      </p:sp>
      <p:sp>
        <p:nvSpPr>
          <p:cNvPr id="23" name="Pyöristetty suorakulmio 22"/>
          <p:cNvSpPr/>
          <p:nvPr/>
        </p:nvSpPr>
        <p:spPr>
          <a:xfrm>
            <a:off x="3178915" y="1379339"/>
            <a:ext cx="5169074" cy="3586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/>
              <a:t>Strategiaistunto</a:t>
            </a:r>
            <a:endParaRPr lang="fi-FI" b="1" dirty="0"/>
          </a:p>
        </p:txBody>
      </p:sp>
      <p:sp>
        <p:nvSpPr>
          <p:cNvPr id="24" name="Pyöristetty suorakulmio 23"/>
          <p:cNvSpPr/>
          <p:nvPr/>
        </p:nvSpPr>
        <p:spPr>
          <a:xfrm>
            <a:off x="1546036" y="2731108"/>
            <a:ext cx="1296000" cy="6018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dirty="0" smtClean="0"/>
              <a:t>Strategia-sihteeristö</a:t>
            </a:r>
            <a:endParaRPr lang="fi-FI" sz="1050" dirty="0"/>
          </a:p>
        </p:txBody>
      </p:sp>
      <p:sp>
        <p:nvSpPr>
          <p:cNvPr id="25" name="Pyöristetty suorakulmio 24"/>
          <p:cNvSpPr/>
          <p:nvPr/>
        </p:nvSpPr>
        <p:spPr>
          <a:xfrm>
            <a:off x="1890396" y="5049389"/>
            <a:ext cx="2536307" cy="54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Kiinni työelämään elinikäisen oppimisen avulla</a:t>
            </a:r>
          </a:p>
        </p:txBody>
      </p:sp>
      <p:sp>
        <p:nvSpPr>
          <p:cNvPr id="27" name="Pyöristetty suorakulmio 26"/>
          <p:cNvSpPr/>
          <p:nvPr/>
        </p:nvSpPr>
        <p:spPr>
          <a:xfrm>
            <a:off x="4525331" y="5049389"/>
            <a:ext cx="2536307" cy="54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Hyvinvointia koskevat tiedot hyödynnettävissä kansalaisen hyväksi (esimerkkinä </a:t>
            </a:r>
            <a:r>
              <a:rPr lang="fi-FI" sz="1200" dirty="0" err="1"/>
              <a:t>sote-tiedot</a:t>
            </a:r>
            <a:r>
              <a:rPr lang="fi-FI" sz="1200" dirty="0"/>
              <a:t>)</a:t>
            </a:r>
          </a:p>
        </p:txBody>
      </p:sp>
      <p:sp>
        <p:nvSpPr>
          <p:cNvPr id="28" name="Pyöristetty suorakulmio 27"/>
          <p:cNvSpPr/>
          <p:nvPr/>
        </p:nvSpPr>
        <p:spPr>
          <a:xfrm>
            <a:off x="7214038" y="5049389"/>
            <a:ext cx="2536307" cy="54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Tieto liiketoiminnan ja tutkimuksen mahdollistajana (esimerkkinä </a:t>
            </a:r>
            <a:r>
              <a:rPr lang="fi-FI" sz="1200" dirty="0" err="1"/>
              <a:t>sote-tietojen</a:t>
            </a:r>
            <a:r>
              <a:rPr lang="fi-FI" sz="1200" dirty="0"/>
              <a:t> toissijainen hyödyntäminen)</a:t>
            </a:r>
          </a:p>
        </p:txBody>
      </p:sp>
      <p:sp>
        <p:nvSpPr>
          <p:cNvPr id="29" name="Pyöristetty suorakulmio 28"/>
          <p:cNvSpPr/>
          <p:nvPr/>
        </p:nvSpPr>
        <p:spPr>
          <a:xfrm>
            <a:off x="5907926" y="5674833"/>
            <a:ext cx="2536307" cy="54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Liikenne palveluna, </a:t>
            </a:r>
            <a:r>
              <a:rPr lang="fi-FI" sz="1200" dirty="0" err="1" smtClean="0"/>
              <a:t>MaaS</a:t>
            </a:r>
            <a:endParaRPr lang="fi-FI" sz="1200" dirty="0"/>
          </a:p>
        </p:txBody>
      </p:sp>
      <p:sp>
        <p:nvSpPr>
          <p:cNvPr id="30" name="Pyöristetty suorakulmio 29"/>
          <p:cNvSpPr/>
          <p:nvPr/>
        </p:nvSpPr>
        <p:spPr>
          <a:xfrm>
            <a:off x="3224701" y="5674833"/>
            <a:ext cx="2536307" cy="54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Älykäs kaupunki kansalaisille ja yrityksille (esimerkkinä </a:t>
            </a:r>
            <a:r>
              <a:rPr lang="fi-FI" sz="1200" dirty="0" smtClean="0"/>
              <a:t>Tampere)</a:t>
            </a:r>
            <a:endParaRPr lang="fi-FI" sz="1200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4459594" y="3480312"/>
            <a:ext cx="2536307" cy="5492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/>
              <a:t>Ekosysteemifoorumi,</a:t>
            </a:r>
            <a:br>
              <a:rPr lang="fi-FI" sz="1200" b="1" dirty="0" smtClean="0"/>
            </a:br>
            <a:r>
              <a:rPr lang="fi-FI" sz="1200" b="1" dirty="0" smtClean="0"/>
              <a:t>pj. Paula Lehtomäki</a:t>
            </a:r>
            <a:endParaRPr lang="fi-FI" sz="1200" b="1" dirty="0"/>
          </a:p>
        </p:txBody>
      </p:sp>
      <p:sp>
        <p:nvSpPr>
          <p:cNvPr id="31" name="Ellipsi 30"/>
          <p:cNvSpPr/>
          <p:nvPr/>
        </p:nvSpPr>
        <p:spPr>
          <a:xfrm>
            <a:off x="496725" y="5267194"/>
            <a:ext cx="888534" cy="5878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 err="1" smtClean="0"/>
              <a:t>Trafi</a:t>
            </a:r>
            <a:endParaRPr lang="fi-FI" sz="1200" dirty="0"/>
          </a:p>
        </p:txBody>
      </p:sp>
      <p:sp>
        <p:nvSpPr>
          <p:cNvPr id="32" name="Ellipsi 31"/>
          <p:cNvSpPr/>
          <p:nvPr/>
        </p:nvSpPr>
        <p:spPr>
          <a:xfrm>
            <a:off x="1093392" y="5617503"/>
            <a:ext cx="888534" cy="5878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Martat</a:t>
            </a:r>
            <a:endParaRPr lang="fi-FI" sz="1200" dirty="0"/>
          </a:p>
        </p:txBody>
      </p:sp>
      <p:sp>
        <p:nvSpPr>
          <p:cNvPr id="33" name="Ellipsi 32"/>
          <p:cNvSpPr/>
          <p:nvPr/>
        </p:nvSpPr>
        <p:spPr>
          <a:xfrm>
            <a:off x="1840408" y="5885537"/>
            <a:ext cx="888534" cy="5878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Sitra</a:t>
            </a:r>
            <a:endParaRPr lang="fi-FI" sz="1200" dirty="0"/>
          </a:p>
        </p:txBody>
      </p:sp>
      <p:sp>
        <p:nvSpPr>
          <p:cNvPr id="34" name="Ellipsi 33"/>
          <p:cNvSpPr/>
          <p:nvPr/>
        </p:nvSpPr>
        <p:spPr>
          <a:xfrm>
            <a:off x="8950100" y="5885537"/>
            <a:ext cx="888534" cy="5878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OKM</a:t>
            </a:r>
            <a:endParaRPr lang="fi-FI" sz="1200" dirty="0"/>
          </a:p>
        </p:txBody>
      </p:sp>
      <p:sp>
        <p:nvSpPr>
          <p:cNvPr id="35" name="Ellipsi 34"/>
          <p:cNvSpPr/>
          <p:nvPr/>
        </p:nvSpPr>
        <p:spPr>
          <a:xfrm>
            <a:off x="9688282" y="5617503"/>
            <a:ext cx="888534" cy="5878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900" dirty="0" smtClean="0"/>
              <a:t>Tampere</a:t>
            </a:r>
            <a:endParaRPr lang="fi-FI" sz="900" dirty="0"/>
          </a:p>
        </p:txBody>
      </p:sp>
      <p:sp>
        <p:nvSpPr>
          <p:cNvPr id="36" name="Ellipsi 35"/>
          <p:cNvSpPr/>
          <p:nvPr/>
        </p:nvSpPr>
        <p:spPr>
          <a:xfrm>
            <a:off x="10154321" y="5267194"/>
            <a:ext cx="888534" cy="5878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IBM</a:t>
            </a:r>
            <a:endParaRPr lang="fi-FI" sz="1200" dirty="0"/>
          </a:p>
        </p:txBody>
      </p:sp>
      <p:sp>
        <p:nvSpPr>
          <p:cNvPr id="37" name="Ellipsi 36"/>
          <p:cNvSpPr/>
          <p:nvPr/>
        </p:nvSpPr>
        <p:spPr>
          <a:xfrm>
            <a:off x="2488134" y="6133648"/>
            <a:ext cx="888534" cy="5878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CAI Oy</a:t>
            </a:r>
            <a:endParaRPr lang="fi-FI" sz="1200" dirty="0"/>
          </a:p>
        </p:txBody>
      </p:sp>
      <p:sp>
        <p:nvSpPr>
          <p:cNvPr id="38" name="Ellipsi 37"/>
          <p:cNvSpPr/>
          <p:nvPr/>
        </p:nvSpPr>
        <p:spPr>
          <a:xfrm>
            <a:off x="8290221" y="6171296"/>
            <a:ext cx="888534" cy="5878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dirty="0" err="1" smtClean="0"/>
              <a:t>Deloitte</a:t>
            </a:r>
            <a:endParaRPr lang="fi-FI" sz="1050" dirty="0"/>
          </a:p>
        </p:txBody>
      </p:sp>
      <p:sp>
        <p:nvSpPr>
          <p:cNvPr id="39" name="Pyöristetty suorakulmio 38"/>
          <p:cNvSpPr/>
          <p:nvPr/>
        </p:nvSpPr>
        <p:spPr>
          <a:xfrm>
            <a:off x="9919607" y="2835883"/>
            <a:ext cx="1860112" cy="565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dirty="0" smtClean="0"/>
              <a:t>Kehkeytyvät ekosysteemit ja ekosysteemitoimijat</a:t>
            </a:r>
            <a:endParaRPr lang="fi-FI" sz="1050" dirty="0"/>
          </a:p>
        </p:txBody>
      </p:sp>
      <p:sp>
        <p:nvSpPr>
          <p:cNvPr id="40" name="Pyöristetty suorakulmio 39"/>
          <p:cNvSpPr/>
          <p:nvPr/>
        </p:nvSpPr>
        <p:spPr>
          <a:xfrm>
            <a:off x="9919607" y="2095950"/>
            <a:ext cx="1860112" cy="5656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dirty="0" smtClean="0"/>
              <a:t>Ekosysteemifoorumi</a:t>
            </a:r>
            <a:endParaRPr lang="fi-FI" sz="1050" dirty="0"/>
          </a:p>
        </p:txBody>
      </p:sp>
      <p:sp>
        <p:nvSpPr>
          <p:cNvPr id="41" name="Pyöristetty suorakulmio 40"/>
          <p:cNvSpPr/>
          <p:nvPr/>
        </p:nvSpPr>
        <p:spPr>
          <a:xfrm>
            <a:off x="9919607" y="1356017"/>
            <a:ext cx="1860112" cy="5656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dirty="0" smtClean="0"/>
              <a:t>Omistajuus ja ohjaus</a:t>
            </a:r>
            <a:endParaRPr lang="fi-FI" sz="1050" dirty="0"/>
          </a:p>
        </p:txBody>
      </p:sp>
      <p:sp>
        <p:nvSpPr>
          <p:cNvPr id="44" name="Pyöristetty suorakulmio 43"/>
          <p:cNvSpPr/>
          <p:nvPr/>
        </p:nvSpPr>
        <p:spPr>
          <a:xfrm>
            <a:off x="1546036" y="1418624"/>
            <a:ext cx="1296000" cy="50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dirty="0" smtClean="0"/>
              <a:t>Raportointi strategiaistunnolle</a:t>
            </a:r>
            <a:endParaRPr lang="fi-FI" sz="1050" dirty="0"/>
          </a:p>
        </p:txBody>
      </p:sp>
      <p:sp>
        <p:nvSpPr>
          <p:cNvPr id="45" name="Pyöristetty suorakulmio 44"/>
          <p:cNvSpPr/>
          <p:nvPr/>
        </p:nvSpPr>
        <p:spPr>
          <a:xfrm>
            <a:off x="1546036" y="2078796"/>
            <a:ext cx="1296000" cy="50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dirty="0" smtClean="0"/>
              <a:t>Tarvittaessa käsittelyt ministeriryhmissä</a:t>
            </a:r>
            <a:endParaRPr lang="fi-FI" sz="1050" dirty="0"/>
          </a:p>
        </p:txBody>
      </p:sp>
      <p:sp>
        <p:nvSpPr>
          <p:cNvPr id="4" name="Pyöristetty suorakulmio 3"/>
          <p:cNvSpPr/>
          <p:nvPr/>
        </p:nvSpPr>
        <p:spPr>
          <a:xfrm>
            <a:off x="186612" y="4945224"/>
            <a:ext cx="11593107" cy="1813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Pyöristetty suorakulmio 42"/>
          <p:cNvSpPr/>
          <p:nvPr/>
        </p:nvSpPr>
        <p:spPr>
          <a:xfrm>
            <a:off x="2932401" y="1194319"/>
            <a:ext cx="6174278" cy="3484215"/>
          </a:xfrm>
          <a:prstGeom prst="roundRect">
            <a:avLst>
              <a:gd name="adj" fmla="val 10591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kstiruutu 25"/>
          <p:cNvSpPr txBox="1"/>
          <p:nvPr/>
        </p:nvSpPr>
        <p:spPr>
          <a:xfrm>
            <a:off x="431408" y="4678534"/>
            <a:ext cx="466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Voittavat ekosysteemit kehkeytyvät verkostoissa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7" name="Tekstiruutu 46"/>
          <p:cNvSpPr txBox="1"/>
          <p:nvPr/>
        </p:nvSpPr>
        <p:spPr>
          <a:xfrm>
            <a:off x="3203641" y="920787"/>
            <a:ext cx="541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Ennakointikykyisen yhteiskunnan edellytysten luominen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suomi">
  <a:themeElements>
    <a:clrScheme name="suomidigi">
      <a:dk1>
        <a:srgbClr val="000000"/>
      </a:dk1>
      <a:lt1>
        <a:srgbClr val="FFFFFF"/>
      </a:lt1>
      <a:dk2>
        <a:srgbClr val="304E88"/>
      </a:dk2>
      <a:lt2>
        <a:srgbClr val="BDCCD4"/>
      </a:lt2>
      <a:accent1>
        <a:srgbClr val="5AB5EC"/>
      </a:accent1>
      <a:accent2>
        <a:srgbClr val="CB006A"/>
      </a:accent2>
      <a:accent3>
        <a:srgbClr val="A0CD3D"/>
      </a:accent3>
      <a:accent4>
        <a:srgbClr val="A34E96"/>
      </a:accent4>
      <a:accent5>
        <a:srgbClr val="ED2939"/>
      </a:accent5>
      <a:accent6>
        <a:srgbClr val="FF931E"/>
      </a:accent6>
      <a:hlink>
        <a:srgbClr val="5AB5EC"/>
      </a:hlink>
      <a:folHlink>
        <a:srgbClr val="A34E96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igisuomi" id="{37D7987A-4208-034C-9393-26C23044AD45}" vid="{01DF29ED-2A50-A84D-9C50-584514638E8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75B11F29141554296DD05B02A92B9F7" ma:contentTypeVersion="" ma:contentTypeDescription="Luo uusi asiakirja." ma:contentTypeScope="" ma:versionID="479dc177d130370b6a7a14440fd5f3e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c5d0c2c2ee298487bfc6598426cc5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2768D2-103F-464D-9C80-6ED2D3AB05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037133-EF04-4D8F-8FC9-360A3F9DE7A8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C80F7A5-982B-4DD4-B479-41C1AE6361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digisuomi.thmx</Template>
  <TotalTime>10605</TotalTime>
  <Words>800</Words>
  <Application>Microsoft Office PowerPoint</Application>
  <PresentationFormat>Mukautettu</PresentationFormat>
  <Paragraphs>311</Paragraphs>
  <Slides>14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digisuomi</vt:lpstr>
      <vt:lpstr>Voittavien ekosysteemien Suomi Ekosysteemifoorumin käynnistys</vt:lpstr>
      <vt:lpstr>PowerPoint-esitys</vt:lpstr>
      <vt:lpstr>Yhteistyöfoorumin kehkeytyvät ekosysteemit</vt:lpstr>
      <vt:lpstr>Kiinni työelämään elinikäisen oppimisen avulla</vt:lpstr>
      <vt:lpstr>Hyvinvointia koskevat tiedot hyödynnettävissä kansalaisen hyväksi (esimerkkinä sote-tiedot)</vt:lpstr>
      <vt:lpstr>Tieto liiketoiminnan ja tutkimuksen mahdollistajana (esimerkkinä sote-tietojen toissijainen hyödyntäminen)</vt:lpstr>
      <vt:lpstr>Älykäs kaupunki kansalaisille ja yrityksille – yhteisöllinen kehittäminen asukkaille (case Tampere)</vt:lpstr>
      <vt:lpstr>Älykäs kaupunki kansalaisille ja yrityksille  - yhteisöllinen kehittäminen yrityksille (case Tampere)</vt:lpstr>
      <vt:lpstr>Ekosysteemifoorumin organisoituminen</vt:lpstr>
      <vt:lpstr>Ekosysteemifoorumin toimintamalli</vt:lpstr>
      <vt:lpstr>Alustava toimintasuunnitelma</vt:lpstr>
      <vt:lpstr>DigiNYT-seurantaryhmän loppuvuoden agenda ja sihteeristön rooli</vt:lpstr>
      <vt:lpstr>DigiNYT-seurantaryhmän loppuvuoden agenda ja sihteeristön rooli (ehdotus)</vt:lpstr>
      <vt:lpstr>Seurantaryhmän koostumus jatkossa?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Atte Uotila</dc:creator>
  <cp:lastModifiedBy>Kopponen Aleksi VM</cp:lastModifiedBy>
  <cp:revision>457</cp:revision>
  <dcterms:created xsi:type="dcterms:W3CDTF">2017-02-02T12:34:21Z</dcterms:created>
  <dcterms:modified xsi:type="dcterms:W3CDTF">2017-04-27T06:41:43Z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0x010100B75B11F29141554296DD05B02A92B9F7</vt:lpwstr>
  </property>
</Properties>
</file>

<file path=theme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theme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theme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theme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theme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theme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